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7" r:id="rId3"/>
    <p:sldId id="268" r:id="rId4"/>
    <p:sldId id="257" r:id="rId5"/>
    <p:sldId id="265" r:id="rId6"/>
    <p:sldId id="266" r:id="rId7"/>
    <p:sldId id="258" r:id="rId8"/>
    <p:sldId id="259" r:id="rId9"/>
    <p:sldId id="262" r:id="rId10"/>
    <p:sldId id="260" r:id="rId11"/>
    <p:sldId id="263" r:id="rId12"/>
    <p:sldId id="269" r:id="rId13"/>
    <p:sldId id="271" r:id="rId14"/>
    <p:sldId id="276" r:id="rId15"/>
    <p:sldId id="273" r:id="rId16"/>
    <p:sldId id="272" r:id="rId17"/>
    <p:sldId id="288" r:id="rId18"/>
    <p:sldId id="284" r:id="rId19"/>
    <p:sldId id="275" r:id="rId20"/>
    <p:sldId id="277" r:id="rId21"/>
    <p:sldId id="278" r:id="rId22"/>
    <p:sldId id="279" r:id="rId23"/>
    <p:sldId id="289" r:id="rId24"/>
    <p:sldId id="290" r:id="rId25"/>
    <p:sldId id="291" r:id="rId26"/>
    <p:sldId id="292" r:id="rId27"/>
    <p:sldId id="293" r:id="rId28"/>
    <p:sldId id="294" r:id="rId29"/>
    <p:sldId id="310" r:id="rId30"/>
    <p:sldId id="311" r:id="rId31"/>
    <p:sldId id="308" r:id="rId32"/>
    <p:sldId id="309" r:id="rId33"/>
    <p:sldId id="295" r:id="rId34"/>
    <p:sldId id="296" r:id="rId35"/>
    <p:sldId id="312" r:id="rId36"/>
    <p:sldId id="313" r:id="rId37"/>
    <p:sldId id="300" r:id="rId38"/>
    <p:sldId id="320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00000"/>
    <a:srgbClr val="0000F6"/>
    <a:srgbClr val="66FFFF"/>
    <a:srgbClr val="FFFFFF"/>
    <a:srgbClr val="0000FF"/>
    <a:srgbClr val="680000"/>
    <a:srgbClr val="CCFF33"/>
    <a:srgbClr val="D599B0"/>
    <a:srgbClr val="D9B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67" autoAdjust="0"/>
  </p:normalViewPr>
  <p:slideViewPr>
    <p:cSldViewPr>
      <p:cViewPr varScale="1">
        <p:scale>
          <a:sx n="54" d="100"/>
          <a:sy n="54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11D43-0155-47F3-BF38-1713F3C19B9F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C0C7-E105-4A94-83D7-624F391BF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DE002A">
                <a:alpha val="53000"/>
              </a:srgbClr>
            </a:gs>
            <a:gs pos="0">
              <a:srgbClr val="DE002A">
                <a:alpha val="52000"/>
              </a:srgbClr>
            </a:gs>
            <a:gs pos="15000">
              <a:srgbClr val="E5FFFF">
                <a:alpha val="99000"/>
              </a:srgbClr>
            </a:gs>
            <a:gs pos="58000">
              <a:schemeClr val="bg1">
                <a:alpha val="82000"/>
              </a:schemeClr>
            </a:gs>
            <a:gs pos="72000">
              <a:srgbClr val="E5FFFF"/>
            </a:gs>
            <a:gs pos="88000">
              <a:srgbClr val="D4FF7D">
                <a:alpha val="81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39B8-C0B5-4255-A337-EF7FD4FDDF37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6/Cinchona.pubescens0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usda.gov/is/graphics/photos/apr98/k8027-2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hyperlink" Target="http://upload.wikimedia.org/wikipedia/commons/9/9c/The_Earth_seen_from_Apollo_17_trsp_back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ikidoc.org/index.php/Image:Plasmodium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c/c5/Malaria_fever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105400" y="4038600"/>
            <a:ext cx="3810000" cy="2514601"/>
          </a:xfrm>
          <a:prstGeom prst="rect">
            <a:avLst/>
          </a:prstGeom>
          <a:noFill/>
        </p:spPr>
      </p:pic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5800" y="1905000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95400"/>
            <a:ext cx="4648200" cy="3200400"/>
          </a:xfrm>
          <a:prstGeom prst="rect">
            <a:avLst/>
          </a:prstGeom>
        </p:spPr>
        <p:txBody>
          <a:bodyPr/>
          <a:lstStyle/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Anemia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Thrombocytopenia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Jaundice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Hepatosplenomegaly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dirty="0">
                <a:latin typeface="Arial Narrow" pitchFamily="34" charset="0"/>
              </a:rPr>
              <a:t>R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espiratory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distress syndrome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dirty="0">
                <a:latin typeface="Arial Narrow" pitchFamily="34" charset="0"/>
              </a:rPr>
              <a:t>R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enal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dysfunction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Hypoglycemia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Mental status changes</a:t>
            </a:r>
          </a:p>
          <a:p>
            <a:pPr marL="0" marR="0" lvl="1" indent="-285750" algn="l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Tropical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splenomegaly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syndrome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28600"/>
            <a:ext cx="267733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Clinical Presentation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38200"/>
            <a:ext cx="121379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>
                <a:solidFill>
                  <a:srgbClr val="B40022"/>
                </a:solidFill>
                <a:latin typeface="Comic Sans MS" pitchFamily="66" charset="0"/>
              </a:rPr>
              <a:t>B</a:t>
            </a: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: Signs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7167" y="759822"/>
            <a:ext cx="44958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B40022"/>
                </a:solidFill>
                <a:latin typeface="Bernard MT Condensed" pitchFamily="18" charset="0"/>
              </a:rPr>
              <a:t>Recrudescence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 Narrow" pitchFamily="34" charset="0"/>
              </a:rPr>
              <a:t>E</a:t>
            </a:r>
            <a:r>
              <a:rPr lang="en-US" sz="2200" b="1" dirty="0" smtClean="0">
                <a:latin typeface="Arial Narrow" pitchFamily="34" charset="0"/>
              </a:rPr>
              <a:t>xacerbation of persistent undetectable </a:t>
            </a:r>
            <a:r>
              <a:rPr lang="en-US" sz="2200" b="1" dirty="0" err="1" smtClean="0">
                <a:latin typeface="Arial Narrow" pitchFamily="34" charset="0"/>
              </a:rPr>
              <a:t>parasitemia</a:t>
            </a:r>
            <a:r>
              <a:rPr lang="en-US" sz="2200" b="1" dirty="0" smtClean="0">
                <a:latin typeface="Arial Narrow" pitchFamily="34" charset="0"/>
              </a:rPr>
              <a:t>, due to survival of </a:t>
            </a:r>
            <a:r>
              <a:rPr lang="en-US" sz="2200" b="1" dirty="0" err="1" smtClean="0">
                <a:latin typeface="Arial Narrow" pitchFamily="34" charset="0"/>
              </a:rPr>
              <a:t>erythrocytic</a:t>
            </a:r>
            <a:r>
              <a:rPr lang="en-US" sz="2200" b="1" dirty="0" smtClean="0">
                <a:latin typeface="Arial Narrow" pitchFamily="34" charset="0"/>
              </a:rPr>
              <a:t> forms, no </a:t>
            </a:r>
            <a:r>
              <a:rPr lang="en-US" sz="2200" b="1" dirty="0" err="1" smtClean="0">
                <a:latin typeface="Arial Narrow" pitchFamily="34" charset="0"/>
              </a:rPr>
              <a:t>exo-erythrocytic</a:t>
            </a:r>
            <a:r>
              <a:rPr lang="en-US" sz="2200" b="1" dirty="0" smtClean="0">
                <a:latin typeface="Arial Narrow" pitchFamily="34" charset="0"/>
              </a:rPr>
              <a:t> cycle (</a:t>
            </a:r>
            <a:r>
              <a:rPr lang="en-US" sz="2200" b="1" i="1" dirty="0" err="1" smtClean="0">
                <a:latin typeface="Arial Narrow" pitchFamily="34" charset="0"/>
              </a:rPr>
              <a:t>P.f</a:t>
            </a:r>
            <a:r>
              <a:rPr lang="en-US" sz="2200" b="1" i="1" dirty="0" smtClean="0">
                <a:latin typeface="Arial Narrow" pitchFamily="34" charset="0"/>
              </a:rPr>
              <a:t>., P.m.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B40022"/>
                </a:solidFill>
                <a:latin typeface="Bernard MT Condensed" pitchFamily="18" charset="0"/>
              </a:rPr>
              <a:t>Relapse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 Narrow" pitchFamily="34" charset="0"/>
              </a:rPr>
              <a:t>R</a:t>
            </a:r>
            <a:r>
              <a:rPr lang="en-US" sz="2200" b="1" dirty="0" smtClean="0">
                <a:latin typeface="Arial Narrow" pitchFamily="34" charset="0"/>
              </a:rPr>
              <a:t>eactivation of </a:t>
            </a:r>
            <a:r>
              <a:rPr lang="en-US" sz="2200" b="1" dirty="0" err="1" smtClean="0">
                <a:latin typeface="Arial Narrow" pitchFamily="34" charset="0"/>
              </a:rPr>
              <a:t>hypnozoites</a:t>
            </a:r>
            <a:r>
              <a:rPr lang="en-US" sz="2200" b="1" dirty="0" smtClean="0">
                <a:latin typeface="Arial Narrow" pitchFamily="34" charset="0"/>
              </a:rPr>
              <a:t> forms of parasite in liver, separate from previous infection with same species (</a:t>
            </a:r>
            <a:r>
              <a:rPr lang="en-US" sz="2200" b="1" i="1" dirty="0" err="1" smtClean="0">
                <a:latin typeface="Arial Narrow" pitchFamily="34" charset="0"/>
              </a:rPr>
              <a:t>P.v</a:t>
            </a:r>
            <a:r>
              <a:rPr lang="en-US" sz="2200" b="1" i="1" dirty="0" smtClean="0">
                <a:latin typeface="Arial Narrow" pitchFamily="34" charset="0"/>
              </a:rPr>
              <a:t>. and </a:t>
            </a:r>
            <a:r>
              <a:rPr lang="en-US" sz="2200" b="1" i="1" dirty="0" err="1" smtClean="0">
                <a:latin typeface="Arial Narrow" pitchFamily="34" charset="0"/>
              </a:rPr>
              <a:t>P.o</a:t>
            </a:r>
            <a:r>
              <a:rPr lang="en-US" sz="2200" b="1" i="1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B40022"/>
                </a:solidFill>
                <a:latin typeface="Bernard MT Condensed" pitchFamily="18" charset="0"/>
              </a:rPr>
              <a:t>Recurrence or </a:t>
            </a:r>
            <a:r>
              <a:rPr lang="en-US" sz="2200" dirty="0" err="1">
                <a:solidFill>
                  <a:srgbClr val="B40022"/>
                </a:solidFill>
                <a:latin typeface="Bernard MT Condensed" pitchFamily="18" charset="0"/>
              </a:rPr>
              <a:t>R</a:t>
            </a:r>
            <a:r>
              <a:rPr lang="en-US" sz="2200" dirty="0" err="1" smtClean="0">
                <a:solidFill>
                  <a:srgbClr val="B40022"/>
                </a:solidFill>
                <a:latin typeface="Bernard MT Condensed" pitchFamily="18" charset="0"/>
              </a:rPr>
              <a:t>einfection</a:t>
            </a:r>
            <a:r>
              <a:rPr lang="en-US" sz="2200" dirty="0" smtClean="0">
                <a:solidFill>
                  <a:srgbClr val="B40022"/>
                </a:solidFill>
                <a:latin typeface="Bernard MT Condensed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b="1" dirty="0" err="1">
                <a:latin typeface="Arial Narrow" pitchFamily="34" charset="0"/>
              </a:rPr>
              <a:t>E</a:t>
            </a:r>
            <a:r>
              <a:rPr lang="en-US" sz="2200" b="1" dirty="0" err="1" smtClean="0">
                <a:latin typeface="Arial Narrow" pitchFamily="34" charset="0"/>
              </a:rPr>
              <a:t>xo-erythrocytic</a:t>
            </a:r>
            <a:r>
              <a:rPr lang="en-US" sz="2200" b="1" dirty="0" smtClean="0">
                <a:latin typeface="Arial Narrow" pitchFamily="34" charset="0"/>
              </a:rPr>
              <a:t> forms infect erythrocytes, separate from previous infection (all species)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28600"/>
            <a:ext cx="184217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C: Paroxysms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08663" y="39189"/>
            <a:ext cx="533400" cy="79480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996696"/>
            <a:ext cx="6934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Cold stage - rigors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Hot stage – Max temp can reach 40-41</a:t>
            </a:r>
            <a:r>
              <a:rPr lang="en-US" sz="2200" b="1" baseline="30000" dirty="0" smtClean="0">
                <a:latin typeface="Arial Narrow" pitchFamily="34" charset="0"/>
              </a:rPr>
              <a:t>o </a:t>
            </a:r>
            <a:r>
              <a:rPr lang="en-US" sz="2200" b="1" dirty="0" smtClean="0">
                <a:latin typeface="Arial Narrow" pitchFamily="34" charset="0"/>
              </a:rPr>
              <a:t>C        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splenomegaly</a:t>
            </a:r>
            <a:r>
              <a:rPr lang="en-US" sz="2200" b="1" dirty="0" smtClean="0">
                <a:latin typeface="Arial Narrow" pitchFamily="34" charset="0"/>
              </a:rPr>
              <a:t> easily palpable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Sweating stage 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Lasts 8-12 hours, start between midnight and midday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 flipV="1">
            <a:off x="5998101" y="174099"/>
            <a:ext cx="533400" cy="79480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859" y="-50074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???</a:t>
            </a:r>
            <a:endParaRPr lang="en-US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174 0.738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1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0"/>
          <p:cNvGraphicFramePr>
            <a:graphicFrameLocks/>
          </p:cNvGraphicFramePr>
          <p:nvPr/>
        </p:nvGraphicFramePr>
        <p:xfrm>
          <a:off x="152400" y="756920"/>
          <a:ext cx="8839200" cy="5339080"/>
        </p:xfrm>
        <a:graphic>
          <a:graphicData uri="http://schemas.openxmlformats.org/drawingml/2006/table">
            <a:tbl>
              <a:tblPr/>
              <a:tblGrid>
                <a:gridCol w="2514600"/>
                <a:gridCol w="1752600"/>
                <a:gridCol w="1447800"/>
                <a:gridCol w="1447800"/>
                <a:gridCol w="1676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P.v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P.o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P.f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1176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Pre-</a:t>
                      </a:r>
                      <a:r>
                        <a:rPr kumimoji="0" lang="en-US" sz="2200" b="0" i="0" u="none" strike="noStrike" kern="900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erythroctic</a:t>
                      </a:r>
                      <a:r>
                        <a:rPr kumimoji="0" lang="en-US" sz="22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 stage (</a:t>
                      </a:r>
                      <a:r>
                        <a:rPr kumimoji="0" lang="en-US" sz="2200" b="0" i="0" u="none" strike="noStrike" kern="900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dys</a:t>
                      </a:r>
                      <a:r>
                        <a:rPr kumimoji="0" lang="en-US" sz="22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5.5-7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Incubation period </a:t>
                      </a:r>
                      <a:r>
                        <a:rPr kumimoji="0" lang="en-US" sz="1800" b="1" i="1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en-US" sz="1800" b="1" i="1" u="none" strike="noStrike" kern="900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Arial Narrow" pitchFamily="34" charset="0"/>
                        </a:rPr>
                        <a:t>dys</a:t>
                      </a:r>
                      <a:r>
                        <a:rPr kumimoji="0" lang="en-US" sz="1800" b="1" i="1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 (12-17) or up to 6-12 (m.)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 (16-18) or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28 (18-40) or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12 (9-14)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Erythrocytic</a:t>
                      </a: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 cycle </a:t>
                      </a:r>
                      <a:r>
                        <a:rPr kumimoji="0" lang="en-US" sz="1800" b="1" i="1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Arial Narrow" pitchFamily="34" charset="0"/>
                        </a:rPr>
                        <a:t>(hrs)</a:t>
                      </a:r>
                      <a:endParaRPr kumimoji="0" lang="en-US" sz="2000" b="1" i="1" u="none" strike="noStrike" kern="900" cap="none" normalizeH="0" baseline="0" dirty="0" smtClean="0">
                        <a:ln>
                          <a:noFill/>
                        </a:ln>
                        <a:solidFill>
                          <a:srgbClr val="B4002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48 (about)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Primary attack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Mild-severe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Severe in non-immunes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Feb. Paroxysms </a:t>
                      </a:r>
                      <a:r>
                        <a:rPr kumimoji="0" lang="en-US" sz="2000" b="1" i="1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Arial Narrow" pitchFamily="34" charset="0"/>
                        </a:rPr>
                        <a:t>(hrs)</a:t>
                      </a:r>
                      <a:endParaRPr kumimoji="0" lang="en-US" sz="2000" b="0" i="0" u="none" strike="noStrike" kern="900" cap="none" normalizeH="0" baseline="0" dirty="0" smtClean="0">
                        <a:ln>
                          <a:noFill/>
                        </a:ln>
                        <a:solidFill>
                          <a:srgbClr val="B40022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16-36 or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Relapses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err="1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Recrudescences</a:t>
                      </a:r>
                      <a:endParaRPr kumimoji="0" lang="en-US" sz="2000" b="0" i="0" u="none" strike="noStrike" kern="900" cap="none" normalizeH="0" baseline="0" dirty="0" smtClean="0">
                        <a:ln>
                          <a:noFill/>
                        </a:ln>
                        <a:solidFill>
                          <a:srgbClr val="B40022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Period of recurrence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Very 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Bernard MT Condensed" pitchFamily="18" charset="0"/>
                        </a:rPr>
                        <a:t>Untreated infection </a:t>
                      </a:r>
                      <a:r>
                        <a:rPr kumimoji="0" lang="en-US" sz="1800" b="1" i="1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rgbClr val="B40022"/>
                          </a:solidFill>
                          <a:effectLst/>
                          <a:latin typeface="Arial Narrow" pitchFamily="34" charset="0"/>
                        </a:rPr>
                        <a:t>(yrs)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1.5-5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9000"/>
                          </a:srgbClr>
                        </a:gs>
                        <a:gs pos="50000">
                          <a:srgbClr val="FFFFFF"/>
                        </a:gs>
                        <a:gs pos="69000">
                          <a:srgbClr val="D4FF7D">
                            <a:alpha val="74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#As </a:t>
                      </a:r>
                      <a:r>
                        <a:rPr kumimoji="0" lang="en-US" sz="2000" b="1" i="1" u="none" strike="noStrike" kern="9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P.v</a:t>
                      </a:r>
                      <a:r>
                        <a:rPr kumimoji="0" lang="en-US" sz="2000" b="1" i="1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27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4000"/>
                          </a:srgbClr>
                        </a:gs>
                        <a:gs pos="50000">
                          <a:srgbClr val="FFFFFF"/>
                        </a:gs>
                        <a:gs pos="71000">
                          <a:srgbClr val="D4FF7D">
                            <a:alpha val="7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9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FF">
                            <a:alpha val="31000"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52400"/>
            <a:ext cx="535755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Differences between plasmodia infections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105400" y="4038600"/>
            <a:ext cx="3810000" cy="2514601"/>
          </a:xfrm>
          <a:prstGeom prst="rect">
            <a:avLst/>
          </a:prstGeom>
          <a:noFill/>
        </p:spPr>
      </p:pic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3002282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4167" y="76200"/>
            <a:ext cx="475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ERADICATE ???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4120" y="1286470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TREAT ???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/>
          <p:cNvSpPr txBox="1"/>
          <p:nvPr/>
        </p:nvSpPr>
        <p:spPr>
          <a:xfrm>
            <a:off x="609600" y="570411"/>
            <a:ext cx="4572000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Different </a:t>
            </a:r>
            <a:r>
              <a:rPr lang="en-US" sz="2000" b="1" dirty="0" err="1"/>
              <a:t>antimalarials</a:t>
            </a:r>
            <a:r>
              <a:rPr lang="en-US" sz="2000" b="1" dirty="0"/>
              <a:t> </a:t>
            </a:r>
            <a:r>
              <a:rPr lang="en-US" sz="2000" b="1" dirty="0" smtClean="0"/>
              <a:t>selectively kill </a:t>
            </a:r>
            <a:r>
              <a:rPr lang="en-US" sz="2000" b="1" dirty="0"/>
              <a:t>the parasite’s different </a:t>
            </a:r>
            <a:r>
              <a:rPr lang="en-US" sz="2000" b="1" dirty="0" smtClean="0"/>
              <a:t>developmental forms</a:t>
            </a:r>
            <a:r>
              <a:rPr lang="en-US" sz="2000" b="1" dirty="0"/>
              <a:t>.</a:t>
            </a:r>
          </a:p>
        </p:txBody>
      </p:sp>
      <p:sp>
        <p:nvSpPr>
          <p:cNvPr id="208" name="Oval 207"/>
          <p:cNvSpPr/>
          <p:nvPr/>
        </p:nvSpPr>
        <p:spPr>
          <a:xfrm>
            <a:off x="685800" y="1905000"/>
            <a:ext cx="5791200" cy="4953000"/>
          </a:xfrm>
          <a:prstGeom prst="ellipse">
            <a:avLst/>
          </a:prstGeom>
          <a:solidFill>
            <a:srgbClr val="E5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3" descr="C:\Users\Administrator\Pictures\Pictur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066800"/>
            <a:ext cx="3733800" cy="4615962"/>
          </a:xfrm>
          <a:prstGeom prst="rect">
            <a:avLst/>
          </a:prstGeom>
          <a:noFill/>
        </p:spPr>
      </p:pic>
      <p:pic>
        <p:nvPicPr>
          <p:cNvPr id="5" name="Picture 2" descr="http://www.science-art.com/gallery/142/142_111120051423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b="7901"/>
          <a:stretch>
            <a:fillRect/>
          </a:stretch>
        </p:blipFill>
        <p:spPr bwMode="auto">
          <a:xfrm>
            <a:off x="6248400" y="239486"/>
            <a:ext cx="2790825" cy="31895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6014" y="152400"/>
            <a:ext cx="464101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What are the Aims of Treatment? 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52" y="5055326"/>
            <a:ext cx="2286000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/>
              <a:t>To alleviate </a:t>
            </a:r>
            <a:r>
              <a:rPr lang="en-US" sz="2000" b="1" dirty="0" smtClean="0"/>
              <a:t>Symptoms</a:t>
            </a:r>
          </a:p>
          <a:p>
            <a:pPr>
              <a:lnSpc>
                <a:spcPts val="1800"/>
              </a:lnSpc>
            </a:pPr>
            <a:r>
              <a:rPr lang="en-US" sz="2000" b="1" dirty="0"/>
              <a:t>o</a:t>
            </a:r>
            <a:r>
              <a:rPr lang="en-US" sz="2000" b="1" dirty="0" smtClean="0"/>
              <a:t>f Acute </a:t>
            </a:r>
            <a:r>
              <a:rPr lang="en-US" sz="2000" b="1" dirty="0"/>
              <a:t>A</a:t>
            </a:r>
            <a:r>
              <a:rPr lang="en-US" sz="2000" b="1" dirty="0" smtClean="0"/>
              <a:t>ttacks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5233996"/>
            <a:ext cx="220980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/>
              <a:t>Prevent Relapses</a:t>
            </a:r>
          </a:p>
          <a:p>
            <a:pPr>
              <a:lnSpc>
                <a:spcPts val="1800"/>
              </a:lnSpc>
            </a:pPr>
            <a:r>
              <a:rPr lang="en-US" i="1" dirty="0" smtClean="0"/>
              <a:t>(P. </a:t>
            </a:r>
            <a:r>
              <a:rPr lang="en-US" i="1" dirty="0" err="1" smtClean="0"/>
              <a:t>vivax</a:t>
            </a:r>
            <a:r>
              <a:rPr lang="en-US" i="1" dirty="0" smtClean="0"/>
              <a:t> and P. </a:t>
            </a:r>
            <a:r>
              <a:rPr lang="en-US" i="1" dirty="0" err="1" smtClean="0"/>
              <a:t>ovale</a:t>
            </a:r>
            <a:r>
              <a:rPr lang="en-US" i="1" dirty="0" smtClean="0"/>
              <a:t>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3429000"/>
            <a:ext cx="19812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 smtClean="0"/>
              <a:t>Curtail Sexual </a:t>
            </a:r>
            <a:r>
              <a:rPr lang="en-US" sz="2000" b="1" dirty="0"/>
              <a:t>C</a:t>
            </a:r>
            <a:r>
              <a:rPr lang="en-US" sz="2000" b="1" dirty="0" smtClean="0"/>
              <a:t>ycle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1063" y="4162696"/>
            <a:ext cx="14478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/>
              <a:t>Seek </a:t>
            </a:r>
            <a:r>
              <a:rPr lang="en-US" sz="2000" b="1" spc="-150" dirty="0" err="1" smtClean="0"/>
              <a:t>Prophylaxsis</a:t>
            </a:r>
            <a:endParaRPr lang="en-US" sz="2000" b="1" spc="-150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5296989" y="4130041"/>
            <a:ext cx="685800" cy="533400"/>
            <a:chOff x="5410200" y="5410200"/>
            <a:chExt cx="796925" cy="635000"/>
          </a:xfrm>
        </p:grpSpPr>
        <p:sp>
          <p:nvSpPr>
            <p:cNvPr id="16" name="Freeform 309"/>
            <p:cNvSpPr>
              <a:spLocks/>
            </p:cNvSpPr>
            <p:nvPr/>
          </p:nvSpPr>
          <p:spPr bwMode="auto">
            <a:xfrm>
              <a:off x="5410200" y="5410200"/>
              <a:ext cx="796925" cy="635000"/>
            </a:xfrm>
            <a:custGeom>
              <a:avLst/>
              <a:gdLst/>
              <a:ahLst/>
              <a:cxnLst>
                <a:cxn ang="0">
                  <a:pos x="515" y="30"/>
                </a:cxn>
                <a:cxn ang="0">
                  <a:pos x="516" y="48"/>
                </a:cxn>
                <a:cxn ang="0">
                  <a:pos x="515" y="67"/>
                </a:cxn>
                <a:cxn ang="0">
                  <a:pos x="512" y="84"/>
                </a:cxn>
                <a:cxn ang="0">
                  <a:pos x="504" y="106"/>
                </a:cxn>
                <a:cxn ang="0">
                  <a:pos x="490" y="132"/>
                </a:cxn>
                <a:cxn ang="0">
                  <a:pos x="472" y="158"/>
                </a:cxn>
                <a:cxn ang="0">
                  <a:pos x="452" y="180"/>
                </a:cxn>
                <a:cxn ang="0">
                  <a:pos x="428" y="198"/>
                </a:cxn>
                <a:cxn ang="0">
                  <a:pos x="403" y="212"/>
                </a:cxn>
                <a:cxn ang="0">
                  <a:pos x="377" y="222"/>
                </a:cxn>
                <a:cxn ang="0">
                  <a:pos x="350" y="228"/>
                </a:cxn>
                <a:cxn ang="0">
                  <a:pos x="332" y="227"/>
                </a:cxn>
                <a:cxn ang="0">
                  <a:pos x="324" y="218"/>
                </a:cxn>
                <a:cxn ang="0">
                  <a:pos x="316" y="227"/>
                </a:cxn>
                <a:cxn ang="0">
                  <a:pos x="294" y="250"/>
                </a:cxn>
                <a:cxn ang="0">
                  <a:pos x="264" y="265"/>
                </a:cxn>
                <a:cxn ang="0">
                  <a:pos x="231" y="271"/>
                </a:cxn>
                <a:cxn ang="0">
                  <a:pos x="207" y="270"/>
                </a:cxn>
                <a:cxn ang="0">
                  <a:pos x="179" y="282"/>
                </a:cxn>
                <a:cxn ang="0">
                  <a:pos x="153" y="301"/>
                </a:cxn>
                <a:cxn ang="0">
                  <a:pos x="132" y="323"/>
                </a:cxn>
                <a:cxn ang="0">
                  <a:pos x="118" y="344"/>
                </a:cxn>
                <a:cxn ang="0">
                  <a:pos x="93" y="363"/>
                </a:cxn>
                <a:cxn ang="0">
                  <a:pos x="63" y="374"/>
                </a:cxn>
                <a:cxn ang="0">
                  <a:pos x="35" y="373"/>
                </a:cxn>
                <a:cxn ang="0">
                  <a:pos x="18" y="359"/>
                </a:cxn>
                <a:cxn ang="0">
                  <a:pos x="10" y="345"/>
                </a:cxn>
                <a:cxn ang="0">
                  <a:pos x="4" y="329"/>
                </a:cxn>
                <a:cxn ang="0">
                  <a:pos x="2" y="312"/>
                </a:cxn>
                <a:cxn ang="0">
                  <a:pos x="0" y="295"/>
                </a:cxn>
                <a:cxn ang="0">
                  <a:pos x="0" y="277"/>
                </a:cxn>
                <a:cxn ang="0">
                  <a:pos x="2" y="260"/>
                </a:cxn>
                <a:cxn ang="0">
                  <a:pos x="4" y="244"/>
                </a:cxn>
                <a:cxn ang="0">
                  <a:pos x="7" y="224"/>
                </a:cxn>
                <a:cxn ang="0">
                  <a:pos x="6" y="195"/>
                </a:cxn>
                <a:cxn ang="0">
                  <a:pos x="4" y="164"/>
                </a:cxn>
                <a:cxn ang="0">
                  <a:pos x="4" y="136"/>
                </a:cxn>
                <a:cxn ang="0">
                  <a:pos x="10" y="105"/>
                </a:cxn>
                <a:cxn ang="0">
                  <a:pos x="24" y="71"/>
                </a:cxn>
                <a:cxn ang="0">
                  <a:pos x="44" y="41"/>
                </a:cxn>
                <a:cxn ang="0">
                  <a:pos x="70" y="17"/>
                </a:cxn>
                <a:cxn ang="0">
                  <a:pos x="94" y="4"/>
                </a:cxn>
                <a:cxn ang="0">
                  <a:pos x="111" y="1"/>
                </a:cxn>
                <a:cxn ang="0">
                  <a:pos x="126" y="0"/>
                </a:cxn>
                <a:cxn ang="0">
                  <a:pos x="142" y="2"/>
                </a:cxn>
                <a:cxn ang="0">
                  <a:pos x="157" y="6"/>
                </a:cxn>
                <a:cxn ang="0">
                  <a:pos x="173" y="10"/>
                </a:cxn>
                <a:cxn ang="0">
                  <a:pos x="188" y="13"/>
                </a:cxn>
                <a:cxn ang="0">
                  <a:pos x="203" y="16"/>
                </a:cxn>
                <a:cxn ang="0">
                  <a:pos x="226" y="16"/>
                </a:cxn>
                <a:cxn ang="0">
                  <a:pos x="258" y="19"/>
                </a:cxn>
                <a:cxn ang="0">
                  <a:pos x="289" y="23"/>
                </a:cxn>
                <a:cxn ang="0">
                  <a:pos x="321" y="28"/>
                </a:cxn>
                <a:cxn ang="0">
                  <a:pos x="352" y="34"/>
                </a:cxn>
                <a:cxn ang="0">
                  <a:pos x="384" y="38"/>
                </a:cxn>
                <a:cxn ang="0">
                  <a:pos x="416" y="38"/>
                </a:cxn>
                <a:cxn ang="0">
                  <a:pos x="447" y="35"/>
                </a:cxn>
                <a:cxn ang="0">
                  <a:pos x="470" y="30"/>
                </a:cxn>
                <a:cxn ang="0">
                  <a:pos x="483" y="28"/>
                </a:cxn>
                <a:cxn ang="0">
                  <a:pos x="494" y="26"/>
                </a:cxn>
                <a:cxn ang="0">
                  <a:pos x="506" y="24"/>
                </a:cxn>
                <a:cxn ang="0">
                  <a:pos x="514" y="21"/>
                </a:cxn>
              </a:cxnLst>
              <a:rect l="0" t="0" r="r" b="b"/>
              <a:pathLst>
                <a:path w="517" h="376">
                  <a:moveTo>
                    <a:pt x="514" y="21"/>
                  </a:moveTo>
                  <a:lnTo>
                    <a:pt x="515" y="30"/>
                  </a:lnTo>
                  <a:lnTo>
                    <a:pt x="516" y="39"/>
                  </a:lnTo>
                  <a:lnTo>
                    <a:pt x="516" y="48"/>
                  </a:lnTo>
                  <a:lnTo>
                    <a:pt x="516" y="58"/>
                  </a:lnTo>
                  <a:lnTo>
                    <a:pt x="515" y="67"/>
                  </a:lnTo>
                  <a:lnTo>
                    <a:pt x="514" y="76"/>
                  </a:lnTo>
                  <a:lnTo>
                    <a:pt x="512" y="84"/>
                  </a:lnTo>
                  <a:lnTo>
                    <a:pt x="510" y="91"/>
                  </a:lnTo>
                  <a:lnTo>
                    <a:pt x="504" y="106"/>
                  </a:lnTo>
                  <a:lnTo>
                    <a:pt x="497" y="120"/>
                  </a:lnTo>
                  <a:lnTo>
                    <a:pt x="490" y="132"/>
                  </a:lnTo>
                  <a:lnTo>
                    <a:pt x="482" y="146"/>
                  </a:lnTo>
                  <a:lnTo>
                    <a:pt x="472" y="158"/>
                  </a:lnTo>
                  <a:lnTo>
                    <a:pt x="462" y="169"/>
                  </a:lnTo>
                  <a:lnTo>
                    <a:pt x="452" y="180"/>
                  </a:lnTo>
                  <a:lnTo>
                    <a:pt x="440" y="189"/>
                  </a:lnTo>
                  <a:lnTo>
                    <a:pt x="428" y="198"/>
                  </a:lnTo>
                  <a:lnTo>
                    <a:pt x="416" y="206"/>
                  </a:lnTo>
                  <a:lnTo>
                    <a:pt x="403" y="212"/>
                  </a:lnTo>
                  <a:lnTo>
                    <a:pt x="390" y="218"/>
                  </a:lnTo>
                  <a:lnTo>
                    <a:pt x="377" y="222"/>
                  </a:lnTo>
                  <a:lnTo>
                    <a:pt x="364" y="226"/>
                  </a:lnTo>
                  <a:lnTo>
                    <a:pt x="350" y="228"/>
                  </a:lnTo>
                  <a:lnTo>
                    <a:pt x="336" y="228"/>
                  </a:lnTo>
                  <a:lnTo>
                    <a:pt x="332" y="227"/>
                  </a:lnTo>
                  <a:lnTo>
                    <a:pt x="328" y="224"/>
                  </a:lnTo>
                  <a:lnTo>
                    <a:pt x="324" y="218"/>
                  </a:lnTo>
                  <a:lnTo>
                    <a:pt x="320" y="213"/>
                  </a:lnTo>
                  <a:lnTo>
                    <a:pt x="316" y="227"/>
                  </a:lnTo>
                  <a:lnTo>
                    <a:pt x="308" y="240"/>
                  </a:lnTo>
                  <a:lnTo>
                    <a:pt x="294" y="250"/>
                  </a:lnTo>
                  <a:lnTo>
                    <a:pt x="280" y="259"/>
                  </a:lnTo>
                  <a:lnTo>
                    <a:pt x="264" y="265"/>
                  </a:lnTo>
                  <a:lnTo>
                    <a:pt x="248" y="270"/>
                  </a:lnTo>
                  <a:lnTo>
                    <a:pt x="231" y="271"/>
                  </a:lnTo>
                  <a:lnTo>
                    <a:pt x="219" y="270"/>
                  </a:lnTo>
                  <a:lnTo>
                    <a:pt x="207" y="270"/>
                  </a:lnTo>
                  <a:lnTo>
                    <a:pt x="193" y="275"/>
                  </a:lnTo>
                  <a:lnTo>
                    <a:pt x="179" y="282"/>
                  </a:lnTo>
                  <a:lnTo>
                    <a:pt x="166" y="291"/>
                  </a:lnTo>
                  <a:lnTo>
                    <a:pt x="153" y="301"/>
                  </a:lnTo>
                  <a:lnTo>
                    <a:pt x="142" y="312"/>
                  </a:lnTo>
                  <a:lnTo>
                    <a:pt x="132" y="323"/>
                  </a:lnTo>
                  <a:lnTo>
                    <a:pt x="125" y="333"/>
                  </a:lnTo>
                  <a:lnTo>
                    <a:pt x="118" y="344"/>
                  </a:lnTo>
                  <a:lnTo>
                    <a:pt x="106" y="354"/>
                  </a:lnTo>
                  <a:lnTo>
                    <a:pt x="93" y="363"/>
                  </a:lnTo>
                  <a:lnTo>
                    <a:pt x="78" y="370"/>
                  </a:lnTo>
                  <a:lnTo>
                    <a:pt x="63" y="374"/>
                  </a:lnTo>
                  <a:lnTo>
                    <a:pt x="48" y="375"/>
                  </a:lnTo>
                  <a:lnTo>
                    <a:pt x="35" y="373"/>
                  </a:lnTo>
                  <a:lnTo>
                    <a:pt x="24" y="365"/>
                  </a:lnTo>
                  <a:lnTo>
                    <a:pt x="18" y="359"/>
                  </a:lnTo>
                  <a:lnTo>
                    <a:pt x="14" y="352"/>
                  </a:lnTo>
                  <a:lnTo>
                    <a:pt x="10" y="345"/>
                  </a:lnTo>
                  <a:lnTo>
                    <a:pt x="7" y="337"/>
                  </a:lnTo>
                  <a:lnTo>
                    <a:pt x="4" y="329"/>
                  </a:lnTo>
                  <a:lnTo>
                    <a:pt x="2" y="321"/>
                  </a:lnTo>
                  <a:lnTo>
                    <a:pt x="2" y="312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68"/>
                  </a:lnTo>
                  <a:lnTo>
                    <a:pt x="2" y="260"/>
                  </a:lnTo>
                  <a:lnTo>
                    <a:pt x="3" y="252"/>
                  </a:lnTo>
                  <a:lnTo>
                    <a:pt x="4" y="244"/>
                  </a:lnTo>
                  <a:lnTo>
                    <a:pt x="6" y="237"/>
                  </a:lnTo>
                  <a:lnTo>
                    <a:pt x="7" y="224"/>
                  </a:lnTo>
                  <a:lnTo>
                    <a:pt x="7" y="210"/>
                  </a:lnTo>
                  <a:lnTo>
                    <a:pt x="6" y="195"/>
                  </a:lnTo>
                  <a:lnTo>
                    <a:pt x="6" y="180"/>
                  </a:lnTo>
                  <a:lnTo>
                    <a:pt x="4" y="164"/>
                  </a:lnTo>
                  <a:lnTo>
                    <a:pt x="4" y="150"/>
                  </a:lnTo>
                  <a:lnTo>
                    <a:pt x="4" y="136"/>
                  </a:lnTo>
                  <a:lnTo>
                    <a:pt x="6" y="122"/>
                  </a:lnTo>
                  <a:lnTo>
                    <a:pt x="10" y="105"/>
                  </a:lnTo>
                  <a:lnTo>
                    <a:pt x="16" y="88"/>
                  </a:lnTo>
                  <a:lnTo>
                    <a:pt x="24" y="71"/>
                  </a:lnTo>
                  <a:lnTo>
                    <a:pt x="33" y="56"/>
                  </a:lnTo>
                  <a:lnTo>
                    <a:pt x="44" y="41"/>
                  </a:lnTo>
                  <a:lnTo>
                    <a:pt x="57" y="28"/>
                  </a:lnTo>
                  <a:lnTo>
                    <a:pt x="70" y="17"/>
                  </a:lnTo>
                  <a:lnTo>
                    <a:pt x="86" y="8"/>
                  </a:lnTo>
                  <a:lnTo>
                    <a:pt x="94" y="4"/>
                  </a:lnTo>
                  <a:lnTo>
                    <a:pt x="103" y="2"/>
                  </a:lnTo>
                  <a:lnTo>
                    <a:pt x="111" y="1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4" y="1"/>
                  </a:lnTo>
                  <a:lnTo>
                    <a:pt x="142" y="2"/>
                  </a:lnTo>
                  <a:lnTo>
                    <a:pt x="150" y="4"/>
                  </a:lnTo>
                  <a:lnTo>
                    <a:pt x="157" y="6"/>
                  </a:lnTo>
                  <a:lnTo>
                    <a:pt x="164" y="8"/>
                  </a:lnTo>
                  <a:lnTo>
                    <a:pt x="173" y="10"/>
                  </a:lnTo>
                  <a:lnTo>
                    <a:pt x="180" y="12"/>
                  </a:lnTo>
                  <a:lnTo>
                    <a:pt x="188" y="13"/>
                  </a:lnTo>
                  <a:lnTo>
                    <a:pt x="195" y="14"/>
                  </a:lnTo>
                  <a:lnTo>
                    <a:pt x="203" y="16"/>
                  </a:lnTo>
                  <a:lnTo>
                    <a:pt x="211" y="16"/>
                  </a:lnTo>
                  <a:lnTo>
                    <a:pt x="226" y="16"/>
                  </a:lnTo>
                  <a:lnTo>
                    <a:pt x="242" y="17"/>
                  </a:lnTo>
                  <a:lnTo>
                    <a:pt x="258" y="19"/>
                  </a:lnTo>
                  <a:lnTo>
                    <a:pt x="273" y="21"/>
                  </a:lnTo>
                  <a:lnTo>
                    <a:pt x="289" y="23"/>
                  </a:lnTo>
                  <a:lnTo>
                    <a:pt x="304" y="26"/>
                  </a:lnTo>
                  <a:lnTo>
                    <a:pt x="321" y="28"/>
                  </a:lnTo>
                  <a:lnTo>
                    <a:pt x="336" y="31"/>
                  </a:lnTo>
                  <a:lnTo>
                    <a:pt x="352" y="34"/>
                  </a:lnTo>
                  <a:lnTo>
                    <a:pt x="368" y="36"/>
                  </a:lnTo>
                  <a:lnTo>
                    <a:pt x="384" y="38"/>
                  </a:lnTo>
                  <a:lnTo>
                    <a:pt x="399" y="38"/>
                  </a:lnTo>
                  <a:lnTo>
                    <a:pt x="416" y="38"/>
                  </a:lnTo>
                  <a:lnTo>
                    <a:pt x="431" y="38"/>
                  </a:lnTo>
                  <a:lnTo>
                    <a:pt x="447" y="35"/>
                  </a:lnTo>
                  <a:lnTo>
                    <a:pt x="464" y="31"/>
                  </a:lnTo>
                  <a:lnTo>
                    <a:pt x="470" y="30"/>
                  </a:lnTo>
                  <a:lnTo>
                    <a:pt x="477" y="29"/>
                  </a:lnTo>
                  <a:lnTo>
                    <a:pt x="483" y="28"/>
                  </a:lnTo>
                  <a:lnTo>
                    <a:pt x="489" y="27"/>
                  </a:lnTo>
                  <a:lnTo>
                    <a:pt x="494" y="26"/>
                  </a:lnTo>
                  <a:lnTo>
                    <a:pt x="501" y="25"/>
                  </a:lnTo>
                  <a:lnTo>
                    <a:pt x="506" y="24"/>
                  </a:lnTo>
                  <a:lnTo>
                    <a:pt x="514" y="21"/>
                  </a:lnTo>
                  <a:lnTo>
                    <a:pt x="514" y="21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659438" y="5503863"/>
              <a:ext cx="207962" cy="134937"/>
              <a:chOff x="5659438" y="5503863"/>
              <a:chExt cx="254000" cy="271462"/>
            </a:xfrm>
          </p:grpSpPr>
          <p:sp>
            <p:nvSpPr>
              <p:cNvPr id="17" name="Freeform 72"/>
              <p:cNvSpPr>
                <a:spLocks/>
              </p:cNvSpPr>
              <p:nvPr/>
            </p:nvSpPr>
            <p:spPr bwMode="auto">
              <a:xfrm>
                <a:off x="5659438" y="55038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  <a:lnTo>
                      <a:pt x="130" y="114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73"/>
              <p:cNvSpPr>
                <a:spLocks/>
              </p:cNvSpPr>
              <p:nvPr/>
            </p:nvSpPr>
            <p:spPr bwMode="auto">
              <a:xfrm>
                <a:off x="5659438" y="55038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5816600" y="56276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5"/>
              <p:cNvSpPr>
                <a:spLocks/>
              </p:cNvSpPr>
              <p:nvPr/>
            </p:nvSpPr>
            <p:spPr bwMode="auto">
              <a:xfrm>
                <a:off x="5816600" y="56276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76"/>
              <p:cNvSpPr>
                <a:spLocks/>
              </p:cNvSpPr>
              <p:nvPr/>
            </p:nvSpPr>
            <p:spPr bwMode="auto">
              <a:xfrm>
                <a:off x="5702300" y="55832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77"/>
              <p:cNvSpPr>
                <a:spLocks/>
              </p:cNvSpPr>
              <p:nvPr/>
            </p:nvSpPr>
            <p:spPr bwMode="auto">
              <a:xfrm>
                <a:off x="5702300" y="55832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8"/>
              <p:cNvSpPr>
                <a:spLocks/>
              </p:cNvSpPr>
              <p:nvPr/>
            </p:nvSpPr>
            <p:spPr bwMode="auto">
              <a:xfrm>
                <a:off x="5719763" y="5608638"/>
                <a:ext cx="11112" cy="1270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9"/>
              <p:cNvSpPr>
                <a:spLocks/>
              </p:cNvSpPr>
              <p:nvPr/>
            </p:nvSpPr>
            <p:spPr bwMode="auto">
              <a:xfrm>
                <a:off x="5775325" y="557847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0"/>
              <p:cNvSpPr>
                <a:spLocks/>
              </p:cNvSpPr>
              <p:nvPr/>
            </p:nvSpPr>
            <p:spPr bwMode="auto">
              <a:xfrm>
                <a:off x="5761038" y="55483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81"/>
              <p:cNvSpPr>
                <a:spLocks/>
              </p:cNvSpPr>
              <p:nvPr/>
            </p:nvSpPr>
            <p:spPr bwMode="auto">
              <a:xfrm>
                <a:off x="5788025" y="55324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85"/>
              <p:cNvSpPr>
                <a:spLocks/>
              </p:cNvSpPr>
              <p:nvPr/>
            </p:nvSpPr>
            <p:spPr bwMode="auto">
              <a:xfrm>
                <a:off x="5699125" y="5659438"/>
                <a:ext cx="7938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5719763" y="5665788"/>
                <a:ext cx="6350" cy="952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5735638" y="5637213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5754688" y="5588000"/>
                <a:ext cx="7937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5735638" y="55689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91"/>
              <p:cNvSpPr>
                <a:spLocks/>
              </p:cNvSpPr>
              <p:nvPr/>
            </p:nvSpPr>
            <p:spPr bwMode="auto">
              <a:xfrm>
                <a:off x="5756275" y="5648325"/>
                <a:ext cx="7938" cy="793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92"/>
              <p:cNvSpPr>
                <a:spLocks/>
              </p:cNvSpPr>
              <p:nvPr/>
            </p:nvSpPr>
            <p:spPr bwMode="auto">
              <a:xfrm>
                <a:off x="5800725" y="5570538"/>
                <a:ext cx="7938" cy="1111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93"/>
              <p:cNvSpPr>
                <a:spLocks/>
              </p:cNvSpPr>
              <p:nvPr/>
            </p:nvSpPr>
            <p:spPr bwMode="auto">
              <a:xfrm>
                <a:off x="5829300" y="5599113"/>
                <a:ext cx="6350" cy="6350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94"/>
              <p:cNvSpPr>
                <a:spLocks/>
              </p:cNvSpPr>
              <p:nvPr/>
            </p:nvSpPr>
            <p:spPr bwMode="auto">
              <a:xfrm>
                <a:off x="5746750" y="56975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95"/>
              <p:cNvSpPr>
                <a:spLocks/>
              </p:cNvSpPr>
              <p:nvPr/>
            </p:nvSpPr>
            <p:spPr bwMode="auto">
              <a:xfrm>
                <a:off x="5799138" y="5665788"/>
                <a:ext cx="6350" cy="952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96"/>
              <p:cNvSpPr>
                <a:spLocks/>
              </p:cNvSpPr>
              <p:nvPr/>
            </p:nvSpPr>
            <p:spPr bwMode="auto">
              <a:xfrm>
                <a:off x="5800725" y="57118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97"/>
              <p:cNvSpPr>
                <a:spLocks/>
              </p:cNvSpPr>
              <p:nvPr/>
            </p:nvSpPr>
            <p:spPr bwMode="auto">
              <a:xfrm>
                <a:off x="5754688" y="5745163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8"/>
              <p:cNvSpPr>
                <a:spLocks/>
              </p:cNvSpPr>
              <p:nvPr/>
            </p:nvSpPr>
            <p:spPr bwMode="auto">
              <a:xfrm>
                <a:off x="5735638" y="57165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9"/>
              <p:cNvSpPr>
                <a:spLocks/>
              </p:cNvSpPr>
              <p:nvPr/>
            </p:nvSpPr>
            <p:spPr bwMode="auto">
              <a:xfrm>
                <a:off x="5775325" y="567372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00"/>
              <p:cNvSpPr>
                <a:spLocks/>
              </p:cNvSpPr>
              <p:nvPr/>
            </p:nvSpPr>
            <p:spPr bwMode="auto">
              <a:xfrm>
                <a:off x="5827713" y="56896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01"/>
              <p:cNvSpPr>
                <a:spLocks/>
              </p:cNvSpPr>
              <p:nvPr/>
            </p:nvSpPr>
            <p:spPr bwMode="auto">
              <a:xfrm>
                <a:off x="5819775" y="5553075"/>
                <a:ext cx="7938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2"/>
              <p:cNvSpPr>
                <a:spLocks/>
              </p:cNvSpPr>
              <p:nvPr/>
            </p:nvSpPr>
            <p:spPr bwMode="auto">
              <a:xfrm>
                <a:off x="5781675" y="5626100"/>
                <a:ext cx="6350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3"/>
              <p:cNvSpPr>
                <a:spLocks/>
              </p:cNvSpPr>
              <p:nvPr/>
            </p:nvSpPr>
            <p:spPr bwMode="auto">
              <a:xfrm>
                <a:off x="5786438" y="5578475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4"/>
              <p:cNvSpPr>
                <a:spLocks/>
              </p:cNvSpPr>
              <p:nvPr/>
            </p:nvSpPr>
            <p:spPr bwMode="auto">
              <a:xfrm>
                <a:off x="5832475" y="55753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05"/>
              <p:cNvSpPr>
                <a:spLocks/>
              </p:cNvSpPr>
              <p:nvPr/>
            </p:nvSpPr>
            <p:spPr bwMode="auto">
              <a:xfrm>
                <a:off x="5707063" y="5703888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6"/>
              <p:cNvSpPr>
                <a:spLocks/>
              </p:cNvSpPr>
              <p:nvPr/>
            </p:nvSpPr>
            <p:spPr bwMode="auto">
              <a:xfrm>
                <a:off x="5743575" y="5662613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07"/>
              <p:cNvSpPr>
                <a:spLocks/>
              </p:cNvSpPr>
              <p:nvPr/>
            </p:nvSpPr>
            <p:spPr bwMode="auto">
              <a:xfrm>
                <a:off x="5800725" y="55753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08"/>
              <p:cNvSpPr>
                <a:spLocks/>
              </p:cNvSpPr>
              <p:nvPr/>
            </p:nvSpPr>
            <p:spPr bwMode="auto">
              <a:xfrm>
                <a:off x="5786438" y="5676900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09"/>
              <p:cNvSpPr>
                <a:spLocks/>
              </p:cNvSpPr>
              <p:nvPr/>
            </p:nvSpPr>
            <p:spPr bwMode="auto">
              <a:xfrm>
                <a:off x="5751513" y="57150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10"/>
              <p:cNvSpPr>
                <a:spLocks/>
              </p:cNvSpPr>
              <p:nvPr/>
            </p:nvSpPr>
            <p:spPr bwMode="auto">
              <a:xfrm>
                <a:off x="5746750" y="566578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11"/>
              <p:cNvSpPr>
                <a:spLocks/>
              </p:cNvSpPr>
              <p:nvPr/>
            </p:nvSpPr>
            <p:spPr bwMode="auto">
              <a:xfrm>
                <a:off x="5856288" y="56134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12"/>
              <p:cNvSpPr>
                <a:spLocks/>
              </p:cNvSpPr>
              <p:nvPr/>
            </p:nvSpPr>
            <p:spPr bwMode="auto">
              <a:xfrm>
                <a:off x="5837238" y="55578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13"/>
              <p:cNvSpPr>
                <a:spLocks/>
              </p:cNvSpPr>
              <p:nvPr/>
            </p:nvSpPr>
            <p:spPr bwMode="auto">
              <a:xfrm>
                <a:off x="5778500" y="57118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14"/>
              <p:cNvSpPr>
                <a:spLocks/>
              </p:cNvSpPr>
              <p:nvPr/>
            </p:nvSpPr>
            <p:spPr bwMode="auto">
              <a:xfrm>
                <a:off x="5838825" y="5637213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15"/>
              <p:cNvSpPr>
                <a:spLocks/>
              </p:cNvSpPr>
              <p:nvPr/>
            </p:nvSpPr>
            <p:spPr bwMode="auto">
              <a:xfrm>
                <a:off x="5837238" y="5640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6"/>
              <p:cNvSpPr>
                <a:spLocks/>
              </p:cNvSpPr>
              <p:nvPr/>
            </p:nvSpPr>
            <p:spPr bwMode="auto">
              <a:xfrm>
                <a:off x="5837238" y="56467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7"/>
              <p:cNvSpPr>
                <a:spLocks/>
              </p:cNvSpPr>
              <p:nvPr/>
            </p:nvSpPr>
            <p:spPr bwMode="auto">
              <a:xfrm>
                <a:off x="5853113" y="56467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8"/>
              <p:cNvSpPr>
                <a:spLocks/>
              </p:cNvSpPr>
              <p:nvPr/>
            </p:nvSpPr>
            <p:spPr bwMode="auto">
              <a:xfrm>
                <a:off x="5859463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9"/>
              <p:cNvSpPr>
                <a:spLocks/>
              </p:cNvSpPr>
              <p:nvPr/>
            </p:nvSpPr>
            <p:spPr bwMode="auto">
              <a:xfrm>
                <a:off x="5859463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0"/>
              <p:cNvSpPr>
                <a:spLocks/>
              </p:cNvSpPr>
              <p:nvPr/>
            </p:nvSpPr>
            <p:spPr bwMode="auto">
              <a:xfrm>
                <a:off x="5849938" y="5640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1"/>
              <p:cNvSpPr>
                <a:spLocks/>
              </p:cNvSpPr>
              <p:nvPr/>
            </p:nvSpPr>
            <p:spPr bwMode="auto">
              <a:xfrm>
                <a:off x="5845175" y="56657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22"/>
              <p:cNvSpPr>
                <a:spLocks/>
              </p:cNvSpPr>
              <p:nvPr/>
            </p:nvSpPr>
            <p:spPr bwMode="auto">
              <a:xfrm>
                <a:off x="5846763" y="56705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23"/>
              <p:cNvSpPr>
                <a:spLocks/>
              </p:cNvSpPr>
              <p:nvPr/>
            </p:nvSpPr>
            <p:spPr bwMode="auto">
              <a:xfrm>
                <a:off x="5859463" y="5673725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4"/>
              <p:cNvSpPr>
                <a:spLocks/>
              </p:cNvSpPr>
              <p:nvPr/>
            </p:nvSpPr>
            <p:spPr bwMode="auto">
              <a:xfrm>
                <a:off x="5856288" y="56657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5"/>
              <p:cNvSpPr>
                <a:spLocks/>
              </p:cNvSpPr>
              <p:nvPr/>
            </p:nvSpPr>
            <p:spPr bwMode="auto">
              <a:xfrm>
                <a:off x="5861050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6"/>
              <p:cNvSpPr>
                <a:spLocks/>
              </p:cNvSpPr>
              <p:nvPr/>
            </p:nvSpPr>
            <p:spPr bwMode="auto">
              <a:xfrm>
                <a:off x="5837238" y="56626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7"/>
              <p:cNvSpPr>
                <a:spLocks/>
              </p:cNvSpPr>
              <p:nvPr/>
            </p:nvSpPr>
            <p:spPr bwMode="auto">
              <a:xfrm>
                <a:off x="5822950" y="5670550"/>
                <a:ext cx="6350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8"/>
              <p:cNvSpPr>
                <a:spLocks/>
              </p:cNvSpPr>
              <p:nvPr/>
            </p:nvSpPr>
            <p:spPr bwMode="auto">
              <a:xfrm>
                <a:off x="5815013" y="56515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9"/>
              <p:cNvSpPr>
                <a:spLocks/>
              </p:cNvSpPr>
              <p:nvPr/>
            </p:nvSpPr>
            <p:spPr bwMode="auto">
              <a:xfrm>
                <a:off x="5837238" y="56705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30"/>
              <p:cNvSpPr>
                <a:spLocks/>
              </p:cNvSpPr>
              <p:nvPr/>
            </p:nvSpPr>
            <p:spPr bwMode="auto">
              <a:xfrm>
                <a:off x="5861050" y="56340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31"/>
              <p:cNvSpPr>
                <a:spLocks/>
              </p:cNvSpPr>
              <p:nvPr/>
            </p:nvSpPr>
            <p:spPr bwMode="auto">
              <a:xfrm>
                <a:off x="5861050" y="56594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32"/>
              <p:cNvSpPr>
                <a:spLocks/>
              </p:cNvSpPr>
              <p:nvPr/>
            </p:nvSpPr>
            <p:spPr bwMode="auto">
              <a:xfrm>
                <a:off x="5845175" y="567055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33"/>
              <p:cNvSpPr>
                <a:spLocks/>
              </p:cNvSpPr>
              <p:nvPr/>
            </p:nvSpPr>
            <p:spPr bwMode="auto">
              <a:xfrm>
                <a:off x="5827713" y="564038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34"/>
              <p:cNvSpPr>
                <a:spLocks/>
              </p:cNvSpPr>
              <p:nvPr/>
            </p:nvSpPr>
            <p:spPr bwMode="auto">
              <a:xfrm>
                <a:off x="5865813" y="56626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791200" y="5656263"/>
              <a:ext cx="207962" cy="134937"/>
              <a:chOff x="5659438" y="5503863"/>
              <a:chExt cx="254000" cy="271462"/>
            </a:xfrm>
          </p:grpSpPr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5659438" y="55038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  <a:lnTo>
                      <a:pt x="130" y="114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5659438" y="55038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5816600" y="56276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5816600" y="56276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5702300" y="55832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5702300" y="55832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5719763" y="5608638"/>
                <a:ext cx="11112" cy="1270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5775325" y="557847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5761038" y="55483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5788025" y="55324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5699125" y="5659438"/>
                <a:ext cx="7938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5719763" y="5665788"/>
                <a:ext cx="6350" cy="952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5735638" y="5637213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5754688" y="5588000"/>
                <a:ext cx="7937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5735638" y="55689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1"/>
              <p:cNvSpPr>
                <a:spLocks/>
              </p:cNvSpPr>
              <p:nvPr/>
            </p:nvSpPr>
            <p:spPr bwMode="auto">
              <a:xfrm>
                <a:off x="5756275" y="5648325"/>
                <a:ext cx="7938" cy="793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2"/>
              <p:cNvSpPr>
                <a:spLocks/>
              </p:cNvSpPr>
              <p:nvPr/>
            </p:nvSpPr>
            <p:spPr bwMode="auto">
              <a:xfrm>
                <a:off x="5800725" y="5570538"/>
                <a:ext cx="7938" cy="1111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3"/>
              <p:cNvSpPr>
                <a:spLocks/>
              </p:cNvSpPr>
              <p:nvPr/>
            </p:nvSpPr>
            <p:spPr bwMode="auto">
              <a:xfrm>
                <a:off x="5829300" y="5599113"/>
                <a:ext cx="6350" cy="6350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4"/>
              <p:cNvSpPr>
                <a:spLocks/>
              </p:cNvSpPr>
              <p:nvPr/>
            </p:nvSpPr>
            <p:spPr bwMode="auto">
              <a:xfrm>
                <a:off x="5746750" y="56975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5"/>
              <p:cNvSpPr>
                <a:spLocks/>
              </p:cNvSpPr>
              <p:nvPr/>
            </p:nvSpPr>
            <p:spPr bwMode="auto">
              <a:xfrm>
                <a:off x="5799138" y="5665788"/>
                <a:ext cx="6350" cy="952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5800725" y="57118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7"/>
              <p:cNvSpPr>
                <a:spLocks/>
              </p:cNvSpPr>
              <p:nvPr/>
            </p:nvSpPr>
            <p:spPr bwMode="auto">
              <a:xfrm>
                <a:off x="5754688" y="5745163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8"/>
              <p:cNvSpPr>
                <a:spLocks/>
              </p:cNvSpPr>
              <p:nvPr/>
            </p:nvSpPr>
            <p:spPr bwMode="auto">
              <a:xfrm>
                <a:off x="5735638" y="57165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9"/>
              <p:cNvSpPr>
                <a:spLocks/>
              </p:cNvSpPr>
              <p:nvPr/>
            </p:nvSpPr>
            <p:spPr bwMode="auto">
              <a:xfrm>
                <a:off x="5775325" y="567372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0"/>
              <p:cNvSpPr>
                <a:spLocks/>
              </p:cNvSpPr>
              <p:nvPr/>
            </p:nvSpPr>
            <p:spPr bwMode="auto">
              <a:xfrm>
                <a:off x="5827713" y="56896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1"/>
              <p:cNvSpPr>
                <a:spLocks/>
              </p:cNvSpPr>
              <p:nvPr/>
            </p:nvSpPr>
            <p:spPr bwMode="auto">
              <a:xfrm>
                <a:off x="5819775" y="5553075"/>
                <a:ext cx="7938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2"/>
              <p:cNvSpPr>
                <a:spLocks/>
              </p:cNvSpPr>
              <p:nvPr/>
            </p:nvSpPr>
            <p:spPr bwMode="auto">
              <a:xfrm>
                <a:off x="5781675" y="5626100"/>
                <a:ext cx="6350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3"/>
              <p:cNvSpPr>
                <a:spLocks/>
              </p:cNvSpPr>
              <p:nvPr/>
            </p:nvSpPr>
            <p:spPr bwMode="auto">
              <a:xfrm>
                <a:off x="5786438" y="5578475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4"/>
              <p:cNvSpPr>
                <a:spLocks/>
              </p:cNvSpPr>
              <p:nvPr/>
            </p:nvSpPr>
            <p:spPr bwMode="auto">
              <a:xfrm>
                <a:off x="5832475" y="55753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5"/>
              <p:cNvSpPr>
                <a:spLocks/>
              </p:cNvSpPr>
              <p:nvPr/>
            </p:nvSpPr>
            <p:spPr bwMode="auto">
              <a:xfrm>
                <a:off x="5707063" y="5703888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6"/>
              <p:cNvSpPr>
                <a:spLocks/>
              </p:cNvSpPr>
              <p:nvPr/>
            </p:nvSpPr>
            <p:spPr bwMode="auto">
              <a:xfrm>
                <a:off x="5743575" y="5662613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7"/>
              <p:cNvSpPr>
                <a:spLocks/>
              </p:cNvSpPr>
              <p:nvPr/>
            </p:nvSpPr>
            <p:spPr bwMode="auto">
              <a:xfrm>
                <a:off x="5800725" y="55753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8"/>
              <p:cNvSpPr>
                <a:spLocks/>
              </p:cNvSpPr>
              <p:nvPr/>
            </p:nvSpPr>
            <p:spPr bwMode="auto">
              <a:xfrm>
                <a:off x="5786438" y="5676900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9"/>
              <p:cNvSpPr>
                <a:spLocks/>
              </p:cNvSpPr>
              <p:nvPr/>
            </p:nvSpPr>
            <p:spPr bwMode="auto">
              <a:xfrm>
                <a:off x="5751513" y="57150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0"/>
              <p:cNvSpPr>
                <a:spLocks/>
              </p:cNvSpPr>
              <p:nvPr/>
            </p:nvSpPr>
            <p:spPr bwMode="auto">
              <a:xfrm>
                <a:off x="5746750" y="566578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1"/>
              <p:cNvSpPr>
                <a:spLocks/>
              </p:cNvSpPr>
              <p:nvPr/>
            </p:nvSpPr>
            <p:spPr bwMode="auto">
              <a:xfrm>
                <a:off x="5856288" y="56134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2"/>
              <p:cNvSpPr>
                <a:spLocks/>
              </p:cNvSpPr>
              <p:nvPr/>
            </p:nvSpPr>
            <p:spPr bwMode="auto">
              <a:xfrm>
                <a:off x="5837238" y="55578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3"/>
              <p:cNvSpPr>
                <a:spLocks/>
              </p:cNvSpPr>
              <p:nvPr/>
            </p:nvSpPr>
            <p:spPr bwMode="auto">
              <a:xfrm>
                <a:off x="5778500" y="57118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4"/>
              <p:cNvSpPr>
                <a:spLocks/>
              </p:cNvSpPr>
              <p:nvPr/>
            </p:nvSpPr>
            <p:spPr bwMode="auto">
              <a:xfrm>
                <a:off x="5838825" y="5637213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5"/>
              <p:cNvSpPr>
                <a:spLocks/>
              </p:cNvSpPr>
              <p:nvPr/>
            </p:nvSpPr>
            <p:spPr bwMode="auto">
              <a:xfrm>
                <a:off x="5837238" y="5640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6"/>
              <p:cNvSpPr>
                <a:spLocks/>
              </p:cNvSpPr>
              <p:nvPr/>
            </p:nvSpPr>
            <p:spPr bwMode="auto">
              <a:xfrm>
                <a:off x="5837238" y="56467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7"/>
              <p:cNvSpPr>
                <a:spLocks/>
              </p:cNvSpPr>
              <p:nvPr/>
            </p:nvSpPr>
            <p:spPr bwMode="auto">
              <a:xfrm>
                <a:off x="5853113" y="56467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8"/>
              <p:cNvSpPr>
                <a:spLocks/>
              </p:cNvSpPr>
              <p:nvPr/>
            </p:nvSpPr>
            <p:spPr bwMode="auto">
              <a:xfrm>
                <a:off x="5859463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9"/>
              <p:cNvSpPr>
                <a:spLocks/>
              </p:cNvSpPr>
              <p:nvPr/>
            </p:nvSpPr>
            <p:spPr bwMode="auto">
              <a:xfrm>
                <a:off x="5859463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0"/>
              <p:cNvSpPr>
                <a:spLocks/>
              </p:cNvSpPr>
              <p:nvPr/>
            </p:nvSpPr>
            <p:spPr bwMode="auto">
              <a:xfrm>
                <a:off x="5849938" y="5640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1"/>
              <p:cNvSpPr>
                <a:spLocks/>
              </p:cNvSpPr>
              <p:nvPr/>
            </p:nvSpPr>
            <p:spPr bwMode="auto">
              <a:xfrm>
                <a:off x="5845175" y="56657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2"/>
              <p:cNvSpPr>
                <a:spLocks/>
              </p:cNvSpPr>
              <p:nvPr/>
            </p:nvSpPr>
            <p:spPr bwMode="auto">
              <a:xfrm>
                <a:off x="5846763" y="56705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3"/>
              <p:cNvSpPr>
                <a:spLocks/>
              </p:cNvSpPr>
              <p:nvPr/>
            </p:nvSpPr>
            <p:spPr bwMode="auto">
              <a:xfrm>
                <a:off x="5859463" y="5673725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4"/>
              <p:cNvSpPr>
                <a:spLocks/>
              </p:cNvSpPr>
              <p:nvPr/>
            </p:nvSpPr>
            <p:spPr bwMode="auto">
              <a:xfrm>
                <a:off x="5856288" y="56657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5"/>
              <p:cNvSpPr>
                <a:spLocks/>
              </p:cNvSpPr>
              <p:nvPr/>
            </p:nvSpPr>
            <p:spPr bwMode="auto">
              <a:xfrm>
                <a:off x="5861050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6"/>
              <p:cNvSpPr>
                <a:spLocks/>
              </p:cNvSpPr>
              <p:nvPr/>
            </p:nvSpPr>
            <p:spPr bwMode="auto">
              <a:xfrm>
                <a:off x="5837238" y="56626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7"/>
              <p:cNvSpPr>
                <a:spLocks/>
              </p:cNvSpPr>
              <p:nvPr/>
            </p:nvSpPr>
            <p:spPr bwMode="auto">
              <a:xfrm>
                <a:off x="5822950" y="5670550"/>
                <a:ext cx="6350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28"/>
              <p:cNvSpPr>
                <a:spLocks/>
              </p:cNvSpPr>
              <p:nvPr/>
            </p:nvSpPr>
            <p:spPr bwMode="auto">
              <a:xfrm>
                <a:off x="5815013" y="56515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29"/>
              <p:cNvSpPr>
                <a:spLocks/>
              </p:cNvSpPr>
              <p:nvPr/>
            </p:nvSpPr>
            <p:spPr bwMode="auto">
              <a:xfrm>
                <a:off x="5837238" y="56705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0"/>
              <p:cNvSpPr>
                <a:spLocks/>
              </p:cNvSpPr>
              <p:nvPr/>
            </p:nvSpPr>
            <p:spPr bwMode="auto">
              <a:xfrm>
                <a:off x="5861050" y="56340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1"/>
              <p:cNvSpPr>
                <a:spLocks/>
              </p:cNvSpPr>
              <p:nvPr/>
            </p:nvSpPr>
            <p:spPr bwMode="auto">
              <a:xfrm>
                <a:off x="5861050" y="56594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2"/>
              <p:cNvSpPr>
                <a:spLocks/>
              </p:cNvSpPr>
              <p:nvPr/>
            </p:nvSpPr>
            <p:spPr bwMode="auto">
              <a:xfrm>
                <a:off x="5845175" y="567055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3"/>
              <p:cNvSpPr>
                <a:spLocks/>
              </p:cNvSpPr>
              <p:nvPr/>
            </p:nvSpPr>
            <p:spPr bwMode="auto">
              <a:xfrm>
                <a:off x="5827713" y="564038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4"/>
              <p:cNvSpPr>
                <a:spLocks/>
              </p:cNvSpPr>
              <p:nvPr/>
            </p:nvSpPr>
            <p:spPr bwMode="auto">
              <a:xfrm>
                <a:off x="5865813" y="56626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486400" y="5656263"/>
              <a:ext cx="207962" cy="134937"/>
              <a:chOff x="5659438" y="5503863"/>
              <a:chExt cx="254000" cy="271462"/>
            </a:xfrm>
          </p:grpSpPr>
          <p:sp>
            <p:nvSpPr>
              <p:cNvPr id="138" name="Freeform 72"/>
              <p:cNvSpPr>
                <a:spLocks/>
              </p:cNvSpPr>
              <p:nvPr/>
            </p:nvSpPr>
            <p:spPr bwMode="auto">
              <a:xfrm>
                <a:off x="5659438" y="55038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  <a:lnTo>
                      <a:pt x="130" y="114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73"/>
              <p:cNvSpPr>
                <a:spLocks/>
              </p:cNvSpPr>
              <p:nvPr/>
            </p:nvSpPr>
            <p:spPr bwMode="auto">
              <a:xfrm>
                <a:off x="5659438" y="55038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74"/>
              <p:cNvSpPr>
                <a:spLocks/>
              </p:cNvSpPr>
              <p:nvPr/>
            </p:nvSpPr>
            <p:spPr bwMode="auto">
              <a:xfrm>
                <a:off x="5816600" y="56276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75"/>
              <p:cNvSpPr>
                <a:spLocks/>
              </p:cNvSpPr>
              <p:nvPr/>
            </p:nvSpPr>
            <p:spPr bwMode="auto">
              <a:xfrm>
                <a:off x="5816600" y="56276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76"/>
              <p:cNvSpPr>
                <a:spLocks/>
              </p:cNvSpPr>
              <p:nvPr/>
            </p:nvSpPr>
            <p:spPr bwMode="auto">
              <a:xfrm>
                <a:off x="5702300" y="55832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77"/>
              <p:cNvSpPr>
                <a:spLocks/>
              </p:cNvSpPr>
              <p:nvPr/>
            </p:nvSpPr>
            <p:spPr bwMode="auto">
              <a:xfrm>
                <a:off x="5702300" y="55832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78"/>
              <p:cNvSpPr>
                <a:spLocks/>
              </p:cNvSpPr>
              <p:nvPr/>
            </p:nvSpPr>
            <p:spPr bwMode="auto">
              <a:xfrm>
                <a:off x="5719763" y="5608638"/>
                <a:ext cx="11112" cy="1270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9"/>
              <p:cNvSpPr>
                <a:spLocks/>
              </p:cNvSpPr>
              <p:nvPr/>
            </p:nvSpPr>
            <p:spPr bwMode="auto">
              <a:xfrm>
                <a:off x="5775325" y="557847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0"/>
              <p:cNvSpPr>
                <a:spLocks/>
              </p:cNvSpPr>
              <p:nvPr/>
            </p:nvSpPr>
            <p:spPr bwMode="auto">
              <a:xfrm>
                <a:off x="5761038" y="55483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81"/>
              <p:cNvSpPr>
                <a:spLocks/>
              </p:cNvSpPr>
              <p:nvPr/>
            </p:nvSpPr>
            <p:spPr bwMode="auto">
              <a:xfrm>
                <a:off x="5788025" y="55324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85"/>
              <p:cNvSpPr>
                <a:spLocks/>
              </p:cNvSpPr>
              <p:nvPr/>
            </p:nvSpPr>
            <p:spPr bwMode="auto">
              <a:xfrm>
                <a:off x="5699125" y="5659438"/>
                <a:ext cx="7938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86"/>
              <p:cNvSpPr>
                <a:spLocks/>
              </p:cNvSpPr>
              <p:nvPr/>
            </p:nvSpPr>
            <p:spPr bwMode="auto">
              <a:xfrm>
                <a:off x="5719763" y="5665788"/>
                <a:ext cx="6350" cy="952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87"/>
              <p:cNvSpPr>
                <a:spLocks/>
              </p:cNvSpPr>
              <p:nvPr/>
            </p:nvSpPr>
            <p:spPr bwMode="auto">
              <a:xfrm>
                <a:off x="5735638" y="5637213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88"/>
              <p:cNvSpPr>
                <a:spLocks/>
              </p:cNvSpPr>
              <p:nvPr/>
            </p:nvSpPr>
            <p:spPr bwMode="auto">
              <a:xfrm>
                <a:off x="5754688" y="5588000"/>
                <a:ext cx="7937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89"/>
              <p:cNvSpPr>
                <a:spLocks/>
              </p:cNvSpPr>
              <p:nvPr/>
            </p:nvSpPr>
            <p:spPr bwMode="auto">
              <a:xfrm>
                <a:off x="5735638" y="55689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91"/>
              <p:cNvSpPr>
                <a:spLocks/>
              </p:cNvSpPr>
              <p:nvPr/>
            </p:nvSpPr>
            <p:spPr bwMode="auto">
              <a:xfrm>
                <a:off x="5756275" y="5648325"/>
                <a:ext cx="7938" cy="793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92"/>
              <p:cNvSpPr>
                <a:spLocks/>
              </p:cNvSpPr>
              <p:nvPr/>
            </p:nvSpPr>
            <p:spPr bwMode="auto">
              <a:xfrm>
                <a:off x="5800725" y="5570538"/>
                <a:ext cx="7938" cy="1111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93"/>
              <p:cNvSpPr>
                <a:spLocks/>
              </p:cNvSpPr>
              <p:nvPr/>
            </p:nvSpPr>
            <p:spPr bwMode="auto">
              <a:xfrm>
                <a:off x="5829300" y="5599113"/>
                <a:ext cx="6350" cy="6350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94"/>
              <p:cNvSpPr>
                <a:spLocks/>
              </p:cNvSpPr>
              <p:nvPr/>
            </p:nvSpPr>
            <p:spPr bwMode="auto">
              <a:xfrm>
                <a:off x="5746750" y="56975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95"/>
              <p:cNvSpPr>
                <a:spLocks/>
              </p:cNvSpPr>
              <p:nvPr/>
            </p:nvSpPr>
            <p:spPr bwMode="auto">
              <a:xfrm>
                <a:off x="5799138" y="5665788"/>
                <a:ext cx="6350" cy="952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96"/>
              <p:cNvSpPr>
                <a:spLocks/>
              </p:cNvSpPr>
              <p:nvPr/>
            </p:nvSpPr>
            <p:spPr bwMode="auto">
              <a:xfrm>
                <a:off x="5800725" y="57118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97"/>
              <p:cNvSpPr>
                <a:spLocks/>
              </p:cNvSpPr>
              <p:nvPr/>
            </p:nvSpPr>
            <p:spPr bwMode="auto">
              <a:xfrm>
                <a:off x="5754688" y="5745163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98"/>
              <p:cNvSpPr>
                <a:spLocks/>
              </p:cNvSpPr>
              <p:nvPr/>
            </p:nvSpPr>
            <p:spPr bwMode="auto">
              <a:xfrm>
                <a:off x="5735638" y="57165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9"/>
              <p:cNvSpPr>
                <a:spLocks/>
              </p:cNvSpPr>
              <p:nvPr/>
            </p:nvSpPr>
            <p:spPr bwMode="auto">
              <a:xfrm>
                <a:off x="5775325" y="567372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0"/>
              <p:cNvSpPr>
                <a:spLocks/>
              </p:cNvSpPr>
              <p:nvPr/>
            </p:nvSpPr>
            <p:spPr bwMode="auto">
              <a:xfrm>
                <a:off x="5827713" y="56896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1"/>
              <p:cNvSpPr>
                <a:spLocks/>
              </p:cNvSpPr>
              <p:nvPr/>
            </p:nvSpPr>
            <p:spPr bwMode="auto">
              <a:xfrm>
                <a:off x="5819775" y="5553075"/>
                <a:ext cx="7938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2"/>
              <p:cNvSpPr>
                <a:spLocks/>
              </p:cNvSpPr>
              <p:nvPr/>
            </p:nvSpPr>
            <p:spPr bwMode="auto">
              <a:xfrm>
                <a:off x="5781675" y="5626100"/>
                <a:ext cx="6350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3"/>
              <p:cNvSpPr>
                <a:spLocks/>
              </p:cNvSpPr>
              <p:nvPr/>
            </p:nvSpPr>
            <p:spPr bwMode="auto">
              <a:xfrm>
                <a:off x="5786438" y="5578475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4"/>
              <p:cNvSpPr>
                <a:spLocks/>
              </p:cNvSpPr>
              <p:nvPr/>
            </p:nvSpPr>
            <p:spPr bwMode="auto">
              <a:xfrm>
                <a:off x="5832475" y="55753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"/>
              <p:cNvSpPr>
                <a:spLocks/>
              </p:cNvSpPr>
              <p:nvPr/>
            </p:nvSpPr>
            <p:spPr bwMode="auto">
              <a:xfrm>
                <a:off x="5707063" y="5703888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6"/>
              <p:cNvSpPr>
                <a:spLocks/>
              </p:cNvSpPr>
              <p:nvPr/>
            </p:nvSpPr>
            <p:spPr bwMode="auto">
              <a:xfrm>
                <a:off x="5743575" y="5662613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7"/>
              <p:cNvSpPr>
                <a:spLocks/>
              </p:cNvSpPr>
              <p:nvPr/>
            </p:nvSpPr>
            <p:spPr bwMode="auto">
              <a:xfrm>
                <a:off x="5800725" y="55753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8"/>
              <p:cNvSpPr>
                <a:spLocks/>
              </p:cNvSpPr>
              <p:nvPr/>
            </p:nvSpPr>
            <p:spPr bwMode="auto">
              <a:xfrm>
                <a:off x="5786438" y="5676900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9"/>
              <p:cNvSpPr>
                <a:spLocks/>
              </p:cNvSpPr>
              <p:nvPr/>
            </p:nvSpPr>
            <p:spPr bwMode="auto">
              <a:xfrm>
                <a:off x="5751513" y="57150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10"/>
              <p:cNvSpPr>
                <a:spLocks/>
              </p:cNvSpPr>
              <p:nvPr/>
            </p:nvSpPr>
            <p:spPr bwMode="auto">
              <a:xfrm>
                <a:off x="5746750" y="566578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11"/>
              <p:cNvSpPr>
                <a:spLocks/>
              </p:cNvSpPr>
              <p:nvPr/>
            </p:nvSpPr>
            <p:spPr bwMode="auto">
              <a:xfrm>
                <a:off x="5856288" y="56134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12"/>
              <p:cNvSpPr>
                <a:spLocks/>
              </p:cNvSpPr>
              <p:nvPr/>
            </p:nvSpPr>
            <p:spPr bwMode="auto">
              <a:xfrm>
                <a:off x="5837238" y="55578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13"/>
              <p:cNvSpPr>
                <a:spLocks/>
              </p:cNvSpPr>
              <p:nvPr/>
            </p:nvSpPr>
            <p:spPr bwMode="auto">
              <a:xfrm>
                <a:off x="5778500" y="57118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14"/>
              <p:cNvSpPr>
                <a:spLocks/>
              </p:cNvSpPr>
              <p:nvPr/>
            </p:nvSpPr>
            <p:spPr bwMode="auto">
              <a:xfrm>
                <a:off x="5838825" y="5637213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15"/>
              <p:cNvSpPr>
                <a:spLocks/>
              </p:cNvSpPr>
              <p:nvPr/>
            </p:nvSpPr>
            <p:spPr bwMode="auto">
              <a:xfrm>
                <a:off x="5837238" y="5640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16"/>
              <p:cNvSpPr>
                <a:spLocks/>
              </p:cNvSpPr>
              <p:nvPr/>
            </p:nvSpPr>
            <p:spPr bwMode="auto">
              <a:xfrm>
                <a:off x="5837238" y="56467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17"/>
              <p:cNvSpPr>
                <a:spLocks/>
              </p:cNvSpPr>
              <p:nvPr/>
            </p:nvSpPr>
            <p:spPr bwMode="auto">
              <a:xfrm>
                <a:off x="5853113" y="56467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18"/>
              <p:cNvSpPr>
                <a:spLocks/>
              </p:cNvSpPr>
              <p:nvPr/>
            </p:nvSpPr>
            <p:spPr bwMode="auto">
              <a:xfrm>
                <a:off x="5859463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19"/>
              <p:cNvSpPr>
                <a:spLocks/>
              </p:cNvSpPr>
              <p:nvPr/>
            </p:nvSpPr>
            <p:spPr bwMode="auto">
              <a:xfrm>
                <a:off x="5859463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0"/>
              <p:cNvSpPr>
                <a:spLocks/>
              </p:cNvSpPr>
              <p:nvPr/>
            </p:nvSpPr>
            <p:spPr bwMode="auto">
              <a:xfrm>
                <a:off x="5849938" y="5640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21"/>
              <p:cNvSpPr>
                <a:spLocks/>
              </p:cNvSpPr>
              <p:nvPr/>
            </p:nvSpPr>
            <p:spPr bwMode="auto">
              <a:xfrm>
                <a:off x="5845175" y="56657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22"/>
              <p:cNvSpPr>
                <a:spLocks/>
              </p:cNvSpPr>
              <p:nvPr/>
            </p:nvSpPr>
            <p:spPr bwMode="auto">
              <a:xfrm>
                <a:off x="5846763" y="56705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23"/>
              <p:cNvSpPr>
                <a:spLocks/>
              </p:cNvSpPr>
              <p:nvPr/>
            </p:nvSpPr>
            <p:spPr bwMode="auto">
              <a:xfrm>
                <a:off x="5859463" y="5673725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4"/>
              <p:cNvSpPr>
                <a:spLocks/>
              </p:cNvSpPr>
              <p:nvPr/>
            </p:nvSpPr>
            <p:spPr bwMode="auto">
              <a:xfrm>
                <a:off x="5856288" y="56657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25"/>
              <p:cNvSpPr>
                <a:spLocks/>
              </p:cNvSpPr>
              <p:nvPr/>
            </p:nvSpPr>
            <p:spPr bwMode="auto">
              <a:xfrm>
                <a:off x="5861050" y="56419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26"/>
              <p:cNvSpPr>
                <a:spLocks/>
              </p:cNvSpPr>
              <p:nvPr/>
            </p:nvSpPr>
            <p:spPr bwMode="auto">
              <a:xfrm>
                <a:off x="5837238" y="56626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27"/>
              <p:cNvSpPr>
                <a:spLocks/>
              </p:cNvSpPr>
              <p:nvPr/>
            </p:nvSpPr>
            <p:spPr bwMode="auto">
              <a:xfrm>
                <a:off x="5822950" y="5670550"/>
                <a:ext cx="6350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8"/>
              <p:cNvSpPr>
                <a:spLocks/>
              </p:cNvSpPr>
              <p:nvPr/>
            </p:nvSpPr>
            <p:spPr bwMode="auto">
              <a:xfrm>
                <a:off x="5815013" y="56515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29"/>
              <p:cNvSpPr>
                <a:spLocks/>
              </p:cNvSpPr>
              <p:nvPr/>
            </p:nvSpPr>
            <p:spPr bwMode="auto">
              <a:xfrm>
                <a:off x="5837238" y="56705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30"/>
              <p:cNvSpPr>
                <a:spLocks/>
              </p:cNvSpPr>
              <p:nvPr/>
            </p:nvSpPr>
            <p:spPr bwMode="auto">
              <a:xfrm>
                <a:off x="5861050" y="56340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31"/>
              <p:cNvSpPr>
                <a:spLocks/>
              </p:cNvSpPr>
              <p:nvPr/>
            </p:nvSpPr>
            <p:spPr bwMode="auto">
              <a:xfrm>
                <a:off x="5861050" y="56594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32"/>
              <p:cNvSpPr>
                <a:spLocks/>
              </p:cNvSpPr>
              <p:nvPr/>
            </p:nvSpPr>
            <p:spPr bwMode="auto">
              <a:xfrm>
                <a:off x="5845175" y="567055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33"/>
              <p:cNvSpPr>
                <a:spLocks/>
              </p:cNvSpPr>
              <p:nvPr/>
            </p:nvSpPr>
            <p:spPr bwMode="auto">
              <a:xfrm>
                <a:off x="5827713" y="564038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34"/>
              <p:cNvSpPr>
                <a:spLocks/>
              </p:cNvSpPr>
              <p:nvPr/>
            </p:nvSpPr>
            <p:spPr bwMode="auto">
              <a:xfrm>
                <a:off x="5865813" y="56626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8" name="Arc 197"/>
          <p:cNvSpPr/>
          <p:nvPr/>
        </p:nvSpPr>
        <p:spPr>
          <a:xfrm rot="1814863">
            <a:off x="5051891" y="3711072"/>
            <a:ext cx="736746" cy="315865"/>
          </a:xfrm>
          <a:prstGeom prst="arc">
            <a:avLst>
              <a:gd name="adj1" fmla="val 10588519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Arc 198"/>
          <p:cNvSpPr/>
          <p:nvPr/>
        </p:nvSpPr>
        <p:spPr>
          <a:xfrm flipV="1">
            <a:off x="3352800" y="4419600"/>
            <a:ext cx="2209800" cy="685800"/>
          </a:xfrm>
          <a:prstGeom prst="arc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5326" y="2188030"/>
            <a:ext cx="1447800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spc="-150" dirty="0" smtClean="0"/>
              <a:t>Prevent Spread to Mosquito</a:t>
            </a:r>
            <a:endParaRPr lang="en-US" sz="2000" b="1" spc="-150" dirty="0"/>
          </a:p>
        </p:txBody>
      </p:sp>
      <p:sp>
        <p:nvSpPr>
          <p:cNvPr id="202" name="Striped Right Arrow 201"/>
          <p:cNvSpPr/>
          <p:nvPr/>
        </p:nvSpPr>
        <p:spPr>
          <a:xfrm rot="5400000">
            <a:off x="4267200" y="2007326"/>
            <a:ext cx="533400" cy="381000"/>
          </a:xfrm>
          <a:prstGeom prst="stripedRightArrow">
            <a:avLst>
              <a:gd name="adj1" fmla="val 0"/>
              <a:gd name="adj2" fmla="val 50000"/>
            </a:avLst>
          </a:prstGeom>
          <a:solidFill>
            <a:srgbClr val="DE00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triped Right Arrow 202"/>
          <p:cNvSpPr/>
          <p:nvPr/>
        </p:nvSpPr>
        <p:spPr>
          <a:xfrm rot="16200000" flipV="1">
            <a:off x="2259874" y="1970315"/>
            <a:ext cx="533400" cy="381000"/>
          </a:xfrm>
          <a:prstGeom prst="stripedRightArrow">
            <a:avLst>
              <a:gd name="adj1" fmla="val 0"/>
              <a:gd name="adj2" fmla="val 50000"/>
            </a:avLst>
          </a:prstGeom>
          <a:solidFill>
            <a:srgbClr val="DE00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 Box 316"/>
          <p:cNvSpPr txBox="1">
            <a:spLocks noChangeArrowheads="1"/>
          </p:cNvSpPr>
          <p:nvPr/>
        </p:nvSpPr>
        <p:spPr bwMode="auto">
          <a:xfrm>
            <a:off x="7239000" y="2362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n-US" sz="2200" dirty="0">
                <a:latin typeface="Bernard MT Condensed" pitchFamily="18" charset="0"/>
              </a:rPr>
              <a:t>MOSQUITO</a:t>
            </a:r>
          </a:p>
        </p:txBody>
      </p:sp>
      <p:sp>
        <p:nvSpPr>
          <p:cNvPr id="205" name="Text Box 317"/>
          <p:cNvSpPr txBox="1">
            <a:spLocks noChangeArrowheads="1"/>
          </p:cNvSpPr>
          <p:nvPr/>
        </p:nvSpPr>
        <p:spPr bwMode="auto">
          <a:xfrm>
            <a:off x="3048000" y="3657600"/>
            <a:ext cx="1006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Bernard MT Condensed" pitchFamily="18" charset="0"/>
              </a:rPr>
              <a:t>HUMAN</a:t>
            </a:r>
            <a:endParaRPr lang="en-US" sz="2800" dirty="0">
              <a:latin typeface="Bernard MT Condensed" pitchFamily="18" charset="0"/>
            </a:endParaRPr>
          </a:p>
        </p:txBody>
      </p:sp>
      <p:sp>
        <p:nvSpPr>
          <p:cNvPr id="206" name="Freeform 307"/>
          <p:cNvSpPr>
            <a:spLocks/>
          </p:cNvSpPr>
          <p:nvPr/>
        </p:nvSpPr>
        <p:spPr bwMode="auto">
          <a:xfrm>
            <a:off x="4800600" y="1828800"/>
            <a:ext cx="1905000" cy="228600"/>
          </a:xfrm>
          <a:custGeom>
            <a:avLst/>
            <a:gdLst/>
            <a:ahLst/>
            <a:cxnLst>
              <a:cxn ang="0">
                <a:pos x="233" y="120"/>
              </a:cxn>
              <a:cxn ang="0">
                <a:pos x="185" y="238"/>
              </a:cxn>
              <a:cxn ang="0">
                <a:pos x="185" y="221"/>
              </a:cxn>
              <a:cxn ang="0">
                <a:pos x="178" y="238"/>
              </a:cxn>
              <a:cxn ang="0">
                <a:pos x="178" y="153"/>
              </a:cxn>
              <a:cxn ang="0">
                <a:pos x="57" y="153"/>
              </a:cxn>
              <a:cxn ang="0">
                <a:pos x="57" y="240"/>
              </a:cxn>
              <a:cxn ang="0">
                <a:pos x="51" y="223"/>
              </a:cxn>
              <a:cxn ang="0">
                <a:pos x="51" y="240"/>
              </a:cxn>
              <a:cxn ang="0">
                <a:pos x="0" y="120"/>
              </a:cxn>
              <a:cxn ang="0">
                <a:pos x="51" y="0"/>
              </a:cxn>
              <a:cxn ang="0">
                <a:pos x="51" y="18"/>
              </a:cxn>
              <a:cxn ang="0">
                <a:pos x="57" y="0"/>
              </a:cxn>
              <a:cxn ang="0">
                <a:pos x="57" y="86"/>
              </a:cxn>
              <a:cxn ang="0">
                <a:pos x="178" y="86"/>
              </a:cxn>
              <a:cxn ang="0">
                <a:pos x="178" y="2"/>
              </a:cxn>
              <a:cxn ang="0">
                <a:pos x="185" y="20"/>
              </a:cxn>
              <a:cxn ang="0">
                <a:pos x="185" y="2"/>
              </a:cxn>
              <a:cxn ang="0">
                <a:pos x="233" y="120"/>
              </a:cxn>
            </a:cxnLst>
            <a:rect l="0" t="0" r="r" b="b"/>
            <a:pathLst>
              <a:path w="234" h="241">
                <a:moveTo>
                  <a:pt x="233" y="120"/>
                </a:moveTo>
                <a:lnTo>
                  <a:pt x="185" y="238"/>
                </a:lnTo>
                <a:lnTo>
                  <a:pt x="185" y="221"/>
                </a:lnTo>
                <a:lnTo>
                  <a:pt x="178" y="238"/>
                </a:lnTo>
                <a:lnTo>
                  <a:pt x="178" y="153"/>
                </a:lnTo>
                <a:lnTo>
                  <a:pt x="57" y="153"/>
                </a:lnTo>
                <a:lnTo>
                  <a:pt x="57" y="240"/>
                </a:lnTo>
                <a:lnTo>
                  <a:pt x="51" y="223"/>
                </a:lnTo>
                <a:lnTo>
                  <a:pt x="51" y="240"/>
                </a:lnTo>
                <a:lnTo>
                  <a:pt x="0" y="120"/>
                </a:lnTo>
                <a:lnTo>
                  <a:pt x="51" y="0"/>
                </a:lnTo>
                <a:lnTo>
                  <a:pt x="51" y="18"/>
                </a:lnTo>
                <a:lnTo>
                  <a:pt x="57" y="0"/>
                </a:lnTo>
                <a:lnTo>
                  <a:pt x="57" y="86"/>
                </a:lnTo>
                <a:lnTo>
                  <a:pt x="178" y="86"/>
                </a:lnTo>
                <a:lnTo>
                  <a:pt x="178" y="2"/>
                </a:lnTo>
                <a:lnTo>
                  <a:pt x="185" y="20"/>
                </a:lnTo>
                <a:lnTo>
                  <a:pt x="185" y="2"/>
                </a:lnTo>
                <a:lnTo>
                  <a:pt x="233" y="120"/>
                </a:lnTo>
              </a:path>
            </a:pathLst>
          </a:custGeom>
          <a:gradFill flip="none" rotWithShape="1">
            <a:gsLst>
              <a:gs pos="32000">
                <a:srgbClr val="00FFFF"/>
              </a:gs>
              <a:gs pos="41000">
                <a:srgbClr val="FFFFFF"/>
              </a:gs>
              <a:gs pos="100000">
                <a:srgbClr val="DE002A"/>
              </a:gs>
            </a:gsLst>
            <a:lin ang="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5016137" y="1308463"/>
            <a:ext cx="14478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 smtClean="0"/>
              <a:t>Seek </a:t>
            </a:r>
            <a:r>
              <a:rPr lang="en-US" sz="2000" b="1" spc="-150" dirty="0" err="1" smtClean="0"/>
              <a:t>Prophylaxsis</a:t>
            </a:r>
            <a:endParaRPr lang="en-US" sz="2000" b="1" spc="-150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2514600" y="4725194"/>
            <a:ext cx="2209800" cy="1980406"/>
            <a:chOff x="2514600" y="4725194"/>
            <a:chExt cx="2209800" cy="1980406"/>
          </a:xfrm>
        </p:grpSpPr>
        <p:sp>
          <p:nvSpPr>
            <p:cNvPr id="209" name="Rectangle 208"/>
            <p:cNvSpPr/>
            <p:nvPr/>
          </p:nvSpPr>
          <p:spPr>
            <a:xfrm>
              <a:off x="2514600" y="6125954"/>
              <a:ext cx="2209800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200" b="1" dirty="0" smtClean="0">
                  <a:solidFill>
                    <a:srgbClr val="B40022"/>
                  </a:solidFill>
                  <a:latin typeface="Arial Narrow" pitchFamily="34" charset="0"/>
                </a:rPr>
                <a:t>Tissue </a:t>
              </a:r>
              <a:r>
                <a:rPr lang="en-US" sz="2200" b="1" dirty="0" err="1" smtClean="0">
                  <a:solidFill>
                    <a:srgbClr val="B40022"/>
                  </a:solidFill>
                  <a:latin typeface="Arial Narrow" pitchFamily="34" charset="0"/>
                </a:rPr>
                <a:t>Schizontocides</a:t>
              </a:r>
              <a:endParaRPr lang="en-US" sz="2200" b="1" dirty="0">
                <a:solidFill>
                  <a:srgbClr val="B40022"/>
                </a:solidFill>
                <a:latin typeface="Arial Narrow" pitchFamily="34" charset="0"/>
              </a:endParaRPr>
            </a:p>
          </p:txBody>
        </p:sp>
        <p:cxnSp>
          <p:nvCxnSpPr>
            <p:cNvPr id="219" name="Straight Arrow Connector 218"/>
            <p:cNvCxnSpPr/>
            <p:nvPr/>
          </p:nvCxnSpPr>
          <p:spPr>
            <a:xfrm rot="5400000">
              <a:off x="2971800" y="5410200"/>
              <a:ext cx="1371600" cy="1588"/>
            </a:xfrm>
            <a:prstGeom prst="straightConnector1">
              <a:avLst/>
            </a:prstGeom>
            <a:ln w="38100">
              <a:solidFill>
                <a:srgbClr val="B400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>
            <a:off x="938348" y="2895600"/>
            <a:ext cx="2209800" cy="833789"/>
            <a:chOff x="938348" y="2895600"/>
            <a:chExt cx="2209800" cy="833789"/>
          </a:xfrm>
        </p:grpSpPr>
        <p:sp>
          <p:nvSpPr>
            <p:cNvPr id="211" name="Rectangle 210"/>
            <p:cNvSpPr/>
            <p:nvPr/>
          </p:nvSpPr>
          <p:spPr>
            <a:xfrm>
              <a:off x="938348" y="3391989"/>
              <a:ext cx="2209800" cy="337400"/>
            </a:xfrm>
            <a:prstGeom prst="rect">
              <a:avLst/>
            </a:prstGeom>
            <a:solidFill>
              <a:srgbClr val="FFFFFF">
                <a:alpha val="41176"/>
              </a:srgb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200" b="1" dirty="0" err="1" smtClean="0">
                  <a:solidFill>
                    <a:srgbClr val="B40022"/>
                  </a:solidFill>
                  <a:latin typeface="Arial Narrow" pitchFamily="34" charset="0"/>
                </a:rPr>
                <a:t>Gametocytocides</a:t>
              </a:r>
              <a:endParaRPr lang="en-US" sz="2200" b="1" dirty="0">
                <a:solidFill>
                  <a:srgbClr val="B40022"/>
                </a:solidFill>
                <a:latin typeface="Arial Narrow" pitchFamily="34" charset="0"/>
              </a:endParaRPr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 rot="5400000">
              <a:off x="1524794" y="3123406"/>
              <a:ext cx="457200" cy="1588"/>
            </a:xfrm>
            <a:prstGeom prst="straightConnector1">
              <a:avLst/>
            </a:prstGeom>
            <a:ln w="38100">
              <a:solidFill>
                <a:srgbClr val="B400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609600" y="5791200"/>
            <a:ext cx="2209800" cy="685800"/>
            <a:chOff x="609600" y="5791200"/>
            <a:chExt cx="2209800" cy="685800"/>
          </a:xfrm>
        </p:grpSpPr>
        <p:sp>
          <p:nvSpPr>
            <p:cNvPr id="210" name="Rectangle 209"/>
            <p:cNvSpPr/>
            <p:nvPr/>
          </p:nvSpPr>
          <p:spPr>
            <a:xfrm>
              <a:off x="609600" y="5895943"/>
              <a:ext cx="2209800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200" b="1" dirty="0" smtClean="0">
                  <a:solidFill>
                    <a:srgbClr val="B40022"/>
                  </a:solidFill>
                  <a:latin typeface="Arial Narrow" pitchFamily="34" charset="0"/>
                </a:rPr>
                <a:t>Blood </a:t>
              </a:r>
              <a:r>
                <a:rPr lang="en-US" sz="2200" b="1" dirty="0" err="1" smtClean="0">
                  <a:solidFill>
                    <a:srgbClr val="B40022"/>
                  </a:solidFill>
                  <a:latin typeface="Arial Narrow" pitchFamily="34" charset="0"/>
                </a:rPr>
                <a:t>Schizontocides</a:t>
              </a:r>
              <a:endParaRPr lang="en-US" sz="2200" b="1" dirty="0">
                <a:solidFill>
                  <a:srgbClr val="B40022"/>
                </a:solidFill>
                <a:latin typeface="Arial Narrow" pitchFamily="34" charset="0"/>
              </a:endParaRPr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 rot="5400000">
              <a:off x="1600994" y="5866606"/>
              <a:ext cx="152400" cy="1588"/>
            </a:xfrm>
            <a:prstGeom prst="straightConnector1">
              <a:avLst/>
            </a:prstGeom>
            <a:ln w="38100">
              <a:solidFill>
                <a:srgbClr val="B400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4191000" y="5765074"/>
            <a:ext cx="2031325" cy="431074"/>
            <a:chOff x="4191000" y="5765074"/>
            <a:chExt cx="2031325" cy="431074"/>
          </a:xfrm>
        </p:grpSpPr>
        <p:sp>
          <p:nvSpPr>
            <p:cNvPr id="212" name="Rectangle 211"/>
            <p:cNvSpPr/>
            <p:nvPr/>
          </p:nvSpPr>
          <p:spPr>
            <a:xfrm>
              <a:off x="4191000" y="5849130"/>
              <a:ext cx="2031325" cy="347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200" b="1" dirty="0" err="1">
                  <a:solidFill>
                    <a:srgbClr val="B40022"/>
                  </a:solidFill>
                  <a:latin typeface="Arial Narrow" pitchFamily="34" charset="0"/>
                  <a:sym typeface="Symbol" pitchFamily="18" charset="2"/>
                </a:rPr>
                <a:t>Hypnozoitocides</a:t>
              </a:r>
              <a:endParaRPr lang="en-US" sz="2200" b="1" dirty="0">
                <a:solidFill>
                  <a:srgbClr val="B40022"/>
                </a:solidFill>
                <a:latin typeface="Arial Narrow" pitchFamily="34" charset="0"/>
              </a:endParaRP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rot="5400000">
              <a:off x="5029994" y="5840480"/>
              <a:ext cx="152400" cy="1588"/>
            </a:xfrm>
            <a:prstGeom prst="straightConnector1">
              <a:avLst/>
            </a:prstGeom>
            <a:ln w="38100">
              <a:solidFill>
                <a:srgbClr val="B400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252063" y="3962400"/>
            <a:ext cx="1659430" cy="520337"/>
            <a:chOff x="7252063" y="3962400"/>
            <a:chExt cx="1659430" cy="520337"/>
          </a:xfrm>
        </p:grpSpPr>
        <p:sp>
          <p:nvSpPr>
            <p:cNvPr id="213" name="Rectangle 212"/>
            <p:cNvSpPr/>
            <p:nvPr/>
          </p:nvSpPr>
          <p:spPr>
            <a:xfrm>
              <a:off x="7252063" y="4135719"/>
              <a:ext cx="1659430" cy="347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200" b="1" dirty="0" err="1">
                  <a:solidFill>
                    <a:srgbClr val="B40022"/>
                  </a:solidFill>
                  <a:latin typeface="Arial Narrow" pitchFamily="34" charset="0"/>
                  <a:sym typeface="Symbol" pitchFamily="18" charset="2"/>
                </a:rPr>
                <a:t>Sprontocides</a:t>
              </a:r>
              <a:endParaRPr lang="en-US" sz="2200" b="1" dirty="0">
                <a:solidFill>
                  <a:srgbClr val="B40022"/>
                </a:solidFill>
                <a:latin typeface="Arial Narrow" pitchFamily="34" charset="0"/>
              </a:endParaRPr>
            </a:p>
          </p:txBody>
        </p:sp>
        <p:cxnSp>
          <p:nvCxnSpPr>
            <p:cNvPr id="228" name="Straight Arrow Connector 227"/>
            <p:cNvCxnSpPr/>
            <p:nvPr/>
          </p:nvCxnSpPr>
          <p:spPr>
            <a:xfrm rot="5400000">
              <a:off x="7925594" y="4037806"/>
              <a:ext cx="152400" cy="1588"/>
            </a:xfrm>
            <a:prstGeom prst="straightConnector1">
              <a:avLst/>
            </a:prstGeom>
            <a:ln w="38100">
              <a:solidFill>
                <a:srgbClr val="B400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Rectangle 229"/>
          <p:cNvSpPr/>
          <p:nvPr/>
        </p:nvSpPr>
        <p:spPr>
          <a:xfrm>
            <a:off x="8001000" y="6019800"/>
            <a:ext cx="973630" cy="523220"/>
          </a:xfrm>
          <a:prstGeom prst="rect">
            <a:avLst/>
          </a:prstGeom>
          <a:solidFill>
            <a:srgbClr val="DE002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CURE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248400" y="6350913"/>
            <a:ext cx="1583230" cy="400110"/>
          </a:xfrm>
          <a:prstGeom prst="rect">
            <a:avLst/>
          </a:prstGeom>
          <a:solidFill>
            <a:srgbClr val="DE002A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Symptomatic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688630" y="5867400"/>
            <a:ext cx="1126030" cy="400110"/>
          </a:xfrm>
          <a:prstGeom prst="rect">
            <a:avLst/>
          </a:prstGeom>
          <a:solidFill>
            <a:srgbClr val="DE002A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Radical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3" name="Right Brace 232"/>
          <p:cNvSpPr/>
          <p:nvPr/>
        </p:nvSpPr>
        <p:spPr>
          <a:xfrm>
            <a:off x="7876904" y="5791200"/>
            <a:ext cx="228600" cy="1066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 rot="10800000">
            <a:off x="6172201" y="60198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rot="10800000">
            <a:off x="2667001" y="6733904"/>
            <a:ext cx="3581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rot="10800000">
            <a:off x="1701437" y="6490063"/>
            <a:ext cx="10287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303"/>
          <p:cNvSpPr>
            <a:spLocks/>
          </p:cNvSpPr>
          <p:nvPr/>
        </p:nvSpPr>
        <p:spPr bwMode="auto">
          <a:xfrm flipH="1">
            <a:off x="209008" y="1284515"/>
            <a:ext cx="1391192" cy="38100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0" grpId="0"/>
      <p:bldP spid="204" grpId="0"/>
      <p:bldP spid="206" grpId="0" animBg="1"/>
      <p:bldP spid="207" grpId="0"/>
      <p:bldP spid="230" grpId="0" animBg="1"/>
      <p:bldP spid="231" grpId="0" animBg="1"/>
      <p:bldP spid="232" grpId="0" animBg="1"/>
      <p:bldP spid="2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763000" cy="1323439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*</a:t>
            </a:r>
            <a:r>
              <a:rPr lang="en-US" sz="2200" b="1" dirty="0" smtClean="0">
                <a:latin typeface="Arial Narrow" pitchFamily="34" charset="0"/>
              </a:rPr>
              <a:t> Type of infection. </a:t>
            </a:r>
          </a:p>
          <a:p>
            <a:pPr algn="l"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*</a:t>
            </a:r>
            <a:r>
              <a:rPr lang="en-US" sz="2200" b="1" dirty="0" smtClean="0">
                <a:latin typeface="Arial Narrow" pitchFamily="34" charset="0"/>
              </a:rPr>
              <a:t> Severity of infection. </a:t>
            </a:r>
          </a:p>
          <a:p>
            <a:pPr algn="l"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*</a:t>
            </a:r>
            <a:r>
              <a:rPr lang="en-US" sz="2200" b="1" dirty="0" smtClean="0">
                <a:latin typeface="Arial Narrow" pitchFamily="34" charset="0"/>
              </a:rPr>
              <a:t> Status of the host. </a:t>
            </a:r>
          </a:p>
          <a:p>
            <a:pPr algn="l"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*</a:t>
            </a:r>
            <a:r>
              <a:rPr lang="en-US" sz="2200" b="1" dirty="0" smtClean="0">
                <a:latin typeface="Arial Narrow" pitchFamily="34" charset="0"/>
              </a:rPr>
              <a:t> Associated conditions/ diseases</a:t>
            </a:r>
            <a:r>
              <a:rPr lang="en-US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52400"/>
            <a:ext cx="735489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>
                <a:solidFill>
                  <a:srgbClr val="B40022"/>
                </a:solidFill>
                <a:latin typeface="Comic Sans MS" pitchFamily="66" charset="0"/>
              </a:rPr>
              <a:t>Principles of treatment </a:t>
            </a: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depend </a:t>
            </a:r>
            <a:r>
              <a:rPr lang="en-US" sz="2000" b="1" dirty="0">
                <a:solidFill>
                  <a:srgbClr val="B40022"/>
                </a:solidFill>
                <a:latin typeface="Comic Sans MS" pitchFamily="66" charset="0"/>
              </a:rPr>
              <a:t>on the following factors</a:t>
            </a:r>
            <a:r>
              <a:rPr lang="en-US" sz="2000" b="1" dirty="0" smtClean="0">
                <a:latin typeface="Comic Sans MS" pitchFamily="66" charset="0"/>
              </a:rPr>
              <a:t>: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8" name="Freeform 303"/>
          <p:cNvSpPr>
            <a:spLocks/>
          </p:cNvSpPr>
          <p:nvPr/>
        </p:nvSpPr>
        <p:spPr bwMode="auto">
          <a:xfrm flipH="1">
            <a:off x="7696200" y="228600"/>
            <a:ext cx="1391192" cy="31242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867989"/>
            <a:ext cx="631935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err="1" smtClean="0">
                <a:solidFill>
                  <a:srgbClr val="B40022"/>
                </a:solidFill>
                <a:latin typeface="Comic Sans MS" pitchFamily="66" charset="0"/>
              </a:rPr>
              <a:t>Antimalarials</a:t>
            </a: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 used to fulfill treatment objectives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2468880"/>
          <a:ext cx="8839200" cy="4160520"/>
        </p:xfrm>
        <a:graphic>
          <a:graphicData uri="http://schemas.openxmlformats.org/drawingml/2006/table">
            <a:tbl>
              <a:tblPr/>
              <a:tblGrid>
                <a:gridCol w="1981200"/>
                <a:gridCol w="2362200"/>
                <a:gridCol w="2133600"/>
                <a:gridCol w="2362200"/>
              </a:tblGrid>
              <a:tr h="533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 smtClean="0">
                          <a:latin typeface="Bernard MT Condensed" pitchFamily="18" charset="0"/>
                        </a:rPr>
                        <a:t>Aims</a:t>
                      </a:r>
                      <a:endParaRPr lang="en-US" sz="22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>
                          <a:latin typeface="Bernard MT Condensed" pitchFamily="18" charset="0"/>
                        </a:rPr>
                        <a:t>Causation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>
                          <a:latin typeface="Bernard MT Condensed" pitchFamily="18" charset="0"/>
                        </a:rPr>
                        <a:t>Therapy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>
                          <a:latin typeface="Bernard MT Condensed" pitchFamily="18" charset="0"/>
                        </a:rPr>
                        <a:t>Drugs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Bernard MT Condensed" pitchFamily="18" charset="0"/>
                        </a:rPr>
                        <a:t>To alleviate symptoms</a:t>
                      </a:r>
                      <a:endParaRPr lang="en-US" sz="20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 Narrow" pitchFamily="34" charset="0"/>
                        </a:rPr>
                        <a:t>Symptoms are caused by blood forms of the parasite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 Narrow" pitchFamily="34" charset="0"/>
                        </a:rPr>
                        <a:t>Blood </a:t>
                      </a:r>
                      <a:r>
                        <a:rPr lang="en-US" sz="2200" b="1" dirty="0" err="1">
                          <a:latin typeface="Arial Narrow" pitchFamily="34" charset="0"/>
                        </a:rPr>
                        <a:t>schizonticidal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 drugs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 Narrow" pitchFamily="34" charset="0"/>
                        </a:rPr>
                        <a:t>Chloroquine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, quinine, </a:t>
                      </a:r>
                      <a:r>
                        <a:rPr lang="en-US" sz="2200" b="1" dirty="0" err="1" smtClean="0">
                          <a:latin typeface="Arial Narrow" pitchFamily="34" charset="0"/>
                        </a:rPr>
                        <a:t>pyrimethamine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 Narrow" pitchFamily="34" charset="0"/>
                        </a:rPr>
                        <a:t>sulphadoxine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, </a:t>
                      </a:r>
                      <a:r>
                        <a:rPr lang="en-US" sz="2200" b="1" dirty="0" err="1">
                          <a:latin typeface="Arial Narrow" pitchFamily="34" charset="0"/>
                        </a:rPr>
                        <a:t>artemisinin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Bernard MT Condensed" pitchFamily="18" charset="0"/>
                        </a:rPr>
                        <a:t>To prevent relapses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 Narrow" pitchFamily="34" charset="0"/>
                        </a:rPr>
                        <a:t>Relapses are due to </a:t>
                      </a:r>
                      <a:r>
                        <a:rPr lang="en-US" sz="2200" b="1" dirty="0" err="1">
                          <a:latin typeface="Arial Narrow" pitchFamily="34" charset="0"/>
                        </a:rPr>
                        <a:t>hypnozoites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 of 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           </a:t>
                      </a:r>
                      <a:r>
                        <a:rPr lang="en-US" sz="2000" b="1" i="1" u="none" dirty="0" smtClean="0">
                          <a:latin typeface="Arial Narrow" pitchFamily="34" charset="0"/>
                        </a:rPr>
                        <a:t>P</a:t>
                      </a:r>
                      <a:r>
                        <a:rPr lang="en-US" sz="2000" b="1" i="1" u="none" dirty="0">
                          <a:latin typeface="Arial Narrow" pitchFamily="34" charset="0"/>
                        </a:rPr>
                        <a:t>. </a:t>
                      </a:r>
                      <a:r>
                        <a:rPr lang="en-US" sz="2000" b="1" i="1" u="none" dirty="0" err="1">
                          <a:latin typeface="Arial Narrow" pitchFamily="34" charset="0"/>
                        </a:rPr>
                        <a:t>vivax</a:t>
                      </a:r>
                      <a:r>
                        <a:rPr lang="en-US" sz="2000" b="1" i="1" u="none" dirty="0">
                          <a:latin typeface="Arial Narrow" pitchFamily="34" charset="0"/>
                        </a:rPr>
                        <a:t>/ P. </a:t>
                      </a:r>
                      <a:r>
                        <a:rPr lang="en-US" sz="2000" b="1" i="1" u="none" dirty="0" err="1">
                          <a:latin typeface="Arial Narrow" pitchFamily="34" charset="0"/>
                        </a:rPr>
                        <a:t>ovale</a:t>
                      </a:r>
                      <a:endParaRPr lang="en-US" sz="2200" b="1" u="none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 Narrow" pitchFamily="34" charset="0"/>
                        </a:rPr>
                        <a:t>Tissue </a:t>
                      </a:r>
                      <a:r>
                        <a:rPr lang="en-US" sz="2200" b="1" dirty="0" err="1">
                          <a:latin typeface="Arial Narrow" pitchFamily="34" charset="0"/>
                        </a:rPr>
                        <a:t>schizonticidal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 drugs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 Narrow" pitchFamily="34" charset="0"/>
                        </a:rPr>
                        <a:t>Primaquine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Bernard MT Condensed" pitchFamily="18" charset="0"/>
                        </a:rPr>
                        <a:t>To prevent spread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 Narrow" pitchFamily="34" charset="0"/>
                        </a:rPr>
                        <a:t>Spread is through the gametocytes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 Narrow" pitchFamily="34" charset="0"/>
                        </a:rPr>
                        <a:t>Gametocytocidal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 drugs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 Narrow" pitchFamily="34" charset="0"/>
                        </a:rPr>
                        <a:t>Primaquine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i="1" dirty="0">
                          <a:latin typeface="Arial Narrow" pitchFamily="34" charset="0"/>
                        </a:rPr>
                        <a:t>for P. </a:t>
                      </a:r>
                      <a:r>
                        <a:rPr lang="en-US" sz="2000" b="1" i="1" dirty="0" err="1">
                          <a:latin typeface="Arial Narrow" pitchFamily="34" charset="0"/>
                        </a:rPr>
                        <a:t>falciparum</a:t>
                      </a:r>
                      <a:r>
                        <a:rPr lang="en-US" sz="2000" b="1" i="1" dirty="0">
                          <a:latin typeface="Arial Narrow" pitchFamily="34" charset="0"/>
                        </a:rPr>
                        <a:t>, </a:t>
                      </a:r>
                      <a:r>
                        <a:rPr lang="en-US" sz="2200" b="1" dirty="0" err="1">
                          <a:latin typeface="Arial Narrow" pitchFamily="34" charset="0"/>
                        </a:rPr>
                        <a:t>Chloroquine</a:t>
                      </a:r>
                      <a:r>
                        <a:rPr lang="en-US" sz="2200" b="1" dirty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i="1" dirty="0">
                          <a:latin typeface="Arial Narrow" pitchFamily="34" charset="0"/>
                        </a:rPr>
                        <a:t>for all other</a:t>
                      </a:r>
                      <a:endParaRPr lang="en-US" sz="2200" b="1" i="1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95400" y="152400"/>
            <a:ext cx="2362200" cy="457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chemeClr val="bg1"/>
              </a:gs>
              <a:gs pos="100000">
                <a:srgbClr val="FFDD4F"/>
              </a:gs>
            </a:gsLst>
            <a:lin ang="27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55074" y="2057400"/>
            <a:ext cx="5512526" cy="4495800"/>
            <a:chOff x="1955074" y="2057400"/>
            <a:chExt cx="5512526" cy="4495800"/>
          </a:xfrm>
        </p:grpSpPr>
        <p:grpSp>
          <p:nvGrpSpPr>
            <p:cNvPr id="9" name="Group 8"/>
            <p:cNvGrpSpPr/>
            <p:nvPr/>
          </p:nvGrpSpPr>
          <p:grpSpPr>
            <a:xfrm>
              <a:off x="1955074" y="2057400"/>
              <a:ext cx="5512526" cy="4495800"/>
              <a:chOff x="1955074" y="2057400"/>
              <a:chExt cx="5512526" cy="4495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955074" y="2070463"/>
                <a:ext cx="2743200" cy="2362200"/>
              </a:xfrm>
              <a:prstGeom prst="rect">
                <a:avLst/>
              </a:prstGeom>
              <a:gradFill flip="none" rotWithShape="1">
                <a:gsLst>
                  <a:gs pos="0">
                    <a:srgbClr val="99FF33">
                      <a:tint val="66000"/>
                      <a:satMod val="160000"/>
                    </a:srgbClr>
                  </a:gs>
                  <a:gs pos="50000">
                    <a:srgbClr val="99FF33">
                      <a:tint val="44500"/>
                      <a:satMod val="160000"/>
                    </a:srgbClr>
                  </a:gs>
                  <a:gs pos="100000">
                    <a:srgbClr val="99FF33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98274" y="2057400"/>
                <a:ext cx="2769326" cy="2362200"/>
              </a:xfrm>
              <a:prstGeom prst="rect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968137" y="4419600"/>
                <a:ext cx="5486400" cy="2133600"/>
              </a:xfrm>
              <a:prstGeom prst="rect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Pie 4"/>
            <p:cNvSpPr/>
            <p:nvPr/>
          </p:nvSpPr>
          <p:spPr>
            <a:xfrm rot="5400000" flipV="1">
              <a:off x="2781300" y="2147752"/>
              <a:ext cx="3886200" cy="4572000"/>
            </a:xfrm>
            <a:prstGeom prst="pie">
              <a:avLst>
                <a:gd name="adj1" fmla="val 5395204"/>
                <a:gd name="adj2" fmla="val 10865741"/>
              </a:avLst>
            </a:prstGeom>
            <a:gradFill flip="none" rotWithShape="1">
              <a:gsLst>
                <a:gs pos="35000">
                  <a:srgbClr val="DE002A">
                    <a:tint val="66000"/>
                    <a:satMod val="160000"/>
                  </a:srgbClr>
                </a:gs>
                <a:gs pos="50000">
                  <a:srgbClr val="CCFFFF"/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 rot="5400000" flipV="1">
              <a:off x="2780211" y="2577737"/>
              <a:ext cx="3886200" cy="3833948"/>
            </a:xfrm>
            <a:prstGeom prst="pie">
              <a:avLst>
                <a:gd name="adj1" fmla="val 8975343"/>
                <a:gd name="adj2" fmla="val 10724797"/>
              </a:avLst>
            </a:prstGeom>
            <a:solidFill>
              <a:srgbClr val="F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68137" y="1371600"/>
            <a:ext cx="1600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79326" y="176348"/>
            <a:ext cx="2107474" cy="172865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0" y="4698274"/>
            <a:ext cx="1066800" cy="1295400"/>
          </a:xfrm>
          <a:prstGeom prst="rect">
            <a:avLst/>
          </a:prstGeom>
          <a:solidFill>
            <a:srgbClr val="D5FF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2400" y="152400"/>
            <a:ext cx="2133600" cy="1752600"/>
          </a:xfrm>
          <a:prstGeom prst="rect">
            <a:avLst/>
          </a:prstGeom>
          <a:solidFill>
            <a:srgbClr val="FCF00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06937" y="2233748"/>
            <a:ext cx="1143000" cy="1752600"/>
          </a:xfrm>
          <a:prstGeom prst="rect">
            <a:avLst/>
          </a:prstGeom>
          <a:solidFill>
            <a:srgbClr val="E8BAD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9674" y="2286000"/>
            <a:ext cx="1219200" cy="1539241"/>
          </a:xfrm>
          <a:prstGeom prst="rect">
            <a:avLst/>
          </a:prstGeom>
          <a:solidFill>
            <a:srgbClr val="E4FF9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C:\Users\Administrator\Pictures\mm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26" y="65315"/>
            <a:ext cx="8077200" cy="651401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6342501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spc="-30" dirty="0" smtClean="0">
                <a:solidFill>
                  <a:srgbClr val="B40022"/>
                </a:solidFill>
                <a:latin typeface="Comic Sans MS" pitchFamily="66" charset="0"/>
              </a:rPr>
              <a:t>Classifications of </a:t>
            </a:r>
            <a:r>
              <a:rPr lang="en-US" sz="2000" b="1" spc="-30" dirty="0" err="1" smtClean="0">
                <a:solidFill>
                  <a:srgbClr val="B40022"/>
                </a:solidFill>
                <a:latin typeface="Comic Sans MS" pitchFamily="66" charset="0"/>
              </a:rPr>
              <a:t>Antimalarials</a:t>
            </a:r>
            <a:r>
              <a:rPr lang="en-US" sz="2000" b="1" spc="-30" dirty="0" smtClean="0">
                <a:solidFill>
                  <a:srgbClr val="B40022"/>
                </a:solidFill>
                <a:latin typeface="Comic Sans MS" pitchFamily="66" charset="0"/>
              </a:rPr>
              <a:t> According to Action Along the Life Cycle </a:t>
            </a:r>
            <a:endParaRPr lang="en-US" sz="2000" b="1" spc="-30" dirty="0">
              <a:solidFill>
                <a:srgbClr val="B4002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Administrator\Pictures\m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7" t="1963" r="1277"/>
          <a:stretch>
            <a:fillRect/>
          </a:stretch>
        </p:blipFill>
        <p:spPr bwMode="auto">
          <a:xfrm>
            <a:off x="50074" y="267775"/>
            <a:ext cx="5257800" cy="43042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51458" y="724989"/>
            <a:ext cx="2743200" cy="3359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200" b="1" dirty="0" smtClean="0">
                <a:solidFill>
                  <a:srgbClr val="B40022"/>
                </a:solidFill>
                <a:latin typeface="Arial Narrow" pitchFamily="34" charset="0"/>
              </a:rPr>
              <a:t>Tissue </a:t>
            </a:r>
            <a:r>
              <a:rPr lang="en-US" sz="2200" b="1" dirty="0" err="1" smtClean="0">
                <a:solidFill>
                  <a:srgbClr val="B40022"/>
                </a:solidFill>
                <a:latin typeface="Arial Narrow" pitchFamily="34" charset="0"/>
              </a:rPr>
              <a:t>Schizontocides</a:t>
            </a:r>
            <a:endParaRPr lang="en-US" sz="2200" b="1" dirty="0">
              <a:solidFill>
                <a:srgbClr val="B40022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275" y="1344623"/>
            <a:ext cx="2031325" cy="3470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200" b="1" dirty="0" err="1">
                <a:solidFill>
                  <a:srgbClr val="B40022"/>
                </a:solidFill>
                <a:latin typeface="Arial Narrow" pitchFamily="34" charset="0"/>
                <a:sym typeface="Symbol" pitchFamily="18" charset="2"/>
              </a:rPr>
              <a:t>Hypnozoitocides</a:t>
            </a:r>
            <a:endParaRPr lang="en-US" sz="2200" b="1" dirty="0">
              <a:solidFill>
                <a:srgbClr val="B40022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1371600"/>
            <a:ext cx="2743200" cy="3359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200" b="1" dirty="0" smtClean="0">
                <a:solidFill>
                  <a:srgbClr val="B40022"/>
                </a:solidFill>
                <a:latin typeface="Arial Narrow" pitchFamily="34" charset="0"/>
              </a:rPr>
              <a:t>Blood </a:t>
            </a:r>
            <a:r>
              <a:rPr lang="en-US" sz="2200" b="1" dirty="0" err="1" smtClean="0">
                <a:solidFill>
                  <a:srgbClr val="B40022"/>
                </a:solidFill>
                <a:latin typeface="Arial Narrow" pitchFamily="34" charset="0"/>
              </a:rPr>
              <a:t>Schizontocides</a:t>
            </a:r>
            <a:endParaRPr lang="en-US" sz="2200" b="1" dirty="0">
              <a:solidFill>
                <a:srgbClr val="B40022"/>
              </a:solidFill>
              <a:latin typeface="Arial Narrow" pitchFamily="34" charset="0"/>
            </a:endParaRPr>
          </a:p>
        </p:txBody>
      </p:sp>
      <p:pic>
        <p:nvPicPr>
          <p:cNvPr id="17" name="Picture 10" descr="C:\Users\Administrator\Pictures\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7" t="1231" r="1587" b="434"/>
          <a:stretch>
            <a:fillRect/>
          </a:stretch>
        </p:blipFill>
        <p:spPr bwMode="auto">
          <a:xfrm>
            <a:off x="5334000" y="1752600"/>
            <a:ext cx="3696159" cy="5029200"/>
          </a:xfrm>
          <a:prstGeom prst="rect">
            <a:avLst/>
          </a:prstGeom>
          <a:noFill/>
        </p:spPr>
      </p:pic>
      <p:pic>
        <p:nvPicPr>
          <p:cNvPr id="24587" name="Picture 11" descr="C:\Users\Administrator\Pictures\3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74" t="1277" r="1811" b="3404"/>
          <a:stretch>
            <a:fillRect/>
          </a:stretch>
        </p:blipFill>
        <p:spPr bwMode="auto">
          <a:xfrm>
            <a:off x="1524000" y="4024473"/>
            <a:ext cx="4191000" cy="2729023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5400000">
            <a:off x="3543300" y="342900"/>
            <a:ext cx="3733800" cy="30480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3733800"/>
            <a:ext cx="2819400" cy="2514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304800" y="3733800"/>
            <a:ext cx="3581400" cy="914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3211" y="6402979"/>
            <a:ext cx="2553789" cy="37446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PREVENT SPREAD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1800" y="838200"/>
            <a:ext cx="2133600" cy="37446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TREAT ATTACK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810000"/>
            <a:ext cx="2514600" cy="37446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PREVENT RELAPSE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47852" y="4889863"/>
            <a:ext cx="2235926" cy="335989"/>
          </a:xfrm>
          <a:prstGeom prst="rect">
            <a:avLst/>
          </a:prstGeom>
          <a:solidFill>
            <a:srgbClr val="FFFFFF">
              <a:alpha val="41176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200" b="1" dirty="0" err="1" smtClean="0">
                <a:solidFill>
                  <a:srgbClr val="B40022"/>
                </a:solidFill>
                <a:latin typeface="Arial Narrow" pitchFamily="34" charset="0"/>
              </a:rPr>
              <a:t>Gametocytocides</a:t>
            </a:r>
            <a:endParaRPr lang="en-US" sz="2200" b="1" dirty="0">
              <a:solidFill>
                <a:srgbClr val="B40022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152400"/>
            <a:ext cx="3048000" cy="37446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CAUSAL PROPHYLAXSIS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40726" y="3459482"/>
            <a:ext cx="2813592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ANTIMALARIALS</a:t>
            </a:r>
            <a:endParaRPr lang="en-US" sz="3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22811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96829" y="685800"/>
            <a:ext cx="308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Chloroquine</a:t>
            </a:r>
            <a:r>
              <a:rPr lang="en-US" dirty="0" smtClean="0"/>
              <a:t>  and </a:t>
            </a:r>
            <a:r>
              <a:rPr lang="en-US" dirty="0" err="1"/>
              <a:t>A</a:t>
            </a:r>
            <a:r>
              <a:rPr lang="en-US" dirty="0" err="1" smtClean="0"/>
              <a:t>modiaquine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3000" y="1166948"/>
            <a:ext cx="70866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dirty="0"/>
              <a:t>P</a:t>
            </a:r>
            <a:r>
              <a:rPr lang="en-US" sz="2400" dirty="0" smtClean="0"/>
              <a:t>otent blood </a:t>
            </a:r>
            <a:r>
              <a:rPr lang="en-US" sz="2400" dirty="0" err="1"/>
              <a:t>S</a:t>
            </a:r>
            <a:r>
              <a:rPr lang="en-US" sz="2400" dirty="0" err="1" smtClean="0"/>
              <a:t>chizontocide</a:t>
            </a:r>
            <a:r>
              <a:rPr lang="en-US" sz="2400" dirty="0" smtClean="0"/>
              <a:t> &amp; a </a:t>
            </a:r>
            <a:r>
              <a:rPr lang="en-US" sz="2400" dirty="0" err="1" smtClean="0"/>
              <a:t>Gametoside</a:t>
            </a:r>
            <a:endParaRPr lang="en-US" sz="2400" dirty="0" smtClean="0"/>
          </a:p>
          <a:p>
            <a:pPr marL="0" lvl="1" indent="-285750">
              <a:buBlip>
                <a:blip r:embed="rId3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1647484"/>
            <a:ext cx="510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Can be active against all forms of the </a:t>
            </a:r>
            <a:r>
              <a:rPr lang="en-US" sz="2200" dirty="0" err="1" smtClean="0">
                <a:latin typeface="Arial Narrow" pitchFamily="34" charset="0"/>
              </a:rPr>
              <a:t>schizonts</a:t>
            </a:r>
            <a:r>
              <a:rPr lang="en-US" sz="2200" dirty="0" smtClean="0">
                <a:latin typeface="Arial Narrow" pitchFamily="34" charset="0"/>
              </a:rPr>
              <a:t> </a:t>
            </a:r>
          </a:p>
          <a:p>
            <a:r>
              <a:rPr lang="en-US" sz="2000" dirty="0" smtClean="0">
                <a:latin typeface="Arial Narrow" pitchFamily="34" charset="0"/>
              </a:rPr>
              <a:t>(</a:t>
            </a:r>
            <a:r>
              <a:rPr lang="en-US" sz="2000" i="1" dirty="0" smtClean="0">
                <a:latin typeface="Arial Narrow" pitchFamily="34" charset="0"/>
              </a:rPr>
              <a:t>exception is </a:t>
            </a:r>
            <a:r>
              <a:rPr lang="en-US" sz="2000" i="1" dirty="0" err="1" smtClean="0">
                <a:latin typeface="Arial Narrow" pitchFamily="34" charset="0"/>
              </a:rPr>
              <a:t>chloroquine</a:t>
            </a:r>
            <a:r>
              <a:rPr lang="en-US" sz="2000" i="1" dirty="0" smtClean="0">
                <a:latin typeface="Arial Narrow" pitchFamily="34" charset="0"/>
              </a:rPr>
              <a:t>-resistant </a:t>
            </a:r>
            <a:r>
              <a:rPr lang="en-US" sz="2000" i="1" dirty="0" err="1" smtClean="0">
                <a:latin typeface="Arial Narrow" pitchFamily="34" charset="0"/>
              </a:rPr>
              <a:t>P.f</a:t>
            </a:r>
            <a:r>
              <a:rPr lang="en-US" sz="2000" i="1" dirty="0" smtClean="0">
                <a:latin typeface="Arial Narrow" pitchFamily="34" charset="0"/>
              </a:rPr>
              <a:t>. &amp; </a:t>
            </a:r>
            <a:r>
              <a:rPr lang="en-US" sz="2000" i="1" dirty="0" err="1" smtClean="0">
                <a:latin typeface="Arial Narrow" pitchFamily="34" charset="0"/>
              </a:rPr>
              <a:t>P.v</a:t>
            </a:r>
            <a:r>
              <a:rPr lang="en-US" sz="2000" i="1" dirty="0" smtClean="0">
                <a:latin typeface="Arial Narrow" pitchFamily="34" charset="0"/>
              </a:rPr>
              <a:t>.)</a:t>
            </a:r>
            <a:endParaRPr lang="en-US" sz="2000" b="1" i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533400" y="2667000"/>
            <a:ext cx="7086600" cy="26670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Rapidly &amp; completely absorbed from the GIT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Has high volume of distribution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Concentrated into parasitized RBCs.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slowly from tissues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Metabolized in the liver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Excreted in the urine 70% unchanged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Initial t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400" b="1" dirty="0" smtClean="0">
                <a:latin typeface="Arial Narrow" pitchFamily="34" charset="0"/>
              </a:rPr>
              <a:t> =2-3days &amp; terminal t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400" b="1" dirty="0" smtClean="0">
                <a:latin typeface="Arial Narrow" pitchFamily="34" charset="0"/>
              </a:rPr>
              <a:t>=1-2months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8674" y="2357844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1200" y="1700348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 Narrow" pitchFamily="34" charset="0"/>
              </a:rPr>
              <a:t>Against </a:t>
            </a:r>
            <a:r>
              <a:rPr lang="en-US" sz="2000" i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i="1" dirty="0" err="1" smtClean="0">
                <a:latin typeface="Arial Narrow" pitchFamily="34" charset="0"/>
              </a:rPr>
              <a:t>P.v</a:t>
            </a:r>
            <a:r>
              <a:rPr lang="en-US" sz="2000" i="1" dirty="0" smtClean="0">
                <a:latin typeface="Arial Narrow" pitchFamily="34" charset="0"/>
              </a:rPr>
              <a:t>., </a:t>
            </a:r>
            <a:r>
              <a:rPr lang="en-US" sz="2000" i="1" dirty="0" err="1" smtClean="0">
                <a:latin typeface="Arial Narrow" pitchFamily="34" charset="0"/>
              </a:rPr>
              <a:t>P.o</a:t>
            </a:r>
            <a:r>
              <a:rPr lang="en-US" sz="2000" i="1" dirty="0" smtClean="0">
                <a:latin typeface="Arial Narrow" pitchFamily="34" charset="0"/>
              </a:rPr>
              <a:t>.</a:t>
            </a:r>
            <a:endParaRPr lang="en-US" sz="2000" b="1" i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3009900" y="1662248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5980906" y="1661454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4800" y="533525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err="1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200" b="1" u="heavy" dirty="0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 concentrates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1000-fold in food vacuole of parasite. Why  ??? </a:t>
            </a: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Its </a:t>
            </a:r>
            <a:r>
              <a:rPr lang="en-US" sz="2200" b="1" dirty="0" err="1" smtClean="0">
                <a:latin typeface="Arial Narrow" pitchFamily="34" charset="0"/>
              </a:rPr>
              <a:t>protonation</a:t>
            </a:r>
            <a:r>
              <a:rPr lang="en-US" sz="2200" b="1" dirty="0" smtClean="0">
                <a:latin typeface="Arial Narrow" pitchFamily="34" charset="0"/>
              </a:rPr>
              <a:t> &amp; ion trapping due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pH of vacuole</a:t>
            </a: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Its active uptake by a parasite transporter(s)</a:t>
            </a: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Its binding to a specific receptor in the food vacuole.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0341" y="3859887"/>
            <a:ext cx="4198611" cy="1371600"/>
            <a:chOff x="40341" y="3859887"/>
            <a:chExt cx="4198611" cy="1371600"/>
          </a:xfrm>
        </p:grpSpPr>
        <p:sp>
          <p:nvSpPr>
            <p:cNvPr id="21" name="Rectangle 20"/>
            <p:cNvSpPr/>
            <p:nvPr/>
          </p:nvSpPr>
          <p:spPr>
            <a:xfrm>
              <a:off x="1030941" y="4150060"/>
              <a:ext cx="1531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150" dirty="0" err="1" smtClean="0">
                  <a:solidFill>
                    <a:srgbClr val="FF0000"/>
                  </a:solidFill>
                  <a:latin typeface="Arial Narrow" pitchFamily="34" charset="0"/>
                </a:rPr>
                <a:t>Heme</a:t>
              </a:r>
              <a:r>
                <a:rPr lang="en-US" b="1" spc="-150" dirty="0" smtClean="0">
                  <a:solidFill>
                    <a:srgbClr val="FF0000"/>
                  </a:solidFill>
                  <a:latin typeface="Arial Narrow" pitchFamily="34" charset="0"/>
                </a:rPr>
                <a:t> Polymerase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81400" y="3916977"/>
              <a:ext cx="6575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latin typeface="Bernard MT Condensed" pitchFamily="18" charset="0"/>
                </a:rPr>
                <a:t>Hb</a:t>
              </a:r>
              <a:r>
                <a:rPr lang="en-US" sz="2000" dirty="0" smtClean="0">
                  <a:latin typeface="Bernard MT Condensed" pitchFamily="18" charset="0"/>
                </a:rPr>
                <a:t>) 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01899" y="3897867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latin typeface="Bernard MT Condensed" pitchFamily="18" charset="0"/>
                </a:rPr>
                <a:t>Heme</a:t>
              </a:r>
              <a:r>
                <a:rPr lang="en-US" sz="2000" dirty="0" smtClean="0">
                  <a:latin typeface="Bernard MT Condensed" pitchFamily="18" charset="0"/>
                </a:rPr>
                <a:t>) 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41" y="3916977"/>
              <a:ext cx="1244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latin typeface="Bernard MT Condensed" pitchFamily="18" charset="0"/>
                </a:rPr>
                <a:t>Hemozin</a:t>
              </a:r>
              <a:r>
                <a:rPr lang="en-US" sz="2000" dirty="0" smtClean="0">
                  <a:latin typeface="Bernard MT Condensed" pitchFamily="18" charset="0"/>
                </a:rPr>
                <a:t>) 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3200401" y="4123166"/>
              <a:ext cx="4572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656805" y="4507854"/>
              <a:ext cx="4572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1221378" y="4117033"/>
              <a:ext cx="1041750" cy="32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200400" y="4831377"/>
              <a:ext cx="10262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Peptides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62200" y="3859887"/>
              <a:ext cx="914400" cy="5334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438400" y="50292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22811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188" y="1193074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1752600"/>
            <a:ext cx="4572000" cy="48006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FAEAEA"/>
              </a:gs>
              <a:gs pos="94000">
                <a:srgbClr val="D00000"/>
              </a:gs>
            </a:gsLst>
            <a:lin ang="13500000" scaled="1"/>
            <a:tileRect/>
          </a:gra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jci.org/articles/view/33996/files/JCI0833996.f2/medium"/>
          <p:cNvPicPr>
            <a:picLocks noChangeAspect="1" noChangeArrowheads="1"/>
          </p:cNvPicPr>
          <p:nvPr/>
        </p:nvPicPr>
        <p:blipFill>
          <a:blip r:embed="rId3"/>
          <a:srcRect l="24243" t="14706" r="15168" b="7353"/>
          <a:stretch>
            <a:fillRect/>
          </a:stretch>
        </p:blipFill>
        <p:spPr bwMode="auto">
          <a:xfrm rot="20455972">
            <a:off x="4814307" y="2618275"/>
            <a:ext cx="2963623" cy="1981200"/>
          </a:xfrm>
          <a:prstGeom prst="ellipse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162800" y="2362200"/>
            <a:ext cx="1828800" cy="400110"/>
          </a:xfrm>
          <a:prstGeom prst="rect">
            <a:avLst/>
          </a:prstGeom>
          <a:solidFill>
            <a:srgbClr val="FFB7FF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Malaria Parasite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1776548"/>
            <a:ext cx="76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RBC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20148" y="2819400"/>
            <a:ext cx="657552" cy="400110"/>
          </a:xfrm>
          <a:prstGeom prst="rect">
            <a:avLst/>
          </a:prstGeom>
          <a:solidFill>
            <a:srgbClr val="D0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Bernard MT Condensed" pitchFamily="18" charset="0"/>
              </a:rPr>
              <a:t>Hb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)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7391400" y="3045580"/>
            <a:ext cx="381000" cy="1047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09232" y="2176888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50" dirty="0" smtClean="0">
                <a:solidFill>
                  <a:schemeClr val="bg1"/>
                </a:solidFill>
                <a:latin typeface="Arial Narrow" pitchFamily="34" charset="0"/>
              </a:rPr>
              <a:t>Food vacuole</a:t>
            </a:r>
            <a:endParaRPr lang="en-US" sz="2400" b="1" spc="-1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908" y="2667000"/>
            <a:ext cx="625492" cy="400110"/>
          </a:xfrm>
          <a:prstGeom prst="rect">
            <a:avLst/>
          </a:prstGeom>
          <a:solidFill>
            <a:srgbClr val="D0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(Hz)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2043" y="1676400"/>
            <a:ext cx="4456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200" b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200" b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to obtain </a:t>
            </a:r>
            <a:r>
              <a:rPr lang="en-US" sz="22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a.a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.  </a:t>
            </a:r>
          </a:p>
          <a:p>
            <a:r>
              <a:rPr lang="en-US" sz="2200" b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150" dirty="0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200" b="1" i="1" dirty="0" err="1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200" b="1" i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200" b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Hemozin</a:t>
            </a:r>
            <a:r>
              <a:rPr lang="en-US" sz="2200" b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200" b="1" dirty="0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&amp; traps it in food vacuole</a:t>
            </a:r>
            <a:endParaRPr lang="en-US" sz="2200" b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6800" y="4907577"/>
            <a:ext cx="1503938" cy="400110"/>
          </a:xfrm>
          <a:prstGeom prst="rect">
            <a:avLst/>
          </a:prstGeom>
          <a:solidFill>
            <a:srgbClr val="D0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CHLOROQUINE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5150224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concentrate inside  acidic food vacuole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486400" y="3034553"/>
            <a:ext cx="1927412" cy="165847"/>
          </a:xfrm>
          <a:custGeom>
            <a:avLst/>
            <a:gdLst>
              <a:gd name="connsiteX0" fmla="*/ 2043953 w 2043953"/>
              <a:gd name="connsiteY0" fmla="*/ 107576 h 170330"/>
              <a:gd name="connsiteX1" fmla="*/ 1559859 w 2043953"/>
              <a:gd name="connsiteY1" fmla="*/ 161365 h 170330"/>
              <a:gd name="connsiteX2" fmla="*/ 860612 w 2043953"/>
              <a:gd name="connsiteY2" fmla="*/ 161365 h 170330"/>
              <a:gd name="connsiteX3" fmla="*/ 295835 w 2043953"/>
              <a:gd name="connsiteY3" fmla="*/ 121023 h 170330"/>
              <a:gd name="connsiteX4" fmla="*/ 0 w 2043953"/>
              <a:gd name="connsiteY4" fmla="*/ 0 h 170330"/>
              <a:gd name="connsiteX5" fmla="*/ 0 w 2043953"/>
              <a:gd name="connsiteY5" fmla="*/ 0 h 170330"/>
              <a:gd name="connsiteX6" fmla="*/ 0 w 2043953"/>
              <a:gd name="connsiteY6" fmla="*/ 0 h 170330"/>
              <a:gd name="connsiteX7" fmla="*/ 13447 w 2043953"/>
              <a:gd name="connsiteY7" fmla="*/ 0 h 17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953" h="170330">
                <a:moveTo>
                  <a:pt x="2043953" y="107576"/>
                </a:moveTo>
                <a:cubicBezTo>
                  <a:pt x="1900517" y="129988"/>
                  <a:pt x="1757082" y="152400"/>
                  <a:pt x="1559859" y="161365"/>
                </a:cubicBezTo>
                <a:cubicBezTo>
                  <a:pt x="1362636" y="170330"/>
                  <a:pt x="1071283" y="168089"/>
                  <a:pt x="860612" y="161365"/>
                </a:cubicBezTo>
                <a:cubicBezTo>
                  <a:pt x="649941" y="154641"/>
                  <a:pt x="439270" y="147917"/>
                  <a:pt x="295835" y="121023"/>
                </a:cubicBezTo>
                <a:cubicBezTo>
                  <a:pt x="152400" y="9412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13447" y="0"/>
                </a:ln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0650818">
            <a:off x="6248400" y="3339192"/>
            <a:ext cx="533400" cy="457200"/>
          </a:xfrm>
          <a:prstGeom prst="arc">
            <a:avLst>
              <a:gd name="adj1" fmla="val 9333343"/>
              <a:gd name="adj2" fmla="val 0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973062" y="3429000"/>
            <a:ext cx="1503938" cy="1771710"/>
            <a:chOff x="4973062" y="3429000"/>
            <a:chExt cx="1503938" cy="1771710"/>
          </a:xfrm>
        </p:grpSpPr>
        <p:sp>
          <p:nvSpPr>
            <p:cNvPr id="33" name="Rectangle 32"/>
            <p:cNvSpPr/>
            <p:nvPr/>
          </p:nvSpPr>
          <p:spPr>
            <a:xfrm>
              <a:off x="4973062" y="4800600"/>
              <a:ext cx="1503938" cy="400110"/>
            </a:xfrm>
            <a:prstGeom prst="rect">
              <a:avLst/>
            </a:prstGeom>
            <a:solidFill>
              <a:srgbClr val="D00000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CHLOROQUINE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4984376" y="3810000"/>
              <a:ext cx="13716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rot="5400000" flipH="1" flipV="1">
            <a:off x="1600200" y="4697293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62953" y="409745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505200" y="47742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90359" y="2947852"/>
            <a:ext cx="950901" cy="400110"/>
          </a:xfrm>
          <a:prstGeom prst="rect">
            <a:avLst/>
          </a:prstGeom>
          <a:solidFill>
            <a:srgbClr val="D0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Bernard MT Condensed" pitchFamily="18" charset="0"/>
              </a:rPr>
              <a:t>Heme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)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153568" y="3168343"/>
            <a:ext cx="1685632" cy="3008323"/>
            <a:chOff x="7153568" y="3168343"/>
            <a:chExt cx="1685632" cy="3008323"/>
          </a:xfrm>
        </p:grpSpPr>
        <p:sp>
          <p:nvSpPr>
            <p:cNvPr id="59" name="Isosceles Triangle 58"/>
            <p:cNvSpPr/>
            <p:nvPr/>
          </p:nvSpPr>
          <p:spPr>
            <a:xfrm rot="20241342">
              <a:off x="7153568" y="3168343"/>
              <a:ext cx="1219200" cy="296699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9843368">
              <a:off x="7792462" y="5653446"/>
              <a:ext cx="1046738" cy="523220"/>
            </a:xfrm>
            <a:prstGeom prst="rect">
              <a:avLst/>
            </a:pr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Lysis</a:t>
              </a:r>
              <a:endParaRPr lang="en-US" sz="28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14400" y="5366028"/>
            <a:ext cx="609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Malaria;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Acute attack</a:t>
            </a:r>
          </a:p>
          <a:p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	        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rheumatoid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artheritis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, SLE</a:t>
            </a:r>
            <a:r>
              <a:rPr lang="en-US" sz="2200" b="1" dirty="0" smtClean="0">
                <a:latin typeface="Arial Narrow" pitchFamily="34" charset="0"/>
              </a:rPr>
              <a:t>,….</a:t>
            </a:r>
          </a:p>
          <a:p>
            <a:r>
              <a:rPr lang="en-US" sz="2000" b="1" i="1" dirty="0" smtClean="0">
                <a:latin typeface="Arial Narrow" pitchFamily="34" charset="0"/>
              </a:rPr>
              <a:t>     N.B. safe in pregnancy 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0704" y="5322998"/>
            <a:ext cx="7906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  <p:pic>
        <p:nvPicPr>
          <p:cNvPr id="67" name="Picture 4" descr="http://www.vtnews.vt.edu/articles/2008/05/images/M_08313malaria-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8233" y="457200"/>
            <a:ext cx="1708767" cy="1757589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 animBg="1"/>
      <p:bldP spid="35" grpId="0"/>
      <p:bldP spid="48" grpId="0"/>
      <p:bldP spid="50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681335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947440"/>
            <a:ext cx="8077200" cy="473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Short-term</a:t>
            </a:r>
            <a:endParaRPr lang="en-US" sz="2200" b="1" i="1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1. </a:t>
            </a:r>
            <a:r>
              <a:rPr lang="en-US" sz="2200" b="1" dirty="0" smtClean="0">
                <a:latin typeface="Arial Narrow" pitchFamily="34" charset="0"/>
              </a:rPr>
              <a:t>Mild </a:t>
            </a:r>
            <a:r>
              <a:rPr lang="en-US" sz="2200" b="1" dirty="0">
                <a:latin typeface="Arial Narrow" pitchFamily="34" charset="0"/>
              </a:rPr>
              <a:t>headache and visual disturbances;</a:t>
            </a: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2. </a:t>
            </a:r>
            <a:r>
              <a:rPr lang="en-US" sz="2200" b="1" dirty="0" smtClean="0">
                <a:latin typeface="Arial Narrow" pitchFamily="34" charset="0"/>
              </a:rPr>
              <a:t>Gastro-intestinal upsets; Nausea, vomiting 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3. </a:t>
            </a: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.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i="1" dirty="0">
                <a:solidFill>
                  <a:srgbClr val="0000FF"/>
                </a:solidFill>
                <a:latin typeface="Arial Narrow" pitchFamily="34" charset="0"/>
              </a:rPr>
              <a:t>Prolonged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therapy</a:t>
            </a:r>
            <a:endParaRPr lang="en-US" sz="2200" b="1" i="1" dirty="0">
              <a:solidFill>
                <a:srgbClr val="0000FF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AutoNum type="arabicPeriod"/>
            </a:pPr>
            <a:r>
              <a:rPr lang="en-US" sz="2200" b="1" dirty="0" smtClean="0">
                <a:latin typeface="Arial Narrow" pitchFamily="34" charset="0"/>
              </a:rPr>
              <a:t>Retinopathy</a:t>
            </a:r>
            <a:r>
              <a:rPr lang="en-US" sz="2200" b="1" dirty="0">
                <a:latin typeface="Arial Narrow" pitchFamily="34" charset="0"/>
              </a:rPr>
              <a:t>, characterized by loss of central visual </a:t>
            </a:r>
            <a:r>
              <a:rPr lang="en-US" sz="2200" b="1" dirty="0" smtClean="0">
                <a:latin typeface="Arial Narrow" pitchFamily="34" charset="0"/>
              </a:rPr>
              <a:t>acuity, macular </a:t>
            </a:r>
            <a:r>
              <a:rPr lang="en-US" sz="2200" b="1" dirty="0">
                <a:latin typeface="Arial Narrow" pitchFamily="34" charset="0"/>
              </a:rPr>
              <a:t>pigmentation </a:t>
            </a:r>
            <a:r>
              <a:rPr lang="en-US" sz="2200" b="1" dirty="0" smtClean="0">
                <a:latin typeface="Arial Narrow" pitchFamily="34" charset="0"/>
              </a:rPr>
              <a:t>and retinal artery </a:t>
            </a:r>
            <a:r>
              <a:rPr lang="en-US" sz="2200" b="1" dirty="0">
                <a:latin typeface="Arial Narrow" pitchFamily="34" charset="0"/>
              </a:rPr>
              <a:t>constriction. Progressive visual loss is halted </a:t>
            </a:r>
            <a:r>
              <a:rPr lang="en-US" sz="2200" b="1" dirty="0" smtClean="0">
                <a:latin typeface="Arial Narrow" pitchFamily="34" charset="0"/>
              </a:rPr>
              <a:t>by stopping </a:t>
            </a:r>
            <a:r>
              <a:rPr lang="en-US" sz="2200" b="1" dirty="0">
                <a:latin typeface="Arial Narrow" pitchFamily="34" charset="0"/>
              </a:rPr>
              <a:t>the drug, but is not </a:t>
            </a:r>
            <a:r>
              <a:rPr lang="en-US" sz="2200" b="1" dirty="0" smtClean="0">
                <a:latin typeface="Arial Narrow" pitchFamily="34" charset="0"/>
              </a:rPr>
              <a:t>reversible???</a:t>
            </a:r>
          </a:p>
          <a:p>
            <a:pPr marL="457200" indent="-457200">
              <a:lnSpc>
                <a:spcPts val="2800"/>
              </a:lnSpc>
            </a:pPr>
            <a:r>
              <a:rPr lang="en-US" sz="2000" b="1" i="1" dirty="0" smtClean="0">
                <a:latin typeface="Arial Narrow" pitchFamily="34" charset="0"/>
              </a:rPr>
              <a:t>    N.B. </a:t>
            </a:r>
            <a:r>
              <a:rPr lang="en-US" sz="2000" b="1" i="1" dirty="0" err="1" smtClean="0">
                <a:latin typeface="Arial Narrow" pitchFamily="34" charset="0"/>
              </a:rPr>
              <a:t>Chloroquine</a:t>
            </a:r>
            <a:r>
              <a:rPr lang="en-US" sz="2000" b="1" i="1" dirty="0" smtClean="0">
                <a:latin typeface="Arial Narrow" pitchFamily="34" charset="0"/>
              </a:rPr>
              <a:t> concentrates in </a:t>
            </a:r>
            <a:r>
              <a:rPr lang="en-US" sz="2000" b="1" i="1" dirty="0">
                <a:latin typeface="Arial Narrow" pitchFamily="34" charset="0"/>
              </a:rPr>
              <a:t>melanin containing tissues, e.g. the retina.</a:t>
            </a: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2. </a:t>
            </a:r>
            <a:r>
              <a:rPr lang="en-US" sz="2200" b="1" dirty="0" err="1" smtClean="0">
                <a:latin typeface="Arial Narrow" pitchFamily="34" charset="0"/>
              </a:rPr>
              <a:t>Lichenoid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skin </a:t>
            </a:r>
            <a:r>
              <a:rPr lang="en-US" sz="2200" b="1" dirty="0" smtClean="0">
                <a:latin typeface="Arial Narrow" pitchFamily="34" charset="0"/>
              </a:rPr>
              <a:t>eruption, bleaching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hair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4. </a:t>
            </a:r>
            <a:r>
              <a:rPr lang="en-US" sz="2200" b="1" dirty="0" smtClean="0">
                <a:latin typeface="Arial Narrow" pitchFamily="34" charset="0"/>
              </a:rPr>
              <a:t>Weight loss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5. </a:t>
            </a:r>
            <a:r>
              <a:rPr lang="en-US" sz="2200" b="1" dirty="0" err="1" smtClean="0">
                <a:latin typeface="Arial Narrow" pitchFamily="34" charset="0"/>
              </a:rPr>
              <a:t>Ototoxicity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(</a:t>
            </a:r>
            <a:r>
              <a:rPr lang="en-US" sz="2200" b="1" dirty="0" err="1">
                <a:latin typeface="Arial Narrow" pitchFamily="34" charset="0"/>
              </a:rPr>
              <a:t>cochleovestibular</a:t>
            </a:r>
            <a:r>
              <a:rPr lang="en-US" sz="2200" b="1" dirty="0">
                <a:latin typeface="Arial Narrow" pitchFamily="34" charset="0"/>
              </a:rPr>
              <a:t> paresis in fetal life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ts val="28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Bolus injection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200" b="1" dirty="0" smtClean="0">
                <a:latin typeface="Arial Narrow" pitchFamily="34" charset="0"/>
              </a:rPr>
              <a:t>hypotension &amp; </a:t>
            </a:r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916849"/>
            <a:ext cx="873957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6375398" y="4876800"/>
            <a:ext cx="2540001" cy="1676401"/>
          </a:xfrm>
          <a:prstGeom prst="rect">
            <a:avLst/>
          </a:prstGeom>
          <a:noFill/>
        </p:spPr>
      </p:pic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28800" y="228600"/>
            <a:ext cx="6131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2632264"/>
            <a:ext cx="86868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malaria life cycle &amp; its varied clinical presentation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Classify </a:t>
            </a:r>
            <a:r>
              <a:rPr lang="en-US" sz="2400" b="1" dirty="0" err="1" smtClean="0">
                <a:latin typeface="Arial Narrow" pitchFamily="34" charset="0"/>
              </a:rPr>
              <a:t>antimalarial</a:t>
            </a:r>
            <a:r>
              <a:rPr lang="en-US" sz="2400" b="1" dirty="0" smtClean="0">
                <a:latin typeface="Arial Narrow" pitchFamily="34" charset="0"/>
              </a:rPr>
              <a:t> drugs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the pharmacokinetic, dynamics, related to each drug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Focus on their relevance in clinical setting of treatment whether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during acute attacks or in prevention of relapses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Highlight therapeutics meant for prophylaxis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 Hint on possibilities of overcoming development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of resistance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59114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</a:effectLst>
                <a:latin typeface="Bernard MT Condensed" pitchFamily="18" charset="0"/>
              </a:rPr>
              <a:t>ILOs</a:t>
            </a:r>
            <a:endParaRPr lang="en-US" sz="40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722811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Resistance against the drug develops as a result of enhanced efflux of parasite vesicle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</a:t>
            </a:r>
            <a:r>
              <a:rPr lang="en-US" sz="2400" b="1" dirty="0" smtClean="0">
                <a:latin typeface="Arial Narrow" pitchFamily="34" charset="0"/>
              </a:rPr>
              <a:t>expression of the human multi drug resistance transporter P-glycoprotein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2438400"/>
            <a:ext cx="3505200" cy="2368332"/>
            <a:chOff x="5638800" y="1295400"/>
            <a:chExt cx="3886200" cy="2755729"/>
          </a:xfrm>
        </p:grpSpPr>
        <p:pic>
          <p:nvPicPr>
            <p:cNvPr id="15" name="Picture 2" descr="http://www.nature.com/nrc/journal/v2/n6/images/nrc823-f3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r="16000" b="22788"/>
            <a:stretch>
              <a:fillRect/>
            </a:stretch>
          </p:blipFill>
          <p:spPr bwMode="auto">
            <a:xfrm>
              <a:off x="5638800" y="1295400"/>
              <a:ext cx="3886200" cy="27432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924800" y="3582140"/>
              <a:ext cx="1515718" cy="468989"/>
            </a:xfrm>
            <a:prstGeom prst="rect">
              <a:avLst/>
            </a:prstGeom>
            <a:solidFill>
              <a:srgbClr val="F3C1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b="1" dirty="0" err="1" smtClean="0">
                  <a:latin typeface="Arial Narrow" pitchFamily="34" charset="0"/>
                </a:rPr>
                <a:t>Chloroquine</a:t>
              </a:r>
              <a:endParaRPr lang="en-US" sz="700" b="1" dirty="0">
                <a:latin typeface="Arial Narrow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7600" y="2667000"/>
            <a:ext cx="5181600" cy="2133600"/>
            <a:chOff x="762000" y="1752600"/>
            <a:chExt cx="5181600" cy="2133600"/>
          </a:xfrm>
        </p:grpSpPr>
        <p:pic>
          <p:nvPicPr>
            <p:cNvPr id="18" name="Picture 2" descr="http://www.nature.com/scibx/journal/v2/n19/images/scibx.2009.773-F1.jpg"/>
            <p:cNvPicPr>
              <a:picLocks noChangeAspect="1" noChangeArrowheads="1"/>
            </p:cNvPicPr>
            <p:nvPr/>
          </p:nvPicPr>
          <p:blipFill>
            <a:blip r:embed="rId3"/>
            <a:srcRect l="3692" r="12615" b="60354"/>
            <a:stretch>
              <a:fillRect/>
            </a:stretch>
          </p:blipFill>
          <p:spPr bwMode="auto">
            <a:xfrm>
              <a:off x="762000" y="1752600"/>
              <a:ext cx="5181600" cy="2133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62000" y="1800496"/>
              <a:ext cx="1295400" cy="584775"/>
            </a:xfrm>
            <a:prstGeom prst="rect">
              <a:avLst/>
            </a:prstGeom>
            <a:solidFill>
              <a:srgbClr val="D599B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Chloroquine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entery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600" y="5586548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s thought to be more effective in clearing parasites in uncomplicated malarial than </a:t>
            </a:r>
            <a:r>
              <a:rPr lang="en-US" sz="2200" b="1" dirty="0" err="1" smtClean="0">
                <a:latin typeface="Arial Narrow" pitchFamily="34" charset="0"/>
              </a:rPr>
              <a:t>Chloroquine</a:t>
            </a:r>
            <a:r>
              <a:rPr lang="en-US" sz="2200" b="1" dirty="0" smtClean="0">
                <a:latin typeface="Arial Narrow" pitchFamily="34" charset="0"/>
              </a:rPr>
              <a:t>, thus leading to a faster rate of recovery.</a:t>
            </a:r>
          </a:p>
          <a:p>
            <a:r>
              <a:rPr lang="en-US" sz="2200" b="1" dirty="0" smtClean="0">
                <a:latin typeface="Arial Narrow" pitchFamily="34" charset="0"/>
              </a:rPr>
              <a:t>Considered more effective in those with added HIV infection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811" y="5105400"/>
            <a:ext cx="2152128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AMODIAQUINE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9474" y="2767148"/>
            <a:ext cx="217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Effluxed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Chloroquine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26" y="1582672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493" y="188016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959822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</a:rPr>
              <a:t>Quinoline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methanols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b="1" dirty="0">
                <a:latin typeface="Arial Narrow" pitchFamily="34" charset="0"/>
              </a:rPr>
              <a:t>quinine, </a:t>
            </a:r>
            <a:r>
              <a:rPr lang="en-US" sz="2000" b="1" dirty="0" err="1" smtClean="0">
                <a:latin typeface="Arial Narrow" pitchFamily="34" charset="0"/>
              </a:rPr>
              <a:t>quinidine</a:t>
            </a:r>
            <a:r>
              <a:rPr lang="en-US" sz="2000" b="1" dirty="0" smtClean="0">
                <a:latin typeface="Arial Narrow" pitchFamily="34" charset="0"/>
              </a:rPr>
              <a:t> &amp; </a:t>
            </a:r>
            <a:r>
              <a:rPr lang="en-US" sz="2000" b="1" dirty="0" err="1" smtClean="0">
                <a:latin typeface="Arial Narrow" pitchFamily="34" charset="0"/>
              </a:rPr>
              <a:t>mefloquine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9004" y="1276290"/>
            <a:ext cx="3852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</a:rPr>
              <a:t>Phenanthrene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methanols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b="1" dirty="0" err="1">
                <a:latin typeface="Arial Narrow" pitchFamily="34" charset="0"/>
              </a:rPr>
              <a:t>halofantrine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800" y="3505200"/>
            <a:ext cx="7086600" cy="2209800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Rapidly &amp; completely absorbed from the GIT</a:t>
            </a:r>
          </a:p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Peaks after 1-3 hrs</a:t>
            </a:r>
          </a:p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Metabolized in the liver</a:t>
            </a:r>
          </a:p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5% excreted in the urine unchanged</a:t>
            </a:r>
          </a:p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400" b="1" dirty="0" smtClean="0">
                <a:latin typeface="Arial Narrow" pitchFamily="34" charset="0"/>
              </a:rPr>
              <a:t> = 10 hrs but longer in sever </a:t>
            </a:r>
            <a:r>
              <a:rPr lang="en-US" sz="2400" b="1" dirty="0" err="1" smtClean="0">
                <a:latin typeface="Arial Narrow" pitchFamily="34" charset="0"/>
              </a:rPr>
              <a:t>falciparum</a:t>
            </a:r>
            <a:r>
              <a:rPr lang="en-US" sz="2400" b="1" dirty="0" smtClean="0">
                <a:latin typeface="Arial Narrow" pitchFamily="34" charset="0"/>
              </a:rPr>
              <a:t> infection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59" y="3082724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85800" y="4191000"/>
            <a:ext cx="7086600" cy="2362200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8600" y="5769430"/>
            <a:ext cx="8915400" cy="914400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ts val="600"/>
              </a:spcBef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N.B.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Administered: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orally in a 7 day course </a:t>
            </a:r>
          </a:p>
          <a:p>
            <a:pPr marL="0" lvl="1" indent="-285750"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      		       or by slow IV for severe </a:t>
            </a:r>
            <a:r>
              <a:rPr lang="en-US" sz="2400" b="1" i="1" dirty="0" smtClean="0">
                <a:latin typeface="Arial Narrow" pitchFamily="34" charset="0"/>
                <a:sym typeface="Symbol" pitchFamily="18" charset="2"/>
              </a:rPr>
              <a:t>P. </a:t>
            </a:r>
            <a:r>
              <a:rPr lang="en-US" sz="2400" b="1" i="1" dirty="0" err="1" smtClean="0">
                <a:latin typeface="Arial Narrow" pitchFamily="34" charset="0"/>
                <a:sym typeface="Symbol" pitchFamily="18" charset="2"/>
              </a:rPr>
              <a:t>falciparum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infection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9" name="Picture 4" descr="Image:Cinchona.pubescen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150326"/>
            <a:ext cx="21965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1143000" y="1985556"/>
            <a:ext cx="7543800" cy="1177833"/>
            <a:chOff x="1143000" y="1985556"/>
            <a:chExt cx="7543800" cy="1177833"/>
          </a:xfrm>
        </p:grpSpPr>
        <p:sp>
          <p:nvSpPr>
            <p:cNvPr id="11" name="Rectangle 10"/>
            <p:cNvSpPr/>
            <p:nvPr/>
          </p:nvSpPr>
          <p:spPr>
            <a:xfrm>
              <a:off x="6172200" y="2737153"/>
              <a:ext cx="2514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Arial Narrow" pitchFamily="34" charset="0"/>
                </a:rPr>
                <a:t>Against </a:t>
              </a:r>
              <a:r>
                <a:rPr lang="en-US" sz="2000" i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i="1" dirty="0" err="1" smtClean="0">
                  <a:latin typeface="Arial Narrow" pitchFamily="34" charset="0"/>
                </a:rPr>
                <a:t>P.v</a:t>
              </a:r>
              <a:r>
                <a:rPr lang="en-US" sz="2000" i="1" dirty="0" smtClean="0">
                  <a:latin typeface="Arial Narrow" pitchFamily="34" charset="0"/>
                </a:rPr>
                <a:t>. &amp; P.m.</a:t>
              </a:r>
              <a:endParaRPr lang="en-US" sz="2000" b="1" i="1" dirty="0">
                <a:uFill>
                  <a:solidFill>
                    <a:srgbClr val="C00000"/>
                  </a:solidFill>
                </a:uFill>
                <a:latin typeface="Arial Narrow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43000" y="1985556"/>
              <a:ext cx="7086600" cy="1177833"/>
              <a:chOff x="1143000" y="1985556"/>
              <a:chExt cx="7086600" cy="1177833"/>
            </a:xfrm>
          </p:grpSpPr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143000" y="2325189"/>
                <a:ext cx="7086600" cy="457200"/>
              </a:xfrm>
              <a:prstGeom prst="rect">
                <a:avLst/>
              </a:prstGeom>
            </p:spPr>
            <p:txBody>
              <a:bodyPr/>
              <a:lstStyle/>
              <a:p>
                <a:pPr marL="0" lvl="1" indent="-285750">
                  <a:buBlip>
                    <a:blip r:embed="rId2"/>
                  </a:buBlip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otent blood </a:t>
                </a:r>
                <a:r>
                  <a:rPr lang="en-US" sz="2400" dirty="0" err="1"/>
                  <a:t>S</a:t>
                </a:r>
                <a:r>
                  <a:rPr lang="en-US" sz="2400" dirty="0" err="1" smtClean="0"/>
                  <a:t>chizontocide</a:t>
                </a:r>
                <a:r>
                  <a:rPr lang="en-US" sz="2400" dirty="0" smtClean="0"/>
                  <a:t> &amp; weak </a:t>
                </a:r>
                <a:r>
                  <a:rPr lang="en-US" sz="2400" dirty="0" err="1" smtClean="0"/>
                  <a:t>Gametoside</a:t>
                </a:r>
                <a:endParaRPr lang="en-US" sz="2400" dirty="0" smtClean="0"/>
              </a:p>
              <a:p>
                <a:pPr marL="0" lvl="1" indent="-285750">
                  <a:buBlip>
                    <a:blip r:embed="rId2"/>
                  </a:buBlip>
                </a:pP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89893" y="2763279"/>
                <a:ext cx="46823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Against all species </a:t>
                </a:r>
                <a:r>
                  <a:rPr lang="en-US" sz="2000" b="1" dirty="0" smtClean="0">
                    <a:uFill>
                      <a:solidFill>
                        <a:srgbClr val="C00000"/>
                      </a:solidFill>
                    </a:uFill>
                    <a:latin typeface="Arial Narrow" pitchFamily="34" charset="0"/>
                    <a:sym typeface="Wingdings 3"/>
                  </a:rPr>
                  <a:t></a:t>
                </a:r>
                <a:r>
                  <a:rPr lang="en-US" sz="2000" i="1" dirty="0" smtClean="0"/>
                  <a:t> Ideal for P. </a:t>
                </a:r>
                <a:r>
                  <a:rPr lang="en-US" sz="2000" i="1" dirty="0" err="1" smtClean="0"/>
                  <a:t>falciparum</a:t>
                </a:r>
                <a:endParaRPr lang="en-US" sz="2000" i="1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543300" y="2769621"/>
                <a:ext cx="228600" cy="1588"/>
              </a:xfrm>
              <a:prstGeom prst="straightConnector1">
                <a:avLst/>
              </a:prstGeom>
              <a:ln w="38100">
                <a:solidFill>
                  <a:srgbClr val="D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6514306" y="2768827"/>
                <a:ext cx="228600" cy="1588"/>
              </a:xfrm>
              <a:prstGeom prst="straightConnector1">
                <a:avLst/>
              </a:prstGeom>
              <a:ln w="38100">
                <a:solidFill>
                  <a:srgbClr val="D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3"/>
              <p:cNvSpPr txBox="1">
                <a:spLocks noChangeArrowheads="1"/>
              </p:cNvSpPr>
              <p:nvPr/>
            </p:nvSpPr>
            <p:spPr>
              <a:xfrm>
                <a:off x="1143000" y="1985556"/>
                <a:ext cx="7086600" cy="457200"/>
              </a:xfrm>
              <a:prstGeom prst="rect">
                <a:avLst/>
              </a:prstGeom>
            </p:spPr>
            <p:txBody>
              <a:bodyPr/>
              <a:lstStyle/>
              <a:p>
                <a:pPr marL="0" lvl="1" indent="-285750">
                  <a:buBlip>
                    <a:blip r:embed="rId2"/>
                  </a:buBlip>
                </a:pPr>
                <a:r>
                  <a:rPr lang="en-US" sz="2400" dirty="0" smtClean="0"/>
                  <a:t>Is a the main alkaloid in cinchona bark</a:t>
                </a:r>
              </a:p>
              <a:p>
                <a:pPr marL="0" lvl="1" indent="-285750">
                  <a:buBlip>
                    <a:blip r:embed="rId2"/>
                  </a:buBlip>
                </a:pP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5674025" y="609600"/>
            <a:ext cx="331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ARYLAMINOALCCOHOLS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build="p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9493" y="202474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17636" y="685800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188" y="838200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1321526"/>
            <a:ext cx="8686800" cy="914400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ts val="6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Same as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chloroquine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 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heme</a:t>
            </a:r>
            <a:r>
              <a:rPr lang="en-US" sz="2400" b="1" dirty="0">
                <a:latin typeface="Arial Narrow" pitchFamily="34" charset="0"/>
                <a:sym typeface="Wingdings 3"/>
              </a:rPr>
              <a:t> polymerase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suppress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heme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deactivation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accumulate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parasite &amp; RBC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lysis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11" y="2116181"/>
            <a:ext cx="39773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Other Pharmacological Actions 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61257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Quinidine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– like action</a:t>
            </a:r>
          </a:p>
          <a:p>
            <a:pPr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Mild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oxytoxic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effect on pregnant uterus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Slight neuromuscular blocking action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Weak antipyretic action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822" y="4517570"/>
            <a:ext cx="853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Malaria;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D</a:t>
            </a:r>
            <a:r>
              <a:rPr lang="en-US" sz="2400" b="1" dirty="0" smtClean="0">
                <a:latin typeface="Arial Narrow" pitchFamily="34" charset="0"/>
              </a:rPr>
              <a:t>rug </a:t>
            </a:r>
            <a:r>
              <a:rPr lang="en-US" sz="2400" b="1" dirty="0">
                <a:latin typeface="Arial Narrow" pitchFamily="34" charset="0"/>
              </a:rPr>
              <a:t>of </a:t>
            </a:r>
            <a:r>
              <a:rPr lang="en-US" sz="2400" b="1" dirty="0" smtClean="0">
                <a:latin typeface="Arial Narrow" pitchFamily="34" charset="0"/>
              </a:rPr>
              <a:t>choice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acute attack of </a:t>
            </a:r>
            <a:r>
              <a:rPr lang="en-US" sz="2400" b="1" dirty="0" err="1" smtClean="0">
                <a:latin typeface="Arial Narrow" pitchFamily="34" charset="0"/>
              </a:rPr>
              <a:t>falciparum</a:t>
            </a:r>
            <a:r>
              <a:rPr lang="en-US" sz="2400" b="1" dirty="0" smtClean="0">
                <a:latin typeface="Arial Narrow" pitchFamily="34" charset="0"/>
              </a:rPr>
              <a:t> malaria</a:t>
            </a:r>
          </a:p>
          <a:p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	        </a:t>
            </a:r>
            <a:r>
              <a:rPr lang="en-US" sz="2400" b="1" dirty="0" smtClean="0">
                <a:latin typeface="Arial Narrow" pitchFamily="34" charset="0"/>
              </a:rPr>
              <a:t> In prophylaxis for individuals returning from an area </a:t>
            </a:r>
          </a:p>
          <a:p>
            <a:r>
              <a:rPr lang="en-US" sz="2400" b="1" dirty="0" smtClean="0">
                <a:latin typeface="Arial Narrow" pitchFamily="34" charset="0"/>
              </a:rPr>
              <a:t>                          where malaria is endemic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6830" y="4134283"/>
            <a:ext cx="7906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5707559"/>
            <a:ext cx="868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develops like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 efflux through p-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glyco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-protein MDR transporter </a:t>
            </a:r>
            <a:endParaRPr lang="en-US" sz="2400" b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28600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724989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188" y="1219200"/>
            <a:ext cx="8739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664018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With therapeutic dose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poor compliance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bitter taste.</a:t>
            </a:r>
          </a:p>
          <a:p>
            <a:r>
              <a:rPr lang="en-US" sz="2400" b="1" dirty="0" smtClean="0">
                <a:latin typeface="Arial Narrow" pitchFamily="34" charset="0"/>
              </a:rPr>
              <a:t>Higher doses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 lvl="1"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</a:t>
            </a:r>
            <a:r>
              <a:rPr lang="en-US" sz="2400" b="1" dirty="0" err="1" smtClean="0">
                <a:latin typeface="Arial Narrow" pitchFamily="34" charset="0"/>
              </a:rPr>
              <a:t>inchonism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i="1" dirty="0" smtClean="0">
                <a:latin typeface="Arial Narrow" pitchFamily="34" charset="0"/>
              </a:rPr>
              <a:t>(tinnitus</a:t>
            </a:r>
            <a:r>
              <a:rPr lang="en-US" sz="2400" b="1" i="1" dirty="0">
                <a:latin typeface="Arial Narrow" pitchFamily="34" charset="0"/>
              </a:rPr>
              <a:t>, deafness, headaches, nausea </a:t>
            </a:r>
            <a:r>
              <a:rPr lang="en-US" sz="2400" b="1" i="1" dirty="0" smtClean="0">
                <a:latin typeface="Arial Narrow" pitchFamily="34" charset="0"/>
              </a:rPr>
              <a:t>&amp; visual </a:t>
            </a:r>
            <a:br>
              <a:rPr lang="en-US" sz="2400" b="1" i="1" dirty="0" smtClean="0">
                <a:latin typeface="Arial Narrow" pitchFamily="34" charset="0"/>
              </a:rPr>
            </a:br>
            <a:r>
              <a:rPr lang="en-US" sz="2400" b="1" i="1" dirty="0" smtClean="0">
                <a:latin typeface="Arial Narrow" pitchFamily="34" charset="0"/>
              </a:rPr>
              <a:t>    disturbances)</a:t>
            </a:r>
            <a:endParaRPr lang="en-US" sz="2200" b="1" i="1" dirty="0">
              <a:latin typeface="Arial Narrow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Abdominal pain &amp; diarrhea</a:t>
            </a:r>
          </a:p>
          <a:p>
            <a:pPr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Rashes, fever, hypersensitivity reactions</a:t>
            </a:r>
          </a:p>
          <a:p>
            <a:pPr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Hypotension &amp; arrhythmias</a:t>
            </a:r>
          </a:p>
          <a:p>
            <a:pPr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Blood  </a:t>
            </a:r>
            <a:r>
              <a:rPr lang="en-US" sz="2400" b="1" dirty="0" err="1" smtClean="0">
                <a:latin typeface="Arial Narrow" pitchFamily="34" charset="0"/>
              </a:rPr>
              <a:t>dyscarasis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anaemia</a:t>
            </a:r>
            <a:r>
              <a:rPr lang="en-US" sz="2400" b="1" dirty="0">
                <a:latin typeface="Arial Narrow" pitchFamily="34" charset="0"/>
              </a:rPr>
              <a:t>, thrombocytopenic </a:t>
            </a:r>
            <a:r>
              <a:rPr lang="en-US" sz="2400" b="1" dirty="0" err="1">
                <a:latin typeface="Arial Narrow" pitchFamily="34" charset="0"/>
              </a:rPr>
              <a:t>purpura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</a:t>
            </a:r>
            <a:endParaRPr lang="en-US" sz="2400" b="1" dirty="0">
              <a:latin typeface="Arial Narrow" pitchFamily="34" charset="0"/>
            </a:endParaRPr>
          </a:p>
          <a:p>
            <a:pPr lvl="1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err="1" smtClean="0">
                <a:latin typeface="Arial Narrow" pitchFamily="34" charset="0"/>
              </a:rPr>
              <a:t>hypoprothrombinaemia</a:t>
            </a:r>
            <a:endParaRPr lang="en-US" sz="2400" b="1" dirty="0">
              <a:latin typeface="Arial Narrow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Blackwater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fever, a fatal condition in which acute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400" b="1" dirty="0" smtClean="0">
                <a:latin typeface="Arial Narrow" pitchFamily="34" charset="0"/>
                <a:sym typeface="Symbol" pitchFamily="18" charset="2"/>
              </a:rPr>
            </a:b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  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is associated with renal failure </a:t>
            </a:r>
          </a:p>
          <a:p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neurotoxicity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tremor </a:t>
            </a:r>
            <a:r>
              <a:rPr lang="en-US" sz="2400" b="1" dirty="0">
                <a:latin typeface="Arial Narrow" pitchFamily="34" charset="0"/>
              </a:rPr>
              <a:t>of the lips and limbs, delirium, </a:t>
            </a:r>
            <a:r>
              <a:rPr lang="en-US" sz="2400" b="1" dirty="0" smtClean="0">
                <a:latin typeface="Arial Narrow" pitchFamily="34" charset="0"/>
              </a:rPr>
              <a:t>fits, stimulation followed by depression of respiration &amp; coma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89411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685800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5611" y="3957935"/>
            <a:ext cx="16161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Interactions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611" y="1219200"/>
            <a:ext cx="23310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Contraindications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Prolonged QT Interval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Glucose-6-Phosphate </a:t>
            </a:r>
            <a:r>
              <a:rPr lang="en-US" sz="2400" b="1" dirty="0" err="1" smtClean="0">
                <a:latin typeface="Arial Narrow" pitchFamily="34" charset="0"/>
              </a:rPr>
              <a:t>Dehydrogenase</a:t>
            </a:r>
            <a:r>
              <a:rPr lang="en-US" sz="2400" b="1" dirty="0" smtClean="0">
                <a:latin typeface="Arial Narrow" pitchFamily="34" charset="0"/>
              </a:rPr>
              <a:t> Deficiency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Myasthenia Gravis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Hypersensitivity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Optic Neuritis, auditory problems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Dose should be reduced in renal insufficiency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419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Antacids: Antacids containing aluminum &amp;/or magnesium may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delay or decrease absorption of quinine.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Erythromycin (CYP3A4 inhibitor):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Cimetidine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Mefloquine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Quinine can raise plasma levels of </a:t>
            </a:r>
            <a:r>
              <a:rPr lang="en-US" sz="2400" b="1" dirty="0" err="1" smtClean="0">
                <a:latin typeface="Arial Narrow" pitchFamily="34" charset="0"/>
              </a:rPr>
              <a:t>warfarin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latin typeface="Arial Narrow" pitchFamily="34" charset="0"/>
              </a:rPr>
              <a:t>digoxin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build="p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189411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891042"/>
            <a:ext cx="9220200" cy="5433558"/>
            <a:chOff x="0" y="766356"/>
            <a:chExt cx="9220200" cy="5433558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766356"/>
              <a:ext cx="9220200" cy="5433558"/>
              <a:chOff x="0" y="609600"/>
              <a:chExt cx="9220200" cy="543355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334589" y="1219200"/>
                <a:ext cx="7809411" cy="4737463"/>
                <a:chOff x="1334589" y="1219200"/>
                <a:chExt cx="7809411" cy="473746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334589" y="1219200"/>
                  <a:ext cx="2133600" cy="4724400"/>
                </a:xfrm>
                <a:prstGeom prst="rect">
                  <a:avLst/>
                </a:prstGeom>
                <a:gradFill flip="none" rotWithShape="1">
                  <a:gsLst>
                    <a:gs pos="7000">
                      <a:srgbClr val="FFFFFF"/>
                    </a:gs>
                    <a:gs pos="48000">
                      <a:srgbClr val="FFFF8F">
                        <a:alpha val="93000"/>
                      </a:srgbClr>
                    </a:gs>
                    <a:gs pos="100000">
                      <a:srgbClr val="CCFFFF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505200" y="1232263"/>
                  <a:ext cx="2057400" cy="4724400"/>
                </a:xfrm>
                <a:prstGeom prst="rect">
                  <a:avLst/>
                </a:prstGeom>
                <a:gradFill flip="none" rotWithShape="1">
                  <a:gsLst>
                    <a:gs pos="9000">
                      <a:srgbClr val="FFFFFF"/>
                    </a:gs>
                    <a:gs pos="50000">
                      <a:srgbClr val="CCFFFF"/>
                    </a:gs>
                    <a:gs pos="100000">
                      <a:srgbClr val="D00000">
                        <a:alpha val="22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562600" y="1219200"/>
                  <a:ext cx="1676400" cy="4724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50000">
                      <a:srgbClr val="CCFF33">
                        <a:alpha val="50000"/>
                      </a:srgbClr>
                    </a:gs>
                    <a:gs pos="100000">
                      <a:srgbClr val="CCFFFF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262948" y="1232263"/>
                  <a:ext cx="1881052" cy="4724400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rgbClr val="FFFFFF"/>
                    </a:gs>
                    <a:gs pos="57000">
                      <a:srgbClr val="CCFFFF"/>
                    </a:gs>
                    <a:gs pos="100000">
                      <a:srgbClr val="D9B3FF">
                        <a:alpha val="67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0" y="609600"/>
                <a:ext cx="91440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10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/>
              <a:stretch>
                <a:fillRect/>
              </a:stretch>
            </p:blipFill>
            <p:spPr bwMode="auto">
              <a:xfrm>
                <a:off x="76200" y="609600"/>
                <a:ext cx="9144000" cy="543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0" y="1219200"/>
                <a:ext cx="1232773" cy="400110"/>
              </a:xfrm>
              <a:prstGeom prst="rect">
                <a:avLst/>
              </a:prstGeom>
              <a:solidFill>
                <a:srgbClr val="D000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b="1" spc="-150" dirty="0" err="1" smtClean="0">
                    <a:solidFill>
                      <a:schemeClr val="bg1"/>
                    </a:solidFill>
                  </a:rPr>
                  <a:t>Mefloquine</a:t>
                </a:r>
                <a:endParaRPr lang="en-US" sz="2000" b="1" spc="-1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3735978"/>
                <a:ext cx="1292277" cy="400110"/>
              </a:xfrm>
              <a:prstGeom prst="rect">
                <a:avLst/>
              </a:prstGeom>
              <a:solidFill>
                <a:srgbClr val="D000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b="1" spc="-150" dirty="0" err="1" smtClean="0">
                    <a:solidFill>
                      <a:schemeClr val="bg1"/>
                    </a:solidFill>
                  </a:rPr>
                  <a:t>Halofantrine</a:t>
                </a:r>
                <a:endParaRPr lang="en-US" sz="2000" b="1" spc="-1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56211" y="2573661"/>
                <a:ext cx="20574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 pitchFamily="34" charset="0"/>
                  </a:rPr>
                  <a:t>Mechanism </a:t>
                </a:r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 pitchFamily="34" charset="0"/>
                    <a:sym typeface="Wingdings 3"/>
                  </a:rPr>
                  <a:t> </a:t>
                </a:r>
                <a:r>
                  <a:rPr lang="en-US" sz="1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 pitchFamily="34" charset="0"/>
                    <a:sym typeface="Wingdings 3"/>
                  </a:rPr>
                  <a:t>heme</a:t>
                </a:r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 pitchFamily="34" charset="0"/>
                    <a:sym typeface="Wingdings 3"/>
                  </a:rPr>
                  <a:t> polymer</a:t>
                </a: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 pitchFamily="34" charset="0"/>
                    <a:sym typeface="Wingdings 3"/>
                  </a:rPr>
                  <a:t>ase</a:t>
                </a:r>
                <a:endPara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0085" y="2336074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arrow" pitchFamily="34" charset="0"/>
                  </a:rPr>
                  <a:t>but not on tissue form</a:t>
                </a:r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295400" y="4824548"/>
              <a:ext cx="22808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Mechanism 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 </a:t>
              </a: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heme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 polymerase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2228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ANTIFOLATES</a:t>
            </a:r>
            <a:endParaRPr lang="en-US" sz="200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5334000" y="1027611"/>
            <a:ext cx="3276600" cy="1563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800"/>
              </a:lnSpc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1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Antifolates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n-US" sz="2400" b="1" dirty="0" err="1">
                <a:solidFill>
                  <a:srgbClr val="C00000"/>
                </a:solidFill>
              </a:rPr>
              <a:t>S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ulphonamides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Sulphones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Dapsone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en-US" sz="2400" b="1" dirty="0">
              <a:solidFill>
                <a:srgbClr val="C00000"/>
              </a:solidFill>
              <a:sym typeface="Symbol" pitchFamily="18" charset="2"/>
            </a:endParaRPr>
          </a:p>
          <a:p>
            <a:pPr marR="0" lvl="0" indent="-342900" algn="l" defTabSz="914400" rtl="0" eaLnBrk="1" fontAlgn="auto" latinLnBrk="0" hangingPunct="1">
              <a:lnSpc>
                <a:spcPts val="28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competes with PABA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344885" y="3095896"/>
            <a:ext cx="3418115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indent="-342900">
              <a:lnSpc>
                <a:spcPts val="2800"/>
              </a:lnSpc>
              <a:buBlip>
                <a:blip r:embed="rId3"/>
              </a:buBlip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2</a:t>
            </a:r>
            <a:r>
              <a:rPr lang="en-US" sz="2400" b="1" u="sng" dirty="0"/>
              <a:t> </a:t>
            </a:r>
            <a:r>
              <a:rPr lang="en-US" sz="2400" b="1" u="sng" dirty="0" err="1"/>
              <a:t>Antifolates</a:t>
            </a:r>
            <a:r>
              <a:rPr lang="en-US" sz="2400" b="1" u="sng" dirty="0"/>
              <a:t> 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b="1" dirty="0" smtClean="0"/>
              <a:t>    </a:t>
            </a:r>
            <a:r>
              <a:rPr lang="en-US" sz="2400" b="1" dirty="0" err="1" smtClean="0">
                <a:solidFill>
                  <a:srgbClr val="C00000"/>
                </a:solidFill>
              </a:rPr>
              <a:t>Pyrimethamine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b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roguanil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>
              <a:lnSpc>
                <a:spcPts val="2800"/>
              </a:lnSpc>
            </a:pPr>
            <a:r>
              <a:rPr kumimoji="0" lang="en-US" sz="2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 </a:t>
            </a:r>
            <a:r>
              <a:rPr kumimoji="0" lang="en-US" sz="2400" b="1" i="0" u="none" strike="noStrike" kern="1200" cap="none" spc="-5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dihydrofolate</a:t>
            </a:r>
            <a:r>
              <a:rPr kumimoji="0" lang="en-US" sz="2400" b="1" i="0" u="none" strike="noStrike" kern="1200" cap="none" spc="-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1" i="0" u="none" strike="noStrike" kern="1200" cap="none" spc="-5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reductase</a:t>
            </a:r>
            <a:endParaRPr kumimoji="0" lang="en-US" sz="2400" b="0" i="0" u="none" strike="noStrike" kern="1200" cap="none" spc="-5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73730" name="Picture 2" descr="http://1.bp.blogspot.com/_MaoEZeoLm9E/R0uAH_CASEI/AAAAAAAAABg/LdS_jPqSq5c/s400/Katzung-Basic+%26+Clinical+Pharmacology+9th+Ed.pdf+-+Adobe+Reader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" y="810691"/>
            <a:ext cx="4114800" cy="5666309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04800" y="3455126"/>
            <a:ext cx="1981200" cy="762000"/>
          </a:xfrm>
          <a:prstGeom prst="roundRect">
            <a:avLst/>
          </a:prstGeom>
          <a:solidFill>
            <a:srgbClr val="D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Dihydrofolate</a:t>
            </a:r>
            <a:r>
              <a:rPr lang="en-US" sz="2000" b="1" dirty="0" smtClean="0"/>
              <a:t> </a:t>
            </a:r>
            <a:r>
              <a:rPr lang="en-US" sz="2000" b="1" dirty="0" err="1"/>
              <a:t>R</a:t>
            </a:r>
            <a:r>
              <a:rPr lang="en-US" sz="2000" b="1" dirty="0" err="1" smtClean="0"/>
              <a:t>eductase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" y="1460863"/>
            <a:ext cx="2133600" cy="762000"/>
          </a:xfrm>
          <a:prstGeom prst="roundRect">
            <a:avLst/>
          </a:prstGeom>
          <a:solidFill>
            <a:srgbClr val="D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Dihydropteroate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Synthase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143000" y="735874"/>
            <a:ext cx="2286000" cy="483326"/>
          </a:xfrm>
          <a:prstGeom prst="roundRect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</a:rPr>
              <a:t>p-</a:t>
            </a:r>
            <a:r>
              <a:rPr lang="en-US" sz="2000" b="1" dirty="0" err="1" smtClean="0">
                <a:solidFill>
                  <a:srgbClr val="680000"/>
                </a:solidFill>
              </a:rPr>
              <a:t>aminobenzoic</a:t>
            </a:r>
            <a:r>
              <a:rPr lang="en-US" sz="2000" b="1" dirty="0" smtClean="0">
                <a:solidFill>
                  <a:srgbClr val="680000"/>
                </a:solidFill>
              </a:rPr>
              <a:t> a. </a:t>
            </a:r>
            <a:endParaRPr lang="en-US" sz="2000" b="1" dirty="0">
              <a:solidFill>
                <a:srgbClr val="68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0200" y="5410200"/>
            <a:ext cx="1295400" cy="457200"/>
          </a:xfrm>
          <a:prstGeom prst="roundRect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680000"/>
                </a:solidFill>
              </a:rPr>
              <a:t>Purines</a:t>
            </a:r>
            <a:r>
              <a:rPr lang="en-US" sz="2000" b="1" dirty="0" smtClean="0">
                <a:solidFill>
                  <a:srgbClr val="680000"/>
                </a:solidFill>
              </a:rPr>
              <a:t> </a:t>
            </a:r>
            <a:endParaRPr lang="en-US" sz="2000" b="1" dirty="0">
              <a:solidFill>
                <a:srgbClr val="68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52600" y="6172200"/>
            <a:ext cx="990600" cy="457200"/>
          </a:xfrm>
          <a:prstGeom prst="roundRect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680000"/>
                </a:solidFill>
              </a:rPr>
              <a:t>DNA </a:t>
            </a:r>
            <a:endParaRPr lang="en-US" sz="2000" b="1" dirty="0">
              <a:solidFill>
                <a:srgbClr val="68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0" y="1371600"/>
            <a:ext cx="2133600" cy="762000"/>
          </a:xfrm>
          <a:prstGeom prst="round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SULPHONAMIDES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0" y="3429000"/>
            <a:ext cx="2133600" cy="762000"/>
          </a:xfrm>
          <a:prstGeom prst="round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PYRIMETHAMINE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59874" y="3657600"/>
            <a:ext cx="838200" cy="381000"/>
            <a:chOff x="2259874" y="3657600"/>
            <a:chExt cx="838200" cy="381000"/>
          </a:xfrm>
        </p:grpSpPr>
        <p:sp>
          <p:nvSpPr>
            <p:cNvPr id="26" name="Notched Right Arrow 25"/>
            <p:cNvSpPr/>
            <p:nvPr/>
          </p:nvSpPr>
          <p:spPr>
            <a:xfrm flipH="1">
              <a:off x="2259874" y="3694611"/>
              <a:ext cx="838200" cy="241663"/>
            </a:xfrm>
            <a:prstGeom prst="notchedRightArrow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601685" y="3657600"/>
              <a:ext cx="330926" cy="381000"/>
              <a:chOff x="4724400" y="5181600"/>
              <a:chExt cx="381000" cy="381000"/>
            </a:xfrm>
            <a:solidFill>
              <a:schemeClr val="bg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4724400" y="5181600"/>
                <a:ext cx="381000" cy="381000"/>
              </a:xfrm>
              <a:prstGeom prst="ellipse">
                <a:avLst/>
              </a:prstGeom>
              <a:grpFill/>
              <a:ln>
                <a:solidFill>
                  <a:srgbClr val="66FF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800600" y="5371011"/>
                <a:ext cx="228600" cy="1588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246811" y="1637211"/>
            <a:ext cx="838200" cy="381000"/>
            <a:chOff x="2246811" y="1637211"/>
            <a:chExt cx="838200" cy="381000"/>
          </a:xfrm>
        </p:grpSpPr>
        <p:sp>
          <p:nvSpPr>
            <p:cNvPr id="25" name="Notched Right Arrow 24"/>
            <p:cNvSpPr/>
            <p:nvPr/>
          </p:nvSpPr>
          <p:spPr>
            <a:xfrm flipH="1">
              <a:off x="2246811" y="1689462"/>
              <a:ext cx="838200" cy="241663"/>
            </a:xfrm>
            <a:prstGeom prst="notchedRightArrow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590800" y="1637211"/>
              <a:ext cx="330926" cy="381000"/>
              <a:chOff x="4724400" y="5181600"/>
              <a:chExt cx="381000" cy="381000"/>
            </a:xfrm>
            <a:solidFill>
              <a:schemeClr val="bg1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4724400" y="5181600"/>
                <a:ext cx="381000" cy="381000"/>
              </a:xfrm>
              <a:prstGeom prst="ellipse">
                <a:avLst/>
              </a:prstGeom>
              <a:grpFill/>
              <a:ln>
                <a:solidFill>
                  <a:srgbClr val="66FF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800600" y="5371011"/>
                <a:ext cx="228600" cy="1588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2743200" y="6166937"/>
            <a:ext cx="6400800" cy="430887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Halting DNA synthesis, cell division &amp; reproduction.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2228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ANTIFOLATES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685800"/>
            <a:ext cx="85344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b="1" spc="-150" dirty="0" smtClean="0"/>
              <a:t>Slow action as blood </a:t>
            </a:r>
            <a:r>
              <a:rPr lang="en-US" sz="2400" b="1" spc="-150" dirty="0" err="1" smtClean="0"/>
              <a:t>Schizontocide</a:t>
            </a:r>
            <a:r>
              <a:rPr lang="en-US" sz="2400" b="1" spc="-150" dirty="0" smtClean="0"/>
              <a:t> &gt;  than as tissue </a:t>
            </a:r>
            <a:r>
              <a:rPr lang="en-US" sz="2400" b="1" spc="-150" dirty="0" err="1" smtClean="0"/>
              <a:t>schizontocide</a:t>
            </a:r>
            <a:r>
              <a:rPr lang="en-US" sz="2400" b="1" spc="-150" dirty="0" smtClean="0"/>
              <a:t> </a:t>
            </a:r>
            <a:endParaRPr kumimoji="0" lang="en-US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8545" y="1164770"/>
            <a:ext cx="4005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All act on P. </a:t>
            </a:r>
            <a:r>
              <a:rPr lang="en-US" sz="2000" i="1" dirty="0" err="1" smtClean="0"/>
              <a:t>falciparum</a:t>
            </a:r>
            <a:r>
              <a:rPr lang="en-US" sz="2000" i="1" dirty="0" smtClean="0"/>
              <a:t> (if resistance)</a:t>
            </a:r>
            <a:endParaRPr lang="en-US" sz="2000" i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44094" y="1180306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2126159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507159"/>
            <a:ext cx="8763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Pyrimethamine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proguanil</a:t>
            </a:r>
            <a:r>
              <a:rPr lang="en-US" sz="2400" b="1" dirty="0" smtClean="0">
                <a:latin typeface="Arial Narrow" pitchFamily="34" charset="0"/>
              </a:rPr>
              <a:t> are absorbed orally slowly.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Metabolized in liver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</a:rPr>
              <a:t>Proguanil</a:t>
            </a:r>
            <a:r>
              <a:rPr lang="en-US" sz="2400" b="1" spc="-40" dirty="0" smtClean="0">
                <a:latin typeface="Arial Narrow" pitchFamily="34" charset="0"/>
              </a:rPr>
              <a:t> into an active metabolite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err="1" smtClean="0">
                <a:latin typeface="Arial Narrow" pitchFamily="34" charset="0"/>
              </a:rPr>
              <a:t>cycloguanil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Excreted in urine.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t½;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pyrimethamine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4d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/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proguanil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16h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3810000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21197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They h</a:t>
            </a:r>
            <a:r>
              <a:rPr lang="en-US" sz="2200" b="1" dirty="0" smtClean="0">
                <a:latin typeface="Arial Narrow" pitchFamily="34" charset="0"/>
              </a:rPr>
              <a:t>alt DNA synthesis, cell division &amp; reproduction of parasite develop-mental stages variability whether in humans or mosquito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0" y="116694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Proguanil</a:t>
            </a:r>
            <a:r>
              <a:rPr lang="en-US" sz="2000" i="1" dirty="0" smtClean="0"/>
              <a:t>  act on P. f. , P. v. &amp; P. o.</a:t>
            </a:r>
            <a:endParaRPr lang="en-US" sz="2000" i="1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058694" y="1180306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04800" y="1600200"/>
            <a:ext cx="85344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b="1" dirty="0" err="1" smtClean="0">
                <a:solidFill>
                  <a:srgbClr val="680000"/>
                </a:solidFill>
                <a:sym typeface="Symbol" pitchFamily="18" charset="2"/>
              </a:rPr>
              <a:t>Sprontocides</a:t>
            </a:r>
            <a:r>
              <a:rPr lang="en-US" sz="2400" b="1" dirty="0" smtClean="0">
                <a:solidFill>
                  <a:srgbClr val="68000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i="1" dirty="0" smtClean="0">
                <a:sym typeface="Wingdings 3"/>
              </a:rPr>
              <a:t>affect </a:t>
            </a:r>
            <a:r>
              <a:rPr lang="en-US" sz="2000" i="1" dirty="0" err="1" smtClean="0">
                <a:sym typeface="Wingdings 3"/>
              </a:rPr>
              <a:t>sporogony</a:t>
            </a:r>
            <a:r>
              <a:rPr lang="en-US" sz="2000" i="1" dirty="0" smtClean="0">
                <a:sym typeface="Wingdings 3"/>
              </a:rPr>
              <a:t> in mosquito</a:t>
            </a:r>
            <a:r>
              <a:rPr lang="en-US" sz="2000" i="1" dirty="0" smtClean="0">
                <a:solidFill>
                  <a:srgbClr val="680000"/>
                </a:solidFill>
                <a:sym typeface="Symbol" pitchFamily="18" charset="2"/>
              </a:rPr>
              <a:t> </a:t>
            </a:r>
            <a:r>
              <a:rPr lang="en-US" sz="2000" i="1" spc="-150" dirty="0" smtClean="0"/>
              <a:t> </a:t>
            </a:r>
            <a:endParaRPr kumimoji="0" lang="en-US" sz="2200" i="1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6830" y="4953000"/>
            <a:ext cx="7906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956" y="4990011"/>
            <a:ext cx="853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	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Malaria;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Weak to treat attacks alone so given in combinations.    </a:t>
            </a:r>
            <a:b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Pyrimethamine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+ either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dapsone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or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sulfadoxine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in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chloroquine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b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resistant malaria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188" y="2902803"/>
            <a:ext cx="873957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60003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Skin rash, hair loss, mouth ulcers, GIT disturbances…..etc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  <a:sym typeface="Symbol" pitchFamily="18" charset="2"/>
              </a:rPr>
              <a:t> L</a:t>
            </a:r>
            <a:r>
              <a:rPr lang="en-US" sz="2400" b="1" dirty="0" smtClean="0">
                <a:latin typeface="Arial Narrow" pitchFamily="34" charset="0"/>
              </a:rPr>
              <a:t>arge doses of </a:t>
            </a:r>
            <a:r>
              <a:rPr lang="en-US" sz="2400" b="1" dirty="0" err="1" smtClean="0">
                <a:latin typeface="Arial Narrow" pitchFamily="34" charset="0"/>
              </a:rPr>
              <a:t>pyrimethamine</a:t>
            </a:r>
            <a:r>
              <a:rPr lang="en-US" sz="2400" b="1" dirty="0" smtClean="0">
                <a:latin typeface="Arial Narrow" pitchFamily="34" charset="0"/>
              </a:rPr>
              <a:t> -</a:t>
            </a:r>
            <a:r>
              <a:rPr lang="en-US" sz="2400" b="1" dirty="0" err="1" smtClean="0">
                <a:latin typeface="Arial Narrow" pitchFamily="34" charset="0"/>
              </a:rPr>
              <a:t>dapsone</a:t>
            </a:r>
            <a:r>
              <a:rPr lang="en-US" sz="2400" b="1" dirty="0" smtClean="0">
                <a:latin typeface="Arial Narrow" pitchFamily="34" charset="0"/>
              </a:rPr>
              <a:t> combination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haemolytic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anaemia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agranulocytosis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Higher doses </a:t>
            </a:r>
            <a:r>
              <a:rPr lang="en-US" sz="2400" b="1" dirty="0" err="1" smtClean="0">
                <a:latin typeface="Arial Narrow" pitchFamily="34" charset="0"/>
              </a:rPr>
              <a:t>pyrimethamine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mammalian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dihydrofolate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reductase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/>
            </a:r>
            <a:br>
              <a:rPr lang="en-US" sz="2400" b="1" dirty="0" smtClean="0">
                <a:latin typeface="Arial Narrow" pitchFamily="34" charset="0"/>
                <a:sym typeface="Symbol" pitchFamily="18" charset="2"/>
              </a:rPr>
            </a:b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  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megaloblastic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5698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Develops by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 single mutation in the genes encoding parasite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dihydrofolate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reductase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.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112603"/>
            <a:ext cx="15215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4200" y="152400"/>
            <a:ext cx="2228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ANTIFOLATES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474" y="711926"/>
            <a:ext cx="853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	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Malaria;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Used for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prophylaxsis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in combinations. </a:t>
            </a:r>
          </a:p>
          <a:p>
            <a:r>
              <a:rPr lang="en-US" sz="2400" b="1" dirty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Proquanil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chloroquine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atovaquone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830" y="685800"/>
            <a:ext cx="7906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548" y="1771471"/>
            <a:ext cx="853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Mosquito;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Used in prevention as it curtails the plasmodium sexual cycle   spread from mosquito to man.  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  								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pic>
        <p:nvPicPr>
          <p:cNvPr id="27" name="Picture 10" descr="Annual wormwood for antimalarial drug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5156" y="1371600"/>
            <a:ext cx="25202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738260" y="3947159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 err="1"/>
              <a:t>Artemesia</a:t>
            </a:r>
            <a:r>
              <a:rPr lang="en-US" sz="2000" b="1" i="1" dirty="0"/>
              <a:t> </a:t>
            </a:r>
            <a:r>
              <a:rPr lang="en-US" sz="2000" b="1" i="1" dirty="0" err="1"/>
              <a:t>annua</a:t>
            </a:r>
            <a:endParaRPr lang="en-US" sz="2000" b="1" i="1" dirty="0"/>
          </a:p>
        </p:txBody>
      </p:sp>
      <p:sp>
        <p:nvSpPr>
          <p:cNvPr id="29" name="Rectangle 28"/>
          <p:cNvSpPr/>
          <p:nvPr/>
        </p:nvSpPr>
        <p:spPr>
          <a:xfrm>
            <a:off x="5334000" y="228600"/>
            <a:ext cx="36833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LACTONE ENDOPEROXIDES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1676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Affect all forms of multi-drug resistant </a:t>
            </a:r>
            <a:r>
              <a:rPr lang="en-US" i="1" dirty="0" smtClean="0"/>
              <a:t>P. </a:t>
            </a:r>
            <a:r>
              <a:rPr lang="en-US" i="1" dirty="0" err="1" smtClean="0"/>
              <a:t>falciparum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74318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ARTEMISININ </a:t>
            </a:r>
            <a:endParaRPr lang="en-US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52400" y="1166948"/>
            <a:ext cx="44196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5"/>
              </a:buBlip>
            </a:pPr>
            <a:r>
              <a:rPr lang="en-US" sz="2400" dirty="0" smtClean="0"/>
              <a:t>Fast acting blood </a:t>
            </a:r>
            <a:r>
              <a:rPr lang="en-US" sz="2400" dirty="0" err="1" smtClean="0"/>
              <a:t>Schizontocide</a:t>
            </a:r>
            <a:endParaRPr lang="en-US" sz="2400" dirty="0" smtClean="0"/>
          </a:p>
          <a:p>
            <a:pPr marL="0" lvl="1" indent="-285750">
              <a:buBlip>
                <a:blip r:embed="rId5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009900" y="1662248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222118" y="609600"/>
            <a:ext cx="14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ARTENUSATE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574121" y="609600"/>
            <a:ext cx="149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ARTEMETHER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685800"/>
            <a:ext cx="1908086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ARTEMISININ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2246811"/>
            <a:ext cx="6096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Derivative are rapidly absorbed orally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Rapidly </a:t>
            </a:r>
            <a:r>
              <a:rPr lang="en-US" sz="2200" b="1" dirty="0" err="1" smtClean="0">
                <a:latin typeface="Arial Narrow" pitchFamily="34" charset="0"/>
              </a:rPr>
              <a:t>biotransform</a:t>
            </a:r>
            <a:r>
              <a:rPr lang="en-US" sz="2200" b="1" dirty="0" smtClean="0">
                <a:latin typeface="Arial Narrow" pitchFamily="34" charset="0"/>
              </a:rPr>
              <a:t> in liver into </a:t>
            </a:r>
            <a:r>
              <a:rPr lang="en-US" sz="2200" b="1" dirty="0" err="1" smtClean="0">
                <a:latin typeface="Arial Narrow" pitchFamily="34" charset="0"/>
              </a:rPr>
              <a:t>artenimol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active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metabolite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Widely distributed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t½ </a:t>
            </a:r>
            <a:r>
              <a:rPr lang="en-US" sz="2200" b="1" dirty="0" err="1" smtClean="0">
                <a:latin typeface="Arial Narrow" pitchFamily="34" charset="0"/>
              </a:rPr>
              <a:t>artemisinin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4hrs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err="1" smtClean="0">
                <a:latin typeface="Arial Narrow" pitchFamily="34" charset="0"/>
              </a:rPr>
              <a:t>artesunate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latin typeface="Arial Narrow" pitchFamily="34" charset="0"/>
              </a:rPr>
              <a:t>45min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dirty="0" err="1" smtClean="0">
                <a:latin typeface="Arial Narrow" pitchFamily="34" charset="0"/>
              </a:rPr>
              <a:t>artemether</a:t>
            </a:r>
            <a:r>
              <a:rPr lang="en-US" sz="2200" b="1" dirty="0" smtClean="0">
                <a:latin typeface="Arial Narrow" pitchFamily="34" charset="0"/>
              </a:rPr>
              <a:t> 4-11hrs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9337" y="1957252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0929" y="8599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solubility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62800" y="8621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Soluble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2400" y="4622723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They have </a:t>
            </a:r>
            <a:r>
              <a:rPr lang="en-US" sz="2200" b="1" dirty="0" err="1" smtClean="0">
                <a:latin typeface="Arial Narrow" pitchFamily="34" charset="0"/>
              </a:rPr>
              <a:t>endoproxidase</a:t>
            </a:r>
            <a:r>
              <a:rPr lang="en-US" sz="2200" b="1" dirty="0" smtClean="0">
                <a:latin typeface="Arial Narrow" pitchFamily="34" charset="0"/>
              </a:rPr>
              <a:t> bridges that are cleaved by </a:t>
            </a:r>
            <a:r>
              <a:rPr lang="en-US" sz="2200" b="1" dirty="0" err="1" smtClean="0">
                <a:latin typeface="Arial Narrow" pitchFamily="34" charset="0"/>
              </a:rPr>
              <a:t>haem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iorn</a:t>
            </a:r>
            <a:r>
              <a:rPr lang="en-US" sz="2200" b="1" dirty="0" smtClean="0">
                <a:latin typeface="Arial Narrow" pitchFamily="34" charset="0"/>
              </a:rPr>
              <a:t> to </a:t>
            </a:r>
            <a:r>
              <a:rPr lang="en-US" sz="2200" b="1" dirty="0" err="1" smtClean="0">
                <a:latin typeface="Arial Narrow" pitchFamily="34" charset="0"/>
              </a:rPr>
              <a:t>yeild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carbon-</a:t>
            </a:r>
            <a:r>
              <a:rPr lang="en-US" sz="2200" b="1" dirty="0" err="1" smtClean="0">
                <a:latin typeface="Arial Narrow" pitchFamily="34" charset="0"/>
              </a:rPr>
              <a:t>centred</a:t>
            </a:r>
            <a:r>
              <a:rPr lang="en-US" sz="2200" b="1" dirty="0" smtClean="0">
                <a:latin typeface="Arial Narrow" pitchFamily="34" charset="0"/>
              </a:rPr>
              <a:t> free radicals, that will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</a:t>
            </a:r>
            <a:r>
              <a:rPr lang="en-US" sz="22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200" b="1" dirty="0" smtClean="0">
                <a:latin typeface="Arial Narrow" pitchFamily="34" charset="0"/>
              </a:rPr>
              <a:t> membranes of parasite’s food vacuole and mitochondria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Irreversibly bind &amp; inhibit </a:t>
            </a:r>
            <a:r>
              <a:rPr lang="en-US" sz="2200" b="1" dirty="0" err="1" smtClean="0">
                <a:latin typeface="Arial Narrow" pitchFamily="34" charset="0"/>
              </a:rPr>
              <a:t>sarco</a:t>
            </a:r>
            <a:r>
              <a:rPr lang="en-US" sz="2200" b="1" dirty="0" smtClean="0">
                <a:latin typeface="Arial Narrow" pitchFamily="34" charset="0"/>
              </a:rPr>
              <a:t>-endoplasmic reticulum Ca</a:t>
            </a:r>
            <a:r>
              <a:rPr lang="en-US" sz="2200" b="1" baseline="30000" dirty="0" smtClean="0">
                <a:latin typeface="Arial Narrow" pitchFamily="34" charset="0"/>
              </a:rPr>
              <a:t>2+</a:t>
            </a: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ATPase</a:t>
            </a:r>
            <a:r>
              <a:rPr lang="en-US" sz="2200" b="1" dirty="0" smtClean="0">
                <a:latin typeface="Arial Narrow" pitchFamily="34" charset="0"/>
              </a:rPr>
              <a:t> of the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parasite, thereby inhibiting its growth </a:t>
            </a:r>
          </a:p>
          <a:p>
            <a:pPr>
              <a:lnSpc>
                <a:spcPts val="26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Inhibiting formation of transport vesicles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00" y="4217391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105400" y="4038600"/>
            <a:ext cx="3810000" cy="2514601"/>
          </a:xfrm>
          <a:prstGeom prst="rect">
            <a:avLst/>
          </a:prstGeom>
          <a:noFill/>
        </p:spPr>
      </p:pic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21180323">
            <a:off x="457200" y="1905000"/>
            <a:ext cx="4343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Lucida Calligraphy" pitchFamily="66" charset="0"/>
              </a:rPr>
              <a:t>MALARIA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Lucida Calligraphy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185874">
            <a:off x="1094512" y="3326674"/>
            <a:ext cx="4343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Lucida Calligraphy" pitchFamily="66" charset="0"/>
              </a:rPr>
              <a:t>MALARIA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Lucida Calligraphy" pitchFamily="66" charset="0"/>
            </a:endParaRPr>
          </a:p>
        </p:txBody>
      </p:sp>
      <p:pic>
        <p:nvPicPr>
          <p:cNvPr id="31746" name="Picture 2" descr="FIG 27A vivax troph.jpg (12861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"/>
            <a:ext cx="1552575" cy="1400175"/>
          </a:xfrm>
          <a:prstGeom prst="rect">
            <a:avLst/>
          </a:prstGeom>
          <a:noFill/>
        </p:spPr>
      </p:pic>
      <p:pic>
        <p:nvPicPr>
          <p:cNvPr id="31748" name="Picture 4" descr="FIG 41A ovale.jpg (5419 bytes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066800"/>
            <a:ext cx="1562100" cy="1371601"/>
          </a:xfrm>
          <a:prstGeom prst="rect">
            <a:avLst/>
          </a:prstGeom>
          <a:noFill/>
        </p:spPr>
      </p:pic>
      <p:pic>
        <p:nvPicPr>
          <p:cNvPr id="31750" name="Picture 6" descr="rings.jpg (22152 bytes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828800"/>
            <a:ext cx="1562100" cy="1333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pic>
        <p:nvPicPr>
          <p:cNvPr id="5939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937169"/>
            <a:ext cx="6248400" cy="508263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2548" y="1613543"/>
            <a:ext cx="289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 acute attack including </a:t>
            </a:r>
            <a:r>
              <a:rPr lang="en-US" sz="2200" b="1" dirty="0" err="1" smtClean="0">
                <a:latin typeface="Arial Narrow" pitchFamily="34" charset="0"/>
              </a:rPr>
              <a:t>chloroquine</a:t>
            </a:r>
            <a:r>
              <a:rPr lang="en-US" sz="2200" b="1" dirty="0" smtClean="0">
                <a:latin typeface="Arial Narrow" pitchFamily="34" charset="0"/>
              </a:rPr>
              <a:t> resistant &amp; cerebral malaria.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662535"/>
            <a:ext cx="873957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19200"/>
            <a:ext cx="790601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685800"/>
            <a:ext cx="1908086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ARTEMISININ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28600"/>
            <a:ext cx="36833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LACTONE ENDOPEROXIDES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318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ARTEMISININ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22118" y="609600"/>
            <a:ext cx="14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ARTENUSATE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74121" y="609600"/>
            <a:ext cx="149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ARTEMETHER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048000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ransient heart block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count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Brief episodes of fever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Neuro</a:t>
            </a: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>
                <a:latin typeface="Arial Narrow" pitchFamily="34" charset="0"/>
              </a:rPr>
              <a:t>hepato</a:t>
            </a:r>
            <a:r>
              <a:rPr lang="en-US" sz="2200" b="1" dirty="0">
                <a:latin typeface="Arial Narrow" pitchFamily="34" charset="0"/>
              </a:rPr>
              <a:t>- and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bone marrow toxicity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789715"/>
            <a:ext cx="2071401" cy="830997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not recorded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>
                <a:solidFill>
                  <a:srgbClr val="B40022"/>
                </a:solidFill>
                <a:latin typeface="Broadway" pitchFamily="82" charset="0"/>
              </a:rPr>
              <a:t>TREAT ATTACK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5578" y="202474"/>
            <a:ext cx="268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NAPHTHOQUINONE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2014847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ATOVAQUONE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" y="914400"/>
            <a:ext cx="85344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b="1" spc="-40" dirty="0" smtClean="0"/>
              <a:t>Slow action as blood </a:t>
            </a:r>
            <a:r>
              <a:rPr lang="en-US" sz="2400" b="1" spc="-40" dirty="0" err="1" smtClean="0"/>
              <a:t>Schizontocide</a:t>
            </a:r>
            <a:r>
              <a:rPr lang="en-US" sz="2400" b="1" spc="-40" dirty="0" smtClean="0"/>
              <a:t> &gt;  than as tissue </a:t>
            </a:r>
            <a:r>
              <a:rPr lang="en-US" sz="2400" b="1" spc="-40" dirty="0" err="1" smtClean="0"/>
              <a:t>schizontocide</a:t>
            </a:r>
            <a:r>
              <a:rPr lang="en-US" sz="2400" b="1" spc="-40" dirty="0" smtClean="0"/>
              <a:t> </a:t>
            </a:r>
            <a:endParaRPr kumimoji="0" lang="en-US" sz="22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95400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676400"/>
            <a:ext cx="8763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Slow, erratic absorption &amp; low oral bioavailability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↑by food,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Highly protein bound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Eliminated unchanged in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faeces</a:t>
            </a:r>
            <a:endParaRPr lang="en-US" sz="2200" b="1" dirty="0" smtClean="0">
              <a:latin typeface="Arial Narrow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t½;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2-3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880359"/>
            <a:ext cx="792236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Is an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ubiquinone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analog 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 energy production 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3466011"/>
            <a:ext cx="7696200" cy="3352800"/>
            <a:chOff x="304800" y="3466011"/>
            <a:chExt cx="7696200" cy="3352800"/>
          </a:xfrm>
        </p:grpSpPr>
        <p:pic>
          <p:nvPicPr>
            <p:cNvPr id="22" name="Picture 12" descr="http://vcell.ndsu.edu/animations/etc/Stills/0917.jpg"/>
            <p:cNvPicPr>
              <a:picLocks noChangeAspect="1" noChangeArrowheads="1"/>
            </p:cNvPicPr>
            <p:nvPr/>
          </p:nvPicPr>
          <p:blipFill>
            <a:blip r:embed="rId4"/>
            <a:srcRect l="1741" t="1118" r="2068" b="3230"/>
            <a:stretch>
              <a:fillRect/>
            </a:stretch>
          </p:blipFill>
          <p:spPr bwMode="auto">
            <a:xfrm>
              <a:off x="304800" y="3466011"/>
              <a:ext cx="7696200" cy="3352800"/>
            </a:xfrm>
            <a:prstGeom prst="rect">
              <a:avLst/>
            </a:prstGeom>
            <a:noFill/>
          </p:spPr>
        </p:pic>
        <p:sp>
          <p:nvSpPr>
            <p:cNvPr id="23" name="Oval 22"/>
            <p:cNvSpPr/>
            <p:nvPr/>
          </p:nvSpPr>
          <p:spPr>
            <a:xfrm>
              <a:off x="609600" y="5715000"/>
              <a:ext cx="1447800" cy="94071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8" descr="http://www-3.unipv.it/webbio/anatcomp/freitas/2008-2009/chemios_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369609"/>
            <a:ext cx="4819650" cy="3448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>
                <a:solidFill>
                  <a:srgbClr val="B40022"/>
                </a:solidFill>
                <a:latin typeface="Broadway" pitchFamily="82" charset="0"/>
              </a:rPr>
              <a:t>TREAT ATTACK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5578" y="202474"/>
            <a:ext cx="268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NAPHTHOQUINONE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2014847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ATOVAQUONE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48" y="681318"/>
            <a:ext cx="790601" cy="46166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099118"/>
            <a:ext cx="853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Malaria;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Given to treat attacks &amp; in prophylaxis but never alone (weak) </a:t>
            </a:r>
            <a:b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so available in fixed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prepreparations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with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proguanil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.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355" y="2083526"/>
            <a:ext cx="853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6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Other Uses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;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</a:rPr>
              <a:t>Toxoplasmosis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Pneumocystis</a:t>
            </a:r>
            <a:r>
              <a:rPr lang="en-US" sz="2400" b="1" dirty="0" smtClean="0">
                <a:latin typeface="Arial Narrow" pitchFamily="34" charset="0"/>
              </a:rPr>
              <a:t> pneumonia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348" y="3086873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Symbol" pitchFamily="18" charset="2"/>
              </a:rPr>
              <a:t>Resistance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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rapid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due to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 single point mutation in gene of </a:t>
            </a:r>
            <a:r>
              <a:rPr lang="en-US" sz="2400" b="1" dirty="0" err="1" smtClean="0">
                <a:latin typeface="Arial Narrow" pitchFamily="34" charset="0"/>
                <a:sym typeface="Symbol" pitchFamily="18" charset="2"/>
              </a:rPr>
              <a:t>cytochrome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b.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4201885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Fever, rash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Headaches &amp; insomnia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Difficulty sleeping (nightmares, incoherent dreams)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Stomach irritation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6348" y="3790403"/>
            <a:ext cx="873957" cy="400110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084" y="5795556"/>
            <a:ext cx="6830716" cy="46166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Contraindications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Pregnant &amp; breast feeding women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6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PREVENT RELAPSES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5240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8-AMINOQUINOLINES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86600" y="496389"/>
            <a:ext cx="1900457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PRIMAQUINE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914400"/>
            <a:ext cx="85344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b="1" dirty="0" err="1" smtClean="0"/>
              <a:t>Hypnozoitocides</a:t>
            </a:r>
            <a:r>
              <a:rPr lang="en-US" sz="2400" b="1" dirty="0" smtClean="0"/>
              <a:t>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400" b="1" dirty="0" smtClean="0"/>
              <a:t>against  liver </a:t>
            </a:r>
            <a:r>
              <a:rPr lang="en-US" sz="2400" b="1" dirty="0" err="1" smtClean="0"/>
              <a:t>hypnozoites</a:t>
            </a:r>
            <a:r>
              <a:rPr lang="en-US" sz="2400" b="1" dirty="0" smtClean="0"/>
              <a:t> &amp; </a:t>
            </a:r>
            <a:r>
              <a:rPr lang="en-US" sz="2200" b="1" dirty="0" err="1">
                <a:solidFill>
                  <a:srgbClr val="680000"/>
                </a:solidFill>
              </a:rPr>
              <a:t>g</a:t>
            </a:r>
            <a:r>
              <a:rPr lang="en-US" sz="2200" b="1" dirty="0" err="1" smtClean="0">
                <a:solidFill>
                  <a:srgbClr val="680000"/>
                </a:solidFill>
              </a:rPr>
              <a:t>ametocytocides</a:t>
            </a:r>
            <a:endParaRPr lang="en-US" sz="2200" b="1" dirty="0" smtClean="0">
              <a:solidFill>
                <a:srgbClr val="680000"/>
              </a:solidFill>
            </a:endParaRPr>
          </a:p>
          <a:p>
            <a:pPr marL="0" lvl="1" indent="-285750">
              <a:buBlip>
                <a:blip r:embed="rId3"/>
              </a:buBlip>
            </a:pPr>
            <a:endParaRPr kumimoji="0" lang="en-US" sz="22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5756" y="1393370"/>
            <a:ext cx="3597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Radical cure of P. </a:t>
            </a:r>
            <a:r>
              <a:rPr lang="en-US" sz="2000" i="1" dirty="0" err="1" smtClean="0"/>
              <a:t>ovale</a:t>
            </a:r>
            <a:r>
              <a:rPr lang="en-US" sz="2000" i="1" dirty="0" smtClean="0"/>
              <a:t> &amp; P. </a:t>
            </a:r>
            <a:r>
              <a:rPr lang="en-US" sz="2000" i="1" dirty="0" err="1" smtClean="0"/>
              <a:t>vivax</a:t>
            </a:r>
            <a:endParaRPr lang="en-US" sz="2000" i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685506" y="1408906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276306" y="1408906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66426" y="1401595"/>
            <a:ext cx="30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Prevent spread of all forms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32476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Not well understood. It may be acting by;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Generating ROS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can </a:t>
            </a:r>
            <a:r>
              <a:rPr lang="en-US" sz="2200" b="1" dirty="0">
                <a:latin typeface="Arial Narrow" pitchFamily="34" charset="0"/>
              </a:rPr>
              <a:t>damage </a:t>
            </a:r>
            <a:r>
              <a:rPr lang="en-US" sz="2200" b="1" dirty="0" smtClean="0">
                <a:latin typeface="Arial Narrow" pitchFamily="34" charset="0"/>
              </a:rPr>
              <a:t>lipids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smtClean="0">
                <a:latin typeface="Arial Narrow" pitchFamily="34" charset="0"/>
              </a:rPr>
              <a:t>proteins &amp; </a:t>
            </a:r>
            <a:r>
              <a:rPr lang="en-US" sz="2200" b="1" dirty="0">
                <a:latin typeface="Arial Narrow" pitchFamily="34" charset="0"/>
              </a:rPr>
              <a:t>nucleic </a:t>
            </a:r>
            <a:r>
              <a:rPr lang="en-US" sz="2200" b="1" dirty="0" smtClean="0">
                <a:latin typeface="Arial Narrow" pitchFamily="34" charset="0"/>
              </a:rPr>
              <a:t>acids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Interfering with the electron transport in the parasite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Inhibiting formation of transport vesicles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970315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Well absorbed orally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Rapidly metabolized to </a:t>
            </a:r>
            <a:r>
              <a:rPr lang="en-US" sz="2200" b="1" dirty="0" err="1" smtClean="0">
                <a:latin typeface="Arial Narrow" pitchFamily="34" charset="0"/>
              </a:rPr>
              <a:t>etaquine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tafenoquine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t½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3-6h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865915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Malaria: </a:t>
            </a:r>
            <a:r>
              <a:rPr lang="en-US" sz="2200" b="1" dirty="0" smtClean="0">
                <a:latin typeface="Arial Narrow" pitchFamily="34" charset="0"/>
              </a:rPr>
              <a:t>It is the essential co-drug with </a:t>
            </a:r>
            <a:r>
              <a:rPr lang="en-US" sz="2200" b="1" dirty="0" err="1" smtClean="0">
                <a:latin typeface="Arial Narrow" pitchFamily="34" charset="0"/>
              </a:rPr>
              <a:t>chloroquine</a:t>
            </a:r>
            <a:r>
              <a:rPr lang="en-US" sz="2200" b="1" dirty="0" smtClean="0">
                <a:latin typeface="Arial Narrow" pitchFamily="34" charset="0"/>
              </a:rPr>
              <a:t> in treating all cases of malaria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The only known drug to cure both acute &amp; relapsing malaria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May be used </a:t>
            </a:r>
            <a:r>
              <a:rPr lang="en-US" sz="2200" b="1" dirty="0" err="1" smtClean="0">
                <a:latin typeface="Arial Narrow" pitchFamily="34" charset="0"/>
              </a:rPr>
              <a:t>prophylactically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2932876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491335"/>
            <a:ext cx="7906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Uses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337" y="1600200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474" y="6115483"/>
            <a:ext cx="8331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Rare when </a:t>
            </a:r>
            <a:r>
              <a:rPr lang="en-US" sz="2200" b="1" dirty="0" err="1" smtClean="0">
                <a:latin typeface="Arial Narrow" pitchFamily="34" charset="0"/>
              </a:rPr>
              <a:t>primaquine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chloroquine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combine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748" y="4572000"/>
            <a:ext cx="8434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Epigastric</a:t>
            </a:r>
            <a:r>
              <a:rPr lang="en-US" sz="2200" b="1" dirty="0" smtClean="0">
                <a:latin typeface="Arial Narrow" pitchFamily="34" charset="0"/>
              </a:rPr>
              <a:t> distress  &amp; abdominal cramps.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Mild anemia, cyanosis  &amp; </a:t>
            </a:r>
            <a:r>
              <a:rPr lang="en-US" sz="2200" b="1" dirty="0" err="1" smtClean="0">
                <a:latin typeface="Arial Narrow" pitchFamily="34" charset="0"/>
              </a:rPr>
              <a:t>methemoglobinemia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Severe </a:t>
            </a:r>
            <a:r>
              <a:rPr lang="en-US" sz="2200" b="1" dirty="0" err="1" smtClean="0">
                <a:latin typeface="Arial Narrow" pitchFamily="34" charset="0"/>
              </a:rPr>
              <a:t>methemoglobinemia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rarely in patients with deficiency of NADH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methemoglobin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reductase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Granulocytopenia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agranulocytosis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85800"/>
            <a:ext cx="873957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244" y="1114696"/>
            <a:ext cx="8614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patients with G-6-PD deficiency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hemolytic anemia. 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600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In G-6-PD deficiency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NADPH, GSH synthesis.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	  	So RBCs become sensitive to  oxidative agents  HEMOLYSIS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1981200"/>
            <a:ext cx="1676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85800" y="3633652"/>
            <a:ext cx="7315200" cy="1015663"/>
            <a:chOff x="685800" y="3633652"/>
            <a:chExt cx="7315200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685800" y="3633652"/>
              <a:ext cx="731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ym typeface="Wingdings 3"/>
                </a:rPr>
                <a:t>                                        </a:t>
              </a:r>
              <a:r>
                <a:rPr lang="en-US" sz="2000" dirty="0" err="1" smtClean="0">
                  <a:solidFill>
                    <a:srgbClr val="D00000"/>
                  </a:solidFill>
                  <a:latin typeface="Bernard MT Condensed" pitchFamily="18" charset="0"/>
                  <a:sym typeface="Wingdings 3"/>
                </a:rPr>
                <a:t>Primaquine</a:t>
              </a:r>
              <a:endParaRPr lang="en-US" dirty="0" smtClean="0">
                <a:solidFill>
                  <a:srgbClr val="D00000"/>
                </a:solidFill>
                <a:latin typeface="Bernard MT Condensed" pitchFamily="18" charset="0"/>
                <a:sym typeface="Wingdings 3"/>
              </a:endParaRPr>
            </a:p>
            <a:p>
              <a:pPr algn="r"/>
              <a:r>
                <a:rPr lang="en-US" sz="2000" b="1" dirty="0" smtClean="0">
                  <a:latin typeface="Arial Narrow" pitchFamily="34" charset="0"/>
                  <a:sym typeface="Wingdings 3"/>
                </a:rPr>
                <a:t> </a:t>
              </a:r>
            </a:p>
            <a:p>
              <a:pPr algn="r"/>
              <a:r>
                <a:rPr lang="en-US" sz="2000" b="1" dirty="0" smtClean="0">
                  <a:latin typeface="Arial Narrow" pitchFamily="34" charset="0"/>
                  <a:sym typeface="Wingdings 3"/>
                </a:rPr>
                <a:t>Oxidizes GSH to GSSG   GSH   detoxification of toxic products 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 flipV="1">
              <a:off x="4495800" y="3886200"/>
              <a:ext cx="2133600" cy="22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5800" y="2257696"/>
            <a:ext cx="7689339" cy="1959430"/>
            <a:chOff x="685800" y="2257696"/>
            <a:chExt cx="7689339" cy="1959430"/>
          </a:xfrm>
        </p:grpSpPr>
        <p:pic>
          <p:nvPicPr>
            <p:cNvPr id="65537" name="Picture 1" descr="C:\Users\Administrator\Pictures\ggg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2257696"/>
              <a:ext cx="7689339" cy="1871662"/>
            </a:xfrm>
            <a:prstGeom prst="rect">
              <a:avLst/>
            </a:prstGeom>
            <a:noFill/>
          </p:spPr>
        </p:pic>
        <p:sp>
          <p:nvSpPr>
            <p:cNvPr id="21" name="Arc 20"/>
            <p:cNvSpPr/>
            <p:nvPr/>
          </p:nvSpPr>
          <p:spPr>
            <a:xfrm flipV="1">
              <a:off x="3694611" y="3786052"/>
              <a:ext cx="762000" cy="431074"/>
            </a:xfrm>
            <a:prstGeom prst="arc">
              <a:avLst>
                <a:gd name="adj1" fmla="val 10538935"/>
                <a:gd name="adj2" fmla="val 0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PREVENT RELAPSES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15240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8-AMINOQUINOLINES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6600" y="496389"/>
            <a:ext cx="1900457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PRIMAQUINE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148044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Antibiotics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23551" y="838200"/>
            <a:ext cx="5086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Slow action against blood </a:t>
            </a:r>
            <a:r>
              <a:rPr lang="en-US" sz="2400" b="1" dirty="0" err="1" smtClean="0">
                <a:latin typeface="Arial Narrow" pitchFamily="34" charset="0"/>
              </a:rPr>
              <a:t>schizonticides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10400" y="762000"/>
            <a:ext cx="1999202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CLINDAMYCIN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948" y="129322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err="1" smtClean="0">
                <a:latin typeface="Arial Narrow" pitchFamily="34" charset="0"/>
              </a:rPr>
              <a:t>Clindamycin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an antimicrobial</a:t>
            </a:r>
            <a:r>
              <a:rPr lang="en-US" sz="2400" b="1" dirty="0" smtClean="0">
                <a:sym typeface="Wingdings 3"/>
              </a:rPr>
              <a:t>  </a:t>
            </a:r>
          </a:p>
          <a:p>
            <a:r>
              <a:rPr lang="en-US" sz="2400" b="1" dirty="0" smtClean="0"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inhibits parasite </a:t>
            </a:r>
            <a:r>
              <a:rPr lang="en-US" sz="2400" b="1" dirty="0" err="1" smtClean="0">
                <a:solidFill>
                  <a:srgbClr val="D00000"/>
                </a:solidFill>
                <a:latin typeface="Arial Narrow" pitchFamily="34" charset="0"/>
              </a:rPr>
              <a:t>apicoplast</a:t>
            </a:r>
            <a:endParaRPr lang="en-US" sz="2400" b="1" dirty="0" smtClean="0">
              <a:solidFill>
                <a:srgbClr val="D00000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5814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Indications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It is less effective than </a:t>
            </a:r>
            <a:r>
              <a:rPr lang="en-US" sz="2400" b="1" dirty="0" err="1" smtClean="0">
                <a:latin typeface="Arial Narrow" pitchFamily="34" charset="0"/>
              </a:rPr>
              <a:t>doxycycline</a:t>
            </a:r>
            <a:r>
              <a:rPr lang="en-US" sz="2400" b="1" dirty="0" smtClean="0">
                <a:latin typeface="Arial Narrow" pitchFamily="34" charset="0"/>
              </a:rPr>
              <a:t> or </a:t>
            </a:r>
            <a:r>
              <a:rPr lang="en-US" sz="2400" b="1" dirty="0" err="1" smtClean="0">
                <a:latin typeface="Arial Narrow" pitchFamily="34" charset="0"/>
              </a:rPr>
              <a:t>atovaquone</a:t>
            </a:r>
            <a:r>
              <a:rPr lang="en-US" sz="2400" b="1" dirty="0" smtClean="0">
                <a:latin typeface="Arial Narrow" pitchFamily="34" charset="0"/>
              </a:rPr>
              <a:t>/</a:t>
            </a:r>
            <a:r>
              <a:rPr lang="en-US" sz="2400" b="1" dirty="0" err="1" smtClean="0">
                <a:latin typeface="Arial Narrow" pitchFamily="34" charset="0"/>
              </a:rPr>
              <a:t>proguanil</a:t>
            </a:r>
            <a:r>
              <a:rPr lang="en-US" sz="2400" b="1" dirty="0" smtClean="0">
                <a:latin typeface="Arial Narrow" pitchFamily="34" charset="0"/>
              </a:rPr>
              <a:t>, but  approved in treatment of acute uncomplicated </a:t>
            </a:r>
            <a:r>
              <a:rPr lang="en-US" sz="2400" i="1" dirty="0" err="1" smtClean="0">
                <a:latin typeface="Arial Narrow" pitchFamily="34" charset="0"/>
              </a:rPr>
              <a:t>falciparum</a:t>
            </a:r>
            <a:r>
              <a:rPr lang="en-US" sz="2400" b="1" dirty="0" smtClean="0">
                <a:latin typeface="Arial Narrow" pitchFamily="34" charset="0"/>
              </a:rPr>
              <a:t> malaria in combination with quinine for those </a:t>
            </a:r>
          </a:p>
          <a:p>
            <a:r>
              <a:rPr lang="en-US" sz="2400" b="1" dirty="0" smtClean="0">
                <a:latin typeface="Arial Narrow" pitchFamily="34" charset="0"/>
              </a:rPr>
              <a:t>                 unable to tolerate</a:t>
            </a:r>
          </a:p>
          <a:p>
            <a:r>
              <a:rPr lang="en-US" sz="2400" b="1" dirty="0" smtClean="0">
                <a:latin typeface="Arial Narrow" pitchFamily="34" charset="0"/>
              </a:rPr>
              <a:t>	or who have contraindications</a:t>
            </a:r>
          </a:p>
          <a:p>
            <a:r>
              <a:rPr lang="en-US" sz="2400" b="1" dirty="0" smtClean="0">
                <a:latin typeface="Arial Narrow" pitchFamily="34" charset="0"/>
              </a:rPr>
              <a:t>to the use of first-line agents (pregnant women &amp; young children…)</a:t>
            </a:r>
          </a:p>
          <a:p>
            <a:r>
              <a:rPr lang="en-US" sz="2400" b="1" dirty="0" smtClean="0">
                <a:latin typeface="Arial Narrow" pitchFamily="34" charset="0"/>
              </a:rPr>
              <a:t>It is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not used in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prophylaxsis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pic>
        <p:nvPicPr>
          <p:cNvPr id="20" name="Picture 2" descr="http://www.jci.org/articles/view/33996/files/JCI0833996.f2/medium"/>
          <p:cNvPicPr>
            <a:picLocks noChangeAspect="1" noChangeArrowheads="1"/>
          </p:cNvPicPr>
          <p:nvPr/>
        </p:nvPicPr>
        <p:blipFill>
          <a:blip r:embed="rId3"/>
          <a:srcRect l="24243" t="14706" r="15168" b="7353"/>
          <a:stretch>
            <a:fillRect/>
          </a:stretch>
        </p:blipFill>
        <p:spPr bwMode="auto">
          <a:xfrm rot="20455972">
            <a:off x="5938070" y="1551475"/>
            <a:ext cx="2963623" cy="1981200"/>
          </a:xfrm>
          <a:prstGeom prst="ellipse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57200" y="2566852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Involved in lipid metabolism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  specially fatty acids</a:t>
            </a:r>
          </a:p>
          <a:p>
            <a:r>
              <a:rPr lang="en-US" sz="2000" b="1" i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000" b="1" i="1" dirty="0" smtClean="0">
                <a:latin typeface="Arial Narrow" pitchFamily="34" charset="0"/>
              </a:rPr>
              <a:t>needed to form </a:t>
            </a:r>
            <a:r>
              <a:rPr lang="en-US" sz="2000" b="1" i="1" dirty="0" err="1" smtClean="0">
                <a:latin typeface="Arial Narrow" pitchFamily="34" charset="0"/>
              </a:rPr>
              <a:t>parasitophorous</a:t>
            </a:r>
            <a:r>
              <a:rPr lang="en-US" sz="2000" b="1" i="1" dirty="0" smtClean="0">
                <a:latin typeface="Arial Narrow" pitchFamily="34" charset="0"/>
              </a:rPr>
              <a:t> vacuole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  mandatory for survival &amp; </a:t>
            </a:r>
            <a:r>
              <a:rPr lang="en-US" sz="2000" b="1" i="1" dirty="0" smtClean="0">
                <a:latin typeface="Arial Narrow" pitchFamily="34" charset="0"/>
              </a:rPr>
              <a:t>successful </a:t>
            </a:r>
            <a:r>
              <a:rPr lang="en-US" sz="2000" b="1" i="1" dirty="0">
                <a:latin typeface="Arial Narrow" pitchFamily="34" charset="0"/>
              </a:rPr>
              <a:t>invasion </a:t>
            </a:r>
            <a:r>
              <a:rPr lang="en-US" sz="2000" b="1" i="1" dirty="0" smtClean="0">
                <a:latin typeface="Arial Narrow" pitchFamily="34" charset="0"/>
              </a:rPr>
              <a:t> of  host c.</a:t>
            </a:r>
            <a:endParaRPr lang="en-US" sz="2000" b="1" i="1" dirty="0">
              <a:latin typeface="Arial Narrow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91000" y="2286000"/>
            <a:ext cx="2133600" cy="152400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038600" y="2438400"/>
            <a:ext cx="3048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148044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Antibiotics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10400" y="762000"/>
            <a:ext cx="19341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DOXYCYCLINE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785948"/>
            <a:ext cx="461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Very slow action as a </a:t>
            </a:r>
            <a:r>
              <a:rPr lang="en-US" sz="2400" b="1" dirty="0" err="1" smtClean="0">
                <a:latin typeface="Arial Narrow" pitchFamily="34" charset="0"/>
              </a:rPr>
              <a:t>schizonticides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219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/>
              <a:t>Inhibit protein synthesis by binding to 30s subunit of ribosome </a:t>
            </a:r>
            <a:r>
              <a:rPr lang="en-US" sz="2400" b="1" dirty="0" smtClean="0">
                <a:sym typeface="Wingdings 3"/>
              </a:rPr>
              <a:t> </a:t>
            </a:r>
            <a:r>
              <a:rPr lang="en-US" sz="2400" b="1" dirty="0" smtClean="0"/>
              <a:t>preventing  its  bonding with the 50s unit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314304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Indications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Primarily; as an effective &amp; cheap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chemoprophylaxis</a:t>
            </a:r>
            <a:r>
              <a:rPr lang="en-US" sz="2400" b="1" dirty="0" smtClean="0">
                <a:latin typeface="Arial Narrow" pitchFamily="34" charset="0"/>
              </a:rPr>
              <a:t>   in areas </a:t>
            </a:r>
            <a:r>
              <a:rPr lang="en-US" sz="2400" b="1" dirty="0"/>
              <a:t>where </a:t>
            </a:r>
            <a:r>
              <a:rPr lang="en-US" sz="2400" b="1" dirty="0" err="1" smtClean="0"/>
              <a:t>mefloquine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chloroquine</a:t>
            </a:r>
            <a:r>
              <a:rPr lang="en-US" sz="2400" b="1" dirty="0" smtClean="0"/>
              <a:t> resistance exist</a:t>
            </a:r>
          </a:p>
          <a:p>
            <a:r>
              <a:rPr lang="en-US" sz="2400" b="1" dirty="0" smtClean="0"/>
              <a:t>In combination with quinine </a:t>
            </a:r>
            <a:r>
              <a:rPr lang="en-US" sz="2400" b="1" dirty="0" smtClean="0">
                <a:latin typeface="Arial Narrow" pitchFamily="34" charset="0"/>
              </a:rPr>
              <a:t>in treatment of</a:t>
            </a:r>
          </a:p>
          <a:p>
            <a:r>
              <a:rPr lang="en-US" sz="2400" b="1" dirty="0" smtClean="0">
                <a:latin typeface="Arial Narrow" pitchFamily="34" charset="0"/>
              </a:rPr>
              <a:t>acute uncomplicated </a:t>
            </a:r>
            <a:r>
              <a:rPr lang="en-US" sz="2400" i="1" dirty="0" err="1" smtClean="0">
                <a:latin typeface="Arial Narrow" pitchFamily="34" charset="0"/>
              </a:rPr>
              <a:t>falciparum</a:t>
            </a:r>
            <a:r>
              <a:rPr lang="en-US" sz="2400" b="1" dirty="0" smtClean="0">
                <a:latin typeface="Arial Narrow" pitchFamily="34" charset="0"/>
              </a:rPr>
              <a:t> malaria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267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Contraindications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During pregnancy</a:t>
            </a:r>
          </a:p>
          <a:p>
            <a:r>
              <a:rPr lang="en-US" sz="2400" b="1" dirty="0" smtClean="0">
                <a:latin typeface="Arial Narrow" pitchFamily="34" charset="0"/>
              </a:rPr>
              <a:t>In breast-feeding women</a:t>
            </a:r>
          </a:p>
          <a:p>
            <a:r>
              <a:rPr lang="en-US" sz="2400" b="1" dirty="0" smtClean="0">
                <a:latin typeface="Arial Narrow" pitchFamily="34" charset="0"/>
              </a:rPr>
              <a:t>In children &lt; 8 years of age. </a:t>
            </a:r>
          </a:p>
        </p:txBody>
      </p:sp>
      <p:pic>
        <p:nvPicPr>
          <p:cNvPr id="18" name="Picture 4" descr="http://www.getipm.com/thebestcontrol/chapter-23/images/23a.ht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1" y="2971800"/>
            <a:ext cx="3581400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00000"/>
                </a:solidFill>
                <a:latin typeface="Broadway" pitchFamily="82" charset="0"/>
              </a:rPr>
              <a:t>  PROPHYLAXIS</a:t>
            </a:r>
            <a:endParaRPr lang="en-US" sz="2400" b="1" dirty="0">
              <a:solidFill>
                <a:srgbClr val="D00000"/>
              </a:solidFill>
              <a:latin typeface="Broadway" pitchFamily="8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" y="990600"/>
            <a:ext cx="6629400" cy="5486400"/>
            <a:chOff x="228600" y="990600"/>
            <a:chExt cx="6629400" cy="5486400"/>
          </a:xfrm>
        </p:grpSpPr>
        <p:sp>
          <p:nvSpPr>
            <p:cNvPr id="14" name="Folded Corner 13"/>
            <p:cNvSpPr/>
            <p:nvPr/>
          </p:nvSpPr>
          <p:spPr>
            <a:xfrm>
              <a:off x="228600" y="990600"/>
              <a:ext cx="6629400" cy="5486400"/>
            </a:xfrm>
            <a:prstGeom prst="foldedCorner">
              <a:avLst>
                <a:gd name="adj" fmla="val 28367"/>
              </a:avLst>
            </a:prstGeom>
            <a:solidFill>
              <a:schemeClr val="bg1"/>
            </a:solidFill>
            <a:ln>
              <a:solidFill>
                <a:srgbClr val="D00000"/>
              </a:solidFill>
            </a:ln>
            <a:effectLst>
              <a:glow rad="63500">
                <a:schemeClr val="accent2">
                  <a:lumMod val="40000"/>
                  <a:lumOff val="60000"/>
                  <a:alpha val="40000"/>
                </a:schemeClr>
              </a:glow>
              <a:outerShdw blurRad="76200" dir="18900000" sy="23000" kx="-1200000" algn="bl" rotWithShape="0">
                <a:srgbClr val="D00000">
                  <a:alpha val="56000"/>
                </a:srgb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811" y="1219200"/>
              <a:ext cx="632460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3"/>
                </a:buBlip>
              </a:pPr>
              <a:r>
                <a:rPr lang="en-US" sz="2000" b="1" dirty="0" smtClean="0">
                  <a:solidFill>
                    <a:srgbClr val="0000F6"/>
                  </a:solidFill>
                </a:rPr>
                <a:t>ALL TRAVELLERS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to an endemic area should be made 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r>
                <a:rPr lang="en-US" sz="2000" b="1" dirty="0" smtClean="0"/>
                <a:t>   aware of </a:t>
              </a:r>
              <a:r>
                <a:rPr lang="en-US" sz="2000" b="1" dirty="0"/>
                <a:t>the risks.</a:t>
              </a:r>
            </a:p>
            <a:p>
              <a:pPr>
                <a:buBlip>
                  <a:blip r:embed="rId3"/>
                </a:buBlip>
              </a:pPr>
              <a:r>
                <a:rPr lang="en-US" sz="2000" b="1" dirty="0" smtClean="0"/>
                <a:t>Use </a:t>
              </a:r>
              <a:r>
                <a:rPr lang="en-US" sz="2000" b="1" dirty="0"/>
                <a:t>appropriate measures to avoid mosquito bites (e.g.</a:t>
              </a:r>
            </a:p>
            <a:p>
              <a:r>
                <a:rPr lang="en-US" sz="2000" b="1" dirty="0" smtClean="0"/>
                <a:t>   repellents</a:t>
              </a:r>
              <a:r>
                <a:rPr lang="en-US" sz="2000" b="1" dirty="0"/>
                <a:t>, appropriate cover at night, mosquito nets).</a:t>
              </a:r>
            </a:p>
            <a:p>
              <a:pPr>
                <a:buBlip>
                  <a:blip r:embed="rId3"/>
                </a:buBlip>
              </a:pPr>
              <a:r>
                <a:rPr lang="en-US" sz="2000" b="1" dirty="0" smtClean="0"/>
                <a:t>The </a:t>
              </a:r>
              <a:r>
                <a:rPr lang="en-US" sz="2000" b="1" dirty="0"/>
                <a:t>choice of chemoprophylaxis regimen is dependent</a:t>
              </a:r>
            </a:p>
            <a:p>
              <a:r>
                <a:rPr lang="en-US" sz="2000" b="1" dirty="0" smtClean="0"/>
                <a:t>   on </a:t>
              </a:r>
              <a:r>
                <a:rPr lang="en-US" sz="2000" b="1" dirty="0"/>
                <a:t>the dominant local parasite species and its drug</a:t>
              </a:r>
            </a:p>
            <a:p>
              <a:r>
                <a:rPr lang="en-US" sz="2000" b="1" dirty="0" smtClean="0"/>
                <a:t>   resistance profile.      </a:t>
              </a:r>
            </a:p>
            <a:p>
              <a:r>
                <a:rPr lang="en-US" sz="2000" b="1" dirty="0"/>
                <a:t> </a:t>
              </a:r>
              <a:r>
                <a:rPr lang="en-US" sz="2000" b="1" dirty="0" smtClean="0"/>
                <a:t>  Commonly used drugs are </a:t>
              </a:r>
              <a:r>
                <a:rPr lang="en-US" sz="2000" b="1" dirty="0" err="1" smtClean="0">
                  <a:solidFill>
                    <a:srgbClr val="0000F6"/>
                  </a:solidFill>
                </a:rPr>
                <a:t>chloroquine</a:t>
              </a:r>
              <a:r>
                <a:rPr lang="en-US" sz="2000" b="1" dirty="0" smtClean="0">
                  <a:solidFill>
                    <a:srgbClr val="0000F6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0000F6"/>
                  </a:solidFill>
                </a:rPr>
                <a:t>mefloquine</a:t>
              </a:r>
              <a:r>
                <a:rPr lang="en-US" sz="2000" b="1" dirty="0" smtClean="0">
                  <a:solidFill>
                    <a:srgbClr val="0000F6"/>
                  </a:solidFill>
                </a:rPr>
                <a:t>, </a:t>
              </a:r>
              <a:br>
                <a:rPr lang="en-US" sz="2000" b="1" dirty="0" smtClean="0">
                  <a:solidFill>
                    <a:srgbClr val="0000F6"/>
                  </a:solidFill>
                </a:rPr>
              </a:br>
              <a:r>
                <a:rPr lang="en-US" sz="2000" b="1" dirty="0" smtClean="0">
                  <a:solidFill>
                    <a:srgbClr val="0000F6"/>
                  </a:solidFill>
                </a:rPr>
                <a:t>   </a:t>
              </a:r>
              <a:r>
                <a:rPr lang="en-US" sz="2000" b="1" dirty="0" err="1" smtClean="0">
                  <a:solidFill>
                    <a:srgbClr val="0000F6"/>
                  </a:solidFill>
                </a:rPr>
                <a:t>doxycycline</a:t>
              </a:r>
              <a:r>
                <a:rPr lang="en-US" sz="2000" b="1" dirty="0" smtClean="0">
                  <a:solidFill>
                    <a:srgbClr val="0000F6"/>
                  </a:solidFill>
                </a:rPr>
                <a:t>, &amp; combination of </a:t>
              </a:r>
              <a:r>
                <a:rPr lang="en-US" sz="2000" b="1" dirty="0" err="1" smtClean="0">
                  <a:solidFill>
                    <a:srgbClr val="0000F6"/>
                  </a:solidFill>
                </a:rPr>
                <a:t>atovaquone</a:t>
              </a:r>
              <a:r>
                <a:rPr lang="en-US" sz="2000" b="1" dirty="0" smtClean="0">
                  <a:solidFill>
                    <a:srgbClr val="0000F6"/>
                  </a:solidFill>
                </a:rPr>
                <a:t> &amp; </a:t>
              </a:r>
              <a:r>
                <a:rPr lang="en-US" sz="2000" b="1" dirty="0" err="1" smtClean="0">
                  <a:solidFill>
                    <a:srgbClr val="0000F6"/>
                  </a:solidFill>
                </a:rPr>
                <a:t>proguanil</a:t>
              </a:r>
              <a:r>
                <a:rPr lang="en-US" sz="2000" dirty="0" smtClean="0">
                  <a:solidFill>
                    <a:srgbClr val="0000F6"/>
                  </a:solidFill>
                </a:rPr>
                <a:t> </a:t>
              </a:r>
              <a:endParaRPr lang="en-US" sz="2000" b="1" dirty="0">
                <a:solidFill>
                  <a:srgbClr val="0000F6"/>
                </a:solidFill>
              </a:endParaRPr>
            </a:p>
            <a:p>
              <a:pPr>
                <a:buBlip>
                  <a:blip r:embed="rId3"/>
                </a:buBlip>
              </a:pPr>
              <a:r>
                <a:rPr lang="en-US" sz="2000" b="1" dirty="0" smtClean="0"/>
                <a:t>Chemoprophylaxis </a:t>
              </a:r>
              <a:r>
                <a:rPr lang="en-US" sz="2000" b="1" dirty="0"/>
                <a:t>must start </a:t>
              </a:r>
              <a:r>
                <a:rPr lang="en-US" sz="2000" b="1" dirty="0" smtClean="0"/>
                <a:t>before (2w), </a:t>
              </a:r>
              <a:r>
                <a:rPr lang="en-US" sz="2000" b="1" dirty="0"/>
                <a:t>and continue</a:t>
              </a:r>
            </a:p>
            <a:p>
              <a:r>
                <a:rPr lang="en-US" sz="2000" b="1" dirty="0" smtClean="0"/>
                <a:t>   after (4w), </a:t>
              </a:r>
              <a:r>
                <a:rPr lang="en-US" sz="2000" b="1" dirty="0"/>
                <a:t>travel to and from an endemic area.</a:t>
              </a:r>
            </a:p>
            <a:p>
              <a:pPr>
                <a:buBlip>
                  <a:blip r:embed="rId3"/>
                </a:buBlip>
              </a:pPr>
              <a:r>
                <a:rPr lang="en-US" sz="2000" b="1" dirty="0" smtClean="0"/>
                <a:t>Full </a:t>
              </a:r>
              <a:r>
                <a:rPr lang="en-US" sz="2000" b="1" dirty="0"/>
                <a:t>compliance with the chemoprophylaxis regimen is</a:t>
              </a:r>
            </a:p>
            <a:p>
              <a:r>
                <a:rPr lang="en-US" sz="2000" b="1" dirty="0" smtClean="0"/>
                <a:t>   necessary</a:t>
              </a:r>
              <a:r>
                <a:rPr lang="en-US" sz="2000" b="1" dirty="0"/>
                <a:t>.</a:t>
              </a:r>
            </a:p>
            <a:p>
              <a:pPr>
                <a:buBlip>
                  <a:blip r:embed="rId3"/>
                </a:buBlip>
              </a:pPr>
              <a:r>
                <a:rPr lang="en-US" sz="2000" b="1" dirty="0" smtClean="0"/>
                <a:t>Drug </a:t>
              </a:r>
              <a:r>
                <a:rPr lang="en-US" sz="2000" b="1" dirty="0"/>
                <a:t>choice and doses may need to be altered </a:t>
              </a:r>
              <a:r>
                <a:rPr lang="en-US" sz="2000" b="1" dirty="0" smtClean="0"/>
                <a:t>                </a:t>
              </a:r>
              <a:br>
                <a:rPr lang="en-US" sz="2000" b="1" dirty="0" smtClean="0"/>
              </a:br>
              <a:r>
                <a:rPr lang="en-US" sz="2000" b="1" dirty="0" smtClean="0"/>
                <a:t>   in patients </a:t>
              </a:r>
              <a:r>
                <a:rPr lang="en-US" sz="2000" b="1" dirty="0"/>
                <a:t>with renal or hepatic dysfunction.</a:t>
              </a:r>
            </a:p>
            <a:p>
              <a:pPr>
                <a:buBlip>
                  <a:blip r:embed="rId3"/>
                </a:buBlip>
              </a:pPr>
              <a:r>
                <a:rPr lang="en-US" sz="2000" b="1" dirty="0" smtClean="0"/>
                <a:t>Prophylaxis </a:t>
              </a:r>
              <a:r>
                <a:rPr lang="en-US" sz="2000" b="1" dirty="0"/>
                <a:t>is not 100% effective.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00400" y="99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88131" y="3172096"/>
            <a:ext cx="4032069" cy="923330"/>
            <a:chOff x="5188131" y="3172096"/>
            <a:chExt cx="4032069" cy="923330"/>
          </a:xfrm>
        </p:grpSpPr>
        <p:grpSp>
          <p:nvGrpSpPr>
            <p:cNvPr id="26" name="Group 25"/>
            <p:cNvGrpSpPr/>
            <p:nvPr/>
          </p:nvGrpSpPr>
          <p:grpSpPr>
            <a:xfrm>
              <a:off x="5188131" y="3200400"/>
              <a:ext cx="1900057" cy="646611"/>
              <a:chOff x="5111931" y="2971800"/>
              <a:chExt cx="1900057" cy="646611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5111931" y="2971800"/>
                <a:ext cx="1898469" cy="228600"/>
              </a:xfrm>
              <a:custGeom>
                <a:avLst/>
                <a:gdLst>
                  <a:gd name="connsiteX0" fmla="*/ 0 w 2965269"/>
                  <a:gd name="connsiteY0" fmla="*/ 248194 h 248194"/>
                  <a:gd name="connsiteX1" fmla="*/ 509452 w 2965269"/>
                  <a:gd name="connsiteY1" fmla="*/ 52252 h 248194"/>
                  <a:gd name="connsiteX2" fmla="*/ 1502229 w 2965269"/>
                  <a:gd name="connsiteY2" fmla="*/ 13063 h 248194"/>
                  <a:gd name="connsiteX3" fmla="*/ 2965269 w 2965269"/>
                  <a:gd name="connsiteY3" fmla="*/ 0 h 248194"/>
                  <a:gd name="connsiteX4" fmla="*/ 2965269 w 2965269"/>
                  <a:gd name="connsiteY4" fmla="*/ 0 h 24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5269" h="248194">
                    <a:moveTo>
                      <a:pt x="0" y="248194"/>
                    </a:moveTo>
                    <a:cubicBezTo>
                      <a:pt x="129540" y="169817"/>
                      <a:pt x="259080" y="91441"/>
                      <a:pt x="509452" y="52252"/>
                    </a:cubicBezTo>
                    <a:cubicBezTo>
                      <a:pt x="759824" y="13063"/>
                      <a:pt x="1092926" y="21772"/>
                      <a:pt x="1502229" y="13063"/>
                    </a:cubicBezTo>
                    <a:cubicBezTo>
                      <a:pt x="1911532" y="4354"/>
                      <a:pt x="2965269" y="0"/>
                      <a:pt x="2965269" y="0"/>
                    </a:cubicBezTo>
                    <a:lnTo>
                      <a:pt x="2965269" y="0"/>
                    </a:lnTo>
                  </a:path>
                </a:pathLst>
              </a:custGeom>
              <a:ln w="38100">
                <a:solidFill>
                  <a:srgbClr val="D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7010400" y="2982685"/>
                <a:ext cx="1588" cy="635726"/>
              </a:xfrm>
              <a:prstGeom prst="line">
                <a:avLst/>
              </a:prstGeom>
              <a:ln w="38100">
                <a:solidFill>
                  <a:srgbClr val="D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7162800" y="3172096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Areas endemic for </a:t>
              </a:r>
              <a:r>
                <a:rPr lang="en-US" b="1" dirty="0" err="1" smtClean="0"/>
                <a:t>chloroquine</a:t>
              </a:r>
              <a:r>
                <a:rPr lang="en-US" b="1" dirty="0" smtClean="0"/>
                <a:t> resistant strains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95057" y="2183674"/>
            <a:ext cx="5225143" cy="1232263"/>
            <a:chOff x="3995057" y="2183674"/>
            <a:chExt cx="5225143" cy="1232263"/>
          </a:xfrm>
        </p:grpSpPr>
        <p:grpSp>
          <p:nvGrpSpPr>
            <p:cNvPr id="25" name="Group 24"/>
            <p:cNvGrpSpPr/>
            <p:nvPr/>
          </p:nvGrpSpPr>
          <p:grpSpPr>
            <a:xfrm>
              <a:off x="3995057" y="2438400"/>
              <a:ext cx="3093131" cy="977537"/>
              <a:chOff x="3918857" y="2209800"/>
              <a:chExt cx="3093131" cy="97753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918857" y="2845526"/>
                <a:ext cx="3091543" cy="341811"/>
              </a:xfrm>
              <a:custGeom>
                <a:avLst/>
                <a:gdLst>
                  <a:gd name="connsiteX0" fmla="*/ 0 w 2965269"/>
                  <a:gd name="connsiteY0" fmla="*/ 248194 h 248194"/>
                  <a:gd name="connsiteX1" fmla="*/ 509452 w 2965269"/>
                  <a:gd name="connsiteY1" fmla="*/ 52252 h 248194"/>
                  <a:gd name="connsiteX2" fmla="*/ 1502229 w 2965269"/>
                  <a:gd name="connsiteY2" fmla="*/ 13063 h 248194"/>
                  <a:gd name="connsiteX3" fmla="*/ 2965269 w 2965269"/>
                  <a:gd name="connsiteY3" fmla="*/ 0 h 248194"/>
                  <a:gd name="connsiteX4" fmla="*/ 2965269 w 2965269"/>
                  <a:gd name="connsiteY4" fmla="*/ 0 h 24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5269" h="248194">
                    <a:moveTo>
                      <a:pt x="0" y="248194"/>
                    </a:moveTo>
                    <a:cubicBezTo>
                      <a:pt x="129540" y="169817"/>
                      <a:pt x="259080" y="91441"/>
                      <a:pt x="509452" y="52252"/>
                    </a:cubicBezTo>
                    <a:cubicBezTo>
                      <a:pt x="759824" y="13063"/>
                      <a:pt x="1092926" y="21772"/>
                      <a:pt x="1502229" y="13063"/>
                    </a:cubicBezTo>
                    <a:cubicBezTo>
                      <a:pt x="1911532" y="4354"/>
                      <a:pt x="2965269" y="0"/>
                      <a:pt x="2965269" y="0"/>
                    </a:cubicBezTo>
                    <a:lnTo>
                      <a:pt x="2965269" y="0"/>
                    </a:lnTo>
                  </a:path>
                </a:pathLst>
              </a:custGeom>
              <a:ln w="38100">
                <a:solidFill>
                  <a:srgbClr val="D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6" idx="3"/>
              </p:cNvCxnSpPr>
              <p:nvPr/>
            </p:nvCxnSpPr>
            <p:spPr>
              <a:xfrm flipV="1">
                <a:off x="7010400" y="2209800"/>
                <a:ext cx="1588" cy="635726"/>
              </a:xfrm>
              <a:prstGeom prst="line">
                <a:avLst/>
              </a:prstGeom>
              <a:ln w="38100">
                <a:solidFill>
                  <a:srgbClr val="D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7162800" y="2183674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Areas endemic for </a:t>
              </a:r>
              <a:r>
                <a:rPr lang="en-US" b="1" dirty="0" err="1" smtClean="0"/>
                <a:t>chloroquine</a:t>
              </a:r>
              <a:r>
                <a:rPr lang="en-US" b="1" dirty="0" smtClean="0"/>
                <a:t> sensitive strains</a:t>
              </a:r>
              <a:endParaRPr lang="en-US" b="1" dirty="0"/>
            </a:p>
          </p:txBody>
        </p:sp>
      </p:grpSp>
      <p:pic>
        <p:nvPicPr>
          <p:cNvPr id="57346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91000"/>
            <a:ext cx="2286000" cy="22860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8" name="Picture 6" descr="Rotating Earth - Animated gif - AOL On the Net Clipar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08855"/>
            <a:ext cx="2057400" cy="2057400"/>
          </a:xfrm>
          <a:prstGeom prst="ellipse">
            <a:avLst/>
          </a:prstGeom>
          <a:noFill/>
          <a:effectLst>
            <a:glow rad="228600">
              <a:srgbClr val="000000">
                <a:alpha val="72941"/>
              </a:srgbClr>
            </a:glo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00000"/>
                </a:solidFill>
                <a:latin typeface="Broadway" pitchFamily="82" charset="0"/>
              </a:rPr>
              <a:t>  RESISTANCE</a:t>
            </a:r>
            <a:endParaRPr lang="en-US" sz="2400" b="1" dirty="0">
              <a:solidFill>
                <a:srgbClr val="D00000"/>
              </a:solidFill>
              <a:latin typeface="Broadway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838200"/>
            <a:ext cx="7315200" cy="5711674"/>
            <a:chOff x="152400" y="838200"/>
            <a:chExt cx="7315200" cy="5711674"/>
          </a:xfrm>
        </p:grpSpPr>
        <p:sp>
          <p:nvSpPr>
            <p:cNvPr id="14" name="Folded Corner 13"/>
            <p:cNvSpPr/>
            <p:nvPr/>
          </p:nvSpPr>
          <p:spPr>
            <a:xfrm>
              <a:off x="152400" y="838200"/>
              <a:ext cx="7315200" cy="5486400"/>
            </a:xfrm>
            <a:prstGeom prst="foldedCorner">
              <a:avLst>
                <a:gd name="adj" fmla="val 28367"/>
              </a:avLst>
            </a:prstGeom>
            <a:solidFill>
              <a:schemeClr val="bg1"/>
            </a:solidFill>
            <a:ln>
              <a:solidFill>
                <a:srgbClr val="D00000"/>
              </a:solidFill>
            </a:ln>
            <a:effectLst>
              <a:glow rad="63500">
                <a:schemeClr val="accent2">
                  <a:lumMod val="40000"/>
                  <a:lumOff val="60000"/>
                  <a:alpha val="40000"/>
                </a:schemeClr>
              </a:glow>
              <a:outerShdw blurRad="76200" dir="18900000" sy="23000" kx="-1200000" algn="bl" rotWithShape="0">
                <a:srgbClr val="D00000">
                  <a:alpha val="56000"/>
                </a:srgb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1040674"/>
              <a:ext cx="7010400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Wingdings 3"/>
                </a:rPr>
                <a:t>Resistance of </a:t>
              </a:r>
              <a:r>
                <a:rPr lang="en-US" sz="2000" i="1" dirty="0" smtClean="0">
                  <a:sym typeface="Symbol" pitchFamily="18" charset="2"/>
                </a:rPr>
                <a:t>P. </a:t>
              </a:r>
              <a:r>
                <a:rPr lang="en-US" sz="2000" i="1" dirty="0" err="1" smtClean="0">
                  <a:sym typeface="Symbol" pitchFamily="18" charset="2"/>
                </a:rPr>
                <a:t>falciparum</a:t>
              </a:r>
              <a:r>
                <a:rPr lang="en-US" sz="2000" dirty="0" smtClean="0">
                  <a:sym typeface="Symbol" pitchFamily="18" charset="2"/>
                </a:rPr>
                <a:t> </a:t>
              </a:r>
              <a:r>
                <a:rPr lang="en-US" sz="2000" b="1" dirty="0" smtClean="0">
                  <a:sym typeface="Symbol" pitchFamily="18" charset="2"/>
                </a:rPr>
                <a:t>to </a:t>
              </a:r>
              <a:r>
                <a:rPr lang="en-US" sz="2000" b="1" dirty="0" err="1" smtClean="0">
                  <a:sym typeface="Symbol" pitchFamily="18" charset="2"/>
                </a:rPr>
                <a:t>chloroquine</a:t>
              </a:r>
              <a:r>
                <a:rPr lang="en-US" sz="2000" b="1" dirty="0" smtClean="0">
                  <a:sym typeface="Symbol" pitchFamily="18" charset="2"/>
                </a:rPr>
                <a:t>, </a:t>
              </a:r>
              <a:r>
                <a:rPr lang="en-US" sz="2000" b="1" dirty="0" err="1" smtClean="0">
                  <a:sym typeface="Symbol" pitchFamily="18" charset="2"/>
                </a:rPr>
                <a:t>sulfodoxin-pyrimethamin</a:t>
              </a:r>
              <a:r>
                <a:rPr lang="en-US" sz="2000" b="1" dirty="0" smtClean="0">
                  <a:sym typeface="Symbol" pitchFamily="18" charset="2"/>
                </a:rPr>
                <a:t> &amp; </a:t>
              </a:r>
              <a:r>
                <a:rPr lang="en-US" sz="2000" b="1" dirty="0" err="1" smtClean="0">
                  <a:sym typeface="Symbol" pitchFamily="18" charset="2"/>
                </a:rPr>
                <a:t>amodiaquine</a:t>
              </a:r>
              <a:r>
                <a:rPr lang="en-US" sz="2000" b="1" dirty="0" smtClean="0">
                  <a:sym typeface="Symbol" pitchFamily="18" charset="2"/>
                </a:rPr>
                <a:t> is the major problem of </a:t>
              </a:r>
              <a:r>
                <a:rPr lang="en-US" sz="2000" b="1" dirty="0" smtClean="0">
                  <a:sym typeface="Wingdings 3"/>
                </a:rPr>
                <a:t> malaria morbidity &amp; mortality</a:t>
              </a:r>
            </a:p>
            <a:p>
              <a:endParaRPr lang="en-US" sz="600" b="1" dirty="0" smtClean="0">
                <a:sym typeface="Wingdings 3"/>
              </a:endParaRPr>
            </a:p>
            <a:p>
              <a:r>
                <a:rPr lang="en-US" sz="2000" b="1" dirty="0" smtClean="0">
                  <a:sym typeface="Wingdings 3"/>
                </a:rPr>
                <a:t>Treating resistant strains  by </a:t>
              </a:r>
              <a:r>
                <a:rPr lang="en-US" sz="2000" b="1" dirty="0" err="1" smtClean="0">
                  <a:solidFill>
                    <a:srgbClr val="D00000"/>
                  </a:solidFill>
                  <a:sym typeface="Symbol" pitchFamily="18" charset="2"/>
                </a:rPr>
                <a:t>Artemisinin</a:t>
              </a:r>
              <a:r>
                <a:rPr lang="en-US" sz="2000" b="1" dirty="0" smtClean="0">
                  <a:solidFill>
                    <a:srgbClr val="D00000"/>
                  </a:solidFill>
                  <a:sym typeface="Symbol" pitchFamily="18" charset="2"/>
                </a:rPr>
                <a:t> Compounds </a:t>
              </a:r>
              <a:r>
                <a:rPr lang="en-US" sz="2000" b="1" dirty="0" smtClean="0">
                  <a:sym typeface="Wingdings 3"/>
                </a:rPr>
                <a:t></a:t>
              </a:r>
              <a:r>
                <a:rPr lang="en-US" sz="2000" b="1" dirty="0" smtClean="0">
                  <a:solidFill>
                    <a:srgbClr val="D00000"/>
                  </a:solidFill>
                  <a:sym typeface="Symbol" pitchFamily="18" charset="2"/>
                </a:rPr>
                <a:t> </a:t>
              </a:r>
              <a:r>
                <a:rPr lang="en-US" sz="2000" b="1" dirty="0" smtClean="0">
                  <a:sym typeface="Symbol" pitchFamily="18" charset="2"/>
                </a:rPr>
                <a:t>alone (7dys) or in combination with other drugs (3dys) is the current choice </a:t>
              </a:r>
              <a:r>
                <a:rPr lang="en-US" sz="2000" b="1" dirty="0" smtClean="0">
                  <a:sym typeface="Wingdings 3"/>
                </a:rPr>
                <a:t>gametocyte carriage</a:t>
              </a:r>
              <a:endParaRPr lang="en-US" sz="2000" b="1" dirty="0" smtClean="0"/>
            </a:p>
            <a:p>
              <a:endParaRPr lang="en-US" sz="600" b="1" dirty="0" smtClean="0"/>
            </a:p>
            <a:p>
              <a:r>
                <a:rPr lang="en-US" sz="2000" b="1" dirty="0" smtClean="0"/>
                <a:t>Preventing spread of resistant strains achieved by;  </a:t>
              </a:r>
            </a:p>
            <a:p>
              <a:r>
                <a:rPr lang="en-US" sz="2000" b="1" dirty="0" smtClean="0">
                  <a:solidFill>
                    <a:srgbClr val="0000F6"/>
                  </a:solidFill>
                </a:rPr>
                <a:t>    Preventing malaria infections</a:t>
              </a:r>
              <a:r>
                <a:rPr lang="en-US" sz="2000" b="1" dirty="0" smtClean="0">
                  <a:sym typeface="Wingdings 3"/>
                </a:rPr>
                <a:t></a:t>
              </a:r>
              <a:r>
                <a:rPr lang="en-US" sz="2000" b="1" dirty="0" smtClean="0"/>
                <a:t> number by treating </a:t>
              </a:r>
              <a:br>
                <a:rPr lang="en-US" sz="2000" b="1" dirty="0" smtClean="0"/>
              </a:br>
              <a:r>
                <a:rPr lang="en-US" sz="2000" b="1" dirty="0" smtClean="0"/>
                <a:t>    resistant cases</a:t>
              </a:r>
            </a:p>
            <a:p>
              <a:r>
                <a:rPr lang="en-US" sz="2000" b="1" dirty="0" smtClean="0">
                  <a:solidFill>
                    <a:srgbClr val="0000F6"/>
                  </a:solidFill>
                </a:rPr>
                <a:t>    Prevent the transmission of resistant parasites </a:t>
              </a:r>
              <a:r>
                <a:rPr lang="en-US" sz="2000" b="1" dirty="0" smtClean="0">
                  <a:sym typeface="Wingdings 3"/>
                </a:rPr>
                <a:t></a:t>
              </a:r>
              <a:r>
                <a:rPr lang="en-US" sz="2000" b="1" dirty="0" smtClean="0"/>
                <a:t> </a:t>
              </a:r>
            </a:p>
            <a:p>
              <a:pPr marL="365760">
                <a:buBlip>
                  <a:blip r:embed="rId3"/>
                </a:buBlip>
              </a:pPr>
              <a:r>
                <a:rPr lang="en-US" sz="2000" b="1" u="sng" dirty="0" smtClean="0"/>
                <a:t>Non-medical approach </a:t>
              </a:r>
              <a:r>
                <a:rPr lang="en-US" sz="2000" b="1" dirty="0" smtClean="0">
                  <a:sym typeface="Wingdings 3"/>
                </a:rPr>
                <a:t> insecticides, bed-nets, indoor </a:t>
              </a:r>
              <a:br>
                <a:rPr lang="en-US" sz="2000" b="1" dirty="0" smtClean="0">
                  <a:sym typeface="Wingdings 3"/>
                </a:rPr>
              </a:br>
              <a:r>
                <a:rPr lang="en-US" sz="2000" b="1" dirty="0" smtClean="0">
                  <a:sym typeface="Wingdings 3"/>
                </a:rPr>
                <a:t>    spraying, </a:t>
              </a:r>
              <a:r>
                <a:rPr lang="en-US" sz="2000" b="1" dirty="0" smtClean="0"/>
                <a:t>environmental controls (as swamp draining),</a:t>
              </a:r>
            </a:p>
            <a:p>
              <a:pPr marL="365760"/>
              <a:r>
                <a:rPr lang="en-US" sz="2000" b="1" dirty="0" smtClean="0"/>
                <a:t>    personal protection (as mosquito repellents)</a:t>
              </a:r>
            </a:p>
            <a:p>
              <a:pPr marL="365760">
                <a:buBlip>
                  <a:blip r:embed="rId3"/>
                </a:buBlip>
              </a:pPr>
              <a:r>
                <a:rPr lang="en-US" sz="2000" b="1" dirty="0" smtClean="0"/>
                <a:t> </a:t>
              </a:r>
              <a:r>
                <a:rPr lang="en-US" sz="2000" b="1" u="sng" dirty="0" smtClean="0"/>
                <a:t>Medical approach </a:t>
              </a:r>
            </a:p>
            <a:p>
              <a:r>
                <a:rPr lang="en-US" sz="2000" b="1" dirty="0">
                  <a:sym typeface="Wingdings 3"/>
                </a:rPr>
                <a:t>	</a:t>
              </a:r>
              <a:r>
                <a:rPr lang="en-US" sz="2000" b="1" dirty="0" smtClean="0">
                  <a:sym typeface="Wingdings 3"/>
                </a:rPr>
                <a:t> </a:t>
              </a:r>
              <a:r>
                <a:rPr lang="en-US" sz="2000" b="1" dirty="0" smtClean="0"/>
                <a:t>Chemoprophylaxis ( specially travelers)</a:t>
              </a:r>
            </a:p>
            <a:p>
              <a:r>
                <a:rPr lang="en-US" sz="2000" b="1" dirty="0" smtClean="0">
                  <a:sym typeface="Wingdings 3"/>
                </a:rPr>
                <a:t>	 Malaria vaccination ???</a:t>
              </a:r>
            </a:p>
            <a:p>
              <a:endParaRPr lang="en-US" sz="2000" b="1" dirty="0">
                <a:sym typeface="Wingdings 3"/>
              </a:endParaRPr>
            </a:p>
          </p:txBody>
        </p:sp>
      </p:grpSp>
      <p:pic>
        <p:nvPicPr>
          <p:cNvPr id="18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084" y="0"/>
            <a:ext cx="1194516" cy="1493145"/>
          </a:xfrm>
          <a:prstGeom prst="rect">
            <a:avLst/>
          </a:prstGeom>
          <a:noFill/>
        </p:spPr>
      </p:pic>
      <p:sp>
        <p:nvSpPr>
          <p:cNvPr id="19" name="Freeform 303"/>
          <p:cNvSpPr>
            <a:spLocks/>
          </p:cNvSpPr>
          <p:nvPr/>
        </p:nvSpPr>
        <p:spPr bwMode="auto">
          <a:xfrm>
            <a:off x="6858000" y="1905000"/>
            <a:ext cx="1828800" cy="37338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 rot="2325155">
            <a:off x="8502492" y="1222411"/>
            <a:ext cx="365558" cy="1010253"/>
          </a:xfrm>
          <a:prstGeom prst="curvedLeftArrow">
            <a:avLst/>
          </a:pr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1080193" flipH="1" flipV="1">
            <a:off x="7462371" y="946161"/>
            <a:ext cx="365558" cy="1010253"/>
          </a:xfrm>
          <a:prstGeom prst="curvedLeftArrow">
            <a:avLst/>
          </a:pr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105400" y="4038600"/>
            <a:ext cx="3810000" cy="2514601"/>
          </a:xfrm>
          <a:prstGeom prst="rect">
            <a:avLst/>
          </a:prstGeom>
          <a:noFill/>
        </p:spPr>
      </p:pic>
      <p:pic>
        <p:nvPicPr>
          <p:cNvPr id="3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905000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209800" y="32844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47800" y="22176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341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92D05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92D05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14600" y="42750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810000" y="34290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572000" y="43434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717800" y="16764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6" grpId="0"/>
      <p:bldP spid="6" grpId="1"/>
      <p:bldP spid="6" grpId="2"/>
      <p:bldP spid="6" grpId="3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53000" y="2590800"/>
            <a:ext cx="388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buBlip>
                <a:blip r:embed="rId2"/>
              </a:buBlip>
            </a:pPr>
            <a:r>
              <a:rPr lang="en-US" sz="2200" i="1" dirty="0">
                <a:latin typeface="Arial Narrow" pitchFamily="34" charset="0"/>
              </a:rPr>
              <a:t>Plasmodium </a:t>
            </a:r>
            <a:r>
              <a:rPr lang="en-US" sz="2200" i="1" dirty="0" err="1">
                <a:latin typeface="Arial Narrow" pitchFamily="34" charset="0"/>
              </a:rPr>
              <a:t>vivax</a:t>
            </a:r>
            <a:r>
              <a:rPr lang="en-US" sz="2200" dirty="0">
                <a:latin typeface="Arial Narrow" pitchFamily="34" charset="0"/>
              </a:rPr>
              <a:t> (tertian)</a:t>
            </a:r>
          </a:p>
          <a:p>
            <a:pPr indent="-457200">
              <a:buBlip>
                <a:blip r:embed="rId2"/>
              </a:buBlip>
            </a:pPr>
            <a:r>
              <a:rPr lang="en-US" sz="2200" i="1" dirty="0">
                <a:latin typeface="Arial Narrow" pitchFamily="34" charset="0"/>
              </a:rPr>
              <a:t>Plasmodium </a:t>
            </a:r>
            <a:r>
              <a:rPr lang="en-US" sz="2200" i="1" dirty="0" err="1">
                <a:latin typeface="Arial Narrow" pitchFamily="34" charset="0"/>
              </a:rPr>
              <a:t>ovale</a:t>
            </a:r>
            <a:r>
              <a:rPr lang="en-US" sz="2200" dirty="0">
                <a:latin typeface="Arial Narrow" pitchFamily="34" charset="0"/>
              </a:rPr>
              <a:t> (tertian)</a:t>
            </a:r>
          </a:p>
          <a:p>
            <a:pPr indent="-457200">
              <a:buBlip>
                <a:blip r:embed="rId2"/>
              </a:buBlip>
            </a:pPr>
            <a:r>
              <a:rPr lang="en-US" sz="2200" i="1" u="sng" dirty="0">
                <a:uFill>
                  <a:solidFill>
                    <a:srgbClr val="B40022"/>
                  </a:solidFill>
                </a:uFill>
                <a:latin typeface="Arial Narrow" pitchFamily="34" charset="0"/>
              </a:rPr>
              <a:t>Plasmodium </a:t>
            </a:r>
            <a:r>
              <a:rPr lang="en-US" sz="2200" i="1" u="sng" dirty="0" err="1">
                <a:uFill>
                  <a:solidFill>
                    <a:srgbClr val="B40022"/>
                  </a:solidFill>
                </a:uFill>
                <a:latin typeface="Arial Narrow" pitchFamily="34" charset="0"/>
              </a:rPr>
              <a:t>falciparum</a:t>
            </a:r>
            <a:r>
              <a:rPr lang="en-US" sz="2200" u="sng" dirty="0">
                <a:uFill>
                  <a:solidFill>
                    <a:srgbClr val="B40022"/>
                  </a:solidFill>
                </a:uFill>
                <a:latin typeface="Arial Narrow" pitchFamily="34" charset="0"/>
              </a:rPr>
              <a:t> </a:t>
            </a:r>
            <a:r>
              <a:rPr lang="en-US" sz="2200" dirty="0">
                <a:latin typeface="Arial Narrow" pitchFamily="34" charset="0"/>
              </a:rPr>
              <a:t>(tertian)</a:t>
            </a:r>
          </a:p>
          <a:p>
            <a:pPr indent="-457200">
              <a:buBlip>
                <a:blip r:embed="rId2"/>
              </a:buBlip>
            </a:pPr>
            <a:r>
              <a:rPr lang="en-US" sz="2200" i="1" dirty="0">
                <a:latin typeface="Arial Narrow" pitchFamily="34" charset="0"/>
              </a:rPr>
              <a:t>Plasmodium </a:t>
            </a:r>
            <a:r>
              <a:rPr lang="en-US" sz="2200" i="1" dirty="0" err="1">
                <a:latin typeface="Arial Narrow" pitchFamily="34" charset="0"/>
              </a:rPr>
              <a:t>malariae</a:t>
            </a:r>
            <a:r>
              <a:rPr lang="en-US" sz="2200" dirty="0">
                <a:latin typeface="Arial Narrow" pitchFamily="34" charset="0"/>
              </a:rPr>
              <a:t> (</a:t>
            </a:r>
            <a:r>
              <a:rPr lang="en-US" sz="2200" dirty="0" err="1">
                <a:latin typeface="Arial Narrow" pitchFamily="34" charset="0"/>
              </a:rPr>
              <a:t>quartian</a:t>
            </a:r>
            <a:r>
              <a:rPr lang="en-US" sz="2200" dirty="0">
                <a:latin typeface="Arial Narrow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5894" y="1828800"/>
            <a:ext cx="5257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>
                <a:latin typeface="Comic Sans MS" pitchFamily="66" charset="0"/>
              </a:rPr>
              <a:t>Plasmodium species </a:t>
            </a:r>
            <a:r>
              <a:rPr lang="en-US" sz="2000" b="1" dirty="0" smtClean="0">
                <a:latin typeface="Comic Sans MS" pitchFamily="66" charset="0"/>
              </a:rPr>
              <a:t>which infect </a:t>
            </a:r>
            <a:r>
              <a:rPr lang="en-US" sz="2000" b="1" dirty="0">
                <a:latin typeface="Comic Sans MS" pitchFamily="66" charset="0"/>
              </a:rPr>
              <a:t>humans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0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Malaria is a mosquito-borne infectious disease. It is naturally transmitted by the bite of a female </a:t>
            </a:r>
            <a:r>
              <a:rPr lang="en-US" sz="2400" b="1" i="1" dirty="0" smtClean="0">
                <a:solidFill>
                  <a:srgbClr val="C84016"/>
                </a:solidFill>
              </a:rPr>
              <a:t>Anopheles  mosquito </a:t>
            </a:r>
            <a:r>
              <a:rPr lang="en-US" sz="2400" b="1" dirty="0" smtClean="0"/>
              <a:t>that is infected by </a:t>
            </a:r>
            <a:r>
              <a:rPr lang="en-US" sz="2400" b="1" i="1" dirty="0" smtClean="0">
                <a:solidFill>
                  <a:srgbClr val="C84016"/>
                </a:solidFill>
              </a:rPr>
              <a:t>plasmodium</a:t>
            </a:r>
            <a:endParaRPr lang="en-US" sz="2400" b="1" i="1" dirty="0">
              <a:solidFill>
                <a:srgbClr val="C8401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145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pc="-30" dirty="0" smtClean="0">
                <a:latin typeface="Arial Narrow" pitchFamily="34" charset="0"/>
              </a:rPr>
              <a:t>The World Health Organization estimated that malaria causes about 250 million cases of fever and approximately one million deaths annually. The majority of cases occur in children under 5 years old, in pregnant women &amp; vulnerable subjects</a:t>
            </a:r>
            <a:endParaRPr lang="en-US" sz="2200" b="1" spc="-30" dirty="0">
              <a:latin typeface="Arial Narrow" pitchFamily="34" charset="0"/>
            </a:endParaRPr>
          </a:p>
        </p:txBody>
      </p:sp>
      <p:pic>
        <p:nvPicPr>
          <p:cNvPr id="8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1194516" cy="1493145"/>
          </a:xfrm>
          <a:prstGeom prst="rect">
            <a:avLst/>
          </a:prstGeom>
          <a:noFill/>
        </p:spPr>
      </p:pic>
      <p:sp>
        <p:nvSpPr>
          <p:cNvPr id="9" name="Freeform 303"/>
          <p:cNvSpPr>
            <a:spLocks/>
          </p:cNvSpPr>
          <p:nvPr/>
        </p:nvSpPr>
        <p:spPr bwMode="auto">
          <a:xfrm>
            <a:off x="457200" y="1905000"/>
            <a:ext cx="1752600" cy="33528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Curved Left Arrow 9"/>
          <p:cNvSpPr/>
          <p:nvPr/>
        </p:nvSpPr>
        <p:spPr>
          <a:xfrm rot="2325155">
            <a:off x="2597462" y="1530282"/>
            <a:ext cx="627722" cy="1475357"/>
          </a:xfrm>
          <a:prstGeom prst="curvedLeftArrow">
            <a:avLst/>
          </a:pr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467327" flipH="1" flipV="1">
            <a:off x="249832" y="1071404"/>
            <a:ext cx="685800" cy="1484563"/>
          </a:xfrm>
          <a:prstGeom prst="curvedLeftArrow">
            <a:avLst/>
          </a:pr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810500" y="16383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811294" y="2399506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ikidoc.org/images/thumb/3/3c/Plasmodium.jpg/190px-Plasmodium.jpg">
            <a:hlinkClick r:id="rId4" tooltip="Plasmodium.jp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390900"/>
            <a:ext cx="1809750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helid.digicollection.org/documents/s13418e/p17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9"/>
          <a:stretch>
            <a:fillRect/>
          </a:stretch>
        </p:blipFill>
        <p:spPr bwMode="auto">
          <a:xfrm>
            <a:off x="189963" y="685800"/>
            <a:ext cx="8839200" cy="56527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228600"/>
            <a:ext cx="336823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Endemic areas of Malaria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audi-arabia"/>
          <p:cNvPicPr>
            <a:picLocks noChangeAspect="1" noChangeArrowheads="1"/>
          </p:cNvPicPr>
          <p:nvPr/>
        </p:nvPicPr>
        <p:blipFill>
          <a:blip r:embed="rId2"/>
          <a:srcRect l="2679" r="893" b="12644"/>
          <a:stretch>
            <a:fillRect/>
          </a:stretch>
        </p:blipFill>
        <p:spPr bwMode="auto">
          <a:xfrm>
            <a:off x="1295400" y="685800"/>
            <a:ext cx="6858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4320" y="228600"/>
            <a:ext cx="1883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KSA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398" y="4876800"/>
            <a:ext cx="1928602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80038" y="2635250"/>
            <a:ext cx="1868487" cy="833438"/>
            <a:chOff x="3389" y="1660"/>
            <a:chExt cx="1177" cy="525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3717" y="1803"/>
              <a:ext cx="438" cy="304"/>
            </a:xfrm>
            <a:custGeom>
              <a:avLst/>
              <a:gdLst/>
              <a:ahLst/>
              <a:cxnLst>
                <a:cxn ang="0">
                  <a:pos x="23" y="97"/>
                </a:cxn>
                <a:cxn ang="0">
                  <a:pos x="55" y="122"/>
                </a:cxn>
                <a:cxn ang="0">
                  <a:pos x="99" y="150"/>
                </a:cxn>
                <a:cxn ang="0">
                  <a:pos x="155" y="181"/>
                </a:cxn>
                <a:cxn ang="0">
                  <a:pos x="226" y="216"/>
                </a:cxn>
                <a:cxn ang="0">
                  <a:pos x="285" y="238"/>
                </a:cxn>
                <a:cxn ang="0">
                  <a:pos x="342" y="250"/>
                </a:cxn>
                <a:cxn ang="0">
                  <a:pos x="357" y="274"/>
                </a:cxn>
                <a:cxn ang="0">
                  <a:pos x="382" y="302"/>
                </a:cxn>
                <a:cxn ang="0">
                  <a:pos x="431" y="303"/>
                </a:cxn>
                <a:cxn ang="0">
                  <a:pos x="437" y="278"/>
                </a:cxn>
                <a:cxn ang="0">
                  <a:pos x="431" y="237"/>
                </a:cxn>
                <a:cxn ang="0">
                  <a:pos x="413" y="221"/>
                </a:cxn>
                <a:cxn ang="0">
                  <a:pos x="384" y="208"/>
                </a:cxn>
                <a:cxn ang="0">
                  <a:pos x="352" y="171"/>
                </a:cxn>
                <a:cxn ang="0">
                  <a:pos x="323" y="147"/>
                </a:cxn>
                <a:cxn ang="0">
                  <a:pos x="286" y="142"/>
                </a:cxn>
                <a:cxn ang="0">
                  <a:pos x="226" y="108"/>
                </a:cxn>
                <a:cxn ang="0">
                  <a:pos x="191" y="97"/>
                </a:cxn>
                <a:cxn ang="0">
                  <a:pos x="165" y="79"/>
                </a:cxn>
                <a:cxn ang="0">
                  <a:pos x="107" y="31"/>
                </a:cxn>
                <a:cxn ang="0">
                  <a:pos x="33" y="5"/>
                </a:cxn>
                <a:cxn ang="0">
                  <a:pos x="18" y="0"/>
                </a:cxn>
                <a:cxn ang="0">
                  <a:pos x="0" y="5"/>
                </a:cxn>
                <a:cxn ang="0">
                  <a:pos x="2" y="55"/>
                </a:cxn>
                <a:cxn ang="0">
                  <a:pos x="23" y="97"/>
                </a:cxn>
                <a:cxn ang="0">
                  <a:pos x="23" y="97"/>
                </a:cxn>
              </a:cxnLst>
              <a:rect l="0" t="0" r="r" b="b"/>
              <a:pathLst>
                <a:path w="438" h="304">
                  <a:moveTo>
                    <a:pt x="23" y="97"/>
                  </a:moveTo>
                  <a:lnTo>
                    <a:pt x="55" y="122"/>
                  </a:lnTo>
                  <a:lnTo>
                    <a:pt x="99" y="150"/>
                  </a:lnTo>
                  <a:lnTo>
                    <a:pt x="155" y="181"/>
                  </a:lnTo>
                  <a:lnTo>
                    <a:pt x="226" y="216"/>
                  </a:lnTo>
                  <a:lnTo>
                    <a:pt x="285" y="238"/>
                  </a:lnTo>
                  <a:lnTo>
                    <a:pt x="342" y="250"/>
                  </a:lnTo>
                  <a:lnTo>
                    <a:pt x="357" y="274"/>
                  </a:lnTo>
                  <a:lnTo>
                    <a:pt x="382" y="302"/>
                  </a:lnTo>
                  <a:lnTo>
                    <a:pt x="431" y="303"/>
                  </a:lnTo>
                  <a:lnTo>
                    <a:pt x="437" y="278"/>
                  </a:lnTo>
                  <a:lnTo>
                    <a:pt x="431" y="237"/>
                  </a:lnTo>
                  <a:lnTo>
                    <a:pt x="413" y="221"/>
                  </a:lnTo>
                  <a:lnTo>
                    <a:pt x="384" y="208"/>
                  </a:lnTo>
                  <a:lnTo>
                    <a:pt x="352" y="171"/>
                  </a:lnTo>
                  <a:lnTo>
                    <a:pt x="323" y="147"/>
                  </a:lnTo>
                  <a:lnTo>
                    <a:pt x="286" y="142"/>
                  </a:lnTo>
                  <a:lnTo>
                    <a:pt x="226" y="108"/>
                  </a:lnTo>
                  <a:lnTo>
                    <a:pt x="191" y="97"/>
                  </a:lnTo>
                  <a:lnTo>
                    <a:pt x="165" y="79"/>
                  </a:lnTo>
                  <a:lnTo>
                    <a:pt x="107" y="31"/>
                  </a:lnTo>
                  <a:lnTo>
                    <a:pt x="33" y="5"/>
                  </a:lnTo>
                  <a:lnTo>
                    <a:pt x="18" y="0"/>
                  </a:lnTo>
                  <a:lnTo>
                    <a:pt x="0" y="5"/>
                  </a:lnTo>
                  <a:lnTo>
                    <a:pt x="2" y="55"/>
                  </a:lnTo>
                  <a:lnTo>
                    <a:pt x="23" y="97"/>
                  </a:lnTo>
                  <a:lnTo>
                    <a:pt x="23" y="97"/>
                  </a:lnTo>
                </a:path>
              </a:pathLst>
            </a:custGeom>
            <a:solidFill>
              <a:srgbClr val="909476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 descr="Large confetti"/>
            <p:cNvSpPr>
              <a:spLocks/>
            </p:cNvSpPr>
            <p:nvPr/>
          </p:nvSpPr>
          <p:spPr bwMode="auto">
            <a:xfrm>
              <a:off x="3669" y="1684"/>
              <a:ext cx="428" cy="3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27" y="308"/>
                </a:cxn>
                <a:cxn ang="0">
                  <a:pos x="350" y="322"/>
                </a:cxn>
                <a:cxn ang="0">
                  <a:pos x="279" y="298"/>
                </a:cxn>
                <a:cxn ang="0">
                  <a:pos x="224" y="269"/>
                </a:cxn>
                <a:cxn ang="0">
                  <a:pos x="152" y="232"/>
                </a:cxn>
                <a:cxn ang="0">
                  <a:pos x="105" y="182"/>
                </a:cxn>
                <a:cxn ang="0">
                  <a:pos x="79" y="137"/>
                </a:cxn>
                <a:cxn ang="0">
                  <a:pos x="34" y="100"/>
                </a:cxn>
                <a:cxn ang="0">
                  <a:pos x="8" y="4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8" h="323">
                  <a:moveTo>
                    <a:pt x="2" y="0"/>
                  </a:moveTo>
                  <a:lnTo>
                    <a:pt x="427" y="308"/>
                  </a:lnTo>
                  <a:lnTo>
                    <a:pt x="350" y="322"/>
                  </a:lnTo>
                  <a:lnTo>
                    <a:pt x="279" y="298"/>
                  </a:lnTo>
                  <a:lnTo>
                    <a:pt x="224" y="269"/>
                  </a:lnTo>
                  <a:lnTo>
                    <a:pt x="152" y="232"/>
                  </a:lnTo>
                  <a:lnTo>
                    <a:pt x="105" y="182"/>
                  </a:lnTo>
                  <a:lnTo>
                    <a:pt x="79" y="137"/>
                  </a:lnTo>
                  <a:lnTo>
                    <a:pt x="34" y="100"/>
                  </a:lnTo>
                  <a:lnTo>
                    <a:pt x="8" y="4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pattFill prst="lgConfetti">
              <a:fgClr>
                <a:srgbClr val="FFFF00"/>
              </a:fgClr>
              <a:bgClr>
                <a:srgbClr val="336600"/>
              </a:bgClr>
            </a:patt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405" y="1660"/>
              <a:ext cx="660" cy="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13"/>
                </a:cxn>
                <a:cxn ang="0">
                  <a:pos x="150" y="143"/>
                </a:cxn>
                <a:cxn ang="0">
                  <a:pos x="203" y="179"/>
                </a:cxn>
                <a:cxn ang="0">
                  <a:pos x="259" y="190"/>
                </a:cxn>
                <a:cxn ang="0">
                  <a:pos x="343" y="214"/>
                </a:cxn>
                <a:cxn ang="0">
                  <a:pos x="421" y="219"/>
                </a:cxn>
                <a:cxn ang="0">
                  <a:pos x="498" y="219"/>
                </a:cxn>
                <a:cxn ang="0">
                  <a:pos x="567" y="219"/>
                </a:cxn>
                <a:cxn ang="0">
                  <a:pos x="585" y="214"/>
                </a:cxn>
                <a:cxn ang="0">
                  <a:pos x="593" y="211"/>
                </a:cxn>
                <a:cxn ang="0">
                  <a:pos x="630" y="230"/>
                </a:cxn>
                <a:cxn ang="0">
                  <a:pos x="632" y="272"/>
                </a:cxn>
                <a:cxn ang="0">
                  <a:pos x="646" y="308"/>
                </a:cxn>
                <a:cxn ang="0">
                  <a:pos x="659" y="322"/>
                </a:cxn>
              </a:cxnLst>
              <a:rect l="0" t="0" r="r" b="b"/>
              <a:pathLst>
                <a:path w="660" h="323">
                  <a:moveTo>
                    <a:pt x="0" y="0"/>
                  </a:moveTo>
                  <a:lnTo>
                    <a:pt x="97" y="113"/>
                  </a:lnTo>
                  <a:lnTo>
                    <a:pt x="150" y="143"/>
                  </a:lnTo>
                  <a:lnTo>
                    <a:pt x="203" y="179"/>
                  </a:lnTo>
                  <a:lnTo>
                    <a:pt x="259" y="190"/>
                  </a:lnTo>
                  <a:lnTo>
                    <a:pt x="343" y="214"/>
                  </a:lnTo>
                  <a:lnTo>
                    <a:pt x="421" y="219"/>
                  </a:lnTo>
                  <a:lnTo>
                    <a:pt x="498" y="219"/>
                  </a:lnTo>
                  <a:lnTo>
                    <a:pt x="567" y="219"/>
                  </a:lnTo>
                  <a:lnTo>
                    <a:pt x="585" y="214"/>
                  </a:lnTo>
                  <a:lnTo>
                    <a:pt x="593" y="211"/>
                  </a:lnTo>
                  <a:lnTo>
                    <a:pt x="630" y="230"/>
                  </a:lnTo>
                  <a:lnTo>
                    <a:pt x="632" y="272"/>
                  </a:lnTo>
                  <a:lnTo>
                    <a:pt x="646" y="308"/>
                  </a:lnTo>
                  <a:lnTo>
                    <a:pt x="659" y="322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94" y="1716"/>
              <a:ext cx="337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40" y="136"/>
                </a:cxn>
                <a:cxn ang="0">
                  <a:pos x="196" y="152"/>
                </a:cxn>
                <a:cxn ang="0">
                  <a:pos x="256" y="163"/>
                </a:cxn>
                <a:cxn ang="0">
                  <a:pos x="317" y="176"/>
                </a:cxn>
                <a:cxn ang="0">
                  <a:pos x="336" y="179"/>
                </a:cxn>
                <a:cxn ang="0">
                  <a:pos x="322" y="179"/>
                </a:cxn>
              </a:cxnLst>
              <a:rect l="0" t="0" r="r" b="b"/>
              <a:pathLst>
                <a:path w="337" h="180">
                  <a:moveTo>
                    <a:pt x="0" y="0"/>
                  </a:moveTo>
                  <a:lnTo>
                    <a:pt x="74" y="87"/>
                  </a:lnTo>
                  <a:lnTo>
                    <a:pt x="140" y="136"/>
                  </a:lnTo>
                  <a:lnTo>
                    <a:pt x="196" y="152"/>
                  </a:lnTo>
                  <a:lnTo>
                    <a:pt x="256" y="163"/>
                  </a:lnTo>
                  <a:lnTo>
                    <a:pt x="317" y="176"/>
                  </a:lnTo>
                  <a:lnTo>
                    <a:pt x="336" y="179"/>
                  </a:lnTo>
                  <a:lnTo>
                    <a:pt x="322" y="179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89" y="1887"/>
              <a:ext cx="702" cy="259"/>
            </a:xfrm>
            <a:custGeom>
              <a:avLst/>
              <a:gdLst/>
              <a:ahLst/>
              <a:cxnLst>
                <a:cxn ang="0">
                  <a:pos x="675" y="92"/>
                </a:cxn>
                <a:cxn ang="0">
                  <a:pos x="701" y="10"/>
                </a:cxn>
                <a:cxn ang="0">
                  <a:pos x="701" y="0"/>
                </a:cxn>
                <a:cxn ang="0">
                  <a:pos x="151" y="248"/>
                </a:cxn>
                <a:cxn ang="0">
                  <a:pos x="0" y="258"/>
                </a:cxn>
              </a:cxnLst>
              <a:rect l="0" t="0" r="r" b="b"/>
              <a:pathLst>
                <a:path w="702" h="259">
                  <a:moveTo>
                    <a:pt x="675" y="92"/>
                  </a:moveTo>
                  <a:lnTo>
                    <a:pt x="701" y="10"/>
                  </a:lnTo>
                  <a:lnTo>
                    <a:pt x="701" y="0"/>
                  </a:lnTo>
                  <a:lnTo>
                    <a:pt x="151" y="248"/>
                  </a:lnTo>
                  <a:lnTo>
                    <a:pt x="0" y="258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582" y="2003"/>
              <a:ext cx="298" cy="1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82" y="0"/>
                </a:cxn>
                <a:cxn ang="0">
                  <a:pos x="0" y="144"/>
                </a:cxn>
              </a:cxnLst>
              <a:rect l="0" t="0" r="r" b="b"/>
              <a:pathLst>
                <a:path w="298" h="145">
                  <a:moveTo>
                    <a:pt x="297" y="0"/>
                  </a:moveTo>
                  <a:lnTo>
                    <a:pt x="282" y="0"/>
                  </a:lnTo>
                  <a:lnTo>
                    <a:pt x="0" y="144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88" y="1953"/>
              <a:ext cx="478" cy="20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7"/>
                </a:cxn>
                <a:cxn ang="0">
                  <a:pos x="108" y="0"/>
                </a:cxn>
                <a:cxn ang="0">
                  <a:pos x="108" y="182"/>
                </a:cxn>
                <a:cxn ang="0">
                  <a:pos x="253" y="203"/>
                </a:cxn>
                <a:cxn ang="0">
                  <a:pos x="471" y="206"/>
                </a:cxn>
                <a:cxn ang="0">
                  <a:pos x="477" y="206"/>
                </a:cxn>
                <a:cxn ang="0">
                  <a:pos x="469" y="200"/>
                </a:cxn>
              </a:cxnLst>
              <a:rect l="0" t="0" r="r" b="b"/>
              <a:pathLst>
                <a:path w="478" h="207">
                  <a:moveTo>
                    <a:pt x="0" y="34"/>
                  </a:moveTo>
                  <a:lnTo>
                    <a:pt x="0" y="37"/>
                  </a:lnTo>
                  <a:lnTo>
                    <a:pt x="108" y="0"/>
                  </a:lnTo>
                  <a:lnTo>
                    <a:pt x="108" y="182"/>
                  </a:lnTo>
                  <a:lnTo>
                    <a:pt x="253" y="203"/>
                  </a:lnTo>
                  <a:lnTo>
                    <a:pt x="471" y="206"/>
                  </a:lnTo>
                  <a:lnTo>
                    <a:pt x="477" y="206"/>
                  </a:lnTo>
                  <a:lnTo>
                    <a:pt x="469" y="200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122" y="1987"/>
              <a:ext cx="291" cy="16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2" y="0"/>
                </a:cxn>
                <a:cxn ang="0">
                  <a:pos x="87" y="132"/>
                </a:cxn>
                <a:cxn ang="0">
                  <a:pos x="290" y="160"/>
                </a:cxn>
              </a:cxnLst>
              <a:rect l="0" t="0" r="r" b="b"/>
              <a:pathLst>
                <a:path w="291" h="161">
                  <a:moveTo>
                    <a:pt x="0" y="13"/>
                  </a:moveTo>
                  <a:lnTo>
                    <a:pt x="82" y="0"/>
                  </a:lnTo>
                  <a:lnTo>
                    <a:pt x="87" y="132"/>
                  </a:lnTo>
                  <a:lnTo>
                    <a:pt x="290" y="160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156" y="2040"/>
              <a:ext cx="194" cy="2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26" y="26"/>
                </a:cxn>
                <a:cxn ang="0">
                  <a:pos x="193" y="0"/>
                </a:cxn>
              </a:cxnLst>
              <a:rect l="0" t="0" r="r" b="b"/>
              <a:pathLst>
                <a:path w="194" h="27">
                  <a:moveTo>
                    <a:pt x="0" y="16"/>
                  </a:moveTo>
                  <a:lnTo>
                    <a:pt x="126" y="26"/>
                  </a:lnTo>
                  <a:lnTo>
                    <a:pt x="193" y="0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165" y="2080"/>
              <a:ext cx="169" cy="1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7"/>
                </a:cxn>
                <a:cxn ang="0">
                  <a:pos x="105" y="15"/>
                </a:cxn>
                <a:cxn ang="0">
                  <a:pos x="168" y="0"/>
                </a:cxn>
              </a:cxnLst>
              <a:rect l="0" t="0" r="r" b="b"/>
              <a:pathLst>
                <a:path w="169" h="16">
                  <a:moveTo>
                    <a:pt x="0" y="7"/>
                  </a:moveTo>
                  <a:lnTo>
                    <a:pt x="7" y="7"/>
                  </a:lnTo>
                  <a:lnTo>
                    <a:pt x="105" y="15"/>
                  </a:lnTo>
                  <a:lnTo>
                    <a:pt x="168" y="0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43" y="2116"/>
              <a:ext cx="43" cy="69"/>
            </a:xfrm>
            <a:prstGeom prst="line">
              <a:avLst/>
            </a:prstGeom>
            <a:noFill/>
            <a:ln w="28575">
              <a:solidFill>
                <a:srgbClr val="2F2F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764088" y="3451225"/>
            <a:ext cx="31083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876675" y="4713288"/>
            <a:ext cx="1719263" cy="792162"/>
            <a:chOff x="2442" y="2969"/>
            <a:chExt cx="1083" cy="499"/>
          </a:xfrm>
        </p:grpSpPr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/>
              <a:ahLst/>
              <a:cxnLst>
                <a:cxn ang="0">
                  <a:pos x="952" y="230"/>
                </a:cxn>
                <a:cxn ang="0">
                  <a:pos x="885" y="157"/>
                </a:cxn>
                <a:cxn ang="0">
                  <a:pos x="814" y="99"/>
                </a:cxn>
                <a:cxn ang="0">
                  <a:pos x="742" y="56"/>
                </a:cxn>
                <a:cxn ang="0">
                  <a:pos x="670" y="25"/>
                </a:cxn>
                <a:cxn ang="0">
                  <a:pos x="597" y="8"/>
                </a:cxn>
                <a:cxn ang="0">
                  <a:pos x="525" y="0"/>
                </a:cxn>
                <a:cxn ang="0">
                  <a:pos x="455" y="2"/>
                </a:cxn>
                <a:cxn ang="0">
                  <a:pos x="386" y="12"/>
                </a:cxn>
                <a:cxn ang="0">
                  <a:pos x="320" y="30"/>
                </a:cxn>
                <a:cxn ang="0">
                  <a:pos x="257" y="53"/>
                </a:cxn>
                <a:cxn ang="0">
                  <a:pos x="199" y="81"/>
                </a:cxn>
                <a:cxn ang="0">
                  <a:pos x="147" y="113"/>
                </a:cxn>
                <a:cxn ang="0">
                  <a:pos x="99" y="147"/>
                </a:cxn>
                <a:cxn ang="0">
                  <a:pos x="58" y="182"/>
                </a:cxn>
                <a:cxn ang="0">
                  <a:pos x="25" y="217"/>
                </a:cxn>
                <a:cxn ang="0">
                  <a:pos x="0" y="250"/>
                </a:cxn>
              </a:cxnLst>
              <a:rect l="0" t="0" r="r" b="b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936750" y="4752975"/>
            <a:ext cx="1633538" cy="1081088"/>
            <a:chOff x="1220" y="2994"/>
            <a:chExt cx="1029" cy="681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1220" y="2994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1417" y="3098"/>
              <a:ext cx="832" cy="577"/>
              <a:chOff x="1417" y="3098"/>
              <a:chExt cx="832" cy="577"/>
            </a:xfrm>
          </p:grpSpPr>
          <p:grpSp>
            <p:nvGrpSpPr>
              <p:cNvPr id="34" name="Group 34"/>
              <p:cNvGrpSpPr>
                <a:grpSpLocks/>
              </p:cNvGrpSpPr>
              <p:nvPr/>
            </p:nvGrpSpPr>
            <p:grpSpPr bwMode="auto">
              <a:xfrm>
                <a:off x="1417" y="3098"/>
                <a:ext cx="832" cy="417"/>
                <a:chOff x="1417" y="3098"/>
                <a:chExt cx="832" cy="417"/>
              </a:xfrm>
            </p:grpSpPr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1428" y="3173"/>
                  <a:ext cx="53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36"/>
                <p:cNvSpPr>
                  <a:spLocks noChangeArrowheads="1"/>
                </p:cNvSpPr>
                <p:nvPr/>
              </p:nvSpPr>
              <p:spPr bwMode="auto">
                <a:xfrm>
                  <a:off x="1583" y="3222"/>
                  <a:ext cx="44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1677" y="3302"/>
                  <a:ext cx="58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38"/>
                <p:cNvSpPr>
                  <a:spLocks noChangeArrowheads="1"/>
                </p:cNvSpPr>
                <p:nvPr/>
              </p:nvSpPr>
              <p:spPr bwMode="auto">
                <a:xfrm>
                  <a:off x="1707" y="3198"/>
                  <a:ext cx="56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auto">
                <a:xfrm>
                  <a:off x="1821" y="3330"/>
                  <a:ext cx="52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40"/>
                <p:cNvSpPr>
                  <a:spLocks noChangeArrowheads="1"/>
                </p:cNvSpPr>
                <p:nvPr/>
              </p:nvSpPr>
              <p:spPr bwMode="auto">
                <a:xfrm>
                  <a:off x="2011" y="3380"/>
                  <a:ext cx="31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2138" y="3355"/>
                  <a:ext cx="44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2125" y="3440"/>
                  <a:ext cx="41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2202" y="3394"/>
                  <a:ext cx="47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2180" y="3473"/>
                  <a:ext cx="42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1417" y="3098"/>
                  <a:ext cx="55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Freeform 46"/>
              <p:cNvSpPr>
                <a:spLocks/>
              </p:cNvSpPr>
              <p:nvPr/>
            </p:nvSpPr>
            <p:spPr bwMode="auto">
              <a:xfrm>
                <a:off x="1550" y="3493"/>
                <a:ext cx="472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6"/>
                  </a:cxn>
                  <a:cxn ang="0">
                    <a:pos x="50" y="49"/>
                  </a:cxn>
                  <a:cxn ang="0">
                    <a:pos x="76" y="70"/>
                  </a:cxn>
                  <a:cxn ang="0">
                    <a:pos x="103" y="87"/>
                  </a:cxn>
                  <a:cxn ang="0">
                    <a:pos x="130" y="104"/>
                  </a:cxn>
                  <a:cxn ang="0">
                    <a:pos x="158" y="117"/>
                  </a:cxn>
                  <a:cxn ang="0">
                    <a:pos x="186" y="130"/>
                  </a:cxn>
                  <a:cxn ang="0">
                    <a:pos x="216" y="140"/>
                  </a:cxn>
                  <a:cxn ang="0">
                    <a:pos x="244" y="150"/>
                  </a:cxn>
                  <a:cxn ang="0">
                    <a:pos x="274" y="157"/>
                  </a:cxn>
                  <a:cxn ang="0">
                    <a:pos x="304" y="164"/>
                  </a:cxn>
                  <a:cxn ang="0">
                    <a:pos x="336" y="169"/>
                  </a:cxn>
                  <a:cxn ang="0">
                    <a:pos x="368" y="173"/>
                  </a:cxn>
                  <a:cxn ang="0">
                    <a:pos x="401" y="177"/>
                  </a:cxn>
                  <a:cxn ang="0">
                    <a:pos x="435" y="179"/>
                  </a:cxn>
                  <a:cxn ang="0">
                    <a:pos x="471" y="181"/>
                  </a:cxn>
                </a:cxnLst>
                <a:rect l="0" t="0" r="r" b="b"/>
                <a:pathLst>
                  <a:path w="472" h="182">
                    <a:moveTo>
                      <a:pt x="0" y="0"/>
                    </a:moveTo>
                    <a:lnTo>
                      <a:pt x="24" y="26"/>
                    </a:lnTo>
                    <a:lnTo>
                      <a:pt x="50" y="49"/>
                    </a:lnTo>
                    <a:lnTo>
                      <a:pt x="76" y="70"/>
                    </a:lnTo>
                    <a:lnTo>
                      <a:pt x="103" y="87"/>
                    </a:lnTo>
                    <a:lnTo>
                      <a:pt x="130" y="104"/>
                    </a:lnTo>
                    <a:lnTo>
                      <a:pt x="158" y="117"/>
                    </a:lnTo>
                    <a:lnTo>
                      <a:pt x="186" y="130"/>
                    </a:lnTo>
                    <a:lnTo>
                      <a:pt x="216" y="140"/>
                    </a:lnTo>
                    <a:lnTo>
                      <a:pt x="244" y="150"/>
                    </a:lnTo>
                    <a:lnTo>
                      <a:pt x="274" y="157"/>
                    </a:lnTo>
                    <a:lnTo>
                      <a:pt x="304" y="164"/>
                    </a:lnTo>
                    <a:lnTo>
                      <a:pt x="336" y="169"/>
                    </a:lnTo>
                    <a:lnTo>
                      <a:pt x="368" y="173"/>
                    </a:lnTo>
                    <a:lnTo>
                      <a:pt x="401" y="177"/>
                    </a:lnTo>
                    <a:lnTo>
                      <a:pt x="435" y="179"/>
                    </a:lnTo>
                    <a:lnTo>
                      <a:pt x="471" y="181"/>
                    </a:lnTo>
                  </a:path>
                </a:pathLst>
              </a:cu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" name="Group 47"/>
          <p:cNvGrpSpPr>
            <a:grpSpLocks/>
          </p:cNvGrpSpPr>
          <p:nvPr/>
        </p:nvGrpSpPr>
        <p:grpSpPr bwMode="auto">
          <a:xfrm>
            <a:off x="6708775" y="3556000"/>
            <a:ext cx="923925" cy="925513"/>
            <a:chOff x="4226" y="2240"/>
            <a:chExt cx="582" cy="583"/>
          </a:xfrm>
        </p:grpSpPr>
        <p:grpSp>
          <p:nvGrpSpPr>
            <p:cNvPr id="48" name="Group 48"/>
            <p:cNvGrpSpPr>
              <a:grpSpLocks/>
            </p:cNvGrpSpPr>
            <p:nvPr/>
          </p:nvGrpSpPr>
          <p:grpSpPr bwMode="auto">
            <a:xfrm>
              <a:off x="4560" y="2539"/>
              <a:ext cx="248" cy="284"/>
              <a:chOff x="4560" y="2539"/>
              <a:chExt cx="248" cy="284"/>
            </a:xfrm>
          </p:grpSpPr>
          <p:sp>
            <p:nvSpPr>
              <p:cNvPr id="56" name="Freeform 49" descr="Small checker board"/>
              <p:cNvSpPr>
                <a:spLocks/>
              </p:cNvSpPr>
              <p:nvPr/>
            </p:nvSpPr>
            <p:spPr bwMode="auto">
              <a:xfrm>
                <a:off x="4560" y="2539"/>
                <a:ext cx="248" cy="284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5" y="0"/>
                  </a:cxn>
                  <a:cxn ang="0">
                    <a:pos x="247" y="92"/>
                  </a:cxn>
                  <a:cxn ang="0">
                    <a:pos x="247" y="188"/>
                  </a:cxn>
                  <a:cxn ang="0">
                    <a:pos x="131" y="283"/>
                  </a:cxn>
                  <a:cxn ang="0">
                    <a:pos x="4" y="199"/>
                  </a:cxn>
                  <a:cxn ang="0">
                    <a:pos x="0" y="78"/>
                  </a:cxn>
                  <a:cxn ang="0">
                    <a:pos x="0" y="78"/>
                  </a:cxn>
                </a:cxnLst>
                <a:rect l="0" t="0" r="r" b="b"/>
                <a:pathLst>
                  <a:path w="248" h="284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2"/>
                    </a:lnTo>
                    <a:lnTo>
                      <a:pt x="247" y="188"/>
                    </a:lnTo>
                    <a:lnTo>
                      <a:pt x="131" y="283"/>
                    </a:lnTo>
                    <a:lnTo>
                      <a:pt x="4" y="199"/>
                    </a:lnTo>
                    <a:lnTo>
                      <a:pt x="0" y="78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0"/>
              <p:cNvSpPr>
                <a:spLocks noChangeArrowheads="1"/>
              </p:cNvSpPr>
              <p:nvPr/>
            </p:nvSpPr>
            <p:spPr bwMode="auto">
              <a:xfrm>
                <a:off x="4587" y="2625"/>
                <a:ext cx="93" cy="86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51"/>
            <p:cNvGrpSpPr>
              <a:grpSpLocks/>
            </p:cNvGrpSpPr>
            <p:nvPr/>
          </p:nvGrpSpPr>
          <p:grpSpPr bwMode="auto">
            <a:xfrm>
              <a:off x="4226" y="2240"/>
              <a:ext cx="395" cy="415"/>
              <a:chOff x="4226" y="2240"/>
              <a:chExt cx="395" cy="415"/>
            </a:xfrm>
          </p:grpSpPr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4328" y="2283"/>
                <a:ext cx="40" cy="117"/>
              </a:xfrm>
              <a:custGeom>
                <a:avLst/>
                <a:gdLst/>
                <a:ahLst/>
                <a:cxnLst>
                  <a:cxn ang="0">
                    <a:pos x="4" y="108"/>
                  </a:cxn>
                  <a:cxn ang="0">
                    <a:pos x="6" y="109"/>
                  </a:cxn>
                  <a:cxn ang="0">
                    <a:pos x="33" y="77"/>
                  </a:cxn>
                  <a:cxn ang="0">
                    <a:pos x="33" y="56"/>
                  </a:cxn>
                  <a:cxn ang="0">
                    <a:pos x="39" y="29"/>
                  </a:cxn>
                  <a:cxn ang="0">
                    <a:pos x="18" y="8"/>
                  </a:cxn>
                  <a:cxn ang="0">
                    <a:pos x="8" y="0"/>
                  </a:cxn>
                  <a:cxn ang="0">
                    <a:pos x="8" y="24"/>
                  </a:cxn>
                  <a:cxn ang="0">
                    <a:pos x="22" y="56"/>
                  </a:cxn>
                  <a:cxn ang="0">
                    <a:pos x="4" y="83"/>
                  </a:cxn>
                  <a:cxn ang="0">
                    <a:pos x="0" y="102"/>
                  </a:cxn>
                  <a:cxn ang="0">
                    <a:pos x="2" y="116"/>
                  </a:cxn>
                  <a:cxn ang="0">
                    <a:pos x="4" y="108"/>
                  </a:cxn>
                  <a:cxn ang="0">
                    <a:pos x="4" y="108"/>
                  </a:cxn>
                </a:cxnLst>
                <a:rect l="0" t="0" r="r" b="b"/>
                <a:pathLst>
                  <a:path w="40" h="117">
                    <a:moveTo>
                      <a:pt x="4" y="108"/>
                    </a:moveTo>
                    <a:lnTo>
                      <a:pt x="6" y="109"/>
                    </a:lnTo>
                    <a:lnTo>
                      <a:pt x="33" y="77"/>
                    </a:lnTo>
                    <a:lnTo>
                      <a:pt x="33" y="56"/>
                    </a:lnTo>
                    <a:lnTo>
                      <a:pt x="39" y="29"/>
                    </a:lnTo>
                    <a:lnTo>
                      <a:pt x="18" y="8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22" y="56"/>
                    </a:lnTo>
                    <a:lnTo>
                      <a:pt x="4" y="83"/>
                    </a:lnTo>
                    <a:lnTo>
                      <a:pt x="0" y="102"/>
                    </a:lnTo>
                    <a:lnTo>
                      <a:pt x="2" y="116"/>
                    </a:lnTo>
                    <a:lnTo>
                      <a:pt x="4" y="108"/>
                    </a:lnTo>
                    <a:lnTo>
                      <a:pt x="4" y="108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226" y="2240"/>
                <a:ext cx="40" cy="117"/>
              </a:xfrm>
              <a:custGeom>
                <a:avLst/>
                <a:gdLst/>
                <a:ahLst/>
                <a:cxnLst>
                  <a:cxn ang="0">
                    <a:pos x="34" y="108"/>
                  </a:cxn>
                  <a:cxn ang="0">
                    <a:pos x="33" y="109"/>
                  </a:cxn>
                  <a:cxn ang="0">
                    <a:pos x="6" y="77"/>
                  </a:cxn>
                  <a:cxn ang="0">
                    <a:pos x="5" y="57"/>
                  </a:cxn>
                  <a:cxn ang="0">
                    <a:pos x="0" y="29"/>
                  </a:cxn>
                  <a:cxn ang="0">
                    <a:pos x="21" y="8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18" y="57"/>
                  </a:cxn>
                  <a:cxn ang="0">
                    <a:pos x="34" y="83"/>
                  </a:cxn>
                  <a:cxn ang="0">
                    <a:pos x="39" y="102"/>
                  </a:cxn>
                  <a:cxn ang="0">
                    <a:pos x="37" y="116"/>
                  </a:cxn>
                  <a:cxn ang="0">
                    <a:pos x="34" y="108"/>
                  </a:cxn>
                  <a:cxn ang="0">
                    <a:pos x="34" y="108"/>
                  </a:cxn>
                </a:cxnLst>
                <a:rect l="0" t="0" r="r" b="b"/>
                <a:pathLst>
                  <a:path w="40" h="117">
                    <a:moveTo>
                      <a:pt x="34" y="108"/>
                    </a:moveTo>
                    <a:lnTo>
                      <a:pt x="33" y="109"/>
                    </a:lnTo>
                    <a:lnTo>
                      <a:pt x="6" y="77"/>
                    </a:lnTo>
                    <a:lnTo>
                      <a:pt x="5" y="57"/>
                    </a:lnTo>
                    <a:lnTo>
                      <a:pt x="0" y="29"/>
                    </a:lnTo>
                    <a:lnTo>
                      <a:pt x="21" y="8"/>
                    </a:lnTo>
                    <a:lnTo>
                      <a:pt x="31" y="0"/>
                    </a:lnTo>
                    <a:lnTo>
                      <a:pt x="31" y="24"/>
                    </a:lnTo>
                    <a:lnTo>
                      <a:pt x="18" y="57"/>
                    </a:lnTo>
                    <a:lnTo>
                      <a:pt x="34" y="83"/>
                    </a:lnTo>
                    <a:lnTo>
                      <a:pt x="39" y="102"/>
                    </a:lnTo>
                    <a:lnTo>
                      <a:pt x="37" y="116"/>
                    </a:lnTo>
                    <a:lnTo>
                      <a:pt x="34" y="108"/>
                    </a:lnTo>
                    <a:lnTo>
                      <a:pt x="34" y="108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433" y="2396"/>
                <a:ext cx="83" cy="87"/>
              </a:xfrm>
              <a:custGeom>
                <a:avLst/>
                <a:gdLst/>
                <a:ahLst/>
                <a:cxnLst>
                  <a:cxn ang="0">
                    <a:pos x="76" y="81"/>
                  </a:cxn>
                  <a:cxn ang="0">
                    <a:pos x="75" y="84"/>
                  </a:cxn>
                  <a:cxn ang="0">
                    <a:pos x="34" y="75"/>
                  </a:cxn>
                  <a:cxn ang="0">
                    <a:pos x="21" y="59"/>
                  </a:cxn>
                  <a:cxn ang="0">
                    <a:pos x="0" y="42"/>
                  </a:cxn>
                  <a:cxn ang="0">
                    <a:pos x="3" y="12"/>
                  </a:cxn>
                  <a:cxn ang="0">
                    <a:pos x="6" y="0"/>
                  </a:cxn>
                  <a:cxn ang="0">
                    <a:pos x="21" y="19"/>
                  </a:cxn>
                  <a:cxn ang="0">
                    <a:pos x="31" y="52"/>
                  </a:cxn>
                  <a:cxn ang="0">
                    <a:pos x="60" y="62"/>
                  </a:cxn>
                  <a:cxn ang="0">
                    <a:pos x="75" y="74"/>
                  </a:cxn>
                  <a:cxn ang="0">
                    <a:pos x="82" y="86"/>
                  </a:cxn>
                  <a:cxn ang="0">
                    <a:pos x="76" y="81"/>
                  </a:cxn>
                  <a:cxn ang="0">
                    <a:pos x="76" y="81"/>
                  </a:cxn>
                </a:cxnLst>
                <a:rect l="0" t="0" r="r" b="b"/>
                <a:pathLst>
                  <a:path w="83" h="87">
                    <a:moveTo>
                      <a:pt x="76" y="81"/>
                    </a:moveTo>
                    <a:lnTo>
                      <a:pt x="75" y="84"/>
                    </a:lnTo>
                    <a:lnTo>
                      <a:pt x="34" y="75"/>
                    </a:lnTo>
                    <a:lnTo>
                      <a:pt x="21" y="59"/>
                    </a:lnTo>
                    <a:lnTo>
                      <a:pt x="0" y="42"/>
                    </a:lnTo>
                    <a:lnTo>
                      <a:pt x="3" y="12"/>
                    </a:lnTo>
                    <a:lnTo>
                      <a:pt x="6" y="0"/>
                    </a:lnTo>
                    <a:lnTo>
                      <a:pt x="21" y="19"/>
                    </a:lnTo>
                    <a:lnTo>
                      <a:pt x="31" y="52"/>
                    </a:lnTo>
                    <a:lnTo>
                      <a:pt x="60" y="62"/>
                    </a:lnTo>
                    <a:lnTo>
                      <a:pt x="75" y="74"/>
                    </a:lnTo>
                    <a:lnTo>
                      <a:pt x="82" y="86"/>
                    </a:lnTo>
                    <a:lnTo>
                      <a:pt x="76" y="81"/>
                    </a:lnTo>
                    <a:lnTo>
                      <a:pt x="76" y="81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317" y="2409"/>
                <a:ext cx="78" cy="95"/>
              </a:xfrm>
              <a:custGeom>
                <a:avLst/>
                <a:gdLst/>
                <a:ahLst/>
                <a:cxnLst>
                  <a:cxn ang="0">
                    <a:pos x="73" y="8"/>
                  </a:cxn>
                  <a:cxn ang="0">
                    <a:pos x="75" y="8"/>
                  </a:cxn>
                  <a:cxn ang="0">
                    <a:pos x="77" y="56"/>
                  </a:cxn>
                  <a:cxn ang="0">
                    <a:pos x="63" y="70"/>
                  </a:cxn>
                  <a:cxn ang="0">
                    <a:pos x="49" y="94"/>
                  </a:cxn>
                  <a:cxn ang="0">
                    <a:pos x="14" y="90"/>
                  </a:cxn>
                  <a:cxn ang="0">
                    <a:pos x="0" y="87"/>
                  </a:cxn>
                  <a:cxn ang="0">
                    <a:pos x="18" y="70"/>
                  </a:cxn>
                  <a:cxn ang="0">
                    <a:pos x="52" y="59"/>
                  </a:cxn>
                  <a:cxn ang="0">
                    <a:pos x="56" y="26"/>
                  </a:cxn>
                  <a:cxn ang="0">
                    <a:pos x="64" y="8"/>
                  </a:cxn>
                  <a:cxn ang="0">
                    <a:pos x="76" y="0"/>
                  </a:cxn>
                  <a:cxn ang="0">
                    <a:pos x="73" y="8"/>
                  </a:cxn>
                  <a:cxn ang="0">
                    <a:pos x="73" y="8"/>
                  </a:cxn>
                </a:cxnLst>
                <a:rect l="0" t="0" r="r" b="b"/>
                <a:pathLst>
                  <a:path w="78" h="95">
                    <a:moveTo>
                      <a:pt x="73" y="8"/>
                    </a:moveTo>
                    <a:lnTo>
                      <a:pt x="75" y="8"/>
                    </a:lnTo>
                    <a:lnTo>
                      <a:pt x="77" y="56"/>
                    </a:lnTo>
                    <a:lnTo>
                      <a:pt x="63" y="70"/>
                    </a:lnTo>
                    <a:lnTo>
                      <a:pt x="49" y="94"/>
                    </a:lnTo>
                    <a:lnTo>
                      <a:pt x="14" y="90"/>
                    </a:lnTo>
                    <a:lnTo>
                      <a:pt x="0" y="87"/>
                    </a:lnTo>
                    <a:lnTo>
                      <a:pt x="18" y="70"/>
                    </a:lnTo>
                    <a:lnTo>
                      <a:pt x="52" y="59"/>
                    </a:lnTo>
                    <a:lnTo>
                      <a:pt x="56" y="26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3" y="8"/>
                    </a:lnTo>
                    <a:lnTo>
                      <a:pt x="73" y="8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581" y="2513"/>
                <a:ext cx="40" cy="116"/>
              </a:xfrm>
              <a:custGeom>
                <a:avLst/>
                <a:gdLst/>
                <a:ahLst/>
                <a:cxnLst>
                  <a:cxn ang="0">
                    <a:pos x="34" y="108"/>
                  </a:cxn>
                  <a:cxn ang="0">
                    <a:pos x="32" y="109"/>
                  </a:cxn>
                  <a:cxn ang="0">
                    <a:pos x="6" y="77"/>
                  </a:cxn>
                  <a:cxn ang="0">
                    <a:pos x="5" y="56"/>
                  </a:cxn>
                  <a:cxn ang="0">
                    <a:pos x="0" y="29"/>
                  </a:cxn>
                  <a:cxn ang="0">
                    <a:pos x="21" y="7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17" y="56"/>
                  </a:cxn>
                  <a:cxn ang="0">
                    <a:pos x="34" y="83"/>
                  </a:cxn>
                  <a:cxn ang="0">
                    <a:pos x="39" y="102"/>
                  </a:cxn>
                  <a:cxn ang="0">
                    <a:pos x="37" y="115"/>
                  </a:cxn>
                  <a:cxn ang="0">
                    <a:pos x="34" y="108"/>
                  </a:cxn>
                  <a:cxn ang="0">
                    <a:pos x="34" y="108"/>
                  </a:cxn>
                </a:cxnLst>
                <a:rect l="0" t="0" r="r" b="b"/>
                <a:pathLst>
                  <a:path w="40" h="116">
                    <a:moveTo>
                      <a:pt x="34" y="108"/>
                    </a:moveTo>
                    <a:lnTo>
                      <a:pt x="32" y="109"/>
                    </a:lnTo>
                    <a:lnTo>
                      <a:pt x="6" y="77"/>
                    </a:lnTo>
                    <a:lnTo>
                      <a:pt x="5" y="56"/>
                    </a:lnTo>
                    <a:lnTo>
                      <a:pt x="0" y="29"/>
                    </a:lnTo>
                    <a:lnTo>
                      <a:pt x="21" y="7"/>
                    </a:lnTo>
                    <a:lnTo>
                      <a:pt x="31" y="0"/>
                    </a:lnTo>
                    <a:lnTo>
                      <a:pt x="31" y="24"/>
                    </a:lnTo>
                    <a:lnTo>
                      <a:pt x="17" y="56"/>
                    </a:lnTo>
                    <a:lnTo>
                      <a:pt x="34" y="83"/>
                    </a:lnTo>
                    <a:lnTo>
                      <a:pt x="39" y="102"/>
                    </a:lnTo>
                    <a:lnTo>
                      <a:pt x="37" y="115"/>
                    </a:lnTo>
                    <a:lnTo>
                      <a:pt x="34" y="108"/>
                    </a:lnTo>
                    <a:lnTo>
                      <a:pt x="34" y="108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69" y="2569"/>
                <a:ext cx="82" cy="86"/>
              </a:xfrm>
              <a:custGeom>
                <a:avLst/>
                <a:gdLst/>
                <a:ahLst/>
                <a:cxnLst>
                  <a:cxn ang="0">
                    <a:pos x="75" y="81"/>
                  </a:cxn>
                  <a:cxn ang="0">
                    <a:pos x="75" y="83"/>
                  </a:cxn>
                  <a:cxn ang="0">
                    <a:pos x="35" y="74"/>
                  </a:cxn>
                  <a:cxn ang="0">
                    <a:pos x="21" y="59"/>
                  </a:cxn>
                  <a:cxn ang="0">
                    <a:pos x="0" y="42"/>
                  </a:cxn>
                  <a:cxn ang="0">
                    <a:pos x="3" y="12"/>
                  </a:cxn>
                  <a:cxn ang="0">
                    <a:pos x="6" y="0"/>
                  </a:cxn>
                  <a:cxn ang="0">
                    <a:pos x="21" y="19"/>
                  </a:cxn>
                  <a:cxn ang="0">
                    <a:pos x="31" y="51"/>
                  </a:cxn>
                  <a:cxn ang="0">
                    <a:pos x="59" y="61"/>
                  </a:cxn>
                  <a:cxn ang="0">
                    <a:pos x="75" y="73"/>
                  </a:cxn>
                  <a:cxn ang="0">
                    <a:pos x="81" y="85"/>
                  </a:cxn>
                  <a:cxn ang="0">
                    <a:pos x="75" y="81"/>
                  </a:cxn>
                  <a:cxn ang="0">
                    <a:pos x="75" y="81"/>
                  </a:cxn>
                </a:cxnLst>
                <a:rect l="0" t="0" r="r" b="b"/>
                <a:pathLst>
                  <a:path w="82" h="86">
                    <a:moveTo>
                      <a:pt x="75" y="81"/>
                    </a:moveTo>
                    <a:lnTo>
                      <a:pt x="75" y="83"/>
                    </a:lnTo>
                    <a:lnTo>
                      <a:pt x="35" y="74"/>
                    </a:lnTo>
                    <a:lnTo>
                      <a:pt x="21" y="59"/>
                    </a:lnTo>
                    <a:lnTo>
                      <a:pt x="0" y="42"/>
                    </a:lnTo>
                    <a:lnTo>
                      <a:pt x="3" y="12"/>
                    </a:lnTo>
                    <a:lnTo>
                      <a:pt x="6" y="0"/>
                    </a:lnTo>
                    <a:lnTo>
                      <a:pt x="21" y="19"/>
                    </a:lnTo>
                    <a:lnTo>
                      <a:pt x="31" y="51"/>
                    </a:lnTo>
                    <a:lnTo>
                      <a:pt x="59" y="61"/>
                    </a:lnTo>
                    <a:lnTo>
                      <a:pt x="75" y="73"/>
                    </a:lnTo>
                    <a:lnTo>
                      <a:pt x="81" y="85"/>
                    </a:lnTo>
                    <a:lnTo>
                      <a:pt x="75" y="81"/>
                    </a:lnTo>
                    <a:lnTo>
                      <a:pt x="75" y="81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7162800" y="4495800"/>
            <a:ext cx="1274762" cy="6683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300" b="1" dirty="0" err="1">
                <a:solidFill>
                  <a:srgbClr val="B40022"/>
                </a:solidFill>
                <a:latin typeface="Comic Sans MS" pitchFamily="66" charset="0"/>
              </a:rPr>
              <a:t>Exo</a:t>
            </a:r>
            <a:r>
              <a:rPr lang="en-US" sz="1300" b="1" dirty="0">
                <a:solidFill>
                  <a:srgbClr val="B40022"/>
                </a:solidFill>
                <a:latin typeface="Comic Sans MS" pitchFamily="66" charset="0"/>
              </a:rPr>
              <a:t>-</a:t>
            </a:r>
          </a:p>
          <a:p>
            <a:pPr algn="ctr"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300" b="1" dirty="0" err="1">
                <a:solidFill>
                  <a:srgbClr val="B40022"/>
                </a:solidFill>
                <a:latin typeface="Comic Sans MS" pitchFamily="66" charset="0"/>
              </a:rPr>
              <a:t>erythrocytic</a:t>
            </a:r>
            <a:r>
              <a:rPr lang="en-US" sz="1300" b="1" dirty="0">
                <a:solidFill>
                  <a:srgbClr val="B40022"/>
                </a:solidFill>
                <a:latin typeface="Comic Sans MS" pitchFamily="66" charset="0"/>
              </a:rPr>
              <a:t> </a:t>
            </a:r>
          </a:p>
          <a:p>
            <a:pPr algn="ctr"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300" b="1" dirty="0">
                <a:solidFill>
                  <a:srgbClr val="B40022"/>
                </a:solidFill>
                <a:latin typeface="Comic Sans MS" pitchFamily="66" charset="0"/>
              </a:rPr>
              <a:t>(hepatic) cycle</a:t>
            </a:r>
            <a:endParaRPr lang="en-US" dirty="0">
              <a:solidFill>
                <a:srgbClr val="B40022"/>
              </a:solidFill>
              <a:latin typeface="Comic Sans MS" pitchFamily="66" charset="0"/>
            </a:endParaRPr>
          </a:p>
        </p:txBody>
      </p: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6858000" y="4913313"/>
            <a:ext cx="620712" cy="1101725"/>
            <a:chOff x="4389" y="3095"/>
            <a:chExt cx="391" cy="694"/>
          </a:xfrm>
        </p:grpSpPr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4428" y="3645"/>
              <a:ext cx="52" cy="3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4433" y="3703"/>
              <a:ext cx="53" cy="25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499" y="3753"/>
              <a:ext cx="45" cy="27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>
              <a:off x="4389" y="3095"/>
              <a:ext cx="391" cy="694"/>
              <a:chOff x="4389" y="3095"/>
              <a:chExt cx="391" cy="694"/>
            </a:xfrm>
          </p:grpSpPr>
          <p:grpSp>
            <p:nvGrpSpPr>
              <p:cNvPr id="64" name="Group 64"/>
              <p:cNvGrpSpPr>
                <a:grpSpLocks/>
              </p:cNvGrpSpPr>
              <p:nvPr/>
            </p:nvGrpSpPr>
            <p:grpSpPr bwMode="auto">
              <a:xfrm>
                <a:off x="4510" y="3513"/>
                <a:ext cx="258" cy="276"/>
                <a:chOff x="4510" y="3513"/>
                <a:chExt cx="258" cy="276"/>
              </a:xfrm>
            </p:grpSpPr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4621" y="3639"/>
                  <a:ext cx="3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66"/>
                <p:cNvSpPr>
                  <a:spLocks noChangeArrowheads="1"/>
                </p:cNvSpPr>
                <p:nvPr/>
              </p:nvSpPr>
              <p:spPr bwMode="auto">
                <a:xfrm>
                  <a:off x="4566" y="3675"/>
                  <a:ext cx="55" cy="2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67"/>
                <p:cNvSpPr>
                  <a:spLocks noChangeArrowheads="1"/>
                </p:cNvSpPr>
                <p:nvPr/>
              </p:nvSpPr>
              <p:spPr bwMode="auto">
                <a:xfrm>
                  <a:off x="4635" y="3686"/>
                  <a:ext cx="4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68"/>
                <p:cNvSpPr>
                  <a:spLocks noChangeArrowheads="1"/>
                </p:cNvSpPr>
                <p:nvPr/>
              </p:nvSpPr>
              <p:spPr bwMode="auto">
                <a:xfrm>
                  <a:off x="4690" y="3645"/>
                  <a:ext cx="39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4671" y="3568"/>
                  <a:ext cx="38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70"/>
                <p:cNvSpPr>
                  <a:spLocks noChangeArrowheads="1"/>
                </p:cNvSpPr>
                <p:nvPr/>
              </p:nvSpPr>
              <p:spPr bwMode="auto">
                <a:xfrm>
                  <a:off x="4588" y="3562"/>
                  <a:ext cx="50" cy="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71"/>
                <p:cNvSpPr>
                  <a:spLocks noChangeArrowheads="1"/>
                </p:cNvSpPr>
                <p:nvPr/>
              </p:nvSpPr>
              <p:spPr bwMode="auto">
                <a:xfrm>
                  <a:off x="4621" y="3576"/>
                  <a:ext cx="28" cy="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72"/>
                <p:cNvSpPr>
                  <a:spLocks noChangeArrowheads="1"/>
                </p:cNvSpPr>
                <p:nvPr/>
              </p:nvSpPr>
              <p:spPr bwMode="auto">
                <a:xfrm>
                  <a:off x="4549" y="3590"/>
                  <a:ext cx="53" cy="2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73"/>
                <p:cNvSpPr>
                  <a:spLocks noChangeArrowheads="1"/>
                </p:cNvSpPr>
                <p:nvPr/>
              </p:nvSpPr>
              <p:spPr bwMode="auto">
                <a:xfrm>
                  <a:off x="4536" y="3631"/>
                  <a:ext cx="47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74"/>
                <p:cNvSpPr>
                  <a:spLocks noChangeArrowheads="1"/>
                </p:cNvSpPr>
                <p:nvPr/>
              </p:nvSpPr>
              <p:spPr bwMode="auto">
                <a:xfrm>
                  <a:off x="4610" y="3731"/>
                  <a:ext cx="41" cy="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4510" y="3513"/>
                  <a:ext cx="258" cy="276"/>
                </a:xfrm>
                <a:custGeom>
                  <a:avLst/>
                  <a:gdLst/>
                  <a:ahLst/>
                  <a:cxnLst>
                    <a:cxn ang="0">
                      <a:pos x="23" y="56"/>
                    </a:cxn>
                    <a:cxn ang="0">
                      <a:pos x="24" y="54"/>
                    </a:cxn>
                    <a:cxn ang="0">
                      <a:pos x="143" y="0"/>
                    </a:cxn>
                    <a:cxn ang="0">
                      <a:pos x="257" y="69"/>
                    </a:cxn>
                    <a:cxn ang="0">
                      <a:pos x="257" y="191"/>
                    </a:cxn>
                    <a:cxn ang="0">
                      <a:pos x="114" y="275"/>
                    </a:cxn>
                    <a:cxn ang="0">
                      <a:pos x="0" y="197"/>
                    </a:cxn>
                    <a:cxn ang="0">
                      <a:pos x="10" y="189"/>
                    </a:cxn>
                    <a:cxn ang="0">
                      <a:pos x="113" y="259"/>
                    </a:cxn>
                    <a:cxn ang="0">
                      <a:pos x="229" y="187"/>
                    </a:cxn>
                    <a:cxn ang="0">
                      <a:pos x="241" y="75"/>
                    </a:cxn>
                    <a:cxn ang="0">
                      <a:pos x="143" y="16"/>
                    </a:cxn>
                    <a:cxn ang="0">
                      <a:pos x="31" y="71"/>
                    </a:cxn>
                    <a:cxn ang="0">
                      <a:pos x="24" y="58"/>
                    </a:cxn>
                    <a:cxn ang="0">
                      <a:pos x="23" y="56"/>
                    </a:cxn>
                    <a:cxn ang="0">
                      <a:pos x="23" y="56"/>
                    </a:cxn>
                  </a:cxnLst>
                  <a:rect l="0" t="0" r="r" b="b"/>
                  <a:pathLst>
                    <a:path w="258" h="276">
                      <a:moveTo>
                        <a:pt x="23" y="56"/>
                      </a:moveTo>
                      <a:lnTo>
                        <a:pt x="24" y="54"/>
                      </a:lnTo>
                      <a:lnTo>
                        <a:pt x="143" y="0"/>
                      </a:lnTo>
                      <a:lnTo>
                        <a:pt x="257" y="69"/>
                      </a:lnTo>
                      <a:lnTo>
                        <a:pt x="257" y="191"/>
                      </a:lnTo>
                      <a:lnTo>
                        <a:pt x="114" y="275"/>
                      </a:lnTo>
                      <a:lnTo>
                        <a:pt x="0" y="197"/>
                      </a:lnTo>
                      <a:lnTo>
                        <a:pt x="10" y="189"/>
                      </a:lnTo>
                      <a:lnTo>
                        <a:pt x="113" y="259"/>
                      </a:lnTo>
                      <a:lnTo>
                        <a:pt x="229" y="187"/>
                      </a:lnTo>
                      <a:lnTo>
                        <a:pt x="241" y="75"/>
                      </a:lnTo>
                      <a:lnTo>
                        <a:pt x="143" y="16"/>
                      </a:lnTo>
                      <a:lnTo>
                        <a:pt x="31" y="71"/>
                      </a:lnTo>
                      <a:lnTo>
                        <a:pt x="24" y="58"/>
                      </a:lnTo>
                      <a:lnTo>
                        <a:pt x="23" y="56"/>
                      </a:lnTo>
                      <a:lnTo>
                        <a:pt x="23" y="56"/>
                      </a:lnTo>
                    </a:path>
                  </a:pathLst>
                </a:custGeom>
                <a:solidFill>
                  <a:srgbClr val="FF3300"/>
                </a:solidFill>
                <a:ln w="2857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" name="Freeform 76"/>
              <p:cNvSpPr>
                <a:spLocks/>
              </p:cNvSpPr>
              <p:nvPr/>
            </p:nvSpPr>
            <p:spPr bwMode="auto">
              <a:xfrm>
                <a:off x="4389" y="3095"/>
                <a:ext cx="391" cy="385"/>
              </a:xfrm>
              <a:custGeom>
                <a:avLst/>
                <a:gdLst/>
                <a:ahLst/>
                <a:cxnLst>
                  <a:cxn ang="0">
                    <a:pos x="390" y="384"/>
                  </a:cxn>
                  <a:cxn ang="0">
                    <a:pos x="364" y="307"/>
                  </a:cxn>
                  <a:cxn ang="0">
                    <a:pos x="336" y="240"/>
                  </a:cxn>
                  <a:cxn ang="0">
                    <a:pos x="305" y="184"/>
                  </a:cxn>
                  <a:cxn ang="0">
                    <a:pos x="275" y="138"/>
                  </a:cxn>
                  <a:cxn ang="0">
                    <a:pos x="242" y="100"/>
                  </a:cxn>
                  <a:cxn ang="0">
                    <a:pos x="211" y="70"/>
                  </a:cxn>
                  <a:cxn ang="0">
                    <a:pos x="180" y="47"/>
                  </a:cxn>
                  <a:cxn ang="0">
                    <a:pos x="150" y="30"/>
                  </a:cxn>
                  <a:cxn ang="0">
                    <a:pos x="119" y="18"/>
                  </a:cxn>
                  <a:cxn ang="0">
                    <a:pos x="93" y="10"/>
                  </a:cxn>
                  <a:cxn ang="0">
                    <a:pos x="68" y="6"/>
                  </a:cxn>
                  <a:cxn ang="0">
                    <a:pos x="46" y="3"/>
                  </a:cxn>
                  <a:cxn ang="0">
                    <a:pos x="28" y="3"/>
                  </a:cxn>
                  <a:cxn ang="0">
                    <a:pos x="1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91" h="385">
                    <a:moveTo>
                      <a:pt x="390" y="384"/>
                    </a:moveTo>
                    <a:lnTo>
                      <a:pt x="364" y="307"/>
                    </a:lnTo>
                    <a:lnTo>
                      <a:pt x="336" y="240"/>
                    </a:lnTo>
                    <a:lnTo>
                      <a:pt x="305" y="184"/>
                    </a:lnTo>
                    <a:lnTo>
                      <a:pt x="275" y="138"/>
                    </a:lnTo>
                    <a:lnTo>
                      <a:pt x="242" y="100"/>
                    </a:lnTo>
                    <a:lnTo>
                      <a:pt x="211" y="70"/>
                    </a:lnTo>
                    <a:lnTo>
                      <a:pt x="180" y="47"/>
                    </a:lnTo>
                    <a:lnTo>
                      <a:pt x="150" y="30"/>
                    </a:lnTo>
                    <a:lnTo>
                      <a:pt x="119" y="18"/>
                    </a:lnTo>
                    <a:lnTo>
                      <a:pt x="93" y="10"/>
                    </a:lnTo>
                    <a:lnTo>
                      <a:pt x="68" y="6"/>
                    </a:lnTo>
                    <a:lnTo>
                      <a:pt x="46" y="3"/>
                    </a:lnTo>
                    <a:lnTo>
                      <a:pt x="28" y="3"/>
                    </a:lnTo>
                    <a:lnTo>
                      <a:pt x="1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" name="Group 94"/>
          <p:cNvGrpSpPr>
            <a:grpSpLocks/>
          </p:cNvGrpSpPr>
          <p:nvPr/>
        </p:nvGrpSpPr>
        <p:grpSpPr bwMode="auto">
          <a:xfrm>
            <a:off x="6338888" y="4086225"/>
            <a:ext cx="565150" cy="1181100"/>
            <a:chOff x="3993" y="2574"/>
            <a:chExt cx="356" cy="744"/>
          </a:xfrm>
        </p:grpSpPr>
        <p:sp>
          <p:nvSpPr>
            <p:cNvPr id="78" name="Freeform 95"/>
            <p:cNvSpPr>
              <a:spLocks/>
            </p:cNvSpPr>
            <p:nvPr/>
          </p:nvSpPr>
          <p:spPr bwMode="auto">
            <a:xfrm>
              <a:off x="4103" y="2574"/>
              <a:ext cx="246" cy="34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9" y="319"/>
                </a:cxn>
                <a:cxn ang="0">
                  <a:pos x="19" y="291"/>
                </a:cxn>
                <a:cxn ang="0">
                  <a:pos x="30" y="265"/>
                </a:cxn>
                <a:cxn ang="0">
                  <a:pos x="41" y="238"/>
                </a:cxn>
                <a:cxn ang="0">
                  <a:pos x="54" y="215"/>
                </a:cxn>
                <a:cxn ang="0">
                  <a:pos x="67" y="192"/>
                </a:cxn>
                <a:cxn ang="0">
                  <a:pos x="81" y="170"/>
                </a:cxn>
                <a:cxn ang="0">
                  <a:pos x="97" y="148"/>
                </a:cxn>
                <a:cxn ang="0">
                  <a:pos x="112" y="129"/>
                </a:cxn>
                <a:cxn ang="0">
                  <a:pos x="128" y="109"/>
                </a:cxn>
                <a:cxn ang="0">
                  <a:pos x="146" y="90"/>
                </a:cxn>
                <a:cxn ang="0">
                  <a:pos x="165" y="71"/>
                </a:cxn>
                <a:cxn ang="0">
                  <a:pos x="183" y="54"/>
                </a:cxn>
                <a:cxn ang="0">
                  <a:pos x="203" y="36"/>
                </a:cxn>
                <a:cxn ang="0">
                  <a:pos x="224" y="19"/>
                </a:cxn>
                <a:cxn ang="0">
                  <a:pos x="245" y="0"/>
                </a:cxn>
              </a:cxnLst>
              <a:rect l="0" t="0" r="r" b="b"/>
              <a:pathLst>
                <a:path w="246" h="349">
                  <a:moveTo>
                    <a:pt x="0" y="348"/>
                  </a:moveTo>
                  <a:lnTo>
                    <a:pt x="9" y="319"/>
                  </a:lnTo>
                  <a:lnTo>
                    <a:pt x="19" y="291"/>
                  </a:lnTo>
                  <a:lnTo>
                    <a:pt x="30" y="265"/>
                  </a:lnTo>
                  <a:lnTo>
                    <a:pt x="41" y="238"/>
                  </a:lnTo>
                  <a:lnTo>
                    <a:pt x="54" y="215"/>
                  </a:lnTo>
                  <a:lnTo>
                    <a:pt x="67" y="192"/>
                  </a:lnTo>
                  <a:lnTo>
                    <a:pt x="81" y="170"/>
                  </a:lnTo>
                  <a:lnTo>
                    <a:pt x="97" y="148"/>
                  </a:lnTo>
                  <a:lnTo>
                    <a:pt x="112" y="129"/>
                  </a:lnTo>
                  <a:lnTo>
                    <a:pt x="128" y="109"/>
                  </a:lnTo>
                  <a:lnTo>
                    <a:pt x="146" y="90"/>
                  </a:lnTo>
                  <a:lnTo>
                    <a:pt x="165" y="71"/>
                  </a:lnTo>
                  <a:lnTo>
                    <a:pt x="183" y="54"/>
                  </a:lnTo>
                  <a:lnTo>
                    <a:pt x="203" y="36"/>
                  </a:lnTo>
                  <a:lnTo>
                    <a:pt x="224" y="19"/>
                  </a:lnTo>
                  <a:lnTo>
                    <a:pt x="245" y="0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96"/>
            <p:cNvGrpSpPr>
              <a:grpSpLocks/>
            </p:cNvGrpSpPr>
            <p:nvPr/>
          </p:nvGrpSpPr>
          <p:grpSpPr bwMode="auto">
            <a:xfrm>
              <a:off x="3993" y="3033"/>
              <a:ext cx="248" cy="285"/>
              <a:chOff x="3993" y="3033"/>
              <a:chExt cx="248" cy="285"/>
            </a:xfrm>
          </p:grpSpPr>
          <p:sp>
            <p:nvSpPr>
              <p:cNvPr id="80" name="Freeform 97" descr="Small checker board"/>
              <p:cNvSpPr>
                <a:spLocks/>
              </p:cNvSpPr>
              <p:nvPr/>
            </p:nvSpPr>
            <p:spPr bwMode="auto">
              <a:xfrm>
                <a:off x="3993" y="3033"/>
                <a:ext cx="248" cy="285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5" y="0"/>
                  </a:cxn>
                  <a:cxn ang="0">
                    <a:pos x="247" y="93"/>
                  </a:cxn>
                  <a:cxn ang="0">
                    <a:pos x="247" y="188"/>
                  </a:cxn>
                  <a:cxn ang="0">
                    <a:pos x="131" y="284"/>
                  </a:cxn>
                  <a:cxn ang="0">
                    <a:pos x="4" y="200"/>
                  </a:cxn>
                  <a:cxn ang="0">
                    <a:pos x="0" y="78"/>
                  </a:cxn>
                  <a:cxn ang="0">
                    <a:pos x="0" y="78"/>
                  </a:cxn>
                </a:cxnLst>
                <a:rect l="0" t="0" r="r" b="b"/>
                <a:pathLst>
                  <a:path w="248" h="285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3"/>
                    </a:lnTo>
                    <a:lnTo>
                      <a:pt x="247" y="188"/>
                    </a:lnTo>
                    <a:lnTo>
                      <a:pt x="131" y="284"/>
                    </a:lnTo>
                    <a:lnTo>
                      <a:pt x="4" y="200"/>
                    </a:lnTo>
                    <a:lnTo>
                      <a:pt x="0" y="78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2857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8"/>
              <p:cNvSpPr>
                <a:spLocks/>
              </p:cNvSpPr>
              <p:nvPr/>
            </p:nvSpPr>
            <p:spPr bwMode="auto">
              <a:xfrm>
                <a:off x="4133" y="3152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2857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9"/>
              <p:cNvSpPr>
                <a:spLocks/>
              </p:cNvSpPr>
              <p:nvPr/>
            </p:nvSpPr>
            <p:spPr bwMode="auto">
              <a:xfrm>
                <a:off x="4055" y="3113"/>
                <a:ext cx="152" cy="143"/>
              </a:xfrm>
              <a:custGeom>
                <a:avLst/>
                <a:gdLst/>
                <a:ahLst/>
                <a:cxnLst>
                  <a:cxn ang="0">
                    <a:pos x="50" y="7"/>
                  </a:cxn>
                  <a:cxn ang="0">
                    <a:pos x="13" y="30"/>
                  </a:cxn>
                  <a:cxn ang="0">
                    <a:pos x="3" y="42"/>
                  </a:cxn>
                  <a:cxn ang="0">
                    <a:pos x="0" y="57"/>
                  </a:cxn>
                  <a:cxn ang="0">
                    <a:pos x="2" y="78"/>
                  </a:cxn>
                  <a:cxn ang="0">
                    <a:pos x="10" y="101"/>
                  </a:cxn>
                  <a:cxn ang="0">
                    <a:pos x="22" y="112"/>
                  </a:cxn>
                  <a:cxn ang="0">
                    <a:pos x="29" y="126"/>
                  </a:cxn>
                  <a:cxn ang="0">
                    <a:pos x="54" y="141"/>
                  </a:cxn>
                  <a:cxn ang="0">
                    <a:pos x="65" y="137"/>
                  </a:cxn>
                  <a:cxn ang="0">
                    <a:pos x="97" y="142"/>
                  </a:cxn>
                  <a:cxn ang="0">
                    <a:pos x="115" y="134"/>
                  </a:cxn>
                  <a:cxn ang="0">
                    <a:pos x="128" y="122"/>
                  </a:cxn>
                  <a:cxn ang="0">
                    <a:pos x="139" y="109"/>
                  </a:cxn>
                  <a:cxn ang="0">
                    <a:pos x="151" y="97"/>
                  </a:cxn>
                  <a:cxn ang="0">
                    <a:pos x="144" y="76"/>
                  </a:cxn>
                  <a:cxn ang="0">
                    <a:pos x="139" y="50"/>
                  </a:cxn>
                  <a:cxn ang="0">
                    <a:pos x="128" y="37"/>
                  </a:cxn>
                  <a:cxn ang="0">
                    <a:pos x="120" y="12"/>
                  </a:cxn>
                  <a:cxn ang="0">
                    <a:pos x="109" y="0"/>
                  </a:cxn>
                  <a:cxn ang="0">
                    <a:pos x="88" y="0"/>
                  </a:cxn>
                  <a:cxn ang="0">
                    <a:pos x="67" y="7"/>
                  </a:cxn>
                  <a:cxn ang="0">
                    <a:pos x="58" y="7"/>
                  </a:cxn>
                  <a:cxn ang="0">
                    <a:pos x="47" y="10"/>
                  </a:cxn>
                  <a:cxn ang="0">
                    <a:pos x="50" y="7"/>
                  </a:cxn>
                  <a:cxn ang="0">
                    <a:pos x="50" y="7"/>
                  </a:cxn>
                </a:cxnLst>
                <a:rect l="0" t="0" r="r" b="b"/>
                <a:pathLst>
                  <a:path w="152" h="143">
                    <a:moveTo>
                      <a:pt x="50" y="7"/>
                    </a:moveTo>
                    <a:lnTo>
                      <a:pt x="13" y="30"/>
                    </a:lnTo>
                    <a:lnTo>
                      <a:pt x="3" y="42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10" y="101"/>
                    </a:lnTo>
                    <a:lnTo>
                      <a:pt x="22" y="112"/>
                    </a:lnTo>
                    <a:lnTo>
                      <a:pt x="29" y="126"/>
                    </a:lnTo>
                    <a:lnTo>
                      <a:pt x="54" y="141"/>
                    </a:lnTo>
                    <a:lnTo>
                      <a:pt x="65" y="137"/>
                    </a:lnTo>
                    <a:lnTo>
                      <a:pt x="97" y="142"/>
                    </a:lnTo>
                    <a:lnTo>
                      <a:pt x="115" y="134"/>
                    </a:lnTo>
                    <a:lnTo>
                      <a:pt x="128" y="122"/>
                    </a:lnTo>
                    <a:lnTo>
                      <a:pt x="139" y="109"/>
                    </a:lnTo>
                    <a:lnTo>
                      <a:pt x="151" y="97"/>
                    </a:lnTo>
                    <a:lnTo>
                      <a:pt x="144" y="76"/>
                    </a:lnTo>
                    <a:lnTo>
                      <a:pt x="139" y="50"/>
                    </a:lnTo>
                    <a:lnTo>
                      <a:pt x="128" y="37"/>
                    </a:lnTo>
                    <a:lnTo>
                      <a:pt x="120" y="12"/>
                    </a:lnTo>
                    <a:lnTo>
                      <a:pt x="109" y="0"/>
                    </a:lnTo>
                    <a:lnTo>
                      <a:pt x="88" y="0"/>
                    </a:lnTo>
                    <a:lnTo>
                      <a:pt x="67" y="7"/>
                    </a:lnTo>
                    <a:lnTo>
                      <a:pt x="58" y="7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50" y="7"/>
                    </a:lnTo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" name="Group 100"/>
              <p:cNvGrpSpPr>
                <a:grpSpLocks/>
              </p:cNvGrpSpPr>
              <p:nvPr/>
            </p:nvGrpSpPr>
            <p:grpSpPr bwMode="auto">
              <a:xfrm>
                <a:off x="4057" y="3123"/>
                <a:ext cx="144" cy="124"/>
                <a:chOff x="4396" y="3258"/>
                <a:chExt cx="144" cy="124"/>
              </a:xfrm>
            </p:grpSpPr>
            <p:sp>
              <p:nvSpPr>
                <p:cNvPr id="84" name="Oval 101"/>
                <p:cNvSpPr>
                  <a:spLocks noChangeArrowheads="1"/>
                </p:cNvSpPr>
                <p:nvPr/>
              </p:nvSpPr>
              <p:spPr bwMode="auto">
                <a:xfrm>
                  <a:off x="4423" y="3263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02"/>
                <p:cNvSpPr>
                  <a:spLocks noChangeArrowheads="1"/>
                </p:cNvSpPr>
                <p:nvPr/>
              </p:nvSpPr>
              <p:spPr bwMode="auto">
                <a:xfrm>
                  <a:off x="4396" y="3287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103"/>
                <p:cNvSpPr>
                  <a:spLocks noChangeArrowheads="1"/>
                </p:cNvSpPr>
                <p:nvPr/>
              </p:nvSpPr>
              <p:spPr bwMode="auto">
                <a:xfrm>
                  <a:off x="4423" y="333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104"/>
                <p:cNvSpPr>
                  <a:spLocks noChangeArrowheads="1"/>
                </p:cNvSpPr>
                <p:nvPr/>
              </p:nvSpPr>
              <p:spPr bwMode="auto">
                <a:xfrm>
                  <a:off x="4438" y="3302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105"/>
                <p:cNvSpPr>
                  <a:spLocks noChangeArrowheads="1"/>
                </p:cNvSpPr>
                <p:nvPr/>
              </p:nvSpPr>
              <p:spPr bwMode="auto">
                <a:xfrm>
                  <a:off x="4460" y="325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106"/>
                <p:cNvSpPr>
                  <a:spLocks noChangeArrowheads="1"/>
                </p:cNvSpPr>
                <p:nvPr/>
              </p:nvSpPr>
              <p:spPr bwMode="auto">
                <a:xfrm>
                  <a:off x="4475" y="328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107"/>
                <p:cNvSpPr>
                  <a:spLocks noChangeArrowheads="1"/>
                </p:cNvSpPr>
                <p:nvPr/>
              </p:nvSpPr>
              <p:spPr bwMode="auto">
                <a:xfrm>
                  <a:off x="4489" y="3322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Oval 108"/>
                <p:cNvSpPr>
                  <a:spLocks noChangeArrowheads="1"/>
                </p:cNvSpPr>
                <p:nvPr/>
              </p:nvSpPr>
              <p:spPr bwMode="auto">
                <a:xfrm>
                  <a:off x="4464" y="334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2" name="Group 109"/>
          <p:cNvGrpSpPr>
            <a:grpSpLocks/>
          </p:cNvGrpSpPr>
          <p:nvPr/>
        </p:nvGrpSpPr>
        <p:grpSpPr bwMode="auto">
          <a:xfrm>
            <a:off x="4659313" y="1603375"/>
            <a:ext cx="2046287" cy="396875"/>
            <a:chOff x="2935" y="1010"/>
            <a:chExt cx="1198" cy="250"/>
          </a:xfrm>
        </p:grpSpPr>
        <p:grpSp>
          <p:nvGrpSpPr>
            <p:cNvPr id="93" name="Group 110"/>
            <p:cNvGrpSpPr>
              <a:grpSpLocks/>
            </p:cNvGrpSpPr>
            <p:nvPr/>
          </p:nvGrpSpPr>
          <p:grpSpPr bwMode="auto">
            <a:xfrm>
              <a:off x="2935" y="1010"/>
              <a:ext cx="546" cy="250"/>
              <a:chOff x="2935" y="1010"/>
              <a:chExt cx="546" cy="250"/>
            </a:xfrm>
          </p:grpSpPr>
          <p:sp>
            <p:nvSpPr>
              <p:cNvPr id="95" name="Freeform 111"/>
              <p:cNvSpPr>
                <a:spLocks/>
              </p:cNvSpPr>
              <p:nvPr/>
            </p:nvSpPr>
            <p:spPr bwMode="auto">
              <a:xfrm>
                <a:off x="3403" y="1209"/>
                <a:ext cx="78" cy="5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7" y="3"/>
                  </a:cxn>
                  <a:cxn ang="0">
                    <a:pos x="34" y="7"/>
                  </a:cxn>
                  <a:cxn ang="0">
                    <a:pos x="77" y="37"/>
                  </a:cxn>
                  <a:cxn ang="0">
                    <a:pos x="65" y="50"/>
                  </a:cxn>
                  <a:cxn ang="0">
                    <a:pos x="50" y="46"/>
                  </a:cxn>
                  <a:cxn ang="0">
                    <a:pos x="12" y="25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8" h="51">
                    <a:moveTo>
                      <a:pt x="3" y="3"/>
                    </a:moveTo>
                    <a:lnTo>
                      <a:pt x="7" y="3"/>
                    </a:lnTo>
                    <a:lnTo>
                      <a:pt x="34" y="7"/>
                    </a:lnTo>
                    <a:lnTo>
                      <a:pt x="77" y="37"/>
                    </a:lnTo>
                    <a:lnTo>
                      <a:pt x="65" y="50"/>
                    </a:lnTo>
                    <a:lnTo>
                      <a:pt x="50" y="46"/>
                    </a:lnTo>
                    <a:lnTo>
                      <a:pt x="12" y="25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2"/>
              <p:cNvSpPr>
                <a:spLocks/>
              </p:cNvSpPr>
              <p:nvPr/>
            </p:nvSpPr>
            <p:spPr bwMode="auto">
              <a:xfrm>
                <a:off x="3321" y="1150"/>
                <a:ext cx="77" cy="5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3" y="7"/>
                  </a:cxn>
                  <a:cxn ang="0">
                    <a:pos x="76" y="37"/>
                  </a:cxn>
                  <a:cxn ang="0">
                    <a:pos x="64" y="50"/>
                  </a:cxn>
                  <a:cxn ang="0">
                    <a:pos x="49" y="47"/>
                  </a:cxn>
                  <a:cxn ang="0">
                    <a:pos x="12" y="25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7" h="51">
                    <a:moveTo>
                      <a:pt x="3" y="3"/>
                    </a:moveTo>
                    <a:lnTo>
                      <a:pt x="6" y="3"/>
                    </a:lnTo>
                    <a:lnTo>
                      <a:pt x="33" y="7"/>
                    </a:lnTo>
                    <a:lnTo>
                      <a:pt x="76" y="37"/>
                    </a:lnTo>
                    <a:lnTo>
                      <a:pt x="64" y="50"/>
                    </a:lnTo>
                    <a:lnTo>
                      <a:pt x="49" y="47"/>
                    </a:lnTo>
                    <a:lnTo>
                      <a:pt x="12" y="25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3"/>
              <p:cNvSpPr>
                <a:spLocks/>
              </p:cNvSpPr>
              <p:nvPr/>
            </p:nvSpPr>
            <p:spPr bwMode="auto">
              <a:xfrm>
                <a:off x="3192" y="1105"/>
                <a:ext cx="77" cy="50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3"/>
                  </a:cxn>
                  <a:cxn ang="0">
                    <a:pos x="33" y="6"/>
                  </a:cxn>
                  <a:cxn ang="0">
                    <a:pos x="76" y="36"/>
                  </a:cxn>
                  <a:cxn ang="0">
                    <a:pos x="64" y="49"/>
                  </a:cxn>
                  <a:cxn ang="0">
                    <a:pos x="49" y="45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77" h="50">
                    <a:moveTo>
                      <a:pt x="2" y="3"/>
                    </a:moveTo>
                    <a:lnTo>
                      <a:pt x="6" y="3"/>
                    </a:lnTo>
                    <a:lnTo>
                      <a:pt x="33" y="6"/>
                    </a:lnTo>
                    <a:lnTo>
                      <a:pt x="76" y="36"/>
                    </a:lnTo>
                    <a:lnTo>
                      <a:pt x="64" y="49"/>
                    </a:lnTo>
                    <a:lnTo>
                      <a:pt x="49" y="45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4"/>
              <p:cNvSpPr>
                <a:spLocks/>
              </p:cNvSpPr>
              <p:nvPr/>
            </p:nvSpPr>
            <p:spPr bwMode="auto">
              <a:xfrm>
                <a:off x="3077" y="1013"/>
                <a:ext cx="78" cy="5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4" y="6"/>
                  </a:cxn>
                  <a:cxn ang="0">
                    <a:pos x="77" y="36"/>
                  </a:cxn>
                  <a:cxn ang="0">
                    <a:pos x="64" y="49"/>
                  </a:cxn>
                  <a:cxn ang="0">
                    <a:pos x="49" y="46"/>
                  </a:cxn>
                  <a:cxn ang="0">
                    <a:pos x="12" y="24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8" h="50">
                    <a:moveTo>
                      <a:pt x="3" y="3"/>
                    </a:moveTo>
                    <a:lnTo>
                      <a:pt x="6" y="3"/>
                    </a:lnTo>
                    <a:lnTo>
                      <a:pt x="34" y="6"/>
                    </a:lnTo>
                    <a:lnTo>
                      <a:pt x="77" y="36"/>
                    </a:lnTo>
                    <a:lnTo>
                      <a:pt x="64" y="49"/>
                    </a:lnTo>
                    <a:lnTo>
                      <a:pt x="49" y="46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5"/>
              <p:cNvSpPr>
                <a:spLocks/>
              </p:cNvSpPr>
              <p:nvPr/>
            </p:nvSpPr>
            <p:spPr bwMode="auto">
              <a:xfrm>
                <a:off x="3083" y="1074"/>
                <a:ext cx="78" cy="5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7" y="3"/>
                  </a:cxn>
                  <a:cxn ang="0">
                    <a:pos x="34" y="7"/>
                  </a:cxn>
                  <a:cxn ang="0">
                    <a:pos x="77" y="37"/>
                  </a:cxn>
                  <a:cxn ang="0">
                    <a:pos x="65" y="50"/>
                  </a:cxn>
                  <a:cxn ang="0">
                    <a:pos x="50" y="46"/>
                  </a:cxn>
                  <a:cxn ang="0">
                    <a:pos x="12" y="25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8" h="51">
                    <a:moveTo>
                      <a:pt x="3" y="3"/>
                    </a:moveTo>
                    <a:lnTo>
                      <a:pt x="7" y="3"/>
                    </a:lnTo>
                    <a:lnTo>
                      <a:pt x="34" y="7"/>
                    </a:lnTo>
                    <a:lnTo>
                      <a:pt x="77" y="37"/>
                    </a:lnTo>
                    <a:lnTo>
                      <a:pt x="65" y="50"/>
                    </a:lnTo>
                    <a:lnTo>
                      <a:pt x="50" y="46"/>
                    </a:lnTo>
                    <a:lnTo>
                      <a:pt x="12" y="25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6"/>
              <p:cNvSpPr>
                <a:spLocks/>
              </p:cNvSpPr>
              <p:nvPr/>
            </p:nvSpPr>
            <p:spPr bwMode="auto">
              <a:xfrm>
                <a:off x="2991" y="1010"/>
                <a:ext cx="77" cy="5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4" y="6"/>
                  </a:cxn>
                  <a:cxn ang="0">
                    <a:pos x="76" y="36"/>
                  </a:cxn>
                  <a:cxn ang="0">
                    <a:pos x="64" y="50"/>
                  </a:cxn>
                  <a:cxn ang="0">
                    <a:pos x="49" y="46"/>
                  </a:cxn>
                  <a:cxn ang="0">
                    <a:pos x="12" y="24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7" h="51">
                    <a:moveTo>
                      <a:pt x="3" y="3"/>
                    </a:moveTo>
                    <a:lnTo>
                      <a:pt x="6" y="3"/>
                    </a:lnTo>
                    <a:lnTo>
                      <a:pt x="34" y="6"/>
                    </a:lnTo>
                    <a:lnTo>
                      <a:pt x="76" y="36"/>
                    </a:lnTo>
                    <a:lnTo>
                      <a:pt x="64" y="50"/>
                    </a:lnTo>
                    <a:lnTo>
                      <a:pt x="49" y="46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17"/>
              <p:cNvSpPr>
                <a:spLocks/>
              </p:cNvSpPr>
              <p:nvPr/>
            </p:nvSpPr>
            <p:spPr bwMode="auto">
              <a:xfrm>
                <a:off x="2935" y="1034"/>
                <a:ext cx="78" cy="5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7" y="3"/>
                  </a:cxn>
                  <a:cxn ang="0">
                    <a:pos x="34" y="7"/>
                  </a:cxn>
                  <a:cxn ang="0">
                    <a:pos x="77" y="37"/>
                  </a:cxn>
                  <a:cxn ang="0">
                    <a:pos x="65" y="50"/>
                  </a:cxn>
                  <a:cxn ang="0">
                    <a:pos x="50" y="46"/>
                  </a:cxn>
                  <a:cxn ang="0">
                    <a:pos x="13" y="25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8" h="51">
                    <a:moveTo>
                      <a:pt x="3" y="3"/>
                    </a:moveTo>
                    <a:lnTo>
                      <a:pt x="7" y="3"/>
                    </a:lnTo>
                    <a:lnTo>
                      <a:pt x="34" y="7"/>
                    </a:lnTo>
                    <a:lnTo>
                      <a:pt x="77" y="37"/>
                    </a:lnTo>
                    <a:lnTo>
                      <a:pt x="65" y="50"/>
                    </a:lnTo>
                    <a:lnTo>
                      <a:pt x="50" y="46"/>
                    </a:lnTo>
                    <a:lnTo>
                      <a:pt x="13" y="25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18"/>
              <p:cNvSpPr>
                <a:spLocks/>
              </p:cNvSpPr>
              <p:nvPr/>
            </p:nvSpPr>
            <p:spPr bwMode="auto">
              <a:xfrm>
                <a:off x="3006" y="1087"/>
                <a:ext cx="78" cy="5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3" y="6"/>
                  </a:cxn>
                  <a:cxn ang="0">
                    <a:pos x="77" y="36"/>
                  </a:cxn>
                  <a:cxn ang="0">
                    <a:pos x="64" y="49"/>
                  </a:cxn>
                  <a:cxn ang="0">
                    <a:pos x="49" y="46"/>
                  </a:cxn>
                  <a:cxn ang="0">
                    <a:pos x="12" y="24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78" h="50">
                    <a:moveTo>
                      <a:pt x="3" y="3"/>
                    </a:moveTo>
                    <a:lnTo>
                      <a:pt x="6" y="3"/>
                    </a:lnTo>
                    <a:lnTo>
                      <a:pt x="33" y="6"/>
                    </a:lnTo>
                    <a:lnTo>
                      <a:pt x="77" y="36"/>
                    </a:lnTo>
                    <a:lnTo>
                      <a:pt x="64" y="49"/>
                    </a:lnTo>
                    <a:lnTo>
                      <a:pt x="49" y="46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66FF33"/>
              </a:solidFill>
              <a:ln w="28575" cap="flat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Text Box 119"/>
            <p:cNvSpPr txBox="1">
              <a:spLocks noChangeArrowheads="1"/>
            </p:cNvSpPr>
            <p:nvPr/>
          </p:nvSpPr>
          <p:spPr bwMode="auto">
            <a:xfrm>
              <a:off x="3470" y="1060"/>
              <a:ext cx="663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42545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600" b="1" dirty="0" err="1">
                  <a:latin typeface="Comic Sans MS" pitchFamily="66" charset="0"/>
                </a:rPr>
                <a:t>Sporozoites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103" name="Group 120"/>
          <p:cNvGrpSpPr>
            <a:grpSpLocks/>
          </p:cNvGrpSpPr>
          <p:nvPr/>
        </p:nvGrpSpPr>
        <p:grpSpPr bwMode="auto">
          <a:xfrm>
            <a:off x="5943599" y="2057400"/>
            <a:ext cx="1695450" cy="504825"/>
            <a:chOff x="3744" y="1296"/>
            <a:chExt cx="1068" cy="318"/>
          </a:xfrm>
        </p:grpSpPr>
        <p:sp>
          <p:nvSpPr>
            <p:cNvPr id="104" name="Freeform 121"/>
            <p:cNvSpPr>
              <a:spLocks/>
            </p:cNvSpPr>
            <p:nvPr/>
          </p:nvSpPr>
          <p:spPr bwMode="auto">
            <a:xfrm>
              <a:off x="3744" y="1296"/>
              <a:ext cx="144" cy="318"/>
            </a:xfrm>
            <a:custGeom>
              <a:avLst/>
              <a:gdLst/>
              <a:ahLst/>
              <a:cxnLst>
                <a:cxn ang="0">
                  <a:pos x="236" y="448"/>
                </a:cxn>
                <a:cxn ang="0">
                  <a:pos x="236" y="390"/>
                </a:cxn>
                <a:cxn ang="0">
                  <a:pos x="258" y="341"/>
                </a:cxn>
                <a:cxn ang="0">
                  <a:pos x="298" y="301"/>
                </a:cxn>
                <a:cxn ang="0">
                  <a:pos x="325" y="221"/>
                </a:cxn>
                <a:cxn ang="0">
                  <a:pos x="338" y="58"/>
                </a:cxn>
                <a:cxn ang="0">
                  <a:pos x="329" y="31"/>
                </a:cxn>
                <a:cxn ang="0">
                  <a:pos x="292" y="6"/>
                </a:cxn>
                <a:cxn ang="0">
                  <a:pos x="245" y="0"/>
                </a:cxn>
                <a:cxn ang="0">
                  <a:pos x="218" y="18"/>
                </a:cxn>
                <a:cxn ang="0">
                  <a:pos x="215" y="31"/>
                </a:cxn>
                <a:cxn ang="0">
                  <a:pos x="239" y="58"/>
                </a:cxn>
                <a:cxn ang="0">
                  <a:pos x="273" y="92"/>
                </a:cxn>
                <a:cxn ang="0">
                  <a:pos x="273" y="135"/>
                </a:cxn>
                <a:cxn ang="0">
                  <a:pos x="270" y="169"/>
                </a:cxn>
                <a:cxn ang="0">
                  <a:pos x="255" y="221"/>
                </a:cxn>
                <a:cxn ang="0">
                  <a:pos x="224" y="258"/>
                </a:cxn>
                <a:cxn ang="0">
                  <a:pos x="221" y="249"/>
                </a:cxn>
                <a:cxn ang="0">
                  <a:pos x="212" y="184"/>
                </a:cxn>
                <a:cxn ang="0">
                  <a:pos x="212" y="126"/>
                </a:cxn>
                <a:cxn ang="0">
                  <a:pos x="209" y="107"/>
                </a:cxn>
                <a:cxn ang="0">
                  <a:pos x="196" y="98"/>
                </a:cxn>
                <a:cxn ang="0">
                  <a:pos x="181" y="98"/>
                </a:cxn>
                <a:cxn ang="0">
                  <a:pos x="162" y="119"/>
                </a:cxn>
                <a:cxn ang="0">
                  <a:pos x="150" y="153"/>
                </a:cxn>
                <a:cxn ang="0">
                  <a:pos x="147" y="178"/>
                </a:cxn>
                <a:cxn ang="0">
                  <a:pos x="157" y="212"/>
                </a:cxn>
                <a:cxn ang="0">
                  <a:pos x="160" y="230"/>
                </a:cxn>
                <a:cxn ang="0">
                  <a:pos x="160" y="246"/>
                </a:cxn>
                <a:cxn ang="0">
                  <a:pos x="157" y="255"/>
                </a:cxn>
                <a:cxn ang="0">
                  <a:pos x="122" y="221"/>
                </a:cxn>
                <a:cxn ang="0">
                  <a:pos x="113" y="162"/>
                </a:cxn>
                <a:cxn ang="0">
                  <a:pos x="110" y="144"/>
                </a:cxn>
                <a:cxn ang="0">
                  <a:pos x="104" y="92"/>
                </a:cxn>
                <a:cxn ang="0">
                  <a:pos x="104" y="61"/>
                </a:cxn>
                <a:cxn ang="0">
                  <a:pos x="132" y="52"/>
                </a:cxn>
                <a:cxn ang="0">
                  <a:pos x="122" y="31"/>
                </a:cxn>
                <a:cxn ang="0">
                  <a:pos x="92" y="21"/>
                </a:cxn>
                <a:cxn ang="0">
                  <a:pos x="61" y="36"/>
                </a:cxn>
                <a:cxn ang="0">
                  <a:pos x="49" y="55"/>
                </a:cxn>
                <a:cxn ang="0">
                  <a:pos x="24" y="98"/>
                </a:cxn>
                <a:cxn ang="0">
                  <a:pos x="2" y="147"/>
                </a:cxn>
                <a:cxn ang="0">
                  <a:pos x="0" y="199"/>
                </a:cxn>
                <a:cxn ang="0">
                  <a:pos x="21" y="267"/>
                </a:cxn>
                <a:cxn ang="0">
                  <a:pos x="61" y="293"/>
                </a:cxn>
                <a:cxn ang="0">
                  <a:pos x="105" y="325"/>
                </a:cxn>
                <a:cxn ang="0">
                  <a:pos x="130" y="361"/>
                </a:cxn>
                <a:cxn ang="0">
                  <a:pos x="137" y="401"/>
                </a:cxn>
                <a:cxn ang="0">
                  <a:pos x="135" y="448"/>
                </a:cxn>
                <a:cxn ang="0">
                  <a:pos x="236" y="448"/>
                </a:cxn>
                <a:cxn ang="0">
                  <a:pos x="236" y="448"/>
                </a:cxn>
              </a:cxnLst>
              <a:rect l="0" t="0" r="r" b="b"/>
              <a:pathLst>
                <a:path w="339" h="449">
                  <a:moveTo>
                    <a:pt x="236" y="448"/>
                  </a:moveTo>
                  <a:lnTo>
                    <a:pt x="236" y="390"/>
                  </a:lnTo>
                  <a:lnTo>
                    <a:pt x="258" y="341"/>
                  </a:lnTo>
                  <a:lnTo>
                    <a:pt x="298" y="301"/>
                  </a:lnTo>
                  <a:lnTo>
                    <a:pt x="325" y="221"/>
                  </a:lnTo>
                  <a:lnTo>
                    <a:pt x="338" y="58"/>
                  </a:lnTo>
                  <a:lnTo>
                    <a:pt x="329" y="31"/>
                  </a:lnTo>
                  <a:lnTo>
                    <a:pt x="292" y="6"/>
                  </a:lnTo>
                  <a:lnTo>
                    <a:pt x="245" y="0"/>
                  </a:lnTo>
                  <a:lnTo>
                    <a:pt x="218" y="18"/>
                  </a:lnTo>
                  <a:lnTo>
                    <a:pt x="215" y="31"/>
                  </a:lnTo>
                  <a:lnTo>
                    <a:pt x="239" y="58"/>
                  </a:lnTo>
                  <a:lnTo>
                    <a:pt x="273" y="92"/>
                  </a:lnTo>
                  <a:lnTo>
                    <a:pt x="273" y="135"/>
                  </a:lnTo>
                  <a:lnTo>
                    <a:pt x="270" y="169"/>
                  </a:lnTo>
                  <a:lnTo>
                    <a:pt x="255" y="221"/>
                  </a:lnTo>
                  <a:lnTo>
                    <a:pt x="224" y="258"/>
                  </a:lnTo>
                  <a:lnTo>
                    <a:pt x="221" y="249"/>
                  </a:lnTo>
                  <a:lnTo>
                    <a:pt x="212" y="184"/>
                  </a:lnTo>
                  <a:lnTo>
                    <a:pt x="212" y="126"/>
                  </a:lnTo>
                  <a:lnTo>
                    <a:pt x="209" y="107"/>
                  </a:lnTo>
                  <a:lnTo>
                    <a:pt x="196" y="98"/>
                  </a:lnTo>
                  <a:lnTo>
                    <a:pt x="181" y="98"/>
                  </a:lnTo>
                  <a:lnTo>
                    <a:pt x="162" y="119"/>
                  </a:lnTo>
                  <a:lnTo>
                    <a:pt x="150" y="153"/>
                  </a:lnTo>
                  <a:lnTo>
                    <a:pt x="147" y="178"/>
                  </a:lnTo>
                  <a:lnTo>
                    <a:pt x="157" y="212"/>
                  </a:lnTo>
                  <a:lnTo>
                    <a:pt x="160" y="230"/>
                  </a:lnTo>
                  <a:lnTo>
                    <a:pt x="160" y="246"/>
                  </a:lnTo>
                  <a:lnTo>
                    <a:pt x="157" y="255"/>
                  </a:lnTo>
                  <a:lnTo>
                    <a:pt x="122" y="221"/>
                  </a:lnTo>
                  <a:lnTo>
                    <a:pt x="113" y="162"/>
                  </a:lnTo>
                  <a:lnTo>
                    <a:pt x="110" y="144"/>
                  </a:lnTo>
                  <a:lnTo>
                    <a:pt x="104" y="92"/>
                  </a:lnTo>
                  <a:lnTo>
                    <a:pt x="104" y="61"/>
                  </a:lnTo>
                  <a:lnTo>
                    <a:pt x="132" y="52"/>
                  </a:lnTo>
                  <a:lnTo>
                    <a:pt x="122" y="31"/>
                  </a:lnTo>
                  <a:lnTo>
                    <a:pt x="92" y="21"/>
                  </a:lnTo>
                  <a:lnTo>
                    <a:pt x="61" y="36"/>
                  </a:lnTo>
                  <a:lnTo>
                    <a:pt x="49" y="55"/>
                  </a:lnTo>
                  <a:lnTo>
                    <a:pt x="24" y="98"/>
                  </a:lnTo>
                  <a:lnTo>
                    <a:pt x="2" y="147"/>
                  </a:lnTo>
                  <a:lnTo>
                    <a:pt x="0" y="199"/>
                  </a:lnTo>
                  <a:lnTo>
                    <a:pt x="21" y="267"/>
                  </a:lnTo>
                  <a:lnTo>
                    <a:pt x="61" y="293"/>
                  </a:lnTo>
                  <a:lnTo>
                    <a:pt x="105" y="325"/>
                  </a:lnTo>
                  <a:lnTo>
                    <a:pt x="130" y="361"/>
                  </a:lnTo>
                  <a:lnTo>
                    <a:pt x="137" y="401"/>
                  </a:lnTo>
                  <a:lnTo>
                    <a:pt x="135" y="448"/>
                  </a:lnTo>
                  <a:lnTo>
                    <a:pt x="236" y="448"/>
                  </a:lnTo>
                  <a:lnTo>
                    <a:pt x="236" y="448"/>
                  </a:lnTo>
                </a:path>
              </a:pathLst>
            </a:custGeom>
            <a:solidFill>
              <a:srgbClr val="6262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122"/>
            <p:cNvSpPr txBox="1">
              <a:spLocks noChangeArrowheads="1"/>
            </p:cNvSpPr>
            <p:nvPr/>
          </p:nvSpPr>
          <p:spPr bwMode="auto">
            <a:xfrm>
              <a:off x="3792" y="1296"/>
              <a:ext cx="1020" cy="2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2545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 dirty="0">
                  <a:latin typeface="Comic Sans MS" pitchFamily="66" charset="0"/>
                </a:rPr>
                <a:t>Mosquito </a:t>
              </a:r>
              <a:endParaRPr lang="en-US" sz="1300" b="1" dirty="0" smtClean="0">
                <a:latin typeface="Comic Sans MS" pitchFamily="66" charset="0"/>
              </a:endParaRPr>
            </a:p>
            <a:p>
              <a:pPr algn="ctr" defTabSz="42545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 dirty="0" smtClean="0">
                  <a:latin typeface="Comic Sans MS" pitchFamily="66" charset="0"/>
                </a:rPr>
                <a:t>Salivary Gland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107" name="Group 124"/>
          <p:cNvGrpSpPr>
            <a:grpSpLocks/>
          </p:cNvGrpSpPr>
          <p:nvPr/>
        </p:nvGrpSpPr>
        <p:grpSpPr bwMode="auto">
          <a:xfrm>
            <a:off x="816870" y="3433763"/>
            <a:ext cx="3106738" cy="1270000"/>
            <a:chOff x="474" y="2163"/>
            <a:chExt cx="1957" cy="800"/>
          </a:xfrm>
        </p:grpSpPr>
        <p:sp>
          <p:nvSpPr>
            <p:cNvPr id="108" name="Line 125"/>
            <p:cNvSpPr>
              <a:spLocks noChangeShapeType="1"/>
            </p:cNvSpPr>
            <p:nvPr/>
          </p:nvSpPr>
          <p:spPr bwMode="auto">
            <a:xfrm>
              <a:off x="474" y="2163"/>
              <a:ext cx="195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26"/>
            <p:cNvSpPr>
              <a:spLocks/>
            </p:cNvSpPr>
            <p:nvPr/>
          </p:nvSpPr>
          <p:spPr bwMode="auto">
            <a:xfrm>
              <a:off x="1083" y="2460"/>
              <a:ext cx="78" cy="50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5" y="35"/>
                </a:cxn>
                <a:cxn ang="0">
                  <a:pos x="15" y="68"/>
                </a:cxn>
                <a:cxn ang="0">
                  <a:pos x="8" y="100"/>
                </a:cxn>
                <a:cxn ang="0">
                  <a:pos x="4" y="132"/>
                </a:cxn>
                <a:cxn ang="0">
                  <a:pos x="0" y="163"/>
                </a:cxn>
                <a:cxn ang="0">
                  <a:pos x="0" y="194"/>
                </a:cxn>
                <a:cxn ang="0">
                  <a:pos x="0" y="225"/>
                </a:cxn>
                <a:cxn ang="0">
                  <a:pos x="4" y="254"/>
                </a:cxn>
                <a:cxn ang="0">
                  <a:pos x="7" y="286"/>
                </a:cxn>
                <a:cxn ang="0">
                  <a:pos x="13" y="316"/>
                </a:cxn>
                <a:cxn ang="0">
                  <a:pos x="20" y="347"/>
                </a:cxn>
                <a:cxn ang="0">
                  <a:pos x="29" y="377"/>
                </a:cxn>
                <a:cxn ang="0">
                  <a:pos x="39" y="408"/>
                </a:cxn>
                <a:cxn ang="0">
                  <a:pos x="51" y="439"/>
                </a:cxn>
                <a:cxn ang="0">
                  <a:pos x="63" y="470"/>
                </a:cxn>
                <a:cxn ang="0">
                  <a:pos x="77" y="502"/>
                </a:cxn>
              </a:cxnLst>
              <a:rect l="0" t="0" r="r" b="b"/>
              <a:pathLst>
                <a:path w="78" h="503">
                  <a:moveTo>
                    <a:pt x="37" y="0"/>
                  </a:moveTo>
                  <a:lnTo>
                    <a:pt x="25" y="35"/>
                  </a:lnTo>
                  <a:lnTo>
                    <a:pt x="15" y="68"/>
                  </a:lnTo>
                  <a:lnTo>
                    <a:pt x="8" y="100"/>
                  </a:lnTo>
                  <a:lnTo>
                    <a:pt x="4" y="132"/>
                  </a:lnTo>
                  <a:lnTo>
                    <a:pt x="0" y="16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4" y="254"/>
                  </a:lnTo>
                  <a:lnTo>
                    <a:pt x="7" y="286"/>
                  </a:lnTo>
                  <a:lnTo>
                    <a:pt x="13" y="316"/>
                  </a:lnTo>
                  <a:lnTo>
                    <a:pt x="20" y="347"/>
                  </a:lnTo>
                  <a:lnTo>
                    <a:pt x="29" y="377"/>
                  </a:lnTo>
                  <a:lnTo>
                    <a:pt x="39" y="408"/>
                  </a:lnTo>
                  <a:lnTo>
                    <a:pt x="51" y="439"/>
                  </a:lnTo>
                  <a:lnTo>
                    <a:pt x="63" y="470"/>
                  </a:lnTo>
                  <a:lnTo>
                    <a:pt x="77" y="502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" name="Group 127"/>
            <p:cNvGrpSpPr>
              <a:grpSpLocks/>
            </p:cNvGrpSpPr>
            <p:nvPr/>
          </p:nvGrpSpPr>
          <p:grpSpPr bwMode="auto">
            <a:xfrm>
              <a:off x="1263" y="2275"/>
              <a:ext cx="849" cy="461"/>
              <a:chOff x="1263" y="2275"/>
              <a:chExt cx="849" cy="461"/>
            </a:xfrm>
          </p:grpSpPr>
          <p:sp>
            <p:nvSpPr>
              <p:cNvPr id="111" name="Text Box 128"/>
              <p:cNvSpPr txBox="1">
                <a:spLocks noChangeArrowheads="1"/>
              </p:cNvSpPr>
              <p:nvPr/>
            </p:nvSpPr>
            <p:spPr bwMode="auto">
              <a:xfrm>
                <a:off x="1295" y="2602"/>
                <a:ext cx="817" cy="1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425450" eaLnBrk="0" hangingPunct="0"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Gametocytes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  <p:grpSp>
            <p:nvGrpSpPr>
              <p:cNvPr id="112" name="Group 129"/>
              <p:cNvGrpSpPr>
                <a:grpSpLocks/>
              </p:cNvGrpSpPr>
              <p:nvPr/>
            </p:nvGrpSpPr>
            <p:grpSpPr bwMode="auto">
              <a:xfrm>
                <a:off x="1263" y="2275"/>
                <a:ext cx="599" cy="266"/>
                <a:chOff x="1263" y="2275"/>
                <a:chExt cx="599" cy="266"/>
              </a:xfrm>
            </p:grpSpPr>
            <p:sp>
              <p:nvSpPr>
                <p:cNvPr id="113" name="Oval 130"/>
                <p:cNvSpPr>
                  <a:spLocks noChangeArrowheads="1"/>
                </p:cNvSpPr>
                <p:nvPr/>
              </p:nvSpPr>
              <p:spPr bwMode="auto">
                <a:xfrm>
                  <a:off x="1263" y="2380"/>
                  <a:ext cx="255" cy="1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Freeform 131"/>
                <p:cNvSpPr>
                  <a:spLocks/>
                </p:cNvSpPr>
                <p:nvPr/>
              </p:nvSpPr>
              <p:spPr bwMode="auto">
                <a:xfrm>
                  <a:off x="1279" y="2394"/>
                  <a:ext cx="242" cy="115"/>
                </a:xfrm>
                <a:custGeom>
                  <a:avLst/>
                  <a:gdLst/>
                  <a:ahLst/>
                  <a:cxnLst>
                    <a:cxn ang="0">
                      <a:pos x="15" y="63"/>
                    </a:cxn>
                    <a:cxn ang="0">
                      <a:pos x="17" y="63"/>
                    </a:cxn>
                    <a:cxn ang="0">
                      <a:pos x="2" y="82"/>
                    </a:cxn>
                    <a:cxn ang="0">
                      <a:pos x="0" y="96"/>
                    </a:cxn>
                    <a:cxn ang="0">
                      <a:pos x="8" y="111"/>
                    </a:cxn>
                    <a:cxn ang="0">
                      <a:pos x="28" y="114"/>
                    </a:cxn>
                    <a:cxn ang="0">
                      <a:pos x="46" y="105"/>
                    </a:cxn>
                    <a:cxn ang="0">
                      <a:pos x="59" y="82"/>
                    </a:cxn>
                    <a:cxn ang="0">
                      <a:pos x="87" y="53"/>
                    </a:cxn>
                    <a:cxn ang="0">
                      <a:pos x="136" y="53"/>
                    </a:cxn>
                    <a:cxn ang="0">
                      <a:pos x="176" y="70"/>
                    </a:cxn>
                    <a:cxn ang="0">
                      <a:pos x="197" y="82"/>
                    </a:cxn>
                    <a:cxn ang="0">
                      <a:pos x="213" y="88"/>
                    </a:cxn>
                    <a:cxn ang="0">
                      <a:pos x="226" y="92"/>
                    </a:cxn>
                    <a:cxn ang="0">
                      <a:pos x="241" y="80"/>
                    </a:cxn>
                    <a:cxn ang="0">
                      <a:pos x="231" y="59"/>
                    </a:cxn>
                    <a:cxn ang="0">
                      <a:pos x="220" y="46"/>
                    </a:cxn>
                    <a:cxn ang="0">
                      <a:pos x="197" y="25"/>
                    </a:cxn>
                    <a:cxn ang="0">
                      <a:pos x="157" y="10"/>
                    </a:cxn>
                    <a:cxn ang="0">
                      <a:pos x="127" y="2"/>
                    </a:cxn>
                    <a:cxn ang="0">
                      <a:pos x="95" y="0"/>
                    </a:cxn>
                    <a:cxn ang="0">
                      <a:pos x="62" y="6"/>
                    </a:cxn>
                    <a:cxn ang="0">
                      <a:pos x="41" y="18"/>
                    </a:cxn>
                    <a:cxn ang="0">
                      <a:pos x="23" y="34"/>
                    </a:cxn>
                    <a:cxn ang="0">
                      <a:pos x="11" y="53"/>
                    </a:cxn>
                    <a:cxn ang="0">
                      <a:pos x="8" y="69"/>
                    </a:cxn>
                    <a:cxn ang="0">
                      <a:pos x="15" y="63"/>
                    </a:cxn>
                    <a:cxn ang="0">
                      <a:pos x="15" y="63"/>
                    </a:cxn>
                  </a:cxnLst>
                  <a:rect l="0" t="0" r="r" b="b"/>
                  <a:pathLst>
                    <a:path w="242" h="115">
                      <a:moveTo>
                        <a:pt x="15" y="63"/>
                      </a:moveTo>
                      <a:lnTo>
                        <a:pt x="17" y="63"/>
                      </a:lnTo>
                      <a:lnTo>
                        <a:pt x="2" y="82"/>
                      </a:lnTo>
                      <a:lnTo>
                        <a:pt x="0" y="96"/>
                      </a:lnTo>
                      <a:lnTo>
                        <a:pt x="8" y="111"/>
                      </a:lnTo>
                      <a:lnTo>
                        <a:pt x="28" y="114"/>
                      </a:lnTo>
                      <a:lnTo>
                        <a:pt x="46" y="105"/>
                      </a:lnTo>
                      <a:lnTo>
                        <a:pt x="59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3" y="88"/>
                      </a:lnTo>
                      <a:lnTo>
                        <a:pt x="226" y="92"/>
                      </a:lnTo>
                      <a:lnTo>
                        <a:pt x="241" y="80"/>
                      </a:lnTo>
                      <a:lnTo>
                        <a:pt x="231" y="59"/>
                      </a:lnTo>
                      <a:lnTo>
                        <a:pt x="220" y="46"/>
                      </a:lnTo>
                      <a:lnTo>
                        <a:pt x="197" y="25"/>
                      </a:lnTo>
                      <a:lnTo>
                        <a:pt x="157" y="10"/>
                      </a:lnTo>
                      <a:lnTo>
                        <a:pt x="127" y="2"/>
                      </a:lnTo>
                      <a:lnTo>
                        <a:pt x="95" y="0"/>
                      </a:lnTo>
                      <a:lnTo>
                        <a:pt x="62" y="6"/>
                      </a:lnTo>
                      <a:lnTo>
                        <a:pt x="41" y="18"/>
                      </a:lnTo>
                      <a:lnTo>
                        <a:pt x="23" y="34"/>
                      </a:lnTo>
                      <a:lnTo>
                        <a:pt x="11" y="53"/>
                      </a:lnTo>
                      <a:lnTo>
                        <a:pt x="8" y="69"/>
                      </a:lnTo>
                      <a:lnTo>
                        <a:pt x="15" y="63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2857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132"/>
                <p:cNvSpPr>
                  <a:spLocks noChangeArrowheads="1"/>
                </p:cNvSpPr>
                <p:nvPr/>
              </p:nvSpPr>
              <p:spPr bwMode="auto">
                <a:xfrm>
                  <a:off x="1369" y="2402"/>
                  <a:ext cx="99" cy="61"/>
                </a:xfrm>
                <a:prstGeom prst="ellipse">
                  <a:avLst/>
                </a:prstGeom>
                <a:solidFill>
                  <a:srgbClr val="CC0099"/>
                </a:soli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Oval 133"/>
                <p:cNvSpPr>
                  <a:spLocks noChangeArrowheads="1"/>
                </p:cNvSpPr>
                <p:nvPr/>
              </p:nvSpPr>
              <p:spPr bwMode="auto">
                <a:xfrm>
                  <a:off x="1604" y="2275"/>
                  <a:ext cx="256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Freeform 134"/>
                <p:cNvSpPr>
                  <a:spLocks/>
                </p:cNvSpPr>
                <p:nvPr/>
              </p:nvSpPr>
              <p:spPr bwMode="auto">
                <a:xfrm>
                  <a:off x="1621" y="2290"/>
                  <a:ext cx="241" cy="115"/>
                </a:xfrm>
                <a:custGeom>
                  <a:avLst/>
                  <a:gdLst/>
                  <a:ahLst/>
                  <a:cxnLst>
                    <a:cxn ang="0">
                      <a:pos x="15" y="63"/>
                    </a:cxn>
                    <a:cxn ang="0">
                      <a:pos x="16" y="63"/>
                    </a:cxn>
                    <a:cxn ang="0">
                      <a:pos x="1" y="82"/>
                    </a:cxn>
                    <a:cxn ang="0">
                      <a:pos x="0" y="95"/>
                    </a:cxn>
                    <a:cxn ang="0">
                      <a:pos x="7" y="111"/>
                    </a:cxn>
                    <a:cxn ang="0">
                      <a:pos x="27" y="114"/>
                    </a:cxn>
                    <a:cxn ang="0">
                      <a:pos x="45" y="105"/>
                    </a:cxn>
                    <a:cxn ang="0">
                      <a:pos x="58" y="82"/>
                    </a:cxn>
                    <a:cxn ang="0">
                      <a:pos x="87" y="53"/>
                    </a:cxn>
                    <a:cxn ang="0">
                      <a:pos x="136" y="53"/>
                    </a:cxn>
                    <a:cxn ang="0">
                      <a:pos x="176" y="70"/>
                    </a:cxn>
                    <a:cxn ang="0">
                      <a:pos x="197" y="82"/>
                    </a:cxn>
                    <a:cxn ang="0">
                      <a:pos x="212" y="88"/>
                    </a:cxn>
                    <a:cxn ang="0">
                      <a:pos x="225" y="91"/>
                    </a:cxn>
                    <a:cxn ang="0">
                      <a:pos x="240" y="80"/>
                    </a:cxn>
                    <a:cxn ang="0">
                      <a:pos x="230" y="59"/>
                    </a:cxn>
                    <a:cxn ang="0">
                      <a:pos x="219" y="46"/>
                    </a:cxn>
                    <a:cxn ang="0">
                      <a:pos x="197" y="25"/>
                    </a:cxn>
                    <a:cxn ang="0">
                      <a:pos x="156" y="10"/>
                    </a:cxn>
                    <a:cxn ang="0">
                      <a:pos x="126" y="2"/>
                    </a:cxn>
                    <a:cxn ang="0">
                      <a:pos x="94" y="0"/>
                    </a:cxn>
                    <a:cxn ang="0">
                      <a:pos x="62" y="6"/>
                    </a:cxn>
                    <a:cxn ang="0">
                      <a:pos x="41" y="17"/>
                    </a:cxn>
                    <a:cxn ang="0">
                      <a:pos x="22" y="34"/>
                    </a:cxn>
                    <a:cxn ang="0">
                      <a:pos x="11" y="53"/>
                    </a:cxn>
                    <a:cxn ang="0">
                      <a:pos x="7" y="69"/>
                    </a:cxn>
                    <a:cxn ang="0">
                      <a:pos x="15" y="63"/>
                    </a:cxn>
                    <a:cxn ang="0">
                      <a:pos x="15" y="63"/>
                    </a:cxn>
                  </a:cxnLst>
                  <a:rect l="0" t="0" r="r" b="b"/>
                  <a:pathLst>
                    <a:path w="241" h="115">
                      <a:moveTo>
                        <a:pt x="15" y="63"/>
                      </a:moveTo>
                      <a:lnTo>
                        <a:pt x="16" y="63"/>
                      </a:lnTo>
                      <a:lnTo>
                        <a:pt x="1" y="82"/>
                      </a:lnTo>
                      <a:lnTo>
                        <a:pt x="0" y="95"/>
                      </a:lnTo>
                      <a:lnTo>
                        <a:pt x="7" y="111"/>
                      </a:lnTo>
                      <a:lnTo>
                        <a:pt x="27" y="114"/>
                      </a:lnTo>
                      <a:lnTo>
                        <a:pt x="45" y="105"/>
                      </a:lnTo>
                      <a:lnTo>
                        <a:pt x="58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2" y="88"/>
                      </a:lnTo>
                      <a:lnTo>
                        <a:pt x="225" y="91"/>
                      </a:lnTo>
                      <a:lnTo>
                        <a:pt x="240" y="80"/>
                      </a:lnTo>
                      <a:lnTo>
                        <a:pt x="230" y="59"/>
                      </a:lnTo>
                      <a:lnTo>
                        <a:pt x="219" y="46"/>
                      </a:lnTo>
                      <a:lnTo>
                        <a:pt x="197" y="25"/>
                      </a:lnTo>
                      <a:lnTo>
                        <a:pt x="156" y="10"/>
                      </a:lnTo>
                      <a:lnTo>
                        <a:pt x="126" y="2"/>
                      </a:lnTo>
                      <a:lnTo>
                        <a:pt x="94" y="0"/>
                      </a:lnTo>
                      <a:lnTo>
                        <a:pt x="62" y="6"/>
                      </a:lnTo>
                      <a:lnTo>
                        <a:pt x="41" y="17"/>
                      </a:lnTo>
                      <a:lnTo>
                        <a:pt x="22" y="34"/>
                      </a:lnTo>
                      <a:lnTo>
                        <a:pt x="11" y="53"/>
                      </a:lnTo>
                      <a:lnTo>
                        <a:pt x="7" y="69"/>
                      </a:lnTo>
                      <a:lnTo>
                        <a:pt x="15" y="63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2857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Oval 135"/>
                <p:cNvSpPr>
                  <a:spLocks noChangeArrowheads="1"/>
                </p:cNvSpPr>
                <p:nvPr/>
              </p:nvSpPr>
              <p:spPr bwMode="auto">
                <a:xfrm>
                  <a:off x="1711" y="2298"/>
                  <a:ext cx="98" cy="61"/>
                </a:xfrm>
                <a:prstGeom prst="ellipse">
                  <a:avLst/>
                </a:prstGeom>
                <a:solidFill>
                  <a:srgbClr val="CC0099"/>
                </a:soli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9" name="Group 136"/>
          <p:cNvGrpSpPr>
            <a:grpSpLocks/>
          </p:cNvGrpSpPr>
          <p:nvPr/>
        </p:nvGrpSpPr>
        <p:grpSpPr bwMode="auto">
          <a:xfrm>
            <a:off x="1466850" y="2633663"/>
            <a:ext cx="1866900" cy="833437"/>
            <a:chOff x="924" y="1659"/>
            <a:chExt cx="1176" cy="525"/>
          </a:xfrm>
        </p:grpSpPr>
        <p:sp>
          <p:nvSpPr>
            <p:cNvPr id="120" name="Freeform 137"/>
            <p:cNvSpPr>
              <a:spLocks/>
            </p:cNvSpPr>
            <p:nvPr/>
          </p:nvSpPr>
          <p:spPr bwMode="auto">
            <a:xfrm>
              <a:off x="1622" y="1952"/>
              <a:ext cx="478" cy="20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7"/>
                </a:cxn>
                <a:cxn ang="0">
                  <a:pos x="108" y="0"/>
                </a:cxn>
                <a:cxn ang="0">
                  <a:pos x="108" y="182"/>
                </a:cxn>
                <a:cxn ang="0">
                  <a:pos x="253" y="203"/>
                </a:cxn>
                <a:cxn ang="0">
                  <a:pos x="472" y="206"/>
                </a:cxn>
                <a:cxn ang="0">
                  <a:pos x="477" y="206"/>
                </a:cxn>
                <a:cxn ang="0">
                  <a:pos x="470" y="201"/>
                </a:cxn>
              </a:cxnLst>
              <a:rect l="0" t="0" r="r" b="b"/>
              <a:pathLst>
                <a:path w="478" h="207">
                  <a:moveTo>
                    <a:pt x="0" y="34"/>
                  </a:moveTo>
                  <a:lnTo>
                    <a:pt x="0" y="37"/>
                  </a:lnTo>
                  <a:lnTo>
                    <a:pt x="108" y="0"/>
                  </a:lnTo>
                  <a:lnTo>
                    <a:pt x="108" y="182"/>
                  </a:lnTo>
                  <a:lnTo>
                    <a:pt x="253" y="203"/>
                  </a:lnTo>
                  <a:lnTo>
                    <a:pt x="472" y="206"/>
                  </a:lnTo>
                  <a:lnTo>
                    <a:pt x="477" y="206"/>
                  </a:lnTo>
                  <a:lnTo>
                    <a:pt x="470" y="201"/>
                  </a:lnTo>
                </a:path>
              </a:pathLst>
            </a:custGeom>
            <a:noFill/>
            <a:ln w="28575" cap="flat" cmpd="sng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" name="Group 138"/>
            <p:cNvGrpSpPr>
              <a:grpSpLocks/>
            </p:cNvGrpSpPr>
            <p:nvPr/>
          </p:nvGrpSpPr>
          <p:grpSpPr bwMode="auto">
            <a:xfrm>
              <a:off x="924" y="1659"/>
              <a:ext cx="1024" cy="525"/>
              <a:chOff x="924" y="1659"/>
              <a:chExt cx="1024" cy="525"/>
            </a:xfrm>
          </p:grpSpPr>
          <p:sp>
            <p:nvSpPr>
              <p:cNvPr id="122" name="Freeform 139"/>
              <p:cNvSpPr>
                <a:spLocks/>
              </p:cNvSpPr>
              <p:nvPr/>
            </p:nvSpPr>
            <p:spPr bwMode="auto">
              <a:xfrm>
                <a:off x="1252" y="1802"/>
                <a:ext cx="438" cy="304"/>
              </a:xfrm>
              <a:custGeom>
                <a:avLst/>
                <a:gdLst/>
                <a:ahLst/>
                <a:cxnLst>
                  <a:cxn ang="0">
                    <a:pos x="23" y="98"/>
                  </a:cxn>
                  <a:cxn ang="0">
                    <a:pos x="55" y="123"/>
                  </a:cxn>
                  <a:cxn ang="0">
                    <a:pos x="99" y="150"/>
                  </a:cxn>
                  <a:cxn ang="0">
                    <a:pos x="155" y="182"/>
                  </a:cxn>
                  <a:cxn ang="0">
                    <a:pos x="225" y="216"/>
                  </a:cxn>
                  <a:cxn ang="0">
                    <a:pos x="285" y="239"/>
                  </a:cxn>
                  <a:cxn ang="0">
                    <a:pos x="341" y="250"/>
                  </a:cxn>
                  <a:cxn ang="0">
                    <a:pos x="357" y="274"/>
                  </a:cxn>
                  <a:cxn ang="0">
                    <a:pos x="381" y="302"/>
                  </a:cxn>
                  <a:cxn ang="0">
                    <a:pos x="431" y="303"/>
                  </a:cxn>
                  <a:cxn ang="0">
                    <a:pos x="437" y="278"/>
                  </a:cxn>
                  <a:cxn ang="0">
                    <a:pos x="431" y="237"/>
                  </a:cxn>
                  <a:cxn ang="0">
                    <a:pos x="413" y="222"/>
                  </a:cxn>
                  <a:cxn ang="0">
                    <a:pos x="384" y="208"/>
                  </a:cxn>
                  <a:cxn ang="0">
                    <a:pos x="352" y="172"/>
                  </a:cxn>
                  <a:cxn ang="0">
                    <a:pos x="323" y="148"/>
                  </a:cxn>
                  <a:cxn ang="0">
                    <a:pos x="286" y="143"/>
                  </a:cxn>
                  <a:cxn ang="0">
                    <a:pos x="225" y="108"/>
                  </a:cxn>
                  <a:cxn ang="0">
                    <a:pos x="191" y="98"/>
                  </a:cxn>
                  <a:cxn ang="0">
                    <a:pos x="165" y="79"/>
                  </a:cxn>
                  <a:cxn ang="0">
                    <a:pos x="107" y="31"/>
                  </a:cxn>
                  <a:cxn ang="0">
                    <a:pos x="33" y="5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2" y="56"/>
                  </a:cxn>
                  <a:cxn ang="0">
                    <a:pos x="23" y="98"/>
                  </a:cxn>
                  <a:cxn ang="0">
                    <a:pos x="23" y="98"/>
                  </a:cxn>
                </a:cxnLst>
                <a:rect l="0" t="0" r="r" b="b"/>
                <a:pathLst>
                  <a:path w="438" h="304">
                    <a:moveTo>
                      <a:pt x="23" y="98"/>
                    </a:moveTo>
                    <a:lnTo>
                      <a:pt x="55" y="123"/>
                    </a:lnTo>
                    <a:lnTo>
                      <a:pt x="99" y="150"/>
                    </a:lnTo>
                    <a:lnTo>
                      <a:pt x="155" y="182"/>
                    </a:lnTo>
                    <a:lnTo>
                      <a:pt x="225" y="216"/>
                    </a:lnTo>
                    <a:lnTo>
                      <a:pt x="285" y="239"/>
                    </a:lnTo>
                    <a:lnTo>
                      <a:pt x="341" y="250"/>
                    </a:lnTo>
                    <a:lnTo>
                      <a:pt x="357" y="274"/>
                    </a:lnTo>
                    <a:lnTo>
                      <a:pt x="381" y="302"/>
                    </a:lnTo>
                    <a:lnTo>
                      <a:pt x="431" y="303"/>
                    </a:lnTo>
                    <a:lnTo>
                      <a:pt x="437" y="278"/>
                    </a:lnTo>
                    <a:lnTo>
                      <a:pt x="431" y="237"/>
                    </a:lnTo>
                    <a:lnTo>
                      <a:pt x="413" y="222"/>
                    </a:lnTo>
                    <a:lnTo>
                      <a:pt x="384" y="208"/>
                    </a:lnTo>
                    <a:lnTo>
                      <a:pt x="352" y="172"/>
                    </a:lnTo>
                    <a:lnTo>
                      <a:pt x="323" y="148"/>
                    </a:lnTo>
                    <a:lnTo>
                      <a:pt x="286" y="143"/>
                    </a:lnTo>
                    <a:lnTo>
                      <a:pt x="225" y="108"/>
                    </a:lnTo>
                    <a:lnTo>
                      <a:pt x="191" y="98"/>
                    </a:lnTo>
                    <a:lnTo>
                      <a:pt x="165" y="79"/>
                    </a:lnTo>
                    <a:lnTo>
                      <a:pt x="107" y="31"/>
                    </a:lnTo>
                    <a:lnTo>
                      <a:pt x="33" y="5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2" y="56"/>
                    </a:lnTo>
                    <a:lnTo>
                      <a:pt x="23" y="98"/>
                    </a:lnTo>
                    <a:lnTo>
                      <a:pt x="23" y="98"/>
                    </a:lnTo>
                  </a:path>
                </a:pathLst>
              </a:custGeom>
              <a:solidFill>
                <a:srgbClr val="909476"/>
              </a:solidFill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40" descr="Large confetti"/>
              <p:cNvSpPr>
                <a:spLocks/>
              </p:cNvSpPr>
              <p:nvPr/>
            </p:nvSpPr>
            <p:spPr bwMode="auto">
              <a:xfrm>
                <a:off x="1204" y="1683"/>
                <a:ext cx="428" cy="32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27" y="309"/>
                  </a:cxn>
                  <a:cxn ang="0">
                    <a:pos x="350" y="322"/>
                  </a:cxn>
                  <a:cxn ang="0">
                    <a:pos x="279" y="298"/>
                  </a:cxn>
                  <a:cxn ang="0">
                    <a:pos x="223" y="269"/>
                  </a:cxn>
                  <a:cxn ang="0">
                    <a:pos x="152" y="232"/>
                  </a:cxn>
                  <a:cxn ang="0">
                    <a:pos x="105" y="183"/>
                  </a:cxn>
                  <a:cxn ang="0">
                    <a:pos x="79" y="138"/>
                  </a:cxn>
                  <a:cxn ang="0">
                    <a:pos x="33" y="101"/>
                  </a:cxn>
                  <a:cxn ang="0">
                    <a:pos x="7" y="4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28" h="323">
                    <a:moveTo>
                      <a:pt x="2" y="0"/>
                    </a:moveTo>
                    <a:lnTo>
                      <a:pt x="427" y="309"/>
                    </a:lnTo>
                    <a:lnTo>
                      <a:pt x="350" y="322"/>
                    </a:lnTo>
                    <a:lnTo>
                      <a:pt x="279" y="298"/>
                    </a:lnTo>
                    <a:lnTo>
                      <a:pt x="223" y="269"/>
                    </a:lnTo>
                    <a:lnTo>
                      <a:pt x="152" y="232"/>
                    </a:lnTo>
                    <a:lnTo>
                      <a:pt x="105" y="183"/>
                    </a:lnTo>
                    <a:lnTo>
                      <a:pt x="79" y="138"/>
                    </a:lnTo>
                    <a:lnTo>
                      <a:pt x="33" y="101"/>
                    </a:lnTo>
                    <a:lnTo>
                      <a:pt x="7" y="4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pattFill prst="lgConfetti">
                <a:fgClr>
                  <a:srgbClr val="FFFF00"/>
                </a:fgClr>
                <a:bgClr>
                  <a:srgbClr val="336600"/>
                </a:bgClr>
              </a:patt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41"/>
              <p:cNvSpPr>
                <a:spLocks/>
              </p:cNvSpPr>
              <p:nvPr/>
            </p:nvSpPr>
            <p:spPr bwMode="auto">
              <a:xfrm>
                <a:off x="939" y="1659"/>
                <a:ext cx="661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114"/>
                  </a:cxn>
                  <a:cxn ang="0">
                    <a:pos x="151" y="143"/>
                  </a:cxn>
                  <a:cxn ang="0">
                    <a:pos x="204" y="180"/>
                  </a:cxn>
                  <a:cxn ang="0">
                    <a:pos x="259" y="191"/>
                  </a:cxn>
                  <a:cxn ang="0">
                    <a:pos x="344" y="214"/>
                  </a:cxn>
                  <a:cxn ang="0">
                    <a:pos x="422" y="219"/>
                  </a:cxn>
                  <a:cxn ang="0">
                    <a:pos x="499" y="219"/>
                  </a:cxn>
                  <a:cxn ang="0">
                    <a:pos x="567" y="219"/>
                  </a:cxn>
                  <a:cxn ang="0">
                    <a:pos x="586" y="214"/>
                  </a:cxn>
                  <a:cxn ang="0">
                    <a:pos x="594" y="212"/>
                  </a:cxn>
                  <a:cxn ang="0">
                    <a:pos x="630" y="230"/>
                  </a:cxn>
                  <a:cxn ang="0">
                    <a:pos x="633" y="272"/>
                  </a:cxn>
                  <a:cxn ang="0">
                    <a:pos x="646" y="309"/>
                  </a:cxn>
                  <a:cxn ang="0">
                    <a:pos x="660" y="322"/>
                  </a:cxn>
                </a:cxnLst>
                <a:rect l="0" t="0" r="r" b="b"/>
                <a:pathLst>
                  <a:path w="661" h="323">
                    <a:moveTo>
                      <a:pt x="0" y="0"/>
                    </a:moveTo>
                    <a:lnTo>
                      <a:pt x="98" y="114"/>
                    </a:lnTo>
                    <a:lnTo>
                      <a:pt x="151" y="143"/>
                    </a:lnTo>
                    <a:lnTo>
                      <a:pt x="204" y="180"/>
                    </a:lnTo>
                    <a:lnTo>
                      <a:pt x="259" y="191"/>
                    </a:lnTo>
                    <a:lnTo>
                      <a:pt x="344" y="214"/>
                    </a:lnTo>
                    <a:lnTo>
                      <a:pt x="422" y="219"/>
                    </a:lnTo>
                    <a:lnTo>
                      <a:pt x="499" y="219"/>
                    </a:lnTo>
                    <a:lnTo>
                      <a:pt x="567" y="219"/>
                    </a:lnTo>
                    <a:lnTo>
                      <a:pt x="586" y="214"/>
                    </a:lnTo>
                    <a:lnTo>
                      <a:pt x="594" y="212"/>
                    </a:lnTo>
                    <a:lnTo>
                      <a:pt x="630" y="230"/>
                    </a:lnTo>
                    <a:lnTo>
                      <a:pt x="633" y="272"/>
                    </a:lnTo>
                    <a:lnTo>
                      <a:pt x="646" y="309"/>
                    </a:lnTo>
                    <a:lnTo>
                      <a:pt x="660" y="322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42"/>
              <p:cNvSpPr>
                <a:spLocks/>
              </p:cNvSpPr>
              <p:nvPr/>
            </p:nvSpPr>
            <p:spPr bwMode="auto">
              <a:xfrm>
                <a:off x="929" y="1715"/>
                <a:ext cx="336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87"/>
                  </a:cxn>
                  <a:cxn ang="0">
                    <a:pos x="140" y="137"/>
                  </a:cxn>
                  <a:cxn ang="0">
                    <a:pos x="195" y="153"/>
                  </a:cxn>
                  <a:cxn ang="0">
                    <a:pos x="256" y="163"/>
                  </a:cxn>
                  <a:cxn ang="0">
                    <a:pos x="316" y="177"/>
                  </a:cxn>
                  <a:cxn ang="0">
                    <a:pos x="335" y="180"/>
                  </a:cxn>
                  <a:cxn ang="0">
                    <a:pos x="322" y="180"/>
                  </a:cxn>
                </a:cxnLst>
                <a:rect l="0" t="0" r="r" b="b"/>
                <a:pathLst>
                  <a:path w="336" h="181">
                    <a:moveTo>
                      <a:pt x="0" y="0"/>
                    </a:moveTo>
                    <a:lnTo>
                      <a:pt x="74" y="87"/>
                    </a:lnTo>
                    <a:lnTo>
                      <a:pt x="140" y="137"/>
                    </a:lnTo>
                    <a:lnTo>
                      <a:pt x="195" y="153"/>
                    </a:lnTo>
                    <a:lnTo>
                      <a:pt x="256" y="163"/>
                    </a:lnTo>
                    <a:lnTo>
                      <a:pt x="316" y="177"/>
                    </a:lnTo>
                    <a:lnTo>
                      <a:pt x="335" y="180"/>
                    </a:lnTo>
                    <a:lnTo>
                      <a:pt x="322" y="180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43"/>
              <p:cNvSpPr>
                <a:spLocks/>
              </p:cNvSpPr>
              <p:nvPr/>
            </p:nvSpPr>
            <p:spPr bwMode="auto">
              <a:xfrm>
                <a:off x="924" y="1886"/>
                <a:ext cx="702" cy="259"/>
              </a:xfrm>
              <a:custGeom>
                <a:avLst/>
                <a:gdLst/>
                <a:ahLst/>
                <a:cxnLst>
                  <a:cxn ang="0">
                    <a:pos x="675" y="93"/>
                  </a:cxn>
                  <a:cxn ang="0">
                    <a:pos x="701" y="11"/>
                  </a:cxn>
                  <a:cxn ang="0">
                    <a:pos x="701" y="0"/>
                  </a:cxn>
                  <a:cxn ang="0">
                    <a:pos x="150" y="248"/>
                  </a:cxn>
                  <a:cxn ang="0">
                    <a:pos x="0" y="258"/>
                  </a:cxn>
                </a:cxnLst>
                <a:rect l="0" t="0" r="r" b="b"/>
                <a:pathLst>
                  <a:path w="702" h="259">
                    <a:moveTo>
                      <a:pt x="675" y="93"/>
                    </a:moveTo>
                    <a:lnTo>
                      <a:pt x="701" y="11"/>
                    </a:lnTo>
                    <a:lnTo>
                      <a:pt x="701" y="0"/>
                    </a:lnTo>
                    <a:lnTo>
                      <a:pt x="150" y="248"/>
                    </a:lnTo>
                    <a:lnTo>
                      <a:pt x="0" y="258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44"/>
              <p:cNvSpPr>
                <a:spLocks/>
              </p:cNvSpPr>
              <p:nvPr/>
            </p:nvSpPr>
            <p:spPr bwMode="auto">
              <a:xfrm>
                <a:off x="1116" y="2002"/>
                <a:ext cx="299" cy="146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82" y="0"/>
                  </a:cxn>
                  <a:cxn ang="0">
                    <a:pos x="0" y="145"/>
                  </a:cxn>
                </a:cxnLst>
                <a:rect l="0" t="0" r="r" b="b"/>
                <a:pathLst>
                  <a:path w="299" h="146">
                    <a:moveTo>
                      <a:pt x="298" y="0"/>
                    </a:moveTo>
                    <a:lnTo>
                      <a:pt x="282" y="0"/>
                    </a:lnTo>
                    <a:lnTo>
                      <a:pt x="0" y="145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45"/>
              <p:cNvSpPr>
                <a:spLocks/>
              </p:cNvSpPr>
              <p:nvPr/>
            </p:nvSpPr>
            <p:spPr bwMode="auto">
              <a:xfrm>
                <a:off x="1657" y="1986"/>
                <a:ext cx="291" cy="16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2" y="0"/>
                  </a:cxn>
                  <a:cxn ang="0">
                    <a:pos x="87" y="132"/>
                  </a:cxn>
                  <a:cxn ang="0">
                    <a:pos x="290" y="161"/>
                  </a:cxn>
                </a:cxnLst>
                <a:rect l="0" t="0" r="r" b="b"/>
                <a:pathLst>
                  <a:path w="291" h="162">
                    <a:moveTo>
                      <a:pt x="0" y="14"/>
                    </a:moveTo>
                    <a:lnTo>
                      <a:pt x="82" y="0"/>
                    </a:lnTo>
                    <a:lnTo>
                      <a:pt x="87" y="132"/>
                    </a:lnTo>
                    <a:lnTo>
                      <a:pt x="290" y="161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6"/>
              <p:cNvSpPr>
                <a:spLocks/>
              </p:cNvSpPr>
              <p:nvPr/>
            </p:nvSpPr>
            <p:spPr bwMode="auto">
              <a:xfrm>
                <a:off x="1691" y="2039"/>
                <a:ext cx="193" cy="2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26" y="26"/>
                  </a:cxn>
                  <a:cxn ang="0">
                    <a:pos x="192" y="0"/>
                  </a:cxn>
                </a:cxnLst>
                <a:rect l="0" t="0" r="r" b="b"/>
                <a:pathLst>
                  <a:path w="193" h="27">
                    <a:moveTo>
                      <a:pt x="0" y="16"/>
                    </a:moveTo>
                    <a:lnTo>
                      <a:pt x="126" y="26"/>
                    </a:lnTo>
                    <a:lnTo>
                      <a:pt x="192" y="0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7"/>
              <p:cNvSpPr>
                <a:spLocks/>
              </p:cNvSpPr>
              <p:nvPr/>
            </p:nvSpPr>
            <p:spPr bwMode="auto">
              <a:xfrm>
                <a:off x="1699" y="2079"/>
                <a:ext cx="170" cy="1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105" y="15"/>
                  </a:cxn>
                  <a:cxn ang="0">
                    <a:pos x="169" y="0"/>
                  </a:cxn>
                </a:cxnLst>
                <a:rect l="0" t="0" r="r" b="b"/>
                <a:pathLst>
                  <a:path w="170" h="16">
                    <a:moveTo>
                      <a:pt x="0" y="7"/>
                    </a:moveTo>
                    <a:lnTo>
                      <a:pt x="8" y="7"/>
                    </a:lnTo>
                    <a:lnTo>
                      <a:pt x="105" y="15"/>
                    </a:lnTo>
                    <a:lnTo>
                      <a:pt x="169" y="0"/>
                    </a:lnTo>
                  </a:path>
                </a:pathLst>
              </a:custGeom>
              <a:noFill/>
              <a:ln w="28575" cap="flat" cmpd="sng">
                <a:solidFill>
                  <a:srgbClr val="2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48"/>
              <p:cNvSpPr>
                <a:spLocks noChangeShapeType="1"/>
              </p:cNvSpPr>
              <p:nvPr/>
            </p:nvSpPr>
            <p:spPr bwMode="auto">
              <a:xfrm>
                <a:off x="1678" y="2115"/>
                <a:ext cx="42" cy="69"/>
              </a:xfrm>
              <a:prstGeom prst="line">
                <a:avLst/>
              </a:prstGeom>
              <a:noFill/>
              <a:ln w="28575">
                <a:solidFill>
                  <a:srgbClr val="2F2F2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2" name="Group 149"/>
          <p:cNvGrpSpPr>
            <a:grpSpLocks/>
          </p:cNvGrpSpPr>
          <p:nvPr/>
        </p:nvGrpSpPr>
        <p:grpSpPr bwMode="auto">
          <a:xfrm>
            <a:off x="2922588" y="1173163"/>
            <a:ext cx="2730500" cy="1047750"/>
            <a:chOff x="1841" y="739"/>
            <a:chExt cx="1720" cy="660"/>
          </a:xfrm>
        </p:grpSpPr>
        <p:sp>
          <p:nvSpPr>
            <p:cNvPr id="133" name="Freeform 150"/>
            <p:cNvSpPr>
              <a:spLocks/>
            </p:cNvSpPr>
            <p:nvPr/>
          </p:nvSpPr>
          <p:spPr bwMode="auto">
            <a:xfrm>
              <a:off x="1936" y="1104"/>
              <a:ext cx="1409" cy="205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2" y="203"/>
                </a:cxn>
                <a:cxn ang="0">
                  <a:pos x="2" y="203"/>
                </a:cxn>
                <a:cxn ang="0">
                  <a:pos x="4" y="201"/>
                </a:cxn>
                <a:cxn ang="0">
                  <a:pos x="4" y="201"/>
                </a:cxn>
                <a:cxn ang="0">
                  <a:pos x="39" y="187"/>
                </a:cxn>
                <a:cxn ang="0">
                  <a:pos x="118" y="156"/>
                </a:cxn>
                <a:cxn ang="0">
                  <a:pos x="209" y="125"/>
                </a:cxn>
                <a:cxn ang="0">
                  <a:pos x="309" y="93"/>
                </a:cxn>
                <a:cxn ang="0">
                  <a:pos x="409" y="64"/>
                </a:cxn>
                <a:cxn ang="0">
                  <a:pos x="507" y="38"/>
                </a:cxn>
                <a:cxn ang="0">
                  <a:pos x="598" y="17"/>
                </a:cxn>
                <a:cxn ang="0">
                  <a:pos x="676" y="4"/>
                </a:cxn>
                <a:cxn ang="0">
                  <a:pos x="753" y="0"/>
                </a:cxn>
                <a:cxn ang="0">
                  <a:pos x="846" y="5"/>
                </a:cxn>
                <a:cxn ang="0">
                  <a:pos x="944" y="17"/>
                </a:cxn>
                <a:cxn ang="0">
                  <a:pos x="1042" y="35"/>
                </a:cxn>
                <a:cxn ang="0">
                  <a:pos x="1137" y="58"/>
                </a:cxn>
                <a:cxn ang="0">
                  <a:pos x="1227" y="84"/>
                </a:cxn>
                <a:cxn ang="0">
                  <a:pos x="1309" y="111"/>
                </a:cxn>
                <a:cxn ang="0">
                  <a:pos x="1379" y="139"/>
                </a:cxn>
                <a:cxn ang="0">
                  <a:pos x="1408" y="151"/>
                </a:cxn>
                <a:cxn ang="0">
                  <a:pos x="1408" y="151"/>
                </a:cxn>
                <a:cxn ang="0">
                  <a:pos x="1408" y="151"/>
                </a:cxn>
                <a:cxn ang="0">
                  <a:pos x="1408" y="151"/>
                </a:cxn>
                <a:cxn ang="0">
                  <a:pos x="1408" y="150"/>
                </a:cxn>
                <a:cxn ang="0">
                  <a:pos x="1408" y="150"/>
                </a:cxn>
                <a:cxn ang="0">
                  <a:pos x="1408" y="149"/>
                </a:cxn>
                <a:cxn ang="0">
                  <a:pos x="1408" y="149"/>
                </a:cxn>
              </a:cxnLst>
              <a:rect l="0" t="0" r="r" b="b"/>
              <a:pathLst>
                <a:path w="1409" h="205">
                  <a:moveTo>
                    <a:pt x="0" y="204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4" y="201"/>
                  </a:lnTo>
                  <a:lnTo>
                    <a:pt x="4" y="201"/>
                  </a:lnTo>
                  <a:lnTo>
                    <a:pt x="4" y="201"/>
                  </a:lnTo>
                  <a:lnTo>
                    <a:pt x="4" y="201"/>
                  </a:lnTo>
                  <a:lnTo>
                    <a:pt x="6" y="200"/>
                  </a:lnTo>
                  <a:lnTo>
                    <a:pt x="39" y="187"/>
                  </a:lnTo>
                  <a:lnTo>
                    <a:pt x="77" y="172"/>
                  </a:lnTo>
                  <a:lnTo>
                    <a:pt x="118" y="156"/>
                  </a:lnTo>
                  <a:lnTo>
                    <a:pt x="163" y="141"/>
                  </a:lnTo>
                  <a:lnTo>
                    <a:pt x="209" y="125"/>
                  </a:lnTo>
                  <a:lnTo>
                    <a:pt x="259" y="109"/>
                  </a:lnTo>
                  <a:lnTo>
                    <a:pt x="309" y="93"/>
                  </a:lnTo>
                  <a:lnTo>
                    <a:pt x="359" y="77"/>
                  </a:lnTo>
                  <a:lnTo>
                    <a:pt x="409" y="64"/>
                  </a:lnTo>
                  <a:lnTo>
                    <a:pt x="458" y="50"/>
                  </a:lnTo>
                  <a:lnTo>
                    <a:pt x="507" y="38"/>
                  </a:lnTo>
                  <a:lnTo>
                    <a:pt x="554" y="26"/>
                  </a:lnTo>
                  <a:lnTo>
                    <a:pt x="598" y="17"/>
                  </a:lnTo>
                  <a:lnTo>
                    <a:pt x="639" y="10"/>
                  </a:lnTo>
                  <a:lnTo>
                    <a:pt x="676" y="4"/>
                  </a:lnTo>
                  <a:lnTo>
                    <a:pt x="710" y="1"/>
                  </a:lnTo>
                  <a:lnTo>
                    <a:pt x="753" y="0"/>
                  </a:lnTo>
                  <a:lnTo>
                    <a:pt x="799" y="1"/>
                  </a:lnTo>
                  <a:lnTo>
                    <a:pt x="846" y="5"/>
                  </a:lnTo>
                  <a:lnTo>
                    <a:pt x="895" y="10"/>
                  </a:lnTo>
                  <a:lnTo>
                    <a:pt x="944" y="17"/>
                  </a:lnTo>
                  <a:lnTo>
                    <a:pt x="993" y="25"/>
                  </a:lnTo>
                  <a:lnTo>
                    <a:pt x="1042" y="35"/>
                  </a:lnTo>
                  <a:lnTo>
                    <a:pt x="1090" y="45"/>
                  </a:lnTo>
                  <a:lnTo>
                    <a:pt x="1137" y="58"/>
                  </a:lnTo>
                  <a:lnTo>
                    <a:pt x="1183" y="70"/>
                  </a:lnTo>
                  <a:lnTo>
                    <a:pt x="1227" y="84"/>
                  </a:lnTo>
                  <a:lnTo>
                    <a:pt x="1269" y="97"/>
                  </a:lnTo>
                  <a:lnTo>
                    <a:pt x="1309" y="111"/>
                  </a:lnTo>
                  <a:lnTo>
                    <a:pt x="1345" y="124"/>
                  </a:lnTo>
                  <a:lnTo>
                    <a:pt x="1379" y="139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1"/>
                  </a:lnTo>
                  <a:lnTo>
                    <a:pt x="1408" y="150"/>
                  </a:lnTo>
                  <a:lnTo>
                    <a:pt x="1408" y="150"/>
                  </a:lnTo>
                  <a:lnTo>
                    <a:pt x="1408" y="150"/>
                  </a:lnTo>
                  <a:lnTo>
                    <a:pt x="1408" y="150"/>
                  </a:lnTo>
                  <a:lnTo>
                    <a:pt x="1408" y="149"/>
                  </a:lnTo>
                  <a:lnTo>
                    <a:pt x="1408" y="149"/>
                  </a:lnTo>
                  <a:lnTo>
                    <a:pt x="1408" y="149"/>
                  </a:lnTo>
                  <a:lnTo>
                    <a:pt x="1408" y="149"/>
                  </a:lnTo>
                  <a:lnTo>
                    <a:pt x="1408" y="148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51"/>
            <p:cNvSpPr>
              <a:spLocks/>
            </p:cNvSpPr>
            <p:nvPr/>
          </p:nvSpPr>
          <p:spPr bwMode="auto">
            <a:xfrm>
              <a:off x="1944" y="1199"/>
              <a:ext cx="1410" cy="200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0" y="199"/>
                </a:cxn>
                <a:cxn ang="0">
                  <a:pos x="1" y="199"/>
                </a:cxn>
                <a:cxn ang="0">
                  <a:pos x="1" y="199"/>
                </a:cxn>
                <a:cxn ang="0">
                  <a:pos x="3" y="198"/>
                </a:cxn>
                <a:cxn ang="0">
                  <a:pos x="3" y="198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40" y="182"/>
                </a:cxn>
                <a:cxn ang="0">
                  <a:pos x="119" y="154"/>
                </a:cxn>
                <a:cxn ang="0">
                  <a:pos x="210" y="123"/>
                </a:cxn>
                <a:cxn ang="0">
                  <a:pos x="309" y="92"/>
                </a:cxn>
                <a:cxn ang="0">
                  <a:pos x="409" y="63"/>
                </a:cxn>
                <a:cxn ang="0">
                  <a:pos x="508" y="38"/>
                </a:cxn>
                <a:cxn ang="0">
                  <a:pos x="598" y="17"/>
                </a:cxn>
                <a:cxn ang="0">
                  <a:pos x="677" y="4"/>
                </a:cxn>
                <a:cxn ang="0">
                  <a:pos x="754" y="0"/>
                </a:cxn>
                <a:cxn ang="0">
                  <a:pos x="847" y="5"/>
                </a:cxn>
                <a:cxn ang="0">
                  <a:pos x="944" y="17"/>
                </a:cxn>
                <a:cxn ang="0">
                  <a:pos x="1042" y="35"/>
                </a:cxn>
                <a:cxn ang="0">
                  <a:pos x="1138" y="57"/>
                </a:cxn>
                <a:cxn ang="0">
                  <a:pos x="1228" y="82"/>
                </a:cxn>
                <a:cxn ang="0">
                  <a:pos x="1310" y="109"/>
                </a:cxn>
                <a:cxn ang="0">
                  <a:pos x="1380" y="135"/>
                </a:cxn>
                <a:cxn ang="0">
                  <a:pos x="1409" y="148"/>
                </a:cxn>
                <a:cxn ang="0">
                  <a:pos x="1409" y="148"/>
                </a:cxn>
                <a:cxn ang="0">
                  <a:pos x="1409" y="148"/>
                </a:cxn>
                <a:cxn ang="0">
                  <a:pos x="1409" y="148"/>
                </a:cxn>
                <a:cxn ang="0">
                  <a:pos x="1409" y="146"/>
                </a:cxn>
                <a:cxn ang="0">
                  <a:pos x="1409" y="146"/>
                </a:cxn>
                <a:cxn ang="0">
                  <a:pos x="1409" y="145"/>
                </a:cxn>
                <a:cxn ang="0">
                  <a:pos x="1409" y="145"/>
                </a:cxn>
              </a:cxnLst>
              <a:rect l="0" t="0" r="r" b="b"/>
              <a:pathLst>
                <a:path w="1410" h="200">
                  <a:moveTo>
                    <a:pt x="0" y="199"/>
                  </a:move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" y="198"/>
                  </a:lnTo>
                  <a:lnTo>
                    <a:pt x="3" y="198"/>
                  </a:lnTo>
                  <a:lnTo>
                    <a:pt x="3" y="198"/>
                  </a:lnTo>
                  <a:lnTo>
                    <a:pt x="3" y="198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6" y="195"/>
                  </a:lnTo>
                  <a:lnTo>
                    <a:pt x="40" y="182"/>
                  </a:lnTo>
                  <a:lnTo>
                    <a:pt x="77" y="168"/>
                  </a:lnTo>
                  <a:lnTo>
                    <a:pt x="119" y="154"/>
                  </a:lnTo>
                  <a:lnTo>
                    <a:pt x="164" y="138"/>
                  </a:lnTo>
                  <a:lnTo>
                    <a:pt x="210" y="123"/>
                  </a:lnTo>
                  <a:lnTo>
                    <a:pt x="259" y="107"/>
                  </a:lnTo>
                  <a:lnTo>
                    <a:pt x="309" y="92"/>
                  </a:lnTo>
                  <a:lnTo>
                    <a:pt x="360" y="76"/>
                  </a:lnTo>
                  <a:lnTo>
                    <a:pt x="409" y="63"/>
                  </a:lnTo>
                  <a:lnTo>
                    <a:pt x="459" y="50"/>
                  </a:lnTo>
                  <a:lnTo>
                    <a:pt x="508" y="38"/>
                  </a:lnTo>
                  <a:lnTo>
                    <a:pt x="555" y="26"/>
                  </a:lnTo>
                  <a:lnTo>
                    <a:pt x="598" y="17"/>
                  </a:lnTo>
                  <a:lnTo>
                    <a:pt x="640" y="10"/>
                  </a:lnTo>
                  <a:lnTo>
                    <a:pt x="677" y="4"/>
                  </a:lnTo>
                  <a:lnTo>
                    <a:pt x="711" y="1"/>
                  </a:lnTo>
                  <a:lnTo>
                    <a:pt x="754" y="0"/>
                  </a:lnTo>
                  <a:lnTo>
                    <a:pt x="799" y="2"/>
                  </a:lnTo>
                  <a:lnTo>
                    <a:pt x="847" y="5"/>
                  </a:lnTo>
                  <a:lnTo>
                    <a:pt x="896" y="10"/>
                  </a:lnTo>
                  <a:lnTo>
                    <a:pt x="944" y="17"/>
                  </a:lnTo>
                  <a:lnTo>
                    <a:pt x="993" y="26"/>
                  </a:lnTo>
                  <a:lnTo>
                    <a:pt x="1042" y="35"/>
                  </a:lnTo>
                  <a:lnTo>
                    <a:pt x="1091" y="45"/>
                  </a:lnTo>
                  <a:lnTo>
                    <a:pt x="1138" y="57"/>
                  </a:lnTo>
                  <a:lnTo>
                    <a:pt x="1183" y="69"/>
                  </a:lnTo>
                  <a:lnTo>
                    <a:pt x="1228" y="82"/>
                  </a:lnTo>
                  <a:lnTo>
                    <a:pt x="1270" y="95"/>
                  </a:lnTo>
                  <a:lnTo>
                    <a:pt x="1310" y="109"/>
                  </a:lnTo>
                  <a:lnTo>
                    <a:pt x="1346" y="122"/>
                  </a:lnTo>
                  <a:lnTo>
                    <a:pt x="1380" y="135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8"/>
                  </a:lnTo>
                  <a:lnTo>
                    <a:pt x="1409" y="146"/>
                  </a:lnTo>
                  <a:lnTo>
                    <a:pt x="1409" y="146"/>
                  </a:lnTo>
                  <a:lnTo>
                    <a:pt x="1409" y="146"/>
                  </a:lnTo>
                  <a:lnTo>
                    <a:pt x="1409" y="146"/>
                  </a:lnTo>
                  <a:lnTo>
                    <a:pt x="1409" y="145"/>
                  </a:lnTo>
                  <a:lnTo>
                    <a:pt x="1409" y="145"/>
                  </a:lnTo>
                  <a:lnTo>
                    <a:pt x="1409" y="145"/>
                  </a:lnTo>
                  <a:lnTo>
                    <a:pt x="1409" y="145"/>
                  </a:lnTo>
                  <a:lnTo>
                    <a:pt x="1409" y="144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52"/>
            <p:cNvSpPr>
              <a:spLocks/>
            </p:cNvSpPr>
            <p:nvPr/>
          </p:nvSpPr>
          <p:spPr bwMode="auto">
            <a:xfrm>
              <a:off x="1946" y="1277"/>
              <a:ext cx="114" cy="9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3"/>
                </a:cxn>
                <a:cxn ang="0">
                  <a:pos x="21" y="98"/>
                </a:cxn>
                <a:cxn ang="0">
                  <a:pos x="113" y="68"/>
                </a:cxn>
                <a:cxn ang="0">
                  <a:pos x="86" y="0"/>
                </a:cxn>
                <a:cxn ang="0">
                  <a:pos x="3" y="33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114" h="99">
                  <a:moveTo>
                    <a:pt x="0" y="40"/>
                  </a:moveTo>
                  <a:lnTo>
                    <a:pt x="0" y="43"/>
                  </a:lnTo>
                  <a:lnTo>
                    <a:pt x="21" y="98"/>
                  </a:lnTo>
                  <a:lnTo>
                    <a:pt x="113" y="68"/>
                  </a:lnTo>
                  <a:lnTo>
                    <a:pt x="86" y="0"/>
                  </a:lnTo>
                  <a:lnTo>
                    <a:pt x="3" y="33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53"/>
            <p:cNvSpPr>
              <a:spLocks/>
            </p:cNvSpPr>
            <p:nvPr/>
          </p:nvSpPr>
          <p:spPr bwMode="auto">
            <a:xfrm>
              <a:off x="2035" y="1240"/>
              <a:ext cx="114" cy="9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3"/>
                </a:cxn>
                <a:cxn ang="0">
                  <a:pos x="21" y="98"/>
                </a:cxn>
                <a:cxn ang="0">
                  <a:pos x="113" y="68"/>
                </a:cxn>
                <a:cxn ang="0">
                  <a:pos x="86" y="0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114" h="99">
                  <a:moveTo>
                    <a:pt x="0" y="40"/>
                  </a:moveTo>
                  <a:lnTo>
                    <a:pt x="0" y="43"/>
                  </a:lnTo>
                  <a:lnTo>
                    <a:pt x="21" y="98"/>
                  </a:lnTo>
                  <a:lnTo>
                    <a:pt x="113" y="68"/>
                  </a:lnTo>
                  <a:lnTo>
                    <a:pt x="86" y="0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4"/>
            <p:cNvSpPr>
              <a:spLocks/>
            </p:cNvSpPr>
            <p:nvPr/>
          </p:nvSpPr>
          <p:spPr bwMode="auto">
            <a:xfrm>
              <a:off x="2123" y="1222"/>
              <a:ext cx="110" cy="9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40"/>
                </a:cxn>
                <a:cxn ang="0">
                  <a:pos x="21" y="90"/>
                </a:cxn>
                <a:cxn ang="0">
                  <a:pos x="109" y="62"/>
                </a:cxn>
                <a:cxn ang="0">
                  <a:pos x="82" y="0"/>
                </a:cxn>
                <a:cxn ang="0">
                  <a:pos x="3" y="31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10" h="91">
                  <a:moveTo>
                    <a:pt x="0" y="37"/>
                  </a:moveTo>
                  <a:lnTo>
                    <a:pt x="0" y="40"/>
                  </a:lnTo>
                  <a:lnTo>
                    <a:pt x="21" y="90"/>
                  </a:lnTo>
                  <a:lnTo>
                    <a:pt x="109" y="62"/>
                  </a:lnTo>
                  <a:lnTo>
                    <a:pt x="82" y="0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0" y="37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55"/>
            <p:cNvSpPr>
              <a:spLocks/>
            </p:cNvSpPr>
            <p:nvPr/>
          </p:nvSpPr>
          <p:spPr bwMode="auto">
            <a:xfrm>
              <a:off x="2218" y="1193"/>
              <a:ext cx="113" cy="9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41"/>
                </a:cxn>
                <a:cxn ang="0">
                  <a:pos x="21" y="96"/>
                </a:cxn>
                <a:cxn ang="0">
                  <a:pos x="112" y="66"/>
                </a:cxn>
                <a:cxn ang="0">
                  <a:pos x="85" y="0"/>
                </a:cxn>
                <a:cxn ang="0">
                  <a:pos x="3" y="33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113" h="97">
                  <a:moveTo>
                    <a:pt x="0" y="38"/>
                  </a:moveTo>
                  <a:lnTo>
                    <a:pt x="0" y="41"/>
                  </a:lnTo>
                  <a:lnTo>
                    <a:pt x="21" y="96"/>
                  </a:lnTo>
                  <a:lnTo>
                    <a:pt x="112" y="66"/>
                  </a:lnTo>
                  <a:lnTo>
                    <a:pt x="85" y="0"/>
                  </a:lnTo>
                  <a:lnTo>
                    <a:pt x="3" y="33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6"/>
            <p:cNvSpPr>
              <a:spLocks/>
            </p:cNvSpPr>
            <p:nvPr/>
          </p:nvSpPr>
          <p:spPr bwMode="auto">
            <a:xfrm>
              <a:off x="2316" y="1160"/>
              <a:ext cx="115" cy="9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3"/>
                </a:cxn>
                <a:cxn ang="0">
                  <a:pos x="22" y="98"/>
                </a:cxn>
                <a:cxn ang="0">
                  <a:pos x="114" y="68"/>
                </a:cxn>
                <a:cxn ang="0">
                  <a:pos x="86" y="0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115" h="99">
                  <a:moveTo>
                    <a:pt x="0" y="40"/>
                  </a:moveTo>
                  <a:lnTo>
                    <a:pt x="0" y="43"/>
                  </a:lnTo>
                  <a:lnTo>
                    <a:pt x="22" y="98"/>
                  </a:lnTo>
                  <a:lnTo>
                    <a:pt x="114" y="68"/>
                  </a:lnTo>
                  <a:lnTo>
                    <a:pt x="86" y="0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7"/>
            <p:cNvSpPr>
              <a:spLocks/>
            </p:cNvSpPr>
            <p:nvPr/>
          </p:nvSpPr>
          <p:spPr bwMode="auto">
            <a:xfrm>
              <a:off x="2399" y="1136"/>
              <a:ext cx="108" cy="8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31"/>
                </a:cxn>
                <a:cxn ang="0">
                  <a:pos x="14" y="86"/>
                </a:cxn>
                <a:cxn ang="0">
                  <a:pos x="107" y="67"/>
                </a:cxn>
                <a:cxn ang="0">
                  <a:pos x="89" y="0"/>
                </a:cxn>
                <a:cxn ang="0">
                  <a:pos x="3" y="22"/>
                </a:cxn>
                <a:cxn ang="0">
                  <a:pos x="1" y="29"/>
                </a:cxn>
                <a:cxn ang="0">
                  <a:pos x="1" y="29"/>
                </a:cxn>
              </a:cxnLst>
              <a:rect l="0" t="0" r="r" b="b"/>
              <a:pathLst>
                <a:path w="108" h="87">
                  <a:moveTo>
                    <a:pt x="1" y="29"/>
                  </a:moveTo>
                  <a:lnTo>
                    <a:pt x="0" y="31"/>
                  </a:lnTo>
                  <a:lnTo>
                    <a:pt x="14" y="86"/>
                  </a:lnTo>
                  <a:lnTo>
                    <a:pt x="107" y="67"/>
                  </a:lnTo>
                  <a:lnTo>
                    <a:pt x="89" y="0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1" y="29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8"/>
            <p:cNvSpPr>
              <a:spLocks/>
            </p:cNvSpPr>
            <p:nvPr/>
          </p:nvSpPr>
          <p:spPr bwMode="auto">
            <a:xfrm>
              <a:off x="2494" y="1126"/>
              <a:ext cx="107" cy="8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7"/>
                </a:cxn>
                <a:cxn ang="0">
                  <a:pos x="11" y="84"/>
                </a:cxn>
                <a:cxn ang="0">
                  <a:pos x="106" y="71"/>
                </a:cxn>
                <a:cxn ang="0">
                  <a:pos x="91" y="0"/>
                </a:cxn>
                <a:cxn ang="0">
                  <a:pos x="4" y="19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07" h="85">
                  <a:moveTo>
                    <a:pt x="0" y="24"/>
                  </a:moveTo>
                  <a:lnTo>
                    <a:pt x="0" y="27"/>
                  </a:lnTo>
                  <a:lnTo>
                    <a:pt x="11" y="84"/>
                  </a:lnTo>
                  <a:lnTo>
                    <a:pt x="106" y="71"/>
                  </a:lnTo>
                  <a:lnTo>
                    <a:pt x="91" y="0"/>
                  </a:lnTo>
                  <a:lnTo>
                    <a:pt x="4" y="19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9"/>
            <p:cNvSpPr>
              <a:spLocks/>
            </p:cNvSpPr>
            <p:nvPr/>
          </p:nvSpPr>
          <p:spPr bwMode="auto">
            <a:xfrm>
              <a:off x="2590" y="1118"/>
              <a:ext cx="103" cy="77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0" y="18"/>
                </a:cxn>
                <a:cxn ang="0">
                  <a:pos x="7" y="76"/>
                </a:cxn>
                <a:cxn ang="0">
                  <a:pos x="102" y="72"/>
                </a:cxn>
                <a:cxn ang="0">
                  <a:pos x="94" y="0"/>
                </a:cxn>
                <a:cxn ang="0">
                  <a:pos x="5" y="10"/>
                </a:cxn>
                <a:cxn ang="0">
                  <a:pos x="1" y="15"/>
                </a:cxn>
                <a:cxn ang="0">
                  <a:pos x="1" y="15"/>
                </a:cxn>
              </a:cxnLst>
              <a:rect l="0" t="0" r="r" b="b"/>
              <a:pathLst>
                <a:path w="103" h="77">
                  <a:moveTo>
                    <a:pt x="1" y="15"/>
                  </a:moveTo>
                  <a:lnTo>
                    <a:pt x="0" y="18"/>
                  </a:lnTo>
                  <a:lnTo>
                    <a:pt x="7" y="76"/>
                  </a:lnTo>
                  <a:lnTo>
                    <a:pt x="102" y="72"/>
                  </a:lnTo>
                  <a:lnTo>
                    <a:pt x="94" y="0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1" y="15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60"/>
            <p:cNvSpPr>
              <a:spLocks/>
            </p:cNvSpPr>
            <p:nvPr/>
          </p:nvSpPr>
          <p:spPr bwMode="auto">
            <a:xfrm>
              <a:off x="2688" y="1111"/>
              <a:ext cx="104" cy="78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0" y="19"/>
                </a:cxn>
                <a:cxn ang="0">
                  <a:pos x="7" y="77"/>
                </a:cxn>
                <a:cxn ang="0">
                  <a:pos x="103" y="72"/>
                </a:cxn>
                <a:cxn ang="0">
                  <a:pos x="94" y="0"/>
                </a:cxn>
                <a:cxn ang="0">
                  <a:pos x="5" y="10"/>
                </a:cxn>
                <a:cxn ang="0">
                  <a:pos x="1" y="16"/>
                </a:cxn>
                <a:cxn ang="0">
                  <a:pos x="1" y="16"/>
                </a:cxn>
              </a:cxnLst>
              <a:rect l="0" t="0" r="r" b="b"/>
              <a:pathLst>
                <a:path w="104" h="78">
                  <a:moveTo>
                    <a:pt x="1" y="16"/>
                  </a:moveTo>
                  <a:lnTo>
                    <a:pt x="0" y="19"/>
                  </a:lnTo>
                  <a:lnTo>
                    <a:pt x="7" y="77"/>
                  </a:lnTo>
                  <a:lnTo>
                    <a:pt x="103" y="72"/>
                  </a:lnTo>
                  <a:lnTo>
                    <a:pt x="94" y="0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1" y="16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61"/>
            <p:cNvSpPr>
              <a:spLocks/>
            </p:cNvSpPr>
            <p:nvPr/>
          </p:nvSpPr>
          <p:spPr bwMode="auto">
            <a:xfrm>
              <a:off x="2780" y="1117"/>
              <a:ext cx="99" cy="7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0" y="12"/>
                </a:cxn>
                <a:cxn ang="0">
                  <a:pos x="2" y="70"/>
                </a:cxn>
                <a:cxn ang="0">
                  <a:pos x="98" y="72"/>
                </a:cxn>
                <a:cxn ang="0">
                  <a:pos x="94" y="0"/>
                </a:cxn>
                <a:cxn ang="0">
                  <a:pos x="6" y="4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99" h="73">
                  <a:moveTo>
                    <a:pt x="1" y="9"/>
                  </a:moveTo>
                  <a:lnTo>
                    <a:pt x="0" y="12"/>
                  </a:lnTo>
                  <a:lnTo>
                    <a:pt x="2" y="70"/>
                  </a:lnTo>
                  <a:lnTo>
                    <a:pt x="98" y="72"/>
                  </a:lnTo>
                  <a:lnTo>
                    <a:pt x="94" y="0"/>
                  </a:lnTo>
                  <a:lnTo>
                    <a:pt x="6" y="4"/>
                  </a:lnTo>
                  <a:lnTo>
                    <a:pt x="1" y="9"/>
                  </a:lnTo>
                  <a:lnTo>
                    <a:pt x="1" y="9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62"/>
            <p:cNvSpPr>
              <a:spLocks/>
            </p:cNvSpPr>
            <p:nvPr/>
          </p:nvSpPr>
          <p:spPr bwMode="auto">
            <a:xfrm>
              <a:off x="2872" y="1127"/>
              <a:ext cx="107" cy="8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2" y="6"/>
                </a:cxn>
                <a:cxn ang="0">
                  <a:pos x="0" y="63"/>
                </a:cxn>
                <a:cxn ang="0">
                  <a:pos x="93" y="87"/>
                </a:cxn>
                <a:cxn ang="0">
                  <a:pos x="106" y="16"/>
                </a:cxn>
                <a:cxn ang="0">
                  <a:pos x="19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07" h="88">
                  <a:moveTo>
                    <a:pt x="13" y="3"/>
                  </a:moveTo>
                  <a:lnTo>
                    <a:pt x="12" y="6"/>
                  </a:lnTo>
                  <a:lnTo>
                    <a:pt x="0" y="63"/>
                  </a:lnTo>
                  <a:lnTo>
                    <a:pt x="93" y="87"/>
                  </a:lnTo>
                  <a:lnTo>
                    <a:pt x="106" y="16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13" y="3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63"/>
            <p:cNvSpPr>
              <a:spLocks/>
            </p:cNvSpPr>
            <p:nvPr/>
          </p:nvSpPr>
          <p:spPr bwMode="auto">
            <a:xfrm>
              <a:off x="2947" y="1140"/>
              <a:ext cx="111" cy="96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8" y="5"/>
                </a:cxn>
                <a:cxn ang="0">
                  <a:pos x="0" y="61"/>
                </a:cxn>
                <a:cxn ang="0">
                  <a:pos x="89" y="95"/>
                </a:cxn>
                <a:cxn ang="0">
                  <a:pos x="110" y="27"/>
                </a:cxn>
                <a:cxn ang="0">
                  <a:pos x="26" y="0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111" h="96">
                  <a:moveTo>
                    <a:pt x="19" y="3"/>
                  </a:moveTo>
                  <a:lnTo>
                    <a:pt x="18" y="5"/>
                  </a:lnTo>
                  <a:lnTo>
                    <a:pt x="0" y="61"/>
                  </a:lnTo>
                  <a:lnTo>
                    <a:pt x="89" y="95"/>
                  </a:lnTo>
                  <a:lnTo>
                    <a:pt x="110" y="27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9" y="3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64"/>
            <p:cNvSpPr>
              <a:spLocks/>
            </p:cNvSpPr>
            <p:nvPr/>
          </p:nvSpPr>
          <p:spPr bwMode="auto">
            <a:xfrm>
              <a:off x="3046" y="1172"/>
              <a:ext cx="107" cy="9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2" y="6"/>
                </a:cxn>
                <a:cxn ang="0">
                  <a:pos x="0" y="63"/>
                </a:cxn>
                <a:cxn ang="0">
                  <a:pos x="92" y="89"/>
                </a:cxn>
                <a:cxn ang="0">
                  <a:pos x="106" y="18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07" h="90">
                  <a:moveTo>
                    <a:pt x="14" y="4"/>
                  </a:moveTo>
                  <a:lnTo>
                    <a:pt x="12" y="6"/>
                  </a:lnTo>
                  <a:lnTo>
                    <a:pt x="0" y="63"/>
                  </a:lnTo>
                  <a:lnTo>
                    <a:pt x="92" y="89"/>
                  </a:lnTo>
                  <a:lnTo>
                    <a:pt x="106" y="18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4" y="4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65"/>
            <p:cNvSpPr>
              <a:spLocks/>
            </p:cNvSpPr>
            <p:nvPr/>
          </p:nvSpPr>
          <p:spPr bwMode="auto">
            <a:xfrm>
              <a:off x="3145" y="1199"/>
              <a:ext cx="106" cy="8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0" y="6"/>
                </a:cxn>
                <a:cxn ang="0">
                  <a:pos x="0" y="63"/>
                </a:cxn>
                <a:cxn ang="0">
                  <a:pos x="93" y="86"/>
                </a:cxn>
                <a:cxn ang="0">
                  <a:pos x="105" y="14"/>
                </a:cxn>
                <a:cxn ang="0">
                  <a:pos x="18" y="0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106" h="87">
                  <a:moveTo>
                    <a:pt x="12" y="3"/>
                  </a:moveTo>
                  <a:lnTo>
                    <a:pt x="10" y="6"/>
                  </a:lnTo>
                  <a:lnTo>
                    <a:pt x="0" y="63"/>
                  </a:lnTo>
                  <a:lnTo>
                    <a:pt x="93" y="86"/>
                  </a:lnTo>
                  <a:lnTo>
                    <a:pt x="105" y="14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2" y="3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66"/>
            <p:cNvSpPr>
              <a:spLocks/>
            </p:cNvSpPr>
            <p:nvPr/>
          </p:nvSpPr>
          <p:spPr bwMode="auto">
            <a:xfrm>
              <a:off x="3239" y="1231"/>
              <a:ext cx="111" cy="9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7" y="6"/>
                </a:cxn>
                <a:cxn ang="0">
                  <a:pos x="0" y="61"/>
                </a:cxn>
                <a:cxn ang="0">
                  <a:pos x="89" y="94"/>
                </a:cxn>
                <a:cxn ang="0">
                  <a:pos x="110" y="2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111" h="95">
                  <a:moveTo>
                    <a:pt x="19" y="3"/>
                  </a:moveTo>
                  <a:lnTo>
                    <a:pt x="17" y="6"/>
                  </a:lnTo>
                  <a:lnTo>
                    <a:pt x="0" y="61"/>
                  </a:lnTo>
                  <a:lnTo>
                    <a:pt x="89" y="94"/>
                  </a:lnTo>
                  <a:lnTo>
                    <a:pt x="110" y="25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9" y="3"/>
                  </a:lnTo>
                </a:path>
              </a:pathLst>
            </a:custGeom>
            <a:solidFill>
              <a:srgbClr val="FFD899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2055" y="1263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3082" y="1190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2157" y="1249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2249" y="1215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2348" y="1181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2516" y="1131"/>
              <a:ext cx="36" cy="3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2430" y="1156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2719" y="1113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2618" y="1131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2990" y="1153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2910" y="1141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2802" y="1125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1984" y="1297"/>
              <a:ext cx="37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180"/>
            <p:cNvSpPr>
              <a:spLocks noChangeArrowheads="1"/>
            </p:cNvSpPr>
            <p:nvPr/>
          </p:nvSpPr>
          <p:spPr bwMode="auto">
            <a:xfrm>
              <a:off x="3267" y="1257"/>
              <a:ext cx="36" cy="3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3177" y="1208"/>
              <a:ext cx="37" cy="3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2428" y="1013"/>
              <a:ext cx="182" cy="12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183"/>
            <p:cNvSpPr>
              <a:spLocks/>
            </p:cNvSpPr>
            <p:nvPr/>
          </p:nvSpPr>
          <p:spPr bwMode="auto">
            <a:xfrm>
              <a:off x="2880" y="979"/>
              <a:ext cx="327" cy="133"/>
            </a:xfrm>
            <a:custGeom>
              <a:avLst/>
              <a:gdLst/>
              <a:ahLst/>
              <a:cxnLst>
                <a:cxn ang="0">
                  <a:pos x="326" y="64"/>
                </a:cxn>
                <a:cxn ang="0">
                  <a:pos x="326" y="67"/>
                </a:cxn>
                <a:cxn ang="0">
                  <a:pos x="240" y="9"/>
                </a:cxn>
                <a:cxn ang="0">
                  <a:pos x="108" y="0"/>
                </a:cxn>
                <a:cxn ang="0">
                  <a:pos x="19" y="37"/>
                </a:cxn>
                <a:cxn ang="0">
                  <a:pos x="0" y="83"/>
                </a:cxn>
                <a:cxn ang="0">
                  <a:pos x="22" y="126"/>
                </a:cxn>
                <a:cxn ang="0">
                  <a:pos x="65" y="132"/>
                </a:cxn>
                <a:cxn ang="0">
                  <a:pos x="50" y="95"/>
                </a:cxn>
                <a:cxn ang="0">
                  <a:pos x="62" y="37"/>
                </a:cxn>
                <a:cxn ang="0">
                  <a:pos x="80" y="25"/>
                </a:cxn>
                <a:cxn ang="0">
                  <a:pos x="154" y="18"/>
                </a:cxn>
                <a:cxn ang="0">
                  <a:pos x="228" y="25"/>
                </a:cxn>
                <a:cxn ang="0">
                  <a:pos x="262" y="43"/>
                </a:cxn>
                <a:cxn ang="0">
                  <a:pos x="308" y="70"/>
                </a:cxn>
                <a:cxn ang="0">
                  <a:pos x="326" y="67"/>
                </a:cxn>
                <a:cxn ang="0">
                  <a:pos x="326" y="64"/>
                </a:cxn>
                <a:cxn ang="0">
                  <a:pos x="326" y="64"/>
                </a:cxn>
              </a:cxnLst>
              <a:rect l="0" t="0" r="r" b="b"/>
              <a:pathLst>
                <a:path w="327" h="133">
                  <a:moveTo>
                    <a:pt x="326" y="64"/>
                  </a:moveTo>
                  <a:lnTo>
                    <a:pt x="326" y="67"/>
                  </a:lnTo>
                  <a:lnTo>
                    <a:pt x="240" y="9"/>
                  </a:lnTo>
                  <a:lnTo>
                    <a:pt x="108" y="0"/>
                  </a:lnTo>
                  <a:lnTo>
                    <a:pt x="19" y="37"/>
                  </a:lnTo>
                  <a:lnTo>
                    <a:pt x="0" y="83"/>
                  </a:lnTo>
                  <a:lnTo>
                    <a:pt x="22" y="126"/>
                  </a:lnTo>
                  <a:lnTo>
                    <a:pt x="65" y="132"/>
                  </a:lnTo>
                  <a:lnTo>
                    <a:pt x="50" y="95"/>
                  </a:lnTo>
                  <a:lnTo>
                    <a:pt x="62" y="37"/>
                  </a:lnTo>
                  <a:lnTo>
                    <a:pt x="80" y="25"/>
                  </a:lnTo>
                  <a:lnTo>
                    <a:pt x="154" y="18"/>
                  </a:lnTo>
                  <a:lnTo>
                    <a:pt x="228" y="25"/>
                  </a:lnTo>
                  <a:lnTo>
                    <a:pt x="262" y="43"/>
                  </a:lnTo>
                  <a:lnTo>
                    <a:pt x="308" y="70"/>
                  </a:lnTo>
                  <a:lnTo>
                    <a:pt x="326" y="67"/>
                  </a:lnTo>
                  <a:lnTo>
                    <a:pt x="326" y="64"/>
                  </a:lnTo>
                  <a:lnTo>
                    <a:pt x="326" y="64"/>
                  </a:lnTo>
                </a:path>
              </a:pathLst>
            </a:custGeom>
            <a:solidFill>
              <a:srgbClr val="2F2F2F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84"/>
            <p:cNvSpPr>
              <a:spLocks/>
            </p:cNvSpPr>
            <p:nvPr/>
          </p:nvSpPr>
          <p:spPr bwMode="auto">
            <a:xfrm>
              <a:off x="1841" y="739"/>
              <a:ext cx="1720" cy="297"/>
            </a:xfrm>
            <a:custGeom>
              <a:avLst/>
              <a:gdLst/>
              <a:ahLst/>
              <a:cxnLst>
                <a:cxn ang="0">
                  <a:pos x="1719" y="244"/>
                </a:cxn>
                <a:cxn ang="0">
                  <a:pos x="1595" y="179"/>
                </a:cxn>
                <a:cxn ang="0">
                  <a:pos x="1472" y="124"/>
                </a:cxn>
                <a:cxn ang="0">
                  <a:pos x="1348" y="80"/>
                </a:cxn>
                <a:cxn ang="0">
                  <a:pos x="1225" y="45"/>
                </a:cxn>
                <a:cxn ang="0">
                  <a:pos x="1103" y="21"/>
                </a:cxn>
                <a:cxn ang="0">
                  <a:pos x="983" y="6"/>
                </a:cxn>
                <a:cxn ang="0">
                  <a:pos x="865" y="0"/>
                </a:cxn>
                <a:cxn ang="0">
                  <a:pos x="750" y="2"/>
                </a:cxn>
                <a:cxn ang="0">
                  <a:pos x="637" y="14"/>
                </a:cxn>
                <a:cxn ang="0">
                  <a:pos x="530" y="33"/>
                </a:cxn>
                <a:cxn ang="0">
                  <a:pos x="426" y="61"/>
                </a:cxn>
                <a:cxn ang="0">
                  <a:pos x="329" y="95"/>
                </a:cxn>
                <a:cxn ang="0">
                  <a:pos x="235" y="136"/>
                </a:cxn>
                <a:cxn ang="0">
                  <a:pos x="150" y="183"/>
                </a:cxn>
                <a:cxn ang="0">
                  <a:pos x="71" y="237"/>
                </a:cxn>
                <a:cxn ang="0">
                  <a:pos x="0" y="296"/>
                </a:cxn>
              </a:cxnLst>
              <a:rect l="0" t="0" r="r" b="b"/>
              <a:pathLst>
                <a:path w="1720" h="297">
                  <a:moveTo>
                    <a:pt x="1719" y="244"/>
                  </a:moveTo>
                  <a:lnTo>
                    <a:pt x="1595" y="179"/>
                  </a:lnTo>
                  <a:lnTo>
                    <a:pt x="1472" y="124"/>
                  </a:lnTo>
                  <a:lnTo>
                    <a:pt x="1348" y="80"/>
                  </a:lnTo>
                  <a:lnTo>
                    <a:pt x="1225" y="45"/>
                  </a:lnTo>
                  <a:lnTo>
                    <a:pt x="1103" y="21"/>
                  </a:lnTo>
                  <a:lnTo>
                    <a:pt x="983" y="6"/>
                  </a:lnTo>
                  <a:lnTo>
                    <a:pt x="865" y="0"/>
                  </a:lnTo>
                  <a:lnTo>
                    <a:pt x="750" y="2"/>
                  </a:lnTo>
                  <a:lnTo>
                    <a:pt x="637" y="14"/>
                  </a:lnTo>
                  <a:lnTo>
                    <a:pt x="530" y="33"/>
                  </a:lnTo>
                  <a:lnTo>
                    <a:pt x="426" y="61"/>
                  </a:lnTo>
                  <a:lnTo>
                    <a:pt x="329" y="95"/>
                  </a:lnTo>
                  <a:lnTo>
                    <a:pt x="235" y="136"/>
                  </a:lnTo>
                  <a:lnTo>
                    <a:pt x="150" y="183"/>
                  </a:lnTo>
                  <a:lnTo>
                    <a:pt x="71" y="237"/>
                  </a:lnTo>
                  <a:lnTo>
                    <a:pt x="0" y="296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85"/>
            <p:cNvSpPr>
              <a:spLocks/>
            </p:cNvSpPr>
            <p:nvPr/>
          </p:nvSpPr>
          <p:spPr bwMode="auto">
            <a:xfrm>
              <a:off x="2431" y="1067"/>
              <a:ext cx="78" cy="5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3"/>
                </a:cxn>
                <a:cxn ang="0">
                  <a:pos x="34" y="7"/>
                </a:cxn>
                <a:cxn ang="0">
                  <a:pos x="77" y="37"/>
                </a:cxn>
                <a:cxn ang="0">
                  <a:pos x="65" y="50"/>
                </a:cxn>
                <a:cxn ang="0">
                  <a:pos x="50" y="47"/>
                </a:cxn>
                <a:cxn ang="0">
                  <a:pos x="12" y="25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78" h="51">
                  <a:moveTo>
                    <a:pt x="3" y="3"/>
                  </a:moveTo>
                  <a:lnTo>
                    <a:pt x="7" y="3"/>
                  </a:lnTo>
                  <a:lnTo>
                    <a:pt x="34" y="7"/>
                  </a:lnTo>
                  <a:lnTo>
                    <a:pt x="77" y="37"/>
                  </a:lnTo>
                  <a:lnTo>
                    <a:pt x="65" y="50"/>
                  </a:lnTo>
                  <a:lnTo>
                    <a:pt x="50" y="47"/>
                  </a:lnTo>
                  <a:lnTo>
                    <a:pt x="12" y="2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86"/>
            <p:cNvSpPr>
              <a:spLocks/>
            </p:cNvSpPr>
            <p:nvPr/>
          </p:nvSpPr>
          <p:spPr bwMode="auto">
            <a:xfrm>
              <a:off x="2473" y="1064"/>
              <a:ext cx="78" cy="5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34" y="6"/>
                </a:cxn>
                <a:cxn ang="0">
                  <a:pos x="77" y="37"/>
                </a:cxn>
                <a:cxn ang="0">
                  <a:pos x="65" y="50"/>
                </a:cxn>
                <a:cxn ang="0">
                  <a:pos x="50" y="46"/>
                </a:cxn>
                <a:cxn ang="0">
                  <a:pos x="12" y="25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78" h="51">
                  <a:moveTo>
                    <a:pt x="3" y="3"/>
                  </a:moveTo>
                  <a:lnTo>
                    <a:pt x="6" y="3"/>
                  </a:lnTo>
                  <a:lnTo>
                    <a:pt x="34" y="6"/>
                  </a:lnTo>
                  <a:lnTo>
                    <a:pt x="77" y="37"/>
                  </a:lnTo>
                  <a:lnTo>
                    <a:pt x="65" y="50"/>
                  </a:lnTo>
                  <a:lnTo>
                    <a:pt x="50" y="46"/>
                  </a:lnTo>
                  <a:lnTo>
                    <a:pt x="12" y="2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7"/>
            <p:cNvSpPr>
              <a:spLocks/>
            </p:cNvSpPr>
            <p:nvPr/>
          </p:nvSpPr>
          <p:spPr bwMode="auto">
            <a:xfrm>
              <a:off x="2473" y="1023"/>
              <a:ext cx="78" cy="5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34" y="6"/>
                </a:cxn>
                <a:cxn ang="0">
                  <a:pos x="77" y="37"/>
                </a:cxn>
                <a:cxn ang="0">
                  <a:pos x="65" y="49"/>
                </a:cxn>
                <a:cxn ang="0">
                  <a:pos x="50" y="45"/>
                </a:cxn>
                <a:cxn ang="0">
                  <a:pos x="12" y="24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78" h="50">
                  <a:moveTo>
                    <a:pt x="3" y="3"/>
                  </a:moveTo>
                  <a:lnTo>
                    <a:pt x="6" y="3"/>
                  </a:lnTo>
                  <a:lnTo>
                    <a:pt x="34" y="6"/>
                  </a:lnTo>
                  <a:lnTo>
                    <a:pt x="77" y="37"/>
                  </a:lnTo>
                  <a:lnTo>
                    <a:pt x="65" y="49"/>
                  </a:lnTo>
                  <a:lnTo>
                    <a:pt x="50" y="45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8"/>
            <p:cNvSpPr>
              <a:spLocks/>
            </p:cNvSpPr>
            <p:nvPr/>
          </p:nvSpPr>
          <p:spPr bwMode="auto">
            <a:xfrm>
              <a:off x="2534" y="1038"/>
              <a:ext cx="77" cy="5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33" y="7"/>
                </a:cxn>
                <a:cxn ang="0">
                  <a:pos x="76" y="37"/>
                </a:cxn>
                <a:cxn ang="0">
                  <a:pos x="64" y="50"/>
                </a:cxn>
                <a:cxn ang="0">
                  <a:pos x="49" y="46"/>
                </a:cxn>
                <a:cxn ang="0">
                  <a:pos x="12" y="25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77" h="51">
                  <a:moveTo>
                    <a:pt x="3" y="3"/>
                  </a:moveTo>
                  <a:lnTo>
                    <a:pt x="6" y="3"/>
                  </a:lnTo>
                  <a:lnTo>
                    <a:pt x="33" y="7"/>
                  </a:lnTo>
                  <a:lnTo>
                    <a:pt x="76" y="37"/>
                  </a:lnTo>
                  <a:lnTo>
                    <a:pt x="64" y="50"/>
                  </a:lnTo>
                  <a:lnTo>
                    <a:pt x="49" y="46"/>
                  </a:lnTo>
                  <a:lnTo>
                    <a:pt x="12" y="2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9"/>
            <p:cNvSpPr>
              <a:spLocks/>
            </p:cNvSpPr>
            <p:nvPr/>
          </p:nvSpPr>
          <p:spPr bwMode="auto">
            <a:xfrm>
              <a:off x="2447" y="1042"/>
              <a:ext cx="78" cy="5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34" y="6"/>
                </a:cxn>
                <a:cxn ang="0">
                  <a:pos x="77" y="37"/>
                </a:cxn>
                <a:cxn ang="0">
                  <a:pos x="65" y="49"/>
                </a:cxn>
                <a:cxn ang="0">
                  <a:pos x="49" y="46"/>
                </a:cxn>
                <a:cxn ang="0">
                  <a:pos x="12" y="24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78" h="50">
                  <a:moveTo>
                    <a:pt x="3" y="3"/>
                  </a:moveTo>
                  <a:lnTo>
                    <a:pt x="6" y="3"/>
                  </a:lnTo>
                  <a:lnTo>
                    <a:pt x="34" y="6"/>
                  </a:lnTo>
                  <a:lnTo>
                    <a:pt x="77" y="37"/>
                  </a:lnTo>
                  <a:lnTo>
                    <a:pt x="65" y="49"/>
                  </a:lnTo>
                  <a:lnTo>
                    <a:pt x="49" y="46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90"/>
            <p:cNvSpPr>
              <a:spLocks/>
            </p:cNvSpPr>
            <p:nvPr/>
          </p:nvSpPr>
          <p:spPr bwMode="auto">
            <a:xfrm>
              <a:off x="2521" y="1058"/>
              <a:ext cx="78" cy="5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3"/>
                </a:cxn>
                <a:cxn ang="0">
                  <a:pos x="33" y="6"/>
                </a:cxn>
                <a:cxn ang="0">
                  <a:pos x="77" y="36"/>
                </a:cxn>
                <a:cxn ang="0">
                  <a:pos x="64" y="49"/>
                </a:cxn>
                <a:cxn ang="0">
                  <a:pos x="49" y="45"/>
                </a:cxn>
                <a:cxn ang="0">
                  <a:pos x="12" y="24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78" h="50">
                  <a:moveTo>
                    <a:pt x="3" y="3"/>
                  </a:moveTo>
                  <a:lnTo>
                    <a:pt x="6" y="3"/>
                  </a:lnTo>
                  <a:lnTo>
                    <a:pt x="33" y="6"/>
                  </a:lnTo>
                  <a:lnTo>
                    <a:pt x="77" y="36"/>
                  </a:lnTo>
                  <a:lnTo>
                    <a:pt x="64" y="49"/>
                  </a:lnTo>
                  <a:lnTo>
                    <a:pt x="49" y="45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91"/>
            <p:cNvSpPr>
              <a:spLocks/>
            </p:cNvSpPr>
            <p:nvPr/>
          </p:nvSpPr>
          <p:spPr bwMode="auto">
            <a:xfrm>
              <a:off x="2508" y="1007"/>
              <a:ext cx="78" cy="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2"/>
                </a:cxn>
                <a:cxn ang="0">
                  <a:pos x="34" y="6"/>
                </a:cxn>
                <a:cxn ang="0">
                  <a:pos x="77" y="36"/>
                </a:cxn>
                <a:cxn ang="0">
                  <a:pos x="65" y="49"/>
                </a:cxn>
                <a:cxn ang="0">
                  <a:pos x="49" y="45"/>
                </a:cxn>
                <a:cxn ang="0">
                  <a:pos x="12" y="24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78" h="50">
                  <a:moveTo>
                    <a:pt x="3" y="2"/>
                  </a:moveTo>
                  <a:lnTo>
                    <a:pt x="7" y="2"/>
                  </a:lnTo>
                  <a:lnTo>
                    <a:pt x="34" y="6"/>
                  </a:lnTo>
                  <a:lnTo>
                    <a:pt x="77" y="36"/>
                  </a:lnTo>
                  <a:lnTo>
                    <a:pt x="65" y="49"/>
                  </a:lnTo>
                  <a:lnTo>
                    <a:pt x="49" y="45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66FF33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92"/>
            <p:cNvSpPr>
              <a:spLocks/>
            </p:cNvSpPr>
            <p:nvPr/>
          </p:nvSpPr>
          <p:spPr bwMode="auto">
            <a:xfrm>
              <a:off x="2190" y="1263"/>
              <a:ext cx="98" cy="130"/>
            </a:xfrm>
            <a:custGeom>
              <a:avLst/>
              <a:gdLst/>
              <a:ahLst/>
              <a:cxnLst>
                <a:cxn ang="0">
                  <a:pos x="39" y="35"/>
                </a:cxn>
                <a:cxn ang="0">
                  <a:pos x="42" y="35"/>
                </a:cxn>
                <a:cxn ang="0">
                  <a:pos x="7" y="69"/>
                </a:cxn>
                <a:cxn ang="0">
                  <a:pos x="0" y="93"/>
                </a:cxn>
                <a:cxn ang="0">
                  <a:pos x="9" y="115"/>
                </a:cxn>
                <a:cxn ang="0">
                  <a:pos x="28" y="129"/>
                </a:cxn>
                <a:cxn ang="0">
                  <a:pos x="49" y="129"/>
                </a:cxn>
                <a:cxn ang="0">
                  <a:pos x="69" y="120"/>
                </a:cxn>
                <a:cxn ang="0">
                  <a:pos x="88" y="99"/>
                </a:cxn>
                <a:cxn ang="0">
                  <a:pos x="92" y="74"/>
                </a:cxn>
                <a:cxn ang="0">
                  <a:pos x="97" y="23"/>
                </a:cxn>
                <a:cxn ang="0">
                  <a:pos x="88" y="5"/>
                </a:cxn>
                <a:cxn ang="0">
                  <a:pos x="78" y="0"/>
                </a:cxn>
                <a:cxn ang="0">
                  <a:pos x="44" y="21"/>
                </a:cxn>
                <a:cxn ang="0">
                  <a:pos x="35" y="32"/>
                </a:cxn>
                <a:cxn ang="0">
                  <a:pos x="39" y="35"/>
                </a:cxn>
                <a:cxn ang="0">
                  <a:pos x="39" y="35"/>
                </a:cxn>
              </a:cxnLst>
              <a:rect l="0" t="0" r="r" b="b"/>
              <a:pathLst>
                <a:path w="98" h="130">
                  <a:moveTo>
                    <a:pt x="39" y="35"/>
                  </a:moveTo>
                  <a:lnTo>
                    <a:pt x="42" y="35"/>
                  </a:lnTo>
                  <a:lnTo>
                    <a:pt x="7" y="69"/>
                  </a:lnTo>
                  <a:lnTo>
                    <a:pt x="0" y="93"/>
                  </a:lnTo>
                  <a:lnTo>
                    <a:pt x="9" y="115"/>
                  </a:lnTo>
                  <a:lnTo>
                    <a:pt x="28" y="129"/>
                  </a:lnTo>
                  <a:lnTo>
                    <a:pt x="49" y="129"/>
                  </a:lnTo>
                  <a:lnTo>
                    <a:pt x="69" y="120"/>
                  </a:lnTo>
                  <a:lnTo>
                    <a:pt x="88" y="99"/>
                  </a:lnTo>
                  <a:lnTo>
                    <a:pt x="92" y="74"/>
                  </a:lnTo>
                  <a:lnTo>
                    <a:pt x="97" y="23"/>
                  </a:lnTo>
                  <a:lnTo>
                    <a:pt x="88" y="5"/>
                  </a:lnTo>
                  <a:lnTo>
                    <a:pt x="78" y="0"/>
                  </a:lnTo>
                  <a:lnTo>
                    <a:pt x="44" y="21"/>
                  </a:lnTo>
                  <a:lnTo>
                    <a:pt x="35" y="32"/>
                  </a:lnTo>
                  <a:lnTo>
                    <a:pt x="39" y="35"/>
                  </a:lnTo>
                  <a:lnTo>
                    <a:pt x="39" y="35"/>
                  </a:lnTo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2227" y="1328"/>
              <a:ext cx="37" cy="37"/>
            </a:xfrm>
            <a:prstGeom prst="ellipse">
              <a:avLst/>
            </a:prstGeom>
            <a:solidFill>
              <a:srgbClr val="CC0099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Text Box 194"/>
            <p:cNvSpPr txBox="1">
              <a:spLocks noChangeArrowheads="1"/>
            </p:cNvSpPr>
            <p:nvPr/>
          </p:nvSpPr>
          <p:spPr bwMode="auto">
            <a:xfrm>
              <a:off x="2304" y="816"/>
              <a:ext cx="539" cy="1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42545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600" b="1" dirty="0" err="1">
                  <a:latin typeface="Comic Sans MS" pitchFamily="66" charset="0"/>
                </a:rPr>
                <a:t>Oocyst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178" name="Group 195"/>
          <p:cNvGrpSpPr>
            <a:grpSpLocks/>
          </p:cNvGrpSpPr>
          <p:nvPr/>
        </p:nvGrpSpPr>
        <p:grpSpPr bwMode="auto">
          <a:xfrm>
            <a:off x="5257800" y="5551846"/>
            <a:ext cx="1798637" cy="687387"/>
            <a:chOff x="3325" y="3481"/>
            <a:chExt cx="1133" cy="433"/>
          </a:xfrm>
        </p:grpSpPr>
        <p:grpSp>
          <p:nvGrpSpPr>
            <p:cNvPr id="179" name="Group 196"/>
            <p:cNvGrpSpPr>
              <a:grpSpLocks/>
            </p:cNvGrpSpPr>
            <p:nvPr/>
          </p:nvGrpSpPr>
          <p:grpSpPr bwMode="auto">
            <a:xfrm>
              <a:off x="3561" y="3671"/>
              <a:ext cx="897" cy="243"/>
              <a:chOff x="3561" y="3671"/>
              <a:chExt cx="897" cy="243"/>
            </a:xfrm>
          </p:grpSpPr>
          <p:sp>
            <p:nvSpPr>
              <p:cNvPr id="181" name="Freeform 197"/>
              <p:cNvSpPr>
                <a:spLocks/>
              </p:cNvSpPr>
              <p:nvPr/>
            </p:nvSpPr>
            <p:spPr bwMode="auto">
              <a:xfrm>
                <a:off x="3708" y="3839"/>
                <a:ext cx="750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20"/>
                  </a:cxn>
                  <a:cxn ang="0">
                    <a:pos x="124" y="35"/>
                  </a:cxn>
                  <a:cxn ang="0">
                    <a:pos x="177" y="49"/>
                  </a:cxn>
                  <a:cxn ang="0">
                    <a:pos x="227" y="58"/>
                  </a:cxn>
                  <a:cxn ang="0">
                    <a:pos x="273" y="66"/>
                  </a:cxn>
                  <a:cxn ang="0">
                    <a:pos x="315" y="71"/>
                  </a:cxn>
                  <a:cxn ang="0">
                    <a:pos x="355" y="74"/>
                  </a:cxn>
                  <a:cxn ang="0">
                    <a:pos x="395" y="74"/>
                  </a:cxn>
                  <a:cxn ang="0">
                    <a:pos x="433" y="73"/>
                  </a:cxn>
                  <a:cxn ang="0">
                    <a:pos x="471" y="68"/>
                  </a:cxn>
                  <a:cxn ang="0">
                    <a:pos x="510" y="62"/>
                  </a:cxn>
                  <a:cxn ang="0">
                    <a:pos x="552" y="54"/>
                  </a:cxn>
                  <a:cxn ang="0">
                    <a:pos x="595" y="45"/>
                  </a:cxn>
                  <a:cxn ang="0">
                    <a:pos x="642" y="32"/>
                  </a:cxn>
                  <a:cxn ang="0">
                    <a:pos x="693" y="19"/>
                  </a:cxn>
                  <a:cxn ang="0">
                    <a:pos x="749" y="3"/>
                  </a:cxn>
                </a:cxnLst>
                <a:rect l="0" t="0" r="r" b="b"/>
                <a:pathLst>
                  <a:path w="750" h="75">
                    <a:moveTo>
                      <a:pt x="0" y="0"/>
                    </a:moveTo>
                    <a:lnTo>
                      <a:pt x="65" y="20"/>
                    </a:lnTo>
                    <a:lnTo>
                      <a:pt x="124" y="35"/>
                    </a:lnTo>
                    <a:lnTo>
                      <a:pt x="177" y="49"/>
                    </a:lnTo>
                    <a:lnTo>
                      <a:pt x="227" y="58"/>
                    </a:lnTo>
                    <a:lnTo>
                      <a:pt x="273" y="66"/>
                    </a:lnTo>
                    <a:lnTo>
                      <a:pt x="315" y="71"/>
                    </a:lnTo>
                    <a:lnTo>
                      <a:pt x="355" y="74"/>
                    </a:lnTo>
                    <a:lnTo>
                      <a:pt x="395" y="74"/>
                    </a:lnTo>
                    <a:lnTo>
                      <a:pt x="433" y="73"/>
                    </a:lnTo>
                    <a:lnTo>
                      <a:pt x="471" y="68"/>
                    </a:lnTo>
                    <a:lnTo>
                      <a:pt x="510" y="62"/>
                    </a:lnTo>
                    <a:lnTo>
                      <a:pt x="552" y="54"/>
                    </a:lnTo>
                    <a:lnTo>
                      <a:pt x="595" y="45"/>
                    </a:lnTo>
                    <a:lnTo>
                      <a:pt x="642" y="32"/>
                    </a:lnTo>
                    <a:lnTo>
                      <a:pt x="693" y="19"/>
                    </a:lnTo>
                    <a:lnTo>
                      <a:pt x="749" y="3"/>
                    </a:lnTo>
                  </a:path>
                </a:pathLst>
              </a:cu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2" name="Group 198"/>
              <p:cNvGrpSpPr>
                <a:grpSpLocks/>
              </p:cNvGrpSpPr>
              <p:nvPr/>
            </p:nvGrpSpPr>
            <p:grpSpPr bwMode="auto">
              <a:xfrm>
                <a:off x="3561" y="3671"/>
                <a:ext cx="853" cy="152"/>
                <a:chOff x="3561" y="3671"/>
                <a:chExt cx="853" cy="152"/>
              </a:xfrm>
            </p:grpSpPr>
            <p:sp>
              <p:nvSpPr>
                <p:cNvPr id="183" name="Oval 199"/>
                <p:cNvSpPr>
                  <a:spLocks noChangeArrowheads="1"/>
                </p:cNvSpPr>
                <p:nvPr/>
              </p:nvSpPr>
              <p:spPr bwMode="auto">
                <a:xfrm>
                  <a:off x="4175" y="3755"/>
                  <a:ext cx="53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200"/>
                <p:cNvSpPr>
                  <a:spLocks noChangeArrowheads="1"/>
                </p:cNvSpPr>
                <p:nvPr/>
              </p:nvSpPr>
              <p:spPr bwMode="auto">
                <a:xfrm>
                  <a:off x="4345" y="3764"/>
                  <a:ext cx="69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201"/>
                <p:cNvSpPr>
                  <a:spLocks noChangeArrowheads="1"/>
                </p:cNvSpPr>
                <p:nvPr/>
              </p:nvSpPr>
              <p:spPr bwMode="auto">
                <a:xfrm>
                  <a:off x="4254" y="3748"/>
                  <a:ext cx="61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202"/>
                <p:cNvSpPr>
                  <a:spLocks noChangeArrowheads="1"/>
                </p:cNvSpPr>
                <p:nvPr/>
              </p:nvSpPr>
              <p:spPr bwMode="auto">
                <a:xfrm>
                  <a:off x="4069" y="3702"/>
                  <a:ext cx="61" cy="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203"/>
                <p:cNvSpPr>
                  <a:spLocks noChangeArrowheads="1"/>
                </p:cNvSpPr>
                <p:nvPr/>
              </p:nvSpPr>
              <p:spPr bwMode="auto">
                <a:xfrm>
                  <a:off x="3802" y="3755"/>
                  <a:ext cx="52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204"/>
                <p:cNvSpPr>
                  <a:spLocks noChangeArrowheads="1"/>
                </p:cNvSpPr>
                <p:nvPr/>
              </p:nvSpPr>
              <p:spPr bwMode="auto">
                <a:xfrm>
                  <a:off x="3972" y="3764"/>
                  <a:ext cx="68" cy="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205"/>
                <p:cNvSpPr>
                  <a:spLocks noChangeArrowheads="1"/>
                </p:cNvSpPr>
                <p:nvPr/>
              </p:nvSpPr>
              <p:spPr bwMode="auto">
                <a:xfrm>
                  <a:off x="3881" y="3748"/>
                  <a:ext cx="61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206"/>
                <p:cNvSpPr>
                  <a:spLocks noChangeArrowheads="1"/>
                </p:cNvSpPr>
                <p:nvPr/>
              </p:nvSpPr>
              <p:spPr bwMode="auto">
                <a:xfrm>
                  <a:off x="3696" y="3702"/>
                  <a:ext cx="60" cy="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Oval 207"/>
                <p:cNvSpPr>
                  <a:spLocks noChangeArrowheads="1"/>
                </p:cNvSpPr>
                <p:nvPr/>
              </p:nvSpPr>
              <p:spPr bwMode="auto">
                <a:xfrm>
                  <a:off x="3561" y="3671"/>
                  <a:ext cx="60" cy="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0" name="Oval 208"/>
            <p:cNvSpPr>
              <a:spLocks noChangeArrowheads="1"/>
            </p:cNvSpPr>
            <p:nvPr/>
          </p:nvSpPr>
          <p:spPr bwMode="auto">
            <a:xfrm>
              <a:off x="3325" y="3481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2" name="Group 209"/>
          <p:cNvGrpSpPr>
            <a:grpSpLocks/>
          </p:cNvGrpSpPr>
          <p:nvPr/>
        </p:nvGrpSpPr>
        <p:grpSpPr bwMode="auto">
          <a:xfrm>
            <a:off x="3740150" y="5410198"/>
            <a:ext cx="1900238" cy="1301749"/>
            <a:chOff x="2356" y="3408"/>
            <a:chExt cx="1197" cy="820"/>
          </a:xfrm>
        </p:grpSpPr>
        <p:grpSp>
          <p:nvGrpSpPr>
            <p:cNvPr id="193" name="Group 210"/>
            <p:cNvGrpSpPr>
              <a:grpSpLocks/>
            </p:cNvGrpSpPr>
            <p:nvPr/>
          </p:nvGrpSpPr>
          <p:grpSpPr bwMode="auto">
            <a:xfrm>
              <a:off x="2356" y="3711"/>
              <a:ext cx="255" cy="161"/>
              <a:chOff x="2356" y="3711"/>
              <a:chExt cx="255" cy="161"/>
            </a:xfrm>
          </p:grpSpPr>
          <p:sp>
            <p:nvSpPr>
              <p:cNvPr id="209" name="Oval 211"/>
              <p:cNvSpPr>
                <a:spLocks noChangeArrowheads="1"/>
              </p:cNvSpPr>
              <p:nvPr/>
            </p:nvSpPr>
            <p:spPr bwMode="auto">
              <a:xfrm>
                <a:off x="2356" y="3711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212"/>
              <p:cNvSpPr>
                <a:spLocks noChangeArrowheads="1"/>
              </p:cNvSpPr>
              <p:nvPr/>
            </p:nvSpPr>
            <p:spPr bwMode="auto">
              <a:xfrm>
                <a:off x="2409" y="3790"/>
                <a:ext cx="45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213"/>
              <p:cNvSpPr>
                <a:spLocks noChangeArrowheads="1"/>
              </p:cNvSpPr>
              <p:nvPr/>
            </p:nvSpPr>
            <p:spPr bwMode="auto">
              <a:xfrm>
                <a:off x="2465" y="3795"/>
                <a:ext cx="46" cy="39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2" name="Group 214"/>
              <p:cNvGrpSpPr>
                <a:grpSpLocks/>
              </p:cNvGrpSpPr>
              <p:nvPr/>
            </p:nvGrpSpPr>
            <p:grpSpPr bwMode="auto">
              <a:xfrm>
                <a:off x="2410" y="3725"/>
                <a:ext cx="143" cy="123"/>
                <a:chOff x="2749" y="3860"/>
                <a:chExt cx="143" cy="123"/>
              </a:xfrm>
            </p:grpSpPr>
            <p:sp>
              <p:nvSpPr>
                <p:cNvPr id="213" name="Oval 215"/>
                <p:cNvSpPr>
                  <a:spLocks noChangeArrowheads="1"/>
                </p:cNvSpPr>
                <p:nvPr/>
              </p:nvSpPr>
              <p:spPr bwMode="auto">
                <a:xfrm>
                  <a:off x="2775" y="3864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216"/>
                <p:cNvSpPr>
                  <a:spLocks noChangeArrowheads="1"/>
                </p:cNvSpPr>
                <p:nvPr/>
              </p:nvSpPr>
              <p:spPr bwMode="auto">
                <a:xfrm>
                  <a:off x="2749" y="388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217"/>
                <p:cNvSpPr>
                  <a:spLocks noChangeArrowheads="1"/>
                </p:cNvSpPr>
                <p:nvPr/>
              </p:nvSpPr>
              <p:spPr bwMode="auto">
                <a:xfrm>
                  <a:off x="2775" y="39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Oval 218"/>
                <p:cNvSpPr>
                  <a:spLocks noChangeArrowheads="1"/>
                </p:cNvSpPr>
                <p:nvPr/>
              </p:nvSpPr>
              <p:spPr bwMode="auto">
                <a:xfrm>
                  <a:off x="2790" y="390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219"/>
                <p:cNvSpPr>
                  <a:spLocks noChangeArrowheads="1"/>
                </p:cNvSpPr>
                <p:nvPr/>
              </p:nvSpPr>
              <p:spPr bwMode="auto">
                <a:xfrm>
                  <a:off x="2812" y="38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220"/>
                <p:cNvSpPr>
                  <a:spLocks noChangeArrowheads="1"/>
                </p:cNvSpPr>
                <p:nvPr/>
              </p:nvSpPr>
              <p:spPr bwMode="auto">
                <a:xfrm>
                  <a:off x="2827" y="389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221"/>
                <p:cNvSpPr>
                  <a:spLocks noChangeArrowheads="1"/>
                </p:cNvSpPr>
                <p:nvPr/>
              </p:nvSpPr>
              <p:spPr bwMode="auto">
                <a:xfrm>
                  <a:off x="2841" y="3923"/>
                  <a:ext cx="51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222"/>
                <p:cNvSpPr>
                  <a:spLocks noChangeArrowheads="1"/>
                </p:cNvSpPr>
                <p:nvPr/>
              </p:nvSpPr>
              <p:spPr bwMode="auto">
                <a:xfrm>
                  <a:off x="2816" y="3945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" name="Group 223"/>
            <p:cNvGrpSpPr>
              <a:grpSpLocks/>
            </p:cNvGrpSpPr>
            <p:nvPr/>
          </p:nvGrpSpPr>
          <p:grpSpPr bwMode="auto">
            <a:xfrm>
              <a:off x="2743" y="3891"/>
              <a:ext cx="255" cy="162"/>
              <a:chOff x="2743" y="3891"/>
              <a:chExt cx="255" cy="162"/>
            </a:xfrm>
          </p:grpSpPr>
          <p:sp>
            <p:nvSpPr>
              <p:cNvPr id="201" name="Oval 224"/>
              <p:cNvSpPr>
                <a:spLocks noChangeArrowheads="1"/>
              </p:cNvSpPr>
              <p:nvPr/>
            </p:nvSpPr>
            <p:spPr bwMode="auto">
              <a:xfrm>
                <a:off x="2743" y="3891"/>
                <a:ext cx="255" cy="162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Freeform 225"/>
              <p:cNvSpPr>
                <a:spLocks/>
              </p:cNvSpPr>
              <p:nvPr/>
            </p:nvSpPr>
            <p:spPr bwMode="auto">
              <a:xfrm>
                <a:off x="2786" y="3907"/>
                <a:ext cx="180" cy="127"/>
              </a:xfrm>
              <a:custGeom>
                <a:avLst/>
                <a:gdLst/>
                <a:ahLst/>
                <a:cxnLst>
                  <a:cxn ang="0">
                    <a:pos x="57" y="11"/>
                  </a:cxn>
                  <a:cxn ang="0">
                    <a:pos x="41" y="19"/>
                  </a:cxn>
                  <a:cxn ang="0">
                    <a:pos x="3" y="35"/>
                  </a:cxn>
                  <a:cxn ang="0">
                    <a:pos x="0" y="61"/>
                  </a:cxn>
                  <a:cxn ang="0">
                    <a:pos x="9" y="96"/>
                  </a:cxn>
                  <a:cxn ang="0">
                    <a:pos x="13" y="104"/>
                  </a:cxn>
                  <a:cxn ang="0">
                    <a:pos x="33" y="120"/>
                  </a:cxn>
                  <a:cxn ang="0">
                    <a:pos x="57" y="126"/>
                  </a:cxn>
                  <a:cxn ang="0">
                    <a:pos x="98" y="124"/>
                  </a:cxn>
                  <a:cxn ang="0">
                    <a:pos x="102" y="124"/>
                  </a:cxn>
                  <a:cxn ang="0">
                    <a:pos x="122" y="126"/>
                  </a:cxn>
                  <a:cxn ang="0">
                    <a:pos x="148" y="126"/>
                  </a:cxn>
                  <a:cxn ang="0">
                    <a:pos x="174" y="109"/>
                  </a:cxn>
                  <a:cxn ang="0">
                    <a:pos x="179" y="81"/>
                  </a:cxn>
                  <a:cxn ang="0">
                    <a:pos x="174" y="43"/>
                  </a:cxn>
                  <a:cxn ang="0">
                    <a:pos x="148" y="22"/>
                  </a:cxn>
                  <a:cxn ang="0">
                    <a:pos x="137" y="11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3" y="5"/>
                  </a:cxn>
                  <a:cxn ang="0">
                    <a:pos x="70" y="9"/>
                  </a:cxn>
                  <a:cxn ang="0">
                    <a:pos x="61" y="11"/>
                  </a:cxn>
                  <a:cxn ang="0">
                    <a:pos x="57" y="11"/>
                  </a:cxn>
                  <a:cxn ang="0">
                    <a:pos x="57" y="11"/>
                  </a:cxn>
                </a:cxnLst>
                <a:rect l="0" t="0" r="r" b="b"/>
                <a:pathLst>
                  <a:path w="180" h="127">
                    <a:moveTo>
                      <a:pt x="57" y="11"/>
                    </a:moveTo>
                    <a:lnTo>
                      <a:pt x="41" y="19"/>
                    </a:lnTo>
                    <a:lnTo>
                      <a:pt x="3" y="35"/>
                    </a:lnTo>
                    <a:lnTo>
                      <a:pt x="0" y="61"/>
                    </a:lnTo>
                    <a:lnTo>
                      <a:pt x="9" y="96"/>
                    </a:lnTo>
                    <a:lnTo>
                      <a:pt x="13" y="104"/>
                    </a:lnTo>
                    <a:lnTo>
                      <a:pt x="33" y="120"/>
                    </a:lnTo>
                    <a:lnTo>
                      <a:pt x="57" y="126"/>
                    </a:lnTo>
                    <a:lnTo>
                      <a:pt x="98" y="124"/>
                    </a:lnTo>
                    <a:lnTo>
                      <a:pt x="102" y="124"/>
                    </a:lnTo>
                    <a:lnTo>
                      <a:pt x="122" y="126"/>
                    </a:lnTo>
                    <a:lnTo>
                      <a:pt x="148" y="126"/>
                    </a:lnTo>
                    <a:lnTo>
                      <a:pt x="174" y="109"/>
                    </a:lnTo>
                    <a:lnTo>
                      <a:pt x="179" y="81"/>
                    </a:lnTo>
                    <a:lnTo>
                      <a:pt x="174" y="43"/>
                    </a:lnTo>
                    <a:lnTo>
                      <a:pt x="148" y="22"/>
                    </a:lnTo>
                    <a:lnTo>
                      <a:pt x="137" y="11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3" y="5"/>
                    </a:lnTo>
                    <a:lnTo>
                      <a:pt x="70" y="9"/>
                    </a:lnTo>
                    <a:lnTo>
                      <a:pt x="61" y="11"/>
                    </a:lnTo>
                    <a:lnTo>
                      <a:pt x="57" y="11"/>
                    </a:lnTo>
                    <a:lnTo>
                      <a:pt x="57" y="11"/>
                    </a:ln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Oval 226"/>
              <p:cNvSpPr>
                <a:spLocks noChangeArrowheads="1"/>
              </p:cNvSpPr>
              <p:nvPr/>
            </p:nvSpPr>
            <p:spPr bwMode="auto">
              <a:xfrm>
                <a:off x="2819" y="3977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227"/>
              <p:cNvSpPr>
                <a:spLocks noChangeArrowheads="1"/>
              </p:cNvSpPr>
              <p:nvPr/>
            </p:nvSpPr>
            <p:spPr bwMode="auto">
              <a:xfrm>
                <a:off x="2871" y="3980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228"/>
              <p:cNvSpPr>
                <a:spLocks noChangeArrowheads="1"/>
              </p:cNvSpPr>
              <p:nvPr/>
            </p:nvSpPr>
            <p:spPr bwMode="auto">
              <a:xfrm>
                <a:off x="2840" y="3919"/>
                <a:ext cx="50" cy="38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Oval 229"/>
              <p:cNvSpPr>
                <a:spLocks noChangeArrowheads="1"/>
              </p:cNvSpPr>
              <p:nvPr/>
            </p:nvSpPr>
            <p:spPr bwMode="auto">
              <a:xfrm>
                <a:off x="2901" y="3995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230"/>
              <p:cNvSpPr>
                <a:spLocks noChangeArrowheads="1"/>
              </p:cNvSpPr>
              <p:nvPr/>
            </p:nvSpPr>
            <p:spPr bwMode="auto">
              <a:xfrm>
                <a:off x="2861" y="3929"/>
                <a:ext cx="49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231"/>
              <p:cNvSpPr>
                <a:spLocks noChangeArrowheads="1"/>
              </p:cNvSpPr>
              <p:nvPr/>
            </p:nvSpPr>
            <p:spPr bwMode="auto">
              <a:xfrm>
                <a:off x="2800" y="3941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" name="Freeform 232"/>
            <p:cNvSpPr>
              <a:spLocks/>
            </p:cNvSpPr>
            <p:nvPr/>
          </p:nvSpPr>
          <p:spPr bwMode="auto">
            <a:xfrm>
              <a:off x="2503" y="3986"/>
              <a:ext cx="954" cy="2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5" y="79"/>
                </a:cxn>
                <a:cxn ang="0">
                  <a:pos x="116" y="125"/>
                </a:cxn>
                <a:cxn ang="0">
                  <a:pos x="181" y="162"/>
                </a:cxn>
                <a:cxn ang="0">
                  <a:pos x="251" y="187"/>
                </a:cxn>
                <a:cxn ang="0">
                  <a:pos x="321" y="203"/>
                </a:cxn>
                <a:cxn ang="0">
                  <a:pos x="394" y="211"/>
                </a:cxn>
                <a:cxn ang="0">
                  <a:pos x="466" y="211"/>
                </a:cxn>
                <a:cxn ang="0">
                  <a:pos x="539" y="205"/>
                </a:cxn>
                <a:cxn ang="0">
                  <a:pos x="608" y="192"/>
                </a:cxn>
                <a:cxn ang="0">
                  <a:pos x="674" y="174"/>
                </a:cxn>
                <a:cxn ang="0">
                  <a:pos x="737" y="152"/>
                </a:cxn>
                <a:cxn ang="0">
                  <a:pos x="795" y="126"/>
                </a:cxn>
                <a:cxn ang="0">
                  <a:pos x="846" y="98"/>
                </a:cxn>
                <a:cxn ang="0">
                  <a:pos x="890" y="66"/>
                </a:cxn>
                <a:cxn ang="0">
                  <a:pos x="926" y="34"/>
                </a:cxn>
                <a:cxn ang="0">
                  <a:pos x="953" y="0"/>
                </a:cxn>
              </a:cxnLst>
              <a:rect l="0" t="0" r="r" b="b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233"/>
            <p:cNvSpPr>
              <a:spLocks noChangeArrowheads="1"/>
            </p:cNvSpPr>
            <p:nvPr/>
          </p:nvSpPr>
          <p:spPr bwMode="auto">
            <a:xfrm>
              <a:off x="2544" y="3408"/>
              <a:ext cx="772" cy="2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2545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 dirty="0" err="1">
                  <a:solidFill>
                    <a:srgbClr val="B40022"/>
                  </a:solidFill>
                  <a:latin typeface="Comic Sans MS" pitchFamily="66" charset="0"/>
                </a:rPr>
                <a:t>Erythrocytic</a:t>
              </a:r>
              <a:r>
                <a:rPr lang="en-US" sz="1300" b="1" dirty="0">
                  <a:solidFill>
                    <a:srgbClr val="B40022"/>
                  </a:solidFill>
                  <a:latin typeface="Comic Sans MS" pitchFamily="66" charset="0"/>
                </a:rPr>
                <a:t> </a:t>
              </a:r>
            </a:p>
            <a:p>
              <a:pPr algn="ctr" defTabSz="42545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 dirty="0">
                  <a:solidFill>
                    <a:srgbClr val="B40022"/>
                  </a:solidFill>
                  <a:latin typeface="Comic Sans MS" pitchFamily="66" charset="0"/>
                </a:rPr>
                <a:t>    Cycle</a:t>
              </a:r>
              <a:endParaRPr lang="en-US" sz="3200" dirty="0">
                <a:solidFill>
                  <a:srgbClr val="B40022"/>
                </a:solidFill>
                <a:latin typeface="Comic Sans MS" pitchFamily="66" charset="0"/>
              </a:endParaRPr>
            </a:p>
          </p:txBody>
        </p:sp>
        <p:grpSp>
          <p:nvGrpSpPr>
            <p:cNvPr id="197" name="Group 234"/>
            <p:cNvGrpSpPr>
              <a:grpSpLocks/>
            </p:cNvGrpSpPr>
            <p:nvPr/>
          </p:nvGrpSpPr>
          <p:grpSpPr bwMode="auto">
            <a:xfrm>
              <a:off x="3144" y="3757"/>
              <a:ext cx="255" cy="161"/>
              <a:chOff x="3144" y="3757"/>
              <a:chExt cx="255" cy="161"/>
            </a:xfrm>
          </p:grpSpPr>
          <p:sp>
            <p:nvSpPr>
              <p:cNvPr id="198" name="Oval 235"/>
              <p:cNvSpPr>
                <a:spLocks noChangeArrowheads="1"/>
              </p:cNvSpPr>
              <p:nvPr/>
            </p:nvSpPr>
            <p:spPr bwMode="auto">
              <a:xfrm>
                <a:off x="3144" y="3757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236"/>
              <p:cNvSpPr>
                <a:spLocks noChangeArrowheads="1"/>
              </p:cNvSpPr>
              <p:nvPr/>
            </p:nvSpPr>
            <p:spPr bwMode="auto">
              <a:xfrm>
                <a:off x="3210" y="3793"/>
                <a:ext cx="158" cy="96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37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52" cy="28"/>
              </a:xfrm>
              <a:prstGeom prst="ellipse">
                <a:avLst/>
              </a:prstGeom>
              <a:solidFill>
                <a:srgbClr val="CC0099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" name="Freeform 232"/>
            <p:cNvSpPr>
              <a:spLocks/>
            </p:cNvSpPr>
            <p:nvPr/>
          </p:nvSpPr>
          <p:spPr bwMode="auto">
            <a:xfrm>
              <a:off x="2400" y="4016"/>
              <a:ext cx="1153" cy="2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5" y="79"/>
                </a:cxn>
                <a:cxn ang="0">
                  <a:pos x="116" y="125"/>
                </a:cxn>
                <a:cxn ang="0">
                  <a:pos x="181" y="162"/>
                </a:cxn>
                <a:cxn ang="0">
                  <a:pos x="251" y="187"/>
                </a:cxn>
                <a:cxn ang="0">
                  <a:pos x="321" y="203"/>
                </a:cxn>
                <a:cxn ang="0">
                  <a:pos x="394" y="211"/>
                </a:cxn>
                <a:cxn ang="0">
                  <a:pos x="466" y="211"/>
                </a:cxn>
                <a:cxn ang="0">
                  <a:pos x="539" y="205"/>
                </a:cxn>
                <a:cxn ang="0">
                  <a:pos x="608" y="192"/>
                </a:cxn>
                <a:cxn ang="0">
                  <a:pos x="674" y="174"/>
                </a:cxn>
                <a:cxn ang="0">
                  <a:pos x="737" y="152"/>
                </a:cxn>
                <a:cxn ang="0">
                  <a:pos x="795" y="126"/>
                </a:cxn>
                <a:cxn ang="0">
                  <a:pos x="846" y="98"/>
                </a:cxn>
                <a:cxn ang="0">
                  <a:pos x="890" y="66"/>
                </a:cxn>
                <a:cxn ang="0">
                  <a:pos x="926" y="34"/>
                </a:cxn>
                <a:cxn ang="0">
                  <a:pos x="953" y="0"/>
                </a:cxn>
              </a:cxnLst>
              <a:rect l="0" t="0" r="r" b="b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1" name="Group 238"/>
          <p:cNvGrpSpPr>
            <a:grpSpLocks/>
          </p:cNvGrpSpPr>
          <p:nvPr/>
        </p:nvGrpSpPr>
        <p:grpSpPr bwMode="auto">
          <a:xfrm>
            <a:off x="3538538" y="5435600"/>
            <a:ext cx="412750" cy="322263"/>
            <a:chOff x="2229" y="3424"/>
            <a:chExt cx="260" cy="203"/>
          </a:xfrm>
        </p:grpSpPr>
        <p:sp>
          <p:nvSpPr>
            <p:cNvPr id="222" name="Oval 239"/>
            <p:cNvSpPr>
              <a:spLocks noChangeArrowheads="1"/>
            </p:cNvSpPr>
            <p:nvPr/>
          </p:nvSpPr>
          <p:spPr bwMode="auto">
            <a:xfrm>
              <a:off x="2312" y="3460"/>
              <a:ext cx="50" cy="35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240"/>
            <p:cNvSpPr>
              <a:spLocks noChangeArrowheads="1"/>
            </p:cNvSpPr>
            <p:nvPr/>
          </p:nvSpPr>
          <p:spPr bwMode="auto">
            <a:xfrm>
              <a:off x="2315" y="3538"/>
              <a:ext cx="50" cy="3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4" name="Group 241"/>
            <p:cNvGrpSpPr>
              <a:grpSpLocks/>
            </p:cNvGrpSpPr>
            <p:nvPr/>
          </p:nvGrpSpPr>
          <p:grpSpPr bwMode="auto">
            <a:xfrm>
              <a:off x="2229" y="3424"/>
              <a:ext cx="260" cy="203"/>
              <a:chOff x="2229" y="3424"/>
              <a:chExt cx="260" cy="203"/>
            </a:xfrm>
          </p:grpSpPr>
          <p:sp>
            <p:nvSpPr>
              <p:cNvPr id="225" name="Oval 242"/>
              <p:cNvSpPr>
                <a:spLocks noChangeArrowheads="1"/>
              </p:cNvSpPr>
              <p:nvPr/>
            </p:nvSpPr>
            <p:spPr bwMode="auto">
              <a:xfrm>
                <a:off x="2266" y="3432"/>
                <a:ext cx="41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Oval 243"/>
              <p:cNvSpPr>
                <a:spLocks noChangeArrowheads="1"/>
              </p:cNvSpPr>
              <p:nvPr/>
            </p:nvSpPr>
            <p:spPr bwMode="auto">
              <a:xfrm>
                <a:off x="2274" y="3513"/>
                <a:ext cx="38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Oval 244"/>
              <p:cNvSpPr>
                <a:spLocks noChangeArrowheads="1"/>
              </p:cNvSpPr>
              <p:nvPr/>
            </p:nvSpPr>
            <p:spPr bwMode="auto">
              <a:xfrm>
                <a:off x="2370" y="3424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Oval 245"/>
              <p:cNvSpPr>
                <a:spLocks noChangeArrowheads="1"/>
              </p:cNvSpPr>
              <p:nvPr/>
            </p:nvSpPr>
            <p:spPr bwMode="auto">
              <a:xfrm>
                <a:off x="2365" y="3501"/>
                <a:ext cx="4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246"/>
              <p:cNvSpPr>
                <a:spLocks/>
              </p:cNvSpPr>
              <p:nvPr/>
            </p:nvSpPr>
            <p:spPr bwMode="auto">
              <a:xfrm>
                <a:off x="2229" y="3494"/>
                <a:ext cx="260" cy="133"/>
              </a:xfrm>
              <a:custGeom>
                <a:avLst/>
                <a:gdLst/>
                <a:ahLst/>
                <a:cxnLst>
                  <a:cxn ang="0">
                    <a:pos x="18" y="60"/>
                  </a:cxn>
                  <a:cxn ang="0">
                    <a:pos x="20" y="60"/>
                  </a:cxn>
                  <a:cxn ang="0">
                    <a:pos x="0" y="72"/>
                  </a:cxn>
                  <a:cxn ang="0">
                    <a:pos x="13" y="98"/>
                  </a:cxn>
                  <a:cxn ang="0">
                    <a:pos x="33" y="117"/>
                  </a:cxn>
                  <a:cxn ang="0">
                    <a:pos x="63" y="124"/>
                  </a:cxn>
                  <a:cxn ang="0">
                    <a:pos x="105" y="128"/>
                  </a:cxn>
                  <a:cxn ang="0">
                    <a:pos x="157" y="132"/>
                  </a:cxn>
                  <a:cxn ang="0">
                    <a:pos x="187" y="122"/>
                  </a:cxn>
                  <a:cxn ang="0">
                    <a:pos x="216" y="113"/>
                  </a:cxn>
                  <a:cxn ang="0">
                    <a:pos x="240" y="93"/>
                  </a:cxn>
                  <a:cxn ang="0">
                    <a:pos x="248" y="75"/>
                  </a:cxn>
                  <a:cxn ang="0">
                    <a:pos x="259" y="60"/>
                  </a:cxn>
                  <a:cxn ang="0">
                    <a:pos x="259" y="24"/>
                  </a:cxn>
                  <a:cxn ang="0">
                    <a:pos x="246" y="0"/>
                  </a:cxn>
                  <a:cxn ang="0">
                    <a:pos x="231" y="1"/>
                  </a:cxn>
                  <a:cxn ang="0">
                    <a:pos x="216" y="10"/>
                  </a:cxn>
                  <a:cxn ang="0">
                    <a:pos x="216" y="32"/>
                  </a:cxn>
                  <a:cxn ang="0">
                    <a:pos x="222" y="45"/>
                  </a:cxn>
                  <a:cxn ang="0">
                    <a:pos x="216" y="59"/>
                  </a:cxn>
                  <a:cxn ang="0">
                    <a:pos x="194" y="63"/>
                  </a:cxn>
                  <a:cxn ang="0">
                    <a:pos x="189" y="72"/>
                  </a:cxn>
                  <a:cxn ang="0">
                    <a:pos x="183" y="82"/>
                  </a:cxn>
                  <a:cxn ang="0">
                    <a:pos x="165" y="95"/>
                  </a:cxn>
                  <a:cxn ang="0">
                    <a:pos x="127" y="98"/>
                  </a:cxn>
                  <a:cxn ang="0">
                    <a:pos x="96" y="98"/>
                  </a:cxn>
                  <a:cxn ang="0">
                    <a:pos x="59" y="86"/>
                  </a:cxn>
                  <a:cxn ang="0">
                    <a:pos x="37" y="69"/>
                  </a:cxn>
                  <a:cxn ang="0">
                    <a:pos x="22" y="63"/>
                  </a:cxn>
                  <a:cxn ang="0">
                    <a:pos x="18" y="60"/>
                  </a:cxn>
                  <a:cxn ang="0">
                    <a:pos x="18" y="60"/>
                  </a:cxn>
                </a:cxnLst>
                <a:rect l="0" t="0" r="r" b="b"/>
                <a:pathLst>
                  <a:path w="260" h="133">
                    <a:moveTo>
                      <a:pt x="18" y="60"/>
                    </a:moveTo>
                    <a:lnTo>
                      <a:pt x="20" y="60"/>
                    </a:lnTo>
                    <a:lnTo>
                      <a:pt x="0" y="72"/>
                    </a:lnTo>
                    <a:lnTo>
                      <a:pt x="13" y="98"/>
                    </a:lnTo>
                    <a:lnTo>
                      <a:pt x="33" y="117"/>
                    </a:lnTo>
                    <a:lnTo>
                      <a:pt x="63" y="124"/>
                    </a:lnTo>
                    <a:lnTo>
                      <a:pt x="105" y="128"/>
                    </a:lnTo>
                    <a:lnTo>
                      <a:pt x="157" y="132"/>
                    </a:lnTo>
                    <a:lnTo>
                      <a:pt x="187" y="122"/>
                    </a:lnTo>
                    <a:lnTo>
                      <a:pt x="216" y="113"/>
                    </a:lnTo>
                    <a:lnTo>
                      <a:pt x="240" y="93"/>
                    </a:lnTo>
                    <a:lnTo>
                      <a:pt x="248" y="75"/>
                    </a:lnTo>
                    <a:lnTo>
                      <a:pt x="259" y="60"/>
                    </a:lnTo>
                    <a:lnTo>
                      <a:pt x="259" y="24"/>
                    </a:lnTo>
                    <a:lnTo>
                      <a:pt x="246" y="0"/>
                    </a:lnTo>
                    <a:lnTo>
                      <a:pt x="231" y="1"/>
                    </a:lnTo>
                    <a:lnTo>
                      <a:pt x="216" y="10"/>
                    </a:lnTo>
                    <a:lnTo>
                      <a:pt x="216" y="32"/>
                    </a:lnTo>
                    <a:lnTo>
                      <a:pt x="222" y="45"/>
                    </a:lnTo>
                    <a:lnTo>
                      <a:pt x="216" y="59"/>
                    </a:lnTo>
                    <a:lnTo>
                      <a:pt x="194" y="63"/>
                    </a:lnTo>
                    <a:lnTo>
                      <a:pt x="189" y="72"/>
                    </a:lnTo>
                    <a:lnTo>
                      <a:pt x="183" y="82"/>
                    </a:lnTo>
                    <a:lnTo>
                      <a:pt x="165" y="95"/>
                    </a:lnTo>
                    <a:lnTo>
                      <a:pt x="127" y="98"/>
                    </a:lnTo>
                    <a:lnTo>
                      <a:pt x="96" y="98"/>
                    </a:lnTo>
                    <a:lnTo>
                      <a:pt x="59" y="86"/>
                    </a:lnTo>
                    <a:lnTo>
                      <a:pt x="37" y="69"/>
                    </a:lnTo>
                    <a:lnTo>
                      <a:pt x="22" y="63"/>
                    </a:lnTo>
                    <a:lnTo>
                      <a:pt x="18" y="60"/>
                    </a:lnTo>
                    <a:lnTo>
                      <a:pt x="18" y="60"/>
                    </a:lnTo>
                  </a:path>
                </a:pathLst>
              </a:cu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FF1F3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" name="Group 247"/>
          <p:cNvGrpSpPr>
            <a:grpSpLocks/>
          </p:cNvGrpSpPr>
          <p:nvPr/>
        </p:nvGrpSpPr>
        <p:grpSpPr bwMode="auto">
          <a:xfrm>
            <a:off x="2679700" y="2309813"/>
            <a:ext cx="1587500" cy="773112"/>
            <a:chOff x="1688" y="1455"/>
            <a:chExt cx="878" cy="487"/>
          </a:xfrm>
        </p:grpSpPr>
        <p:sp>
          <p:nvSpPr>
            <p:cNvPr id="231" name="Freeform 248"/>
            <p:cNvSpPr>
              <a:spLocks/>
            </p:cNvSpPr>
            <p:nvPr/>
          </p:nvSpPr>
          <p:spPr bwMode="auto">
            <a:xfrm>
              <a:off x="2148" y="1858"/>
              <a:ext cx="41" cy="6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3"/>
                </a:cxn>
                <a:cxn ang="0">
                  <a:pos x="5" y="9"/>
                </a:cxn>
                <a:cxn ang="0">
                  <a:pos x="5" y="14"/>
                </a:cxn>
                <a:cxn ang="0">
                  <a:pos x="7" y="19"/>
                </a:cxn>
                <a:cxn ang="0">
                  <a:pos x="7" y="25"/>
                </a:cxn>
                <a:cxn ang="0">
                  <a:pos x="6" y="30"/>
                </a:cxn>
                <a:cxn ang="0">
                  <a:pos x="5" y="34"/>
                </a:cxn>
                <a:cxn ang="0">
                  <a:pos x="5" y="36"/>
                </a:cxn>
                <a:cxn ang="0">
                  <a:pos x="5" y="38"/>
                </a:cxn>
                <a:cxn ang="0">
                  <a:pos x="3" y="39"/>
                </a:cxn>
                <a:cxn ang="0">
                  <a:pos x="3" y="42"/>
                </a:cxn>
                <a:cxn ang="0">
                  <a:pos x="1" y="43"/>
                </a:cxn>
                <a:cxn ang="0">
                  <a:pos x="1" y="47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7"/>
                </a:cxn>
                <a:cxn ang="0">
                  <a:pos x="9" y="59"/>
                </a:cxn>
                <a:cxn ang="0">
                  <a:pos x="12" y="61"/>
                </a:cxn>
                <a:cxn ang="0">
                  <a:pos x="16" y="63"/>
                </a:cxn>
                <a:cxn ang="0">
                  <a:pos x="19" y="65"/>
                </a:cxn>
                <a:cxn ang="0">
                  <a:pos x="22" y="65"/>
                </a:cxn>
                <a:cxn ang="0">
                  <a:pos x="24" y="66"/>
                </a:cxn>
                <a:cxn ang="0">
                  <a:pos x="26" y="66"/>
                </a:cxn>
                <a:cxn ang="0">
                  <a:pos x="27" y="66"/>
                </a:cxn>
                <a:cxn ang="0">
                  <a:pos x="31" y="66"/>
                </a:cxn>
                <a:cxn ang="0">
                  <a:pos x="32" y="67"/>
                </a:cxn>
                <a:cxn ang="0">
                  <a:pos x="35" y="67"/>
                </a:cxn>
                <a:cxn ang="0">
                  <a:pos x="37" y="67"/>
                </a:cxn>
                <a:cxn ang="0">
                  <a:pos x="38" y="67"/>
                </a:cxn>
              </a:cxnLst>
              <a:rect l="0" t="0" r="r" b="b"/>
              <a:pathLst>
                <a:path w="41" h="68">
                  <a:moveTo>
                    <a:pt x="5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7"/>
                  </a:lnTo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49"/>
            <p:cNvSpPr>
              <a:spLocks/>
            </p:cNvSpPr>
            <p:nvPr/>
          </p:nvSpPr>
          <p:spPr bwMode="auto">
            <a:xfrm>
              <a:off x="2076" y="1865"/>
              <a:ext cx="37" cy="7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2"/>
                </a:cxn>
                <a:cxn ang="0">
                  <a:pos x="34" y="5"/>
                </a:cxn>
                <a:cxn ang="0">
                  <a:pos x="32" y="9"/>
                </a:cxn>
                <a:cxn ang="0">
                  <a:pos x="29" y="12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18" y="24"/>
                </a:cxn>
                <a:cxn ang="0">
                  <a:pos x="15" y="27"/>
                </a:cxn>
                <a:cxn ang="0">
                  <a:pos x="13" y="29"/>
                </a:cxn>
                <a:cxn ang="0">
                  <a:pos x="11" y="32"/>
                </a:cxn>
                <a:cxn ang="0">
                  <a:pos x="9" y="35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3" y="44"/>
                </a:cxn>
                <a:cxn ang="0">
                  <a:pos x="1" y="47"/>
                </a:cxn>
                <a:cxn ang="0">
                  <a:pos x="1" y="50"/>
                </a:cxn>
                <a:cxn ang="0">
                  <a:pos x="0" y="52"/>
                </a:cxn>
                <a:cxn ang="0">
                  <a:pos x="0" y="56"/>
                </a:cxn>
                <a:cxn ang="0">
                  <a:pos x="1" y="60"/>
                </a:cxn>
                <a:cxn ang="0">
                  <a:pos x="2" y="64"/>
                </a:cxn>
                <a:cxn ang="0">
                  <a:pos x="4" y="68"/>
                </a:cxn>
                <a:cxn ang="0">
                  <a:pos x="5" y="72"/>
                </a:cxn>
                <a:cxn ang="0">
                  <a:pos x="6" y="75"/>
                </a:cxn>
                <a:cxn ang="0">
                  <a:pos x="7" y="76"/>
                </a:cxn>
              </a:cxnLst>
              <a:rect l="0" t="0" r="r" b="b"/>
              <a:pathLst>
                <a:path w="37" h="77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6"/>
                  </a:lnTo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50"/>
            <p:cNvSpPr>
              <a:spLocks/>
            </p:cNvSpPr>
            <p:nvPr/>
          </p:nvSpPr>
          <p:spPr bwMode="auto">
            <a:xfrm>
              <a:off x="1993" y="1832"/>
              <a:ext cx="78" cy="103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73" y="3"/>
                </a:cxn>
                <a:cxn ang="0">
                  <a:pos x="68" y="5"/>
                </a:cxn>
                <a:cxn ang="0">
                  <a:pos x="61" y="8"/>
                </a:cxn>
                <a:cxn ang="0">
                  <a:pos x="56" y="11"/>
                </a:cxn>
                <a:cxn ang="0">
                  <a:pos x="49" y="15"/>
                </a:cxn>
                <a:cxn ang="0">
                  <a:pos x="42" y="18"/>
                </a:cxn>
                <a:cxn ang="0">
                  <a:pos x="39" y="22"/>
                </a:cxn>
                <a:cxn ang="0">
                  <a:pos x="36" y="25"/>
                </a:cxn>
                <a:cxn ang="0">
                  <a:pos x="36" y="29"/>
                </a:cxn>
                <a:cxn ang="0">
                  <a:pos x="35" y="34"/>
                </a:cxn>
                <a:cxn ang="0">
                  <a:pos x="35" y="37"/>
                </a:cxn>
                <a:cxn ang="0">
                  <a:pos x="35" y="42"/>
                </a:cxn>
                <a:cxn ang="0">
                  <a:pos x="35" y="45"/>
                </a:cxn>
                <a:cxn ang="0">
                  <a:pos x="34" y="49"/>
                </a:cxn>
                <a:cxn ang="0">
                  <a:pos x="34" y="53"/>
                </a:cxn>
                <a:cxn ang="0">
                  <a:pos x="32" y="55"/>
                </a:cxn>
                <a:cxn ang="0">
                  <a:pos x="29" y="59"/>
                </a:cxn>
                <a:cxn ang="0">
                  <a:pos x="26" y="60"/>
                </a:cxn>
                <a:cxn ang="0">
                  <a:pos x="22" y="64"/>
                </a:cxn>
                <a:cxn ang="0">
                  <a:pos x="18" y="65"/>
                </a:cxn>
                <a:cxn ang="0">
                  <a:pos x="14" y="69"/>
                </a:cxn>
                <a:cxn ang="0">
                  <a:pos x="11" y="71"/>
                </a:cxn>
                <a:cxn ang="0">
                  <a:pos x="8" y="74"/>
                </a:cxn>
                <a:cxn ang="0">
                  <a:pos x="6" y="76"/>
                </a:cxn>
                <a:cxn ang="0">
                  <a:pos x="5" y="79"/>
                </a:cxn>
                <a:cxn ang="0">
                  <a:pos x="3" y="81"/>
                </a:cxn>
                <a:cxn ang="0">
                  <a:pos x="3" y="84"/>
                </a:cxn>
                <a:cxn ang="0">
                  <a:pos x="1" y="86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1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78" h="103">
                  <a:moveTo>
                    <a:pt x="77" y="0"/>
                  </a:moveTo>
                  <a:lnTo>
                    <a:pt x="76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102"/>
                  </a:lnTo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4" name="Group 251"/>
            <p:cNvGrpSpPr>
              <a:grpSpLocks/>
            </p:cNvGrpSpPr>
            <p:nvPr/>
          </p:nvGrpSpPr>
          <p:grpSpPr bwMode="auto">
            <a:xfrm>
              <a:off x="1688" y="1455"/>
              <a:ext cx="878" cy="407"/>
              <a:chOff x="1688" y="1455"/>
              <a:chExt cx="878" cy="407"/>
            </a:xfrm>
          </p:grpSpPr>
          <p:sp>
            <p:nvSpPr>
              <p:cNvPr id="235" name="Oval 252"/>
              <p:cNvSpPr>
                <a:spLocks noChangeArrowheads="1"/>
              </p:cNvSpPr>
              <p:nvPr/>
            </p:nvSpPr>
            <p:spPr bwMode="auto">
              <a:xfrm>
                <a:off x="2068" y="1793"/>
                <a:ext cx="113" cy="62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Freeform 253"/>
              <p:cNvSpPr>
                <a:spLocks/>
              </p:cNvSpPr>
              <p:nvPr/>
            </p:nvSpPr>
            <p:spPr bwMode="auto">
              <a:xfrm>
                <a:off x="2031" y="1699"/>
                <a:ext cx="63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5" y="1"/>
                  </a:cxn>
                  <a:cxn ang="0">
                    <a:pos x="16" y="3"/>
                  </a:cxn>
                  <a:cxn ang="0">
                    <a:pos x="20" y="3"/>
                  </a:cxn>
                  <a:cxn ang="0">
                    <a:pos x="23" y="4"/>
                  </a:cxn>
                  <a:cxn ang="0">
                    <a:pos x="26" y="4"/>
                  </a:cxn>
                  <a:cxn ang="0">
                    <a:pos x="28" y="5"/>
                  </a:cxn>
                  <a:cxn ang="0">
                    <a:pos x="31" y="5"/>
                  </a:cxn>
                  <a:cxn ang="0">
                    <a:pos x="32" y="7"/>
                  </a:cxn>
                  <a:cxn ang="0">
                    <a:pos x="34" y="7"/>
                  </a:cxn>
                  <a:cxn ang="0">
                    <a:pos x="35" y="9"/>
                  </a:cxn>
                  <a:cxn ang="0">
                    <a:pos x="37" y="12"/>
                  </a:cxn>
                  <a:cxn ang="0">
                    <a:pos x="37" y="15"/>
                  </a:cxn>
                  <a:cxn ang="0">
                    <a:pos x="38" y="18"/>
                  </a:cxn>
                  <a:cxn ang="0">
                    <a:pos x="38" y="23"/>
                  </a:cxn>
                  <a:cxn ang="0">
                    <a:pos x="39" y="26"/>
                  </a:cxn>
                  <a:cxn ang="0">
                    <a:pos x="39" y="31"/>
                  </a:cxn>
                  <a:cxn ang="0">
                    <a:pos x="41" y="35"/>
                  </a:cxn>
                  <a:cxn ang="0">
                    <a:pos x="41" y="40"/>
                  </a:cxn>
                  <a:cxn ang="0">
                    <a:pos x="41" y="43"/>
                  </a:cxn>
                  <a:cxn ang="0">
                    <a:pos x="41" y="48"/>
                  </a:cxn>
                  <a:cxn ang="0">
                    <a:pos x="41" y="51"/>
                  </a:cxn>
                  <a:cxn ang="0">
                    <a:pos x="41" y="55"/>
                  </a:cxn>
                  <a:cxn ang="0">
                    <a:pos x="42" y="59"/>
                  </a:cxn>
                  <a:cxn ang="0">
                    <a:pos x="42" y="62"/>
                  </a:cxn>
                  <a:cxn ang="0">
                    <a:pos x="44" y="64"/>
                  </a:cxn>
                  <a:cxn ang="0">
                    <a:pos x="44" y="66"/>
                  </a:cxn>
                  <a:cxn ang="0">
                    <a:pos x="45" y="68"/>
                  </a:cxn>
                  <a:cxn ang="0">
                    <a:pos x="45" y="70"/>
                  </a:cxn>
                  <a:cxn ang="0">
                    <a:pos x="47" y="71"/>
                  </a:cxn>
                  <a:cxn ang="0">
                    <a:pos x="48" y="74"/>
                  </a:cxn>
                  <a:cxn ang="0">
                    <a:pos x="50" y="76"/>
                  </a:cxn>
                  <a:cxn ang="0">
                    <a:pos x="52" y="78"/>
                  </a:cxn>
                  <a:cxn ang="0">
                    <a:pos x="54" y="80"/>
                  </a:cxn>
                  <a:cxn ang="0">
                    <a:pos x="54" y="82"/>
                  </a:cxn>
                  <a:cxn ang="0">
                    <a:pos x="56" y="84"/>
                  </a:cxn>
                  <a:cxn ang="0">
                    <a:pos x="58" y="86"/>
                  </a:cxn>
                  <a:cxn ang="0">
                    <a:pos x="60" y="87"/>
                  </a:cxn>
                  <a:cxn ang="0">
                    <a:pos x="60" y="89"/>
                  </a:cxn>
                  <a:cxn ang="0">
                    <a:pos x="61" y="89"/>
                  </a:cxn>
                  <a:cxn ang="0">
                    <a:pos x="61" y="90"/>
                  </a:cxn>
                  <a:cxn ang="0">
                    <a:pos x="62" y="90"/>
                  </a:cxn>
                </a:cxnLst>
                <a:rect l="0" t="0" r="r" b="b"/>
                <a:pathLst>
                  <a:path w="63" h="9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7" y="15"/>
                    </a:lnTo>
                    <a:lnTo>
                      <a:pt x="38" y="18"/>
                    </a:lnTo>
                    <a:lnTo>
                      <a:pt x="38" y="23"/>
                    </a:lnTo>
                    <a:lnTo>
                      <a:pt x="39" y="26"/>
                    </a:lnTo>
                    <a:lnTo>
                      <a:pt x="39" y="31"/>
                    </a:lnTo>
                    <a:lnTo>
                      <a:pt x="41" y="35"/>
                    </a:lnTo>
                    <a:lnTo>
                      <a:pt x="41" y="40"/>
                    </a:lnTo>
                    <a:lnTo>
                      <a:pt x="41" y="43"/>
                    </a:lnTo>
                    <a:lnTo>
                      <a:pt x="41" y="48"/>
                    </a:lnTo>
                    <a:lnTo>
                      <a:pt x="41" y="51"/>
                    </a:lnTo>
                    <a:lnTo>
                      <a:pt x="41" y="55"/>
                    </a:lnTo>
                    <a:lnTo>
                      <a:pt x="42" y="59"/>
                    </a:lnTo>
                    <a:lnTo>
                      <a:pt x="42" y="62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50" y="76"/>
                    </a:lnTo>
                    <a:lnTo>
                      <a:pt x="52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6" y="84"/>
                    </a:lnTo>
                    <a:lnTo>
                      <a:pt x="58" y="86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1" y="89"/>
                    </a:lnTo>
                    <a:lnTo>
                      <a:pt x="61" y="90"/>
                    </a:lnTo>
                    <a:lnTo>
                      <a:pt x="62" y="90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54"/>
              <p:cNvSpPr>
                <a:spLocks/>
              </p:cNvSpPr>
              <p:nvPr/>
            </p:nvSpPr>
            <p:spPr bwMode="auto">
              <a:xfrm>
                <a:off x="2139" y="1691"/>
                <a:ext cx="38" cy="10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5" y="6"/>
                  </a:cxn>
                  <a:cxn ang="0">
                    <a:pos x="30" y="10"/>
                  </a:cxn>
                  <a:cxn ang="0">
                    <a:pos x="24" y="14"/>
                  </a:cxn>
                  <a:cxn ang="0">
                    <a:pos x="19" y="19"/>
                  </a:cxn>
                  <a:cxn ang="0">
                    <a:pos x="12" y="23"/>
                  </a:cxn>
                  <a:cxn ang="0">
                    <a:pos x="6" y="28"/>
                  </a:cxn>
                  <a:cxn ang="0">
                    <a:pos x="3" y="31"/>
                  </a:cxn>
                  <a:cxn ang="0">
                    <a:pos x="1" y="37"/>
                  </a:cxn>
                  <a:cxn ang="0">
                    <a:pos x="1" y="43"/>
                  </a:cxn>
                  <a:cxn ang="0">
                    <a:pos x="1" y="49"/>
                  </a:cxn>
                  <a:cxn ang="0">
                    <a:pos x="2" y="56"/>
                  </a:cxn>
                  <a:cxn ang="0">
                    <a:pos x="4" y="65"/>
                  </a:cxn>
                  <a:cxn ang="0">
                    <a:pos x="5" y="72"/>
                  </a:cxn>
                  <a:cxn ang="0">
                    <a:pos x="6" y="78"/>
                  </a:cxn>
                  <a:cxn ang="0">
                    <a:pos x="6" y="84"/>
                  </a:cxn>
                  <a:cxn ang="0">
                    <a:pos x="6" y="88"/>
                  </a:cxn>
                  <a:cxn ang="0">
                    <a:pos x="6" y="91"/>
                  </a:cxn>
                  <a:cxn ang="0">
                    <a:pos x="4" y="93"/>
                  </a:cxn>
                  <a:cxn ang="0">
                    <a:pos x="4" y="97"/>
                  </a:cxn>
                  <a:cxn ang="0">
                    <a:pos x="2" y="99"/>
                  </a:cxn>
                  <a:cxn ang="0">
                    <a:pos x="1" y="102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38" h="105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5" y="6"/>
                    </a:lnTo>
                    <a:lnTo>
                      <a:pt x="34" y="8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2" y="23"/>
                    </a:lnTo>
                    <a:lnTo>
                      <a:pt x="10" y="25"/>
                    </a:lnTo>
                    <a:lnTo>
                      <a:pt x="6" y="28"/>
                    </a:lnTo>
                    <a:lnTo>
                      <a:pt x="5" y="30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2" y="53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5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6" y="75"/>
                    </a:lnTo>
                    <a:lnTo>
                      <a:pt x="6" y="78"/>
                    </a:lnTo>
                    <a:lnTo>
                      <a:pt x="6" y="81"/>
                    </a:lnTo>
                    <a:lnTo>
                      <a:pt x="6" y="84"/>
                    </a:lnTo>
                    <a:lnTo>
                      <a:pt x="7" y="86"/>
                    </a:lnTo>
                    <a:lnTo>
                      <a:pt x="6" y="88"/>
                    </a:lnTo>
                    <a:lnTo>
                      <a:pt x="6" y="89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4" y="93"/>
                    </a:lnTo>
                    <a:lnTo>
                      <a:pt x="4" y="95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5"/>
              <p:cNvSpPr>
                <a:spLocks/>
              </p:cNvSpPr>
              <p:nvPr/>
            </p:nvSpPr>
            <p:spPr bwMode="auto">
              <a:xfrm>
                <a:off x="2163" y="1729"/>
                <a:ext cx="89" cy="70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68" y="3"/>
                  </a:cxn>
                  <a:cxn ang="0">
                    <a:pos x="70" y="6"/>
                  </a:cxn>
                  <a:cxn ang="0">
                    <a:pos x="74" y="9"/>
                  </a:cxn>
                  <a:cxn ang="0">
                    <a:pos x="79" y="14"/>
                  </a:cxn>
                  <a:cxn ang="0">
                    <a:pos x="82" y="18"/>
                  </a:cxn>
                  <a:cxn ang="0">
                    <a:pos x="85" y="22"/>
                  </a:cxn>
                  <a:cxn ang="0">
                    <a:pos x="86" y="26"/>
                  </a:cxn>
                  <a:cxn ang="0">
                    <a:pos x="86" y="29"/>
                  </a:cxn>
                  <a:cxn ang="0">
                    <a:pos x="84" y="32"/>
                  </a:cxn>
                  <a:cxn ang="0">
                    <a:pos x="82" y="34"/>
                  </a:cxn>
                  <a:cxn ang="0">
                    <a:pos x="78" y="36"/>
                  </a:cxn>
                  <a:cxn ang="0">
                    <a:pos x="73" y="37"/>
                  </a:cxn>
                  <a:cxn ang="0">
                    <a:pos x="70" y="39"/>
                  </a:cxn>
                  <a:cxn ang="0">
                    <a:pos x="66" y="41"/>
                  </a:cxn>
                  <a:cxn ang="0">
                    <a:pos x="63" y="41"/>
                  </a:cxn>
                  <a:cxn ang="0">
                    <a:pos x="58" y="43"/>
                  </a:cxn>
                  <a:cxn ang="0">
                    <a:pos x="50" y="46"/>
                  </a:cxn>
                  <a:cxn ang="0">
                    <a:pos x="40" y="48"/>
                  </a:cxn>
                  <a:cxn ang="0">
                    <a:pos x="30" y="52"/>
                  </a:cxn>
                  <a:cxn ang="0">
                    <a:pos x="20" y="53"/>
                  </a:cxn>
                  <a:cxn ang="0">
                    <a:pos x="11" y="57"/>
                  </a:cxn>
                  <a:cxn ang="0">
                    <a:pos x="4" y="59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89" h="70">
                    <a:moveTo>
                      <a:pt x="66" y="0"/>
                    </a:moveTo>
                    <a:lnTo>
                      <a:pt x="66" y="1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4"/>
                    </a:lnTo>
                    <a:lnTo>
                      <a:pt x="70" y="6"/>
                    </a:lnTo>
                    <a:lnTo>
                      <a:pt x="72" y="7"/>
                    </a:lnTo>
                    <a:lnTo>
                      <a:pt x="74" y="9"/>
                    </a:lnTo>
                    <a:lnTo>
                      <a:pt x="77" y="11"/>
                    </a:lnTo>
                    <a:lnTo>
                      <a:pt x="79" y="14"/>
                    </a:lnTo>
                    <a:lnTo>
                      <a:pt x="80" y="16"/>
                    </a:lnTo>
                    <a:lnTo>
                      <a:pt x="82" y="18"/>
                    </a:lnTo>
                    <a:lnTo>
                      <a:pt x="84" y="20"/>
                    </a:lnTo>
                    <a:lnTo>
                      <a:pt x="85" y="22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8" y="27"/>
                    </a:lnTo>
                    <a:lnTo>
                      <a:pt x="86" y="29"/>
                    </a:lnTo>
                    <a:lnTo>
                      <a:pt x="86" y="31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58" y="43"/>
                    </a:lnTo>
                    <a:lnTo>
                      <a:pt x="55" y="44"/>
                    </a:lnTo>
                    <a:lnTo>
                      <a:pt x="50" y="46"/>
                    </a:lnTo>
                    <a:lnTo>
                      <a:pt x="45" y="46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0" y="52"/>
                    </a:lnTo>
                    <a:lnTo>
                      <a:pt x="25" y="52"/>
                    </a:lnTo>
                    <a:lnTo>
                      <a:pt x="20" y="53"/>
                    </a:lnTo>
                    <a:lnTo>
                      <a:pt x="15" y="55"/>
                    </a:lnTo>
                    <a:lnTo>
                      <a:pt x="11" y="57"/>
                    </a:lnTo>
                    <a:lnTo>
                      <a:pt x="7" y="57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56"/>
              <p:cNvSpPr>
                <a:spLocks/>
              </p:cNvSpPr>
              <p:nvPr/>
            </p:nvSpPr>
            <p:spPr bwMode="auto">
              <a:xfrm>
                <a:off x="2176" y="1828"/>
                <a:ext cx="110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10" y="2"/>
                  </a:cxn>
                  <a:cxn ang="0">
                    <a:pos x="15" y="4"/>
                  </a:cxn>
                  <a:cxn ang="0">
                    <a:pos x="19" y="6"/>
                  </a:cxn>
                  <a:cxn ang="0">
                    <a:pos x="24" y="8"/>
                  </a:cxn>
                  <a:cxn ang="0">
                    <a:pos x="28" y="11"/>
                  </a:cxn>
                  <a:cxn ang="0">
                    <a:pos x="34" y="13"/>
                  </a:cxn>
                  <a:cxn ang="0">
                    <a:pos x="37" y="14"/>
                  </a:cxn>
                  <a:cxn ang="0">
                    <a:pos x="41" y="15"/>
                  </a:cxn>
                  <a:cxn ang="0">
                    <a:pos x="44" y="18"/>
                  </a:cxn>
                  <a:cxn ang="0">
                    <a:pos x="48" y="20"/>
                  </a:cxn>
                  <a:cxn ang="0">
                    <a:pos x="51" y="23"/>
                  </a:cxn>
                  <a:cxn ang="0">
                    <a:pos x="56" y="26"/>
                  </a:cxn>
                  <a:cxn ang="0">
                    <a:pos x="59" y="29"/>
                  </a:cxn>
                  <a:cxn ang="0">
                    <a:pos x="64" y="32"/>
                  </a:cxn>
                  <a:cxn ang="0">
                    <a:pos x="67" y="32"/>
                  </a:cxn>
                  <a:cxn ang="0">
                    <a:pos x="72" y="33"/>
                  </a:cxn>
                  <a:cxn ang="0">
                    <a:pos x="76" y="33"/>
                  </a:cxn>
                  <a:cxn ang="0">
                    <a:pos x="82" y="32"/>
                  </a:cxn>
                  <a:cxn ang="0">
                    <a:pos x="89" y="31"/>
                  </a:cxn>
                  <a:cxn ang="0">
                    <a:pos x="94" y="29"/>
                  </a:cxn>
                  <a:cxn ang="0">
                    <a:pos x="100" y="29"/>
                  </a:cxn>
                  <a:cxn ang="0">
                    <a:pos x="105" y="27"/>
                  </a:cxn>
                  <a:cxn ang="0">
                    <a:pos x="107" y="26"/>
                  </a:cxn>
                </a:cxnLst>
                <a:rect l="0" t="0" r="r" b="b"/>
                <a:pathLst>
                  <a:path w="110" h="3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7" y="14"/>
                    </a:lnTo>
                    <a:lnTo>
                      <a:pt x="40" y="14"/>
                    </a:lnTo>
                    <a:lnTo>
                      <a:pt x="41" y="15"/>
                    </a:lnTo>
                    <a:lnTo>
                      <a:pt x="43" y="17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9" y="22"/>
                    </a:lnTo>
                    <a:lnTo>
                      <a:pt x="51" y="23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4" y="32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2" y="33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9" y="32"/>
                    </a:lnTo>
                    <a:lnTo>
                      <a:pt x="82" y="32"/>
                    </a:lnTo>
                    <a:lnTo>
                      <a:pt x="85" y="31"/>
                    </a:lnTo>
                    <a:lnTo>
                      <a:pt x="89" y="31"/>
                    </a:lnTo>
                    <a:lnTo>
                      <a:pt x="92" y="29"/>
                    </a:lnTo>
                    <a:lnTo>
                      <a:pt x="94" y="29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7" y="26"/>
                    </a:lnTo>
                    <a:lnTo>
                      <a:pt x="107" y="26"/>
                    </a:lnTo>
                    <a:lnTo>
                      <a:pt x="109" y="25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57"/>
              <p:cNvSpPr>
                <a:spLocks/>
              </p:cNvSpPr>
              <p:nvPr/>
            </p:nvSpPr>
            <p:spPr bwMode="auto">
              <a:xfrm>
                <a:off x="1969" y="1770"/>
                <a:ext cx="10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4" y="5"/>
                  </a:cxn>
                  <a:cxn ang="0">
                    <a:pos x="6" y="6"/>
                  </a:cxn>
                  <a:cxn ang="0">
                    <a:pos x="9" y="10"/>
                  </a:cxn>
                  <a:cxn ang="0">
                    <a:pos x="11" y="13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6" y="23"/>
                  </a:cxn>
                  <a:cxn ang="0">
                    <a:pos x="18" y="25"/>
                  </a:cxn>
                  <a:cxn ang="0">
                    <a:pos x="19" y="27"/>
                  </a:cxn>
                  <a:cxn ang="0">
                    <a:pos x="21" y="29"/>
                  </a:cxn>
                  <a:cxn ang="0">
                    <a:pos x="22" y="32"/>
                  </a:cxn>
                  <a:cxn ang="0">
                    <a:pos x="24" y="34"/>
                  </a:cxn>
                  <a:cxn ang="0">
                    <a:pos x="26" y="37"/>
                  </a:cxn>
                  <a:cxn ang="0">
                    <a:pos x="28" y="39"/>
                  </a:cxn>
                  <a:cxn ang="0">
                    <a:pos x="30" y="40"/>
                  </a:cxn>
                  <a:cxn ang="0">
                    <a:pos x="33" y="41"/>
                  </a:cxn>
                  <a:cxn ang="0">
                    <a:pos x="37" y="42"/>
                  </a:cxn>
                  <a:cxn ang="0">
                    <a:pos x="40" y="43"/>
                  </a:cxn>
                  <a:cxn ang="0">
                    <a:pos x="44" y="43"/>
                  </a:cxn>
                  <a:cxn ang="0">
                    <a:pos x="49" y="43"/>
                  </a:cxn>
                  <a:cxn ang="0">
                    <a:pos x="53" y="43"/>
                  </a:cxn>
                  <a:cxn ang="0">
                    <a:pos x="58" y="43"/>
                  </a:cxn>
                  <a:cxn ang="0">
                    <a:pos x="62" y="43"/>
                  </a:cxn>
                  <a:cxn ang="0">
                    <a:pos x="65" y="42"/>
                  </a:cxn>
                  <a:cxn ang="0">
                    <a:pos x="68" y="42"/>
                  </a:cxn>
                  <a:cxn ang="0">
                    <a:pos x="71" y="42"/>
                  </a:cxn>
                  <a:cxn ang="0">
                    <a:pos x="75" y="42"/>
                  </a:cxn>
                  <a:cxn ang="0">
                    <a:pos x="78" y="41"/>
                  </a:cxn>
                  <a:cxn ang="0">
                    <a:pos x="82" y="41"/>
                  </a:cxn>
                  <a:cxn ang="0">
                    <a:pos x="84" y="41"/>
                  </a:cxn>
                  <a:cxn ang="0">
                    <a:pos x="88" y="41"/>
                  </a:cxn>
                  <a:cxn ang="0">
                    <a:pos x="90" y="40"/>
                  </a:cxn>
                  <a:cxn ang="0">
                    <a:pos x="90" y="40"/>
                  </a:cxn>
                  <a:cxn ang="0">
                    <a:pos x="92" y="40"/>
                  </a:cxn>
                  <a:cxn ang="0">
                    <a:pos x="94" y="40"/>
                  </a:cxn>
                  <a:cxn ang="0">
                    <a:pos x="96" y="40"/>
                  </a:cxn>
                  <a:cxn ang="0">
                    <a:pos x="98" y="40"/>
                  </a:cxn>
                  <a:cxn ang="0">
                    <a:pos x="99" y="40"/>
                  </a:cxn>
                  <a:cxn ang="0">
                    <a:pos x="100" y="40"/>
                  </a:cxn>
                </a:cxnLst>
                <a:rect l="0" t="0" r="r" b="b"/>
                <a:pathLst>
                  <a:path w="102" h="4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8" y="37"/>
                    </a:lnTo>
                    <a:lnTo>
                      <a:pt x="28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33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2" y="43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6" y="41"/>
                    </a:lnTo>
                    <a:lnTo>
                      <a:pt x="88" y="4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1" y="40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Oval 258"/>
              <p:cNvSpPr>
                <a:spLocks noChangeArrowheads="1"/>
              </p:cNvSpPr>
              <p:nvPr/>
            </p:nvSpPr>
            <p:spPr bwMode="auto">
              <a:xfrm>
                <a:off x="2001" y="1455"/>
                <a:ext cx="155" cy="11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259"/>
              <p:cNvSpPr>
                <a:spLocks noChangeArrowheads="1"/>
              </p:cNvSpPr>
              <p:nvPr/>
            </p:nvSpPr>
            <p:spPr bwMode="auto">
              <a:xfrm>
                <a:off x="1745" y="1572"/>
                <a:ext cx="155" cy="11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Freeform 260"/>
              <p:cNvSpPr>
                <a:spLocks/>
              </p:cNvSpPr>
              <p:nvPr/>
            </p:nvSpPr>
            <p:spPr bwMode="auto">
              <a:xfrm>
                <a:off x="1688" y="1671"/>
                <a:ext cx="65" cy="123"/>
              </a:xfrm>
              <a:custGeom>
                <a:avLst/>
                <a:gdLst/>
                <a:ahLst/>
                <a:cxnLst>
                  <a:cxn ang="0">
                    <a:pos x="63" y="1"/>
                  </a:cxn>
                  <a:cxn ang="0">
                    <a:pos x="58" y="3"/>
                  </a:cxn>
                  <a:cxn ang="0">
                    <a:pos x="50" y="6"/>
                  </a:cxn>
                  <a:cxn ang="0">
                    <a:pos x="40" y="10"/>
                  </a:cxn>
                  <a:cxn ang="0">
                    <a:pos x="28" y="15"/>
                  </a:cxn>
                  <a:cxn ang="0">
                    <a:pos x="18" y="21"/>
                  </a:cxn>
                  <a:cxn ang="0">
                    <a:pos x="9" y="26"/>
                  </a:cxn>
                  <a:cxn ang="0">
                    <a:pos x="3" y="33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6" y="62"/>
                  </a:cxn>
                  <a:cxn ang="0">
                    <a:pos x="9" y="70"/>
                  </a:cxn>
                  <a:cxn ang="0">
                    <a:pos x="12" y="80"/>
                  </a:cxn>
                  <a:cxn ang="0">
                    <a:pos x="14" y="88"/>
                  </a:cxn>
                  <a:cxn ang="0">
                    <a:pos x="16" y="94"/>
                  </a:cxn>
                  <a:cxn ang="0">
                    <a:pos x="17" y="98"/>
                  </a:cxn>
                  <a:cxn ang="0">
                    <a:pos x="17" y="101"/>
                  </a:cxn>
                  <a:cxn ang="0">
                    <a:pos x="17" y="102"/>
                  </a:cxn>
                  <a:cxn ang="0">
                    <a:pos x="17" y="105"/>
                  </a:cxn>
                  <a:cxn ang="0">
                    <a:pos x="16" y="107"/>
                  </a:cxn>
                  <a:cxn ang="0">
                    <a:pos x="16" y="110"/>
                  </a:cxn>
                  <a:cxn ang="0">
                    <a:pos x="16" y="112"/>
                  </a:cxn>
                  <a:cxn ang="0">
                    <a:pos x="16" y="113"/>
                  </a:cxn>
                  <a:cxn ang="0">
                    <a:pos x="14" y="114"/>
                  </a:cxn>
                  <a:cxn ang="0">
                    <a:pos x="13" y="114"/>
                  </a:cxn>
                  <a:cxn ang="0">
                    <a:pos x="12" y="116"/>
                  </a:cxn>
                  <a:cxn ang="0">
                    <a:pos x="10" y="116"/>
                  </a:cxn>
                  <a:cxn ang="0">
                    <a:pos x="8" y="118"/>
                  </a:cxn>
                  <a:cxn ang="0">
                    <a:pos x="6" y="118"/>
                  </a:cxn>
                  <a:cxn ang="0">
                    <a:pos x="5" y="119"/>
                  </a:cxn>
                  <a:cxn ang="0">
                    <a:pos x="4" y="119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2" y="122"/>
                  </a:cxn>
                  <a:cxn ang="0">
                    <a:pos x="2" y="122"/>
                  </a:cxn>
                  <a:cxn ang="0">
                    <a:pos x="2" y="122"/>
                  </a:cxn>
                  <a:cxn ang="0">
                    <a:pos x="2" y="122"/>
                  </a:cxn>
                </a:cxnLst>
                <a:rect l="0" t="0" r="r" b="b"/>
                <a:pathLst>
                  <a:path w="65" h="123">
                    <a:moveTo>
                      <a:pt x="64" y="0"/>
                    </a:moveTo>
                    <a:lnTo>
                      <a:pt x="63" y="1"/>
                    </a:lnTo>
                    <a:lnTo>
                      <a:pt x="61" y="1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10"/>
                    </a:lnTo>
                    <a:lnTo>
                      <a:pt x="35" y="11"/>
                    </a:lnTo>
                    <a:lnTo>
                      <a:pt x="28" y="15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5" y="29"/>
                    </a:lnTo>
                    <a:lnTo>
                      <a:pt x="3" y="33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2" y="54"/>
                    </a:lnTo>
                    <a:lnTo>
                      <a:pt x="4" y="57"/>
                    </a:lnTo>
                    <a:lnTo>
                      <a:pt x="6" y="62"/>
                    </a:lnTo>
                    <a:lnTo>
                      <a:pt x="7" y="65"/>
                    </a:lnTo>
                    <a:lnTo>
                      <a:pt x="9" y="70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4" y="83"/>
                    </a:lnTo>
                    <a:lnTo>
                      <a:pt x="14" y="88"/>
                    </a:lnTo>
                    <a:lnTo>
                      <a:pt x="16" y="91"/>
                    </a:lnTo>
                    <a:lnTo>
                      <a:pt x="16" y="94"/>
                    </a:lnTo>
                    <a:lnTo>
                      <a:pt x="18" y="97"/>
                    </a:lnTo>
                    <a:lnTo>
                      <a:pt x="17" y="98"/>
                    </a:lnTo>
                    <a:lnTo>
                      <a:pt x="17" y="99"/>
                    </a:lnTo>
                    <a:lnTo>
                      <a:pt x="17" y="101"/>
                    </a:lnTo>
                    <a:lnTo>
                      <a:pt x="17" y="101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6" y="107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Oval 261"/>
              <p:cNvSpPr>
                <a:spLocks noChangeArrowheads="1"/>
              </p:cNvSpPr>
              <p:nvPr/>
            </p:nvSpPr>
            <p:spPr bwMode="auto">
              <a:xfrm>
                <a:off x="2072" y="1496"/>
                <a:ext cx="37" cy="37"/>
              </a:xfrm>
              <a:prstGeom prst="ellipse">
                <a:avLst/>
              </a:prstGeom>
              <a:solidFill>
                <a:srgbClr val="CC0099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Text Box 262"/>
              <p:cNvSpPr txBox="1">
                <a:spLocks noChangeArrowheads="1"/>
              </p:cNvSpPr>
              <p:nvPr/>
            </p:nvSpPr>
            <p:spPr bwMode="auto">
              <a:xfrm>
                <a:off x="2186" y="1494"/>
                <a:ext cx="380" cy="1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425450" eaLnBrk="0" hangingPunct="0"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Zygote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246" name="Text Box 263"/>
          <p:cNvSpPr txBox="1">
            <a:spLocks noChangeArrowheads="1"/>
          </p:cNvSpPr>
          <p:nvPr/>
        </p:nvSpPr>
        <p:spPr bwMode="auto">
          <a:xfrm>
            <a:off x="2133600" y="6172200"/>
            <a:ext cx="15240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Schizogony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47" name="Text Box 264"/>
          <p:cNvSpPr txBox="1">
            <a:spLocks noChangeArrowheads="1"/>
          </p:cNvSpPr>
          <p:nvPr/>
        </p:nvSpPr>
        <p:spPr bwMode="auto">
          <a:xfrm>
            <a:off x="5715000" y="838200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Sporogony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48" name="Group 285"/>
          <p:cNvGrpSpPr>
            <a:grpSpLocks/>
          </p:cNvGrpSpPr>
          <p:nvPr/>
        </p:nvGrpSpPr>
        <p:grpSpPr bwMode="auto">
          <a:xfrm>
            <a:off x="7772404" y="3505200"/>
            <a:ext cx="1087438" cy="2160588"/>
            <a:chOff x="4896" y="2208"/>
            <a:chExt cx="685" cy="1361"/>
          </a:xfrm>
        </p:grpSpPr>
        <p:grpSp>
          <p:nvGrpSpPr>
            <p:cNvPr id="249" name="Group 286"/>
            <p:cNvGrpSpPr>
              <a:grpSpLocks/>
            </p:cNvGrpSpPr>
            <p:nvPr/>
          </p:nvGrpSpPr>
          <p:grpSpPr bwMode="auto">
            <a:xfrm>
              <a:off x="4896" y="2208"/>
              <a:ext cx="685" cy="1007"/>
              <a:chOff x="4896" y="2208"/>
              <a:chExt cx="685" cy="1007"/>
            </a:xfrm>
          </p:grpSpPr>
          <p:grpSp>
            <p:nvGrpSpPr>
              <p:cNvPr id="251" name="Group 287"/>
              <p:cNvGrpSpPr>
                <a:grpSpLocks/>
              </p:cNvGrpSpPr>
              <p:nvPr/>
            </p:nvGrpSpPr>
            <p:grpSpPr bwMode="auto">
              <a:xfrm>
                <a:off x="5287" y="2930"/>
                <a:ext cx="249" cy="285"/>
                <a:chOff x="5318" y="2930"/>
                <a:chExt cx="249" cy="285"/>
              </a:xfrm>
            </p:grpSpPr>
            <p:sp>
              <p:nvSpPr>
                <p:cNvPr id="254" name="Freeform 288" descr="Small checker board"/>
                <p:cNvSpPr>
                  <a:spLocks/>
                </p:cNvSpPr>
                <p:nvPr/>
              </p:nvSpPr>
              <p:spPr bwMode="auto">
                <a:xfrm>
                  <a:off x="5318" y="2930"/>
                  <a:ext cx="249" cy="285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26" y="0"/>
                    </a:cxn>
                    <a:cxn ang="0">
                      <a:pos x="248" y="93"/>
                    </a:cxn>
                    <a:cxn ang="0">
                      <a:pos x="248" y="188"/>
                    </a:cxn>
                    <a:cxn ang="0">
                      <a:pos x="132" y="284"/>
                    </a:cxn>
                    <a:cxn ang="0">
                      <a:pos x="4" y="20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249" h="285">
                      <a:moveTo>
                        <a:pt x="0" y="78"/>
                      </a:moveTo>
                      <a:lnTo>
                        <a:pt x="126" y="0"/>
                      </a:lnTo>
                      <a:lnTo>
                        <a:pt x="248" y="93"/>
                      </a:lnTo>
                      <a:lnTo>
                        <a:pt x="248" y="188"/>
                      </a:lnTo>
                      <a:lnTo>
                        <a:pt x="132" y="284"/>
                      </a:lnTo>
                      <a:lnTo>
                        <a:pt x="4" y="200"/>
                      </a:lnTo>
                      <a:lnTo>
                        <a:pt x="0" y="78"/>
                      </a:lnTo>
                      <a:lnTo>
                        <a:pt x="0" y="78"/>
                      </a:lnTo>
                    </a:path>
                  </a:pathLst>
                </a:custGeom>
                <a:pattFill prst="smCheck">
                  <a:fgClr>
                    <a:srgbClr val="FF8080"/>
                  </a:fgClr>
                  <a:bgClr>
                    <a:srgbClr val="E01F25"/>
                  </a:bgClr>
                </a:pattFill>
                <a:ln w="2857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89"/>
                <p:cNvSpPr>
                  <a:spLocks/>
                </p:cNvSpPr>
                <p:nvPr/>
              </p:nvSpPr>
              <p:spPr bwMode="auto">
                <a:xfrm>
                  <a:off x="5459" y="304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2857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90"/>
                <p:cNvSpPr>
                  <a:spLocks/>
                </p:cNvSpPr>
                <p:nvPr/>
              </p:nvSpPr>
              <p:spPr bwMode="auto">
                <a:xfrm>
                  <a:off x="5380" y="3010"/>
                  <a:ext cx="152" cy="143"/>
                </a:xfrm>
                <a:custGeom>
                  <a:avLst/>
                  <a:gdLst/>
                  <a:ahLst/>
                  <a:cxnLst>
                    <a:cxn ang="0">
                      <a:pos x="51" y="7"/>
                    </a:cxn>
                    <a:cxn ang="0">
                      <a:pos x="14" y="30"/>
                    </a:cxn>
                    <a:cxn ang="0">
                      <a:pos x="3" y="42"/>
                    </a:cxn>
                    <a:cxn ang="0">
                      <a:pos x="0" y="57"/>
                    </a:cxn>
                    <a:cxn ang="0">
                      <a:pos x="2" y="78"/>
                    </a:cxn>
                    <a:cxn ang="0">
                      <a:pos x="10" y="101"/>
                    </a:cxn>
                    <a:cxn ang="0">
                      <a:pos x="22" y="112"/>
                    </a:cxn>
                    <a:cxn ang="0">
                      <a:pos x="29" y="126"/>
                    </a:cxn>
                    <a:cxn ang="0">
                      <a:pos x="54" y="141"/>
                    </a:cxn>
                    <a:cxn ang="0">
                      <a:pos x="66" y="137"/>
                    </a:cxn>
                    <a:cxn ang="0">
                      <a:pos x="98" y="142"/>
                    </a:cxn>
                    <a:cxn ang="0">
                      <a:pos x="116" y="134"/>
                    </a:cxn>
                    <a:cxn ang="0">
                      <a:pos x="128" y="122"/>
                    </a:cxn>
                    <a:cxn ang="0">
                      <a:pos x="139" y="109"/>
                    </a:cxn>
                    <a:cxn ang="0">
                      <a:pos x="151" y="97"/>
                    </a:cxn>
                    <a:cxn ang="0">
                      <a:pos x="144" y="76"/>
                    </a:cxn>
                    <a:cxn ang="0">
                      <a:pos x="139" y="50"/>
                    </a:cxn>
                    <a:cxn ang="0">
                      <a:pos x="128" y="37"/>
                    </a:cxn>
                    <a:cxn ang="0">
                      <a:pos x="121" y="12"/>
                    </a:cxn>
                    <a:cxn ang="0">
                      <a:pos x="109" y="0"/>
                    </a:cxn>
                    <a:cxn ang="0">
                      <a:pos x="89" y="0"/>
                    </a:cxn>
                    <a:cxn ang="0">
                      <a:pos x="67" y="7"/>
                    </a:cxn>
                    <a:cxn ang="0">
                      <a:pos x="59" y="7"/>
                    </a:cxn>
                    <a:cxn ang="0">
                      <a:pos x="47" y="10"/>
                    </a:cxn>
                    <a:cxn ang="0">
                      <a:pos x="51" y="7"/>
                    </a:cxn>
                    <a:cxn ang="0">
                      <a:pos x="51" y="7"/>
                    </a:cxn>
                  </a:cxnLst>
                  <a:rect l="0" t="0" r="r" b="b"/>
                  <a:pathLst>
                    <a:path w="152" h="143">
                      <a:moveTo>
                        <a:pt x="51" y="7"/>
                      </a:moveTo>
                      <a:lnTo>
                        <a:pt x="14" y="30"/>
                      </a:lnTo>
                      <a:lnTo>
                        <a:pt x="3" y="42"/>
                      </a:lnTo>
                      <a:lnTo>
                        <a:pt x="0" y="57"/>
                      </a:lnTo>
                      <a:lnTo>
                        <a:pt x="2" y="78"/>
                      </a:lnTo>
                      <a:lnTo>
                        <a:pt x="10" y="101"/>
                      </a:lnTo>
                      <a:lnTo>
                        <a:pt x="22" y="112"/>
                      </a:lnTo>
                      <a:lnTo>
                        <a:pt x="29" y="126"/>
                      </a:lnTo>
                      <a:lnTo>
                        <a:pt x="54" y="141"/>
                      </a:lnTo>
                      <a:lnTo>
                        <a:pt x="66" y="137"/>
                      </a:lnTo>
                      <a:lnTo>
                        <a:pt x="98" y="142"/>
                      </a:lnTo>
                      <a:lnTo>
                        <a:pt x="116" y="134"/>
                      </a:lnTo>
                      <a:lnTo>
                        <a:pt x="128" y="122"/>
                      </a:lnTo>
                      <a:lnTo>
                        <a:pt x="139" y="109"/>
                      </a:lnTo>
                      <a:lnTo>
                        <a:pt x="151" y="97"/>
                      </a:lnTo>
                      <a:lnTo>
                        <a:pt x="144" y="76"/>
                      </a:lnTo>
                      <a:lnTo>
                        <a:pt x="139" y="50"/>
                      </a:lnTo>
                      <a:lnTo>
                        <a:pt x="128" y="37"/>
                      </a:lnTo>
                      <a:lnTo>
                        <a:pt x="121" y="12"/>
                      </a:lnTo>
                      <a:lnTo>
                        <a:pt x="109" y="0"/>
                      </a:lnTo>
                      <a:lnTo>
                        <a:pt x="89" y="0"/>
                      </a:lnTo>
                      <a:lnTo>
                        <a:pt x="67" y="7"/>
                      </a:lnTo>
                      <a:lnTo>
                        <a:pt x="59" y="7"/>
                      </a:lnTo>
                      <a:lnTo>
                        <a:pt x="47" y="10"/>
                      </a:lnTo>
                      <a:lnTo>
                        <a:pt x="51" y="7"/>
                      </a:lnTo>
                      <a:lnTo>
                        <a:pt x="51" y="7"/>
                      </a:lnTo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7" name="Group 291"/>
                <p:cNvGrpSpPr>
                  <a:grpSpLocks/>
                </p:cNvGrpSpPr>
                <p:nvPr/>
              </p:nvGrpSpPr>
              <p:grpSpPr bwMode="auto">
                <a:xfrm>
                  <a:off x="5383" y="3021"/>
                  <a:ext cx="143" cy="123"/>
                  <a:chOff x="5722" y="3156"/>
                  <a:chExt cx="143" cy="123"/>
                </a:xfrm>
              </p:grpSpPr>
              <p:sp>
                <p:nvSpPr>
                  <p:cNvPr id="258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5748" y="3160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5722" y="3184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5748" y="3236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5763" y="319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5785" y="3156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5800" y="3186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5814" y="3219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5789" y="3241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FF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8575">
                    <a:solidFill>
                      <a:srgbClr val="C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2" name="Freeform 300"/>
              <p:cNvSpPr>
                <a:spLocks/>
              </p:cNvSpPr>
              <p:nvPr/>
            </p:nvSpPr>
            <p:spPr bwMode="auto">
              <a:xfrm>
                <a:off x="4900" y="2580"/>
                <a:ext cx="432" cy="266"/>
              </a:xfrm>
              <a:custGeom>
                <a:avLst/>
                <a:gdLst/>
                <a:ahLst/>
                <a:cxnLst>
                  <a:cxn ang="0">
                    <a:pos x="431" y="265"/>
                  </a:cxn>
                  <a:cxn ang="0">
                    <a:pos x="409" y="236"/>
                  </a:cxn>
                  <a:cxn ang="0">
                    <a:pos x="389" y="209"/>
                  </a:cxn>
                  <a:cxn ang="0">
                    <a:pos x="366" y="184"/>
                  </a:cxn>
                  <a:cxn ang="0">
                    <a:pos x="343" y="161"/>
                  </a:cxn>
                  <a:cxn ang="0">
                    <a:pos x="319" y="141"/>
                  </a:cxn>
                  <a:cxn ang="0">
                    <a:pos x="294" y="122"/>
                  </a:cxn>
                  <a:cxn ang="0">
                    <a:pos x="268" y="105"/>
                  </a:cxn>
                  <a:cxn ang="0">
                    <a:pos x="243" y="88"/>
                  </a:cxn>
                  <a:cxn ang="0">
                    <a:pos x="215" y="75"/>
                  </a:cxn>
                  <a:cxn ang="0">
                    <a:pos x="187" y="61"/>
                  </a:cxn>
                  <a:cxn ang="0">
                    <a:pos x="158" y="50"/>
                  </a:cxn>
                  <a:cxn ang="0">
                    <a:pos x="129" y="38"/>
                  </a:cxn>
                  <a:cxn ang="0">
                    <a:pos x="98" y="29"/>
                  </a:cxn>
                  <a:cxn ang="0">
                    <a:pos x="66" y="18"/>
                  </a:cxn>
                  <a:cxn ang="0">
                    <a:pos x="33" y="10"/>
                  </a:cxn>
                  <a:cxn ang="0">
                    <a:pos x="0" y="0"/>
                  </a:cxn>
                </a:cxnLst>
                <a:rect l="0" t="0" r="r" b="b"/>
                <a:pathLst>
                  <a:path w="432" h="266">
                    <a:moveTo>
                      <a:pt x="431" y="265"/>
                    </a:moveTo>
                    <a:lnTo>
                      <a:pt x="409" y="236"/>
                    </a:lnTo>
                    <a:lnTo>
                      <a:pt x="389" y="209"/>
                    </a:lnTo>
                    <a:lnTo>
                      <a:pt x="366" y="184"/>
                    </a:lnTo>
                    <a:lnTo>
                      <a:pt x="343" y="161"/>
                    </a:lnTo>
                    <a:lnTo>
                      <a:pt x="319" y="141"/>
                    </a:lnTo>
                    <a:lnTo>
                      <a:pt x="294" y="122"/>
                    </a:lnTo>
                    <a:lnTo>
                      <a:pt x="268" y="105"/>
                    </a:lnTo>
                    <a:lnTo>
                      <a:pt x="243" y="88"/>
                    </a:lnTo>
                    <a:lnTo>
                      <a:pt x="215" y="75"/>
                    </a:lnTo>
                    <a:lnTo>
                      <a:pt x="187" y="61"/>
                    </a:lnTo>
                    <a:lnTo>
                      <a:pt x="158" y="50"/>
                    </a:lnTo>
                    <a:lnTo>
                      <a:pt x="129" y="38"/>
                    </a:lnTo>
                    <a:lnTo>
                      <a:pt x="98" y="29"/>
                    </a:lnTo>
                    <a:lnTo>
                      <a:pt x="66" y="18"/>
                    </a:lnTo>
                    <a:lnTo>
                      <a:pt x="33" y="1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Text Box 301"/>
              <p:cNvSpPr txBox="1">
                <a:spLocks noChangeArrowheads="1"/>
              </p:cNvSpPr>
              <p:nvPr/>
            </p:nvSpPr>
            <p:spPr bwMode="auto">
              <a:xfrm>
                <a:off x="4896" y="2208"/>
                <a:ext cx="685" cy="1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425450" eaLnBrk="0" hangingPunct="0"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300" b="1" dirty="0" err="1">
                    <a:solidFill>
                      <a:srgbClr val="B40022"/>
                    </a:solidFill>
                    <a:latin typeface="Comic Sans MS" pitchFamily="66" charset="0"/>
                  </a:rPr>
                  <a:t>H</a:t>
                </a:r>
                <a:r>
                  <a:rPr lang="en-US" sz="1400" b="1" dirty="0" err="1">
                    <a:solidFill>
                      <a:srgbClr val="B40022"/>
                    </a:solidFill>
                    <a:latin typeface="Comic Sans MS" pitchFamily="66" charset="0"/>
                  </a:rPr>
                  <a:t>ypnozoites</a:t>
                </a:r>
                <a:endParaRPr lang="en-US" dirty="0">
                  <a:solidFill>
                    <a:srgbClr val="B40022"/>
                  </a:solidFill>
                  <a:latin typeface="Comic Sans MS" pitchFamily="66" charset="0"/>
                </a:endParaRPr>
              </a:p>
              <a:p>
                <a:pPr algn="ctr" defTabSz="425450" eaLnBrk="0" hangingPunct="0"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200" dirty="0" smtClean="0">
                    <a:latin typeface="Comic Sans MS" pitchFamily="66" charset="0"/>
                  </a:rPr>
                  <a:t>(</a:t>
                </a:r>
                <a:r>
                  <a:rPr lang="en-US" sz="1200" dirty="0">
                    <a:latin typeface="Comic Sans MS" pitchFamily="66" charset="0"/>
                  </a:rPr>
                  <a:t>for </a:t>
                </a:r>
                <a:r>
                  <a:rPr lang="en-US" sz="1200" i="1" dirty="0">
                    <a:latin typeface="Comic Sans MS" pitchFamily="66" charset="0"/>
                  </a:rPr>
                  <a:t>P. </a:t>
                </a:r>
                <a:r>
                  <a:rPr lang="en-US" sz="1200" i="1" dirty="0" err="1">
                    <a:latin typeface="Comic Sans MS" pitchFamily="66" charset="0"/>
                  </a:rPr>
                  <a:t>vivax</a:t>
                </a:r>
                <a:r>
                  <a:rPr lang="en-US" sz="1200" dirty="0">
                    <a:latin typeface="Comic Sans MS" pitchFamily="66" charset="0"/>
                  </a:rPr>
                  <a:t> and </a:t>
                </a:r>
                <a:r>
                  <a:rPr lang="en-US" sz="1200" i="1" dirty="0">
                    <a:latin typeface="Comic Sans MS" pitchFamily="66" charset="0"/>
                  </a:rPr>
                  <a:t>P. </a:t>
                </a:r>
                <a:r>
                  <a:rPr lang="en-US" sz="1200" i="1" dirty="0" err="1">
                    <a:latin typeface="Comic Sans MS" pitchFamily="66" charset="0"/>
                  </a:rPr>
                  <a:t>ovale</a:t>
                </a:r>
                <a:r>
                  <a:rPr lang="en-US" sz="1200" dirty="0">
                    <a:latin typeface="Comic Sans MS" pitchFamily="66" charset="0"/>
                  </a:rPr>
                  <a:t>)</a:t>
                </a:r>
                <a:endParaRPr lang="en-US" sz="1200" i="1" dirty="0">
                  <a:latin typeface="Comic Sans MS" pitchFamily="66" charset="0"/>
                </a:endParaRPr>
              </a:p>
            </p:txBody>
          </p:sp>
        </p:grpSp>
        <p:sp>
          <p:nvSpPr>
            <p:cNvPr id="250" name="Freeform 302"/>
            <p:cNvSpPr>
              <a:spLocks/>
            </p:cNvSpPr>
            <p:nvPr/>
          </p:nvSpPr>
          <p:spPr bwMode="auto">
            <a:xfrm>
              <a:off x="4896" y="3300"/>
              <a:ext cx="477" cy="269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81" y="266"/>
                </a:cxn>
                <a:cxn ang="0">
                  <a:pos x="153" y="257"/>
                </a:cxn>
                <a:cxn ang="0">
                  <a:pos x="214" y="244"/>
                </a:cxn>
                <a:cxn ang="0">
                  <a:pos x="268" y="227"/>
                </a:cxn>
                <a:cxn ang="0">
                  <a:pos x="312" y="208"/>
                </a:cxn>
                <a:cxn ang="0">
                  <a:pos x="350" y="185"/>
                </a:cxn>
                <a:cxn ang="0">
                  <a:pos x="381" y="161"/>
                </a:cxn>
                <a:cxn ang="0">
                  <a:pos x="407" y="136"/>
                </a:cxn>
                <a:cxn ang="0">
                  <a:pos x="426" y="112"/>
                </a:cxn>
                <a:cxn ang="0">
                  <a:pos x="441" y="88"/>
                </a:cxn>
                <a:cxn ang="0">
                  <a:pos x="452" y="66"/>
                </a:cxn>
                <a:cxn ang="0">
                  <a:pos x="461" y="46"/>
                </a:cxn>
                <a:cxn ang="0">
                  <a:pos x="466" y="29"/>
                </a:cxn>
                <a:cxn ang="0">
                  <a:pos x="471" y="15"/>
                </a:cxn>
                <a:cxn ang="0">
                  <a:pos x="473" y="5"/>
                </a:cxn>
                <a:cxn ang="0">
                  <a:pos x="476" y="0"/>
                </a:cxn>
              </a:cxnLst>
              <a:rect l="0" t="0" r="r" b="b"/>
              <a:pathLst>
                <a:path w="477" h="269">
                  <a:moveTo>
                    <a:pt x="0" y="268"/>
                  </a:moveTo>
                  <a:lnTo>
                    <a:pt x="81" y="266"/>
                  </a:lnTo>
                  <a:lnTo>
                    <a:pt x="153" y="257"/>
                  </a:lnTo>
                  <a:lnTo>
                    <a:pt x="214" y="244"/>
                  </a:lnTo>
                  <a:lnTo>
                    <a:pt x="268" y="227"/>
                  </a:lnTo>
                  <a:lnTo>
                    <a:pt x="312" y="208"/>
                  </a:lnTo>
                  <a:lnTo>
                    <a:pt x="350" y="185"/>
                  </a:lnTo>
                  <a:lnTo>
                    <a:pt x="381" y="161"/>
                  </a:lnTo>
                  <a:lnTo>
                    <a:pt x="407" y="136"/>
                  </a:lnTo>
                  <a:lnTo>
                    <a:pt x="426" y="112"/>
                  </a:lnTo>
                  <a:lnTo>
                    <a:pt x="441" y="88"/>
                  </a:lnTo>
                  <a:lnTo>
                    <a:pt x="452" y="66"/>
                  </a:lnTo>
                  <a:lnTo>
                    <a:pt x="461" y="46"/>
                  </a:lnTo>
                  <a:lnTo>
                    <a:pt x="466" y="29"/>
                  </a:lnTo>
                  <a:lnTo>
                    <a:pt x="471" y="15"/>
                  </a:lnTo>
                  <a:lnTo>
                    <a:pt x="473" y="5"/>
                  </a:lnTo>
                  <a:lnTo>
                    <a:pt x="476" y="0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" name="Rectangle 265"/>
          <p:cNvSpPr/>
          <p:nvPr/>
        </p:nvSpPr>
        <p:spPr>
          <a:xfrm>
            <a:off x="152400" y="228600"/>
            <a:ext cx="380745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Malaria Life Cycle Life Cycle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334000" y="350520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600" b="1" dirty="0" err="1" smtClean="0">
                <a:latin typeface="Comic Sans MS" pitchFamily="66" charset="0"/>
              </a:rPr>
              <a:t>Sporozoites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715000" y="5487474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600" b="1" dirty="0" err="1" smtClean="0">
                <a:latin typeface="Comic Sans MS" pitchFamily="66" charset="0"/>
              </a:rPr>
              <a:t>Merozoites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269" name="Group 15"/>
          <p:cNvGrpSpPr>
            <a:grpSpLocks/>
          </p:cNvGrpSpPr>
          <p:nvPr/>
        </p:nvGrpSpPr>
        <p:grpSpPr bwMode="auto">
          <a:xfrm>
            <a:off x="3733801" y="4648200"/>
            <a:ext cx="2014538" cy="792162"/>
            <a:chOff x="2442" y="2969"/>
            <a:chExt cx="1083" cy="499"/>
          </a:xfrm>
        </p:grpSpPr>
        <p:grpSp>
          <p:nvGrpSpPr>
            <p:cNvPr id="270" name="Group 16"/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Oval 272"/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273"/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Oval 274"/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275"/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Oval 276"/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277"/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Oval 278"/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Oval 279"/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Oval 280"/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Oval 281"/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Oval 282"/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" name="Freeform 30"/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/>
              <a:ahLst/>
              <a:cxnLst>
                <a:cxn ang="0">
                  <a:pos x="952" y="230"/>
                </a:cxn>
                <a:cxn ang="0">
                  <a:pos x="885" y="157"/>
                </a:cxn>
                <a:cxn ang="0">
                  <a:pos x="814" y="99"/>
                </a:cxn>
                <a:cxn ang="0">
                  <a:pos x="742" y="56"/>
                </a:cxn>
                <a:cxn ang="0">
                  <a:pos x="670" y="25"/>
                </a:cxn>
                <a:cxn ang="0">
                  <a:pos x="597" y="8"/>
                </a:cxn>
                <a:cxn ang="0">
                  <a:pos x="525" y="0"/>
                </a:cxn>
                <a:cxn ang="0">
                  <a:pos x="455" y="2"/>
                </a:cxn>
                <a:cxn ang="0">
                  <a:pos x="386" y="12"/>
                </a:cxn>
                <a:cxn ang="0">
                  <a:pos x="320" y="30"/>
                </a:cxn>
                <a:cxn ang="0">
                  <a:pos x="257" y="53"/>
                </a:cxn>
                <a:cxn ang="0">
                  <a:pos x="199" y="81"/>
                </a:cxn>
                <a:cxn ang="0">
                  <a:pos x="147" y="113"/>
                </a:cxn>
                <a:cxn ang="0">
                  <a:pos x="99" y="147"/>
                </a:cxn>
                <a:cxn ang="0">
                  <a:pos x="58" y="182"/>
                </a:cxn>
                <a:cxn ang="0">
                  <a:pos x="25" y="217"/>
                </a:cxn>
                <a:cxn ang="0">
                  <a:pos x="0" y="250"/>
                </a:cxn>
              </a:cxnLst>
              <a:rect l="0" t="0" r="r" b="b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2667000" y="4990563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600" b="1" dirty="0" err="1" smtClean="0">
                <a:latin typeface="Comic Sans MS" pitchFamily="66" charset="0"/>
              </a:rPr>
              <a:t>Merozoites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16" name="Freeform 303"/>
          <p:cNvSpPr>
            <a:spLocks/>
          </p:cNvSpPr>
          <p:nvPr/>
        </p:nvSpPr>
        <p:spPr bwMode="auto">
          <a:xfrm>
            <a:off x="25758" y="2971800"/>
            <a:ext cx="1752600" cy="37338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7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54116"/>
            <a:ext cx="1269642" cy="1003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Freeform 303"/>
          <p:cNvSpPr>
            <a:spLocks/>
          </p:cNvSpPr>
          <p:nvPr/>
        </p:nvSpPr>
        <p:spPr bwMode="auto">
          <a:xfrm>
            <a:off x="3505200" y="660042"/>
            <a:ext cx="1752600" cy="36576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0" name="Group 419"/>
          <p:cNvGrpSpPr/>
          <p:nvPr/>
        </p:nvGrpSpPr>
        <p:grpSpPr>
          <a:xfrm>
            <a:off x="152400" y="1528762"/>
            <a:ext cx="3346450" cy="3410285"/>
            <a:chOff x="152400" y="1528762"/>
            <a:chExt cx="3346450" cy="3410285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1066800" y="1528762"/>
              <a:ext cx="2432050" cy="2603500"/>
            </a:xfrm>
            <a:custGeom>
              <a:avLst/>
              <a:gdLst/>
              <a:ahLst/>
              <a:cxnLst>
                <a:cxn ang="0">
                  <a:pos x="868" y="3"/>
                </a:cxn>
                <a:cxn ang="0">
                  <a:pos x="986" y="23"/>
                </a:cxn>
                <a:cxn ang="0">
                  <a:pos x="1094" y="60"/>
                </a:cxn>
                <a:cxn ang="0">
                  <a:pos x="1197" y="111"/>
                </a:cxn>
                <a:cxn ang="0">
                  <a:pos x="1290" y="176"/>
                </a:cxn>
                <a:cxn ang="0">
                  <a:pos x="1372" y="252"/>
                </a:cxn>
                <a:cxn ang="0">
                  <a:pos x="1442" y="339"/>
                </a:cxn>
                <a:cxn ang="0">
                  <a:pos x="1499" y="437"/>
                </a:cxn>
                <a:cxn ang="0">
                  <a:pos x="1542" y="541"/>
                </a:cxn>
                <a:cxn ang="0">
                  <a:pos x="1569" y="653"/>
                </a:cxn>
                <a:cxn ang="0">
                  <a:pos x="1578" y="769"/>
                </a:cxn>
                <a:cxn ang="0">
                  <a:pos x="1569" y="886"/>
                </a:cxn>
                <a:cxn ang="0">
                  <a:pos x="1542" y="998"/>
                </a:cxn>
                <a:cxn ang="0">
                  <a:pos x="1499" y="1102"/>
                </a:cxn>
                <a:cxn ang="0">
                  <a:pos x="1442" y="1200"/>
                </a:cxn>
                <a:cxn ang="0">
                  <a:pos x="1372" y="1287"/>
                </a:cxn>
                <a:cxn ang="0">
                  <a:pos x="1290" y="1363"/>
                </a:cxn>
                <a:cxn ang="0">
                  <a:pos x="1197" y="1427"/>
                </a:cxn>
                <a:cxn ang="0">
                  <a:pos x="1094" y="1479"/>
                </a:cxn>
                <a:cxn ang="0">
                  <a:pos x="986" y="1515"/>
                </a:cxn>
                <a:cxn ang="0">
                  <a:pos x="868" y="1535"/>
                </a:cxn>
                <a:cxn ang="0">
                  <a:pos x="748" y="1538"/>
                </a:cxn>
                <a:cxn ang="0">
                  <a:pos x="630" y="1523"/>
                </a:cxn>
                <a:cxn ang="0">
                  <a:pos x="518" y="1493"/>
                </a:cxn>
                <a:cxn ang="0">
                  <a:pos x="413" y="1446"/>
                </a:cxn>
                <a:cxn ang="0">
                  <a:pos x="316" y="1386"/>
                </a:cxn>
                <a:cxn ang="0">
                  <a:pos x="232" y="1313"/>
                </a:cxn>
                <a:cxn ang="0">
                  <a:pos x="157" y="1230"/>
                </a:cxn>
                <a:cxn ang="0">
                  <a:pos x="94" y="1135"/>
                </a:cxn>
                <a:cxn ang="0">
                  <a:pos x="47" y="1034"/>
                </a:cxn>
                <a:cxn ang="0">
                  <a:pos x="16" y="925"/>
                </a:cxn>
                <a:cxn ang="0">
                  <a:pos x="0" y="809"/>
                </a:cxn>
                <a:cxn ang="0">
                  <a:pos x="4" y="691"/>
                </a:cxn>
                <a:cxn ang="0">
                  <a:pos x="24" y="577"/>
                </a:cxn>
                <a:cxn ang="0">
                  <a:pos x="61" y="471"/>
                </a:cxn>
                <a:cxn ang="0">
                  <a:pos x="114" y="371"/>
                </a:cxn>
                <a:cxn ang="0">
                  <a:pos x="180" y="280"/>
                </a:cxn>
                <a:cxn ang="0">
                  <a:pos x="258" y="201"/>
                </a:cxn>
                <a:cxn ang="0">
                  <a:pos x="348" y="131"/>
                </a:cxn>
                <a:cxn ang="0">
                  <a:pos x="447" y="75"/>
                </a:cxn>
                <a:cxn ang="0">
                  <a:pos x="555" y="33"/>
                </a:cxn>
                <a:cxn ang="0">
                  <a:pos x="668" y="9"/>
                </a:cxn>
                <a:cxn ang="0">
                  <a:pos x="789" y="0"/>
                </a:cxn>
              </a:cxnLst>
              <a:rect l="0" t="0" r="r" b="b"/>
              <a:pathLst>
                <a:path w="1579" h="1540">
                  <a:moveTo>
                    <a:pt x="789" y="0"/>
                  </a:moveTo>
                  <a:lnTo>
                    <a:pt x="829" y="0"/>
                  </a:lnTo>
                  <a:lnTo>
                    <a:pt x="868" y="3"/>
                  </a:lnTo>
                  <a:lnTo>
                    <a:pt x="908" y="9"/>
                  </a:lnTo>
                  <a:lnTo>
                    <a:pt x="946" y="15"/>
                  </a:lnTo>
                  <a:lnTo>
                    <a:pt x="986" y="23"/>
                  </a:lnTo>
                  <a:lnTo>
                    <a:pt x="1023" y="33"/>
                  </a:lnTo>
                  <a:lnTo>
                    <a:pt x="1059" y="47"/>
                  </a:lnTo>
                  <a:lnTo>
                    <a:pt x="1094" y="60"/>
                  </a:lnTo>
                  <a:lnTo>
                    <a:pt x="1130" y="75"/>
                  </a:lnTo>
                  <a:lnTo>
                    <a:pt x="1164" y="92"/>
                  </a:lnTo>
                  <a:lnTo>
                    <a:pt x="1197" y="111"/>
                  </a:lnTo>
                  <a:lnTo>
                    <a:pt x="1228" y="131"/>
                  </a:lnTo>
                  <a:lnTo>
                    <a:pt x="1260" y="153"/>
                  </a:lnTo>
                  <a:lnTo>
                    <a:pt x="1290" y="176"/>
                  </a:lnTo>
                  <a:lnTo>
                    <a:pt x="1318" y="201"/>
                  </a:lnTo>
                  <a:lnTo>
                    <a:pt x="1346" y="226"/>
                  </a:lnTo>
                  <a:lnTo>
                    <a:pt x="1372" y="252"/>
                  </a:lnTo>
                  <a:lnTo>
                    <a:pt x="1396" y="280"/>
                  </a:lnTo>
                  <a:lnTo>
                    <a:pt x="1420" y="309"/>
                  </a:lnTo>
                  <a:lnTo>
                    <a:pt x="1442" y="339"/>
                  </a:lnTo>
                  <a:lnTo>
                    <a:pt x="1462" y="371"/>
                  </a:lnTo>
                  <a:lnTo>
                    <a:pt x="1482" y="403"/>
                  </a:lnTo>
                  <a:lnTo>
                    <a:pt x="1499" y="437"/>
                  </a:lnTo>
                  <a:lnTo>
                    <a:pt x="1515" y="471"/>
                  </a:lnTo>
                  <a:lnTo>
                    <a:pt x="1529" y="505"/>
                  </a:lnTo>
                  <a:lnTo>
                    <a:pt x="1542" y="541"/>
                  </a:lnTo>
                  <a:lnTo>
                    <a:pt x="1553" y="577"/>
                  </a:lnTo>
                  <a:lnTo>
                    <a:pt x="1562" y="614"/>
                  </a:lnTo>
                  <a:lnTo>
                    <a:pt x="1569" y="653"/>
                  </a:lnTo>
                  <a:lnTo>
                    <a:pt x="1574" y="691"/>
                  </a:lnTo>
                  <a:lnTo>
                    <a:pt x="1577" y="731"/>
                  </a:lnTo>
                  <a:lnTo>
                    <a:pt x="1578" y="769"/>
                  </a:lnTo>
                  <a:lnTo>
                    <a:pt x="1577" y="809"/>
                  </a:lnTo>
                  <a:lnTo>
                    <a:pt x="1574" y="848"/>
                  </a:lnTo>
                  <a:lnTo>
                    <a:pt x="1569" y="886"/>
                  </a:lnTo>
                  <a:lnTo>
                    <a:pt x="1562" y="925"/>
                  </a:lnTo>
                  <a:lnTo>
                    <a:pt x="1553" y="962"/>
                  </a:lnTo>
                  <a:lnTo>
                    <a:pt x="1542" y="998"/>
                  </a:lnTo>
                  <a:lnTo>
                    <a:pt x="1529" y="1034"/>
                  </a:lnTo>
                  <a:lnTo>
                    <a:pt x="1515" y="1068"/>
                  </a:lnTo>
                  <a:lnTo>
                    <a:pt x="1499" y="1102"/>
                  </a:lnTo>
                  <a:lnTo>
                    <a:pt x="1482" y="1135"/>
                  </a:lnTo>
                  <a:lnTo>
                    <a:pt x="1462" y="1169"/>
                  </a:lnTo>
                  <a:lnTo>
                    <a:pt x="1442" y="1200"/>
                  </a:lnTo>
                  <a:lnTo>
                    <a:pt x="1420" y="1230"/>
                  </a:lnTo>
                  <a:lnTo>
                    <a:pt x="1396" y="1258"/>
                  </a:lnTo>
                  <a:lnTo>
                    <a:pt x="1372" y="1287"/>
                  </a:lnTo>
                  <a:lnTo>
                    <a:pt x="1346" y="1313"/>
                  </a:lnTo>
                  <a:lnTo>
                    <a:pt x="1318" y="1339"/>
                  </a:lnTo>
                  <a:lnTo>
                    <a:pt x="1290" y="1363"/>
                  </a:lnTo>
                  <a:lnTo>
                    <a:pt x="1260" y="1386"/>
                  </a:lnTo>
                  <a:lnTo>
                    <a:pt x="1228" y="1407"/>
                  </a:lnTo>
                  <a:lnTo>
                    <a:pt x="1197" y="1427"/>
                  </a:lnTo>
                  <a:lnTo>
                    <a:pt x="1164" y="1446"/>
                  </a:lnTo>
                  <a:lnTo>
                    <a:pt x="1130" y="1464"/>
                  </a:lnTo>
                  <a:lnTo>
                    <a:pt x="1094" y="1479"/>
                  </a:lnTo>
                  <a:lnTo>
                    <a:pt x="1059" y="1493"/>
                  </a:lnTo>
                  <a:lnTo>
                    <a:pt x="1023" y="1504"/>
                  </a:lnTo>
                  <a:lnTo>
                    <a:pt x="986" y="1515"/>
                  </a:lnTo>
                  <a:lnTo>
                    <a:pt x="946" y="1523"/>
                  </a:lnTo>
                  <a:lnTo>
                    <a:pt x="908" y="1530"/>
                  </a:lnTo>
                  <a:lnTo>
                    <a:pt x="868" y="1535"/>
                  </a:lnTo>
                  <a:lnTo>
                    <a:pt x="829" y="1538"/>
                  </a:lnTo>
                  <a:lnTo>
                    <a:pt x="789" y="1539"/>
                  </a:lnTo>
                  <a:lnTo>
                    <a:pt x="748" y="1538"/>
                  </a:lnTo>
                  <a:lnTo>
                    <a:pt x="708" y="1535"/>
                  </a:lnTo>
                  <a:lnTo>
                    <a:pt x="668" y="1530"/>
                  </a:lnTo>
                  <a:lnTo>
                    <a:pt x="630" y="1523"/>
                  </a:lnTo>
                  <a:lnTo>
                    <a:pt x="592" y="1515"/>
                  </a:lnTo>
                  <a:lnTo>
                    <a:pt x="555" y="1504"/>
                  </a:lnTo>
                  <a:lnTo>
                    <a:pt x="518" y="1493"/>
                  </a:lnTo>
                  <a:lnTo>
                    <a:pt x="482" y="1479"/>
                  </a:lnTo>
                  <a:lnTo>
                    <a:pt x="447" y="1464"/>
                  </a:lnTo>
                  <a:lnTo>
                    <a:pt x="413" y="1446"/>
                  </a:lnTo>
                  <a:lnTo>
                    <a:pt x="379" y="1427"/>
                  </a:lnTo>
                  <a:lnTo>
                    <a:pt x="348" y="1407"/>
                  </a:lnTo>
                  <a:lnTo>
                    <a:pt x="316" y="1386"/>
                  </a:lnTo>
                  <a:lnTo>
                    <a:pt x="288" y="1363"/>
                  </a:lnTo>
                  <a:lnTo>
                    <a:pt x="258" y="1339"/>
                  </a:lnTo>
                  <a:lnTo>
                    <a:pt x="232" y="1313"/>
                  </a:lnTo>
                  <a:lnTo>
                    <a:pt x="205" y="1287"/>
                  </a:lnTo>
                  <a:lnTo>
                    <a:pt x="180" y="1258"/>
                  </a:lnTo>
                  <a:lnTo>
                    <a:pt x="157" y="1230"/>
                  </a:lnTo>
                  <a:lnTo>
                    <a:pt x="135" y="1200"/>
                  </a:lnTo>
                  <a:lnTo>
                    <a:pt x="114" y="1169"/>
                  </a:lnTo>
                  <a:lnTo>
                    <a:pt x="94" y="1135"/>
                  </a:lnTo>
                  <a:lnTo>
                    <a:pt x="77" y="1102"/>
                  </a:lnTo>
                  <a:lnTo>
                    <a:pt x="61" y="1068"/>
                  </a:lnTo>
                  <a:lnTo>
                    <a:pt x="47" y="1034"/>
                  </a:lnTo>
                  <a:lnTo>
                    <a:pt x="35" y="998"/>
                  </a:lnTo>
                  <a:lnTo>
                    <a:pt x="24" y="962"/>
                  </a:lnTo>
                  <a:lnTo>
                    <a:pt x="16" y="925"/>
                  </a:lnTo>
                  <a:lnTo>
                    <a:pt x="9" y="886"/>
                  </a:lnTo>
                  <a:lnTo>
                    <a:pt x="4" y="848"/>
                  </a:lnTo>
                  <a:lnTo>
                    <a:pt x="0" y="809"/>
                  </a:lnTo>
                  <a:lnTo>
                    <a:pt x="0" y="769"/>
                  </a:lnTo>
                  <a:lnTo>
                    <a:pt x="0" y="731"/>
                  </a:lnTo>
                  <a:lnTo>
                    <a:pt x="4" y="691"/>
                  </a:lnTo>
                  <a:lnTo>
                    <a:pt x="9" y="653"/>
                  </a:lnTo>
                  <a:lnTo>
                    <a:pt x="16" y="614"/>
                  </a:lnTo>
                  <a:lnTo>
                    <a:pt x="24" y="577"/>
                  </a:lnTo>
                  <a:lnTo>
                    <a:pt x="35" y="541"/>
                  </a:lnTo>
                  <a:lnTo>
                    <a:pt x="47" y="505"/>
                  </a:lnTo>
                  <a:lnTo>
                    <a:pt x="61" y="471"/>
                  </a:lnTo>
                  <a:lnTo>
                    <a:pt x="77" y="437"/>
                  </a:lnTo>
                  <a:lnTo>
                    <a:pt x="94" y="403"/>
                  </a:lnTo>
                  <a:lnTo>
                    <a:pt x="114" y="371"/>
                  </a:lnTo>
                  <a:lnTo>
                    <a:pt x="135" y="339"/>
                  </a:lnTo>
                  <a:lnTo>
                    <a:pt x="157" y="309"/>
                  </a:lnTo>
                  <a:lnTo>
                    <a:pt x="180" y="280"/>
                  </a:lnTo>
                  <a:lnTo>
                    <a:pt x="205" y="252"/>
                  </a:lnTo>
                  <a:lnTo>
                    <a:pt x="232" y="226"/>
                  </a:lnTo>
                  <a:lnTo>
                    <a:pt x="258" y="201"/>
                  </a:lnTo>
                  <a:lnTo>
                    <a:pt x="288" y="176"/>
                  </a:lnTo>
                  <a:lnTo>
                    <a:pt x="316" y="153"/>
                  </a:lnTo>
                  <a:lnTo>
                    <a:pt x="348" y="131"/>
                  </a:lnTo>
                  <a:lnTo>
                    <a:pt x="379" y="111"/>
                  </a:lnTo>
                  <a:lnTo>
                    <a:pt x="413" y="92"/>
                  </a:lnTo>
                  <a:lnTo>
                    <a:pt x="447" y="75"/>
                  </a:lnTo>
                  <a:lnTo>
                    <a:pt x="482" y="60"/>
                  </a:lnTo>
                  <a:lnTo>
                    <a:pt x="518" y="47"/>
                  </a:lnTo>
                  <a:lnTo>
                    <a:pt x="555" y="33"/>
                  </a:lnTo>
                  <a:lnTo>
                    <a:pt x="592" y="23"/>
                  </a:lnTo>
                  <a:lnTo>
                    <a:pt x="630" y="15"/>
                  </a:lnTo>
                  <a:lnTo>
                    <a:pt x="668" y="9"/>
                  </a:lnTo>
                  <a:lnTo>
                    <a:pt x="708" y="3"/>
                  </a:lnTo>
                  <a:lnTo>
                    <a:pt x="748" y="0"/>
                  </a:lnTo>
                  <a:lnTo>
                    <a:pt x="789" y="0"/>
                  </a:lnTo>
                  <a:lnTo>
                    <a:pt x="789" y="0"/>
                  </a:lnTo>
                </a:path>
              </a:pathLst>
            </a:custGeom>
            <a:solidFill>
              <a:srgbClr val="D4FF7D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2954338" y="3429000"/>
              <a:ext cx="438150" cy="550862"/>
            </a:xfrm>
            <a:custGeom>
              <a:avLst/>
              <a:gdLst/>
              <a:ahLst/>
              <a:cxnLst>
                <a:cxn ang="0">
                  <a:pos x="45" y="325"/>
                </a:cxn>
                <a:cxn ang="0">
                  <a:pos x="45" y="325"/>
                </a:cxn>
                <a:cxn ang="0">
                  <a:pos x="65" y="310"/>
                </a:cxn>
                <a:cxn ang="0">
                  <a:pos x="85" y="294"/>
                </a:cxn>
                <a:cxn ang="0">
                  <a:pos x="104" y="278"/>
                </a:cxn>
                <a:cxn ang="0">
                  <a:pos x="121" y="261"/>
                </a:cxn>
                <a:cxn ang="0">
                  <a:pos x="137" y="245"/>
                </a:cxn>
                <a:cxn ang="0">
                  <a:pos x="153" y="227"/>
                </a:cxn>
                <a:cxn ang="0">
                  <a:pos x="167" y="210"/>
                </a:cxn>
                <a:cxn ang="0">
                  <a:pos x="183" y="192"/>
                </a:cxn>
                <a:cxn ang="0">
                  <a:pos x="196" y="174"/>
                </a:cxn>
                <a:cxn ang="0">
                  <a:pos x="209" y="156"/>
                </a:cxn>
                <a:cxn ang="0">
                  <a:pos x="223" y="137"/>
                </a:cxn>
                <a:cxn ang="0">
                  <a:pos x="235" y="119"/>
                </a:cxn>
                <a:cxn ang="0">
                  <a:pos x="247" y="100"/>
                </a:cxn>
                <a:cxn ang="0">
                  <a:pos x="260" y="79"/>
                </a:cxn>
                <a:cxn ang="0">
                  <a:pos x="272" y="59"/>
                </a:cxn>
                <a:cxn ang="0">
                  <a:pos x="283" y="38"/>
                </a:cxn>
                <a:cxn ang="0">
                  <a:pos x="219" y="0"/>
                </a:cxn>
                <a:cxn ang="0">
                  <a:pos x="207" y="21"/>
                </a:cxn>
                <a:cxn ang="0">
                  <a:pos x="195" y="41"/>
                </a:cxn>
                <a:cxn ang="0">
                  <a:pos x="184" y="59"/>
                </a:cxn>
                <a:cxn ang="0">
                  <a:pos x="172" y="78"/>
                </a:cxn>
                <a:cxn ang="0">
                  <a:pos x="160" y="97"/>
                </a:cxn>
                <a:cxn ang="0">
                  <a:pos x="149" y="113"/>
                </a:cxn>
                <a:cxn ang="0">
                  <a:pos x="136" y="129"/>
                </a:cxn>
                <a:cxn ang="0">
                  <a:pos x="124" y="145"/>
                </a:cxn>
                <a:cxn ang="0">
                  <a:pos x="111" y="163"/>
                </a:cxn>
                <a:cxn ang="0">
                  <a:pos x="97" y="178"/>
                </a:cxn>
                <a:cxn ang="0">
                  <a:pos x="83" y="192"/>
                </a:cxn>
                <a:cxn ang="0">
                  <a:pos x="68" y="207"/>
                </a:cxn>
                <a:cxn ang="0">
                  <a:pos x="53" y="222"/>
                </a:cxn>
                <a:cxn ang="0">
                  <a:pos x="37" y="236"/>
                </a:cxn>
                <a:cxn ang="0">
                  <a:pos x="19" y="250"/>
                </a:cxn>
                <a:cxn ang="0">
                  <a:pos x="0" y="264"/>
                </a:cxn>
                <a:cxn ang="0">
                  <a:pos x="0" y="263"/>
                </a:cxn>
                <a:cxn ang="0">
                  <a:pos x="45" y="325"/>
                </a:cxn>
                <a:cxn ang="0">
                  <a:pos x="45" y="325"/>
                </a:cxn>
              </a:cxnLst>
              <a:rect l="0" t="0" r="r" b="b"/>
              <a:pathLst>
                <a:path w="284" h="326">
                  <a:moveTo>
                    <a:pt x="45" y="325"/>
                  </a:moveTo>
                  <a:lnTo>
                    <a:pt x="45" y="325"/>
                  </a:lnTo>
                  <a:lnTo>
                    <a:pt x="65" y="310"/>
                  </a:lnTo>
                  <a:lnTo>
                    <a:pt x="85" y="294"/>
                  </a:lnTo>
                  <a:lnTo>
                    <a:pt x="104" y="278"/>
                  </a:lnTo>
                  <a:lnTo>
                    <a:pt x="121" y="261"/>
                  </a:lnTo>
                  <a:lnTo>
                    <a:pt x="137" y="245"/>
                  </a:lnTo>
                  <a:lnTo>
                    <a:pt x="153" y="227"/>
                  </a:lnTo>
                  <a:lnTo>
                    <a:pt x="167" y="210"/>
                  </a:lnTo>
                  <a:lnTo>
                    <a:pt x="183" y="192"/>
                  </a:lnTo>
                  <a:lnTo>
                    <a:pt x="196" y="174"/>
                  </a:lnTo>
                  <a:lnTo>
                    <a:pt x="209" y="156"/>
                  </a:lnTo>
                  <a:lnTo>
                    <a:pt x="223" y="137"/>
                  </a:lnTo>
                  <a:lnTo>
                    <a:pt x="235" y="119"/>
                  </a:lnTo>
                  <a:lnTo>
                    <a:pt x="247" y="100"/>
                  </a:lnTo>
                  <a:lnTo>
                    <a:pt x="260" y="79"/>
                  </a:lnTo>
                  <a:lnTo>
                    <a:pt x="272" y="59"/>
                  </a:lnTo>
                  <a:lnTo>
                    <a:pt x="283" y="38"/>
                  </a:lnTo>
                  <a:lnTo>
                    <a:pt x="219" y="0"/>
                  </a:lnTo>
                  <a:lnTo>
                    <a:pt x="207" y="21"/>
                  </a:lnTo>
                  <a:lnTo>
                    <a:pt x="195" y="41"/>
                  </a:lnTo>
                  <a:lnTo>
                    <a:pt x="184" y="59"/>
                  </a:lnTo>
                  <a:lnTo>
                    <a:pt x="172" y="78"/>
                  </a:lnTo>
                  <a:lnTo>
                    <a:pt x="160" y="97"/>
                  </a:lnTo>
                  <a:lnTo>
                    <a:pt x="149" y="113"/>
                  </a:lnTo>
                  <a:lnTo>
                    <a:pt x="136" y="129"/>
                  </a:lnTo>
                  <a:lnTo>
                    <a:pt x="124" y="145"/>
                  </a:lnTo>
                  <a:lnTo>
                    <a:pt x="111" y="163"/>
                  </a:lnTo>
                  <a:lnTo>
                    <a:pt x="97" y="178"/>
                  </a:lnTo>
                  <a:lnTo>
                    <a:pt x="83" y="192"/>
                  </a:lnTo>
                  <a:lnTo>
                    <a:pt x="68" y="207"/>
                  </a:lnTo>
                  <a:lnTo>
                    <a:pt x="53" y="222"/>
                  </a:lnTo>
                  <a:lnTo>
                    <a:pt x="37" y="236"/>
                  </a:lnTo>
                  <a:lnTo>
                    <a:pt x="19" y="250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45" y="325"/>
                  </a:lnTo>
                  <a:lnTo>
                    <a:pt x="45" y="325"/>
                  </a:lnTo>
                </a:path>
              </a:pathLst>
            </a:custGeom>
            <a:solidFill>
              <a:srgbClr val="33CC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466975" y="3873500"/>
              <a:ext cx="558800" cy="328612"/>
            </a:xfrm>
            <a:custGeom>
              <a:avLst/>
              <a:gdLst/>
              <a:ahLst/>
              <a:cxnLst>
                <a:cxn ang="0">
                  <a:pos x="13" y="193"/>
                </a:cxn>
                <a:cxn ang="0">
                  <a:pos x="37" y="188"/>
                </a:cxn>
                <a:cxn ang="0">
                  <a:pos x="59" y="184"/>
                </a:cxn>
                <a:cxn ang="0">
                  <a:pos x="82" y="180"/>
                </a:cxn>
                <a:cxn ang="0">
                  <a:pos x="104" y="175"/>
                </a:cxn>
                <a:cxn ang="0">
                  <a:pos x="127" y="169"/>
                </a:cxn>
                <a:cxn ang="0">
                  <a:pos x="148" y="163"/>
                </a:cxn>
                <a:cxn ang="0">
                  <a:pos x="169" y="156"/>
                </a:cxn>
                <a:cxn ang="0">
                  <a:pos x="191" y="148"/>
                </a:cxn>
                <a:cxn ang="0">
                  <a:pos x="211" y="142"/>
                </a:cxn>
                <a:cxn ang="0">
                  <a:pos x="233" y="133"/>
                </a:cxn>
                <a:cxn ang="0">
                  <a:pos x="253" y="124"/>
                </a:cxn>
                <a:cxn ang="0">
                  <a:pos x="275" y="114"/>
                </a:cxn>
                <a:cxn ang="0">
                  <a:pos x="297" y="102"/>
                </a:cxn>
                <a:cxn ang="0">
                  <a:pos x="317" y="89"/>
                </a:cxn>
                <a:cxn ang="0">
                  <a:pos x="338" y="77"/>
                </a:cxn>
                <a:cxn ang="0">
                  <a:pos x="361" y="62"/>
                </a:cxn>
                <a:cxn ang="0">
                  <a:pos x="316" y="0"/>
                </a:cxn>
                <a:cxn ang="0">
                  <a:pos x="297" y="13"/>
                </a:cxn>
                <a:cxn ang="0">
                  <a:pos x="278" y="27"/>
                </a:cxn>
                <a:cxn ang="0">
                  <a:pos x="259" y="38"/>
                </a:cxn>
                <a:cxn ang="0">
                  <a:pos x="241" y="47"/>
                </a:cxn>
                <a:cxn ang="0">
                  <a:pos x="222" y="57"/>
                </a:cxn>
                <a:cxn ang="0">
                  <a:pos x="203" y="65"/>
                </a:cxn>
                <a:cxn ang="0">
                  <a:pos x="185" y="72"/>
                </a:cxn>
                <a:cxn ang="0">
                  <a:pos x="167" y="79"/>
                </a:cxn>
                <a:cxn ang="0">
                  <a:pos x="147" y="87"/>
                </a:cxn>
                <a:cxn ang="0">
                  <a:pos x="127" y="92"/>
                </a:cxn>
                <a:cxn ang="0">
                  <a:pos x="107" y="98"/>
                </a:cxn>
                <a:cxn ang="0">
                  <a:pos x="87" y="102"/>
                </a:cxn>
                <a:cxn ang="0">
                  <a:pos x="67" y="106"/>
                </a:cxn>
                <a:cxn ang="0">
                  <a:pos x="44" y="110"/>
                </a:cxn>
                <a:cxn ang="0">
                  <a:pos x="22" y="115"/>
                </a:cxn>
                <a:cxn ang="0">
                  <a:pos x="0" y="120"/>
                </a:cxn>
                <a:cxn ang="0">
                  <a:pos x="13" y="193"/>
                </a:cxn>
                <a:cxn ang="0">
                  <a:pos x="13" y="193"/>
                </a:cxn>
              </a:cxnLst>
              <a:rect l="0" t="0" r="r" b="b"/>
              <a:pathLst>
                <a:path w="362" h="194">
                  <a:moveTo>
                    <a:pt x="13" y="193"/>
                  </a:moveTo>
                  <a:lnTo>
                    <a:pt x="37" y="188"/>
                  </a:lnTo>
                  <a:lnTo>
                    <a:pt x="59" y="184"/>
                  </a:lnTo>
                  <a:lnTo>
                    <a:pt x="82" y="180"/>
                  </a:lnTo>
                  <a:lnTo>
                    <a:pt x="104" y="175"/>
                  </a:lnTo>
                  <a:lnTo>
                    <a:pt x="127" y="169"/>
                  </a:lnTo>
                  <a:lnTo>
                    <a:pt x="148" y="163"/>
                  </a:lnTo>
                  <a:lnTo>
                    <a:pt x="169" y="156"/>
                  </a:lnTo>
                  <a:lnTo>
                    <a:pt x="191" y="148"/>
                  </a:lnTo>
                  <a:lnTo>
                    <a:pt x="211" y="142"/>
                  </a:lnTo>
                  <a:lnTo>
                    <a:pt x="233" y="133"/>
                  </a:lnTo>
                  <a:lnTo>
                    <a:pt x="253" y="124"/>
                  </a:lnTo>
                  <a:lnTo>
                    <a:pt x="275" y="114"/>
                  </a:lnTo>
                  <a:lnTo>
                    <a:pt x="297" y="102"/>
                  </a:lnTo>
                  <a:lnTo>
                    <a:pt x="317" y="89"/>
                  </a:lnTo>
                  <a:lnTo>
                    <a:pt x="338" y="77"/>
                  </a:lnTo>
                  <a:lnTo>
                    <a:pt x="361" y="62"/>
                  </a:lnTo>
                  <a:lnTo>
                    <a:pt x="316" y="0"/>
                  </a:lnTo>
                  <a:lnTo>
                    <a:pt x="297" y="13"/>
                  </a:lnTo>
                  <a:lnTo>
                    <a:pt x="278" y="27"/>
                  </a:lnTo>
                  <a:lnTo>
                    <a:pt x="259" y="38"/>
                  </a:lnTo>
                  <a:lnTo>
                    <a:pt x="241" y="47"/>
                  </a:lnTo>
                  <a:lnTo>
                    <a:pt x="222" y="57"/>
                  </a:lnTo>
                  <a:lnTo>
                    <a:pt x="203" y="65"/>
                  </a:lnTo>
                  <a:lnTo>
                    <a:pt x="185" y="72"/>
                  </a:lnTo>
                  <a:lnTo>
                    <a:pt x="167" y="79"/>
                  </a:lnTo>
                  <a:lnTo>
                    <a:pt x="147" y="87"/>
                  </a:lnTo>
                  <a:lnTo>
                    <a:pt x="127" y="92"/>
                  </a:lnTo>
                  <a:lnTo>
                    <a:pt x="107" y="98"/>
                  </a:lnTo>
                  <a:lnTo>
                    <a:pt x="87" y="102"/>
                  </a:lnTo>
                  <a:lnTo>
                    <a:pt x="67" y="106"/>
                  </a:lnTo>
                  <a:lnTo>
                    <a:pt x="44" y="110"/>
                  </a:lnTo>
                  <a:lnTo>
                    <a:pt x="22" y="115"/>
                  </a:lnTo>
                  <a:lnTo>
                    <a:pt x="0" y="120"/>
                  </a:lnTo>
                  <a:lnTo>
                    <a:pt x="13" y="193"/>
                  </a:lnTo>
                  <a:lnTo>
                    <a:pt x="13" y="193"/>
                  </a:lnTo>
                </a:path>
              </a:pathLst>
            </a:custGeom>
            <a:solidFill>
              <a:srgbClr val="33CC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985963" y="3803650"/>
              <a:ext cx="593725" cy="652462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85" y="385"/>
                </a:cxn>
                <a:cxn ang="0">
                  <a:pos x="0" y="256"/>
                </a:cxn>
                <a:cxn ang="0">
                  <a:pos x="315" y="0"/>
                </a:cxn>
                <a:cxn ang="0">
                  <a:pos x="385" y="385"/>
                </a:cxn>
                <a:cxn ang="0">
                  <a:pos x="0" y="256"/>
                </a:cxn>
                <a:cxn ang="0">
                  <a:pos x="0" y="256"/>
                </a:cxn>
              </a:cxnLst>
              <a:rect l="0" t="0" r="r" b="b"/>
              <a:pathLst>
                <a:path w="386" h="386">
                  <a:moveTo>
                    <a:pt x="0" y="256"/>
                  </a:moveTo>
                  <a:lnTo>
                    <a:pt x="385" y="385"/>
                  </a:lnTo>
                  <a:lnTo>
                    <a:pt x="0" y="256"/>
                  </a:lnTo>
                  <a:lnTo>
                    <a:pt x="315" y="0"/>
                  </a:lnTo>
                  <a:lnTo>
                    <a:pt x="385" y="385"/>
                  </a:lnTo>
                  <a:lnTo>
                    <a:pt x="0" y="256"/>
                  </a:lnTo>
                  <a:lnTo>
                    <a:pt x="0" y="256"/>
                  </a:lnTo>
                </a:path>
              </a:pathLst>
            </a:custGeom>
            <a:solidFill>
              <a:srgbClr val="33CC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Text Box 311"/>
            <p:cNvSpPr txBox="1">
              <a:spLocks noChangeArrowheads="1"/>
            </p:cNvSpPr>
            <p:nvPr/>
          </p:nvSpPr>
          <p:spPr bwMode="auto">
            <a:xfrm>
              <a:off x="152400" y="4029410"/>
              <a:ext cx="2078038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b="1" dirty="0">
                  <a:latin typeface="Arial Narrow" pitchFamily="34" charset="0"/>
                </a:rPr>
                <a:t>Parasite undergoes </a:t>
              </a:r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SEXUAL REPRODUCTION </a:t>
              </a:r>
              <a:r>
                <a:rPr lang="en-US" b="1" dirty="0" smtClean="0">
                  <a:latin typeface="Arial Narrow" pitchFamily="34" charset="0"/>
                </a:rPr>
                <a:t>in </a:t>
              </a:r>
              <a:r>
                <a:rPr lang="en-US" b="1" dirty="0">
                  <a:latin typeface="Arial Narrow" pitchFamily="34" charset="0"/>
                </a:rPr>
                <a:t>the mosquito</a:t>
              </a:r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316" name="Text Box 316"/>
            <p:cNvSpPr txBox="1">
              <a:spLocks noChangeArrowheads="1"/>
            </p:cNvSpPr>
            <p:nvPr/>
          </p:nvSpPr>
          <p:spPr bwMode="auto">
            <a:xfrm>
              <a:off x="1600200" y="2566987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US" sz="2400" dirty="0">
                  <a:latin typeface="Bernard MT Condensed" pitchFamily="18" charset="0"/>
                </a:rPr>
                <a:t>MOSQUITO</a:t>
              </a:r>
              <a:endParaRPr lang="en-US" sz="3200" dirty="0">
                <a:latin typeface="Bernard MT Condensed" pitchFamily="18" charset="0"/>
              </a:endParaRPr>
            </a:p>
          </p:txBody>
        </p:sp>
        <p:sp>
          <p:nvSpPr>
            <p:cNvPr id="319" name="Text Box 320"/>
            <p:cNvSpPr txBox="1">
              <a:spLocks noChangeArrowheads="1"/>
            </p:cNvSpPr>
            <p:nvPr/>
          </p:nvSpPr>
          <p:spPr bwMode="auto">
            <a:xfrm>
              <a:off x="228600" y="2024062"/>
              <a:ext cx="152400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457200" eaLnBrk="0" hangingPunct="0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US" b="1" dirty="0">
                  <a:latin typeface="Arial Narrow" pitchFamily="34" charset="0"/>
                </a:rPr>
                <a:t>Parasites mature in mosquito </a:t>
              </a:r>
              <a:r>
                <a:rPr lang="en-US" b="1" dirty="0" err="1">
                  <a:latin typeface="Arial Narrow" pitchFamily="34" charset="0"/>
                </a:rPr>
                <a:t>midgut</a:t>
              </a:r>
              <a:r>
                <a:rPr lang="en-US" b="1" dirty="0">
                  <a:latin typeface="Arial Narrow" pitchFamily="34" charset="0"/>
                </a:rPr>
                <a:t> and migrate to salivary glands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sp>
        <p:nvSpPr>
          <p:cNvPr id="320" name="Rectangle 319"/>
          <p:cNvSpPr/>
          <p:nvPr/>
        </p:nvSpPr>
        <p:spPr>
          <a:xfrm>
            <a:off x="228600" y="228600"/>
            <a:ext cx="353654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>
                <a:solidFill>
                  <a:srgbClr val="B40022"/>
                </a:solidFill>
                <a:latin typeface="Comic Sans MS" pitchFamily="66" charset="0"/>
              </a:rPr>
              <a:t>Malaria Transmission Cycle</a:t>
            </a:r>
          </a:p>
        </p:txBody>
      </p:sp>
      <p:pic>
        <p:nvPicPr>
          <p:cNvPr id="324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9669" y="1866363"/>
            <a:ext cx="812442" cy="642000"/>
          </a:xfrm>
          <a:prstGeom prst="rect">
            <a:avLst/>
          </a:prstGeom>
          <a:noFill/>
        </p:spPr>
      </p:pic>
      <p:pic>
        <p:nvPicPr>
          <p:cNvPr id="325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00400" y="2597037"/>
            <a:ext cx="812442" cy="642000"/>
          </a:xfrm>
          <a:prstGeom prst="rect">
            <a:avLst/>
          </a:prstGeom>
          <a:noFill/>
        </p:spPr>
      </p:pic>
      <p:grpSp>
        <p:nvGrpSpPr>
          <p:cNvPr id="419" name="Group 418"/>
          <p:cNvGrpSpPr/>
          <p:nvPr/>
        </p:nvGrpSpPr>
        <p:grpSpPr>
          <a:xfrm>
            <a:off x="4648200" y="6172200"/>
            <a:ext cx="2133600" cy="647163"/>
            <a:chOff x="4648200" y="6172200"/>
            <a:chExt cx="2133600" cy="647163"/>
          </a:xfrm>
        </p:grpSpPr>
        <p:sp>
          <p:nvSpPr>
            <p:cNvPr id="333" name="Rectangle 19"/>
            <p:cNvSpPr>
              <a:spLocks noChangeArrowheads="1"/>
            </p:cNvSpPr>
            <p:nvPr/>
          </p:nvSpPr>
          <p:spPr bwMode="auto">
            <a:xfrm>
              <a:off x="4648200" y="6172200"/>
              <a:ext cx="21336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34" name="Text Box 18"/>
            <p:cNvSpPr txBox="1">
              <a:spLocks noChangeArrowheads="1"/>
            </p:cNvSpPr>
            <p:nvPr/>
          </p:nvSpPr>
          <p:spPr bwMode="auto">
            <a:xfrm>
              <a:off x="4953000" y="6450031"/>
              <a:ext cx="1503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Arial Narrow" pitchFamily="34" charset="0"/>
                </a:rPr>
                <a:t>Clinical Illness</a:t>
              </a:r>
            </a:p>
          </p:txBody>
        </p:sp>
      </p:grpSp>
      <p:sp>
        <p:nvSpPr>
          <p:cNvPr id="335" name="Text Box 13"/>
          <p:cNvSpPr txBox="1">
            <a:spLocks noChangeArrowheads="1"/>
          </p:cNvSpPr>
          <p:nvPr/>
        </p:nvSpPr>
        <p:spPr bwMode="auto">
          <a:xfrm>
            <a:off x="7086600" y="5130084"/>
            <a:ext cx="1828800" cy="646331"/>
          </a:xfrm>
          <a:prstGeom prst="rect">
            <a:avLst/>
          </a:prstGeom>
          <a:noFill/>
          <a:ln w="28575">
            <a:solidFill>
              <a:srgbClr val="DE002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n-US" b="1" dirty="0">
                <a:latin typeface="Arial Narrow" pitchFamily="34" charset="0"/>
              </a:rPr>
              <a:t>Mosquito bites</a:t>
            </a:r>
          </a:p>
          <a:p>
            <a:pPr algn="r" eaLnBrk="0" hangingPunct="0"/>
            <a:r>
              <a:rPr lang="en-US" b="1" dirty="0">
                <a:latin typeface="Arial Narrow" pitchFamily="34" charset="0"/>
              </a:rPr>
              <a:t>uninfected </a:t>
            </a:r>
            <a:r>
              <a:rPr lang="en-US" b="1" dirty="0" smtClean="0">
                <a:latin typeface="Arial Narrow" pitchFamily="34" charset="0"/>
              </a:rPr>
              <a:t>person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417" name="Group 416"/>
          <p:cNvGrpSpPr/>
          <p:nvPr/>
        </p:nvGrpSpPr>
        <p:grpSpPr>
          <a:xfrm>
            <a:off x="6781800" y="5715000"/>
            <a:ext cx="2184042" cy="819466"/>
            <a:chOff x="6781800" y="5715000"/>
            <a:chExt cx="2184042" cy="819466"/>
          </a:xfrm>
        </p:grpSpPr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6781800" y="5879205"/>
              <a:ext cx="2133600" cy="304800"/>
            </a:xfrm>
            <a:prstGeom prst="rect">
              <a:avLst/>
            </a:prstGeom>
            <a:solidFill>
              <a:srgbClr val="9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32" name="Text Box 17"/>
            <p:cNvSpPr txBox="1">
              <a:spLocks noChangeArrowheads="1"/>
            </p:cNvSpPr>
            <p:nvPr/>
          </p:nvSpPr>
          <p:spPr bwMode="auto">
            <a:xfrm>
              <a:off x="6781800" y="6165134"/>
              <a:ext cx="17844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Arial Narrow" pitchFamily="34" charset="0"/>
                </a:rPr>
                <a:t>Incubation Period</a:t>
              </a:r>
            </a:p>
          </p:txBody>
        </p:sp>
        <p:sp>
          <p:nvSpPr>
            <p:cNvPr id="336" name="Down Arrow 335"/>
            <p:cNvSpPr/>
            <p:nvPr/>
          </p:nvSpPr>
          <p:spPr>
            <a:xfrm>
              <a:off x="8737242" y="5715000"/>
              <a:ext cx="228600" cy="228600"/>
            </a:xfrm>
            <a:prstGeom prst="downArrow">
              <a:avLst/>
            </a:prstGeom>
            <a:solidFill>
              <a:schemeClr val="tx1"/>
            </a:solidFill>
            <a:ln w="19050">
              <a:solidFill>
                <a:srgbClr val="DE0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Text Box 22"/>
          <p:cNvSpPr txBox="1">
            <a:spLocks noChangeArrowheads="1"/>
          </p:cNvSpPr>
          <p:nvPr/>
        </p:nvSpPr>
        <p:spPr bwMode="auto">
          <a:xfrm>
            <a:off x="3745605" y="6411394"/>
            <a:ext cx="987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Recovery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39" name="Text Box 11"/>
          <p:cNvSpPr txBox="1">
            <a:spLocks noChangeArrowheads="1"/>
          </p:cNvSpPr>
          <p:nvPr/>
        </p:nvSpPr>
        <p:spPr bwMode="auto">
          <a:xfrm>
            <a:off x="1231005" y="5181600"/>
            <a:ext cx="2209800" cy="646331"/>
          </a:xfrm>
          <a:prstGeom prst="rect">
            <a:avLst/>
          </a:prstGeom>
          <a:noFill/>
          <a:ln w="28575">
            <a:solidFill>
              <a:srgbClr val="DE002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Arial Narrow" pitchFamily="34" charset="0"/>
              </a:rPr>
              <a:t>Mosquito </a:t>
            </a:r>
            <a:r>
              <a:rPr lang="en-US" b="1" dirty="0" smtClean="0">
                <a:latin typeface="Arial Narrow" pitchFamily="34" charset="0"/>
              </a:rPr>
              <a:t>bites </a:t>
            </a:r>
            <a:r>
              <a:rPr lang="en-US" b="1" dirty="0" err="1" smtClean="0">
                <a:latin typeface="Arial Narrow" pitchFamily="34" charset="0"/>
              </a:rPr>
              <a:t>Gamet-ocytemic</a:t>
            </a:r>
            <a:r>
              <a:rPr lang="en-US" b="1" dirty="0" smtClean="0">
                <a:latin typeface="Arial Narrow" pitchFamily="34" charset="0"/>
              </a:rPr>
              <a:t>  person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801968" y="6172200"/>
            <a:ext cx="1765227" cy="615550"/>
            <a:chOff x="1801968" y="6172200"/>
            <a:chExt cx="1765227" cy="615550"/>
          </a:xfrm>
        </p:grpSpPr>
        <p:sp>
          <p:nvSpPr>
            <p:cNvPr id="340" name="Rectangle 6"/>
            <p:cNvSpPr>
              <a:spLocks noChangeArrowheads="1"/>
            </p:cNvSpPr>
            <p:nvPr/>
          </p:nvSpPr>
          <p:spPr bwMode="auto">
            <a:xfrm>
              <a:off x="1905000" y="6172200"/>
              <a:ext cx="1447800" cy="304800"/>
            </a:xfrm>
            <a:prstGeom prst="rect">
              <a:avLst/>
            </a:prstGeom>
            <a:solidFill>
              <a:srgbClr val="D4FF7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latin typeface="Arial Narrow" pitchFamily="34" charset="0"/>
              </a:endParaRPr>
            </a:p>
          </p:txBody>
        </p:sp>
        <p:sp>
          <p:nvSpPr>
            <p:cNvPr id="342" name="Text Box 8"/>
            <p:cNvSpPr txBox="1">
              <a:spLocks noChangeArrowheads="1"/>
            </p:cNvSpPr>
            <p:nvPr/>
          </p:nvSpPr>
          <p:spPr bwMode="auto">
            <a:xfrm>
              <a:off x="1801968" y="6418418"/>
              <a:ext cx="1765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latin typeface="Arial Narrow" pitchFamily="34" charset="0"/>
                </a:rPr>
                <a:t>Sporogonic</a:t>
              </a:r>
              <a:r>
                <a:rPr lang="en-US" b="1" dirty="0">
                  <a:latin typeface="Arial Narrow" pitchFamily="34" charset="0"/>
                </a:rPr>
                <a:t> cycle</a:t>
              </a:r>
            </a:p>
          </p:txBody>
        </p:sp>
      </p:grpSp>
      <p:sp>
        <p:nvSpPr>
          <p:cNvPr id="344" name="Down Arrow 343"/>
          <p:cNvSpPr/>
          <p:nvPr/>
        </p:nvSpPr>
        <p:spPr>
          <a:xfrm>
            <a:off x="3200400" y="5715000"/>
            <a:ext cx="304800" cy="457200"/>
          </a:xfrm>
          <a:prstGeom prst="downArrow">
            <a:avLst/>
          </a:prstGeom>
          <a:solidFill>
            <a:schemeClr val="tx1"/>
          </a:solidFill>
          <a:ln w="19050">
            <a:solidFill>
              <a:srgbClr val="DE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Curved Left Arrow 344"/>
          <p:cNvSpPr/>
          <p:nvPr/>
        </p:nvSpPr>
        <p:spPr>
          <a:xfrm flipH="1" flipV="1">
            <a:off x="25755" y="5029200"/>
            <a:ext cx="545205" cy="1143000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tx1"/>
          </a:solidFill>
          <a:ln w="19050">
            <a:solidFill>
              <a:srgbClr val="DE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7" name="Isosceles Triangle 346"/>
          <p:cNvSpPr/>
          <p:nvPr/>
        </p:nvSpPr>
        <p:spPr>
          <a:xfrm rot="5400000">
            <a:off x="381000" y="5030274"/>
            <a:ext cx="381000" cy="228600"/>
          </a:xfrm>
          <a:prstGeom prst="triangle">
            <a:avLst/>
          </a:prstGeom>
          <a:solidFill>
            <a:schemeClr val="tx1"/>
          </a:solidFill>
          <a:ln w="19050">
            <a:solidFill>
              <a:srgbClr val="DE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1" name="Group 420"/>
          <p:cNvGrpSpPr/>
          <p:nvPr/>
        </p:nvGrpSpPr>
        <p:grpSpPr>
          <a:xfrm>
            <a:off x="329484" y="5867400"/>
            <a:ext cx="1596912" cy="661253"/>
            <a:chOff x="329484" y="5867400"/>
            <a:chExt cx="1596912" cy="661253"/>
          </a:xfrm>
        </p:grpSpPr>
        <p:sp>
          <p:nvSpPr>
            <p:cNvPr id="343" name="Text Box 9"/>
            <p:cNvSpPr txBox="1">
              <a:spLocks noChangeArrowheads="1"/>
            </p:cNvSpPr>
            <p:nvPr/>
          </p:nvSpPr>
          <p:spPr bwMode="auto">
            <a:xfrm>
              <a:off x="329484" y="6159321"/>
              <a:ext cx="15969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Arial Narrow" pitchFamily="34" charset="0"/>
                </a:rPr>
                <a:t>Infective Period</a:t>
              </a:r>
            </a:p>
          </p:txBody>
        </p:sp>
        <p:sp>
          <p:nvSpPr>
            <p:cNvPr id="341" name="Rectangle 7"/>
            <p:cNvSpPr>
              <a:spLocks noChangeArrowheads="1"/>
            </p:cNvSpPr>
            <p:nvPr/>
          </p:nvSpPr>
          <p:spPr bwMode="auto">
            <a:xfrm>
              <a:off x="381000" y="5867400"/>
              <a:ext cx="1524000" cy="30480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latin typeface="Arial Narrow" pitchFamily="34" charset="0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5266802" y="4788902"/>
            <a:ext cx="2186799" cy="1423882"/>
            <a:chOff x="5266802" y="4788902"/>
            <a:chExt cx="2186799" cy="1423882"/>
          </a:xfrm>
        </p:grpSpPr>
        <p:sp>
          <p:nvSpPr>
            <p:cNvPr id="337" name="Text Box 22"/>
            <p:cNvSpPr txBox="1">
              <a:spLocks noChangeArrowheads="1"/>
            </p:cNvSpPr>
            <p:nvPr/>
          </p:nvSpPr>
          <p:spPr bwMode="auto">
            <a:xfrm>
              <a:off x="5266802" y="5843452"/>
              <a:ext cx="15135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  <a:latin typeface="Bernard MT Condensed" pitchFamily="18" charset="0"/>
                </a:rPr>
                <a:t>Symptom onset</a:t>
              </a:r>
            </a:p>
          </p:txBody>
        </p:sp>
        <p:sp>
          <p:nvSpPr>
            <p:cNvPr id="348" name="Lightning Bolt 347"/>
            <p:cNvSpPr/>
            <p:nvPr/>
          </p:nvSpPr>
          <p:spPr>
            <a:xfrm rot="20479008" flipH="1">
              <a:off x="6463001" y="4788902"/>
              <a:ext cx="990600" cy="981375"/>
            </a:xfrm>
            <a:prstGeom prst="lightningBolt">
              <a:avLst/>
            </a:prstGeom>
            <a:gradFill flip="none" rotWithShape="1">
              <a:gsLst>
                <a:gs pos="6000">
                  <a:schemeClr val="tx1">
                    <a:alpha val="63000"/>
                  </a:schemeClr>
                </a:gs>
                <a:gs pos="0">
                  <a:schemeClr val="tx1">
                    <a:alpha val="65000"/>
                  </a:schemeClr>
                </a:gs>
                <a:gs pos="15000">
                  <a:schemeClr val="tx1">
                    <a:lumMod val="65000"/>
                    <a:lumOff val="35000"/>
                    <a:alpha val="54000"/>
                  </a:schemeClr>
                </a:gs>
                <a:gs pos="58000">
                  <a:srgbClr val="DE002A">
                    <a:alpha val="61000"/>
                  </a:srgbClr>
                </a:gs>
                <a:gs pos="72000">
                  <a:srgbClr val="B40022">
                    <a:alpha val="64000"/>
                  </a:srgbClr>
                </a:gs>
                <a:gs pos="88000">
                  <a:schemeClr val="tx1">
                    <a:alpha val="67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9" name="Isosceles Triangle 348"/>
          <p:cNvSpPr/>
          <p:nvPr/>
        </p:nvSpPr>
        <p:spPr>
          <a:xfrm rot="13219489">
            <a:off x="3169996" y="3249961"/>
            <a:ext cx="441807" cy="303762"/>
          </a:xfrm>
          <a:prstGeom prst="triangl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Isosceles Triangle 350"/>
          <p:cNvSpPr/>
          <p:nvPr/>
        </p:nvSpPr>
        <p:spPr>
          <a:xfrm rot="5801920">
            <a:off x="3793484" y="2142632"/>
            <a:ext cx="441807" cy="303762"/>
          </a:xfrm>
          <a:prstGeom prst="triangle">
            <a:avLst/>
          </a:prstGeom>
          <a:solidFill>
            <a:srgbClr val="00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6" name="Group 415"/>
          <p:cNvGrpSpPr/>
          <p:nvPr/>
        </p:nvGrpSpPr>
        <p:grpSpPr>
          <a:xfrm>
            <a:off x="4683775" y="300037"/>
            <a:ext cx="4323700" cy="4064001"/>
            <a:chOff x="4683775" y="300037"/>
            <a:chExt cx="4323700" cy="4064001"/>
          </a:xfrm>
        </p:grpSpPr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32338" y="1573213"/>
              <a:ext cx="2424112" cy="2595562"/>
            </a:xfrm>
            <a:custGeom>
              <a:avLst/>
              <a:gdLst/>
              <a:ahLst/>
              <a:cxnLst>
                <a:cxn ang="0">
                  <a:pos x="866" y="4"/>
                </a:cxn>
                <a:cxn ang="0">
                  <a:pos x="981" y="25"/>
                </a:cxn>
                <a:cxn ang="0">
                  <a:pos x="1091" y="60"/>
                </a:cxn>
                <a:cxn ang="0">
                  <a:pos x="1192" y="111"/>
                </a:cxn>
                <a:cxn ang="0">
                  <a:pos x="1285" y="176"/>
                </a:cxn>
                <a:cxn ang="0">
                  <a:pos x="1367" y="252"/>
                </a:cxn>
                <a:cxn ang="0">
                  <a:pos x="1437" y="338"/>
                </a:cxn>
                <a:cxn ang="0">
                  <a:pos x="1493" y="436"/>
                </a:cxn>
                <a:cxn ang="0">
                  <a:pos x="1536" y="540"/>
                </a:cxn>
                <a:cxn ang="0">
                  <a:pos x="1563" y="650"/>
                </a:cxn>
                <a:cxn ang="0">
                  <a:pos x="1572" y="768"/>
                </a:cxn>
                <a:cxn ang="0">
                  <a:pos x="1563" y="884"/>
                </a:cxn>
                <a:cxn ang="0">
                  <a:pos x="1536" y="996"/>
                </a:cxn>
                <a:cxn ang="0">
                  <a:pos x="1493" y="1099"/>
                </a:cxn>
                <a:cxn ang="0">
                  <a:pos x="1437" y="1196"/>
                </a:cxn>
                <a:cxn ang="0">
                  <a:pos x="1367" y="1283"/>
                </a:cxn>
                <a:cxn ang="0">
                  <a:pos x="1285" y="1359"/>
                </a:cxn>
                <a:cxn ang="0">
                  <a:pos x="1192" y="1422"/>
                </a:cxn>
                <a:cxn ang="0">
                  <a:pos x="1091" y="1474"/>
                </a:cxn>
                <a:cxn ang="0">
                  <a:pos x="981" y="1511"/>
                </a:cxn>
                <a:cxn ang="0">
                  <a:pos x="866" y="1530"/>
                </a:cxn>
                <a:cxn ang="0">
                  <a:pos x="745" y="1534"/>
                </a:cxn>
                <a:cxn ang="0">
                  <a:pos x="627" y="1519"/>
                </a:cxn>
                <a:cxn ang="0">
                  <a:pos x="516" y="1488"/>
                </a:cxn>
                <a:cxn ang="0">
                  <a:pos x="412" y="1441"/>
                </a:cxn>
                <a:cxn ang="0">
                  <a:pos x="316" y="1381"/>
                </a:cxn>
                <a:cxn ang="0">
                  <a:pos x="231" y="1309"/>
                </a:cxn>
                <a:cxn ang="0">
                  <a:pos x="157" y="1226"/>
                </a:cxn>
                <a:cxn ang="0">
                  <a:pos x="95" y="1132"/>
                </a:cxn>
                <a:cxn ang="0">
                  <a:pos x="48" y="1030"/>
                </a:cxn>
                <a:cxn ang="0">
                  <a:pos x="16" y="922"/>
                </a:cxn>
                <a:cxn ang="0">
                  <a:pos x="1" y="806"/>
                </a:cxn>
                <a:cxn ang="0">
                  <a:pos x="4" y="690"/>
                </a:cxn>
                <a:cxn ang="0">
                  <a:pos x="24" y="576"/>
                </a:cxn>
                <a:cxn ang="0">
                  <a:pos x="62" y="470"/>
                </a:cxn>
                <a:cxn ang="0">
                  <a:pos x="114" y="370"/>
                </a:cxn>
                <a:cxn ang="0">
                  <a:pos x="180" y="280"/>
                </a:cxn>
                <a:cxn ang="0">
                  <a:pos x="258" y="200"/>
                </a:cxn>
                <a:cxn ang="0">
                  <a:pos x="347" y="131"/>
                </a:cxn>
                <a:cxn ang="0">
                  <a:pos x="445" y="76"/>
                </a:cxn>
                <a:cxn ang="0">
                  <a:pos x="552" y="35"/>
                </a:cxn>
                <a:cxn ang="0">
                  <a:pos x="666" y="10"/>
                </a:cxn>
                <a:cxn ang="0">
                  <a:pos x="786" y="0"/>
                </a:cxn>
              </a:cxnLst>
              <a:rect l="0" t="0" r="r" b="b"/>
              <a:pathLst>
                <a:path w="1573" h="1535">
                  <a:moveTo>
                    <a:pt x="786" y="0"/>
                  </a:moveTo>
                  <a:lnTo>
                    <a:pt x="826" y="1"/>
                  </a:lnTo>
                  <a:lnTo>
                    <a:pt x="866" y="4"/>
                  </a:lnTo>
                  <a:lnTo>
                    <a:pt x="905" y="10"/>
                  </a:lnTo>
                  <a:lnTo>
                    <a:pt x="943" y="16"/>
                  </a:lnTo>
                  <a:lnTo>
                    <a:pt x="981" y="25"/>
                  </a:lnTo>
                  <a:lnTo>
                    <a:pt x="1019" y="35"/>
                  </a:lnTo>
                  <a:lnTo>
                    <a:pt x="1055" y="47"/>
                  </a:lnTo>
                  <a:lnTo>
                    <a:pt x="1091" y="60"/>
                  </a:lnTo>
                  <a:lnTo>
                    <a:pt x="1126" y="76"/>
                  </a:lnTo>
                  <a:lnTo>
                    <a:pt x="1159" y="93"/>
                  </a:lnTo>
                  <a:lnTo>
                    <a:pt x="1192" y="111"/>
                  </a:lnTo>
                  <a:lnTo>
                    <a:pt x="1224" y="131"/>
                  </a:lnTo>
                  <a:lnTo>
                    <a:pt x="1255" y="153"/>
                  </a:lnTo>
                  <a:lnTo>
                    <a:pt x="1285" y="176"/>
                  </a:lnTo>
                  <a:lnTo>
                    <a:pt x="1314" y="200"/>
                  </a:lnTo>
                  <a:lnTo>
                    <a:pt x="1341" y="225"/>
                  </a:lnTo>
                  <a:lnTo>
                    <a:pt x="1367" y="252"/>
                  </a:lnTo>
                  <a:lnTo>
                    <a:pt x="1392" y="280"/>
                  </a:lnTo>
                  <a:lnTo>
                    <a:pt x="1415" y="308"/>
                  </a:lnTo>
                  <a:lnTo>
                    <a:pt x="1437" y="338"/>
                  </a:lnTo>
                  <a:lnTo>
                    <a:pt x="1458" y="370"/>
                  </a:lnTo>
                  <a:lnTo>
                    <a:pt x="1476" y="403"/>
                  </a:lnTo>
                  <a:lnTo>
                    <a:pt x="1493" y="436"/>
                  </a:lnTo>
                  <a:lnTo>
                    <a:pt x="1510" y="470"/>
                  </a:lnTo>
                  <a:lnTo>
                    <a:pt x="1523" y="504"/>
                  </a:lnTo>
                  <a:lnTo>
                    <a:pt x="1536" y="540"/>
                  </a:lnTo>
                  <a:lnTo>
                    <a:pt x="1548" y="576"/>
                  </a:lnTo>
                  <a:lnTo>
                    <a:pt x="1556" y="612"/>
                  </a:lnTo>
                  <a:lnTo>
                    <a:pt x="1563" y="650"/>
                  </a:lnTo>
                  <a:lnTo>
                    <a:pt x="1568" y="690"/>
                  </a:lnTo>
                  <a:lnTo>
                    <a:pt x="1571" y="728"/>
                  </a:lnTo>
                  <a:lnTo>
                    <a:pt x="1572" y="768"/>
                  </a:lnTo>
                  <a:lnTo>
                    <a:pt x="1571" y="806"/>
                  </a:lnTo>
                  <a:lnTo>
                    <a:pt x="1568" y="845"/>
                  </a:lnTo>
                  <a:lnTo>
                    <a:pt x="1563" y="884"/>
                  </a:lnTo>
                  <a:lnTo>
                    <a:pt x="1556" y="922"/>
                  </a:lnTo>
                  <a:lnTo>
                    <a:pt x="1548" y="959"/>
                  </a:lnTo>
                  <a:lnTo>
                    <a:pt x="1536" y="996"/>
                  </a:lnTo>
                  <a:lnTo>
                    <a:pt x="1523" y="1030"/>
                  </a:lnTo>
                  <a:lnTo>
                    <a:pt x="1510" y="1066"/>
                  </a:lnTo>
                  <a:lnTo>
                    <a:pt x="1493" y="1099"/>
                  </a:lnTo>
                  <a:lnTo>
                    <a:pt x="1476" y="1132"/>
                  </a:lnTo>
                  <a:lnTo>
                    <a:pt x="1458" y="1164"/>
                  </a:lnTo>
                  <a:lnTo>
                    <a:pt x="1437" y="1196"/>
                  </a:lnTo>
                  <a:lnTo>
                    <a:pt x="1415" y="1226"/>
                  </a:lnTo>
                  <a:lnTo>
                    <a:pt x="1392" y="1255"/>
                  </a:lnTo>
                  <a:lnTo>
                    <a:pt x="1367" y="1283"/>
                  </a:lnTo>
                  <a:lnTo>
                    <a:pt x="1341" y="1309"/>
                  </a:lnTo>
                  <a:lnTo>
                    <a:pt x="1314" y="1334"/>
                  </a:lnTo>
                  <a:lnTo>
                    <a:pt x="1285" y="1359"/>
                  </a:lnTo>
                  <a:lnTo>
                    <a:pt x="1255" y="1381"/>
                  </a:lnTo>
                  <a:lnTo>
                    <a:pt x="1224" y="1403"/>
                  </a:lnTo>
                  <a:lnTo>
                    <a:pt x="1192" y="1422"/>
                  </a:lnTo>
                  <a:lnTo>
                    <a:pt x="1159" y="1441"/>
                  </a:lnTo>
                  <a:lnTo>
                    <a:pt x="1126" y="1459"/>
                  </a:lnTo>
                  <a:lnTo>
                    <a:pt x="1091" y="1474"/>
                  </a:lnTo>
                  <a:lnTo>
                    <a:pt x="1055" y="1488"/>
                  </a:lnTo>
                  <a:lnTo>
                    <a:pt x="1019" y="1500"/>
                  </a:lnTo>
                  <a:lnTo>
                    <a:pt x="981" y="1511"/>
                  </a:lnTo>
                  <a:lnTo>
                    <a:pt x="943" y="1519"/>
                  </a:lnTo>
                  <a:lnTo>
                    <a:pt x="905" y="1526"/>
                  </a:lnTo>
                  <a:lnTo>
                    <a:pt x="866" y="1530"/>
                  </a:lnTo>
                  <a:lnTo>
                    <a:pt x="826" y="1534"/>
                  </a:lnTo>
                  <a:lnTo>
                    <a:pt x="786" y="1534"/>
                  </a:lnTo>
                  <a:lnTo>
                    <a:pt x="745" y="1534"/>
                  </a:lnTo>
                  <a:lnTo>
                    <a:pt x="705" y="1530"/>
                  </a:lnTo>
                  <a:lnTo>
                    <a:pt x="666" y="1526"/>
                  </a:lnTo>
                  <a:lnTo>
                    <a:pt x="627" y="1519"/>
                  </a:lnTo>
                  <a:lnTo>
                    <a:pt x="590" y="1511"/>
                  </a:lnTo>
                  <a:lnTo>
                    <a:pt x="552" y="1500"/>
                  </a:lnTo>
                  <a:lnTo>
                    <a:pt x="516" y="1488"/>
                  </a:lnTo>
                  <a:lnTo>
                    <a:pt x="480" y="1474"/>
                  </a:lnTo>
                  <a:lnTo>
                    <a:pt x="445" y="1459"/>
                  </a:lnTo>
                  <a:lnTo>
                    <a:pt x="412" y="1441"/>
                  </a:lnTo>
                  <a:lnTo>
                    <a:pt x="378" y="1422"/>
                  </a:lnTo>
                  <a:lnTo>
                    <a:pt x="347" y="1403"/>
                  </a:lnTo>
                  <a:lnTo>
                    <a:pt x="316" y="1381"/>
                  </a:lnTo>
                  <a:lnTo>
                    <a:pt x="286" y="1359"/>
                  </a:lnTo>
                  <a:lnTo>
                    <a:pt x="258" y="1334"/>
                  </a:lnTo>
                  <a:lnTo>
                    <a:pt x="231" y="1309"/>
                  </a:lnTo>
                  <a:lnTo>
                    <a:pt x="205" y="1283"/>
                  </a:lnTo>
                  <a:lnTo>
                    <a:pt x="180" y="1255"/>
                  </a:lnTo>
                  <a:lnTo>
                    <a:pt x="157" y="1226"/>
                  </a:lnTo>
                  <a:lnTo>
                    <a:pt x="135" y="1196"/>
                  </a:lnTo>
                  <a:lnTo>
                    <a:pt x="114" y="1164"/>
                  </a:lnTo>
                  <a:lnTo>
                    <a:pt x="95" y="1132"/>
                  </a:lnTo>
                  <a:lnTo>
                    <a:pt x="78" y="1099"/>
                  </a:lnTo>
                  <a:lnTo>
                    <a:pt x="62" y="1066"/>
                  </a:lnTo>
                  <a:lnTo>
                    <a:pt x="48" y="1030"/>
                  </a:lnTo>
                  <a:lnTo>
                    <a:pt x="35" y="996"/>
                  </a:lnTo>
                  <a:lnTo>
                    <a:pt x="24" y="959"/>
                  </a:lnTo>
                  <a:lnTo>
                    <a:pt x="16" y="922"/>
                  </a:lnTo>
                  <a:lnTo>
                    <a:pt x="9" y="884"/>
                  </a:lnTo>
                  <a:lnTo>
                    <a:pt x="4" y="845"/>
                  </a:lnTo>
                  <a:lnTo>
                    <a:pt x="1" y="806"/>
                  </a:lnTo>
                  <a:lnTo>
                    <a:pt x="0" y="768"/>
                  </a:lnTo>
                  <a:lnTo>
                    <a:pt x="1" y="728"/>
                  </a:lnTo>
                  <a:lnTo>
                    <a:pt x="4" y="690"/>
                  </a:lnTo>
                  <a:lnTo>
                    <a:pt x="9" y="650"/>
                  </a:lnTo>
                  <a:lnTo>
                    <a:pt x="16" y="612"/>
                  </a:lnTo>
                  <a:lnTo>
                    <a:pt x="24" y="576"/>
                  </a:lnTo>
                  <a:lnTo>
                    <a:pt x="35" y="540"/>
                  </a:lnTo>
                  <a:lnTo>
                    <a:pt x="48" y="504"/>
                  </a:lnTo>
                  <a:lnTo>
                    <a:pt x="62" y="470"/>
                  </a:lnTo>
                  <a:lnTo>
                    <a:pt x="78" y="436"/>
                  </a:lnTo>
                  <a:lnTo>
                    <a:pt x="95" y="403"/>
                  </a:lnTo>
                  <a:lnTo>
                    <a:pt x="114" y="370"/>
                  </a:lnTo>
                  <a:lnTo>
                    <a:pt x="135" y="338"/>
                  </a:lnTo>
                  <a:lnTo>
                    <a:pt x="157" y="308"/>
                  </a:lnTo>
                  <a:lnTo>
                    <a:pt x="180" y="280"/>
                  </a:lnTo>
                  <a:lnTo>
                    <a:pt x="205" y="252"/>
                  </a:lnTo>
                  <a:lnTo>
                    <a:pt x="231" y="225"/>
                  </a:lnTo>
                  <a:lnTo>
                    <a:pt x="258" y="200"/>
                  </a:lnTo>
                  <a:lnTo>
                    <a:pt x="286" y="176"/>
                  </a:lnTo>
                  <a:lnTo>
                    <a:pt x="316" y="153"/>
                  </a:lnTo>
                  <a:lnTo>
                    <a:pt x="347" y="131"/>
                  </a:lnTo>
                  <a:lnTo>
                    <a:pt x="378" y="111"/>
                  </a:lnTo>
                  <a:lnTo>
                    <a:pt x="412" y="93"/>
                  </a:lnTo>
                  <a:lnTo>
                    <a:pt x="445" y="76"/>
                  </a:lnTo>
                  <a:lnTo>
                    <a:pt x="480" y="60"/>
                  </a:lnTo>
                  <a:lnTo>
                    <a:pt x="516" y="47"/>
                  </a:lnTo>
                  <a:lnTo>
                    <a:pt x="552" y="35"/>
                  </a:lnTo>
                  <a:lnTo>
                    <a:pt x="590" y="25"/>
                  </a:lnTo>
                  <a:lnTo>
                    <a:pt x="627" y="16"/>
                  </a:lnTo>
                  <a:lnTo>
                    <a:pt x="666" y="10"/>
                  </a:lnTo>
                  <a:lnTo>
                    <a:pt x="705" y="4"/>
                  </a:lnTo>
                  <a:lnTo>
                    <a:pt x="745" y="1"/>
                  </a:lnTo>
                  <a:lnTo>
                    <a:pt x="786" y="0"/>
                  </a:lnTo>
                  <a:lnTo>
                    <a:pt x="786" y="0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6172200" y="1828800"/>
              <a:ext cx="796925" cy="635000"/>
            </a:xfrm>
            <a:custGeom>
              <a:avLst/>
              <a:gdLst/>
              <a:ahLst/>
              <a:cxnLst>
                <a:cxn ang="0">
                  <a:pos x="515" y="30"/>
                </a:cxn>
                <a:cxn ang="0">
                  <a:pos x="516" y="48"/>
                </a:cxn>
                <a:cxn ang="0">
                  <a:pos x="515" y="67"/>
                </a:cxn>
                <a:cxn ang="0">
                  <a:pos x="512" y="84"/>
                </a:cxn>
                <a:cxn ang="0">
                  <a:pos x="504" y="106"/>
                </a:cxn>
                <a:cxn ang="0">
                  <a:pos x="490" y="132"/>
                </a:cxn>
                <a:cxn ang="0">
                  <a:pos x="472" y="158"/>
                </a:cxn>
                <a:cxn ang="0">
                  <a:pos x="452" y="180"/>
                </a:cxn>
                <a:cxn ang="0">
                  <a:pos x="428" y="198"/>
                </a:cxn>
                <a:cxn ang="0">
                  <a:pos x="403" y="212"/>
                </a:cxn>
                <a:cxn ang="0">
                  <a:pos x="377" y="222"/>
                </a:cxn>
                <a:cxn ang="0">
                  <a:pos x="350" y="228"/>
                </a:cxn>
                <a:cxn ang="0">
                  <a:pos x="332" y="227"/>
                </a:cxn>
                <a:cxn ang="0">
                  <a:pos x="324" y="218"/>
                </a:cxn>
                <a:cxn ang="0">
                  <a:pos x="316" y="227"/>
                </a:cxn>
                <a:cxn ang="0">
                  <a:pos x="294" y="250"/>
                </a:cxn>
                <a:cxn ang="0">
                  <a:pos x="264" y="265"/>
                </a:cxn>
                <a:cxn ang="0">
                  <a:pos x="231" y="271"/>
                </a:cxn>
                <a:cxn ang="0">
                  <a:pos x="207" y="270"/>
                </a:cxn>
                <a:cxn ang="0">
                  <a:pos x="179" y="282"/>
                </a:cxn>
                <a:cxn ang="0">
                  <a:pos x="153" y="301"/>
                </a:cxn>
                <a:cxn ang="0">
                  <a:pos x="132" y="323"/>
                </a:cxn>
                <a:cxn ang="0">
                  <a:pos x="118" y="344"/>
                </a:cxn>
                <a:cxn ang="0">
                  <a:pos x="93" y="363"/>
                </a:cxn>
                <a:cxn ang="0">
                  <a:pos x="63" y="374"/>
                </a:cxn>
                <a:cxn ang="0">
                  <a:pos x="35" y="373"/>
                </a:cxn>
                <a:cxn ang="0">
                  <a:pos x="18" y="359"/>
                </a:cxn>
                <a:cxn ang="0">
                  <a:pos x="10" y="345"/>
                </a:cxn>
                <a:cxn ang="0">
                  <a:pos x="4" y="329"/>
                </a:cxn>
                <a:cxn ang="0">
                  <a:pos x="2" y="312"/>
                </a:cxn>
                <a:cxn ang="0">
                  <a:pos x="0" y="295"/>
                </a:cxn>
                <a:cxn ang="0">
                  <a:pos x="0" y="277"/>
                </a:cxn>
                <a:cxn ang="0">
                  <a:pos x="2" y="260"/>
                </a:cxn>
                <a:cxn ang="0">
                  <a:pos x="4" y="244"/>
                </a:cxn>
                <a:cxn ang="0">
                  <a:pos x="7" y="224"/>
                </a:cxn>
                <a:cxn ang="0">
                  <a:pos x="6" y="195"/>
                </a:cxn>
                <a:cxn ang="0">
                  <a:pos x="4" y="164"/>
                </a:cxn>
                <a:cxn ang="0">
                  <a:pos x="4" y="136"/>
                </a:cxn>
                <a:cxn ang="0">
                  <a:pos x="10" y="105"/>
                </a:cxn>
                <a:cxn ang="0">
                  <a:pos x="24" y="71"/>
                </a:cxn>
                <a:cxn ang="0">
                  <a:pos x="44" y="41"/>
                </a:cxn>
                <a:cxn ang="0">
                  <a:pos x="70" y="17"/>
                </a:cxn>
                <a:cxn ang="0">
                  <a:pos x="94" y="4"/>
                </a:cxn>
                <a:cxn ang="0">
                  <a:pos x="111" y="1"/>
                </a:cxn>
                <a:cxn ang="0">
                  <a:pos x="126" y="0"/>
                </a:cxn>
                <a:cxn ang="0">
                  <a:pos x="142" y="2"/>
                </a:cxn>
                <a:cxn ang="0">
                  <a:pos x="157" y="6"/>
                </a:cxn>
                <a:cxn ang="0">
                  <a:pos x="173" y="10"/>
                </a:cxn>
                <a:cxn ang="0">
                  <a:pos x="188" y="13"/>
                </a:cxn>
                <a:cxn ang="0">
                  <a:pos x="203" y="16"/>
                </a:cxn>
                <a:cxn ang="0">
                  <a:pos x="226" y="16"/>
                </a:cxn>
                <a:cxn ang="0">
                  <a:pos x="258" y="19"/>
                </a:cxn>
                <a:cxn ang="0">
                  <a:pos x="289" y="23"/>
                </a:cxn>
                <a:cxn ang="0">
                  <a:pos x="321" y="28"/>
                </a:cxn>
                <a:cxn ang="0">
                  <a:pos x="352" y="34"/>
                </a:cxn>
                <a:cxn ang="0">
                  <a:pos x="384" y="38"/>
                </a:cxn>
                <a:cxn ang="0">
                  <a:pos x="416" y="38"/>
                </a:cxn>
                <a:cxn ang="0">
                  <a:pos x="447" y="35"/>
                </a:cxn>
                <a:cxn ang="0">
                  <a:pos x="470" y="30"/>
                </a:cxn>
                <a:cxn ang="0">
                  <a:pos x="483" y="28"/>
                </a:cxn>
                <a:cxn ang="0">
                  <a:pos x="494" y="26"/>
                </a:cxn>
                <a:cxn ang="0">
                  <a:pos x="506" y="24"/>
                </a:cxn>
                <a:cxn ang="0">
                  <a:pos x="514" y="21"/>
                </a:cxn>
              </a:cxnLst>
              <a:rect l="0" t="0" r="r" b="b"/>
              <a:pathLst>
                <a:path w="517" h="376">
                  <a:moveTo>
                    <a:pt x="514" y="21"/>
                  </a:moveTo>
                  <a:lnTo>
                    <a:pt x="515" y="30"/>
                  </a:lnTo>
                  <a:lnTo>
                    <a:pt x="516" y="39"/>
                  </a:lnTo>
                  <a:lnTo>
                    <a:pt x="516" y="48"/>
                  </a:lnTo>
                  <a:lnTo>
                    <a:pt x="516" y="58"/>
                  </a:lnTo>
                  <a:lnTo>
                    <a:pt x="515" y="67"/>
                  </a:lnTo>
                  <a:lnTo>
                    <a:pt x="514" y="76"/>
                  </a:lnTo>
                  <a:lnTo>
                    <a:pt x="512" y="84"/>
                  </a:lnTo>
                  <a:lnTo>
                    <a:pt x="510" y="91"/>
                  </a:lnTo>
                  <a:lnTo>
                    <a:pt x="504" y="106"/>
                  </a:lnTo>
                  <a:lnTo>
                    <a:pt x="497" y="120"/>
                  </a:lnTo>
                  <a:lnTo>
                    <a:pt x="490" y="132"/>
                  </a:lnTo>
                  <a:lnTo>
                    <a:pt x="482" y="146"/>
                  </a:lnTo>
                  <a:lnTo>
                    <a:pt x="472" y="158"/>
                  </a:lnTo>
                  <a:lnTo>
                    <a:pt x="462" y="169"/>
                  </a:lnTo>
                  <a:lnTo>
                    <a:pt x="452" y="180"/>
                  </a:lnTo>
                  <a:lnTo>
                    <a:pt x="440" y="189"/>
                  </a:lnTo>
                  <a:lnTo>
                    <a:pt x="428" y="198"/>
                  </a:lnTo>
                  <a:lnTo>
                    <a:pt x="416" y="206"/>
                  </a:lnTo>
                  <a:lnTo>
                    <a:pt x="403" y="212"/>
                  </a:lnTo>
                  <a:lnTo>
                    <a:pt x="390" y="218"/>
                  </a:lnTo>
                  <a:lnTo>
                    <a:pt x="377" y="222"/>
                  </a:lnTo>
                  <a:lnTo>
                    <a:pt x="364" y="226"/>
                  </a:lnTo>
                  <a:lnTo>
                    <a:pt x="350" y="228"/>
                  </a:lnTo>
                  <a:lnTo>
                    <a:pt x="336" y="228"/>
                  </a:lnTo>
                  <a:lnTo>
                    <a:pt x="332" y="227"/>
                  </a:lnTo>
                  <a:lnTo>
                    <a:pt x="328" y="224"/>
                  </a:lnTo>
                  <a:lnTo>
                    <a:pt x="324" y="218"/>
                  </a:lnTo>
                  <a:lnTo>
                    <a:pt x="320" y="213"/>
                  </a:lnTo>
                  <a:lnTo>
                    <a:pt x="316" y="227"/>
                  </a:lnTo>
                  <a:lnTo>
                    <a:pt x="308" y="240"/>
                  </a:lnTo>
                  <a:lnTo>
                    <a:pt x="294" y="250"/>
                  </a:lnTo>
                  <a:lnTo>
                    <a:pt x="280" y="259"/>
                  </a:lnTo>
                  <a:lnTo>
                    <a:pt x="264" y="265"/>
                  </a:lnTo>
                  <a:lnTo>
                    <a:pt x="248" y="270"/>
                  </a:lnTo>
                  <a:lnTo>
                    <a:pt x="231" y="271"/>
                  </a:lnTo>
                  <a:lnTo>
                    <a:pt x="219" y="270"/>
                  </a:lnTo>
                  <a:lnTo>
                    <a:pt x="207" y="270"/>
                  </a:lnTo>
                  <a:lnTo>
                    <a:pt x="193" y="275"/>
                  </a:lnTo>
                  <a:lnTo>
                    <a:pt x="179" y="282"/>
                  </a:lnTo>
                  <a:lnTo>
                    <a:pt x="166" y="291"/>
                  </a:lnTo>
                  <a:lnTo>
                    <a:pt x="153" y="301"/>
                  </a:lnTo>
                  <a:lnTo>
                    <a:pt x="142" y="312"/>
                  </a:lnTo>
                  <a:lnTo>
                    <a:pt x="132" y="323"/>
                  </a:lnTo>
                  <a:lnTo>
                    <a:pt x="125" y="333"/>
                  </a:lnTo>
                  <a:lnTo>
                    <a:pt x="118" y="344"/>
                  </a:lnTo>
                  <a:lnTo>
                    <a:pt x="106" y="354"/>
                  </a:lnTo>
                  <a:lnTo>
                    <a:pt x="93" y="363"/>
                  </a:lnTo>
                  <a:lnTo>
                    <a:pt x="78" y="370"/>
                  </a:lnTo>
                  <a:lnTo>
                    <a:pt x="63" y="374"/>
                  </a:lnTo>
                  <a:lnTo>
                    <a:pt x="48" y="375"/>
                  </a:lnTo>
                  <a:lnTo>
                    <a:pt x="35" y="373"/>
                  </a:lnTo>
                  <a:lnTo>
                    <a:pt x="24" y="365"/>
                  </a:lnTo>
                  <a:lnTo>
                    <a:pt x="18" y="359"/>
                  </a:lnTo>
                  <a:lnTo>
                    <a:pt x="14" y="352"/>
                  </a:lnTo>
                  <a:lnTo>
                    <a:pt x="10" y="345"/>
                  </a:lnTo>
                  <a:lnTo>
                    <a:pt x="7" y="337"/>
                  </a:lnTo>
                  <a:lnTo>
                    <a:pt x="4" y="329"/>
                  </a:lnTo>
                  <a:lnTo>
                    <a:pt x="2" y="321"/>
                  </a:lnTo>
                  <a:lnTo>
                    <a:pt x="2" y="312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68"/>
                  </a:lnTo>
                  <a:lnTo>
                    <a:pt x="2" y="260"/>
                  </a:lnTo>
                  <a:lnTo>
                    <a:pt x="3" y="252"/>
                  </a:lnTo>
                  <a:lnTo>
                    <a:pt x="4" y="244"/>
                  </a:lnTo>
                  <a:lnTo>
                    <a:pt x="6" y="237"/>
                  </a:lnTo>
                  <a:lnTo>
                    <a:pt x="7" y="224"/>
                  </a:lnTo>
                  <a:lnTo>
                    <a:pt x="7" y="210"/>
                  </a:lnTo>
                  <a:lnTo>
                    <a:pt x="6" y="195"/>
                  </a:lnTo>
                  <a:lnTo>
                    <a:pt x="6" y="180"/>
                  </a:lnTo>
                  <a:lnTo>
                    <a:pt x="4" y="164"/>
                  </a:lnTo>
                  <a:lnTo>
                    <a:pt x="4" y="150"/>
                  </a:lnTo>
                  <a:lnTo>
                    <a:pt x="4" y="136"/>
                  </a:lnTo>
                  <a:lnTo>
                    <a:pt x="6" y="122"/>
                  </a:lnTo>
                  <a:lnTo>
                    <a:pt x="10" y="105"/>
                  </a:lnTo>
                  <a:lnTo>
                    <a:pt x="16" y="88"/>
                  </a:lnTo>
                  <a:lnTo>
                    <a:pt x="24" y="71"/>
                  </a:lnTo>
                  <a:lnTo>
                    <a:pt x="33" y="56"/>
                  </a:lnTo>
                  <a:lnTo>
                    <a:pt x="44" y="41"/>
                  </a:lnTo>
                  <a:lnTo>
                    <a:pt x="57" y="28"/>
                  </a:lnTo>
                  <a:lnTo>
                    <a:pt x="70" y="17"/>
                  </a:lnTo>
                  <a:lnTo>
                    <a:pt x="86" y="8"/>
                  </a:lnTo>
                  <a:lnTo>
                    <a:pt x="94" y="4"/>
                  </a:lnTo>
                  <a:lnTo>
                    <a:pt x="103" y="2"/>
                  </a:lnTo>
                  <a:lnTo>
                    <a:pt x="111" y="1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4" y="1"/>
                  </a:lnTo>
                  <a:lnTo>
                    <a:pt x="142" y="2"/>
                  </a:lnTo>
                  <a:lnTo>
                    <a:pt x="150" y="4"/>
                  </a:lnTo>
                  <a:lnTo>
                    <a:pt x="157" y="6"/>
                  </a:lnTo>
                  <a:lnTo>
                    <a:pt x="164" y="8"/>
                  </a:lnTo>
                  <a:lnTo>
                    <a:pt x="173" y="10"/>
                  </a:lnTo>
                  <a:lnTo>
                    <a:pt x="180" y="12"/>
                  </a:lnTo>
                  <a:lnTo>
                    <a:pt x="188" y="13"/>
                  </a:lnTo>
                  <a:lnTo>
                    <a:pt x="195" y="14"/>
                  </a:lnTo>
                  <a:lnTo>
                    <a:pt x="203" y="16"/>
                  </a:lnTo>
                  <a:lnTo>
                    <a:pt x="211" y="16"/>
                  </a:lnTo>
                  <a:lnTo>
                    <a:pt x="226" y="16"/>
                  </a:lnTo>
                  <a:lnTo>
                    <a:pt x="242" y="17"/>
                  </a:lnTo>
                  <a:lnTo>
                    <a:pt x="258" y="19"/>
                  </a:lnTo>
                  <a:lnTo>
                    <a:pt x="273" y="21"/>
                  </a:lnTo>
                  <a:lnTo>
                    <a:pt x="289" y="23"/>
                  </a:lnTo>
                  <a:lnTo>
                    <a:pt x="304" y="26"/>
                  </a:lnTo>
                  <a:lnTo>
                    <a:pt x="321" y="28"/>
                  </a:lnTo>
                  <a:lnTo>
                    <a:pt x="336" y="31"/>
                  </a:lnTo>
                  <a:lnTo>
                    <a:pt x="352" y="34"/>
                  </a:lnTo>
                  <a:lnTo>
                    <a:pt x="368" y="36"/>
                  </a:lnTo>
                  <a:lnTo>
                    <a:pt x="384" y="38"/>
                  </a:lnTo>
                  <a:lnTo>
                    <a:pt x="399" y="38"/>
                  </a:lnTo>
                  <a:lnTo>
                    <a:pt x="416" y="38"/>
                  </a:lnTo>
                  <a:lnTo>
                    <a:pt x="431" y="38"/>
                  </a:lnTo>
                  <a:lnTo>
                    <a:pt x="447" y="35"/>
                  </a:lnTo>
                  <a:lnTo>
                    <a:pt x="464" y="31"/>
                  </a:lnTo>
                  <a:lnTo>
                    <a:pt x="470" y="30"/>
                  </a:lnTo>
                  <a:lnTo>
                    <a:pt x="477" y="29"/>
                  </a:lnTo>
                  <a:lnTo>
                    <a:pt x="483" y="28"/>
                  </a:lnTo>
                  <a:lnTo>
                    <a:pt x="489" y="27"/>
                  </a:lnTo>
                  <a:lnTo>
                    <a:pt x="494" y="26"/>
                  </a:lnTo>
                  <a:lnTo>
                    <a:pt x="501" y="25"/>
                  </a:lnTo>
                  <a:lnTo>
                    <a:pt x="506" y="24"/>
                  </a:lnTo>
                  <a:lnTo>
                    <a:pt x="514" y="21"/>
                  </a:lnTo>
                  <a:lnTo>
                    <a:pt x="514" y="21"/>
                  </a:lnTo>
                </a:path>
              </a:pathLst>
            </a:custGeom>
            <a:solidFill>
              <a:srgbClr val="C84016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421438" y="1846263"/>
              <a:ext cx="254000" cy="271462"/>
            </a:xfrm>
            <a:custGeom>
              <a:avLst/>
              <a:gdLst/>
              <a:ahLst/>
              <a:cxnLst>
                <a:cxn ang="0">
                  <a:pos x="130" y="114"/>
                </a:cxn>
                <a:cxn ang="0">
                  <a:pos x="82" y="139"/>
                </a:cxn>
                <a:cxn ang="0">
                  <a:pos x="52" y="160"/>
                </a:cxn>
                <a:cxn ang="0">
                  <a:pos x="48" y="156"/>
                </a:cxn>
                <a:cxn ang="0">
                  <a:pos x="37" y="132"/>
                </a:cxn>
                <a:cxn ang="0">
                  <a:pos x="21" y="110"/>
                </a:cxn>
                <a:cxn ang="0">
                  <a:pos x="0" y="54"/>
                </a:cxn>
                <a:cxn ang="0">
                  <a:pos x="28" y="39"/>
                </a:cxn>
                <a:cxn ang="0">
                  <a:pos x="58" y="26"/>
                </a:cxn>
                <a:cxn ang="0">
                  <a:pos x="87" y="8"/>
                </a:cxn>
                <a:cxn ang="0">
                  <a:pos x="113" y="0"/>
                </a:cxn>
                <a:cxn ang="0">
                  <a:pos x="126" y="31"/>
                </a:cxn>
                <a:cxn ang="0">
                  <a:pos x="138" y="54"/>
                </a:cxn>
                <a:cxn ang="0">
                  <a:pos x="152" y="79"/>
                </a:cxn>
                <a:cxn ang="0">
                  <a:pos x="164" y="103"/>
                </a:cxn>
                <a:cxn ang="0">
                  <a:pos x="130" y="114"/>
                </a:cxn>
                <a:cxn ang="0">
                  <a:pos x="130" y="114"/>
                </a:cxn>
              </a:cxnLst>
              <a:rect l="0" t="0" r="r" b="b"/>
              <a:pathLst>
                <a:path w="165" h="161">
                  <a:moveTo>
                    <a:pt x="130" y="114"/>
                  </a:moveTo>
                  <a:lnTo>
                    <a:pt x="82" y="139"/>
                  </a:lnTo>
                  <a:lnTo>
                    <a:pt x="52" y="160"/>
                  </a:lnTo>
                  <a:lnTo>
                    <a:pt x="48" y="156"/>
                  </a:lnTo>
                  <a:lnTo>
                    <a:pt x="37" y="132"/>
                  </a:lnTo>
                  <a:lnTo>
                    <a:pt x="21" y="110"/>
                  </a:lnTo>
                  <a:lnTo>
                    <a:pt x="0" y="54"/>
                  </a:lnTo>
                  <a:lnTo>
                    <a:pt x="28" y="39"/>
                  </a:lnTo>
                  <a:lnTo>
                    <a:pt x="58" y="26"/>
                  </a:lnTo>
                  <a:lnTo>
                    <a:pt x="87" y="8"/>
                  </a:lnTo>
                  <a:lnTo>
                    <a:pt x="113" y="0"/>
                  </a:lnTo>
                  <a:lnTo>
                    <a:pt x="126" y="31"/>
                  </a:lnTo>
                  <a:lnTo>
                    <a:pt x="138" y="54"/>
                  </a:lnTo>
                  <a:lnTo>
                    <a:pt x="152" y="79"/>
                  </a:lnTo>
                  <a:lnTo>
                    <a:pt x="164" y="103"/>
                  </a:lnTo>
                  <a:lnTo>
                    <a:pt x="130" y="114"/>
                  </a:lnTo>
                  <a:lnTo>
                    <a:pt x="130" y="11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421438" y="1846263"/>
              <a:ext cx="254000" cy="271462"/>
            </a:xfrm>
            <a:custGeom>
              <a:avLst/>
              <a:gdLst/>
              <a:ahLst/>
              <a:cxnLst>
                <a:cxn ang="0">
                  <a:pos x="130" y="114"/>
                </a:cxn>
                <a:cxn ang="0">
                  <a:pos x="82" y="139"/>
                </a:cxn>
                <a:cxn ang="0">
                  <a:pos x="52" y="160"/>
                </a:cxn>
                <a:cxn ang="0">
                  <a:pos x="48" y="156"/>
                </a:cxn>
                <a:cxn ang="0">
                  <a:pos x="37" y="132"/>
                </a:cxn>
                <a:cxn ang="0">
                  <a:pos x="21" y="110"/>
                </a:cxn>
                <a:cxn ang="0">
                  <a:pos x="0" y="54"/>
                </a:cxn>
                <a:cxn ang="0">
                  <a:pos x="28" y="39"/>
                </a:cxn>
                <a:cxn ang="0">
                  <a:pos x="58" y="26"/>
                </a:cxn>
                <a:cxn ang="0">
                  <a:pos x="87" y="8"/>
                </a:cxn>
                <a:cxn ang="0">
                  <a:pos x="113" y="0"/>
                </a:cxn>
                <a:cxn ang="0">
                  <a:pos x="126" y="31"/>
                </a:cxn>
                <a:cxn ang="0">
                  <a:pos x="138" y="54"/>
                </a:cxn>
                <a:cxn ang="0">
                  <a:pos x="152" y="79"/>
                </a:cxn>
                <a:cxn ang="0">
                  <a:pos x="164" y="103"/>
                </a:cxn>
                <a:cxn ang="0">
                  <a:pos x="130" y="114"/>
                </a:cxn>
              </a:cxnLst>
              <a:rect l="0" t="0" r="r" b="b"/>
              <a:pathLst>
                <a:path w="165" h="161">
                  <a:moveTo>
                    <a:pt x="130" y="114"/>
                  </a:moveTo>
                  <a:lnTo>
                    <a:pt x="82" y="139"/>
                  </a:lnTo>
                  <a:lnTo>
                    <a:pt x="52" y="160"/>
                  </a:lnTo>
                  <a:lnTo>
                    <a:pt x="48" y="156"/>
                  </a:lnTo>
                  <a:lnTo>
                    <a:pt x="37" y="132"/>
                  </a:lnTo>
                  <a:lnTo>
                    <a:pt x="21" y="110"/>
                  </a:lnTo>
                  <a:lnTo>
                    <a:pt x="0" y="54"/>
                  </a:lnTo>
                  <a:lnTo>
                    <a:pt x="28" y="39"/>
                  </a:lnTo>
                  <a:lnTo>
                    <a:pt x="58" y="26"/>
                  </a:lnTo>
                  <a:lnTo>
                    <a:pt x="87" y="8"/>
                  </a:lnTo>
                  <a:lnTo>
                    <a:pt x="113" y="0"/>
                  </a:lnTo>
                  <a:lnTo>
                    <a:pt x="126" y="31"/>
                  </a:lnTo>
                  <a:lnTo>
                    <a:pt x="138" y="54"/>
                  </a:lnTo>
                  <a:lnTo>
                    <a:pt x="152" y="79"/>
                  </a:lnTo>
                  <a:lnTo>
                    <a:pt x="164" y="103"/>
                  </a:lnTo>
                  <a:lnTo>
                    <a:pt x="130" y="1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578600" y="1970088"/>
              <a:ext cx="63500" cy="55562"/>
            </a:xfrm>
            <a:custGeom>
              <a:avLst/>
              <a:gdLst/>
              <a:ahLst/>
              <a:cxnLst>
                <a:cxn ang="0">
                  <a:pos x="35" y="7"/>
                </a:cxn>
                <a:cxn ang="0">
                  <a:pos x="28" y="3"/>
                </a:cxn>
                <a:cxn ang="0">
                  <a:pos x="19" y="0"/>
                </a:cxn>
                <a:cxn ang="0">
                  <a:pos x="10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14" y="32"/>
                </a:cxn>
                <a:cxn ang="0">
                  <a:pos x="24" y="29"/>
                </a:cxn>
                <a:cxn ang="0">
                  <a:pos x="31" y="27"/>
                </a:cxn>
                <a:cxn ang="0">
                  <a:pos x="35" y="18"/>
                </a:cxn>
                <a:cxn ang="0">
                  <a:pos x="40" y="11"/>
                </a:cxn>
                <a:cxn ang="0">
                  <a:pos x="35" y="7"/>
                </a:cxn>
              </a:cxnLst>
              <a:rect l="0" t="0" r="r" b="b"/>
              <a:pathLst>
                <a:path w="41" h="33">
                  <a:moveTo>
                    <a:pt x="35" y="7"/>
                  </a:moveTo>
                  <a:lnTo>
                    <a:pt x="28" y="3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14" y="32"/>
                  </a:lnTo>
                  <a:lnTo>
                    <a:pt x="24" y="29"/>
                  </a:lnTo>
                  <a:lnTo>
                    <a:pt x="31" y="27"/>
                  </a:lnTo>
                  <a:lnTo>
                    <a:pt x="35" y="18"/>
                  </a:lnTo>
                  <a:lnTo>
                    <a:pt x="40" y="11"/>
                  </a:lnTo>
                  <a:lnTo>
                    <a:pt x="35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578600" y="1970088"/>
              <a:ext cx="63500" cy="55562"/>
            </a:xfrm>
            <a:custGeom>
              <a:avLst/>
              <a:gdLst/>
              <a:ahLst/>
              <a:cxnLst>
                <a:cxn ang="0">
                  <a:pos x="35" y="7"/>
                </a:cxn>
                <a:cxn ang="0">
                  <a:pos x="28" y="3"/>
                </a:cxn>
                <a:cxn ang="0">
                  <a:pos x="19" y="0"/>
                </a:cxn>
                <a:cxn ang="0">
                  <a:pos x="10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25"/>
                </a:cxn>
                <a:cxn ang="0">
                  <a:pos x="4" y="32"/>
                </a:cxn>
                <a:cxn ang="0">
                  <a:pos x="14" y="32"/>
                </a:cxn>
                <a:cxn ang="0">
                  <a:pos x="24" y="29"/>
                </a:cxn>
                <a:cxn ang="0">
                  <a:pos x="31" y="27"/>
                </a:cxn>
                <a:cxn ang="0">
                  <a:pos x="35" y="18"/>
                </a:cxn>
                <a:cxn ang="0">
                  <a:pos x="40" y="11"/>
                </a:cxn>
                <a:cxn ang="0">
                  <a:pos x="35" y="7"/>
                </a:cxn>
              </a:cxnLst>
              <a:rect l="0" t="0" r="r" b="b"/>
              <a:pathLst>
                <a:path w="41" h="33">
                  <a:moveTo>
                    <a:pt x="35" y="7"/>
                  </a:moveTo>
                  <a:lnTo>
                    <a:pt x="28" y="3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14" y="32"/>
                  </a:lnTo>
                  <a:lnTo>
                    <a:pt x="24" y="29"/>
                  </a:lnTo>
                  <a:lnTo>
                    <a:pt x="31" y="27"/>
                  </a:lnTo>
                  <a:lnTo>
                    <a:pt x="35" y="18"/>
                  </a:lnTo>
                  <a:lnTo>
                    <a:pt x="40" y="11"/>
                  </a:lnTo>
                  <a:lnTo>
                    <a:pt x="35" y="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464300" y="1925638"/>
              <a:ext cx="47625" cy="57150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18" y="0"/>
                </a:cxn>
                <a:cxn ang="0">
                  <a:pos x="8" y="1"/>
                </a:cxn>
                <a:cxn ang="0">
                  <a:pos x="4" y="7"/>
                </a:cxn>
                <a:cxn ang="0">
                  <a:pos x="1" y="16"/>
                </a:cxn>
                <a:cxn ang="0">
                  <a:pos x="0" y="26"/>
                </a:cxn>
                <a:cxn ang="0">
                  <a:pos x="4" y="31"/>
                </a:cxn>
                <a:cxn ang="0">
                  <a:pos x="7" y="33"/>
                </a:cxn>
                <a:cxn ang="0">
                  <a:pos x="18" y="33"/>
                </a:cxn>
                <a:cxn ang="0">
                  <a:pos x="25" y="26"/>
                </a:cxn>
                <a:cxn ang="0">
                  <a:pos x="30" y="18"/>
                </a:cxn>
                <a:cxn ang="0">
                  <a:pos x="30" y="11"/>
                </a:cxn>
                <a:cxn ang="0">
                  <a:pos x="23" y="1"/>
                </a:cxn>
              </a:cxnLst>
              <a:rect l="0" t="0" r="r" b="b"/>
              <a:pathLst>
                <a:path w="31" h="34">
                  <a:moveTo>
                    <a:pt x="23" y="1"/>
                  </a:moveTo>
                  <a:lnTo>
                    <a:pt x="18" y="0"/>
                  </a:lnTo>
                  <a:lnTo>
                    <a:pt x="8" y="1"/>
                  </a:lnTo>
                  <a:lnTo>
                    <a:pt x="4" y="7"/>
                  </a:lnTo>
                  <a:lnTo>
                    <a:pt x="1" y="16"/>
                  </a:lnTo>
                  <a:lnTo>
                    <a:pt x="0" y="26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18" y="33"/>
                  </a:lnTo>
                  <a:lnTo>
                    <a:pt x="25" y="26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464300" y="1925638"/>
              <a:ext cx="47625" cy="57150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18" y="0"/>
                </a:cxn>
                <a:cxn ang="0">
                  <a:pos x="8" y="1"/>
                </a:cxn>
                <a:cxn ang="0">
                  <a:pos x="4" y="7"/>
                </a:cxn>
                <a:cxn ang="0">
                  <a:pos x="1" y="16"/>
                </a:cxn>
                <a:cxn ang="0">
                  <a:pos x="0" y="26"/>
                </a:cxn>
                <a:cxn ang="0">
                  <a:pos x="4" y="31"/>
                </a:cxn>
                <a:cxn ang="0">
                  <a:pos x="7" y="33"/>
                </a:cxn>
                <a:cxn ang="0">
                  <a:pos x="18" y="33"/>
                </a:cxn>
                <a:cxn ang="0">
                  <a:pos x="25" y="26"/>
                </a:cxn>
                <a:cxn ang="0">
                  <a:pos x="30" y="18"/>
                </a:cxn>
                <a:cxn ang="0">
                  <a:pos x="30" y="11"/>
                </a:cxn>
                <a:cxn ang="0">
                  <a:pos x="23" y="1"/>
                </a:cxn>
              </a:cxnLst>
              <a:rect l="0" t="0" r="r" b="b"/>
              <a:pathLst>
                <a:path w="31" h="34">
                  <a:moveTo>
                    <a:pt x="23" y="1"/>
                  </a:moveTo>
                  <a:lnTo>
                    <a:pt x="18" y="0"/>
                  </a:lnTo>
                  <a:lnTo>
                    <a:pt x="8" y="1"/>
                  </a:lnTo>
                  <a:lnTo>
                    <a:pt x="4" y="7"/>
                  </a:lnTo>
                  <a:lnTo>
                    <a:pt x="1" y="16"/>
                  </a:lnTo>
                  <a:lnTo>
                    <a:pt x="0" y="26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18" y="33"/>
                  </a:lnTo>
                  <a:lnTo>
                    <a:pt x="25" y="26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481763" y="1951038"/>
              <a:ext cx="11112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537325" y="1920875"/>
              <a:ext cx="47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6523038" y="1890713"/>
              <a:ext cx="7937" cy="793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550025" y="1874838"/>
              <a:ext cx="7938" cy="635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438900" y="1938338"/>
              <a:ext cx="7938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448425" y="1958975"/>
              <a:ext cx="7938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457950" y="1976438"/>
              <a:ext cx="6350" cy="793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461125" y="2001838"/>
              <a:ext cx="7938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6481763" y="2008188"/>
              <a:ext cx="6350" cy="952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6497638" y="1979613"/>
              <a:ext cx="7937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516688" y="1930400"/>
              <a:ext cx="7937" cy="793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497638" y="1911350"/>
              <a:ext cx="7937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445250" y="1927225"/>
              <a:ext cx="7938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6518275" y="1990725"/>
              <a:ext cx="7938" cy="793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6562725" y="1912938"/>
              <a:ext cx="7938" cy="1111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6591300" y="1941513"/>
              <a:ext cx="6350" cy="63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6508750" y="2039938"/>
              <a:ext cx="7938" cy="635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6561138" y="2008188"/>
              <a:ext cx="6350" cy="95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6562725" y="2054225"/>
              <a:ext cx="7938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6516688" y="2087563"/>
              <a:ext cx="7937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6497638" y="2058988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6537325" y="2016125"/>
              <a:ext cx="47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589713" y="2032000"/>
              <a:ext cx="6350" cy="79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581775" y="1895475"/>
              <a:ext cx="7938" cy="793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543675" y="1968500"/>
              <a:ext cx="6350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6548438" y="1920875"/>
              <a:ext cx="7937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6594475" y="1917700"/>
              <a:ext cx="7938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6469063" y="2046288"/>
              <a:ext cx="7937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505575" y="2005013"/>
              <a:ext cx="6350" cy="793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562725" y="1917700"/>
              <a:ext cx="7938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6548438" y="2019300"/>
              <a:ext cx="7937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6513513" y="2057400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6508750" y="2008188"/>
              <a:ext cx="7938" cy="635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6618288" y="1955800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6599238" y="1900238"/>
              <a:ext cx="7937" cy="793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6540500" y="2054225"/>
              <a:ext cx="7938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6600825" y="1979613"/>
              <a:ext cx="7938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6599238" y="1982788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6599238" y="1989138"/>
              <a:ext cx="7937" cy="793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6615113" y="1989138"/>
              <a:ext cx="7937" cy="793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6621463" y="1984375"/>
              <a:ext cx="6350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6621463" y="1984375"/>
              <a:ext cx="6350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6611938" y="1982788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607175" y="2008188"/>
              <a:ext cx="6350" cy="63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6608763" y="2012950"/>
              <a:ext cx="7937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6621463" y="2016125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6618288" y="2008188"/>
              <a:ext cx="6350" cy="63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623050" y="1984375"/>
              <a:ext cx="6350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6599238" y="2005013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584950" y="2012950"/>
              <a:ext cx="6350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6577013" y="1993900"/>
              <a:ext cx="6350" cy="79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599238" y="2012950"/>
              <a:ext cx="7937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623050" y="1976438"/>
              <a:ext cx="6350" cy="793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623050" y="2001838"/>
              <a:ext cx="6350" cy="793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6607175" y="2012950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6589713" y="1982788"/>
              <a:ext cx="6350" cy="793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6627813" y="2005013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6183313" y="1952625"/>
              <a:ext cx="247650" cy="182563"/>
            </a:xfrm>
            <a:custGeom>
              <a:avLst/>
              <a:gdLst/>
              <a:ahLst/>
              <a:cxnLst>
                <a:cxn ang="0">
                  <a:pos x="127" y="107"/>
                </a:cxn>
                <a:cxn ang="0">
                  <a:pos x="108" y="77"/>
                </a:cxn>
                <a:cxn ang="0">
                  <a:pos x="90" y="60"/>
                </a:cxn>
                <a:cxn ang="0">
                  <a:pos x="50" y="66"/>
                </a:cxn>
                <a:cxn ang="0">
                  <a:pos x="16" y="103"/>
                </a:cxn>
                <a:cxn ang="0">
                  <a:pos x="0" y="51"/>
                </a:cxn>
                <a:cxn ang="0">
                  <a:pos x="25" y="33"/>
                </a:cxn>
                <a:cxn ang="0">
                  <a:pos x="53" y="22"/>
                </a:cxn>
                <a:cxn ang="0">
                  <a:pos x="86" y="7"/>
                </a:cxn>
                <a:cxn ang="0">
                  <a:pos x="109" y="0"/>
                </a:cxn>
                <a:cxn ang="0">
                  <a:pos x="122" y="22"/>
                </a:cxn>
                <a:cxn ang="0">
                  <a:pos x="138" y="45"/>
                </a:cxn>
                <a:cxn ang="0">
                  <a:pos x="149" y="72"/>
                </a:cxn>
                <a:cxn ang="0">
                  <a:pos x="159" y="97"/>
                </a:cxn>
                <a:cxn ang="0">
                  <a:pos x="127" y="107"/>
                </a:cxn>
                <a:cxn ang="0">
                  <a:pos x="127" y="107"/>
                </a:cxn>
              </a:cxnLst>
              <a:rect l="0" t="0" r="r" b="b"/>
              <a:pathLst>
                <a:path w="160" h="108">
                  <a:moveTo>
                    <a:pt x="127" y="107"/>
                  </a:moveTo>
                  <a:lnTo>
                    <a:pt x="108" y="77"/>
                  </a:lnTo>
                  <a:lnTo>
                    <a:pt x="90" y="60"/>
                  </a:lnTo>
                  <a:lnTo>
                    <a:pt x="50" y="66"/>
                  </a:lnTo>
                  <a:lnTo>
                    <a:pt x="16" y="103"/>
                  </a:lnTo>
                  <a:lnTo>
                    <a:pt x="0" y="51"/>
                  </a:lnTo>
                  <a:lnTo>
                    <a:pt x="25" y="33"/>
                  </a:lnTo>
                  <a:lnTo>
                    <a:pt x="53" y="22"/>
                  </a:lnTo>
                  <a:lnTo>
                    <a:pt x="86" y="7"/>
                  </a:lnTo>
                  <a:lnTo>
                    <a:pt x="109" y="0"/>
                  </a:lnTo>
                  <a:lnTo>
                    <a:pt x="122" y="22"/>
                  </a:lnTo>
                  <a:lnTo>
                    <a:pt x="138" y="45"/>
                  </a:lnTo>
                  <a:lnTo>
                    <a:pt x="149" y="72"/>
                  </a:lnTo>
                  <a:lnTo>
                    <a:pt x="159" y="97"/>
                  </a:lnTo>
                  <a:lnTo>
                    <a:pt x="127" y="107"/>
                  </a:lnTo>
                  <a:lnTo>
                    <a:pt x="127" y="10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6183313" y="1952625"/>
              <a:ext cx="247650" cy="182563"/>
            </a:xfrm>
            <a:custGeom>
              <a:avLst/>
              <a:gdLst/>
              <a:ahLst/>
              <a:cxnLst>
                <a:cxn ang="0">
                  <a:pos x="127" y="107"/>
                </a:cxn>
                <a:cxn ang="0">
                  <a:pos x="108" y="77"/>
                </a:cxn>
                <a:cxn ang="0">
                  <a:pos x="90" y="60"/>
                </a:cxn>
                <a:cxn ang="0">
                  <a:pos x="50" y="66"/>
                </a:cxn>
                <a:cxn ang="0">
                  <a:pos x="16" y="103"/>
                </a:cxn>
                <a:cxn ang="0">
                  <a:pos x="0" y="51"/>
                </a:cxn>
                <a:cxn ang="0">
                  <a:pos x="25" y="33"/>
                </a:cxn>
                <a:cxn ang="0">
                  <a:pos x="53" y="22"/>
                </a:cxn>
                <a:cxn ang="0">
                  <a:pos x="86" y="7"/>
                </a:cxn>
                <a:cxn ang="0">
                  <a:pos x="109" y="0"/>
                </a:cxn>
                <a:cxn ang="0">
                  <a:pos x="122" y="22"/>
                </a:cxn>
                <a:cxn ang="0">
                  <a:pos x="138" y="45"/>
                </a:cxn>
                <a:cxn ang="0">
                  <a:pos x="149" y="72"/>
                </a:cxn>
                <a:cxn ang="0">
                  <a:pos x="159" y="97"/>
                </a:cxn>
                <a:cxn ang="0">
                  <a:pos x="127" y="107"/>
                </a:cxn>
              </a:cxnLst>
              <a:rect l="0" t="0" r="r" b="b"/>
              <a:pathLst>
                <a:path w="160" h="108">
                  <a:moveTo>
                    <a:pt x="127" y="107"/>
                  </a:moveTo>
                  <a:lnTo>
                    <a:pt x="108" y="77"/>
                  </a:lnTo>
                  <a:lnTo>
                    <a:pt x="90" y="60"/>
                  </a:lnTo>
                  <a:lnTo>
                    <a:pt x="50" y="66"/>
                  </a:lnTo>
                  <a:lnTo>
                    <a:pt x="16" y="103"/>
                  </a:lnTo>
                  <a:lnTo>
                    <a:pt x="0" y="51"/>
                  </a:lnTo>
                  <a:lnTo>
                    <a:pt x="25" y="33"/>
                  </a:lnTo>
                  <a:lnTo>
                    <a:pt x="53" y="22"/>
                  </a:lnTo>
                  <a:lnTo>
                    <a:pt x="86" y="7"/>
                  </a:lnTo>
                  <a:lnTo>
                    <a:pt x="109" y="0"/>
                  </a:lnTo>
                  <a:lnTo>
                    <a:pt x="122" y="22"/>
                  </a:lnTo>
                  <a:lnTo>
                    <a:pt x="138" y="45"/>
                  </a:lnTo>
                  <a:lnTo>
                    <a:pt x="149" y="72"/>
                  </a:lnTo>
                  <a:lnTo>
                    <a:pt x="159" y="97"/>
                  </a:lnTo>
                  <a:lnTo>
                    <a:pt x="127" y="107"/>
                  </a:lnTo>
                </a:path>
              </a:pathLst>
            </a:custGeom>
            <a:noFill/>
            <a:ln w="9525" cap="flat" cmpd="sng">
              <a:solidFill>
                <a:srgbClr val="0000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6373813" y="2019300"/>
              <a:ext cx="36512" cy="52388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8" y="5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22"/>
                </a:cxn>
                <a:cxn ang="0">
                  <a:pos x="6" y="27"/>
                </a:cxn>
                <a:cxn ang="0">
                  <a:pos x="13" y="30"/>
                </a:cxn>
                <a:cxn ang="0">
                  <a:pos x="22" y="30"/>
                </a:cxn>
                <a:cxn ang="0">
                  <a:pos x="23" y="26"/>
                </a:cxn>
                <a:cxn ang="0">
                  <a:pos x="23" y="18"/>
                </a:cxn>
                <a:cxn ang="0">
                  <a:pos x="23" y="14"/>
                </a:cxn>
                <a:cxn ang="0">
                  <a:pos x="22" y="9"/>
                </a:cxn>
              </a:cxnLst>
              <a:rect l="0" t="0" r="r" b="b"/>
              <a:pathLst>
                <a:path w="24" h="31">
                  <a:moveTo>
                    <a:pt x="22" y="9"/>
                  </a:moveTo>
                  <a:lnTo>
                    <a:pt x="18" y="5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13" y="30"/>
                  </a:lnTo>
                  <a:lnTo>
                    <a:pt x="22" y="30"/>
                  </a:lnTo>
                  <a:lnTo>
                    <a:pt x="23" y="26"/>
                  </a:lnTo>
                  <a:lnTo>
                    <a:pt x="23" y="18"/>
                  </a:lnTo>
                  <a:lnTo>
                    <a:pt x="23" y="14"/>
                  </a:lnTo>
                  <a:lnTo>
                    <a:pt x="22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6373813" y="2019300"/>
              <a:ext cx="36512" cy="52388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8" y="5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22"/>
                </a:cxn>
                <a:cxn ang="0">
                  <a:pos x="6" y="27"/>
                </a:cxn>
                <a:cxn ang="0">
                  <a:pos x="13" y="30"/>
                </a:cxn>
                <a:cxn ang="0">
                  <a:pos x="22" y="30"/>
                </a:cxn>
                <a:cxn ang="0">
                  <a:pos x="23" y="26"/>
                </a:cxn>
                <a:cxn ang="0">
                  <a:pos x="23" y="18"/>
                </a:cxn>
                <a:cxn ang="0">
                  <a:pos x="23" y="14"/>
                </a:cxn>
                <a:cxn ang="0">
                  <a:pos x="22" y="9"/>
                </a:cxn>
              </a:cxnLst>
              <a:rect l="0" t="0" r="r" b="b"/>
              <a:pathLst>
                <a:path w="24" h="31">
                  <a:moveTo>
                    <a:pt x="22" y="9"/>
                  </a:moveTo>
                  <a:lnTo>
                    <a:pt x="18" y="5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13" y="30"/>
                  </a:lnTo>
                  <a:lnTo>
                    <a:pt x="22" y="30"/>
                  </a:lnTo>
                  <a:lnTo>
                    <a:pt x="23" y="26"/>
                  </a:lnTo>
                  <a:lnTo>
                    <a:pt x="23" y="18"/>
                  </a:lnTo>
                  <a:lnTo>
                    <a:pt x="23" y="14"/>
                  </a:lnTo>
                  <a:lnTo>
                    <a:pt x="22" y="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6223000" y="2054225"/>
              <a:ext cx="6350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223000" y="2054225"/>
              <a:ext cx="6350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6299200" y="2046288"/>
              <a:ext cx="7938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6299200" y="2046288"/>
              <a:ext cx="7938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6278563" y="2019300"/>
              <a:ext cx="4762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6278563" y="2019300"/>
              <a:ext cx="4762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6375400" y="2008188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6375400" y="2008188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6381750" y="2049463"/>
              <a:ext cx="6350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6381750" y="2049463"/>
              <a:ext cx="6350" cy="95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6418263" y="2090738"/>
              <a:ext cx="7937" cy="635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6418263" y="2090738"/>
              <a:ext cx="7937" cy="635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6205538" y="2011363"/>
              <a:ext cx="180975" cy="114300"/>
            </a:xfrm>
            <a:custGeom>
              <a:avLst/>
              <a:gdLst/>
              <a:ahLst/>
              <a:cxnLst>
                <a:cxn ang="0">
                  <a:pos x="8" y="45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26" y="25"/>
                </a:cxn>
                <a:cxn ang="0">
                  <a:pos x="53" y="9"/>
                </a:cxn>
                <a:cxn ang="0">
                  <a:pos x="84" y="0"/>
                </a:cxn>
                <a:cxn ang="0">
                  <a:pos x="93" y="27"/>
                </a:cxn>
                <a:cxn ang="0">
                  <a:pos x="108" y="49"/>
                </a:cxn>
                <a:cxn ang="0">
                  <a:pos x="115" y="63"/>
                </a:cxn>
                <a:cxn ang="0">
                  <a:pos x="117" y="67"/>
                </a:cxn>
              </a:cxnLst>
              <a:rect l="0" t="0" r="r" b="b"/>
              <a:pathLst>
                <a:path w="118" h="68">
                  <a:moveTo>
                    <a:pt x="8" y="45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6" y="25"/>
                  </a:lnTo>
                  <a:lnTo>
                    <a:pt x="53" y="9"/>
                  </a:lnTo>
                  <a:lnTo>
                    <a:pt x="84" y="0"/>
                  </a:lnTo>
                  <a:lnTo>
                    <a:pt x="93" y="27"/>
                  </a:lnTo>
                  <a:lnTo>
                    <a:pt x="108" y="49"/>
                  </a:lnTo>
                  <a:lnTo>
                    <a:pt x="115" y="63"/>
                  </a:lnTo>
                  <a:lnTo>
                    <a:pt x="117" y="6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6308725" y="2133600"/>
              <a:ext cx="11113" cy="79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1"/>
                </a:cxn>
                <a:cxn ang="0">
                  <a:pos x="6" y="1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6308725" y="2133600"/>
              <a:ext cx="11113" cy="79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1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6354763" y="2246313"/>
              <a:ext cx="12700" cy="952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6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6354763" y="2246313"/>
              <a:ext cx="12700" cy="952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2"/>
                </a:cxn>
              </a:cxnLst>
              <a:rect l="0" t="0" r="r" b="b"/>
              <a:pathLst>
                <a:path w="8" h="6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6369050" y="2098675"/>
              <a:ext cx="6350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6369050" y="2098675"/>
              <a:ext cx="6350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6324600" y="2114550"/>
              <a:ext cx="17463" cy="2063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5" y="11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6330950" y="2058988"/>
              <a:ext cx="20638" cy="1905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3" h="12">
                  <a:moveTo>
                    <a:pt x="12" y="7"/>
                  </a:moveTo>
                  <a:lnTo>
                    <a:pt x="11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7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6362700" y="2163763"/>
              <a:ext cx="19050" cy="2063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11" y="4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6392863" y="2216150"/>
              <a:ext cx="17462" cy="2063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5" y="11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6272213" y="2125663"/>
              <a:ext cx="17462" cy="2063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6310313" y="2193925"/>
              <a:ext cx="17462" cy="2063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10" y="4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6329363" y="2022475"/>
              <a:ext cx="11112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6351588" y="1979613"/>
              <a:ext cx="12700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6261100" y="2022475"/>
              <a:ext cx="12700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6381750" y="2038350"/>
              <a:ext cx="11113" cy="1270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6396038" y="2044700"/>
              <a:ext cx="11112" cy="142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6384925" y="2024063"/>
              <a:ext cx="12700" cy="1587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6415088" y="2117725"/>
              <a:ext cx="12700" cy="1587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7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6265863" y="2038350"/>
              <a:ext cx="17462" cy="20638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lnTo>
                    <a:pt x="11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solidFill>
              <a:srgbClr val="2F2F2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7"/>
            <p:cNvSpPr>
              <a:spLocks/>
            </p:cNvSpPr>
            <p:nvPr/>
          </p:nvSpPr>
          <p:spPr bwMode="auto">
            <a:xfrm>
              <a:off x="5807075" y="2640013"/>
              <a:ext cx="1165225" cy="1292225"/>
            </a:xfrm>
            <a:custGeom>
              <a:avLst/>
              <a:gdLst/>
              <a:ahLst/>
              <a:cxnLst>
                <a:cxn ang="0">
                  <a:pos x="756" y="380"/>
                </a:cxn>
                <a:cxn ang="0">
                  <a:pos x="755" y="339"/>
                </a:cxn>
                <a:cxn ang="0">
                  <a:pos x="747" y="295"/>
                </a:cxn>
                <a:cxn ang="0">
                  <a:pos x="735" y="253"/>
                </a:cxn>
                <a:cxn ang="0">
                  <a:pos x="717" y="213"/>
                </a:cxn>
                <a:cxn ang="0">
                  <a:pos x="698" y="174"/>
                </a:cxn>
                <a:cxn ang="0">
                  <a:pos x="673" y="140"/>
                </a:cxn>
                <a:cxn ang="0">
                  <a:pos x="644" y="108"/>
                </a:cxn>
                <a:cxn ang="0">
                  <a:pos x="613" y="79"/>
                </a:cxn>
                <a:cxn ang="0">
                  <a:pos x="580" y="53"/>
                </a:cxn>
                <a:cxn ang="0">
                  <a:pos x="540" y="37"/>
                </a:cxn>
                <a:cxn ang="0">
                  <a:pos x="502" y="21"/>
                </a:cxn>
                <a:cxn ang="0">
                  <a:pos x="461" y="9"/>
                </a:cxn>
                <a:cxn ang="0">
                  <a:pos x="417" y="2"/>
                </a:cxn>
                <a:cxn ang="0">
                  <a:pos x="374" y="0"/>
                </a:cxn>
                <a:cxn ang="0">
                  <a:pos x="331" y="2"/>
                </a:cxn>
                <a:cxn ang="0">
                  <a:pos x="287" y="9"/>
                </a:cxn>
                <a:cxn ang="0">
                  <a:pos x="248" y="24"/>
                </a:cxn>
                <a:cxn ang="0">
                  <a:pos x="210" y="41"/>
                </a:cxn>
                <a:cxn ang="0">
                  <a:pos x="171" y="61"/>
                </a:cxn>
                <a:cxn ang="0">
                  <a:pos x="137" y="86"/>
                </a:cxn>
                <a:cxn ang="0">
                  <a:pos x="105" y="114"/>
                </a:cxn>
                <a:cxn ang="0">
                  <a:pos x="77" y="149"/>
                </a:cxn>
                <a:cxn ang="0">
                  <a:pos x="55" y="182"/>
                </a:cxn>
                <a:cxn ang="0">
                  <a:pos x="34" y="222"/>
                </a:cxn>
                <a:cxn ang="0">
                  <a:pos x="17" y="263"/>
                </a:cxn>
                <a:cxn ang="0">
                  <a:pos x="8" y="305"/>
                </a:cxn>
                <a:cxn ang="0">
                  <a:pos x="3" y="348"/>
                </a:cxn>
                <a:cxn ang="0">
                  <a:pos x="0" y="390"/>
                </a:cxn>
                <a:cxn ang="0">
                  <a:pos x="4" y="435"/>
                </a:cxn>
                <a:cxn ang="0">
                  <a:pos x="10" y="474"/>
                </a:cxn>
                <a:cxn ang="0">
                  <a:pos x="25" y="517"/>
                </a:cxn>
                <a:cxn ang="0">
                  <a:pos x="43" y="558"/>
                </a:cxn>
                <a:cxn ang="0">
                  <a:pos x="62" y="593"/>
                </a:cxn>
                <a:cxn ang="0">
                  <a:pos x="89" y="629"/>
                </a:cxn>
                <a:cxn ang="0">
                  <a:pos x="117" y="659"/>
                </a:cxn>
                <a:cxn ang="0">
                  <a:pos x="152" y="689"/>
                </a:cxn>
                <a:cxn ang="0">
                  <a:pos x="187" y="712"/>
                </a:cxn>
                <a:cxn ang="0">
                  <a:pos x="224" y="730"/>
                </a:cxn>
                <a:cxn ang="0">
                  <a:pos x="263" y="747"/>
                </a:cxn>
                <a:cxn ang="0">
                  <a:pos x="306" y="756"/>
                </a:cxn>
                <a:cxn ang="0">
                  <a:pos x="349" y="761"/>
                </a:cxn>
                <a:cxn ang="0">
                  <a:pos x="392" y="763"/>
                </a:cxn>
                <a:cxn ang="0">
                  <a:pos x="434" y="758"/>
                </a:cxn>
                <a:cxn ang="0">
                  <a:pos x="476" y="753"/>
                </a:cxn>
                <a:cxn ang="0">
                  <a:pos x="515" y="738"/>
                </a:cxn>
                <a:cxn ang="0">
                  <a:pos x="557" y="719"/>
                </a:cxn>
                <a:cxn ang="0">
                  <a:pos x="592" y="696"/>
                </a:cxn>
                <a:cxn ang="0">
                  <a:pos x="625" y="670"/>
                </a:cxn>
                <a:cxn ang="0">
                  <a:pos x="655" y="642"/>
                </a:cxn>
                <a:cxn ang="0">
                  <a:pos x="683" y="609"/>
                </a:cxn>
                <a:cxn ang="0">
                  <a:pos x="707" y="571"/>
                </a:cxn>
                <a:cxn ang="0">
                  <a:pos x="726" y="533"/>
                </a:cxn>
                <a:cxn ang="0">
                  <a:pos x="741" y="491"/>
                </a:cxn>
                <a:cxn ang="0">
                  <a:pos x="750" y="447"/>
                </a:cxn>
                <a:cxn ang="0">
                  <a:pos x="756" y="405"/>
                </a:cxn>
                <a:cxn ang="0">
                  <a:pos x="756" y="380"/>
                </a:cxn>
                <a:cxn ang="0">
                  <a:pos x="756" y="380"/>
                </a:cxn>
              </a:cxnLst>
              <a:rect l="0" t="0" r="r" b="b"/>
              <a:pathLst>
                <a:path w="757" h="764">
                  <a:moveTo>
                    <a:pt x="756" y="380"/>
                  </a:moveTo>
                  <a:lnTo>
                    <a:pt x="755" y="339"/>
                  </a:lnTo>
                  <a:lnTo>
                    <a:pt x="747" y="295"/>
                  </a:lnTo>
                  <a:lnTo>
                    <a:pt x="735" y="253"/>
                  </a:lnTo>
                  <a:lnTo>
                    <a:pt x="717" y="213"/>
                  </a:lnTo>
                  <a:lnTo>
                    <a:pt x="698" y="174"/>
                  </a:lnTo>
                  <a:lnTo>
                    <a:pt x="673" y="140"/>
                  </a:lnTo>
                  <a:lnTo>
                    <a:pt x="644" y="108"/>
                  </a:lnTo>
                  <a:lnTo>
                    <a:pt x="613" y="79"/>
                  </a:lnTo>
                  <a:lnTo>
                    <a:pt x="580" y="53"/>
                  </a:lnTo>
                  <a:lnTo>
                    <a:pt x="540" y="37"/>
                  </a:lnTo>
                  <a:lnTo>
                    <a:pt x="502" y="21"/>
                  </a:lnTo>
                  <a:lnTo>
                    <a:pt x="461" y="9"/>
                  </a:lnTo>
                  <a:lnTo>
                    <a:pt x="417" y="2"/>
                  </a:lnTo>
                  <a:lnTo>
                    <a:pt x="374" y="0"/>
                  </a:lnTo>
                  <a:lnTo>
                    <a:pt x="331" y="2"/>
                  </a:lnTo>
                  <a:lnTo>
                    <a:pt x="287" y="9"/>
                  </a:lnTo>
                  <a:lnTo>
                    <a:pt x="248" y="24"/>
                  </a:lnTo>
                  <a:lnTo>
                    <a:pt x="210" y="41"/>
                  </a:lnTo>
                  <a:lnTo>
                    <a:pt x="171" y="61"/>
                  </a:lnTo>
                  <a:lnTo>
                    <a:pt x="137" y="86"/>
                  </a:lnTo>
                  <a:lnTo>
                    <a:pt x="105" y="114"/>
                  </a:lnTo>
                  <a:lnTo>
                    <a:pt x="77" y="149"/>
                  </a:lnTo>
                  <a:lnTo>
                    <a:pt x="55" y="182"/>
                  </a:lnTo>
                  <a:lnTo>
                    <a:pt x="34" y="222"/>
                  </a:lnTo>
                  <a:lnTo>
                    <a:pt x="17" y="263"/>
                  </a:lnTo>
                  <a:lnTo>
                    <a:pt x="8" y="305"/>
                  </a:lnTo>
                  <a:lnTo>
                    <a:pt x="3" y="348"/>
                  </a:lnTo>
                  <a:lnTo>
                    <a:pt x="0" y="390"/>
                  </a:lnTo>
                  <a:lnTo>
                    <a:pt x="4" y="435"/>
                  </a:lnTo>
                  <a:lnTo>
                    <a:pt x="10" y="474"/>
                  </a:lnTo>
                  <a:lnTo>
                    <a:pt x="25" y="517"/>
                  </a:lnTo>
                  <a:lnTo>
                    <a:pt x="43" y="558"/>
                  </a:lnTo>
                  <a:lnTo>
                    <a:pt x="62" y="593"/>
                  </a:lnTo>
                  <a:lnTo>
                    <a:pt x="89" y="629"/>
                  </a:lnTo>
                  <a:lnTo>
                    <a:pt x="117" y="659"/>
                  </a:lnTo>
                  <a:lnTo>
                    <a:pt x="152" y="689"/>
                  </a:lnTo>
                  <a:lnTo>
                    <a:pt x="187" y="712"/>
                  </a:lnTo>
                  <a:lnTo>
                    <a:pt x="224" y="730"/>
                  </a:lnTo>
                  <a:lnTo>
                    <a:pt x="263" y="747"/>
                  </a:lnTo>
                  <a:lnTo>
                    <a:pt x="306" y="756"/>
                  </a:lnTo>
                  <a:lnTo>
                    <a:pt x="349" y="761"/>
                  </a:lnTo>
                  <a:lnTo>
                    <a:pt x="392" y="763"/>
                  </a:lnTo>
                  <a:lnTo>
                    <a:pt x="434" y="758"/>
                  </a:lnTo>
                  <a:lnTo>
                    <a:pt x="476" y="753"/>
                  </a:lnTo>
                  <a:lnTo>
                    <a:pt x="515" y="738"/>
                  </a:lnTo>
                  <a:lnTo>
                    <a:pt x="557" y="719"/>
                  </a:lnTo>
                  <a:lnTo>
                    <a:pt x="592" y="696"/>
                  </a:lnTo>
                  <a:lnTo>
                    <a:pt x="625" y="670"/>
                  </a:lnTo>
                  <a:lnTo>
                    <a:pt x="655" y="642"/>
                  </a:lnTo>
                  <a:lnTo>
                    <a:pt x="683" y="609"/>
                  </a:lnTo>
                  <a:lnTo>
                    <a:pt x="707" y="571"/>
                  </a:lnTo>
                  <a:lnTo>
                    <a:pt x="726" y="533"/>
                  </a:lnTo>
                  <a:lnTo>
                    <a:pt x="741" y="491"/>
                  </a:lnTo>
                  <a:lnTo>
                    <a:pt x="750" y="447"/>
                  </a:lnTo>
                  <a:lnTo>
                    <a:pt x="756" y="405"/>
                  </a:lnTo>
                  <a:lnTo>
                    <a:pt x="756" y="380"/>
                  </a:lnTo>
                  <a:lnTo>
                    <a:pt x="756" y="380"/>
                  </a:lnTo>
                </a:path>
              </a:pathLst>
            </a:custGeom>
            <a:solidFill>
              <a:srgbClr val="DE002A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8"/>
            <p:cNvSpPr>
              <a:spLocks/>
            </p:cNvSpPr>
            <p:nvPr/>
          </p:nvSpPr>
          <p:spPr bwMode="auto">
            <a:xfrm>
              <a:off x="5986463" y="3059113"/>
              <a:ext cx="609600" cy="687387"/>
            </a:xfrm>
            <a:custGeom>
              <a:avLst/>
              <a:gdLst/>
              <a:ahLst/>
              <a:cxnLst>
                <a:cxn ang="0">
                  <a:pos x="385" y="200"/>
                </a:cxn>
                <a:cxn ang="0">
                  <a:pos x="395" y="177"/>
                </a:cxn>
                <a:cxn ang="0">
                  <a:pos x="390" y="148"/>
                </a:cxn>
                <a:cxn ang="0">
                  <a:pos x="380" y="121"/>
                </a:cxn>
                <a:cxn ang="0">
                  <a:pos x="369" y="99"/>
                </a:cxn>
                <a:cxn ang="0">
                  <a:pos x="349" y="77"/>
                </a:cxn>
                <a:cxn ang="0">
                  <a:pos x="332" y="55"/>
                </a:cxn>
                <a:cxn ang="0">
                  <a:pos x="310" y="34"/>
                </a:cxn>
                <a:cxn ang="0">
                  <a:pos x="288" y="22"/>
                </a:cxn>
                <a:cxn ang="0">
                  <a:pos x="264" y="12"/>
                </a:cxn>
                <a:cxn ang="0">
                  <a:pos x="236" y="2"/>
                </a:cxn>
                <a:cxn ang="0">
                  <a:pos x="209" y="0"/>
                </a:cxn>
                <a:cxn ang="0">
                  <a:pos x="185" y="0"/>
                </a:cxn>
                <a:cxn ang="0">
                  <a:pos x="156" y="2"/>
                </a:cxn>
                <a:cxn ang="0">
                  <a:pos x="129" y="12"/>
                </a:cxn>
                <a:cxn ang="0">
                  <a:pos x="103" y="22"/>
                </a:cxn>
                <a:cxn ang="0">
                  <a:pos x="82" y="34"/>
                </a:cxn>
                <a:cxn ang="0">
                  <a:pos x="62" y="57"/>
                </a:cxn>
                <a:cxn ang="0">
                  <a:pos x="40" y="77"/>
                </a:cxn>
                <a:cxn ang="0">
                  <a:pos x="26" y="99"/>
                </a:cxn>
                <a:cxn ang="0">
                  <a:pos x="12" y="121"/>
                </a:cxn>
                <a:cxn ang="0">
                  <a:pos x="3" y="148"/>
                </a:cxn>
                <a:cxn ang="0">
                  <a:pos x="0" y="173"/>
                </a:cxn>
                <a:cxn ang="0">
                  <a:pos x="0" y="200"/>
                </a:cxn>
                <a:cxn ang="0">
                  <a:pos x="0" y="229"/>
                </a:cxn>
                <a:cxn ang="0">
                  <a:pos x="5" y="259"/>
                </a:cxn>
                <a:cxn ang="0">
                  <a:pos x="12" y="285"/>
                </a:cxn>
                <a:cxn ang="0">
                  <a:pos x="26" y="307"/>
                </a:cxn>
                <a:cxn ang="0">
                  <a:pos x="40" y="331"/>
                </a:cxn>
                <a:cxn ang="0">
                  <a:pos x="64" y="351"/>
                </a:cxn>
                <a:cxn ang="0">
                  <a:pos x="83" y="371"/>
                </a:cxn>
                <a:cxn ang="0">
                  <a:pos x="105" y="384"/>
                </a:cxn>
                <a:cxn ang="0">
                  <a:pos x="129" y="393"/>
                </a:cxn>
                <a:cxn ang="0">
                  <a:pos x="156" y="402"/>
                </a:cxn>
                <a:cxn ang="0">
                  <a:pos x="185" y="405"/>
                </a:cxn>
                <a:cxn ang="0">
                  <a:pos x="189" y="402"/>
                </a:cxn>
                <a:cxn ang="0">
                  <a:pos x="226" y="380"/>
                </a:cxn>
                <a:cxn ang="0">
                  <a:pos x="232" y="375"/>
                </a:cxn>
                <a:cxn ang="0">
                  <a:pos x="250" y="366"/>
                </a:cxn>
                <a:cxn ang="0">
                  <a:pos x="262" y="353"/>
                </a:cxn>
                <a:cxn ang="0">
                  <a:pos x="288" y="329"/>
                </a:cxn>
                <a:cxn ang="0">
                  <a:pos x="310" y="305"/>
                </a:cxn>
                <a:cxn ang="0">
                  <a:pos x="332" y="283"/>
                </a:cxn>
                <a:cxn ang="0">
                  <a:pos x="353" y="257"/>
                </a:cxn>
                <a:cxn ang="0">
                  <a:pos x="371" y="229"/>
                </a:cxn>
                <a:cxn ang="0">
                  <a:pos x="385" y="200"/>
                </a:cxn>
                <a:cxn ang="0">
                  <a:pos x="385" y="200"/>
                </a:cxn>
              </a:cxnLst>
              <a:rect l="0" t="0" r="r" b="b"/>
              <a:pathLst>
                <a:path w="396" h="406">
                  <a:moveTo>
                    <a:pt x="385" y="200"/>
                  </a:moveTo>
                  <a:lnTo>
                    <a:pt x="395" y="177"/>
                  </a:lnTo>
                  <a:lnTo>
                    <a:pt x="390" y="148"/>
                  </a:lnTo>
                  <a:lnTo>
                    <a:pt x="380" y="121"/>
                  </a:lnTo>
                  <a:lnTo>
                    <a:pt x="369" y="99"/>
                  </a:lnTo>
                  <a:lnTo>
                    <a:pt x="349" y="77"/>
                  </a:lnTo>
                  <a:lnTo>
                    <a:pt x="332" y="55"/>
                  </a:lnTo>
                  <a:lnTo>
                    <a:pt x="310" y="34"/>
                  </a:lnTo>
                  <a:lnTo>
                    <a:pt x="288" y="22"/>
                  </a:lnTo>
                  <a:lnTo>
                    <a:pt x="264" y="12"/>
                  </a:lnTo>
                  <a:lnTo>
                    <a:pt x="236" y="2"/>
                  </a:lnTo>
                  <a:lnTo>
                    <a:pt x="209" y="0"/>
                  </a:lnTo>
                  <a:lnTo>
                    <a:pt x="185" y="0"/>
                  </a:lnTo>
                  <a:lnTo>
                    <a:pt x="156" y="2"/>
                  </a:lnTo>
                  <a:lnTo>
                    <a:pt x="129" y="12"/>
                  </a:lnTo>
                  <a:lnTo>
                    <a:pt x="103" y="22"/>
                  </a:lnTo>
                  <a:lnTo>
                    <a:pt x="82" y="34"/>
                  </a:lnTo>
                  <a:lnTo>
                    <a:pt x="62" y="57"/>
                  </a:lnTo>
                  <a:lnTo>
                    <a:pt x="40" y="77"/>
                  </a:lnTo>
                  <a:lnTo>
                    <a:pt x="26" y="99"/>
                  </a:lnTo>
                  <a:lnTo>
                    <a:pt x="12" y="121"/>
                  </a:lnTo>
                  <a:lnTo>
                    <a:pt x="3" y="148"/>
                  </a:lnTo>
                  <a:lnTo>
                    <a:pt x="0" y="173"/>
                  </a:lnTo>
                  <a:lnTo>
                    <a:pt x="0" y="200"/>
                  </a:lnTo>
                  <a:lnTo>
                    <a:pt x="0" y="229"/>
                  </a:lnTo>
                  <a:lnTo>
                    <a:pt x="5" y="259"/>
                  </a:lnTo>
                  <a:lnTo>
                    <a:pt x="12" y="285"/>
                  </a:lnTo>
                  <a:lnTo>
                    <a:pt x="26" y="307"/>
                  </a:lnTo>
                  <a:lnTo>
                    <a:pt x="40" y="331"/>
                  </a:lnTo>
                  <a:lnTo>
                    <a:pt x="64" y="351"/>
                  </a:lnTo>
                  <a:lnTo>
                    <a:pt x="83" y="371"/>
                  </a:lnTo>
                  <a:lnTo>
                    <a:pt x="105" y="384"/>
                  </a:lnTo>
                  <a:lnTo>
                    <a:pt x="129" y="393"/>
                  </a:lnTo>
                  <a:lnTo>
                    <a:pt x="156" y="402"/>
                  </a:lnTo>
                  <a:lnTo>
                    <a:pt x="185" y="405"/>
                  </a:lnTo>
                  <a:lnTo>
                    <a:pt x="189" y="402"/>
                  </a:lnTo>
                  <a:lnTo>
                    <a:pt x="226" y="380"/>
                  </a:lnTo>
                  <a:lnTo>
                    <a:pt x="232" y="375"/>
                  </a:lnTo>
                  <a:lnTo>
                    <a:pt x="250" y="366"/>
                  </a:lnTo>
                  <a:lnTo>
                    <a:pt x="262" y="353"/>
                  </a:lnTo>
                  <a:lnTo>
                    <a:pt x="288" y="329"/>
                  </a:lnTo>
                  <a:lnTo>
                    <a:pt x="310" y="305"/>
                  </a:lnTo>
                  <a:lnTo>
                    <a:pt x="332" y="283"/>
                  </a:lnTo>
                  <a:lnTo>
                    <a:pt x="353" y="257"/>
                  </a:lnTo>
                  <a:lnTo>
                    <a:pt x="371" y="229"/>
                  </a:lnTo>
                  <a:lnTo>
                    <a:pt x="385" y="200"/>
                  </a:lnTo>
                  <a:lnTo>
                    <a:pt x="385" y="20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9"/>
            <p:cNvSpPr>
              <a:spLocks/>
            </p:cNvSpPr>
            <p:nvPr/>
          </p:nvSpPr>
          <p:spPr bwMode="auto">
            <a:xfrm>
              <a:off x="6081713" y="2751138"/>
              <a:ext cx="184150" cy="27940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52" y="9"/>
                </a:cxn>
                <a:cxn ang="0">
                  <a:pos x="31" y="18"/>
                </a:cxn>
                <a:cxn ang="0">
                  <a:pos x="16" y="36"/>
                </a:cxn>
                <a:cxn ang="0">
                  <a:pos x="4" y="54"/>
                </a:cxn>
                <a:cxn ang="0">
                  <a:pos x="0" y="78"/>
                </a:cxn>
                <a:cxn ang="0">
                  <a:pos x="0" y="101"/>
                </a:cxn>
                <a:cxn ang="0">
                  <a:pos x="11" y="127"/>
                </a:cxn>
                <a:cxn ang="0">
                  <a:pos x="27" y="141"/>
                </a:cxn>
                <a:cxn ang="0">
                  <a:pos x="45" y="156"/>
                </a:cxn>
                <a:cxn ang="0">
                  <a:pos x="65" y="164"/>
                </a:cxn>
                <a:cxn ang="0">
                  <a:pos x="89" y="164"/>
                </a:cxn>
                <a:cxn ang="0">
                  <a:pos x="118" y="161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119" h="165">
                  <a:moveTo>
                    <a:pt x="73" y="0"/>
                  </a:moveTo>
                  <a:lnTo>
                    <a:pt x="52" y="9"/>
                  </a:lnTo>
                  <a:lnTo>
                    <a:pt x="31" y="18"/>
                  </a:lnTo>
                  <a:lnTo>
                    <a:pt x="16" y="36"/>
                  </a:lnTo>
                  <a:lnTo>
                    <a:pt x="4" y="54"/>
                  </a:lnTo>
                  <a:lnTo>
                    <a:pt x="0" y="78"/>
                  </a:lnTo>
                  <a:lnTo>
                    <a:pt x="0" y="101"/>
                  </a:lnTo>
                  <a:lnTo>
                    <a:pt x="11" y="127"/>
                  </a:lnTo>
                  <a:lnTo>
                    <a:pt x="27" y="141"/>
                  </a:lnTo>
                  <a:lnTo>
                    <a:pt x="45" y="156"/>
                  </a:lnTo>
                  <a:lnTo>
                    <a:pt x="65" y="164"/>
                  </a:lnTo>
                  <a:lnTo>
                    <a:pt x="89" y="164"/>
                  </a:lnTo>
                  <a:lnTo>
                    <a:pt x="118" y="161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0"/>
            <p:cNvSpPr>
              <a:spLocks/>
            </p:cNvSpPr>
            <p:nvPr/>
          </p:nvSpPr>
          <p:spPr bwMode="auto">
            <a:xfrm>
              <a:off x="6081713" y="2751138"/>
              <a:ext cx="184150" cy="27940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52" y="9"/>
                </a:cxn>
                <a:cxn ang="0">
                  <a:pos x="31" y="18"/>
                </a:cxn>
                <a:cxn ang="0">
                  <a:pos x="16" y="36"/>
                </a:cxn>
                <a:cxn ang="0">
                  <a:pos x="4" y="54"/>
                </a:cxn>
                <a:cxn ang="0">
                  <a:pos x="0" y="78"/>
                </a:cxn>
                <a:cxn ang="0">
                  <a:pos x="0" y="101"/>
                </a:cxn>
                <a:cxn ang="0">
                  <a:pos x="11" y="127"/>
                </a:cxn>
                <a:cxn ang="0">
                  <a:pos x="27" y="141"/>
                </a:cxn>
                <a:cxn ang="0">
                  <a:pos x="45" y="156"/>
                </a:cxn>
                <a:cxn ang="0">
                  <a:pos x="65" y="164"/>
                </a:cxn>
                <a:cxn ang="0">
                  <a:pos x="89" y="164"/>
                </a:cxn>
                <a:cxn ang="0">
                  <a:pos x="118" y="161"/>
                </a:cxn>
                <a:cxn ang="0">
                  <a:pos x="73" y="0"/>
                </a:cxn>
              </a:cxnLst>
              <a:rect l="0" t="0" r="r" b="b"/>
              <a:pathLst>
                <a:path w="119" h="165">
                  <a:moveTo>
                    <a:pt x="73" y="0"/>
                  </a:moveTo>
                  <a:lnTo>
                    <a:pt x="52" y="9"/>
                  </a:lnTo>
                  <a:lnTo>
                    <a:pt x="31" y="18"/>
                  </a:lnTo>
                  <a:lnTo>
                    <a:pt x="16" y="36"/>
                  </a:lnTo>
                  <a:lnTo>
                    <a:pt x="4" y="54"/>
                  </a:lnTo>
                  <a:lnTo>
                    <a:pt x="0" y="78"/>
                  </a:lnTo>
                  <a:lnTo>
                    <a:pt x="0" y="101"/>
                  </a:lnTo>
                  <a:lnTo>
                    <a:pt x="11" y="127"/>
                  </a:lnTo>
                  <a:lnTo>
                    <a:pt x="27" y="141"/>
                  </a:lnTo>
                  <a:lnTo>
                    <a:pt x="45" y="156"/>
                  </a:lnTo>
                  <a:lnTo>
                    <a:pt x="65" y="164"/>
                  </a:lnTo>
                  <a:lnTo>
                    <a:pt x="89" y="164"/>
                  </a:lnTo>
                  <a:lnTo>
                    <a:pt x="118" y="161"/>
                  </a:lnTo>
                  <a:lnTo>
                    <a:pt x="7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1"/>
            <p:cNvSpPr>
              <a:spLocks/>
            </p:cNvSpPr>
            <p:nvPr/>
          </p:nvSpPr>
          <p:spPr bwMode="auto">
            <a:xfrm>
              <a:off x="6103938" y="2770188"/>
              <a:ext cx="166687" cy="2301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45" y="4"/>
                </a:cxn>
                <a:cxn ang="0">
                  <a:pos x="24" y="16"/>
                </a:cxn>
                <a:cxn ang="0">
                  <a:pos x="12" y="27"/>
                </a:cxn>
                <a:cxn ang="0">
                  <a:pos x="4" y="50"/>
                </a:cxn>
                <a:cxn ang="0">
                  <a:pos x="0" y="69"/>
                </a:cxn>
                <a:cxn ang="0">
                  <a:pos x="4" y="89"/>
                </a:cxn>
                <a:cxn ang="0">
                  <a:pos x="12" y="107"/>
                </a:cxn>
                <a:cxn ang="0">
                  <a:pos x="23" y="122"/>
                </a:cxn>
                <a:cxn ang="0">
                  <a:pos x="42" y="131"/>
                </a:cxn>
                <a:cxn ang="0">
                  <a:pos x="62" y="135"/>
                </a:cxn>
                <a:cxn ang="0">
                  <a:pos x="82" y="132"/>
                </a:cxn>
                <a:cxn ang="0">
                  <a:pos x="107" y="127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108" h="136">
                  <a:moveTo>
                    <a:pt x="71" y="0"/>
                  </a:moveTo>
                  <a:lnTo>
                    <a:pt x="45" y="4"/>
                  </a:lnTo>
                  <a:lnTo>
                    <a:pt x="24" y="16"/>
                  </a:lnTo>
                  <a:lnTo>
                    <a:pt x="12" y="27"/>
                  </a:lnTo>
                  <a:lnTo>
                    <a:pt x="4" y="50"/>
                  </a:lnTo>
                  <a:lnTo>
                    <a:pt x="0" y="69"/>
                  </a:lnTo>
                  <a:lnTo>
                    <a:pt x="4" y="89"/>
                  </a:lnTo>
                  <a:lnTo>
                    <a:pt x="12" y="107"/>
                  </a:lnTo>
                  <a:lnTo>
                    <a:pt x="23" y="122"/>
                  </a:lnTo>
                  <a:lnTo>
                    <a:pt x="42" y="131"/>
                  </a:lnTo>
                  <a:lnTo>
                    <a:pt x="62" y="135"/>
                  </a:lnTo>
                  <a:lnTo>
                    <a:pt x="82" y="132"/>
                  </a:lnTo>
                  <a:lnTo>
                    <a:pt x="107" y="127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2"/>
            <p:cNvSpPr>
              <a:spLocks/>
            </p:cNvSpPr>
            <p:nvPr/>
          </p:nvSpPr>
          <p:spPr bwMode="auto">
            <a:xfrm>
              <a:off x="6103938" y="2770188"/>
              <a:ext cx="163512" cy="2301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45" y="6"/>
                </a:cxn>
                <a:cxn ang="0">
                  <a:pos x="24" y="16"/>
                </a:cxn>
                <a:cxn ang="0">
                  <a:pos x="12" y="27"/>
                </a:cxn>
                <a:cxn ang="0">
                  <a:pos x="4" y="50"/>
                </a:cxn>
                <a:cxn ang="0">
                  <a:pos x="0" y="69"/>
                </a:cxn>
                <a:cxn ang="0">
                  <a:pos x="2" y="89"/>
                </a:cxn>
                <a:cxn ang="0">
                  <a:pos x="12" y="107"/>
                </a:cxn>
                <a:cxn ang="0">
                  <a:pos x="23" y="122"/>
                </a:cxn>
                <a:cxn ang="0">
                  <a:pos x="42" y="131"/>
                </a:cxn>
                <a:cxn ang="0">
                  <a:pos x="62" y="135"/>
                </a:cxn>
                <a:cxn ang="0">
                  <a:pos x="96" y="131"/>
                </a:cxn>
                <a:cxn ang="0">
                  <a:pos x="105" y="127"/>
                </a:cxn>
                <a:cxn ang="0">
                  <a:pos x="71" y="0"/>
                </a:cxn>
              </a:cxnLst>
              <a:rect l="0" t="0" r="r" b="b"/>
              <a:pathLst>
                <a:path w="106" h="136">
                  <a:moveTo>
                    <a:pt x="71" y="0"/>
                  </a:moveTo>
                  <a:lnTo>
                    <a:pt x="45" y="6"/>
                  </a:lnTo>
                  <a:lnTo>
                    <a:pt x="24" y="16"/>
                  </a:lnTo>
                  <a:lnTo>
                    <a:pt x="12" y="27"/>
                  </a:lnTo>
                  <a:lnTo>
                    <a:pt x="4" y="50"/>
                  </a:lnTo>
                  <a:lnTo>
                    <a:pt x="0" y="69"/>
                  </a:lnTo>
                  <a:lnTo>
                    <a:pt x="2" y="89"/>
                  </a:lnTo>
                  <a:lnTo>
                    <a:pt x="12" y="107"/>
                  </a:lnTo>
                  <a:lnTo>
                    <a:pt x="23" y="122"/>
                  </a:lnTo>
                  <a:lnTo>
                    <a:pt x="42" y="131"/>
                  </a:lnTo>
                  <a:lnTo>
                    <a:pt x="62" y="135"/>
                  </a:lnTo>
                  <a:lnTo>
                    <a:pt x="96" y="131"/>
                  </a:lnTo>
                  <a:lnTo>
                    <a:pt x="105" y="127"/>
                  </a:lnTo>
                  <a:lnTo>
                    <a:pt x="71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6105525" y="2770188"/>
              <a:ext cx="147638" cy="2301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3" y="4"/>
                </a:cxn>
                <a:cxn ang="0">
                  <a:pos x="23" y="16"/>
                </a:cxn>
                <a:cxn ang="0">
                  <a:pos x="12" y="27"/>
                </a:cxn>
                <a:cxn ang="0">
                  <a:pos x="0" y="48"/>
                </a:cxn>
                <a:cxn ang="0">
                  <a:pos x="0" y="69"/>
                </a:cxn>
                <a:cxn ang="0">
                  <a:pos x="3" y="89"/>
                </a:cxn>
                <a:cxn ang="0">
                  <a:pos x="12" y="107"/>
                </a:cxn>
                <a:cxn ang="0">
                  <a:pos x="23" y="122"/>
                </a:cxn>
                <a:cxn ang="0">
                  <a:pos x="43" y="131"/>
                </a:cxn>
                <a:cxn ang="0">
                  <a:pos x="61" y="135"/>
                </a:cxn>
                <a:cxn ang="0">
                  <a:pos x="78" y="135"/>
                </a:cxn>
                <a:cxn ang="0">
                  <a:pos x="95" y="127"/>
                </a:cxn>
              </a:cxnLst>
              <a:rect l="0" t="0" r="r" b="b"/>
              <a:pathLst>
                <a:path w="96" h="136">
                  <a:moveTo>
                    <a:pt x="61" y="0"/>
                  </a:moveTo>
                  <a:lnTo>
                    <a:pt x="43" y="4"/>
                  </a:lnTo>
                  <a:lnTo>
                    <a:pt x="23" y="16"/>
                  </a:lnTo>
                  <a:lnTo>
                    <a:pt x="12" y="27"/>
                  </a:lnTo>
                  <a:lnTo>
                    <a:pt x="0" y="48"/>
                  </a:lnTo>
                  <a:lnTo>
                    <a:pt x="0" y="69"/>
                  </a:lnTo>
                  <a:lnTo>
                    <a:pt x="3" y="89"/>
                  </a:lnTo>
                  <a:lnTo>
                    <a:pt x="12" y="107"/>
                  </a:lnTo>
                  <a:lnTo>
                    <a:pt x="23" y="122"/>
                  </a:lnTo>
                  <a:lnTo>
                    <a:pt x="43" y="131"/>
                  </a:lnTo>
                  <a:lnTo>
                    <a:pt x="61" y="135"/>
                  </a:lnTo>
                  <a:lnTo>
                    <a:pt x="78" y="135"/>
                  </a:lnTo>
                  <a:lnTo>
                    <a:pt x="95" y="1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5973763" y="3656013"/>
              <a:ext cx="200025" cy="16351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0" y="1"/>
                </a:cxn>
                <a:cxn ang="0">
                  <a:pos x="51" y="0"/>
                </a:cxn>
                <a:cxn ang="0">
                  <a:pos x="38" y="16"/>
                </a:cxn>
                <a:cxn ang="0">
                  <a:pos x="128" y="78"/>
                </a:cxn>
                <a:cxn ang="0">
                  <a:pos x="111" y="96"/>
                </a:cxn>
                <a:cxn ang="0">
                  <a:pos x="26" y="36"/>
                </a:cxn>
                <a:cxn ang="0">
                  <a:pos x="14" y="51"/>
                </a:cxn>
                <a:cxn ang="0">
                  <a:pos x="14" y="51"/>
                </a:cxn>
              </a:cxnLst>
              <a:rect l="0" t="0" r="r" b="b"/>
              <a:pathLst>
                <a:path w="129" h="97">
                  <a:moveTo>
                    <a:pt x="14" y="51"/>
                  </a:moveTo>
                  <a:lnTo>
                    <a:pt x="0" y="1"/>
                  </a:lnTo>
                  <a:lnTo>
                    <a:pt x="51" y="0"/>
                  </a:lnTo>
                  <a:lnTo>
                    <a:pt x="38" y="16"/>
                  </a:lnTo>
                  <a:lnTo>
                    <a:pt x="128" y="78"/>
                  </a:lnTo>
                  <a:lnTo>
                    <a:pt x="111" y="96"/>
                  </a:lnTo>
                  <a:lnTo>
                    <a:pt x="26" y="36"/>
                  </a:lnTo>
                  <a:lnTo>
                    <a:pt x="14" y="51"/>
                  </a:lnTo>
                  <a:lnTo>
                    <a:pt x="14" y="5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5"/>
            <p:cNvSpPr>
              <a:spLocks/>
            </p:cNvSpPr>
            <p:nvPr/>
          </p:nvSpPr>
          <p:spPr bwMode="auto">
            <a:xfrm>
              <a:off x="6734175" y="2355850"/>
              <a:ext cx="117475" cy="239713"/>
            </a:xfrm>
            <a:custGeom>
              <a:avLst/>
              <a:gdLst/>
              <a:ahLst/>
              <a:cxnLst>
                <a:cxn ang="0">
                  <a:pos x="76" y="91"/>
                </a:cxn>
                <a:cxn ang="0">
                  <a:pos x="61" y="141"/>
                </a:cxn>
                <a:cxn ang="0">
                  <a:pos x="18" y="111"/>
                </a:cxn>
                <a:cxn ang="0">
                  <a:pos x="37" y="107"/>
                </a:cxn>
                <a:cxn ang="0">
                  <a:pos x="0" y="5"/>
                </a:cxn>
                <a:cxn ang="0">
                  <a:pos x="21" y="0"/>
                </a:cxn>
                <a:cxn ang="0">
                  <a:pos x="59" y="96"/>
                </a:cxn>
                <a:cxn ang="0">
                  <a:pos x="76" y="91"/>
                </a:cxn>
                <a:cxn ang="0">
                  <a:pos x="76" y="91"/>
                </a:cxn>
              </a:cxnLst>
              <a:rect l="0" t="0" r="r" b="b"/>
              <a:pathLst>
                <a:path w="77" h="142">
                  <a:moveTo>
                    <a:pt x="76" y="91"/>
                  </a:moveTo>
                  <a:lnTo>
                    <a:pt x="61" y="141"/>
                  </a:lnTo>
                  <a:lnTo>
                    <a:pt x="18" y="111"/>
                  </a:lnTo>
                  <a:lnTo>
                    <a:pt x="37" y="107"/>
                  </a:lnTo>
                  <a:lnTo>
                    <a:pt x="0" y="5"/>
                  </a:lnTo>
                  <a:lnTo>
                    <a:pt x="21" y="0"/>
                  </a:lnTo>
                  <a:lnTo>
                    <a:pt x="59" y="96"/>
                  </a:lnTo>
                  <a:lnTo>
                    <a:pt x="76" y="91"/>
                  </a:lnTo>
                  <a:lnTo>
                    <a:pt x="76" y="9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6575425" y="2882900"/>
              <a:ext cx="161925" cy="193675"/>
            </a:xfrm>
            <a:custGeom>
              <a:avLst/>
              <a:gdLst/>
              <a:ahLst/>
              <a:cxnLst>
                <a:cxn ang="0">
                  <a:pos x="100" y="63"/>
                </a:cxn>
                <a:cxn ang="0">
                  <a:pos x="104" y="113"/>
                </a:cxn>
                <a:cxn ang="0">
                  <a:pos x="53" y="105"/>
                </a:cxn>
                <a:cxn ang="0">
                  <a:pos x="71" y="91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86" y="75"/>
                </a:cxn>
                <a:cxn ang="0">
                  <a:pos x="100" y="63"/>
                </a:cxn>
                <a:cxn ang="0">
                  <a:pos x="100" y="63"/>
                </a:cxn>
              </a:cxnLst>
              <a:rect l="0" t="0" r="r" b="b"/>
              <a:pathLst>
                <a:path w="105" h="114">
                  <a:moveTo>
                    <a:pt x="100" y="63"/>
                  </a:moveTo>
                  <a:lnTo>
                    <a:pt x="104" y="113"/>
                  </a:lnTo>
                  <a:lnTo>
                    <a:pt x="53" y="105"/>
                  </a:lnTo>
                  <a:lnTo>
                    <a:pt x="71" y="91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86" y="75"/>
                  </a:lnTo>
                  <a:lnTo>
                    <a:pt x="100" y="63"/>
                  </a:lnTo>
                  <a:lnTo>
                    <a:pt x="100" y="6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8"/>
            <p:cNvSpPr>
              <a:spLocks/>
            </p:cNvSpPr>
            <p:nvPr/>
          </p:nvSpPr>
          <p:spPr bwMode="auto">
            <a:xfrm>
              <a:off x="6276975" y="3800475"/>
              <a:ext cx="61913" cy="460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9"/>
                </a:cxn>
                <a:cxn ang="0">
                  <a:pos x="26" y="27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1" h="28">
                  <a:moveTo>
                    <a:pt x="14" y="0"/>
                  </a:moveTo>
                  <a:lnTo>
                    <a:pt x="40" y="9"/>
                  </a:lnTo>
                  <a:lnTo>
                    <a:pt x="26" y="27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00FF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9"/>
            <p:cNvSpPr>
              <a:spLocks/>
            </p:cNvSpPr>
            <p:nvPr/>
          </p:nvSpPr>
          <p:spPr bwMode="auto">
            <a:xfrm>
              <a:off x="5780088" y="3098800"/>
              <a:ext cx="171450" cy="193675"/>
            </a:xfrm>
            <a:custGeom>
              <a:avLst/>
              <a:gdLst/>
              <a:ahLst/>
              <a:cxnLst>
                <a:cxn ang="0">
                  <a:pos x="110" y="57"/>
                </a:cxn>
                <a:cxn ang="0">
                  <a:pos x="110" y="46"/>
                </a:cxn>
                <a:cxn ang="0">
                  <a:pos x="106" y="36"/>
                </a:cxn>
                <a:cxn ang="0">
                  <a:pos x="101" y="26"/>
                </a:cxn>
                <a:cxn ang="0">
                  <a:pos x="95" y="17"/>
                </a:cxn>
                <a:cxn ang="0">
                  <a:pos x="87" y="10"/>
                </a:cxn>
                <a:cxn ang="0">
                  <a:pos x="77" y="5"/>
                </a:cxn>
                <a:cxn ang="0">
                  <a:pos x="68" y="2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5"/>
                </a:cxn>
                <a:cxn ang="0">
                  <a:pos x="25" y="10"/>
                </a:cxn>
                <a:cxn ang="0">
                  <a:pos x="17" y="17"/>
                </a:cxn>
                <a:cxn ang="0">
                  <a:pos x="10" y="26"/>
                </a:cxn>
                <a:cxn ang="0">
                  <a:pos x="4" y="36"/>
                </a:cxn>
                <a:cxn ang="0">
                  <a:pos x="1" y="46"/>
                </a:cxn>
                <a:cxn ang="0">
                  <a:pos x="0" y="57"/>
                </a:cxn>
                <a:cxn ang="0">
                  <a:pos x="1" y="69"/>
                </a:cxn>
                <a:cxn ang="0">
                  <a:pos x="4" y="80"/>
                </a:cxn>
                <a:cxn ang="0">
                  <a:pos x="10" y="90"/>
                </a:cxn>
                <a:cxn ang="0">
                  <a:pos x="17" y="98"/>
                </a:cxn>
                <a:cxn ang="0">
                  <a:pos x="25" y="105"/>
                </a:cxn>
                <a:cxn ang="0">
                  <a:pos x="34" y="110"/>
                </a:cxn>
                <a:cxn ang="0">
                  <a:pos x="44" y="113"/>
                </a:cxn>
                <a:cxn ang="0">
                  <a:pos x="56" y="114"/>
                </a:cxn>
                <a:cxn ang="0">
                  <a:pos x="68" y="113"/>
                </a:cxn>
                <a:cxn ang="0">
                  <a:pos x="77" y="110"/>
                </a:cxn>
                <a:cxn ang="0">
                  <a:pos x="87" y="105"/>
                </a:cxn>
                <a:cxn ang="0">
                  <a:pos x="95" y="98"/>
                </a:cxn>
                <a:cxn ang="0">
                  <a:pos x="101" y="90"/>
                </a:cxn>
                <a:cxn ang="0">
                  <a:pos x="106" y="80"/>
                </a:cxn>
                <a:cxn ang="0">
                  <a:pos x="110" y="69"/>
                </a:cxn>
                <a:cxn ang="0">
                  <a:pos x="110" y="57"/>
                </a:cxn>
                <a:cxn ang="0">
                  <a:pos x="110" y="57"/>
                </a:cxn>
              </a:cxnLst>
              <a:rect l="0" t="0" r="r" b="b"/>
              <a:pathLst>
                <a:path w="111" h="115">
                  <a:moveTo>
                    <a:pt x="110" y="57"/>
                  </a:moveTo>
                  <a:lnTo>
                    <a:pt x="110" y="46"/>
                  </a:lnTo>
                  <a:lnTo>
                    <a:pt x="106" y="36"/>
                  </a:lnTo>
                  <a:lnTo>
                    <a:pt x="101" y="26"/>
                  </a:lnTo>
                  <a:lnTo>
                    <a:pt x="95" y="17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5"/>
                  </a:lnTo>
                  <a:lnTo>
                    <a:pt x="25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1" y="69"/>
                  </a:lnTo>
                  <a:lnTo>
                    <a:pt x="4" y="80"/>
                  </a:lnTo>
                  <a:lnTo>
                    <a:pt x="10" y="90"/>
                  </a:lnTo>
                  <a:lnTo>
                    <a:pt x="17" y="98"/>
                  </a:lnTo>
                  <a:lnTo>
                    <a:pt x="25" y="105"/>
                  </a:lnTo>
                  <a:lnTo>
                    <a:pt x="34" y="110"/>
                  </a:lnTo>
                  <a:lnTo>
                    <a:pt x="44" y="113"/>
                  </a:lnTo>
                  <a:lnTo>
                    <a:pt x="56" y="114"/>
                  </a:lnTo>
                  <a:lnTo>
                    <a:pt x="68" y="113"/>
                  </a:lnTo>
                  <a:lnTo>
                    <a:pt x="77" y="110"/>
                  </a:lnTo>
                  <a:lnTo>
                    <a:pt x="87" y="105"/>
                  </a:lnTo>
                  <a:lnTo>
                    <a:pt x="95" y="98"/>
                  </a:lnTo>
                  <a:lnTo>
                    <a:pt x="101" y="90"/>
                  </a:lnTo>
                  <a:lnTo>
                    <a:pt x="106" y="80"/>
                  </a:lnTo>
                  <a:lnTo>
                    <a:pt x="110" y="69"/>
                  </a:lnTo>
                  <a:lnTo>
                    <a:pt x="110" y="57"/>
                  </a:lnTo>
                  <a:lnTo>
                    <a:pt x="110" y="5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20"/>
            <p:cNvSpPr>
              <a:spLocks/>
            </p:cNvSpPr>
            <p:nvPr/>
          </p:nvSpPr>
          <p:spPr bwMode="auto">
            <a:xfrm>
              <a:off x="5848350" y="3148013"/>
              <a:ext cx="12700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1"/>
            <p:cNvSpPr>
              <a:spLocks/>
            </p:cNvSpPr>
            <p:nvPr/>
          </p:nvSpPr>
          <p:spPr bwMode="auto">
            <a:xfrm>
              <a:off x="5881688" y="3162300"/>
              <a:ext cx="12700" cy="1270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5851525" y="3184525"/>
              <a:ext cx="11113" cy="1587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8" h="9">
                  <a:moveTo>
                    <a:pt x="7" y="5"/>
                  </a:move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5889625" y="3192463"/>
              <a:ext cx="14288" cy="14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5889625" y="3228975"/>
              <a:ext cx="14288" cy="127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5859463" y="3225800"/>
              <a:ext cx="11112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5827713" y="3217863"/>
              <a:ext cx="12700" cy="142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5808663" y="3176588"/>
              <a:ext cx="11112" cy="1428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6227763" y="2722563"/>
              <a:ext cx="47625" cy="52387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7" y="10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5" y="26"/>
                </a:cxn>
                <a:cxn ang="0">
                  <a:pos x="9" y="28"/>
                </a:cxn>
                <a:cxn ang="0">
                  <a:pos x="15" y="30"/>
                </a:cxn>
                <a:cxn ang="0">
                  <a:pos x="20" y="28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30" h="31">
                  <a:moveTo>
                    <a:pt x="29" y="16"/>
                  </a:moveTo>
                  <a:lnTo>
                    <a:pt x="27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6188075" y="2765425"/>
              <a:ext cx="46038" cy="5080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7" y="9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5" y="24"/>
                </a:cxn>
                <a:cxn ang="0">
                  <a:pos x="9" y="27"/>
                </a:cxn>
                <a:cxn ang="0">
                  <a:pos x="15" y="29"/>
                </a:cxn>
                <a:cxn ang="0">
                  <a:pos x="20" y="27"/>
                </a:cxn>
                <a:cxn ang="0">
                  <a:pos x="24" y="24"/>
                </a:cxn>
                <a:cxn ang="0">
                  <a:pos x="27" y="20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0" h="30">
                  <a:moveTo>
                    <a:pt x="29" y="15"/>
                  </a:moveTo>
                  <a:lnTo>
                    <a:pt x="27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20" y="27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29" y="15"/>
                  </a:lnTo>
                  <a:lnTo>
                    <a:pt x="29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30"/>
            <p:cNvSpPr>
              <a:spLocks/>
            </p:cNvSpPr>
            <p:nvPr/>
          </p:nvSpPr>
          <p:spPr bwMode="auto">
            <a:xfrm>
              <a:off x="6248400" y="2779713"/>
              <a:ext cx="38100" cy="444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3" y="7"/>
                </a:cxn>
                <a:cxn ang="0">
                  <a:pos x="21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8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25" h="26">
                  <a:moveTo>
                    <a:pt x="24" y="13"/>
                  </a:moveTo>
                  <a:lnTo>
                    <a:pt x="23" y="7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4" y="13"/>
                  </a:lnTo>
                  <a:lnTo>
                    <a:pt x="24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1"/>
            <p:cNvSpPr>
              <a:spLocks/>
            </p:cNvSpPr>
            <p:nvPr/>
          </p:nvSpPr>
          <p:spPr bwMode="auto">
            <a:xfrm>
              <a:off x="6121400" y="2754313"/>
              <a:ext cx="41275" cy="46037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5" y="8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5" y="18"/>
                </a:cxn>
                <a:cxn ang="0">
                  <a:pos x="26" y="13"/>
                </a:cxn>
                <a:cxn ang="0">
                  <a:pos x="26" y="13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lnTo>
                    <a:pt x="25" y="8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8" y="25"/>
                  </a:lnTo>
                  <a:lnTo>
                    <a:pt x="22" y="22"/>
                  </a:lnTo>
                  <a:lnTo>
                    <a:pt x="25" y="18"/>
                  </a:lnTo>
                  <a:lnTo>
                    <a:pt x="26" y="13"/>
                  </a:lnTo>
                  <a:lnTo>
                    <a:pt x="26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6151563" y="2811463"/>
              <a:ext cx="38100" cy="444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8"/>
                </a:cxn>
                <a:cxn ang="0">
                  <a:pos x="21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6"/>
                </a:cxn>
                <a:cxn ang="0">
                  <a:pos x="17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25" h="27">
                  <a:moveTo>
                    <a:pt x="24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24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6199188" y="2824163"/>
              <a:ext cx="39687" cy="44450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25"/>
                </a:cxn>
                <a:cxn ang="0">
                  <a:pos x="13" y="25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4" y="18"/>
                </a:cxn>
                <a:cxn ang="0">
                  <a:pos x="25" y="13"/>
                </a:cxn>
                <a:cxn ang="0">
                  <a:pos x="25" y="13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lnTo>
                    <a:pt x="24" y="7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5" y="13"/>
                  </a:lnTo>
                  <a:lnTo>
                    <a:pt x="25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6242050" y="2832100"/>
              <a:ext cx="39688" cy="460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5" y="8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8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25" y="13"/>
                </a:cxn>
              </a:cxnLst>
              <a:rect l="0" t="0" r="r" b="b"/>
              <a:pathLst>
                <a:path w="26" h="27">
                  <a:moveTo>
                    <a:pt x="25" y="13"/>
                  </a:moveTo>
                  <a:lnTo>
                    <a:pt x="25" y="8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3" y="26"/>
                  </a:lnTo>
                  <a:lnTo>
                    <a:pt x="18" y="25"/>
                  </a:lnTo>
                  <a:lnTo>
                    <a:pt x="22" y="22"/>
                  </a:lnTo>
                  <a:lnTo>
                    <a:pt x="25" y="19"/>
                  </a:lnTo>
                  <a:lnTo>
                    <a:pt x="25" y="13"/>
                  </a:lnTo>
                  <a:lnTo>
                    <a:pt x="25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5"/>
            <p:cNvSpPr>
              <a:spLocks/>
            </p:cNvSpPr>
            <p:nvPr/>
          </p:nvSpPr>
          <p:spPr bwMode="auto">
            <a:xfrm>
              <a:off x="6176963" y="2706688"/>
              <a:ext cx="47625" cy="5080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7" y="10"/>
                </a:cxn>
                <a:cxn ang="0">
                  <a:pos x="25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5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4" y="25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19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30" h="30">
                  <a:moveTo>
                    <a:pt x="29" y="16"/>
                  </a:moveTo>
                  <a:lnTo>
                    <a:pt x="27" y="10"/>
                  </a:lnTo>
                  <a:lnTo>
                    <a:pt x="25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9" y="16"/>
                  </a:lnTo>
                  <a:lnTo>
                    <a:pt x="29" y="1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6"/>
            <p:cNvSpPr>
              <a:spLocks/>
            </p:cNvSpPr>
            <p:nvPr/>
          </p:nvSpPr>
          <p:spPr bwMode="auto">
            <a:xfrm>
              <a:off x="6189663" y="2722563"/>
              <a:ext cx="25400" cy="254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3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3" y="12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7"/>
            <p:cNvSpPr>
              <a:spLocks/>
            </p:cNvSpPr>
            <p:nvPr/>
          </p:nvSpPr>
          <p:spPr bwMode="auto">
            <a:xfrm>
              <a:off x="6238875" y="2741613"/>
              <a:ext cx="23813" cy="26987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5" y="14"/>
                </a:cxn>
                <a:cxn ang="0">
                  <a:pos x="8" y="15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6">
                  <a:moveTo>
                    <a:pt x="14" y="7"/>
                  </a:moveTo>
                  <a:lnTo>
                    <a:pt x="14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8"/>
            <p:cNvSpPr>
              <a:spLocks/>
            </p:cNvSpPr>
            <p:nvPr/>
          </p:nvSpPr>
          <p:spPr bwMode="auto">
            <a:xfrm>
              <a:off x="6194425" y="2776538"/>
              <a:ext cx="25400" cy="26987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12" y="13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5" y="8"/>
                </a:cxn>
              </a:cxnLst>
              <a:rect l="0" t="0" r="r" b="b"/>
              <a:pathLst>
                <a:path w="16" h="16">
                  <a:moveTo>
                    <a:pt x="15" y="8"/>
                  </a:move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9"/>
            <p:cNvSpPr>
              <a:spLocks/>
            </p:cNvSpPr>
            <p:nvPr/>
          </p:nvSpPr>
          <p:spPr bwMode="auto">
            <a:xfrm>
              <a:off x="6253163" y="2790825"/>
              <a:ext cx="25400" cy="254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2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40"/>
            <p:cNvSpPr>
              <a:spLocks/>
            </p:cNvSpPr>
            <p:nvPr/>
          </p:nvSpPr>
          <p:spPr bwMode="auto">
            <a:xfrm>
              <a:off x="6254750" y="2844800"/>
              <a:ext cx="19050" cy="2222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3">
                  <a:moveTo>
                    <a:pt x="11" y="6"/>
                  </a:moveTo>
                  <a:lnTo>
                    <a:pt x="11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6208713" y="2838450"/>
              <a:ext cx="17462" cy="2063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6" y="12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3">
                  <a:moveTo>
                    <a:pt x="10" y="6"/>
                  </a:moveTo>
                  <a:lnTo>
                    <a:pt x="10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2"/>
            <p:cNvSpPr>
              <a:spLocks/>
            </p:cNvSpPr>
            <p:nvPr/>
          </p:nvSpPr>
          <p:spPr bwMode="auto">
            <a:xfrm>
              <a:off x="6162675" y="2822575"/>
              <a:ext cx="15875" cy="2063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6130925" y="2770188"/>
              <a:ext cx="19050" cy="2063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6288088" y="2789238"/>
              <a:ext cx="46037" cy="52387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9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5" y="26"/>
                </a:cxn>
                <a:cxn ang="0">
                  <a:pos x="10" y="28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6"/>
                </a:cxn>
                <a:cxn ang="0">
                  <a:pos x="28" y="20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0" h="31">
                  <a:moveTo>
                    <a:pt x="29" y="15"/>
                  </a:moveTo>
                  <a:lnTo>
                    <a:pt x="28" y="9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9" y="15"/>
                  </a:lnTo>
                  <a:lnTo>
                    <a:pt x="29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6305550" y="2746375"/>
              <a:ext cx="39688" cy="44450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4" y="18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6" h="26">
                  <a:moveTo>
                    <a:pt x="25" y="12"/>
                  </a:moveTo>
                  <a:lnTo>
                    <a:pt x="24" y="7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5" y="12"/>
                  </a:lnTo>
                  <a:lnTo>
                    <a:pt x="25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6303963" y="2801938"/>
              <a:ext cx="22225" cy="26987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3" y="7"/>
                </a:cxn>
              </a:cxnLst>
              <a:rect l="0" t="0" r="r" b="b"/>
              <a:pathLst>
                <a:path w="14" h="16">
                  <a:moveTo>
                    <a:pt x="13" y="7"/>
                  </a:moveTo>
                  <a:lnTo>
                    <a:pt x="12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3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6310313" y="2754313"/>
              <a:ext cx="22225" cy="28575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3"/>
                </a:cxn>
                <a:cxn ang="0">
                  <a:pos x="5" y="14"/>
                </a:cxn>
                <a:cxn ang="0">
                  <a:pos x="8" y="15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5" h="16">
                  <a:moveTo>
                    <a:pt x="14" y="8"/>
                  </a:moveTo>
                  <a:lnTo>
                    <a:pt x="14" y="5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8"/>
            <p:cNvSpPr>
              <a:spLocks/>
            </p:cNvSpPr>
            <p:nvPr/>
          </p:nvSpPr>
          <p:spPr bwMode="auto">
            <a:xfrm>
              <a:off x="6316663" y="2798763"/>
              <a:ext cx="46037" cy="5080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7" y="10"/>
                </a:cxn>
                <a:cxn ang="0">
                  <a:pos x="25" y="4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5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5" y="25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19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0" h="30">
                  <a:moveTo>
                    <a:pt x="29" y="15"/>
                  </a:moveTo>
                  <a:lnTo>
                    <a:pt x="27" y="10"/>
                  </a:lnTo>
                  <a:lnTo>
                    <a:pt x="25" y="4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9" y="15"/>
                  </a:lnTo>
                  <a:lnTo>
                    <a:pt x="29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6384925" y="2846388"/>
              <a:ext cx="41275" cy="44450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3" y="7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7" y="24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2"/>
                </a:cxn>
                <a:cxn ang="0">
                  <a:pos x="23" y="18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6" h="26">
                  <a:moveTo>
                    <a:pt x="25" y="12"/>
                  </a:moveTo>
                  <a:lnTo>
                    <a:pt x="23" y="7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3" y="18"/>
                  </a:lnTo>
                  <a:lnTo>
                    <a:pt x="25" y="12"/>
                  </a:lnTo>
                  <a:lnTo>
                    <a:pt x="25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6329363" y="2816225"/>
              <a:ext cx="23812" cy="254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4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6389688" y="2857500"/>
              <a:ext cx="23812" cy="26988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7" y="15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6">
                  <a:moveTo>
                    <a:pt x="14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6427788" y="2740025"/>
              <a:ext cx="44450" cy="50800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7" y="9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4" y="29"/>
                </a:cxn>
                <a:cxn ang="0">
                  <a:pos x="20" y="27"/>
                </a:cxn>
                <a:cxn ang="0">
                  <a:pos x="24" y="24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8" y="15"/>
                </a:cxn>
              </a:cxnLst>
              <a:rect l="0" t="0" r="r" b="b"/>
              <a:pathLst>
                <a:path w="29" h="30">
                  <a:moveTo>
                    <a:pt x="28" y="15"/>
                  </a:moveTo>
                  <a:lnTo>
                    <a:pt x="27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20" y="27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8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3"/>
            <p:cNvSpPr>
              <a:spLocks/>
            </p:cNvSpPr>
            <p:nvPr/>
          </p:nvSpPr>
          <p:spPr bwMode="auto">
            <a:xfrm>
              <a:off x="6500813" y="2832100"/>
              <a:ext cx="38100" cy="460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8"/>
                </a:cxn>
                <a:cxn ang="0">
                  <a:pos x="21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3" y="26"/>
                </a:cxn>
                <a:cxn ang="0">
                  <a:pos x="17" y="25"/>
                </a:cxn>
                <a:cxn ang="0">
                  <a:pos x="21" y="22"/>
                </a:cxn>
                <a:cxn ang="0">
                  <a:pos x="24" y="19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25" h="27">
                  <a:moveTo>
                    <a:pt x="24" y="13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9"/>
                  </a:lnTo>
                  <a:lnTo>
                    <a:pt x="24" y="13"/>
                  </a:lnTo>
                  <a:lnTo>
                    <a:pt x="24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6438900" y="2752725"/>
              <a:ext cx="23813" cy="254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5" h="15">
                  <a:moveTo>
                    <a:pt x="14" y="8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6505575" y="2843213"/>
              <a:ext cx="25400" cy="254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3" y="13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4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6691313" y="3270250"/>
              <a:ext cx="149225" cy="16827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5" y="39"/>
                </a:cxn>
                <a:cxn ang="0">
                  <a:pos x="93" y="30"/>
                </a:cxn>
                <a:cxn ang="0">
                  <a:pos x="88" y="22"/>
                </a:cxn>
                <a:cxn ang="0">
                  <a:pos x="83" y="14"/>
                </a:cxn>
                <a:cxn ang="0">
                  <a:pos x="75" y="8"/>
                </a:cxn>
                <a:cxn ang="0">
                  <a:pos x="67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29" y="4"/>
                </a:cxn>
                <a:cxn ang="0">
                  <a:pos x="21" y="8"/>
                </a:cxn>
                <a:cxn ang="0">
                  <a:pos x="15" y="14"/>
                </a:cxn>
                <a:cxn ang="0">
                  <a:pos x="9" y="22"/>
                </a:cxn>
                <a:cxn ang="0">
                  <a:pos x="4" y="30"/>
                </a:cxn>
                <a:cxn ang="0">
                  <a:pos x="1" y="39"/>
                </a:cxn>
                <a:cxn ang="0">
                  <a:pos x="0" y="48"/>
                </a:cxn>
                <a:cxn ang="0">
                  <a:pos x="1" y="58"/>
                </a:cxn>
                <a:cxn ang="0">
                  <a:pos x="4" y="67"/>
                </a:cxn>
                <a:cxn ang="0">
                  <a:pos x="9" y="76"/>
                </a:cxn>
                <a:cxn ang="0">
                  <a:pos x="15" y="83"/>
                </a:cxn>
                <a:cxn ang="0">
                  <a:pos x="21" y="90"/>
                </a:cxn>
                <a:cxn ang="0">
                  <a:pos x="29" y="94"/>
                </a:cxn>
                <a:cxn ang="0">
                  <a:pos x="39" y="97"/>
                </a:cxn>
                <a:cxn ang="0">
                  <a:pos x="48" y="98"/>
                </a:cxn>
                <a:cxn ang="0">
                  <a:pos x="58" y="97"/>
                </a:cxn>
                <a:cxn ang="0">
                  <a:pos x="67" y="94"/>
                </a:cxn>
                <a:cxn ang="0">
                  <a:pos x="75" y="90"/>
                </a:cxn>
                <a:cxn ang="0">
                  <a:pos x="83" y="83"/>
                </a:cxn>
                <a:cxn ang="0">
                  <a:pos x="88" y="76"/>
                </a:cxn>
                <a:cxn ang="0">
                  <a:pos x="93" y="67"/>
                </a:cxn>
                <a:cxn ang="0">
                  <a:pos x="95" y="58"/>
                </a:cxn>
                <a:cxn ang="0">
                  <a:pos x="96" y="48"/>
                </a:cxn>
                <a:cxn ang="0">
                  <a:pos x="96" y="48"/>
                </a:cxn>
              </a:cxnLst>
              <a:rect l="0" t="0" r="r" b="b"/>
              <a:pathLst>
                <a:path w="97" h="99">
                  <a:moveTo>
                    <a:pt x="96" y="48"/>
                  </a:moveTo>
                  <a:lnTo>
                    <a:pt x="95" y="39"/>
                  </a:lnTo>
                  <a:lnTo>
                    <a:pt x="93" y="30"/>
                  </a:lnTo>
                  <a:lnTo>
                    <a:pt x="88" y="22"/>
                  </a:lnTo>
                  <a:lnTo>
                    <a:pt x="83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1" y="58"/>
                  </a:lnTo>
                  <a:lnTo>
                    <a:pt x="4" y="67"/>
                  </a:lnTo>
                  <a:lnTo>
                    <a:pt x="9" y="76"/>
                  </a:lnTo>
                  <a:lnTo>
                    <a:pt x="15" y="83"/>
                  </a:lnTo>
                  <a:lnTo>
                    <a:pt x="21" y="90"/>
                  </a:lnTo>
                  <a:lnTo>
                    <a:pt x="29" y="94"/>
                  </a:lnTo>
                  <a:lnTo>
                    <a:pt x="39" y="97"/>
                  </a:lnTo>
                  <a:lnTo>
                    <a:pt x="48" y="98"/>
                  </a:lnTo>
                  <a:lnTo>
                    <a:pt x="58" y="97"/>
                  </a:lnTo>
                  <a:lnTo>
                    <a:pt x="67" y="94"/>
                  </a:lnTo>
                  <a:lnTo>
                    <a:pt x="75" y="90"/>
                  </a:lnTo>
                  <a:lnTo>
                    <a:pt x="83" y="83"/>
                  </a:lnTo>
                  <a:lnTo>
                    <a:pt x="88" y="76"/>
                  </a:lnTo>
                  <a:lnTo>
                    <a:pt x="93" y="67"/>
                  </a:lnTo>
                  <a:lnTo>
                    <a:pt x="95" y="58"/>
                  </a:lnTo>
                  <a:lnTo>
                    <a:pt x="96" y="48"/>
                  </a:lnTo>
                  <a:lnTo>
                    <a:pt x="96" y="4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6808788" y="3230563"/>
              <a:ext cx="41275" cy="44450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4" y="8"/>
                </a:cxn>
                <a:cxn ang="0">
                  <a:pos x="21" y="4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2" y="26"/>
                </a:cxn>
                <a:cxn ang="0">
                  <a:pos x="17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6" h="27">
                  <a:moveTo>
                    <a:pt x="25" y="12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5" y="12"/>
                  </a:lnTo>
                  <a:lnTo>
                    <a:pt x="25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6778625" y="3336925"/>
              <a:ext cx="22225" cy="26988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9" y="14"/>
                </a:cxn>
                <a:cxn ang="0">
                  <a:pos x="12" y="13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6">
                  <a:moveTo>
                    <a:pt x="14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6408738" y="3754438"/>
              <a:ext cx="149225" cy="168275"/>
            </a:xfrm>
            <a:custGeom>
              <a:avLst/>
              <a:gdLst/>
              <a:ahLst/>
              <a:cxnLst>
                <a:cxn ang="0">
                  <a:pos x="96" y="49"/>
                </a:cxn>
                <a:cxn ang="0">
                  <a:pos x="96" y="40"/>
                </a:cxn>
                <a:cxn ang="0">
                  <a:pos x="92" y="30"/>
                </a:cxn>
                <a:cxn ang="0">
                  <a:pos x="88" y="22"/>
                </a:cxn>
                <a:cxn ang="0">
                  <a:pos x="83" y="14"/>
                </a:cxn>
                <a:cxn ang="0">
                  <a:pos x="75" y="8"/>
                </a:cxn>
                <a:cxn ang="0">
                  <a:pos x="67" y="4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9" y="1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59"/>
                </a:cxn>
                <a:cxn ang="0">
                  <a:pos x="3" y="68"/>
                </a:cxn>
                <a:cxn ang="0">
                  <a:pos x="8" y="77"/>
                </a:cxn>
                <a:cxn ang="0">
                  <a:pos x="14" y="84"/>
                </a:cxn>
                <a:cxn ang="0">
                  <a:pos x="22" y="90"/>
                </a:cxn>
                <a:cxn ang="0">
                  <a:pos x="30" y="95"/>
                </a:cxn>
                <a:cxn ang="0">
                  <a:pos x="39" y="98"/>
                </a:cxn>
                <a:cxn ang="0">
                  <a:pos x="48" y="99"/>
                </a:cxn>
                <a:cxn ang="0">
                  <a:pos x="58" y="98"/>
                </a:cxn>
                <a:cxn ang="0">
                  <a:pos x="67" y="95"/>
                </a:cxn>
                <a:cxn ang="0">
                  <a:pos x="75" y="90"/>
                </a:cxn>
                <a:cxn ang="0">
                  <a:pos x="83" y="84"/>
                </a:cxn>
                <a:cxn ang="0">
                  <a:pos x="88" y="77"/>
                </a:cxn>
                <a:cxn ang="0">
                  <a:pos x="92" y="68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96" y="49"/>
                </a:cxn>
              </a:cxnLst>
              <a:rect l="0" t="0" r="r" b="b"/>
              <a:pathLst>
                <a:path w="97" h="100">
                  <a:moveTo>
                    <a:pt x="96" y="49"/>
                  </a:moveTo>
                  <a:lnTo>
                    <a:pt x="96" y="40"/>
                  </a:lnTo>
                  <a:lnTo>
                    <a:pt x="92" y="30"/>
                  </a:lnTo>
                  <a:lnTo>
                    <a:pt x="88" y="22"/>
                  </a:lnTo>
                  <a:lnTo>
                    <a:pt x="83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3" y="68"/>
                  </a:lnTo>
                  <a:lnTo>
                    <a:pt x="8" y="77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5"/>
                  </a:lnTo>
                  <a:lnTo>
                    <a:pt x="39" y="98"/>
                  </a:lnTo>
                  <a:lnTo>
                    <a:pt x="48" y="99"/>
                  </a:lnTo>
                  <a:lnTo>
                    <a:pt x="58" y="98"/>
                  </a:lnTo>
                  <a:lnTo>
                    <a:pt x="67" y="95"/>
                  </a:lnTo>
                  <a:lnTo>
                    <a:pt x="75" y="90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2" y="68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96" y="4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6448425" y="3825875"/>
              <a:ext cx="23813" cy="2540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6469063" y="3808413"/>
              <a:ext cx="38100" cy="46037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8"/>
                </a:cxn>
                <a:cxn ang="0">
                  <a:pos x="21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6"/>
                </a:cxn>
                <a:cxn ang="0">
                  <a:pos x="17" y="25"/>
                </a:cxn>
                <a:cxn ang="0">
                  <a:pos x="21" y="22"/>
                </a:cxn>
                <a:cxn ang="0">
                  <a:pos x="24" y="17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5" h="27">
                  <a:moveTo>
                    <a:pt x="24" y="12"/>
                  </a:moveTo>
                  <a:lnTo>
                    <a:pt x="24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2"/>
                  </a:lnTo>
                </a:path>
              </a:pathLst>
            </a:custGeom>
            <a:solidFill>
              <a:srgbClr val="A2A2A2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6448425" y="3794125"/>
              <a:ext cx="12700" cy="1587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6442075" y="3857625"/>
              <a:ext cx="14288" cy="127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lnTo>
                    <a:pt x="8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6502400" y="2319338"/>
              <a:ext cx="39688" cy="42862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7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25"/>
                </a:cxn>
                <a:cxn ang="0">
                  <a:pos x="13" y="25"/>
                </a:cxn>
                <a:cxn ang="0">
                  <a:pos x="17" y="25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5" y="13"/>
                </a:cxn>
                <a:cxn ang="0">
                  <a:pos x="25" y="13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lnTo>
                    <a:pt x="24" y="7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5" y="13"/>
                  </a:lnTo>
                  <a:lnTo>
                    <a:pt x="25" y="1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6480175" y="2252663"/>
              <a:ext cx="22225" cy="2540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2" y="11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lnTo>
                    <a:pt x="13" y="4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6483350" y="2300288"/>
              <a:ext cx="44450" cy="52387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6" y="10"/>
                </a:cxn>
                <a:cxn ang="0">
                  <a:pos x="23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8" y="29"/>
                </a:cxn>
                <a:cxn ang="0">
                  <a:pos x="14" y="30"/>
                </a:cxn>
                <a:cxn ang="0">
                  <a:pos x="19" y="29"/>
                </a:cxn>
                <a:cxn ang="0">
                  <a:pos x="23" y="26"/>
                </a:cxn>
                <a:cxn ang="0">
                  <a:pos x="26" y="21"/>
                </a:cxn>
                <a:cxn ang="0">
                  <a:pos x="28" y="15"/>
                </a:cxn>
                <a:cxn ang="0">
                  <a:pos x="28" y="15"/>
                </a:cxn>
              </a:cxnLst>
              <a:rect l="0" t="0" r="r" b="b"/>
              <a:pathLst>
                <a:path w="29" h="31">
                  <a:moveTo>
                    <a:pt x="28" y="15"/>
                  </a:moveTo>
                  <a:lnTo>
                    <a:pt x="26" y="10"/>
                  </a:lnTo>
                  <a:lnTo>
                    <a:pt x="23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8" y="29"/>
                  </a:lnTo>
                  <a:lnTo>
                    <a:pt x="14" y="30"/>
                  </a:lnTo>
                  <a:lnTo>
                    <a:pt x="19" y="29"/>
                  </a:lnTo>
                  <a:lnTo>
                    <a:pt x="23" y="26"/>
                  </a:lnTo>
                  <a:lnTo>
                    <a:pt x="26" y="21"/>
                  </a:lnTo>
                  <a:lnTo>
                    <a:pt x="28" y="15"/>
                  </a:lnTo>
                  <a:lnTo>
                    <a:pt x="28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6550025" y="2344738"/>
              <a:ext cx="39688" cy="44450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3" y="8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8" y="25"/>
                </a:cxn>
                <a:cxn ang="0">
                  <a:pos x="12" y="26"/>
                </a:cxn>
                <a:cxn ang="0">
                  <a:pos x="17" y="25"/>
                </a:cxn>
                <a:cxn ang="0">
                  <a:pos x="20" y="22"/>
                </a:cxn>
                <a:cxn ang="0">
                  <a:pos x="23" y="18"/>
                </a:cxn>
                <a:cxn ang="0">
                  <a:pos x="24" y="14"/>
                </a:cxn>
                <a:cxn ang="0">
                  <a:pos x="24" y="14"/>
                </a:cxn>
              </a:cxnLst>
              <a:rect l="0" t="0" r="r" b="b"/>
              <a:pathLst>
                <a:path w="25" h="27">
                  <a:moveTo>
                    <a:pt x="24" y="14"/>
                  </a:moveTo>
                  <a:lnTo>
                    <a:pt x="23" y="8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3" y="18"/>
                  </a:lnTo>
                  <a:lnTo>
                    <a:pt x="24" y="14"/>
                  </a:lnTo>
                  <a:lnTo>
                    <a:pt x="24" y="1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6494463" y="2317750"/>
              <a:ext cx="25400" cy="254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3" y="3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3" y="12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4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6556375" y="2354263"/>
              <a:ext cx="23813" cy="254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5" h="15">
                  <a:moveTo>
                    <a:pt x="14" y="8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6623050" y="2311400"/>
              <a:ext cx="46038" cy="5080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7" y="9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3" y="29"/>
                </a:cxn>
                <a:cxn ang="0">
                  <a:pos x="19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0" h="30">
                  <a:moveTo>
                    <a:pt x="29" y="15"/>
                  </a:moveTo>
                  <a:lnTo>
                    <a:pt x="27" y="9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3" y="29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6669088" y="2335213"/>
              <a:ext cx="39687" cy="44450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5" y="7"/>
                </a:cxn>
                <a:cxn ang="0">
                  <a:pos x="21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13" y="25"/>
                </a:cxn>
                <a:cxn ang="0">
                  <a:pos x="18" y="24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6" h="26">
                  <a:moveTo>
                    <a:pt x="25" y="12"/>
                  </a:moveTo>
                  <a:lnTo>
                    <a:pt x="25" y="7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5"/>
                  </a:lnTo>
                  <a:lnTo>
                    <a:pt x="18" y="24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5" y="12"/>
                  </a:lnTo>
                  <a:lnTo>
                    <a:pt x="25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6607175" y="2249488"/>
              <a:ext cx="23813" cy="26987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7" y="15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6">
                  <a:moveTo>
                    <a:pt x="14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3"/>
            <p:cNvSpPr>
              <a:spLocks/>
            </p:cNvSpPr>
            <p:nvPr/>
          </p:nvSpPr>
          <p:spPr bwMode="auto">
            <a:xfrm>
              <a:off x="6673850" y="2344738"/>
              <a:ext cx="22225" cy="26987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2" y="13"/>
                </a:cxn>
                <a:cxn ang="0">
                  <a:pos x="5" y="14"/>
                </a:cxn>
                <a:cxn ang="0">
                  <a:pos x="7" y="15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5" h="16">
                  <a:moveTo>
                    <a:pt x="14" y="8"/>
                  </a:moveTo>
                  <a:lnTo>
                    <a:pt x="14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6777038" y="2716213"/>
              <a:ext cx="39687" cy="46037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5" y="8"/>
                </a:cxn>
                <a:cxn ang="0">
                  <a:pos x="21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6" h="27">
                  <a:moveTo>
                    <a:pt x="25" y="12"/>
                  </a:moveTo>
                  <a:lnTo>
                    <a:pt x="25" y="8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5" y="12"/>
                  </a:lnTo>
                  <a:lnTo>
                    <a:pt x="25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6784975" y="2727325"/>
              <a:ext cx="20638" cy="26988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3" y="4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3" y="7"/>
                </a:cxn>
                <a:cxn ang="0">
                  <a:pos x="13" y="7"/>
                </a:cxn>
              </a:cxnLst>
              <a:rect l="0" t="0" r="r" b="b"/>
              <a:pathLst>
                <a:path w="14" h="16">
                  <a:moveTo>
                    <a:pt x="13" y="7"/>
                  </a:moveTo>
                  <a:lnTo>
                    <a:pt x="13" y="4"/>
                  </a:lnTo>
                  <a:lnTo>
                    <a:pt x="12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6821488" y="2606675"/>
              <a:ext cx="46037" cy="5080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5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5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19" y="28"/>
                </a:cxn>
                <a:cxn ang="0">
                  <a:pos x="24" y="25"/>
                </a:cxn>
                <a:cxn ang="0">
                  <a:pos x="27" y="20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30" h="30">
                  <a:moveTo>
                    <a:pt x="29" y="15"/>
                  </a:moveTo>
                  <a:lnTo>
                    <a:pt x="27" y="10"/>
                  </a:lnTo>
                  <a:lnTo>
                    <a:pt x="24" y="5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9" y="15"/>
                  </a:lnTo>
                  <a:lnTo>
                    <a:pt x="29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6834188" y="2619375"/>
              <a:ext cx="20637" cy="25400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3" y="7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3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5354638" y="1952625"/>
              <a:ext cx="201612" cy="57150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6" y="14"/>
                </a:cxn>
                <a:cxn ang="0">
                  <a:pos x="42" y="12"/>
                </a:cxn>
                <a:cxn ang="0">
                  <a:pos x="70" y="5"/>
                </a:cxn>
                <a:cxn ang="0">
                  <a:pos x="86" y="1"/>
                </a:cxn>
                <a:cxn ang="0">
                  <a:pos x="102" y="0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25" y="1"/>
                </a:cxn>
                <a:cxn ang="0">
                  <a:pos x="130" y="2"/>
                </a:cxn>
                <a:cxn ang="0">
                  <a:pos x="130" y="8"/>
                </a:cxn>
                <a:cxn ang="0">
                  <a:pos x="128" y="14"/>
                </a:cxn>
                <a:cxn ang="0">
                  <a:pos x="124" y="14"/>
                </a:cxn>
                <a:cxn ang="0">
                  <a:pos x="114" y="16"/>
                </a:cxn>
                <a:cxn ang="0">
                  <a:pos x="100" y="21"/>
                </a:cxn>
                <a:cxn ang="0">
                  <a:pos x="90" y="19"/>
                </a:cxn>
                <a:cxn ang="0">
                  <a:pos x="84" y="21"/>
                </a:cxn>
                <a:cxn ang="0">
                  <a:pos x="66" y="26"/>
                </a:cxn>
                <a:cxn ang="0">
                  <a:pos x="51" y="28"/>
                </a:cxn>
                <a:cxn ang="0">
                  <a:pos x="34" y="29"/>
                </a:cxn>
                <a:cxn ang="0">
                  <a:pos x="18" y="32"/>
                </a:cxn>
                <a:cxn ang="0">
                  <a:pos x="0" y="33"/>
                </a:cxn>
                <a:cxn ang="0">
                  <a:pos x="2" y="29"/>
                </a:cxn>
                <a:cxn ang="0">
                  <a:pos x="3" y="25"/>
                </a:cxn>
                <a:cxn ang="0">
                  <a:pos x="14" y="18"/>
                </a:cxn>
                <a:cxn ang="0">
                  <a:pos x="30" y="14"/>
                </a:cxn>
                <a:cxn ang="0">
                  <a:pos x="30" y="14"/>
                </a:cxn>
              </a:cxnLst>
              <a:rect l="0" t="0" r="r" b="b"/>
              <a:pathLst>
                <a:path w="131" h="34">
                  <a:moveTo>
                    <a:pt x="30" y="14"/>
                  </a:moveTo>
                  <a:lnTo>
                    <a:pt x="36" y="14"/>
                  </a:lnTo>
                  <a:lnTo>
                    <a:pt x="42" y="12"/>
                  </a:lnTo>
                  <a:lnTo>
                    <a:pt x="70" y="5"/>
                  </a:lnTo>
                  <a:lnTo>
                    <a:pt x="86" y="1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30" y="2"/>
                  </a:lnTo>
                  <a:lnTo>
                    <a:pt x="130" y="8"/>
                  </a:lnTo>
                  <a:lnTo>
                    <a:pt x="128" y="14"/>
                  </a:lnTo>
                  <a:lnTo>
                    <a:pt x="124" y="14"/>
                  </a:lnTo>
                  <a:lnTo>
                    <a:pt x="114" y="16"/>
                  </a:lnTo>
                  <a:lnTo>
                    <a:pt x="100" y="21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66" y="26"/>
                  </a:lnTo>
                  <a:lnTo>
                    <a:pt x="51" y="28"/>
                  </a:lnTo>
                  <a:lnTo>
                    <a:pt x="34" y="29"/>
                  </a:lnTo>
                  <a:lnTo>
                    <a:pt x="18" y="32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14" y="18"/>
                  </a:lnTo>
                  <a:lnTo>
                    <a:pt x="30" y="14"/>
                  </a:lnTo>
                  <a:lnTo>
                    <a:pt x="30" y="1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5400675" y="1927225"/>
              <a:ext cx="201613" cy="57150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36" y="14"/>
                </a:cxn>
                <a:cxn ang="0">
                  <a:pos x="41" y="12"/>
                </a:cxn>
                <a:cxn ang="0">
                  <a:pos x="70" y="6"/>
                </a:cxn>
                <a:cxn ang="0">
                  <a:pos x="86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1" y="0"/>
                </a:cxn>
                <a:cxn ang="0">
                  <a:pos x="124" y="2"/>
                </a:cxn>
                <a:cxn ang="0">
                  <a:pos x="130" y="3"/>
                </a:cxn>
                <a:cxn ang="0">
                  <a:pos x="130" y="10"/>
                </a:cxn>
                <a:cxn ang="0">
                  <a:pos x="128" y="14"/>
                </a:cxn>
                <a:cxn ang="0">
                  <a:pos x="124" y="14"/>
                </a:cxn>
                <a:cxn ang="0">
                  <a:pos x="114" y="17"/>
                </a:cxn>
                <a:cxn ang="0">
                  <a:pos x="100" y="21"/>
                </a:cxn>
                <a:cxn ang="0">
                  <a:pos x="89" y="19"/>
                </a:cxn>
                <a:cxn ang="0">
                  <a:pos x="83" y="21"/>
                </a:cxn>
                <a:cxn ang="0">
                  <a:pos x="66" y="26"/>
                </a:cxn>
                <a:cxn ang="0">
                  <a:pos x="51" y="29"/>
                </a:cxn>
                <a:cxn ang="0">
                  <a:pos x="33" y="30"/>
                </a:cxn>
                <a:cxn ang="0">
                  <a:pos x="18" y="3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3" y="26"/>
                </a:cxn>
                <a:cxn ang="0">
                  <a:pos x="13" y="19"/>
                </a:cxn>
                <a:cxn ang="0">
                  <a:pos x="31" y="14"/>
                </a:cxn>
              </a:cxnLst>
              <a:rect l="0" t="0" r="r" b="b"/>
              <a:pathLst>
                <a:path w="131" h="34">
                  <a:moveTo>
                    <a:pt x="31" y="14"/>
                  </a:moveTo>
                  <a:lnTo>
                    <a:pt x="36" y="14"/>
                  </a:lnTo>
                  <a:lnTo>
                    <a:pt x="41" y="12"/>
                  </a:lnTo>
                  <a:lnTo>
                    <a:pt x="70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4" y="2"/>
                  </a:lnTo>
                  <a:lnTo>
                    <a:pt x="130" y="3"/>
                  </a:lnTo>
                  <a:lnTo>
                    <a:pt x="130" y="10"/>
                  </a:lnTo>
                  <a:lnTo>
                    <a:pt x="128" y="14"/>
                  </a:lnTo>
                  <a:lnTo>
                    <a:pt x="124" y="14"/>
                  </a:lnTo>
                  <a:lnTo>
                    <a:pt x="114" y="17"/>
                  </a:lnTo>
                  <a:lnTo>
                    <a:pt x="100" y="21"/>
                  </a:lnTo>
                  <a:lnTo>
                    <a:pt x="89" y="19"/>
                  </a:lnTo>
                  <a:lnTo>
                    <a:pt x="83" y="21"/>
                  </a:lnTo>
                  <a:lnTo>
                    <a:pt x="66" y="26"/>
                  </a:lnTo>
                  <a:lnTo>
                    <a:pt x="51" y="29"/>
                  </a:lnTo>
                  <a:lnTo>
                    <a:pt x="33" y="30"/>
                  </a:lnTo>
                  <a:lnTo>
                    <a:pt x="18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13" y="19"/>
                  </a:lnTo>
                  <a:lnTo>
                    <a:pt x="31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5494338" y="2022475"/>
              <a:ext cx="195262" cy="55563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36" y="10"/>
                </a:cxn>
                <a:cxn ang="0">
                  <a:pos x="41" y="9"/>
                </a:cxn>
                <a:cxn ang="0">
                  <a:pos x="66" y="6"/>
                </a:cxn>
                <a:cxn ang="0">
                  <a:pos x="81" y="2"/>
                </a:cxn>
                <a:cxn ang="0">
                  <a:pos x="98" y="1"/>
                </a:cxn>
                <a:cxn ang="0">
                  <a:pos x="112" y="0"/>
                </a:cxn>
                <a:cxn ang="0">
                  <a:pos x="118" y="1"/>
                </a:cxn>
                <a:cxn ang="0">
                  <a:pos x="122" y="2"/>
                </a:cxn>
                <a:cxn ang="0">
                  <a:pos x="125" y="4"/>
                </a:cxn>
                <a:cxn ang="0">
                  <a:pos x="126" y="10"/>
                </a:cxn>
                <a:cxn ang="0">
                  <a:pos x="124" y="12"/>
                </a:cxn>
                <a:cxn ang="0">
                  <a:pos x="122" y="13"/>
                </a:cxn>
                <a:cxn ang="0">
                  <a:pos x="111" y="14"/>
                </a:cxn>
                <a:cxn ang="0">
                  <a:pos x="96" y="13"/>
                </a:cxn>
                <a:cxn ang="0">
                  <a:pos x="90" y="13"/>
                </a:cxn>
                <a:cxn ang="0">
                  <a:pos x="77" y="13"/>
                </a:cxn>
                <a:cxn ang="0">
                  <a:pos x="64" y="17"/>
                </a:cxn>
                <a:cxn ang="0">
                  <a:pos x="44" y="21"/>
                </a:cxn>
                <a:cxn ang="0">
                  <a:pos x="29" y="24"/>
                </a:cxn>
                <a:cxn ang="0">
                  <a:pos x="14" y="29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11" y="20"/>
                </a:cxn>
                <a:cxn ang="0">
                  <a:pos x="24" y="14"/>
                </a:cxn>
                <a:cxn ang="0">
                  <a:pos x="29" y="10"/>
                </a:cxn>
                <a:cxn ang="0">
                  <a:pos x="29" y="10"/>
                </a:cxn>
              </a:cxnLst>
              <a:rect l="0" t="0" r="r" b="b"/>
              <a:pathLst>
                <a:path w="127" h="33">
                  <a:moveTo>
                    <a:pt x="29" y="10"/>
                  </a:moveTo>
                  <a:lnTo>
                    <a:pt x="36" y="10"/>
                  </a:lnTo>
                  <a:lnTo>
                    <a:pt x="41" y="9"/>
                  </a:lnTo>
                  <a:lnTo>
                    <a:pt x="66" y="6"/>
                  </a:lnTo>
                  <a:lnTo>
                    <a:pt x="81" y="2"/>
                  </a:lnTo>
                  <a:lnTo>
                    <a:pt x="98" y="1"/>
                  </a:lnTo>
                  <a:lnTo>
                    <a:pt x="112" y="0"/>
                  </a:lnTo>
                  <a:lnTo>
                    <a:pt x="118" y="1"/>
                  </a:lnTo>
                  <a:lnTo>
                    <a:pt x="122" y="2"/>
                  </a:lnTo>
                  <a:lnTo>
                    <a:pt x="125" y="4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2" y="13"/>
                  </a:lnTo>
                  <a:lnTo>
                    <a:pt x="111" y="14"/>
                  </a:lnTo>
                  <a:lnTo>
                    <a:pt x="96" y="13"/>
                  </a:lnTo>
                  <a:lnTo>
                    <a:pt x="90" y="13"/>
                  </a:lnTo>
                  <a:lnTo>
                    <a:pt x="77" y="13"/>
                  </a:lnTo>
                  <a:lnTo>
                    <a:pt x="64" y="17"/>
                  </a:lnTo>
                  <a:lnTo>
                    <a:pt x="44" y="21"/>
                  </a:lnTo>
                  <a:lnTo>
                    <a:pt x="29" y="24"/>
                  </a:lnTo>
                  <a:lnTo>
                    <a:pt x="14" y="29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11" y="20"/>
                  </a:lnTo>
                  <a:lnTo>
                    <a:pt x="24" y="14"/>
                  </a:lnTo>
                  <a:lnTo>
                    <a:pt x="29" y="10"/>
                  </a:lnTo>
                  <a:lnTo>
                    <a:pt x="29" y="1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1"/>
            <p:cNvSpPr>
              <a:spLocks/>
            </p:cNvSpPr>
            <p:nvPr/>
          </p:nvSpPr>
          <p:spPr bwMode="auto">
            <a:xfrm>
              <a:off x="5494338" y="2022475"/>
              <a:ext cx="195262" cy="55563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36" y="10"/>
                </a:cxn>
                <a:cxn ang="0">
                  <a:pos x="41" y="9"/>
                </a:cxn>
                <a:cxn ang="0">
                  <a:pos x="66" y="6"/>
                </a:cxn>
                <a:cxn ang="0">
                  <a:pos x="81" y="2"/>
                </a:cxn>
                <a:cxn ang="0">
                  <a:pos x="98" y="1"/>
                </a:cxn>
                <a:cxn ang="0">
                  <a:pos x="112" y="0"/>
                </a:cxn>
                <a:cxn ang="0">
                  <a:pos x="118" y="1"/>
                </a:cxn>
                <a:cxn ang="0">
                  <a:pos x="122" y="2"/>
                </a:cxn>
                <a:cxn ang="0">
                  <a:pos x="125" y="4"/>
                </a:cxn>
                <a:cxn ang="0">
                  <a:pos x="126" y="10"/>
                </a:cxn>
                <a:cxn ang="0">
                  <a:pos x="124" y="12"/>
                </a:cxn>
                <a:cxn ang="0">
                  <a:pos x="122" y="13"/>
                </a:cxn>
                <a:cxn ang="0">
                  <a:pos x="111" y="14"/>
                </a:cxn>
                <a:cxn ang="0">
                  <a:pos x="96" y="13"/>
                </a:cxn>
                <a:cxn ang="0">
                  <a:pos x="90" y="13"/>
                </a:cxn>
                <a:cxn ang="0">
                  <a:pos x="77" y="13"/>
                </a:cxn>
                <a:cxn ang="0">
                  <a:pos x="64" y="17"/>
                </a:cxn>
                <a:cxn ang="0">
                  <a:pos x="44" y="21"/>
                </a:cxn>
                <a:cxn ang="0">
                  <a:pos x="29" y="24"/>
                </a:cxn>
                <a:cxn ang="0">
                  <a:pos x="14" y="29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11" y="20"/>
                </a:cxn>
                <a:cxn ang="0">
                  <a:pos x="24" y="14"/>
                </a:cxn>
                <a:cxn ang="0">
                  <a:pos x="29" y="10"/>
                </a:cxn>
              </a:cxnLst>
              <a:rect l="0" t="0" r="r" b="b"/>
              <a:pathLst>
                <a:path w="127" h="33">
                  <a:moveTo>
                    <a:pt x="29" y="10"/>
                  </a:moveTo>
                  <a:lnTo>
                    <a:pt x="36" y="10"/>
                  </a:lnTo>
                  <a:lnTo>
                    <a:pt x="41" y="9"/>
                  </a:lnTo>
                  <a:lnTo>
                    <a:pt x="66" y="6"/>
                  </a:lnTo>
                  <a:lnTo>
                    <a:pt x="81" y="2"/>
                  </a:lnTo>
                  <a:lnTo>
                    <a:pt x="98" y="1"/>
                  </a:lnTo>
                  <a:lnTo>
                    <a:pt x="112" y="0"/>
                  </a:lnTo>
                  <a:lnTo>
                    <a:pt x="118" y="1"/>
                  </a:lnTo>
                  <a:lnTo>
                    <a:pt x="122" y="2"/>
                  </a:lnTo>
                  <a:lnTo>
                    <a:pt x="125" y="4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2" y="13"/>
                  </a:lnTo>
                  <a:lnTo>
                    <a:pt x="111" y="14"/>
                  </a:lnTo>
                  <a:lnTo>
                    <a:pt x="96" y="13"/>
                  </a:lnTo>
                  <a:lnTo>
                    <a:pt x="90" y="13"/>
                  </a:lnTo>
                  <a:lnTo>
                    <a:pt x="77" y="13"/>
                  </a:lnTo>
                  <a:lnTo>
                    <a:pt x="64" y="17"/>
                  </a:lnTo>
                  <a:lnTo>
                    <a:pt x="44" y="21"/>
                  </a:lnTo>
                  <a:lnTo>
                    <a:pt x="29" y="24"/>
                  </a:lnTo>
                  <a:lnTo>
                    <a:pt x="14" y="29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11" y="20"/>
                  </a:lnTo>
                  <a:lnTo>
                    <a:pt x="24" y="14"/>
                  </a:lnTo>
                  <a:lnTo>
                    <a:pt x="29" y="1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5583238" y="1958975"/>
              <a:ext cx="217487" cy="50800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37" y="14"/>
                </a:cxn>
                <a:cxn ang="0">
                  <a:pos x="43" y="12"/>
                </a:cxn>
                <a:cxn ang="0">
                  <a:pos x="73" y="7"/>
                </a:cxn>
                <a:cxn ang="0">
                  <a:pos x="90" y="4"/>
                </a:cxn>
                <a:cxn ang="0">
                  <a:pos x="106" y="0"/>
                </a:cxn>
                <a:cxn ang="0">
                  <a:pos x="125" y="1"/>
                </a:cxn>
                <a:cxn ang="0">
                  <a:pos x="127" y="1"/>
                </a:cxn>
                <a:cxn ang="0">
                  <a:pos x="133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37" y="7"/>
                </a:cxn>
                <a:cxn ang="0">
                  <a:pos x="133" y="8"/>
                </a:cxn>
                <a:cxn ang="0">
                  <a:pos x="125" y="11"/>
                </a:cxn>
                <a:cxn ang="0">
                  <a:pos x="104" y="18"/>
                </a:cxn>
                <a:cxn ang="0">
                  <a:pos x="98" y="16"/>
                </a:cxn>
                <a:cxn ang="0">
                  <a:pos x="90" y="15"/>
                </a:cxn>
                <a:cxn ang="0">
                  <a:pos x="70" y="19"/>
                </a:cxn>
                <a:cxn ang="0">
                  <a:pos x="53" y="22"/>
                </a:cxn>
                <a:cxn ang="0">
                  <a:pos x="36" y="26"/>
                </a:cxn>
                <a:cxn ang="0">
                  <a:pos x="18" y="29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3" y="24"/>
                </a:cxn>
                <a:cxn ang="0">
                  <a:pos x="13" y="19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1" y="15"/>
                </a:cxn>
              </a:cxnLst>
              <a:rect l="0" t="0" r="r" b="b"/>
              <a:pathLst>
                <a:path w="141" h="30">
                  <a:moveTo>
                    <a:pt x="31" y="15"/>
                  </a:moveTo>
                  <a:lnTo>
                    <a:pt x="37" y="14"/>
                  </a:lnTo>
                  <a:lnTo>
                    <a:pt x="43" y="12"/>
                  </a:lnTo>
                  <a:lnTo>
                    <a:pt x="73" y="7"/>
                  </a:lnTo>
                  <a:lnTo>
                    <a:pt x="90" y="4"/>
                  </a:lnTo>
                  <a:lnTo>
                    <a:pt x="106" y="0"/>
                  </a:lnTo>
                  <a:lnTo>
                    <a:pt x="125" y="1"/>
                  </a:lnTo>
                  <a:lnTo>
                    <a:pt x="127" y="1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40" y="3"/>
                  </a:lnTo>
                  <a:lnTo>
                    <a:pt x="137" y="7"/>
                  </a:lnTo>
                  <a:lnTo>
                    <a:pt x="133" y="8"/>
                  </a:lnTo>
                  <a:lnTo>
                    <a:pt x="125" y="11"/>
                  </a:lnTo>
                  <a:lnTo>
                    <a:pt x="104" y="18"/>
                  </a:lnTo>
                  <a:lnTo>
                    <a:pt x="98" y="16"/>
                  </a:lnTo>
                  <a:lnTo>
                    <a:pt x="90" y="15"/>
                  </a:lnTo>
                  <a:lnTo>
                    <a:pt x="70" y="19"/>
                  </a:lnTo>
                  <a:lnTo>
                    <a:pt x="53" y="22"/>
                  </a:lnTo>
                  <a:lnTo>
                    <a:pt x="36" y="26"/>
                  </a:lnTo>
                  <a:lnTo>
                    <a:pt x="1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13" y="19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1" y="1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5583238" y="1958975"/>
              <a:ext cx="217487" cy="50800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37" y="14"/>
                </a:cxn>
                <a:cxn ang="0">
                  <a:pos x="43" y="12"/>
                </a:cxn>
                <a:cxn ang="0">
                  <a:pos x="73" y="7"/>
                </a:cxn>
                <a:cxn ang="0">
                  <a:pos x="90" y="4"/>
                </a:cxn>
                <a:cxn ang="0">
                  <a:pos x="106" y="0"/>
                </a:cxn>
                <a:cxn ang="0">
                  <a:pos x="125" y="1"/>
                </a:cxn>
                <a:cxn ang="0">
                  <a:pos x="127" y="1"/>
                </a:cxn>
                <a:cxn ang="0">
                  <a:pos x="133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37" y="7"/>
                </a:cxn>
                <a:cxn ang="0">
                  <a:pos x="133" y="8"/>
                </a:cxn>
                <a:cxn ang="0">
                  <a:pos x="125" y="11"/>
                </a:cxn>
                <a:cxn ang="0">
                  <a:pos x="104" y="18"/>
                </a:cxn>
                <a:cxn ang="0">
                  <a:pos x="98" y="16"/>
                </a:cxn>
                <a:cxn ang="0">
                  <a:pos x="90" y="15"/>
                </a:cxn>
                <a:cxn ang="0">
                  <a:pos x="70" y="19"/>
                </a:cxn>
                <a:cxn ang="0">
                  <a:pos x="53" y="22"/>
                </a:cxn>
                <a:cxn ang="0">
                  <a:pos x="36" y="26"/>
                </a:cxn>
                <a:cxn ang="0">
                  <a:pos x="18" y="29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3" y="24"/>
                </a:cxn>
                <a:cxn ang="0">
                  <a:pos x="13" y="19"/>
                </a:cxn>
                <a:cxn ang="0">
                  <a:pos x="32" y="13"/>
                </a:cxn>
                <a:cxn ang="0">
                  <a:pos x="31" y="15"/>
                </a:cxn>
              </a:cxnLst>
              <a:rect l="0" t="0" r="r" b="b"/>
              <a:pathLst>
                <a:path w="141" h="30">
                  <a:moveTo>
                    <a:pt x="31" y="15"/>
                  </a:moveTo>
                  <a:lnTo>
                    <a:pt x="37" y="14"/>
                  </a:lnTo>
                  <a:lnTo>
                    <a:pt x="43" y="12"/>
                  </a:lnTo>
                  <a:lnTo>
                    <a:pt x="73" y="7"/>
                  </a:lnTo>
                  <a:lnTo>
                    <a:pt x="90" y="4"/>
                  </a:lnTo>
                  <a:lnTo>
                    <a:pt x="106" y="0"/>
                  </a:lnTo>
                  <a:lnTo>
                    <a:pt x="125" y="1"/>
                  </a:lnTo>
                  <a:lnTo>
                    <a:pt x="127" y="1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40" y="3"/>
                  </a:lnTo>
                  <a:lnTo>
                    <a:pt x="137" y="7"/>
                  </a:lnTo>
                  <a:lnTo>
                    <a:pt x="133" y="8"/>
                  </a:lnTo>
                  <a:lnTo>
                    <a:pt x="125" y="11"/>
                  </a:lnTo>
                  <a:lnTo>
                    <a:pt x="104" y="18"/>
                  </a:lnTo>
                  <a:lnTo>
                    <a:pt x="98" y="16"/>
                  </a:lnTo>
                  <a:lnTo>
                    <a:pt x="90" y="15"/>
                  </a:lnTo>
                  <a:lnTo>
                    <a:pt x="70" y="19"/>
                  </a:lnTo>
                  <a:lnTo>
                    <a:pt x="53" y="22"/>
                  </a:lnTo>
                  <a:lnTo>
                    <a:pt x="36" y="26"/>
                  </a:lnTo>
                  <a:lnTo>
                    <a:pt x="1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13" y="19"/>
                  </a:lnTo>
                  <a:lnTo>
                    <a:pt x="32" y="13"/>
                  </a:lnTo>
                  <a:lnTo>
                    <a:pt x="31" y="1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5170488" y="2033588"/>
              <a:ext cx="155575" cy="49212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29" y="11"/>
                </a:cxn>
                <a:cxn ang="0">
                  <a:pos x="33" y="8"/>
                </a:cxn>
                <a:cxn ang="0">
                  <a:pos x="54" y="4"/>
                </a:cxn>
                <a:cxn ang="0">
                  <a:pos x="67" y="0"/>
                </a:cxn>
                <a:cxn ang="0">
                  <a:pos x="78" y="0"/>
                </a:cxn>
                <a:cxn ang="0">
                  <a:pos x="90" y="1"/>
                </a:cxn>
                <a:cxn ang="0">
                  <a:pos x="94" y="1"/>
                </a:cxn>
                <a:cxn ang="0">
                  <a:pos x="97" y="1"/>
                </a:cxn>
                <a:cxn ang="0">
                  <a:pos x="100" y="4"/>
                </a:cxn>
                <a:cxn ang="0">
                  <a:pos x="100" y="7"/>
                </a:cxn>
                <a:cxn ang="0">
                  <a:pos x="97" y="12"/>
                </a:cxn>
                <a:cxn ang="0">
                  <a:pos x="94" y="12"/>
                </a:cxn>
                <a:cxn ang="0">
                  <a:pos x="88" y="17"/>
                </a:cxn>
                <a:cxn ang="0">
                  <a:pos x="74" y="21"/>
                </a:cxn>
                <a:cxn ang="0">
                  <a:pos x="67" y="21"/>
                </a:cxn>
                <a:cxn ang="0">
                  <a:pos x="61" y="20"/>
                </a:cxn>
                <a:cxn ang="0">
                  <a:pos x="49" y="22"/>
                </a:cxn>
                <a:cxn ang="0">
                  <a:pos x="37" y="25"/>
                </a:cxn>
                <a:cxn ang="0">
                  <a:pos x="26" y="26"/>
                </a:cxn>
                <a:cxn ang="0">
                  <a:pos x="15" y="28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21"/>
                </a:cxn>
                <a:cxn ang="0">
                  <a:pos x="10" y="17"/>
                </a:cxn>
                <a:cxn ang="0">
                  <a:pos x="24" y="10"/>
                </a:cxn>
                <a:cxn ang="0">
                  <a:pos x="25" y="11"/>
                </a:cxn>
                <a:cxn ang="0">
                  <a:pos x="25" y="11"/>
                </a:cxn>
              </a:cxnLst>
              <a:rect l="0" t="0" r="r" b="b"/>
              <a:pathLst>
                <a:path w="101" h="29">
                  <a:moveTo>
                    <a:pt x="25" y="11"/>
                  </a:moveTo>
                  <a:lnTo>
                    <a:pt x="29" y="11"/>
                  </a:lnTo>
                  <a:lnTo>
                    <a:pt x="33" y="8"/>
                  </a:lnTo>
                  <a:lnTo>
                    <a:pt x="54" y="4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0" y="7"/>
                  </a:lnTo>
                  <a:lnTo>
                    <a:pt x="97" y="12"/>
                  </a:lnTo>
                  <a:lnTo>
                    <a:pt x="94" y="12"/>
                  </a:lnTo>
                  <a:lnTo>
                    <a:pt x="88" y="17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1" y="20"/>
                  </a:lnTo>
                  <a:lnTo>
                    <a:pt x="49" y="22"/>
                  </a:lnTo>
                  <a:lnTo>
                    <a:pt x="37" y="25"/>
                  </a:lnTo>
                  <a:lnTo>
                    <a:pt x="26" y="26"/>
                  </a:lnTo>
                  <a:lnTo>
                    <a:pt x="15" y="2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0" y="17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5"/>
            <p:cNvSpPr>
              <a:spLocks/>
            </p:cNvSpPr>
            <p:nvPr/>
          </p:nvSpPr>
          <p:spPr bwMode="auto">
            <a:xfrm>
              <a:off x="5170488" y="2033588"/>
              <a:ext cx="155575" cy="49212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29" y="11"/>
                </a:cxn>
                <a:cxn ang="0">
                  <a:pos x="33" y="8"/>
                </a:cxn>
                <a:cxn ang="0">
                  <a:pos x="54" y="4"/>
                </a:cxn>
                <a:cxn ang="0">
                  <a:pos x="67" y="0"/>
                </a:cxn>
                <a:cxn ang="0">
                  <a:pos x="78" y="0"/>
                </a:cxn>
                <a:cxn ang="0">
                  <a:pos x="90" y="1"/>
                </a:cxn>
                <a:cxn ang="0">
                  <a:pos x="94" y="1"/>
                </a:cxn>
                <a:cxn ang="0">
                  <a:pos x="97" y="1"/>
                </a:cxn>
                <a:cxn ang="0">
                  <a:pos x="100" y="4"/>
                </a:cxn>
                <a:cxn ang="0">
                  <a:pos x="100" y="7"/>
                </a:cxn>
                <a:cxn ang="0">
                  <a:pos x="97" y="12"/>
                </a:cxn>
                <a:cxn ang="0">
                  <a:pos x="94" y="12"/>
                </a:cxn>
                <a:cxn ang="0">
                  <a:pos x="88" y="17"/>
                </a:cxn>
                <a:cxn ang="0">
                  <a:pos x="74" y="21"/>
                </a:cxn>
                <a:cxn ang="0">
                  <a:pos x="67" y="21"/>
                </a:cxn>
                <a:cxn ang="0">
                  <a:pos x="61" y="20"/>
                </a:cxn>
                <a:cxn ang="0">
                  <a:pos x="49" y="22"/>
                </a:cxn>
                <a:cxn ang="0">
                  <a:pos x="37" y="25"/>
                </a:cxn>
                <a:cxn ang="0">
                  <a:pos x="26" y="26"/>
                </a:cxn>
                <a:cxn ang="0">
                  <a:pos x="15" y="28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21"/>
                </a:cxn>
                <a:cxn ang="0">
                  <a:pos x="10" y="17"/>
                </a:cxn>
                <a:cxn ang="0">
                  <a:pos x="24" y="10"/>
                </a:cxn>
                <a:cxn ang="0">
                  <a:pos x="25" y="11"/>
                </a:cxn>
              </a:cxnLst>
              <a:rect l="0" t="0" r="r" b="b"/>
              <a:pathLst>
                <a:path w="101" h="29">
                  <a:moveTo>
                    <a:pt x="25" y="11"/>
                  </a:moveTo>
                  <a:lnTo>
                    <a:pt x="29" y="11"/>
                  </a:lnTo>
                  <a:lnTo>
                    <a:pt x="33" y="8"/>
                  </a:lnTo>
                  <a:lnTo>
                    <a:pt x="54" y="4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0" y="7"/>
                  </a:lnTo>
                  <a:lnTo>
                    <a:pt x="97" y="12"/>
                  </a:lnTo>
                  <a:lnTo>
                    <a:pt x="94" y="12"/>
                  </a:lnTo>
                  <a:lnTo>
                    <a:pt x="88" y="17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1" y="20"/>
                  </a:lnTo>
                  <a:lnTo>
                    <a:pt x="49" y="22"/>
                  </a:lnTo>
                  <a:lnTo>
                    <a:pt x="37" y="25"/>
                  </a:lnTo>
                  <a:lnTo>
                    <a:pt x="26" y="26"/>
                  </a:lnTo>
                  <a:lnTo>
                    <a:pt x="15" y="2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0" y="17"/>
                  </a:lnTo>
                  <a:lnTo>
                    <a:pt x="24" y="10"/>
                  </a:lnTo>
                  <a:lnTo>
                    <a:pt x="25" y="1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86"/>
            <p:cNvSpPr>
              <a:spLocks/>
            </p:cNvSpPr>
            <p:nvPr/>
          </p:nvSpPr>
          <p:spPr bwMode="auto">
            <a:xfrm>
              <a:off x="5191125" y="1931988"/>
              <a:ext cx="184150" cy="47625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30" y="15"/>
                </a:cxn>
                <a:cxn ang="0">
                  <a:pos x="35" y="12"/>
                </a:cxn>
                <a:cxn ang="0">
                  <a:pos x="60" y="8"/>
                </a:cxn>
                <a:cxn ang="0">
                  <a:pos x="75" y="3"/>
                </a:cxn>
                <a:cxn ang="0">
                  <a:pos x="90" y="0"/>
                </a:cxn>
                <a:cxn ang="0">
                  <a:pos x="104" y="1"/>
                </a:cxn>
                <a:cxn ang="0">
                  <a:pos x="111" y="1"/>
                </a:cxn>
                <a:cxn ang="0">
                  <a:pos x="116" y="0"/>
                </a:cxn>
                <a:cxn ang="0">
                  <a:pos x="118" y="0"/>
                </a:cxn>
                <a:cxn ang="0">
                  <a:pos x="118" y="4"/>
                </a:cxn>
                <a:cxn ang="0">
                  <a:pos x="118" y="6"/>
                </a:cxn>
                <a:cxn ang="0">
                  <a:pos x="113" y="8"/>
                </a:cxn>
                <a:cxn ang="0">
                  <a:pos x="108" y="11"/>
                </a:cxn>
                <a:cxn ang="0">
                  <a:pos x="90" y="15"/>
                </a:cxn>
                <a:cxn ang="0">
                  <a:pos x="82" y="15"/>
                </a:cxn>
                <a:cxn ang="0">
                  <a:pos x="75" y="15"/>
                </a:cxn>
                <a:cxn ang="0">
                  <a:pos x="60" y="20"/>
                </a:cxn>
                <a:cxn ang="0">
                  <a:pos x="45" y="22"/>
                </a:cxn>
                <a:cxn ang="0">
                  <a:pos x="30" y="23"/>
                </a:cxn>
                <a:cxn ang="0">
                  <a:pos x="15" y="27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9" y="19"/>
                </a:cxn>
                <a:cxn ang="0">
                  <a:pos x="24" y="15"/>
                </a:cxn>
                <a:cxn ang="0">
                  <a:pos x="27" y="16"/>
                </a:cxn>
                <a:cxn ang="0">
                  <a:pos x="27" y="16"/>
                </a:cxn>
              </a:cxnLst>
              <a:rect l="0" t="0" r="r" b="b"/>
              <a:pathLst>
                <a:path w="119" h="28">
                  <a:moveTo>
                    <a:pt x="27" y="16"/>
                  </a:moveTo>
                  <a:lnTo>
                    <a:pt x="30" y="15"/>
                  </a:lnTo>
                  <a:lnTo>
                    <a:pt x="35" y="12"/>
                  </a:lnTo>
                  <a:lnTo>
                    <a:pt x="60" y="8"/>
                  </a:lnTo>
                  <a:lnTo>
                    <a:pt x="75" y="3"/>
                  </a:lnTo>
                  <a:lnTo>
                    <a:pt x="90" y="0"/>
                  </a:lnTo>
                  <a:lnTo>
                    <a:pt x="104" y="1"/>
                  </a:lnTo>
                  <a:lnTo>
                    <a:pt x="111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3" y="8"/>
                  </a:lnTo>
                  <a:lnTo>
                    <a:pt x="108" y="11"/>
                  </a:lnTo>
                  <a:lnTo>
                    <a:pt x="90" y="15"/>
                  </a:lnTo>
                  <a:lnTo>
                    <a:pt x="82" y="15"/>
                  </a:lnTo>
                  <a:lnTo>
                    <a:pt x="75" y="15"/>
                  </a:lnTo>
                  <a:lnTo>
                    <a:pt x="60" y="20"/>
                  </a:lnTo>
                  <a:lnTo>
                    <a:pt x="45" y="22"/>
                  </a:lnTo>
                  <a:lnTo>
                    <a:pt x="30" y="23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9" y="19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7" y="1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87"/>
            <p:cNvSpPr>
              <a:spLocks/>
            </p:cNvSpPr>
            <p:nvPr/>
          </p:nvSpPr>
          <p:spPr bwMode="auto">
            <a:xfrm>
              <a:off x="5191125" y="1931988"/>
              <a:ext cx="184150" cy="47625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30" y="15"/>
                </a:cxn>
                <a:cxn ang="0">
                  <a:pos x="35" y="12"/>
                </a:cxn>
                <a:cxn ang="0">
                  <a:pos x="60" y="8"/>
                </a:cxn>
                <a:cxn ang="0">
                  <a:pos x="75" y="3"/>
                </a:cxn>
                <a:cxn ang="0">
                  <a:pos x="90" y="0"/>
                </a:cxn>
                <a:cxn ang="0">
                  <a:pos x="104" y="1"/>
                </a:cxn>
                <a:cxn ang="0">
                  <a:pos x="111" y="1"/>
                </a:cxn>
                <a:cxn ang="0">
                  <a:pos x="116" y="0"/>
                </a:cxn>
                <a:cxn ang="0">
                  <a:pos x="118" y="0"/>
                </a:cxn>
                <a:cxn ang="0">
                  <a:pos x="118" y="4"/>
                </a:cxn>
                <a:cxn ang="0">
                  <a:pos x="118" y="6"/>
                </a:cxn>
                <a:cxn ang="0">
                  <a:pos x="113" y="8"/>
                </a:cxn>
                <a:cxn ang="0">
                  <a:pos x="108" y="11"/>
                </a:cxn>
                <a:cxn ang="0">
                  <a:pos x="90" y="15"/>
                </a:cxn>
                <a:cxn ang="0">
                  <a:pos x="82" y="15"/>
                </a:cxn>
                <a:cxn ang="0">
                  <a:pos x="75" y="15"/>
                </a:cxn>
                <a:cxn ang="0">
                  <a:pos x="60" y="20"/>
                </a:cxn>
                <a:cxn ang="0">
                  <a:pos x="45" y="22"/>
                </a:cxn>
                <a:cxn ang="0">
                  <a:pos x="30" y="23"/>
                </a:cxn>
                <a:cxn ang="0">
                  <a:pos x="15" y="27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9" y="19"/>
                </a:cxn>
                <a:cxn ang="0">
                  <a:pos x="24" y="15"/>
                </a:cxn>
                <a:cxn ang="0">
                  <a:pos x="27" y="16"/>
                </a:cxn>
              </a:cxnLst>
              <a:rect l="0" t="0" r="r" b="b"/>
              <a:pathLst>
                <a:path w="119" h="28">
                  <a:moveTo>
                    <a:pt x="27" y="16"/>
                  </a:moveTo>
                  <a:lnTo>
                    <a:pt x="30" y="15"/>
                  </a:lnTo>
                  <a:lnTo>
                    <a:pt x="35" y="12"/>
                  </a:lnTo>
                  <a:lnTo>
                    <a:pt x="60" y="8"/>
                  </a:lnTo>
                  <a:lnTo>
                    <a:pt x="75" y="3"/>
                  </a:lnTo>
                  <a:lnTo>
                    <a:pt x="90" y="0"/>
                  </a:lnTo>
                  <a:lnTo>
                    <a:pt x="104" y="1"/>
                  </a:lnTo>
                  <a:lnTo>
                    <a:pt x="111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3" y="8"/>
                  </a:lnTo>
                  <a:lnTo>
                    <a:pt x="108" y="11"/>
                  </a:lnTo>
                  <a:lnTo>
                    <a:pt x="90" y="15"/>
                  </a:lnTo>
                  <a:lnTo>
                    <a:pt x="82" y="15"/>
                  </a:lnTo>
                  <a:lnTo>
                    <a:pt x="75" y="15"/>
                  </a:lnTo>
                  <a:lnTo>
                    <a:pt x="60" y="20"/>
                  </a:lnTo>
                  <a:lnTo>
                    <a:pt x="45" y="22"/>
                  </a:lnTo>
                  <a:lnTo>
                    <a:pt x="30" y="23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9" y="19"/>
                  </a:lnTo>
                  <a:lnTo>
                    <a:pt x="24" y="15"/>
                  </a:lnTo>
                  <a:lnTo>
                    <a:pt x="27" y="1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88"/>
            <p:cNvSpPr>
              <a:spLocks/>
            </p:cNvSpPr>
            <p:nvPr/>
          </p:nvSpPr>
          <p:spPr bwMode="auto">
            <a:xfrm>
              <a:off x="5305425" y="2093913"/>
              <a:ext cx="201613" cy="5556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7" y="13"/>
                </a:cxn>
                <a:cxn ang="0">
                  <a:pos x="40" y="11"/>
                </a:cxn>
                <a:cxn ang="0">
                  <a:pos x="67" y="4"/>
                </a:cxn>
                <a:cxn ang="0">
                  <a:pos x="84" y="1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0" y="0"/>
                </a:cxn>
                <a:cxn ang="0">
                  <a:pos x="121" y="1"/>
                </a:cxn>
                <a:cxn ang="0">
                  <a:pos x="127" y="4"/>
                </a:cxn>
                <a:cxn ang="0">
                  <a:pos x="130" y="8"/>
                </a:cxn>
                <a:cxn ang="0">
                  <a:pos x="125" y="12"/>
                </a:cxn>
                <a:cxn ang="0">
                  <a:pos x="122" y="12"/>
                </a:cxn>
                <a:cxn ang="0">
                  <a:pos x="114" y="16"/>
                </a:cxn>
                <a:cxn ang="0">
                  <a:pos x="95" y="20"/>
                </a:cxn>
                <a:cxn ang="0">
                  <a:pos x="88" y="20"/>
                </a:cxn>
                <a:cxn ang="0">
                  <a:pos x="80" y="22"/>
                </a:cxn>
                <a:cxn ang="0">
                  <a:pos x="64" y="26"/>
                </a:cxn>
                <a:cxn ang="0">
                  <a:pos x="47" y="26"/>
                </a:cxn>
                <a:cxn ang="0">
                  <a:pos x="34" y="28"/>
                </a:cxn>
                <a:cxn ang="0">
                  <a:pos x="19" y="31"/>
                </a:cxn>
                <a:cxn ang="0">
                  <a:pos x="1" y="32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3" y="20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4"/>
                </a:cxn>
              </a:cxnLst>
              <a:rect l="0" t="0" r="r" b="b"/>
              <a:pathLst>
                <a:path w="131" h="33">
                  <a:moveTo>
                    <a:pt x="30" y="14"/>
                  </a:moveTo>
                  <a:lnTo>
                    <a:pt x="37" y="13"/>
                  </a:lnTo>
                  <a:lnTo>
                    <a:pt x="40" y="11"/>
                  </a:lnTo>
                  <a:lnTo>
                    <a:pt x="67" y="4"/>
                  </a:lnTo>
                  <a:lnTo>
                    <a:pt x="84" y="1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7" y="4"/>
                  </a:lnTo>
                  <a:lnTo>
                    <a:pt x="130" y="8"/>
                  </a:lnTo>
                  <a:lnTo>
                    <a:pt x="125" y="12"/>
                  </a:lnTo>
                  <a:lnTo>
                    <a:pt x="122" y="12"/>
                  </a:lnTo>
                  <a:lnTo>
                    <a:pt x="114" y="16"/>
                  </a:lnTo>
                  <a:lnTo>
                    <a:pt x="95" y="20"/>
                  </a:lnTo>
                  <a:lnTo>
                    <a:pt x="88" y="20"/>
                  </a:lnTo>
                  <a:lnTo>
                    <a:pt x="80" y="22"/>
                  </a:lnTo>
                  <a:lnTo>
                    <a:pt x="64" y="26"/>
                  </a:lnTo>
                  <a:lnTo>
                    <a:pt x="47" y="26"/>
                  </a:lnTo>
                  <a:lnTo>
                    <a:pt x="34" y="28"/>
                  </a:lnTo>
                  <a:lnTo>
                    <a:pt x="19" y="31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4" y="23"/>
                  </a:lnTo>
                  <a:lnTo>
                    <a:pt x="13" y="2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89"/>
            <p:cNvSpPr>
              <a:spLocks/>
            </p:cNvSpPr>
            <p:nvPr/>
          </p:nvSpPr>
          <p:spPr bwMode="auto">
            <a:xfrm>
              <a:off x="5305425" y="2093913"/>
              <a:ext cx="201613" cy="5556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7" y="13"/>
                </a:cxn>
                <a:cxn ang="0">
                  <a:pos x="40" y="11"/>
                </a:cxn>
                <a:cxn ang="0">
                  <a:pos x="67" y="4"/>
                </a:cxn>
                <a:cxn ang="0">
                  <a:pos x="84" y="1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0" y="0"/>
                </a:cxn>
                <a:cxn ang="0">
                  <a:pos x="121" y="1"/>
                </a:cxn>
                <a:cxn ang="0">
                  <a:pos x="127" y="4"/>
                </a:cxn>
                <a:cxn ang="0">
                  <a:pos x="130" y="8"/>
                </a:cxn>
                <a:cxn ang="0">
                  <a:pos x="125" y="12"/>
                </a:cxn>
                <a:cxn ang="0">
                  <a:pos x="122" y="12"/>
                </a:cxn>
                <a:cxn ang="0">
                  <a:pos x="114" y="16"/>
                </a:cxn>
                <a:cxn ang="0">
                  <a:pos x="95" y="20"/>
                </a:cxn>
                <a:cxn ang="0">
                  <a:pos x="88" y="20"/>
                </a:cxn>
                <a:cxn ang="0">
                  <a:pos x="80" y="22"/>
                </a:cxn>
                <a:cxn ang="0">
                  <a:pos x="64" y="26"/>
                </a:cxn>
                <a:cxn ang="0">
                  <a:pos x="47" y="26"/>
                </a:cxn>
                <a:cxn ang="0">
                  <a:pos x="34" y="28"/>
                </a:cxn>
                <a:cxn ang="0">
                  <a:pos x="19" y="31"/>
                </a:cxn>
                <a:cxn ang="0">
                  <a:pos x="1" y="32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3" y="20"/>
                </a:cxn>
                <a:cxn ang="0">
                  <a:pos x="28" y="12"/>
                </a:cxn>
                <a:cxn ang="0">
                  <a:pos x="30" y="14"/>
                </a:cxn>
              </a:cxnLst>
              <a:rect l="0" t="0" r="r" b="b"/>
              <a:pathLst>
                <a:path w="131" h="33">
                  <a:moveTo>
                    <a:pt x="30" y="14"/>
                  </a:moveTo>
                  <a:lnTo>
                    <a:pt x="37" y="13"/>
                  </a:lnTo>
                  <a:lnTo>
                    <a:pt x="40" y="11"/>
                  </a:lnTo>
                  <a:lnTo>
                    <a:pt x="67" y="4"/>
                  </a:lnTo>
                  <a:lnTo>
                    <a:pt x="84" y="1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7" y="4"/>
                  </a:lnTo>
                  <a:lnTo>
                    <a:pt x="130" y="8"/>
                  </a:lnTo>
                  <a:lnTo>
                    <a:pt x="125" y="12"/>
                  </a:lnTo>
                  <a:lnTo>
                    <a:pt x="122" y="12"/>
                  </a:lnTo>
                  <a:lnTo>
                    <a:pt x="114" y="16"/>
                  </a:lnTo>
                  <a:lnTo>
                    <a:pt x="95" y="20"/>
                  </a:lnTo>
                  <a:lnTo>
                    <a:pt x="88" y="20"/>
                  </a:lnTo>
                  <a:lnTo>
                    <a:pt x="80" y="22"/>
                  </a:lnTo>
                  <a:lnTo>
                    <a:pt x="64" y="26"/>
                  </a:lnTo>
                  <a:lnTo>
                    <a:pt x="47" y="26"/>
                  </a:lnTo>
                  <a:lnTo>
                    <a:pt x="34" y="28"/>
                  </a:lnTo>
                  <a:lnTo>
                    <a:pt x="19" y="31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4" y="23"/>
                  </a:lnTo>
                  <a:lnTo>
                    <a:pt x="13" y="20"/>
                  </a:lnTo>
                  <a:lnTo>
                    <a:pt x="28" y="12"/>
                  </a:lnTo>
                  <a:lnTo>
                    <a:pt x="3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90"/>
            <p:cNvSpPr>
              <a:spLocks/>
            </p:cNvSpPr>
            <p:nvPr/>
          </p:nvSpPr>
          <p:spPr bwMode="auto">
            <a:xfrm>
              <a:off x="6888163" y="2700338"/>
              <a:ext cx="149225" cy="16827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5" y="39"/>
                </a:cxn>
                <a:cxn ang="0">
                  <a:pos x="92" y="30"/>
                </a:cxn>
                <a:cxn ang="0">
                  <a:pos x="88" y="21"/>
                </a:cxn>
                <a:cxn ang="0">
                  <a:pos x="82" y="13"/>
                </a:cxn>
                <a:cxn ang="0">
                  <a:pos x="75" y="8"/>
                </a:cxn>
                <a:cxn ang="0">
                  <a:pos x="67" y="3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4" y="13"/>
                </a:cxn>
                <a:cxn ang="0">
                  <a:pos x="8" y="21"/>
                </a:cxn>
                <a:cxn ang="0">
                  <a:pos x="4" y="30"/>
                </a:cxn>
                <a:cxn ang="0">
                  <a:pos x="1" y="39"/>
                </a:cxn>
                <a:cxn ang="0">
                  <a:pos x="0" y="48"/>
                </a:cxn>
                <a:cxn ang="0">
                  <a:pos x="1" y="58"/>
                </a:cxn>
                <a:cxn ang="0">
                  <a:pos x="4" y="68"/>
                </a:cxn>
                <a:cxn ang="0">
                  <a:pos x="8" y="76"/>
                </a:cxn>
                <a:cxn ang="0">
                  <a:pos x="14" y="83"/>
                </a:cxn>
                <a:cxn ang="0">
                  <a:pos x="22" y="89"/>
                </a:cxn>
                <a:cxn ang="0">
                  <a:pos x="30" y="94"/>
                </a:cxn>
                <a:cxn ang="0">
                  <a:pos x="39" y="97"/>
                </a:cxn>
                <a:cxn ang="0">
                  <a:pos x="49" y="98"/>
                </a:cxn>
                <a:cxn ang="0">
                  <a:pos x="58" y="97"/>
                </a:cxn>
                <a:cxn ang="0">
                  <a:pos x="67" y="94"/>
                </a:cxn>
                <a:cxn ang="0">
                  <a:pos x="75" y="89"/>
                </a:cxn>
                <a:cxn ang="0">
                  <a:pos x="82" y="83"/>
                </a:cxn>
                <a:cxn ang="0">
                  <a:pos x="88" y="76"/>
                </a:cxn>
                <a:cxn ang="0">
                  <a:pos x="92" y="68"/>
                </a:cxn>
                <a:cxn ang="0">
                  <a:pos x="95" y="58"/>
                </a:cxn>
                <a:cxn ang="0">
                  <a:pos x="96" y="48"/>
                </a:cxn>
                <a:cxn ang="0">
                  <a:pos x="96" y="48"/>
                </a:cxn>
              </a:cxnLst>
              <a:rect l="0" t="0" r="r" b="b"/>
              <a:pathLst>
                <a:path w="97" h="99">
                  <a:moveTo>
                    <a:pt x="96" y="48"/>
                  </a:moveTo>
                  <a:lnTo>
                    <a:pt x="95" y="39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3"/>
                  </a:lnTo>
                  <a:lnTo>
                    <a:pt x="75" y="8"/>
                  </a:lnTo>
                  <a:lnTo>
                    <a:pt x="67" y="3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1" y="58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3"/>
                  </a:lnTo>
                  <a:lnTo>
                    <a:pt x="22" y="89"/>
                  </a:lnTo>
                  <a:lnTo>
                    <a:pt x="30" y="94"/>
                  </a:lnTo>
                  <a:lnTo>
                    <a:pt x="39" y="97"/>
                  </a:lnTo>
                  <a:lnTo>
                    <a:pt x="49" y="98"/>
                  </a:lnTo>
                  <a:lnTo>
                    <a:pt x="58" y="97"/>
                  </a:lnTo>
                  <a:lnTo>
                    <a:pt x="67" y="94"/>
                  </a:lnTo>
                  <a:lnTo>
                    <a:pt x="75" y="89"/>
                  </a:lnTo>
                  <a:lnTo>
                    <a:pt x="82" y="83"/>
                  </a:lnTo>
                  <a:lnTo>
                    <a:pt x="88" y="76"/>
                  </a:lnTo>
                  <a:lnTo>
                    <a:pt x="92" y="68"/>
                  </a:lnTo>
                  <a:lnTo>
                    <a:pt x="95" y="58"/>
                  </a:lnTo>
                  <a:lnTo>
                    <a:pt x="96" y="48"/>
                  </a:lnTo>
                  <a:lnTo>
                    <a:pt x="96" y="4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6935788" y="2676525"/>
              <a:ext cx="38100" cy="46038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6"/>
                </a:cxn>
                <a:cxn ang="0">
                  <a:pos x="17" y="25"/>
                </a:cxn>
                <a:cxn ang="0">
                  <a:pos x="21" y="23"/>
                </a:cxn>
                <a:cxn ang="0">
                  <a:pos x="23" y="19"/>
                </a:cxn>
                <a:cxn ang="0">
                  <a:pos x="24" y="14"/>
                </a:cxn>
                <a:cxn ang="0">
                  <a:pos x="24" y="14"/>
                </a:cxn>
              </a:cxnLst>
              <a:rect l="0" t="0" r="r" b="b"/>
              <a:pathLst>
                <a:path w="25" h="27">
                  <a:moveTo>
                    <a:pt x="24" y="14"/>
                  </a:moveTo>
                  <a:lnTo>
                    <a:pt x="23" y="8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1" y="23"/>
                  </a:lnTo>
                  <a:lnTo>
                    <a:pt x="23" y="19"/>
                  </a:lnTo>
                  <a:lnTo>
                    <a:pt x="24" y="14"/>
                  </a:lnTo>
                  <a:lnTo>
                    <a:pt x="24" y="1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6940550" y="2689225"/>
              <a:ext cx="22225" cy="2540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1" y="12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6567488" y="3544888"/>
              <a:ext cx="149225" cy="169862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5" y="40"/>
                </a:cxn>
                <a:cxn ang="0">
                  <a:pos x="93" y="31"/>
                </a:cxn>
                <a:cxn ang="0">
                  <a:pos x="87" y="23"/>
                </a:cxn>
                <a:cxn ang="0">
                  <a:pos x="83" y="15"/>
                </a:cxn>
                <a:cxn ang="0">
                  <a:pos x="75" y="9"/>
                </a:cxn>
                <a:cxn ang="0">
                  <a:pos x="66" y="4"/>
                </a:cxn>
                <a:cxn ang="0">
                  <a:pos x="57" y="1"/>
                </a:cxn>
                <a:cxn ang="0">
                  <a:pos x="48" y="0"/>
                </a:cxn>
                <a:cxn ang="0">
                  <a:pos x="38" y="1"/>
                </a:cxn>
                <a:cxn ang="0">
                  <a:pos x="29" y="4"/>
                </a:cxn>
                <a:cxn ang="0">
                  <a:pos x="21" y="9"/>
                </a:cxn>
                <a:cxn ang="0">
                  <a:pos x="14" y="15"/>
                </a:cxn>
                <a:cxn ang="0">
                  <a:pos x="8" y="23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8" y="78"/>
                </a:cxn>
                <a:cxn ang="0">
                  <a:pos x="14" y="85"/>
                </a:cxn>
                <a:cxn ang="0">
                  <a:pos x="21" y="92"/>
                </a:cxn>
                <a:cxn ang="0">
                  <a:pos x="29" y="96"/>
                </a:cxn>
                <a:cxn ang="0">
                  <a:pos x="38" y="99"/>
                </a:cxn>
                <a:cxn ang="0">
                  <a:pos x="48" y="100"/>
                </a:cxn>
                <a:cxn ang="0">
                  <a:pos x="57" y="99"/>
                </a:cxn>
                <a:cxn ang="0">
                  <a:pos x="66" y="96"/>
                </a:cxn>
                <a:cxn ang="0">
                  <a:pos x="75" y="92"/>
                </a:cxn>
                <a:cxn ang="0">
                  <a:pos x="83" y="85"/>
                </a:cxn>
                <a:cxn ang="0">
                  <a:pos x="87" y="78"/>
                </a:cxn>
                <a:cxn ang="0">
                  <a:pos x="93" y="69"/>
                </a:cxn>
                <a:cxn ang="0">
                  <a:pos x="95" y="60"/>
                </a:cxn>
                <a:cxn ang="0">
                  <a:pos x="96" y="50"/>
                </a:cxn>
                <a:cxn ang="0">
                  <a:pos x="96" y="50"/>
                </a:cxn>
              </a:cxnLst>
              <a:rect l="0" t="0" r="r" b="b"/>
              <a:pathLst>
                <a:path w="97" h="101">
                  <a:moveTo>
                    <a:pt x="96" y="50"/>
                  </a:moveTo>
                  <a:lnTo>
                    <a:pt x="95" y="40"/>
                  </a:lnTo>
                  <a:lnTo>
                    <a:pt x="93" y="31"/>
                  </a:lnTo>
                  <a:lnTo>
                    <a:pt x="87" y="23"/>
                  </a:lnTo>
                  <a:lnTo>
                    <a:pt x="83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8" y="78"/>
                  </a:lnTo>
                  <a:lnTo>
                    <a:pt x="14" y="85"/>
                  </a:lnTo>
                  <a:lnTo>
                    <a:pt x="21" y="92"/>
                  </a:lnTo>
                  <a:lnTo>
                    <a:pt x="29" y="96"/>
                  </a:lnTo>
                  <a:lnTo>
                    <a:pt x="38" y="99"/>
                  </a:lnTo>
                  <a:lnTo>
                    <a:pt x="48" y="100"/>
                  </a:lnTo>
                  <a:lnTo>
                    <a:pt x="57" y="99"/>
                  </a:lnTo>
                  <a:lnTo>
                    <a:pt x="66" y="96"/>
                  </a:lnTo>
                  <a:lnTo>
                    <a:pt x="75" y="92"/>
                  </a:lnTo>
                  <a:lnTo>
                    <a:pt x="83" y="85"/>
                  </a:lnTo>
                  <a:lnTo>
                    <a:pt x="87" y="78"/>
                  </a:lnTo>
                  <a:lnTo>
                    <a:pt x="93" y="69"/>
                  </a:lnTo>
                  <a:lnTo>
                    <a:pt x="95" y="60"/>
                  </a:lnTo>
                  <a:lnTo>
                    <a:pt x="96" y="50"/>
                  </a:lnTo>
                  <a:lnTo>
                    <a:pt x="96" y="5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6592888" y="3598863"/>
              <a:ext cx="11112" cy="14287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7" h="9">
                  <a:moveTo>
                    <a:pt x="6" y="4"/>
                  </a:move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4816475" y="1719263"/>
              <a:ext cx="461963" cy="523875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60" y="0"/>
                </a:cxn>
                <a:cxn ang="0">
                  <a:pos x="238" y="14"/>
                </a:cxn>
                <a:cxn ang="0">
                  <a:pos x="218" y="28"/>
                </a:cxn>
                <a:cxn ang="0">
                  <a:pos x="198" y="44"/>
                </a:cxn>
                <a:cxn ang="0">
                  <a:pos x="179" y="58"/>
                </a:cxn>
                <a:cxn ang="0">
                  <a:pos x="161" y="74"/>
                </a:cxn>
                <a:cxn ang="0">
                  <a:pos x="144" y="89"/>
                </a:cxn>
                <a:cxn ang="0">
                  <a:pos x="127" y="105"/>
                </a:cxn>
                <a:cxn ang="0">
                  <a:pos x="111" y="122"/>
                </a:cxn>
                <a:cxn ang="0">
                  <a:pos x="98" y="138"/>
                </a:cxn>
                <a:cxn ang="0">
                  <a:pos x="83" y="156"/>
                </a:cxn>
                <a:cxn ang="0">
                  <a:pos x="68" y="174"/>
                </a:cxn>
                <a:cxn ang="0">
                  <a:pos x="54" y="191"/>
                </a:cxn>
                <a:cxn ang="0">
                  <a:pos x="40" y="210"/>
                </a:cxn>
                <a:cxn ang="0">
                  <a:pos x="26" y="229"/>
                </a:cxn>
                <a:cxn ang="0">
                  <a:pos x="13" y="248"/>
                </a:cxn>
                <a:cxn ang="0">
                  <a:pos x="0" y="268"/>
                </a:cxn>
                <a:cxn ang="0">
                  <a:pos x="62" y="309"/>
                </a:cxn>
                <a:cxn ang="0">
                  <a:pos x="75" y="290"/>
                </a:cxn>
                <a:cxn ang="0">
                  <a:pos x="88" y="272"/>
                </a:cxn>
                <a:cxn ang="0">
                  <a:pos x="101" y="253"/>
                </a:cxn>
                <a:cxn ang="0">
                  <a:pos x="114" y="236"/>
                </a:cxn>
                <a:cxn ang="0">
                  <a:pos x="126" y="220"/>
                </a:cxn>
                <a:cxn ang="0">
                  <a:pos x="140" y="204"/>
                </a:cxn>
                <a:cxn ang="0">
                  <a:pos x="152" y="188"/>
                </a:cxn>
                <a:cxn ang="0">
                  <a:pos x="167" y="173"/>
                </a:cxn>
                <a:cxn ang="0">
                  <a:pos x="181" y="158"/>
                </a:cxn>
                <a:cxn ang="0">
                  <a:pos x="196" y="143"/>
                </a:cxn>
                <a:cxn ang="0">
                  <a:pos x="210" y="130"/>
                </a:cxn>
                <a:cxn ang="0">
                  <a:pos x="227" y="115"/>
                </a:cxn>
                <a:cxn ang="0">
                  <a:pos x="242" y="103"/>
                </a:cxn>
                <a:cxn ang="0">
                  <a:pos x="260" y="89"/>
                </a:cxn>
                <a:cxn ang="0">
                  <a:pos x="278" y="77"/>
                </a:cxn>
                <a:cxn ang="0">
                  <a:pos x="299" y="65"/>
                </a:cxn>
                <a:cxn ang="0">
                  <a:pos x="299" y="65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300" h="310">
                  <a:moveTo>
                    <a:pt x="260" y="0"/>
                  </a:moveTo>
                  <a:lnTo>
                    <a:pt x="260" y="0"/>
                  </a:lnTo>
                  <a:lnTo>
                    <a:pt x="238" y="14"/>
                  </a:lnTo>
                  <a:lnTo>
                    <a:pt x="218" y="28"/>
                  </a:lnTo>
                  <a:lnTo>
                    <a:pt x="198" y="44"/>
                  </a:lnTo>
                  <a:lnTo>
                    <a:pt x="179" y="58"/>
                  </a:lnTo>
                  <a:lnTo>
                    <a:pt x="161" y="74"/>
                  </a:lnTo>
                  <a:lnTo>
                    <a:pt x="144" y="89"/>
                  </a:lnTo>
                  <a:lnTo>
                    <a:pt x="127" y="105"/>
                  </a:lnTo>
                  <a:lnTo>
                    <a:pt x="111" y="122"/>
                  </a:lnTo>
                  <a:lnTo>
                    <a:pt x="98" y="138"/>
                  </a:lnTo>
                  <a:lnTo>
                    <a:pt x="83" y="156"/>
                  </a:lnTo>
                  <a:lnTo>
                    <a:pt x="68" y="174"/>
                  </a:lnTo>
                  <a:lnTo>
                    <a:pt x="54" y="191"/>
                  </a:lnTo>
                  <a:lnTo>
                    <a:pt x="40" y="210"/>
                  </a:lnTo>
                  <a:lnTo>
                    <a:pt x="26" y="229"/>
                  </a:lnTo>
                  <a:lnTo>
                    <a:pt x="13" y="248"/>
                  </a:lnTo>
                  <a:lnTo>
                    <a:pt x="0" y="268"/>
                  </a:lnTo>
                  <a:lnTo>
                    <a:pt x="62" y="309"/>
                  </a:lnTo>
                  <a:lnTo>
                    <a:pt x="75" y="290"/>
                  </a:lnTo>
                  <a:lnTo>
                    <a:pt x="88" y="272"/>
                  </a:lnTo>
                  <a:lnTo>
                    <a:pt x="101" y="253"/>
                  </a:lnTo>
                  <a:lnTo>
                    <a:pt x="114" y="236"/>
                  </a:lnTo>
                  <a:lnTo>
                    <a:pt x="126" y="220"/>
                  </a:lnTo>
                  <a:lnTo>
                    <a:pt x="140" y="204"/>
                  </a:lnTo>
                  <a:lnTo>
                    <a:pt x="152" y="188"/>
                  </a:lnTo>
                  <a:lnTo>
                    <a:pt x="167" y="173"/>
                  </a:lnTo>
                  <a:lnTo>
                    <a:pt x="181" y="158"/>
                  </a:lnTo>
                  <a:lnTo>
                    <a:pt x="196" y="143"/>
                  </a:lnTo>
                  <a:lnTo>
                    <a:pt x="210" y="130"/>
                  </a:lnTo>
                  <a:lnTo>
                    <a:pt x="227" y="115"/>
                  </a:lnTo>
                  <a:lnTo>
                    <a:pt x="242" y="103"/>
                  </a:lnTo>
                  <a:lnTo>
                    <a:pt x="260" y="89"/>
                  </a:lnTo>
                  <a:lnTo>
                    <a:pt x="278" y="77"/>
                  </a:lnTo>
                  <a:lnTo>
                    <a:pt x="299" y="65"/>
                  </a:lnTo>
                  <a:lnTo>
                    <a:pt x="299" y="65"/>
                  </a:lnTo>
                  <a:lnTo>
                    <a:pt x="260" y="0"/>
                  </a:lnTo>
                  <a:lnTo>
                    <a:pt x="260" y="0"/>
                  </a:lnTo>
                </a:path>
              </a:pathLst>
            </a:custGeom>
            <a:solidFill>
              <a:srgbClr val="00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5216525" y="1543050"/>
              <a:ext cx="560388" cy="287338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31" y="2"/>
                </a:cxn>
                <a:cxn ang="0">
                  <a:pos x="309" y="6"/>
                </a:cxn>
                <a:cxn ang="0">
                  <a:pos x="286" y="9"/>
                </a:cxn>
                <a:cxn ang="0">
                  <a:pos x="263" y="13"/>
                </a:cxn>
                <a:cxn ang="0">
                  <a:pos x="241" y="15"/>
                </a:cxn>
                <a:cxn ang="0">
                  <a:pos x="219" y="20"/>
                </a:cxn>
                <a:cxn ang="0">
                  <a:pos x="197" y="24"/>
                </a:cxn>
                <a:cxn ang="0">
                  <a:pos x="175" y="30"/>
                </a:cxn>
                <a:cxn ang="0">
                  <a:pos x="153" y="36"/>
                </a:cxn>
                <a:cxn ang="0">
                  <a:pos x="133" y="44"/>
                </a:cxn>
                <a:cxn ang="0">
                  <a:pos x="110" y="51"/>
                </a:cxn>
                <a:cxn ang="0">
                  <a:pos x="88" y="60"/>
                </a:cxn>
                <a:cxn ang="0">
                  <a:pos x="67" y="69"/>
                </a:cxn>
                <a:cxn ang="0">
                  <a:pos x="44" y="80"/>
                </a:cxn>
                <a:cxn ang="0">
                  <a:pos x="22" y="91"/>
                </a:cxn>
                <a:cxn ang="0">
                  <a:pos x="0" y="104"/>
                </a:cxn>
                <a:cxn ang="0">
                  <a:pos x="39" y="169"/>
                </a:cxn>
                <a:cxn ang="0">
                  <a:pos x="58" y="158"/>
                </a:cxn>
                <a:cxn ang="0">
                  <a:pos x="78" y="146"/>
                </a:cxn>
                <a:cxn ang="0">
                  <a:pos x="98" y="136"/>
                </a:cxn>
                <a:cxn ang="0">
                  <a:pos x="118" y="128"/>
                </a:cxn>
                <a:cxn ang="0">
                  <a:pos x="136" y="121"/>
                </a:cxn>
                <a:cxn ang="0">
                  <a:pos x="155" y="114"/>
                </a:cxn>
                <a:cxn ang="0">
                  <a:pos x="175" y="108"/>
                </a:cxn>
                <a:cxn ang="0">
                  <a:pos x="194" y="102"/>
                </a:cxn>
                <a:cxn ang="0">
                  <a:pos x="213" y="98"/>
                </a:cxn>
                <a:cxn ang="0">
                  <a:pos x="234" y="92"/>
                </a:cxn>
                <a:cxn ang="0">
                  <a:pos x="254" y="88"/>
                </a:cxn>
                <a:cxn ang="0">
                  <a:pos x="275" y="85"/>
                </a:cxn>
                <a:cxn ang="0">
                  <a:pos x="296" y="81"/>
                </a:cxn>
                <a:cxn ang="0">
                  <a:pos x="318" y="78"/>
                </a:cxn>
                <a:cxn ang="0">
                  <a:pos x="340" y="76"/>
                </a:cxn>
                <a:cxn ang="0">
                  <a:pos x="363" y="74"/>
                </a:cxn>
                <a:cxn ang="0">
                  <a:pos x="356" y="0"/>
                </a:cxn>
                <a:cxn ang="0">
                  <a:pos x="356" y="0"/>
                </a:cxn>
              </a:cxnLst>
              <a:rect l="0" t="0" r="r" b="b"/>
              <a:pathLst>
                <a:path w="364" h="170">
                  <a:moveTo>
                    <a:pt x="356" y="0"/>
                  </a:moveTo>
                  <a:lnTo>
                    <a:pt x="331" y="2"/>
                  </a:lnTo>
                  <a:lnTo>
                    <a:pt x="309" y="6"/>
                  </a:lnTo>
                  <a:lnTo>
                    <a:pt x="286" y="9"/>
                  </a:lnTo>
                  <a:lnTo>
                    <a:pt x="263" y="13"/>
                  </a:lnTo>
                  <a:lnTo>
                    <a:pt x="241" y="15"/>
                  </a:lnTo>
                  <a:lnTo>
                    <a:pt x="219" y="20"/>
                  </a:lnTo>
                  <a:lnTo>
                    <a:pt x="197" y="24"/>
                  </a:lnTo>
                  <a:lnTo>
                    <a:pt x="175" y="30"/>
                  </a:lnTo>
                  <a:lnTo>
                    <a:pt x="153" y="36"/>
                  </a:lnTo>
                  <a:lnTo>
                    <a:pt x="133" y="44"/>
                  </a:lnTo>
                  <a:lnTo>
                    <a:pt x="110" y="51"/>
                  </a:lnTo>
                  <a:lnTo>
                    <a:pt x="88" y="60"/>
                  </a:lnTo>
                  <a:lnTo>
                    <a:pt x="67" y="69"/>
                  </a:lnTo>
                  <a:lnTo>
                    <a:pt x="44" y="80"/>
                  </a:lnTo>
                  <a:lnTo>
                    <a:pt x="22" y="91"/>
                  </a:lnTo>
                  <a:lnTo>
                    <a:pt x="0" y="104"/>
                  </a:lnTo>
                  <a:lnTo>
                    <a:pt x="39" y="169"/>
                  </a:lnTo>
                  <a:lnTo>
                    <a:pt x="58" y="158"/>
                  </a:lnTo>
                  <a:lnTo>
                    <a:pt x="78" y="146"/>
                  </a:lnTo>
                  <a:lnTo>
                    <a:pt x="98" y="136"/>
                  </a:lnTo>
                  <a:lnTo>
                    <a:pt x="118" y="128"/>
                  </a:lnTo>
                  <a:lnTo>
                    <a:pt x="136" y="121"/>
                  </a:lnTo>
                  <a:lnTo>
                    <a:pt x="155" y="114"/>
                  </a:lnTo>
                  <a:lnTo>
                    <a:pt x="175" y="108"/>
                  </a:lnTo>
                  <a:lnTo>
                    <a:pt x="194" y="102"/>
                  </a:lnTo>
                  <a:lnTo>
                    <a:pt x="213" y="98"/>
                  </a:lnTo>
                  <a:lnTo>
                    <a:pt x="234" y="92"/>
                  </a:lnTo>
                  <a:lnTo>
                    <a:pt x="254" y="88"/>
                  </a:lnTo>
                  <a:lnTo>
                    <a:pt x="275" y="85"/>
                  </a:lnTo>
                  <a:lnTo>
                    <a:pt x="296" y="81"/>
                  </a:lnTo>
                  <a:lnTo>
                    <a:pt x="318" y="78"/>
                  </a:lnTo>
                  <a:lnTo>
                    <a:pt x="340" y="76"/>
                  </a:lnTo>
                  <a:lnTo>
                    <a:pt x="363" y="74"/>
                  </a:lnTo>
                  <a:lnTo>
                    <a:pt x="356" y="0"/>
                  </a:lnTo>
                  <a:lnTo>
                    <a:pt x="356" y="0"/>
                  </a:lnTo>
                </a:path>
              </a:pathLst>
            </a:custGeom>
            <a:solidFill>
              <a:srgbClr val="00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5688013" y="1279525"/>
              <a:ext cx="585787" cy="666750"/>
            </a:xfrm>
            <a:custGeom>
              <a:avLst/>
              <a:gdLst/>
              <a:ahLst/>
              <a:cxnLst>
                <a:cxn ang="0">
                  <a:pos x="379" y="159"/>
                </a:cxn>
                <a:cxn ang="0">
                  <a:pos x="0" y="0"/>
                </a:cxn>
                <a:cxn ang="0">
                  <a:pos x="379" y="159"/>
                </a:cxn>
                <a:cxn ang="0">
                  <a:pos x="43" y="394"/>
                </a:cxn>
                <a:cxn ang="0">
                  <a:pos x="0" y="0"/>
                </a:cxn>
                <a:cxn ang="0">
                  <a:pos x="379" y="159"/>
                </a:cxn>
                <a:cxn ang="0">
                  <a:pos x="379" y="159"/>
                </a:cxn>
              </a:cxnLst>
              <a:rect l="0" t="0" r="r" b="b"/>
              <a:pathLst>
                <a:path w="380" h="395">
                  <a:moveTo>
                    <a:pt x="379" y="159"/>
                  </a:moveTo>
                  <a:lnTo>
                    <a:pt x="0" y="0"/>
                  </a:lnTo>
                  <a:lnTo>
                    <a:pt x="379" y="159"/>
                  </a:lnTo>
                  <a:lnTo>
                    <a:pt x="43" y="394"/>
                  </a:lnTo>
                  <a:lnTo>
                    <a:pt x="0" y="0"/>
                  </a:lnTo>
                  <a:lnTo>
                    <a:pt x="379" y="159"/>
                  </a:lnTo>
                  <a:lnTo>
                    <a:pt x="379" y="159"/>
                  </a:lnTo>
                </a:path>
              </a:pathLst>
            </a:custGeom>
            <a:solidFill>
              <a:srgbClr val="00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7010400" y="1785255"/>
              <a:ext cx="1066800" cy="228600"/>
            </a:xfrm>
            <a:custGeom>
              <a:avLst/>
              <a:gdLst/>
              <a:ahLst/>
              <a:cxnLst>
                <a:cxn ang="0">
                  <a:pos x="233" y="120"/>
                </a:cxn>
                <a:cxn ang="0">
                  <a:pos x="185" y="238"/>
                </a:cxn>
                <a:cxn ang="0">
                  <a:pos x="185" y="221"/>
                </a:cxn>
                <a:cxn ang="0">
                  <a:pos x="178" y="238"/>
                </a:cxn>
                <a:cxn ang="0">
                  <a:pos x="178" y="153"/>
                </a:cxn>
                <a:cxn ang="0">
                  <a:pos x="57" y="153"/>
                </a:cxn>
                <a:cxn ang="0">
                  <a:pos x="57" y="240"/>
                </a:cxn>
                <a:cxn ang="0">
                  <a:pos x="51" y="223"/>
                </a:cxn>
                <a:cxn ang="0">
                  <a:pos x="51" y="240"/>
                </a:cxn>
                <a:cxn ang="0">
                  <a:pos x="0" y="120"/>
                </a:cxn>
                <a:cxn ang="0">
                  <a:pos x="51" y="0"/>
                </a:cxn>
                <a:cxn ang="0">
                  <a:pos x="51" y="18"/>
                </a:cxn>
                <a:cxn ang="0">
                  <a:pos x="57" y="0"/>
                </a:cxn>
                <a:cxn ang="0">
                  <a:pos x="57" y="86"/>
                </a:cxn>
                <a:cxn ang="0">
                  <a:pos x="178" y="86"/>
                </a:cxn>
                <a:cxn ang="0">
                  <a:pos x="178" y="2"/>
                </a:cxn>
                <a:cxn ang="0">
                  <a:pos x="185" y="20"/>
                </a:cxn>
                <a:cxn ang="0">
                  <a:pos x="185" y="2"/>
                </a:cxn>
                <a:cxn ang="0">
                  <a:pos x="233" y="120"/>
                </a:cxn>
              </a:cxnLst>
              <a:rect l="0" t="0" r="r" b="b"/>
              <a:pathLst>
                <a:path w="234" h="241">
                  <a:moveTo>
                    <a:pt x="233" y="120"/>
                  </a:moveTo>
                  <a:lnTo>
                    <a:pt x="185" y="238"/>
                  </a:lnTo>
                  <a:lnTo>
                    <a:pt x="185" y="221"/>
                  </a:lnTo>
                  <a:lnTo>
                    <a:pt x="178" y="238"/>
                  </a:lnTo>
                  <a:lnTo>
                    <a:pt x="178" y="153"/>
                  </a:lnTo>
                  <a:lnTo>
                    <a:pt x="57" y="153"/>
                  </a:lnTo>
                  <a:lnTo>
                    <a:pt x="57" y="240"/>
                  </a:lnTo>
                  <a:lnTo>
                    <a:pt x="51" y="223"/>
                  </a:lnTo>
                  <a:lnTo>
                    <a:pt x="51" y="240"/>
                  </a:lnTo>
                  <a:lnTo>
                    <a:pt x="0" y="120"/>
                  </a:lnTo>
                  <a:lnTo>
                    <a:pt x="51" y="0"/>
                  </a:lnTo>
                  <a:lnTo>
                    <a:pt x="51" y="18"/>
                  </a:lnTo>
                  <a:lnTo>
                    <a:pt x="57" y="0"/>
                  </a:lnTo>
                  <a:lnTo>
                    <a:pt x="57" y="86"/>
                  </a:lnTo>
                  <a:lnTo>
                    <a:pt x="178" y="86"/>
                  </a:lnTo>
                  <a:lnTo>
                    <a:pt x="178" y="2"/>
                  </a:lnTo>
                  <a:lnTo>
                    <a:pt x="185" y="20"/>
                  </a:lnTo>
                  <a:lnTo>
                    <a:pt x="185" y="2"/>
                  </a:lnTo>
                  <a:lnTo>
                    <a:pt x="233" y="120"/>
                  </a:lnTo>
                </a:path>
              </a:pathLst>
            </a:custGeom>
            <a:gradFill flip="none" rotWithShape="1">
              <a:gsLst>
                <a:gs pos="0">
                  <a:srgbClr val="DE002A"/>
                </a:gs>
                <a:gs pos="50000">
                  <a:srgbClr val="FFFFFF"/>
                </a:gs>
                <a:gs pos="100000">
                  <a:srgbClr val="DE002A"/>
                </a:gs>
              </a:gsLst>
              <a:lin ang="108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Text Box 313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1958975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dirty="0" err="1">
                  <a:solidFill>
                    <a:srgbClr val="C00000"/>
                  </a:solidFill>
                  <a:latin typeface="Bernard MT Condensed" pitchFamily="18" charset="0"/>
                </a:rPr>
                <a:t>Erythrocytic</a:t>
              </a:r>
              <a:r>
                <a:rPr lang="en-US" dirty="0">
                  <a:solidFill>
                    <a:srgbClr val="C00000"/>
                  </a:solidFill>
                  <a:latin typeface="Bernard MT Condensed" pitchFamily="18" charset="0"/>
                </a:rPr>
                <a:t> Cycle: </a:t>
              </a:r>
              <a:endParaRPr lang="en-US" dirty="0" smtClean="0">
                <a:solidFill>
                  <a:srgbClr val="C00000"/>
                </a:solidFill>
                <a:latin typeface="Bernard MT Condensed" pitchFamily="18" charset="0"/>
              </a:endParaRPr>
            </a:p>
            <a:p>
              <a:pPr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Blood </a:t>
              </a:r>
              <a:r>
                <a:rPr lang="en-US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Schizogony</a:t>
              </a:r>
              <a:endParaRPr lang="en-US" dirty="0" smtClean="0">
                <a:solidFill>
                  <a:srgbClr val="C00000"/>
                </a:solidFill>
                <a:latin typeface="Bernard MT Condensed" pitchFamily="18" charset="0"/>
              </a:endParaRPr>
            </a:p>
            <a:p>
              <a:pPr defTabSz="457200" eaLnBrk="0" hangingPunct="0">
                <a:lnSpc>
                  <a:spcPts val="1900"/>
                </a:lnSpc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b="1" dirty="0" err="1" smtClean="0">
                  <a:latin typeface="Arial Narrow" pitchFamily="34" charset="0"/>
                </a:rPr>
                <a:t>Merozoites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>
                  <a:latin typeface="Arial Narrow" pitchFamily="34" charset="0"/>
                </a:rPr>
                <a:t>infect red blood cells to form </a:t>
              </a:r>
              <a:r>
                <a:rPr lang="en-US" b="1" dirty="0" err="1">
                  <a:latin typeface="Arial Narrow" pitchFamily="34" charset="0"/>
                </a:rPr>
                <a:t>schizonts</a:t>
              </a:r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314" name="Text Box 314"/>
            <p:cNvSpPr txBox="1">
              <a:spLocks noChangeArrowheads="1"/>
            </p:cNvSpPr>
            <p:nvPr/>
          </p:nvSpPr>
          <p:spPr bwMode="auto">
            <a:xfrm>
              <a:off x="7086600" y="2419350"/>
              <a:ext cx="1893888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r"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dirty="0">
                  <a:solidFill>
                    <a:srgbClr val="C00000"/>
                  </a:solidFill>
                  <a:latin typeface="Bernard MT Condensed" pitchFamily="18" charset="0"/>
                </a:rPr>
                <a:t>Dormant liver </a:t>
              </a:r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stage </a:t>
              </a:r>
              <a:r>
                <a:rPr lang="en-US" dirty="0" err="1">
                  <a:solidFill>
                    <a:srgbClr val="B40022"/>
                  </a:solidFill>
                  <a:latin typeface="Bernard MT Condensed" pitchFamily="18" charset="0"/>
                </a:rPr>
                <a:t>H</a:t>
              </a:r>
              <a:r>
                <a:rPr lang="en-US" dirty="0" err="1" smtClean="0">
                  <a:solidFill>
                    <a:srgbClr val="B40022"/>
                  </a:solidFill>
                  <a:latin typeface="Bernard MT Condensed" pitchFamily="18" charset="0"/>
                </a:rPr>
                <a:t>ypnozoites</a:t>
              </a:r>
              <a:endParaRPr lang="en-US" sz="1400" b="1" dirty="0">
                <a:solidFill>
                  <a:srgbClr val="B40022"/>
                </a:solidFill>
                <a:latin typeface="Arial" charset="0"/>
              </a:endParaRPr>
            </a:p>
            <a:p>
              <a:pPr algn="r"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400" b="1" i="1" dirty="0" smtClean="0">
                  <a:latin typeface="Arial" charset="0"/>
                </a:rPr>
                <a:t>P</a:t>
              </a:r>
              <a:r>
                <a:rPr lang="en-US" sz="1400" b="1" i="1" dirty="0">
                  <a:latin typeface="Arial" charset="0"/>
                </a:rPr>
                <a:t>. </a:t>
              </a:r>
              <a:r>
                <a:rPr lang="en-US" sz="1400" b="1" i="1" dirty="0" err="1">
                  <a:latin typeface="Arial" charset="0"/>
                </a:rPr>
                <a:t>vivax</a:t>
              </a:r>
              <a:r>
                <a:rPr lang="en-US" sz="1400" b="1" i="1" dirty="0">
                  <a:latin typeface="Arial" charset="0"/>
                </a:rPr>
                <a:t> and P. </a:t>
              </a:r>
              <a:r>
                <a:rPr lang="en-US" sz="1400" b="1" i="1" dirty="0" err="1">
                  <a:latin typeface="Arial" charset="0"/>
                </a:rPr>
                <a:t>ovale</a:t>
              </a:r>
              <a:endParaRPr lang="en-US" dirty="0"/>
            </a:p>
          </p:txBody>
        </p:sp>
        <p:sp>
          <p:nvSpPr>
            <p:cNvPr id="315" name="Text Box 315"/>
            <p:cNvSpPr txBox="1">
              <a:spLocks noChangeArrowheads="1"/>
            </p:cNvSpPr>
            <p:nvPr/>
          </p:nvSpPr>
          <p:spPr bwMode="auto">
            <a:xfrm>
              <a:off x="5562600" y="300037"/>
              <a:ext cx="3444875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r"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dirty="0" err="1">
                  <a:solidFill>
                    <a:srgbClr val="C00000"/>
                  </a:solidFill>
                  <a:latin typeface="Bernard MT Condensed" pitchFamily="18" charset="0"/>
                </a:rPr>
                <a:t>Exo-erythrocytic</a:t>
              </a:r>
              <a:r>
                <a:rPr lang="en-US" dirty="0">
                  <a:solidFill>
                    <a:srgbClr val="C00000"/>
                  </a:solidFill>
                  <a:latin typeface="Bernard MT Condensed" pitchFamily="18" charset="0"/>
                </a:rPr>
                <a:t> (hepatic) Cycle: </a:t>
              </a:r>
              <a:endParaRPr lang="en-US" dirty="0" smtClean="0">
                <a:solidFill>
                  <a:srgbClr val="C00000"/>
                </a:solidFill>
                <a:latin typeface="Bernard MT Condensed" pitchFamily="18" charset="0"/>
              </a:endParaRPr>
            </a:p>
            <a:p>
              <a:pPr algn="r" defTabSz="457200" eaLnBrk="0" hangingPunct="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Tissue  </a:t>
              </a:r>
              <a:r>
                <a:rPr lang="en-US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Schizogony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  <a:p>
              <a:pPr algn="r" defTabSz="457200" eaLnBrk="0" hangingPunct="0">
                <a:lnSpc>
                  <a:spcPts val="1900"/>
                </a:lnSpc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b="1" dirty="0" err="1" smtClean="0">
                  <a:latin typeface="Arial Narrow" pitchFamily="34" charset="0"/>
                </a:rPr>
                <a:t>Sporozoites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>
                  <a:latin typeface="Arial Narrow" pitchFamily="34" charset="0"/>
                </a:rPr>
                <a:t>infect liver cells </a:t>
              </a:r>
              <a:r>
                <a:rPr lang="en-US" b="1" dirty="0" smtClean="0">
                  <a:latin typeface="Arial Narrow" pitchFamily="34" charset="0"/>
                </a:rPr>
                <a:t> &amp; </a:t>
              </a:r>
              <a:r>
                <a:rPr lang="en-US" b="1" dirty="0">
                  <a:latin typeface="Arial Narrow" pitchFamily="34" charset="0"/>
                </a:rPr>
                <a:t>develop into </a:t>
              </a:r>
              <a:r>
                <a:rPr lang="en-US" b="1" dirty="0" err="1">
                  <a:latin typeface="Arial Narrow" pitchFamily="34" charset="0"/>
                </a:rPr>
                <a:t>schizonts</a:t>
              </a:r>
              <a:r>
                <a:rPr lang="en-US" b="1" dirty="0">
                  <a:latin typeface="Arial Narrow" pitchFamily="34" charset="0"/>
                </a:rPr>
                <a:t>, </a:t>
              </a:r>
              <a:r>
                <a:rPr lang="en-US" b="1" dirty="0" smtClean="0">
                  <a:latin typeface="Arial Narrow" pitchFamily="34" charset="0"/>
                </a:rPr>
                <a:t>which release </a:t>
              </a:r>
              <a:r>
                <a:rPr lang="en-US" b="1" dirty="0" err="1">
                  <a:latin typeface="Arial Narrow" pitchFamily="34" charset="0"/>
                </a:rPr>
                <a:t>merozoites</a:t>
              </a:r>
              <a:r>
                <a:rPr lang="en-US" b="1" dirty="0">
                  <a:latin typeface="Arial Narrow" pitchFamily="34" charset="0"/>
                </a:rPr>
                <a:t> into the blood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17" name="Text Box 317"/>
            <p:cNvSpPr txBox="1">
              <a:spLocks noChangeArrowheads="1"/>
            </p:cNvSpPr>
            <p:nvPr/>
          </p:nvSpPr>
          <p:spPr bwMode="auto">
            <a:xfrm>
              <a:off x="5038008" y="2438400"/>
              <a:ext cx="1006475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latin typeface="Bernard MT Condensed" pitchFamily="18" charset="0"/>
                </a:rPr>
                <a:t>HUMAN</a:t>
              </a:r>
              <a:endParaRPr lang="en-US" sz="2800" dirty="0">
                <a:latin typeface="Bernard MT Condensed" pitchFamily="18" charset="0"/>
              </a:endParaRPr>
            </a:p>
          </p:txBody>
        </p:sp>
        <p:sp>
          <p:nvSpPr>
            <p:cNvPr id="350" name="Isosceles Triangle 349"/>
            <p:cNvSpPr/>
            <p:nvPr/>
          </p:nvSpPr>
          <p:spPr>
            <a:xfrm rot="2858612">
              <a:off x="4614752" y="2000769"/>
              <a:ext cx="441807" cy="303762"/>
            </a:xfrm>
            <a:prstGeom prst="triangle">
              <a:avLst/>
            </a:prstGeom>
            <a:solidFill>
              <a:srgbClr val="00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4" name="Group 433"/>
            <p:cNvGrpSpPr/>
            <p:nvPr/>
          </p:nvGrpSpPr>
          <p:grpSpPr>
            <a:xfrm>
              <a:off x="8129452" y="1748244"/>
              <a:ext cx="796925" cy="635000"/>
              <a:chOff x="8077200" y="1905000"/>
              <a:chExt cx="796925" cy="635000"/>
            </a:xfrm>
          </p:grpSpPr>
          <p:sp>
            <p:nvSpPr>
              <p:cNvPr id="352" name="Freeform 309"/>
              <p:cNvSpPr>
                <a:spLocks/>
              </p:cNvSpPr>
              <p:nvPr/>
            </p:nvSpPr>
            <p:spPr bwMode="auto">
              <a:xfrm>
                <a:off x="8077200" y="1905000"/>
                <a:ext cx="796925" cy="635000"/>
              </a:xfrm>
              <a:custGeom>
                <a:avLst/>
                <a:gdLst/>
                <a:ahLst/>
                <a:cxnLst>
                  <a:cxn ang="0">
                    <a:pos x="515" y="30"/>
                  </a:cxn>
                  <a:cxn ang="0">
                    <a:pos x="516" y="48"/>
                  </a:cxn>
                  <a:cxn ang="0">
                    <a:pos x="515" y="67"/>
                  </a:cxn>
                  <a:cxn ang="0">
                    <a:pos x="512" y="84"/>
                  </a:cxn>
                  <a:cxn ang="0">
                    <a:pos x="504" y="106"/>
                  </a:cxn>
                  <a:cxn ang="0">
                    <a:pos x="490" y="132"/>
                  </a:cxn>
                  <a:cxn ang="0">
                    <a:pos x="472" y="158"/>
                  </a:cxn>
                  <a:cxn ang="0">
                    <a:pos x="452" y="180"/>
                  </a:cxn>
                  <a:cxn ang="0">
                    <a:pos x="428" y="198"/>
                  </a:cxn>
                  <a:cxn ang="0">
                    <a:pos x="403" y="212"/>
                  </a:cxn>
                  <a:cxn ang="0">
                    <a:pos x="377" y="222"/>
                  </a:cxn>
                  <a:cxn ang="0">
                    <a:pos x="350" y="228"/>
                  </a:cxn>
                  <a:cxn ang="0">
                    <a:pos x="332" y="227"/>
                  </a:cxn>
                  <a:cxn ang="0">
                    <a:pos x="324" y="218"/>
                  </a:cxn>
                  <a:cxn ang="0">
                    <a:pos x="316" y="227"/>
                  </a:cxn>
                  <a:cxn ang="0">
                    <a:pos x="294" y="250"/>
                  </a:cxn>
                  <a:cxn ang="0">
                    <a:pos x="264" y="265"/>
                  </a:cxn>
                  <a:cxn ang="0">
                    <a:pos x="231" y="271"/>
                  </a:cxn>
                  <a:cxn ang="0">
                    <a:pos x="207" y="270"/>
                  </a:cxn>
                  <a:cxn ang="0">
                    <a:pos x="179" y="282"/>
                  </a:cxn>
                  <a:cxn ang="0">
                    <a:pos x="153" y="301"/>
                  </a:cxn>
                  <a:cxn ang="0">
                    <a:pos x="132" y="323"/>
                  </a:cxn>
                  <a:cxn ang="0">
                    <a:pos x="118" y="344"/>
                  </a:cxn>
                  <a:cxn ang="0">
                    <a:pos x="93" y="363"/>
                  </a:cxn>
                  <a:cxn ang="0">
                    <a:pos x="63" y="374"/>
                  </a:cxn>
                  <a:cxn ang="0">
                    <a:pos x="35" y="373"/>
                  </a:cxn>
                  <a:cxn ang="0">
                    <a:pos x="18" y="359"/>
                  </a:cxn>
                  <a:cxn ang="0">
                    <a:pos x="10" y="345"/>
                  </a:cxn>
                  <a:cxn ang="0">
                    <a:pos x="4" y="329"/>
                  </a:cxn>
                  <a:cxn ang="0">
                    <a:pos x="2" y="312"/>
                  </a:cxn>
                  <a:cxn ang="0">
                    <a:pos x="0" y="295"/>
                  </a:cxn>
                  <a:cxn ang="0">
                    <a:pos x="0" y="277"/>
                  </a:cxn>
                  <a:cxn ang="0">
                    <a:pos x="2" y="260"/>
                  </a:cxn>
                  <a:cxn ang="0">
                    <a:pos x="4" y="244"/>
                  </a:cxn>
                  <a:cxn ang="0">
                    <a:pos x="7" y="224"/>
                  </a:cxn>
                  <a:cxn ang="0">
                    <a:pos x="6" y="195"/>
                  </a:cxn>
                  <a:cxn ang="0">
                    <a:pos x="4" y="164"/>
                  </a:cxn>
                  <a:cxn ang="0">
                    <a:pos x="4" y="136"/>
                  </a:cxn>
                  <a:cxn ang="0">
                    <a:pos x="10" y="105"/>
                  </a:cxn>
                  <a:cxn ang="0">
                    <a:pos x="24" y="71"/>
                  </a:cxn>
                  <a:cxn ang="0">
                    <a:pos x="44" y="41"/>
                  </a:cxn>
                  <a:cxn ang="0">
                    <a:pos x="70" y="17"/>
                  </a:cxn>
                  <a:cxn ang="0">
                    <a:pos x="94" y="4"/>
                  </a:cxn>
                  <a:cxn ang="0">
                    <a:pos x="111" y="1"/>
                  </a:cxn>
                  <a:cxn ang="0">
                    <a:pos x="126" y="0"/>
                  </a:cxn>
                  <a:cxn ang="0">
                    <a:pos x="142" y="2"/>
                  </a:cxn>
                  <a:cxn ang="0">
                    <a:pos x="157" y="6"/>
                  </a:cxn>
                  <a:cxn ang="0">
                    <a:pos x="173" y="10"/>
                  </a:cxn>
                  <a:cxn ang="0">
                    <a:pos x="188" y="13"/>
                  </a:cxn>
                  <a:cxn ang="0">
                    <a:pos x="203" y="16"/>
                  </a:cxn>
                  <a:cxn ang="0">
                    <a:pos x="226" y="16"/>
                  </a:cxn>
                  <a:cxn ang="0">
                    <a:pos x="258" y="19"/>
                  </a:cxn>
                  <a:cxn ang="0">
                    <a:pos x="289" y="23"/>
                  </a:cxn>
                  <a:cxn ang="0">
                    <a:pos x="321" y="28"/>
                  </a:cxn>
                  <a:cxn ang="0">
                    <a:pos x="352" y="34"/>
                  </a:cxn>
                  <a:cxn ang="0">
                    <a:pos x="384" y="38"/>
                  </a:cxn>
                  <a:cxn ang="0">
                    <a:pos x="416" y="38"/>
                  </a:cxn>
                  <a:cxn ang="0">
                    <a:pos x="447" y="35"/>
                  </a:cxn>
                  <a:cxn ang="0">
                    <a:pos x="470" y="30"/>
                  </a:cxn>
                  <a:cxn ang="0">
                    <a:pos x="483" y="28"/>
                  </a:cxn>
                  <a:cxn ang="0">
                    <a:pos x="494" y="26"/>
                  </a:cxn>
                  <a:cxn ang="0">
                    <a:pos x="506" y="24"/>
                  </a:cxn>
                  <a:cxn ang="0">
                    <a:pos x="514" y="21"/>
                  </a:cxn>
                </a:cxnLst>
                <a:rect l="0" t="0" r="r" b="b"/>
                <a:pathLst>
                  <a:path w="517" h="376">
                    <a:moveTo>
                      <a:pt x="514" y="21"/>
                    </a:moveTo>
                    <a:lnTo>
                      <a:pt x="515" y="30"/>
                    </a:lnTo>
                    <a:lnTo>
                      <a:pt x="516" y="39"/>
                    </a:lnTo>
                    <a:lnTo>
                      <a:pt x="516" y="48"/>
                    </a:lnTo>
                    <a:lnTo>
                      <a:pt x="516" y="58"/>
                    </a:lnTo>
                    <a:lnTo>
                      <a:pt x="515" y="67"/>
                    </a:lnTo>
                    <a:lnTo>
                      <a:pt x="514" y="76"/>
                    </a:lnTo>
                    <a:lnTo>
                      <a:pt x="512" y="84"/>
                    </a:lnTo>
                    <a:lnTo>
                      <a:pt x="510" y="91"/>
                    </a:lnTo>
                    <a:lnTo>
                      <a:pt x="504" y="106"/>
                    </a:lnTo>
                    <a:lnTo>
                      <a:pt x="497" y="120"/>
                    </a:lnTo>
                    <a:lnTo>
                      <a:pt x="490" y="132"/>
                    </a:lnTo>
                    <a:lnTo>
                      <a:pt x="482" y="146"/>
                    </a:lnTo>
                    <a:lnTo>
                      <a:pt x="472" y="158"/>
                    </a:lnTo>
                    <a:lnTo>
                      <a:pt x="462" y="169"/>
                    </a:lnTo>
                    <a:lnTo>
                      <a:pt x="452" y="180"/>
                    </a:lnTo>
                    <a:lnTo>
                      <a:pt x="440" y="189"/>
                    </a:lnTo>
                    <a:lnTo>
                      <a:pt x="428" y="198"/>
                    </a:lnTo>
                    <a:lnTo>
                      <a:pt x="416" y="206"/>
                    </a:lnTo>
                    <a:lnTo>
                      <a:pt x="403" y="212"/>
                    </a:lnTo>
                    <a:lnTo>
                      <a:pt x="390" y="218"/>
                    </a:lnTo>
                    <a:lnTo>
                      <a:pt x="377" y="222"/>
                    </a:lnTo>
                    <a:lnTo>
                      <a:pt x="364" y="226"/>
                    </a:lnTo>
                    <a:lnTo>
                      <a:pt x="350" y="228"/>
                    </a:lnTo>
                    <a:lnTo>
                      <a:pt x="336" y="228"/>
                    </a:lnTo>
                    <a:lnTo>
                      <a:pt x="332" y="227"/>
                    </a:lnTo>
                    <a:lnTo>
                      <a:pt x="328" y="224"/>
                    </a:lnTo>
                    <a:lnTo>
                      <a:pt x="324" y="218"/>
                    </a:lnTo>
                    <a:lnTo>
                      <a:pt x="320" y="213"/>
                    </a:lnTo>
                    <a:lnTo>
                      <a:pt x="316" y="227"/>
                    </a:lnTo>
                    <a:lnTo>
                      <a:pt x="308" y="240"/>
                    </a:lnTo>
                    <a:lnTo>
                      <a:pt x="294" y="250"/>
                    </a:lnTo>
                    <a:lnTo>
                      <a:pt x="280" y="259"/>
                    </a:lnTo>
                    <a:lnTo>
                      <a:pt x="264" y="265"/>
                    </a:lnTo>
                    <a:lnTo>
                      <a:pt x="248" y="270"/>
                    </a:lnTo>
                    <a:lnTo>
                      <a:pt x="231" y="271"/>
                    </a:lnTo>
                    <a:lnTo>
                      <a:pt x="219" y="270"/>
                    </a:lnTo>
                    <a:lnTo>
                      <a:pt x="207" y="270"/>
                    </a:lnTo>
                    <a:lnTo>
                      <a:pt x="193" y="275"/>
                    </a:lnTo>
                    <a:lnTo>
                      <a:pt x="179" y="282"/>
                    </a:lnTo>
                    <a:lnTo>
                      <a:pt x="166" y="291"/>
                    </a:lnTo>
                    <a:lnTo>
                      <a:pt x="153" y="301"/>
                    </a:lnTo>
                    <a:lnTo>
                      <a:pt x="142" y="312"/>
                    </a:lnTo>
                    <a:lnTo>
                      <a:pt x="132" y="323"/>
                    </a:lnTo>
                    <a:lnTo>
                      <a:pt x="125" y="333"/>
                    </a:lnTo>
                    <a:lnTo>
                      <a:pt x="118" y="344"/>
                    </a:lnTo>
                    <a:lnTo>
                      <a:pt x="106" y="354"/>
                    </a:lnTo>
                    <a:lnTo>
                      <a:pt x="93" y="363"/>
                    </a:lnTo>
                    <a:lnTo>
                      <a:pt x="78" y="370"/>
                    </a:lnTo>
                    <a:lnTo>
                      <a:pt x="63" y="374"/>
                    </a:lnTo>
                    <a:lnTo>
                      <a:pt x="48" y="375"/>
                    </a:lnTo>
                    <a:lnTo>
                      <a:pt x="35" y="373"/>
                    </a:lnTo>
                    <a:lnTo>
                      <a:pt x="24" y="365"/>
                    </a:lnTo>
                    <a:lnTo>
                      <a:pt x="18" y="359"/>
                    </a:lnTo>
                    <a:lnTo>
                      <a:pt x="14" y="352"/>
                    </a:lnTo>
                    <a:lnTo>
                      <a:pt x="10" y="345"/>
                    </a:lnTo>
                    <a:lnTo>
                      <a:pt x="7" y="337"/>
                    </a:lnTo>
                    <a:lnTo>
                      <a:pt x="4" y="329"/>
                    </a:lnTo>
                    <a:lnTo>
                      <a:pt x="2" y="321"/>
                    </a:lnTo>
                    <a:lnTo>
                      <a:pt x="2" y="312"/>
                    </a:lnTo>
                    <a:lnTo>
                      <a:pt x="0" y="304"/>
                    </a:lnTo>
                    <a:lnTo>
                      <a:pt x="0" y="295"/>
                    </a:lnTo>
                    <a:lnTo>
                      <a:pt x="0" y="286"/>
                    </a:lnTo>
                    <a:lnTo>
                      <a:pt x="0" y="277"/>
                    </a:lnTo>
                    <a:lnTo>
                      <a:pt x="0" y="268"/>
                    </a:lnTo>
                    <a:lnTo>
                      <a:pt x="2" y="260"/>
                    </a:lnTo>
                    <a:lnTo>
                      <a:pt x="3" y="252"/>
                    </a:lnTo>
                    <a:lnTo>
                      <a:pt x="4" y="244"/>
                    </a:lnTo>
                    <a:lnTo>
                      <a:pt x="6" y="237"/>
                    </a:lnTo>
                    <a:lnTo>
                      <a:pt x="7" y="224"/>
                    </a:lnTo>
                    <a:lnTo>
                      <a:pt x="7" y="210"/>
                    </a:lnTo>
                    <a:lnTo>
                      <a:pt x="6" y="195"/>
                    </a:lnTo>
                    <a:lnTo>
                      <a:pt x="6" y="180"/>
                    </a:lnTo>
                    <a:lnTo>
                      <a:pt x="4" y="164"/>
                    </a:lnTo>
                    <a:lnTo>
                      <a:pt x="4" y="150"/>
                    </a:lnTo>
                    <a:lnTo>
                      <a:pt x="4" y="136"/>
                    </a:lnTo>
                    <a:lnTo>
                      <a:pt x="6" y="122"/>
                    </a:lnTo>
                    <a:lnTo>
                      <a:pt x="10" y="105"/>
                    </a:lnTo>
                    <a:lnTo>
                      <a:pt x="16" y="88"/>
                    </a:lnTo>
                    <a:lnTo>
                      <a:pt x="24" y="71"/>
                    </a:lnTo>
                    <a:lnTo>
                      <a:pt x="33" y="56"/>
                    </a:lnTo>
                    <a:lnTo>
                      <a:pt x="44" y="41"/>
                    </a:lnTo>
                    <a:lnTo>
                      <a:pt x="57" y="28"/>
                    </a:lnTo>
                    <a:lnTo>
                      <a:pt x="70" y="17"/>
                    </a:lnTo>
                    <a:lnTo>
                      <a:pt x="86" y="8"/>
                    </a:lnTo>
                    <a:lnTo>
                      <a:pt x="94" y="4"/>
                    </a:lnTo>
                    <a:lnTo>
                      <a:pt x="103" y="2"/>
                    </a:lnTo>
                    <a:lnTo>
                      <a:pt x="111" y="1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1"/>
                    </a:lnTo>
                    <a:lnTo>
                      <a:pt x="142" y="2"/>
                    </a:lnTo>
                    <a:lnTo>
                      <a:pt x="150" y="4"/>
                    </a:lnTo>
                    <a:lnTo>
                      <a:pt x="157" y="6"/>
                    </a:lnTo>
                    <a:lnTo>
                      <a:pt x="164" y="8"/>
                    </a:lnTo>
                    <a:lnTo>
                      <a:pt x="173" y="10"/>
                    </a:lnTo>
                    <a:lnTo>
                      <a:pt x="180" y="12"/>
                    </a:lnTo>
                    <a:lnTo>
                      <a:pt x="188" y="13"/>
                    </a:lnTo>
                    <a:lnTo>
                      <a:pt x="195" y="14"/>
                    </a:lnTo>
                    <a:lnTo>
                      <a:pt x="203" y="16"/>
                    </a:lnTo>
                    <a:lnTo>
                      <a:pt x="211" y="16"/>
                    </a:lnTo>
                    <a:lnTo>
                      <a:pt x="226" y="16"/>
                    </a:lnTo>
                    <a:lnTo>
                      <a:pt x="242" y="17"/>
                    </a:lnTo>
                    <a:lnTo>
                      <a:pt x="258" y="19"/>
                    </a:lnTo>
                    <a:lnTo>
                      <a:pt x="273" y="21"/>
                    </a:lnTo>
                    <a:lnTo>
                      <a:pt x="289" y="23"/>
                    </a:lnTo>
                    <a:lnTo>
                      <a:pt x="304" y="26"/>
                    </a:lnTo>
                    <a:lnTo>
                      <a:pt x="321" y="28"/>
                    </a:lnTo>
                    <a:lnTo>
                      <a:pt x="336" y="31"/>
                    </a:lnTo>
                    <a:lnTo>
                      <a:pt x="352" y="34"/>
                    </a:lnTo>
                    <a:lnTo>
                      <a:pt x="368" y="36"/>
                    </a:lnTo>
                    <a:lnTo>
                      <a:pt x="384" y="38"/>
                    </a:lnTo>
                    <a:lnTo>
                      <a:pt x="399" y="38"/>
                    </a:lnTo>
                    <a:lnTo>
                      <a:pt x="416" y="38"/>
                    </a:lnTo>
                    <a:lnTo>
                      <a:pt x="431" y="38"/>
                    </a:lnTo>
                    <a:lnTo>
                      <a:pt x="447" y="35"/>
                    </a:lnTo>
                    <a:lnTo>
                      <a:pt x="464" y="31"/>
                    </a:lnTo>
                    <a:lnTo>
                      <a:pt x="470" y="30"/>
                    </a:lnTo>
                    <a:lnTo>
                      <a:pt x="477" y="29"/>
                    </a:lnTo>
                    <a:lnTo>
                      <a:pt x="483" y="28"/>
                    </a:lnTo>
                    <a:lnTo>
                      <a:pt x="489" y="27"/>
                    </a:lnTo>
                    <a:lnTo>
                      <a:pt x="494" y="26"/>
                    </a:lnTo>
                    <a:lnTo>
                      <a:pt x="501" y="25"/>
                    </a:lnTo>
                    <a:lnTo>
                      <a:pt x="506" y="24"/>
                    </a:lnTo>
                    <a:lnTo>
                      <a:pt x="514" y="21"/>
                    </a:lnTo>
                    <a:lnTo>
                      <a:pt x="514" y="21"/>
                    </a:lnTo>
                  </a:path>
                </a:pathLst>
              </a:custGeom>
              <a:solidFill>
                <a:srgbClr val="C84016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72"/>
              <p:cNvSpPr>
                <a:spLocks/>
              </p:cNvSpPr>
              <p:nvPr/>
            </p:nvSpPr>
            <p:spPr bwMode="auto">
              <a:xfrm>
                <a:off x="8326438" y="19986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  <a:lnTo>
                      <a:pt x="130" y="114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73"/>
              <p:cNvSpPr>
                <a:spLocks/>
              </p:cNvSpPr>
              <p:nvPr/>
            </p:nvSpPr>
            <p:spPr bwMode="auto">
              <a:xfrm>
                <a:off x="8326438" y="1998663"/>
                <a:ext cx="254000" cy="271462"/>
              </a:xfrm>
              <a:custGeom>
                <a:avLst/>
                <a:gdLst/>
                <a:ahLst/>
                <a:cxnLst>
                  <a:cxn ang="0">
                    <a:pos x="130" y="114"/>
                  </a:cxn>
                  <a:cxn ang="0">
                    <a:pos x="82" y="139"/>
                  </a:cxn>
                  <a:cxn ang="0">
                    <a:pos x="52" y="160"/>
                  </a:cxn>
                  <a:cxn ang="0">
                    <a:pos x="48" y="156"/>
                  </a:cxn>
                  <a:cxn ang="0">
                    <a:pos x="37" y="132"/>
                  </a:cxn>
                  <a:cxn ang="0">
                    <a:pos x="21" y="110"/>
                  </a:cxn>
                  <a:cxn ang="0">
                    <a:pos x="0" y="54"/>
                  </a:cxn>
                  <a:cxn ang="0">
                    <a:pos x="28" y="39"/>
                  </a:cxn>
                  <a:cxn ang="0">
                    <a:pos x="58" y="26"/>
                  </a:cxn>
                  <a:cxn ang="0">
                    <a:pos x="87" y="8"/>
                  </a:cxn>
                  <a:cxn ang="0">
                    <a:pos x="113" y="0"/>
                  </a:cxn>
                  <a:cxn ang="0">
                    <a:pos x="126" y="31"/>
                  </a:cxn>
                  <a:cxn ang="0">
                    <a:pos x="138" y="54"/>
                  </a:cxn>
                  <a:cxn ang="0">
                    <a:pos x="152" y="79"/>
                  </a:cxn>
                  <a:cxn ang="0">
                    <a:pos x="164" y="103"/>
                  </a:cxn>
                  <a:cxn ang="0">
                    <a:pos x="130" y="114"/>
                  </a:cxn>
                </a:cxnLst>
                <a:rect l="0" t="0" r="r" b="b"/>
                <a:pathLst>
                  <a:path w="165" h="161">
                    <a:moveTo>
                      <a:pt x="130" y="114"/>
                    </a:moveTo>
                    <a:lnTo>
                      <a:pt x="82" y="139"/>
                    </a:lnTo>
                    <a:lnTo>
                      <a:pt x="52" y="160"/>
                    </a:lnTo>
                    <a:lnTo>
                      <a:pt x="48" y="156"/>
                    </a:lnTo>
                    <a:lnTo>
                      <a:pt x="37" y="132"/>
                    </a:lnTo>
                    <a:lnTo>
                      <a:pt x="21" y="110"/>
                    </a:lnTo>
                    <a:lnTo>
                      <a:pt x="0" y="54"/>
                    </a:lnTo>
                    <a:lnTo>
                      <a:pt x="28" y="39"/>
                    </a:lnTo>
                    <a:lnTo>
                      <a:pt x="58" y="26"/>
                    </a:lnTo>
                    <a:lnTo>
                      <a:pt x="87" y="8"/>
                    </a:lnTo>
                    <a:lnTo>
                      <a:pt x="113" y="0"/>
                    </a:lnTo>
                    <a:lnTo>
                      <a:pt x="126" y="31"/>
                    </a:lnTo>
                    <a:lnTo>
                      <a:pt x="138" y="54"/>
                    </a:lnTo>
                    <a:lnTo>
                      <a:pt x="152" y="79"/>
                    </a:lnTo>
                    <a:lnTo>
                      <a:pt x="164" y="103"/>
                    </a:lnTo>
                    <a:lnTo>
                      <a:pt x="130" y="11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74"/>
              <p:cNvSpPr>
                <a:spLocks/>
              </p:cNvSpPr>
              <p:nvPr/>
            </p:nvSpPr>
            <p:spPr bwMode="auto">
              <a:xfrm>
                <a:off x="8483600" y="21224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75"/>
              <p:cNvSpPr>
                <a:spLocks/>
              </p:cNvSpPr>
              <p:nvPr/>
            </p:nvSpPr>
            <p:spPr bwMode="auto">
              <a:xfrm>
                <a:off x="8483600" y="2122488"/>
                <a:ext cx="63500" cy="5556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8" y="3"/>
                  </a:cxn>
                  <a:cxn ang="0">
                    <a:pos x="19" y="0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4" y="32"/>
                  </a:cxn>
                  <a:cxn ang="0">
                    <a:pos x="14" y="32"/>
                  </a:cxn>
                  <a:cxn ang="0">
                    <a:pos x="24" y="29"/>
                  </a:cxn>
                  <a:cxn ang="0">
                    <a:pos x="31" y="27"/>
                  </a:cxn>
                  <a:cxn ang="0">
                    <a:pos x="35" y="18"/>
                  </a:cxn>
                  <a:cxn ang="0">
                    <a:pos x="40" y="11"/>
                  </a:cxn>
                  <a:cxn ang="0">
                    <a:pos x="35" y="7"/>
                  </a:cxn>
                </a:cxnLst>
                <a:rect l="0" t="0" r="r" b="b"/>
                <a:pathLst>
                  <a:path w="41" h="33">
                    <a:moveTo>
                      <a:pt x="35" y="7"/>
                    </a:moveTo>
                    <a:lnTo>
                      <a:pt x="28" y="3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4" y="32"/>
                    </a:lnTo>
                    <a:lnTo>
                      <a:pt x="14" y="32"/>
                    </a:lnTo>
                    <a:lnTo>
                      <a:pt x="24" y="29"/>
                    </a:lnTo>
                    <a:lnTo>
                      <a:pt x="31" y="27"/>
                    </a:lnTo>
                    <a:lnTo>
                      <a:pt x="35" y="18"/>
                    </a:lnTo>
                    <a:lnTo>
                      <a:pt x="40" y="11"/>
                    </a:lnTo>
                    <a:lnTo>
                      <a:pt x="35" y="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76"/>
              <p:cNvSpPr>
                <a:spLocks/>
              </p:cNvSpPr>
              <p:nvPr/>
            </p:nvSpPr>
            <p:spPr bwMode="auto">
              <a:xfrm>
                <a:off x="8369300" y="20780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77"/>
              <p:cNvSpPr>
                <a:spLocks/>
              </p:cNvSpPr>
              <p:nvPr/>
            </p:nvSpPr>
            <p:spPr bwMode="auto">
              <a:xfrm>
                <a:off x="8369300" y="2078038"/>
                <a:ext cx="47625" cy="57150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4" y="7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4" y="31"/>
                  </a:cxn>
                  <a:cxn ang="0">
                    <a:pos x="7" y="33"/>
                  </a:cxn>
                  <a:cxn ang="0">
                    <a:pos x="18" y="33"/>
                  </a:cxn>
                  <a:cxn ang="0">
                    <a:pos x="25" y="26"/>
                  </a:cxn>
                  <a:cxn ang="0">
                    <a:pos x="30" y="18"/>
                  </a:cxn>
                  <a:cxn ang="0">
                    <a:pos x="30" y="11"/>
                  </a:cxn>
                  <a:cxn ang="0">
                    <a:pos x="23" y="1"/>
                  </a:cxn>
                </a:cxnLst>
                <a:rect l="0" t="0" r="r" b="b"/>
                <a:pathLst>
                  <a:path w="31" h="34">
                    <a:moveTo>
                      <a:pt x="23" y="1"/>
                    </a:moveTo>
                    <a:lnTo>
                      <a:pt x="18" y="0"/>
                    </a:lnTo>
                    <a:lnTo>
                      <a:pt x="8" y="1"/>
                    </a:lnTo>
                    <a:lnTo>
                      <a:pt x="4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18" y="33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0" y="11"/>
                    </a:lnTo>
                    <a:lnTo>
                      <a:pt x="23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78"/>
              <p:cNvSpPr>
                <a:spLocks/>
              </p:cNvSpPr>
              <p:nvPr/>
            </p:nvSpPr>
            <p:spPr bwMode="auto">
              <a:xfrm>
                <a:off x="8386763" y="2103438"/>
                <a:ext cx="11112" cy="1270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79"/>
              <p:cNvSpPr>
                <a:spLocks/>
              </p:cNvSpPr>
              <p:nvPr/>
            </p:nvSpPr>
            <p:spPr bwMode="auto">
              <a:xfrm>
                <a:off x="8442325" y="207327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0"/>
              <p:cNvSpPr>
                <a:spLocks/>
              </p:cNvSpPr>
              <p:nvPr/>
            </p:nvSpPr>
            <p:spPr bwMode="auto">
              <a:xfrm>
                <a:off x="8428038" y="20431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1"/>
              <p:cNvSpPr>
                <a:spLocks/>
              </p:cNvSpPr>
              <p:nvPr/>
            </p:nvSpPr>
            <p:spPr bwMode="auto">
              <a:xfrm>
                <a:off x="8455025" y="20272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5"/>
              <p:cNvSpPr>
                <a:spLocks/>
              </p:cNvSpPr>
              <p:nvPr/>
            </p:nvSpPr>
            <p:spPr bwMode="auto">
              <a:xfrm>
                <a:off x="8366125" y="2154238"/>
                <a:ext cx="7938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6"/>
              <p:cNvSpPr>
                <a:spLocks/>
              </p:cNvSpPr>
              <p:nvPr/>
            </p:nvSpPr>
            <p:spPr bwMode="auto">
              <a:xfrm>
                <a:off x="8386763" y="2160588"/>
                <a:ext cx="6350" cy="952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7"/>
              <p:cNvSpPr>
                <a:spLocks/>
              </p:cNvSpPr>
              <p:nvPr/>
            </p:nvSpPr>
            <p:spPr bwMode="auto">
              <a:xfrm>
                <a:off x="8402638" y="2132013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8"/>
              <p:cNvSpPr>
                <a:spLocks/>
              </p:cNvSpPr>
              <p:nvPr/>
            </p:nvSpPr>
            <p:spPr bwMode="auto">
              <a:xfrm>
                <a:off x="8421688" y="2082800"/>
                <a:ext cx="7937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9"/>
              <p:cNvSpPr>
                <a:spLocks/>
              </p:cNvSpPr>
              <p:nvPr/>
            </p:nvSpPr>
            <p:spPr bwMode="auto">
              <a:xfrm>
                <a:off x="8402638" y="20637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91"/>
              <p:cNvSpPr>
                <a:spLocks/>
              </p:cNvSpPr>
              <p:nvPr/>
            </p:nvSpPr>
            <p:spPr bwMode="auto">
              <a:xfrm>
                <a:off x="8423275" y="2143125"/>
                <a:ext cx="7938" cy="793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92"/>
              <p:cNvSpPr>
                <a:spLocks/>
              </p:cNvSpPr>
              <p:nvPr/>
            </p:nvSpPr>
            <p:spPr bwMode="auto">
              <a:xfrm>
                <a:off x="8467725" y="2065338"/>
                <a:ext cx="7938" cy="1111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93"/>
              <p:cNvSpPr>
                <a:spLocks/>
              </p:cNvSpPr>
              <p:nvPr/>
            </p:nvSpPr>
            <p:spPr bwMode="auto">
              <a:xfrm>
                <a:off x="8496300" y="2093913"/>
                <a:ext cx="6350" cy="6350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94"/>
              <p:cNvSpPr>
                <a:spLocks/>
              </p:cNvSpPr>
              <p:nvPr/>
            </p:nvSpPr>
            <p:spPr bwMode="auto">
              <a:xfrm>
                <a:off x="8413750" y="219233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95"/>
              <p:cNvSpPr>
                <a:spLocks/>
              </p:cNvSpPr>
              <p:nvPr/>
            </p:nvSpPr>
            <p:spPr bwMode="auto">
              <a:xfrm>
                <a:off x="8466138" y="2160588"/>
                <a:ext cx="6350" cy="952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96"/>
              <p:cNvSpPr>
                <a:spLocks/>
              </p:cNvSpPr>
              <p:nvPr/>
            </p:nvSpPr>
            <p:spPr bwMode="auto">
              <a:xfrm>
                <a:off x="8467725" y="22066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97"/>
              <p:cNvSpPr>
                <a:spLocks/>
              </p:cNvSpPr>
              <p:nvPr/>
            </p:nvSpPr>
            <p:spPr bwMode="auto">
              <a:xfrm>
                <a:off x="8421688" y="2239963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98"/>
              <p:cNvSpPr>
                <a:spLocks/>
              </p:cNvSpPr>
              <p:nvPr/>
            </p:nvSpPr>
            <p:spPr bwMode="auto">
              <a:xfrm>
                <a:off x="8402638" y="22113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99"/>
              <p:cNvSpPr>
                <a:spLocks/>
              </p:cNvSpPr>
              <p:nvPr/>
            </p:nvSpPr>
            <p:spPr bwMode="auto">
              <a:xfrm>
                <a:off x="8442325" y="2168525"/>
                <a:ext cx="4763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00"/>
              <p:cNvSpPr>
                <a:spLocks/>
              </p:cNvSpPr>
              <p:nvPr/>
            </p:nvSpPr>
            <p:spPr bwMode="auto">
              <a:xfrm>
                <a:off x="8494713" y="21844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01"/>
              <p:cNvSpPr>
                <a:spLocks/>
              </p:cNvSpPr>
              <p:nvPr/>
            </p:nvSpPr>
            <p:spPr bwMode="auto">
              <a:xfrm>
                <a:off x="8486775" y="2047875"/>
                <a:ext cx="7938" cy="793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02"/>
              <p:cNvSpPr>
                <a:spLocks/>
              </p:cNvSpPr>
              <p:nvPr/>
            </p:nvSpPr>
            <p:spPr bwMode="auto">
              <a:xfrm>
                <a:off x="8448675" y="2120900"/>
                <a:ext cx="6350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03"/>
              <p:cNvSpPr>
                <a:spLocks/>
              </p:cNvSpPr>
              <p:nvPr/>
            </p:nvSpPr>
            <p:spPr bwMode="auto">
              <a:xfrm>
                <a:off x="8453438" y="2073275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04"/>
              <p:cNvSpPr>
                <a:spLocks/>
              </p:cNvSpPr>
              <p:nvPr/>
            </p:nvSpPr>
            <p:spPr bwMode="auto">
              <a:xfrm>
                <a:off x="8499475" y="20701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05"/>
              <p:cNvSpPr>
                <a:spLocks/>
              </p:cNvSpPr>
              <p:nvPr/>
            </p:nvSpPr>
            <p:spPr bwMode="auto">
              <a:xfrm>
                <a:off x="8374063" y="2198688"/>
                <a:ext cx="7937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06"/>
              <p:cNvSpPr>
                <a:spLocks/>
              </p:cNvSpPr>
              <p:nvPr/>
            </p:nvSpPr>
            <p:spPr bwMode="auto">
              <a:xfrm>
                <a:off x="8410575" y="2157413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07"/>
              <p:cNvSpPr>
                <a:spLocks/>
              </p:cNvSpPr>
              <p:nvPr/>
            </p:nvSpPr>
            <p:spPr bwMode="auto">
              <a:xfrm>
                <a:off x="8467725" y="2070100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08"/>
              <p:cNvSpPr>
                <a:spLocks/>
              </p:cNvSpPr>
              <p:nvPr/>
            </p:nvSpPr>
            <p:spPr bwMode="auto">
              <a:xfrm>
                <a:off x="8453438" y="2171700"/>
                <a:ext cx="7937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09"/>
              <p:cNvSpPr>
                <a:spLocks/>
              </p:cNvSpPr>
              <p:nvPr/>
            </p:nvSpPr>
            <p:spPr bwMode="auto">
              <a:xfrm>
                <a:off x="8418513" y="22098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10"/>
              <p:cNvSpPr>
                <a:spLocks/>
              </p:cNvSpPr>
              <p:nvPr/>
            </p:nvSpPr>
            <p:spPr bwMode="auto">
              <a:xfrm>
                <a:off x="8413750" y="2160588"/>
                <a:ext cx="7938" cy="63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11"/>
              <p:cNvSpPr>
                <a:spLocks/>
              </p:cNvSpPr>
              <p:nvPr/>
            </p:nvSpPr>
            <p:spPr bwMode="auto">
              <a:xfrm>
                <a:off x="8523288" y="21082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12"/>
              <p:cNvSpPr>
                <a:spLocks/>
              </p:cNvSpPr>
              <p:nvPr/>
            </p:nvSpPr>
            <p:spPr bwMode="auto">
              <a:xfrm>
                <a:off x="8504238" y="20526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13"/>
              <p:cNvSpPr>
                <a:spLocks/>
              </p:cNvSpPr>
              <p:nvPr/>
            </p:nvSpPr>
            <p:spPr bwMode="auto">
              <a:xfrm>
                <a:off x="8445500" y="2206625"/>
                <a:ext cx="7938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14"/>
              <p:cNvSpPr>
                <a:spLocks/>
              </p:cNvSpPr>
              <p:nvPr/>
            </p:nvSpPr>
            <p:spPr bwMode="auto">
              <a:xfrm>
                <a:off x="8505825" y="2132013"/>
                <a:ext cx="7938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15"/>
              <p:cNvSpPr>
                <a:spLocks/>
              </p:cNvSpPr>
              <p:nvPr/>
            </p:nvSpPr>
            <p:spPr bwMode="auto">
              <a:xfrm>
                <a:off x="8504238" y="21351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16"/>
              <p:cNvSpPr>
                <a:spLocks/>
              </p:cNvSpPr>
              <p:nvPr/>
            </p:nvSpPr>
            <p:spPr bwMode="auto">
              <a:xfrm>
                <a:off x="8504238" y="21415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17"/>
              <p:cNvSpPr>
                <a:spLocks/>
              </p:cNvSpPr>
              <p:nvPr/>
            </p:nvSpPr>
            <p:spPr bwMode="auto">
              <a:xfrm>
                <a:off x="8520113" y="2141538"/>
                <a:ext cx="7937" cy="79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18"/>
              <p:cNvSpPr>
                <a:spLocks/>
              </p:cNvSpPr>
              <p:nvPr/>
            </p:nvSpPr>
            <p:spPr bwMode="auto">
              <a:xfrm>
                <a:off x="8526463" y="21367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19"/>
              <p:cNvSpPr>
                <a:spLocks/>
              </p:cNvSpPr>
              <p:nvPr/>
            </p:nvSpPr>
            <p:spPr bwMode="auto">
              <a:xfrm>
                <a:off x="8526463" y="21367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20"/>
              <p:cNvSpPr>
                <a:spLocks/>
              </p:cNvSpPr>
              <p:nvPr/>
            </p:nvSpPr>
            <p:spPr bwMode="auto">
              <a:xfrm>
                <a:off x="8516938" y="2135188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21"/>
              <p:cNvSpPr>
                <a:spLocks/>
              </p:cNvSpPr>
              <p:nvPr/>
            </p:nvSpPr>
            <p:spPr bwMode="auto">
              <a:xfrm>
                <a:off x="8512175" y="21605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22"/>
              <p:cNvSpPr>
                <a:spLocks/>
              </p:cNvSpPr>
              <p:nvPr/>
            </p:nvSpPr>
            <p:spPr bwMode="auto">
              <a:xfrm>
                <a:off x="8513763" y="21653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23"/>
              <p:cNvSpPr>
                <a:spLocks/>
              </p:cNvSpPr>
              <p:nvPr/>
            </p:nvSpPr>
            <p:spPr bwMode="auto">
              <a:xfrm>
                <a:off x="8526463" y="2168525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24"/>
              <p:cNvSpPr>
                <a:spLocks/>
              </p:cNvSpPr>
              <p:nvPr/>
            </p:nvSpPr>
            <p:spPr bwMode="auto">
              <a:xfrm>
                <a:off x="8523288" y="2160588"/>
                <a:ext cx="6350" cy="635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25"/>
              <p:cNvSpPr>
                <a:spLocks/>
              </p:cNvSpPr>
              <p:nvPr/>
            </p:nvSpPr>
            <p:spPr bwMode="auto">
              <a:xfrm>
                <a:off x="8528050" y="2136775"/>
                <a:ext cx="6350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26"/>
              <p:cNvSpPr>
                <a:spLocks/>
              </p:cNvSpPr>
              <p:nvPr/>
            </p:nvSpPr>
            <p:spPr bwMode="auto">
              <a:xfrm>
                <a:off x="8504238" y="21574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27"/>
              <p:cNvSpPr>
                <a:spLocks/>
              </p:cNvSpPr>
              <p:nvPr/>
            </p:nvSpPr>
            <p:spPr bwMode="auto">
              <a:xfrm>
                <a:off x="8489950" y="2165350"/>
                <a:ext cx="6350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28"/>
              <p:cNvSpPr>
                <a:spLocks/>
              </p:cNvSpPr>
              <p:nvPr/>
            </p:nvSpPr>
            <p:spPr bwMode="auto">
              <a:xfrm>
                <a:off x="8482013" y="2146300"/>
                <a:ext cx="6350" cy="79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29"/>
              <p:cNvSpPr>
                <a:spLocks/>
              </p:cNvSpPr>
              <p:nvPr/>
            </p:nvSpPr>
            <p:spPr bwMode="auto">
              <a:xfrm>
                <a:off x="8504238" y="2165350"/>
                <a:ext cx="7937" cy="793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30"/>
              <p:cNvSpPr>
                <a:spLocks/>
              </p:cNvSpPr>
              <p:nvPr/>
            </p:nvSpPr>
            <p:spPr bwMode="auto">
              <a:xfrm>
                <a:off x="8528050" y="21288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31"/>
              <p:cNvSpPr>
                <a:spLocks/>
              </p:cNvSpPr>
              <p:nvPr/>
            </p:nvSpPr>
            <p:spPr bwMode="auto">
              <a:xfrm>
                <a:off x="8528050" y="215423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32"/>
              <p:cNvSpPr>
                <a:spLocks/>
              </p:cNvSpPr>
              <p:nvPr/>
            </p:nvSpPr>
            <p:spPr bwMode="auto">
              <a:xfrm>
                <a:off x="8512175" y="2165350"/>
                <a:ext cx="6350" cy="793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33"/>
              <p:cNvSpPr>
                <a:spLocks/>
              </p:cNvSpPr>
              <p:nvPr/>
            </p:nvSpPr>
            <p:spPr bwMode="auto">
              <a:xfrm>
                <a:off x="8494713" y="2135188"/>
                <a:ext cx="6350" cy="793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34"/>
              <p:cNvSpPr>
                <a:spLocks/>
              </p:cNvSpPr>
              <p:nvPr/>
            </p:nvSpPr>
            <p:spPr bwMode="auto">
              <a:xfrm>
                <a:off x="8532813" y="2157413"/>
                <a:ext cx="7937" cy="793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5" name="Freeform 307"/>
          <p:cNvSpPr>
            <a:spLocks/>
          </p:cNvSpPr>
          <p:nvPr/>
        </p:nvSpPr>
        <p:spPr bwMode="auto">
          <a:xfrm>
            <a:off x="3492137" y="6019800"/>
            <a:ext cx="1066800" cy="228600"/>
          </a:xfrm>
          <a:custGeom>
            <a:avLst/>
            <a:gdLst/>
            <a:ahLst/>
            <a:cxnLst>
              <a:cxn ang="0">
                <a:pos x="233" y="120"/>
              </a:cxn>
              <a:cxn ang="0">
                <a:pos x="185" y="238"/>
              </a:cxn>
              <a:cxn ang="0">
                <a:pos x="185" y="221"/>
              </a:cxn>
              <a:cxn ang="0">
                <a:pos x="178" y="238"/>
              </a:cxn>
              <a:cxn ang="0">
                <a:pos x="178" y="153"/>
              </a:cxn>
              <a:cxn ang="0">
                <a:pos x="57" y="153"/>
              </a:cxn>
              <a:cxn ang="0">
                <a:pos x="57" y="240"/>
              </a:cxn>
              <a:cxn ang="0">
                <a:pos x="51" y="223"/>
              </a:cxn>
              <a:cxn ang="0">
                <a:pos x="51" y="240"/>
              </a:cxn>
              <a:cxn ang="0">
                <a:pos x="0" y="120"/>
              </a:cxn>
              <a:cxn ang="0">
                <a:pos x="51" y="0"/>
              </a:cxn>
              <a:cxn ang="0">
                <a:pos x="51" y="18"/>
              </a:cxn>
              <a:cxn ang="0">
                <a:pos x="57" y="0"/>
              </a:cxn>
              <a:cxn ang="0">
                <a:pos x="57" y="86"/>
              </a:cxn>
              <a:cxn ang="0">
                <a:pos x="178" y="86"/>
              </a:cxn>
              <a:cxn ang="0">
                <a:pos x="178" y="2"/>
              </a:cxn>
              <a:cxn ang="0">
                <a:pos x="185" y="20"/>
              </a:cxn>
              <a:cxn ang="0">
                <a:pos x="185" y="2"/>
              </a:cxn>
              <a:cxn ang="0">
                <a:pos x="233" y="120"/>
              </a:cxn>
            </a:cxnLst>
            <a:rect l="0" t="0" r="r" b="b"/>
            <a:pathLst>
              <a:path w="234" h="241">
                <a:moveTo>
                  <a:pt x="233" y="120"/>
                </a:moveTo>
                <a:lnTo>
                  <a:pt x="185" y="238"/>
                </a:lnTo>
                <a:lnTo>
                  <a:pt x="185" y="221"/>
                </a:lnTo>
                <a:lnTo>
                  <a:pt x="178" y="238"/>
                </a:lnTo>
                <a:lnTo>
                  <a:pt x="178" y="153"/>
                </a:lnTo>
                <a:lnTo>
                  <a:pt x="57" y="153"/>
                </a:lnTo>
                <a:lnTo>
                  <a:pt x="57" y="240"/>
                </a:lnTo>
                <a:lnTo>
                  <a:pt x="51" y="223"/>
                </a:lnTo>
                <a:lnTo>
                  <a:pt x="51" y="240"/>
                </a:lnTo>
                <a:lnTo>
                  <a:pt x="0" y="120"/>
                </a:lnTo>
                <a:lnTo>
                  <a:pt x="51" y="0"/>
                </a:lnTo>
                <a:lnTo>
                  <a:pt x="51" y="18"/>
                </a:lnTo>
                <a:lnTo>
                  <a:pt x="57" y="0"/>
                </a:lnTo>
                <a:lnTo>
                  <a:pt x="57" y="86"/>
                </a:lnTo>
                <a:lnTo>
                  <a:pt x="178" y="86"/>
                </a:lnTo>
                <a:lnTo>
                  <a:pt x="178" y="2"/>
                </a:lnTo>
                <a:lnTo>
                  <a:pt x="185" y="20"/>
                </a:lnTo>
                <a:lnTo>
                  <a:pt x="185" y="2"/>
                </a:lnTo>
                <a:lnTo>
                  <a:pt x="233" y="120"/>
                </a:lnTo>
              </a:path>
            </a:pathLst>
          </a:custGeom>
          <a:gradFill flip="none" rotWithShape="1">
            <a:gsLst>
              <a:gs pos="32000">
                <a:srgbClr val="00FFFF"/>
              </a:gs>
              <a:gs pos="41000">
                <a:srgbClr val="FFFFFF"/>
              </a:gs>
              <a:gs pos="100000">
                <a:srgbClr val="33CC33"/>
              </a:gs>
            </a:gsLst>
            <a:lin ang="1080000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71" name="Group 370"/>
          <p:cNvGrpSpPr/>
          <p:nvPr/>
        </p:nvGrpSpPr>
        <p:grpSpPr>
          <a:xfrm>
            <a:off x="4127679" y="3565525"/>
            <a:ext cx="2722384" cy="1649592"/>
            <a:chOff x="4127679" y="3565525"/>
            <a:chExt cx="2722384" cy="1649592"/>
          </a:xfrm>
        </p:grpSpPr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527675" y="3878263"/>
              <a:ext cx="7938" cy="1270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527675" y="3878263"/>
              <a:ext cx="7938" cy="1270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4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572125" y="3857625"/>
              <a:ext cx="12700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572125" y="3857625"/>
              <a:ext cx="12700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572125" y="3857625"/>
              <a:ext cx="12700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572125" y="3857625"/>
              <a:ext cx="12700" cy="127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561013" y="3857625"/>
              <a:ext cx="7937" cy="12700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5" h="8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561013" y="3857625"/>
              <a:ext cx="7937" cy="12700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4" y="3"/>
                </a:cxn>
              </a:cxnLst>
              <a:rect l="0" t="0" r="r" b="b"/>
              <a:pathLst>
                <a:path w="5" h="8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521325" y="3854450"/>
              <a:ext cx="1428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521325" y="3854450"/>
              <a:ext cx="1428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4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751513" y="3819525"/>
              <a:ext cx="11112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751513" y="3819525"/>
              <a:ext cx="11112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61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751513" y="3819525"/>
              <a:ext cx="11112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738813" y="3852863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738813" y="3852863"/>
              <a:ext cx="7937" cy="79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5075238" y="3565525"/>
              <a:ext cx="241300" cy="104775"/>
            </a:xfrm>
            <a:custGeom>
              <a:avLst/>
              <a:gdLst/>
              <a:ahLst/>
              <a:cxnLst>
                <a:cxn ang="0">
                  <a:pos x="20" y="52"/>
                </a:cxn>
                <a:cxn ang="0">
                  <a:pos x="0" y="28"/>
                </a:cxn>
                <a:cxn ang="0">
                  <a:pos x="18" y="15"/>
                </a:cxn>
                <a:cxn ang="0">
                  <a:pos x="30" y="9"/>
                </a:cxn>
                <a:cxn ang="0">
                  <a:pos x="42" y="6"/>
                </a:cxn>
                <a:cxn ang="0">
                  <a:pos x="48" y="4"/>
                </a:cxn>
                <a:cxn ang="0">
                  <a:pos x="58" y="2"/>
                </a:cxn>
                <a:cxn ang="0">
                  <a:pos x="66" y="0"/>
                </a:cxn>
                <a:cxn ang="0">
                  <a:pos x="112" y="2"/>
                </a:cxn>
                <a:cxn ang="0">
                  <a:pos x="125" y="6"/>
                </a:cxn>
                <a:cxn ang="0">
                  <a:pos x="139" y="13"/>
                </a:cxn>
                <a:cxn ang="0">
                  <a:pos x="147" y="23"/>
                </a:cxn>
                <a:cxn ang="0">
                  <a:pos x="150" y="34"/>
                </a:cxn>
                <a:cxn ang="0">
                  <a:pos x="156" y="61"/>
                </a:cxn>
                <a:cxn ang="0">
                  <a:pos x="20" y="52"/>
                </a:cxn>
                <a:cxn ang="0">
                  <a:pos x="20" y="52"/>
                </a:cxn>
              </a:cxnLst>
              <a:rect l="0" t="0" r="r" b="b"/>
              <a:pathLst>
                <a:path w="157" h="62">
                  <a:moveTo>
                    <a:pt x="20" y="52"/>
                  </a:moveTo>
                  <a:lnTo>
                    <a:pt x="0" y="28"/>
                  </a:lnTo>
                  <a:lnTo>
                    <a:pt x="18" y="15"/>
                  </a:lnTo>
                  <a:lnTo>
                    <a:pt x="30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112" y="2"/>
                  </a:lnTo>
                  <a:lnTo>
                    <a:pt x="125" y="6"/>
                  </a:lnTo>
                  <a:lnTo>
                    <a:pt x="139" y="13"/>
                  </a:lnTo>
                  <a:lnTo>
                    <a:pt x="147" y="23"/>
                  </a:lnTo>
                  <a:lnTo>
                    <a:pt x="150" y="34"/>
                  </a:lnTo>
                  <a:lnTo>
                    <a:pt x="156" y="61"/>
                  </a:lnTo>
                  <a:lnTo>
                    <a:pt x="20" y="52"/>
                  </a:lnTo>
                  <a:lnTo>
                    <a:pt x="20" y="5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5075238" y="3565525"/>
              <a:ext cx="241300" cy="104775"/>
            </a:xfrm>
            <a:custGeom>
              <a:avLst/>
              <a:gdLst/>
              <a:ahLst/>
              <a:cxnLst>
                <a:cxn ang="0">
                  <a:pos x="20" y="52"/>
                </a:cxn>
                <a:cxn ang="0">
                  <a:pos x="0" y="28"/>
                </a:cxn>
                <a:cxn ang="0">
                  <a:pos x="18" y="15"/>
                </a:cxn>
                <a:cxn ang="0">
                  <a:pos x="30" y="9"/>
                </a:cxn>
                <a:cxn ang="0">
                  <a:pos x="42" y="6"/>
                </a:cxn>
                <a:cxn ang="0">
                  <a:pos x="48" y="4"/>
                </a:cxn>
                <a:cxn ang="0">
                  <a:pos x="58" y="2"/>
                </a:cxn>
                <a:cxn ang="0">
                  <a:pos x="66" y="0"/>
                </a:cxn>
                <a:cxn ang="0">
                  <a:pos x="112" y="2"/>
                </a:cxn>
                <a:cxn ang="0">
                  <a:pos x="125" y="6"/>
                </a:cxn>
                <a:cxn ang="0">
                  <a:pos x="139" y="13"/>
                </a:cxn>
                <a:cxn ang="0">
                  <a:pos x="147" y="23"/>
                </a:cxn>
                <a:cxn ang="0">
                  <a:pos x="150" y="34"/>
                </a:cxn>
                <a:cxn ang="0">
                  <a:pos x="156" y="61"/>
                </a:cxn>
                <a:cxn ang="0">
                  <a:pos x="20" y="52"/>
                </a:cxn>
              </a:cxnLst>
              <a:rect l="0" t="0" r="r" b="b"/>
              <a:pathLst>
                <a:path w="157" h="62">
                  <a:moveTo>
                    <a:pt x="20" y="52"/>
                  </a:moveTo>
                  <a:lnTo>
                    <a:pt x="0" y="28"/>
                  </a:lnTo>
                  <a:lnTo>
                    <a:pt x="18" y="15"/>
                  </a:lnTo>
                  <a:lnTo>
                    <a:pt x="30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112" y="2"/>
                  </a:lnTo>
                  <a:lnTo>
                    <a:pt x="125" y="6"/>
                  </a:lnTo>
                  <a:lnTo>
                    <a:pt x="139" y="13"/>
                  </a:lnTo>
                  <a:lnTo>
                    <a:pt x="147" y="23"/>
                  </a:lnTo>
                  <a:lnTo>
                    <a:pt x="150" y="34"/>
                  </a:lnTo>
                  <a:lnTo>
                    <a:pt x="156" y="61"/>
                  </a:lnTo>
                  <a:lnTo>
                    <a:pt x="20" y="5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5038725" y="3611563"/>
              <a:ext cx="279400" cy="134937"/>
            </a:xfrm>
            <a:custGeom>
              <a:avLst/>
              <a:gdLst/>
              <a:ahLst/>
              <a:cxnLst>
                <a:cxn ang="0">
                  <a:pos x="32" y="73"/>
                </a:cxn>
                <a:cxn ang="0">
                  <a:pos x="21" y="60"/>
                </a:cxn>
                <a:cxn ang="0">
                  <a:pos x="14" y="52"/>
                </a:cxn>
                <a:cxn ang="0">
                  <a:pos x="7" y="47"/>
                </a:cxn>
                <a:cxn ang="0">
                  <a:pos x="3" y="36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3" y="9"/>
                </a:cxn>
                <a:cxn ang="0">
                  <a:pos x="14" y="6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36" y="6"/>
                </a:cxn>
                <a:cxn ang="0">
                  <a:pos x="44" y="16"/>
                </a:cxn>
                <a:cxn ang="0">
                  <a:pos x="55" y="13"/>
                </a:cxn>
                <a:cxn ang="0">
                  <a:pos x="64" y="16"/>
                </a:cxn>
                <a:cxn ang="0">
                  <a:pos x="74" y="16"/>
                </a:cxn>
                <a:cxn ang="0">
                  <a:pos x="85" y="20"/>
                </a:cxn>
                <a:cxn ang="0">
                  <a:pos x="95" y="16"/>
                </a:cxn>
                <a:cxn ang="0">
                  <a:pos x="108" y="16"/>
                </a:cxn>
                <a:cxn ang="0">
                  <a:pos x="114" y="16"/>
                </a:cxn>
                <a:cxn ang="0">
                  <a:pos x="119" y="18"/>
                </a:cxn>
                <a:cxn ang="0">
                  <a:pos x="123" y="20"/>
                </a:cxn>
                <a:cxn ang="0">
                  <a:pos x="123" y="15"/>
                </a:cxn>
                <a:cxn ang="0">
                  <a:pos x="126" y="7"/>
                </a:cxn>
                <a:cxn ang="0">
                  <a:pos x="130" y="7"/>
                </a:cxn>
                <a:cxn ang="0">
                  <a:pos x="133" y="7"/>
                </a:cxn>
                <a:cxn ang="0">
                  <a:pos x="139" y="7"/>
                </a:cxn>
                <a:cxn ang="0">
                  <a:pos x="142" y="7"/>
                </a:cxn>
                <a:cxn ang="0">
                  <a:pos x="153" y="16"/>
                </a:cxn>
                <a:cxn ang="0">
                  <a:pos x="157" y="20"/>
                </a:cxn>
                <a:cxn ang="0">
                  <a:pos x="159" y="27"/>
                </a:cxn>
                <a:cxn ang="0">
                  <a:pos x="167" y="27"/>
                </a:cxn>
                <a:cxn ang="0">
                  <a:pos x="175" y="29"/>
                </a:cxn>
                <a:cxn ang="0">
                  <a:pos x="180" y="36"/>
                </a:cxn>
                <a:cxn ang="0">
                  <a:pos x="179" y="47"/>
                </a:cxn>
                <a:cxn ang="0">
                  <a:pos x="179" y="52"/>
                </a:cxn>
                <a:cxn ang="0">
                  <a:pos x="177" y="56"/>
                </a:cxn>
                <a:cxn ang="0">
                  <a:pos x="173" y="60"/>
                </a:cxn>
                <a:cxn ang="0">
                  <a:pos x="171" y="66"/>
                </a:cxn>
                <a:cxn ang="0">
                  <a:pos x="167" y="67"/>
                </a:cxn>
                <a:cxn ang="0">
                  <a:pos x="159" y="67"/>
                </a:cxn>
                <a:cxn ang="0">
                  <a:pos x="157" y="67"/>
                </a:cxn>
                <a:cxn ang="0">
                  <a:pos x="153" y="67"/>
                </a:cxn>
                <a:cxn ang="0">
                  <a:pos x="146" y="67"/>
                </a:cxn>
                <a:cxn ang="0">
                  <a:pos x="141" y="71"/>
                </a:cxn>
                <a:cxn ang="0">
                  <a:pos x="133" y="73"/>
                </a:cxn>
                <a:cxn ang="0">
                  <a:pos x="129" y="77"/>
                </a:cxn>
                <a:cxn ang="0">
                  <a:pos x="123" y="78"/>
                </a:cxn>
                <a:cxn ang="0">
                  <a:pos x="108" y="78"/>
                </a:cxn>
                <a:cxn ang="0">
                  <a:pos x="104" y="78"/>
                </a:cxn>
                <a:cxn ang="0">
                  <a:pos x="96" y="78"/>
                </a:cxn>
                <a:cxn ang="0">
                  <a:pos x="49" y="77"/>
                </a:cxn>
                <a:cxn ang="0">
                  <a:pos x="32" y="73"/>
                </a:cxn>
                <a:cxn ang="0">
                  <a:pos x="32" y="73"/>
                </a:cxn>
              </a:cxnLst>
              <a:rect l="0" t="0" r="r" b="b"/>
              <a:pathLst>
                <a:path w="181" h="79">
                  <a:moveTo>
                    <a:pt x="32" y="73"/>
                  </a:moveTo>
                  <a:lnTo>
                    <a:pt x="21" y="60"/>
                  </a:lnTo>
                  <a:lnTo>
                    <a:pt x="14" y="52"/>
                  </a:lnTo>
                  <a:lnTo>
                    <a:pt x="7" y="47"/>
                  </a:lnTo>
                  <a:lnTo>
                    <a:pt x="3" y="36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3" y="9"/>
                  </a:lnTo>
                  <a:lnTo>
                    <a:pt x="14" y="6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6" y="6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4" y="16"/>
                  </a:lnTo>
                  <a:lnTo>
                    <a:pt x="74" y="16"/>
                  </a:lnTo>
                  <a:lnTo>
                    <a:pt x="85" y="20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14" y="16"/>
                  </a:lnTo>
                  <a:lnTo>
                    <a:pt x="119" y="18"/>
                  </a:lnTo>
                  <a:lnTo>
                    <a:pt x="123" y="20"/>
                  </a:lnTo>
                  <a:lnTo>
                    <a:pt x="123" y="15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3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53" y="16"/>
                  </a:lnTo>
                  <a:lnTo>
                    <a:pt x="157" y="20"/>
                  </a:lnTo>
                  <a:lnTo>
                    <a:pt x="159" y="27"/>
                  </a:lnTo>
                  <a:lnTo>
                    <a:pt x="167" y="27"/>
                  </a:lnTo>
                  <a:lnTo>
                    <a:pt x="175" y="29"/>
                  </a:lnTo>
                  <a:lnTo>
                    <a:pt x="180" y="36"/>
                  </a:lnTo>
                  <a:lnTo>
                    <a:pt x="179" y="47"/>
                  </a:lnTo>
                  <a:lnTo>
                    <a:pt x="179" y="52"/>
                  </a:lnTo>
                  <a:lnTo>
                    <a:pt x="177" y="56"/>
                  </a:lnTo>
                  <a:lnTo>
                    <a:pt x="173" y="60"/>
                  </a:lnTo>
                  <a:lnTo>
                    <a:pt x="171" y="66"/>
                  </a:lnTo>
                  <a:lnTo>
                    <a:pt x="167" y="67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3" y="67"/>
                  </a:lnTo>
                  <a:lnTo>
                    <a:pt x="146" y="67"/>
                  </a:lnTo>
                  <a:lnTo>
                    <a:pt x="141" y="71"/>
                  </a:lnTo>
                  <a:lnTo>
                    <a:pt x="133" y="73"/>
                  </a:lnTo>
                  <a:lnTo>
                    <a:pt x="129" y="77"/>
                  </a:lnTo>
                  <a:lnTo>
                    <a:pt x="123" y="78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96" y="78"/>
                  </a:lnTo>
                  <a:lnTo>
                    <a:pt x="49" y="77"/>
                  </a:lnTo>
                  <a:lnTo>
                    <a:pt x="32" y="73"/>
                  </a:lnTo>
                  <a:lnTo>
                    <a:pt x="32" y="73"/>
                  </a:lnTo>
                </a:path>
              </a:pathLst>
            </a:custGeom>
            <a:solidFill>
              <a:srgbClr val="C0C0C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5200650" y="3705225"/>
              <a:ext cx="6350" cy="1270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199063" y="3706813"/>
              <a:ext cx="6350" cy="1587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4"/>
                </a:cxn>
              </a:cxnLst>
              <a:rect l="0" t="0" r="r" b="b"/>
              <a:pathLst>
                <a:path w="4" h="9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243513" y="3679825"/>
              <a:ext cx="14287" cy="793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5243513" y="3679825"/>
              <a:ext cx="14287" cy="793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2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5243513" y="3679825"/>
              <a:ext cx="14287" cy="793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5243513" y="3679825"/>
              <a:ext cx="14287" cy="793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2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5226050" y="3679825"/>
              <a:ext cx="12700" cy="793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5226050" y="3679825"/>
              <a:ext cx="12700" cy="793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8" y="4"/>
                </a:cxn>
                <a:cxn ang="0">
                  <a:pos x="8" y="2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5199063" y="3679825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5199063" y="3679825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5165725" y="3646488"/>
              <a:ext cx="6350" cy="1270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4" h="8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5165725" y="3646488"/>
              <a:ext cx="6350" cy="1270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4"/>
                </a:cxn>
              </a:cxnLst>
              <a:rect l="0" t="0" r="r" b="b"/>
              <a:pathLst>
                <a:path w="4" h="8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5229225" y="3700463"/>
              <a:ext cx="11113" cy="1428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7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5229225" y="3700463"/>
              <a:ext cx="11113" cy="1428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4"/>
                </a:cxn>
              </a:cxnLst>
              <a:rect l="0" t="0" r="r" b="b"/>
              <a:pathLst>
                <a:path w="8" h="9">
                  <a:moveTo>
                    <a:pt x="7" y="4"/>
                  </a:moveTo>
                  <a:lnTo>
                    <a:pt x="7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5105400" y="3649663"/>
              <a:ext cx="11113" cy="11112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5105400" y="3649663"/>
              <a:ext cx="11113" cy="11112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5141913" y="3686175"/>
              <a:ext cx="12700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5141913" y="3686175"/>
              <a:ext cx="12700" cy="1428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lnTo>
                    <a:pt x="7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5153025" y="3705225"/>
              <a:ext cx="19050" cy="127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2" h="8">
                  <a:moveTo>
                    <a:pt x="11" y="3"/>
                  </a:move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5153025" y="3705225"/>
              <a:ext cx="19050" cy="12700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3"/>
                </a:cxn>
              </a:cxnLst>
              <a:rect l="0" t="0" r="r" b="b"/>
              <a:pathLst>
                <a:path w="12" h="8">
                  <a:moveTo>
                    <a:pt x="11" y="3"/>
                  </a:move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5451475" y="3735388"/>
              <a:ext cx="241300" cy="80962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0" y="23"/>
                </a:cxn>
                <a:cxn ang="0">
                  <a:pos x="18" y="11"/>
                </a:cxn>
                <a:cxn ang="0">
                  <a:pos x="33" y="7"/>
                </a:cxn>
                <a:cxn ang="0">
                  <a:pos x="43" y="4"/>
                </a:cxn>
                <a:cxn ang="0">
                  <a:pos x="49" y="2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113" y="0"/>
                </a:cxn>
                <a:cxn ang="0">
                  <a:pos x="127" y="2"/>
                </a:cxn>
                <a:cxn ang="0">
                  <a:pos x="140" y="8"/>
                </a:cxn>
                <a:cxn ang="0">
                  <a:pos x="147" y="15"/>
                </a:cxn>
                <a:cxn ang="0">
                  <a:pos x="151" y="27"/>
                </a:cxn>
                <a:cxn ang="0">
                  <a:pos x="155" y="47"/>
                </a:cxn>
                <a:cxn ang="0">
                  <a:pos x="20" y="39"/>
                </a:cxn>
                <a:cxn ang="0">
                  <a:pos x="20" y="39"/>
                </a:cxn>
              </a:cxnLst>
              <a:rect l="0" t="0" r="r" b="b"/>
              <a:pathLst>
                <a:path w="156" h="48">
                  <a:moveTo>
                    <a:pt x="20" y="39"/>
                  </a:moveTo>
                  <a:lnTo>
                    <a:pt x="0" y="23"/>
                  </a:lnTo>
                  <a:lnTo>
                    <a:pt x="18" y="11"/>
                  </a:lnTo>
                  <a:lnTo>
                    <a:pt x="33" y="7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40" y="8"/>
                  </a:lnTo>
                  <a:lnTo>
                    <a:pt x="147" y="15"/>
                  </a:lnTo>
                  <a:lnTo>
                    <a:pt x="151" y="27"/>
                  </a:lnTo>
                  <a:lnTo>
                    <a:pt x="155" y="47"/>
                  </a:lnTo>
                  <a:lnTo>
                    <a:pt x="20" y="39"/>
                  </a:lnTo>
                  <a:lnTo>
                    <a:pt x="20" y="3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5451475" y="3735388"/>
              <a:ext cx="241300" cy="80962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0" y="23"/>
                </a:cxn>
                <a:cxn ang="0">
                  <a:pos x="18" y="11"/>
                </a:cxn>
                <a:cxn ang="0">
                  <a:pos x="33" y="7"/>
                </a:cxn>
                <a:cxn ang="0">
                  <a:pos x="43" y="4"/>
                </a:cxn>
                <a:cxn ang="0">
                  <a:pos x="49" y="2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113" y="0"/>
                </a:cxn>
                <a:cxn ang="0">
                  <a:pos x="127" y="2"/>
                </a:cxn>
                <a:cxn ang="0">
                  <a:pos x="140" y="8"/>
                </a:cxn>
                <a:cxn ang="0">
                  <a:pos x="147" y="15"/>
                </a:cxn>
                <a:cxn ang="0">
                  <a:pos x="151" y="27"/>
                </a:cxn>
                <a:cxn ang="0">
                  <a:pos x="155" y="47"/>
                </a:cxn>
                <a:cxn ang="0">
                  <a:pos x="20" y="39"/>
                </a:cxn>
              </a:cxnLst>
              <a:rect l="0" t="0" r="r" b="b"/>
              <a:pathLst>
                <a:path w="156" h="48">
                  <a:moveTo>
                    <a:pt x="20" y="39"/>
                  </a:moveTo>
                  <a:lnTo>
                    <a:pt x="0" y="23"/>
                  </a:lnTo>
                  <a:lnTo>
                    <a:pt x="18" y="11"/>
                  </a:lnTo>
                  <a:lnTo>
                    <a:pt x="33" y="7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40" y="8"/>
                  </a:lnTo>
                  <a:lnTo>
                    <a:pt x="147" y="15"/>
                  </a:lnTo>
                  <a:lnTo>
                    <a:pt x="151" y="27"/>
                  </a:lnTo>
                  <a:lnTo>
                    <a:pt x="155" y="47"/>
                  </a:lnTo>
                  <a:lnTo>
                    <a:pt x="20" y="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5422900" y="3775075"/>
              <a:ext cx="274638" cy="109538"/>
            </a:xfrm>
            <a:custGeom>
              <a:avLst/>
              <a:gdLst/>
              <a:ahLst/>
              <a:cxnLst>
                <a:cxn ang="0">
                  <a:pos x="32" y="56"/>
                </a:cxn>
                <a:cxn ang="0">
                  <a:pos x="18" y="46"/>
                </a:cxn>
                <a:cxn ang="0">
                  <a:pos x="11" y="42"/>
                </a:cxn>
                <a:cxn ang="0">
                  <a:pos x="7" y="37"/>
                </a:cxn>
                <a:cxn ang="0">
                  <a:pos x="2" y="29"/>
                </a:cxn>
                <a:cxn ang="0">
                  <a:pos x="0" y="20"/>
                </a:cxn>
                <a:cxn ang="0">
                  <a:pos x="0" y="9"/>
                </a:cxn>
                <a:cxn ang="0">
                  <a:pos x="6" y="5"/>
                </a:cxn>
                <a:cxn ang="0">
                  <a:pos x="11" y="4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34" y="4"/>
                </a:cxn>
                <a:cxn ang="0">
                  <a:pos x="43" y="9"/>
                </a:cxn>
                <a:cxn ang="0">
                  <a:pos x="52" y="9"/>
                </a:cxn>
                <a:cxn ang="0">
                  <a:pos x="62" y="9"/>
                </a:cxn>
                <a:cxn ang="0">
                  <a:pos x="71" y="10"/>
                </a:cxn>
                <a:cxn ang="0">
                  <a:pos x="80" y="15"/>
                </a:cxn>
                <a:cxn ang="0">
                  <a:pos x="92" y="10"/>
                </a:cxn>
                <a:cxn ang="0">
                  <a:pos x="107" y="9"/>
                </a:cxn>
                <a:cxn ang="0">
                  <a:pos x="112" y="10"/>
                </a:cxn>
                <a:cxn ang="0">
                  <a:pos x="116" y="12"/>
                </a:cxn>
                <a:cxn ang="0">
                  <a:pos x="118" y="15"/>
                </a:cxn>
                <a:cxn ang="0">
                  <a:pos x="119" y="15"/>
                </a:cxn>
                <a:cxn ang="0">
                  <a:pos x="122" y="9"/>
                </a:cxn>
                <a:cxn ang="0">
                  <a:pos x="140" y="10"/>
                </a:cxn>
                <a:cxn ang="0">
                  <a:pos x="153" y="19"/>
                </a:cxn>
                <a:cxn ang="0">
                  <a:pos x="155" y="20"/>
                </a:cxn>
                <a:cxn ang="0">
                  <a:pos x="162" y="20"/>
                </a:cxn>
                <a:cxn ang="0">
                  <a:pos x="171" y="20"/>
                </a:cxn>
                <a:cxn ang="0">
                  <a:pos x="175" y="28"/>
                </a:cxn>
                <a:cxn ang="0">
                  <a:pos x="177" y="29"/>
                </a:cxn>
                <a:cxn ang="0">
                  <a:pos x="175" y="37"/>
                </a:cxn>
                <a:cxn ang="0">
                  <a:pos x="175" y="40"/>
                </a:cxn>
                <a:cxn ang="0">
                  <a:pos x="174" y="44"/>
                </a:cxn>
                <a:cxn ang="0">
                  <a:pos x="170" y="46"/>
                </a:cxn>
                <a:cxn ang="0">
                  <a:pos x="168" y="46"/>
                </a:cxn>
                <a:cxn ang="0">
                  <a:pos x="160" y="47"/>
                </a:cxn>
                <a:cxn ang="0">
                  <a:pos x="155" y="49"/>
                </a:cxn>
                <a:cxn ang="0">
                  <a:pos x="153" y="49"/>
                </a:cxn>
                <a:cxn ang="0">
                  <a:pos x="152" y="51"/>
                </a:cxn>
                <a:cxn ang="0">
                  <a:pos x="144" y="51"/>
                </a:cxn>
                <a:cxn ang="0">
                  <a:pos x="135" y="55"/>
                </a:cxn>
                <a:cxn ang="0">
                  <a:pos x="130" y="56"/>
                </a:cxn>
                <a:cxn ang="0">
                  <a:pos x="127" y="60"/>
                </a:cxn>
                <a:cxn ang="0">
                  <a:pos x="119" y="64"/>
                </a:cxn>
                <a:cxn ang="0">
                  <a:pos x="107" y="64"/>
                </a:cxn>
                <a:cxn ang="0">
                  <a:pos x="99" y="64"/>
                </a:cxn>
                <a:cxn ang="0">
                  <a:pos x="92" y="64"/>
                </a:cxn>
                <a:cxn ang="0">
                  <a:pos x="48" y="60"/>
                </a:cxn>
                <a:cxn ang="0">
                  <a:pos x="32" y="56"/>
                </a:cxn>
                <a:cxn ang="0">
                  <a:pos x="32" y="56"/>
                </a:cxn>
              </a:cxnLst>
              <a:rect l="0" t="0" r="r" b="b"/>
              <a:pathLst>
                <a:path w="178" h="65">
                  <a:moveTo>
                    <a:pt x="32" y="56"/>
                  </a:moveTo>
                  <a:lnTo>
                    <a:pt x="18" y="46"/>
                  </a:lnTo>
                  <a:lnTo>
                    <a:pt x="11" y="42"/>
                  </a:lnTo>
                  <a:lnTo>
                    <a:pt x="7" y="37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0" y="9"/>
                  </a:lnTo>
                  <a:lnTo>
                    <a:pt x="6" y="5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3" y="9"/>
                  </a:lnTo>
                  <a:lnTo>
                    <a:pt x="52" y="9"/>
                  </a:lnTo>
                  <a:lnTo>
                    <a:pt x="62" y="9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2" y="10"/>
                  </a:lnTo>
                  <a:lnTo>
                    <a:pt x="107" y="9"/>
                  </a:lnTo>
                  <a:lnTo>
                    <a:pt x="112" y="10"/>
                  </a:lnTo>
                  <a:lnTo>
                    <a:pt x="116" y="12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22" y="9"/>
                  </a:lnTo>
                  <a:lnTo>
                    <a:pt x="140" y="10"/>
                  </a:lnTo>
                  <a:lnTo>
                    <a:pt x="153" y="19"/>
                  </a:lnTo>
                  <a:lnTo>
                    <a:pt x="155" y="20"/>
                  </a:lnTo>
                  <a:lnTo>
                    <a:pt x="162" y="20"/>
                  </a:lnTo>
                  <a:lnTo>
                    <a:pt x="171" y="20"/>
                  </a:lnTo>
                  <a:lnTo>
                    <a:pt x="175" y="28"/>
                  </a:lnTo>
                  <a:lnTo>
                    <a:pt x="177" y="29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4"/>
                  </a:lnTo>
                  <a:lnTo>
                    <a:pt x="170" y="46"/>
                  </a:lnTo>
                  <a:lnTo>
                    <a:pt x="168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3" y="49"/>
                  </a:lnTo>
                  <a:lnTo>
                    <a:pt x="152" y="51"/>
                  </a:lnTo>
                  <a:lnTo>
                    <a:pt x="144" y="51"/>
                  </a:lnTo>
                  <a:lnTo>
                    <a:pt x="135" y="55"/>
                  </a:lnTo>
                  <a:lnTo>
                    <a:pt x="130" y="56"/>
                  </a:lnTo>
                  <a:lnTo>
                    <a:pt x="127" y="60"/>
                  </a:lnTo>
                  <a:lnTo>
                    <a:pt x="119" y="64"/>
                  </a:lnTo>
                  <a:lnTo>
                    <a:pt x="107" y="64"/>
                  </a:lnTo>
                  <a:lnTo>
                    <a:pt x="99" y="64"/>
                  </a:lnTo>
                  <a:lnTo>
                    <a:pt x="92" y="64"/>
                  </a:lnTo>
                  <a:lnTo>
                    <a:pt x="48" y="60"/>
                  </a:lnTo>
                  <a:lnTo>
                    <a:pt x="32" y="56"/>
                  </a:lnTo>
                  <a:lnTo>
                    <a:pt x="32" y="56"/>
                  </a:lnTo>
                </a:path>
              </a:pathLst>
            </a:custGeom>
            <a:solidFill>
              <a:srgbClr val="E1E1E1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5449888" y="3832225"/>
              <a:ext cx="12700" cy="793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5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5449888" y="3832225"/>
              <a:ext cx="12700" cy="793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3"/>
                </a:cxn>
              </a:cxnLst>
              <a:rect l="0" t="0" r="r" b="b"/>
              <a:pathLst>
                <a:path w="8" h="5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5537200" y="3943350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5537200" y="3943350"/>
              <a:ext cx="6350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5546725" y="3900488"/>
              <a:ext cx="6350" cy="1428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5" h="8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5546725" y="3900488"/>
              <a:ext cx="6350" cy="1428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3"/>
                </a:cxn>
              </a:cxnLst>
              <a:rect l="0" t="0" r="r" b="b"/>
              <a:pathLst>
                <a:path w="5" h="8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2"/>
            <p:cNvSpPr>
              <a:spLocks noChangeShapeType="1"/>
            </p:cNvSpPr>
            <p:nvPr/>
          </p:nvSpPr>
          <p:spPr bwMode="auto">
            <a:xfrm>
              <a:off x="5518150" y="3990975"/>
              <a:ext cx="3175" cy="301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5641975" y="3619500"/>
              <a:ext cx="3333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1" y="11"/>
                </a:cxn>
                <a:cxn ang="0">
                  <a:pos x="20" y="13"/>
                </a:cxn>
                <a:cxn ang="0">
                  <a:pos x="19" y="14"/>
                </a:cxn>
                <a:cxn ang="0">
                  <a:pos x="18" y="17"/>
                </a:cxn>
                <a:cxn ang="0">
                  <a:pos x="16" y="18"/>
                </a:cxn>
                <a:cxn ang="0">
                  <a:pos x="15" y="19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2"/>
                </a:cxn>
                <a:cxn ang="0">
                  <a:pos x="7" y="22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23">
                  <a:moveTo>
                    <a:pt x="10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000061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5641975" y="3619500"/>
              <a:ext cx="3333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1" y="11"/>
                </a:cxn>
                <a:cxn ang="0">
                  <a:pos x="21" y="11"/>
                </a:cxn>
                <a:cxn ang="0">
                  <a:pos x="20" y="13"/>
                </a:cxn>
                <a:cxn ang="0">
                  <a:pos x="19" y="14"/>
                </a:cxn>
                <a:cxn ang="0">
                  <a:pos x="18" y="17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5" y="19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7" y="22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22" h="23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5" name="Group 364"/>
            <p:cNvGrpSpPr/>
            <p:nvPr/>
          </p:nvGrpSpPr>
          <p:grpSpPr>
            <a:xfrm>
              <a:off x="4127679" y="3611563"/>
              <a:ext cx="2722384" cy="1603554"/>
              <a:chOff x="4127679" y="3611563"/>
              <a:chExt cx="2722384" cy="1603554"/>
            </a:xfrm>
          </p:grpSpPr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5038725" y="3611563"/>
                <a:ext cx="279400" cy="134937"/>
              </a:xfrm>
              <a:custGeom>
                <a:avLst/>
                <a:gdLst/>
                <a:ahLst/>
                <a:cxnLst>
                  <a:cxn ang="0">
                    <a:pos x="32" y="73"/>
                  </a:cxn>
                  <a:cxn ang="0">
                    <a:pos x="21" y="60"/>
                  </a:cxn>
                  <a:cxn ang="0">
                    <a:pos x="14" y="52"/>
                  </a:cxn>
                  <a:cxn ang="0">
                    <a:pos x="7" y="47"/>
                  </a:cxn>
                  <a:cxn ang="0">
                    <a:pos x="3" y="36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3" y="9"/>
                  </a:cxn>
                  <a:cxn ang="0">
                    <a:pos x="14" y="6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36" y="6"/>
                  </a:cxn>
                  <a:cxn ang="0">
                    <a:pos x="44" y="16"/>
                  </a:cxn>
                  <a:cxn ang="0">
                    <a:pos x="55" y="13"/>
                  </a:cxn>
                  <a:cxn ang="0">
                    <a:pos x="64" y="16"/>
                  </a:cxn>
                  <a:cxn ang="0">
                    <a:pos x="74" y="16"/>
                  </a:cxn>
                  <a:cxn ang="0">
                    <a:pos x="85" y="20"/>
                  </a:cxn>
                  <a:cxn ang="0">
                    <a:pos x="95" y="16"/>
                  </a:cxn>
                  <a:cxn ang="0">
                    <a:pos x="108" y="16"/>
                  </a:cxn>
                  <a:cxn ang="0">
                    <a:pos x="114" y="16"/>
                  </a:cxn>
                  <a:cxn ang="0">
                    <a:pos x="119" y="18"/>
                  </a:cxn>
                  <a:cxn ang="0">
                    <a:pos x="123" y="20"/>
                  </a:cxn>
                  <a:cxn ang="0">
                    <a:pos x="123" y="15"/>
                  </a:cxn>
                  <a:cxn ang="0">
                    <a:pos x="126" y="7"/>
                  </a:cxn>
                  <a:cxn ang="0">
                    <a:pos x="130" y="7"/>
                  </a:cxn>
                  <a:cxn ang="0">
                    <a:pos x="133" y="7"/>
                  </a:cxn>
                  <a:cxn ang="0">
                    <a:pos x="139" y="7"/>
                  </a:cxn>
                  <a:cxn ang="0">
                    <a:pos x="142" y="7"/>
                  </a:cxn>
                  <a:cxn ang="0">
                    <a:pos x="153" y="16"/>
                  </a:cxn>
                  <a:cxn ang="0">
                    <a:pos x="157" y="20"/>
                  </a:cxn>
                  <a:cxn ang="0">
                    <a:pos x="159" y="27"/>
                  </a:cxn>
                  <a:cxn ang="0">
                    <a:pos x="167" y="27"/>
                  </a:cxn>
                  <a:cxn ang="0">
                    <a:pos x="175" y="29"/>
                  </a:cxn>
                  <a:cxn ang="0">
                    <a:pos x="180" y="36"/>
                  </a:cxn>
                  <a:cxn ang="0">
                    <a:pos x="179" y="47"/>
                  </a:cxn>
                  <a:cxn ang="0">
                    <a:pos x="179" y="52"/>
                  </a:cxn>
                  <a:cxn ang="0">
                    <a:pos x="177" y="56"/>
                  </a:cxn>
                  <a:cxn ang="0">
                    <a:pos x="173" y="60"/>
                  </a:cxn>
                  <a:cxn ang="0">
                    <a:pos x="171" y="66"/>
                  </a:cxn>
                  <a:cxn ang="0">
                    <a:pos x="167" y="67"/>
                  </a:cxn>
                  <a:cxn ang="0">
                    <a:pos x="159" y="67"/>
                  </a:cxn>
                  <a:cxn ang="0">
                    <a:pos x="157" y="67"/>
                  </a:cxn>
                  <a:cxn ang="0">
                    <a:pos x="153" y="67"/>
                  </a:cxn>
                  <a:cxn ang="0">
                    <a:pos x="146" y="67"/>
                  </a:cxn>
                  <a:cxn ang="0">
                    <a:pos x="141" y="71"/>
                  </a:cxn>
                  <a:cxn ang="0">
                    <a:pos x="133" y="73"/>
                  </a:cxn>
                  <a:cxn ang="0">
                    <a:pos x="129" y="77"/>
                  </a:cxn>
                  <a:cxn ang="0">
                    <a:pos x="123" y="78"/>
                  </a:cxn>
                  <a:cxn ang="0">
                    <a:pos x="108" y="78"/>
                  </a:cxn>
                  <a:cxn ang="0">
                    <a:pos x="104" y="78"/>
                  </a:cxn>
                  <a:cxn ang="0">
                    <a:pos x="96" y="78"/>
                  </a:cxn>
                  <a:cxn ang="0">
                    <a:pos x="49" y="77"/>
                  </a:cxn>
                  <a:cxn ang="0">
                    <a:pos x="32" y="73"/>
                  </a:cxn>
                </a:cxnLst>
                <a:rect l="0" t="0" r="r" b="b"/>
                <a:pathLst>
                  <a:path w="181" h="79">
                    <a:moveTo>
                      <a:pt x="32" y="73"/>
                    </a:moveTo>
                    <a:lnTo>
                      <a:pt x="21" y="60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14" y="6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6" y="6"/>
                    </a:lnTo>
                    <a:lnTo>
                      <a:pt x="44" y="16"/>
                    </a:lnTo>
                    <a:lnTo>
                      <a:pt x="55" y="13"/>
                    </a:lnTo>
                    <a:lnTo>
                      <a:pt x="64" y="16"/>
                    </a:lnTo>
                    <a:lnTo>
                      <a:pt x="74" y="16"/>
                    </a:lnTo>
                    <a:lnTo>
                      <a:pt x="85" y="20"/>
                    </a:lnTo>
                    <a:lnTo>
                      <a:pt x="95" y="16"/>
                    </a:lnTo>
                    <a:lnTo>
                      <a:pt x="108" y="16"/>
                    </a:lnTo>
                    <a:lnTo>
                      <a:pt x="114" y="16"/>
                    </a:lnTo>
                    <a:lnTo>
                      <a:pt x="119" y="18"/>
                    </a:lnTo>
                    <a:lnTo>
                      <a:pt x="123" y="20"/>
                    </a:lnTo>
                    <a:lnTo>
                      <a:pt x="123" y="15"/>
                    </a:lnTo>
                    <a:lnTo>
                      <a:pt x="126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9" y="7"/>
                    </a:lnTo>
                    <a:lnTo>
                      <a:pt x="142" y="7"/>
                    </a:lnTo>
                    <a:lnTo>
                      <a:pt x="153" y="16"/>
                    </a:lnTo>
                    <a:lnTo>
                      <a:pt x="157" y="20"/>
                    </a:lnTo>
                    <a:lnTo>
                      <a:pt x="159" y="27"/>
                    </a:lnTo>
                    <a:lnTo>
                      <a:pt x="167" y="27"/>
                    </a:lnTo>
                    <a:lnTo>
                      <a:pt x="175" y="29"/>
                    </a:lnTo>
                    <a:lnTo>
                      <a:pt x="180" y="36"/>
                    </a:lnTo>
                    <a:lnTo>
                      <a:pt x="179" y="47"/>
                    </a:lnTo>
                    <a:lnTo>
                      <a:pt x="179" y="52"/>
                    </a:lnTo>
                    <a:lnTo>
                      <a:pt x="177" y="56"/>
                    </a:lnTo>
                    <a:lnTo>
                      <a:pt x="173" y="60"/>
                    </a:lnTo>
                    <a:lnTo>
                      <a:pt x="171" y="66"/>
                    </a:lnTo>
                    <a:lnTo>
                      <a:pt x="167" y="67"/>
                    </a:lnTo>
                    <a:lnTo>
                      <a:pt x="159" y="67"/>
                    </a:lnTo>
                    <a:lnTo>
                      <a:pt x="157" y="67"/>
                    </a:lnTo>
                    <a:lnTo>
                      <a:pt x="153" y="67"/>
                    </a:lnTo>
                    <a:lnTo>
                      <a:pt x="146" y="67"/>
                    </a:lnTo>
                    <a:lnTo>
                      <a:pt x="141" y="71"/>
                    </a:lnTo>
                    <a:lnTo>
                      <a:pt x="133" y="73"/>
                    </a:lnTo>
                    <a:lnTo>
                      <a:pt x="129" y="77"/>
                    </a:lnTo>
                    <a:lnTo>
                      <a:pt x="123" y="78"/>
                    </a:lnTo>
                    <a:lnTo>
                      <a:pt x="108" y="78"/>
                    </a:lnTo>
                    <a:lnTo>
                      <a:pt x="104" y="78"/>
                    </a:lnTo>
                    <a:lnTo>
                      <a:pt x="96" y="78"/>
                    </a:lnTo>
                    <a:lnTo>
                      <a:pt x="49" y="77"/>
                    </a:lnTo>
                    <a:lnTo>
                      <a:pt x="32" y="73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5422900" y="3775075"/>
                <a:ext cx="274638" cy="109538"/>
              </a:xfrm>
              <a:custGeom>
                <a:avLst/>
                <a:gdLst/>
                <a:ahLst/>
                <a:cxnLst>
                  <a:cxn ang="0">
                    <a:pos x="32" y="56"/>
                  </a:cxn>
                  <a:cxn ang="0">
                    <a:pos x="18" y="46"/>
                  </a:cxn>
                  <a:cxn ang="0">
                    <a:pos x="11" y="42"/>
                  </a:cxn>
                  <a:cxn ang="0">
                    <a:pos x="7" y="37"/>
                  </a:cxn>
                  <a:cxn ang="0">
                    <a:pos x="2" y="29"/>
                  </a:cxn>
                  <a:cxn ang="0">
                    <a:pos x="0" y="20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1" y="4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34" y="4"/>
                  </a:cxn>
                  <a:cxn ang="0">
                    <a:pos x="43" y="9"/>
                  </a:cxn>
                  <a:cxn ang="0">
                    <a:pos x="52" y="9"/>
                  </a:cxn>
                  <a:cxn ang="0">
                    <a:pos x="62" y="9"/>
                  </a:cxn>
                  <a:cxn ang="0">
                    <a:pos x="71" y="10"/>
                  </a:cxn>
                  <a:cxn ang="0">
                    <a:pos x="80" y="15"/>
                  </a:cxn>
                  <a:cxn ang="0">
                    <a:pos x="92" y="10"/>
                  </a:cxn>
                  <a:cxn ang="0">
                    <a:pos x="107" y="9"/>
                  </a:cxn>
                  <a:cxn ang="0">
                    <a:pos x="112" y="10"/>
                  </a:cxn>
                  <a:cxn ang="0">
                    <a:pos x="116" y="12"/>
                  </a:cxn>
                  <a:cxn ang="0">
                    <a:pos x="118" y="15"/>
                  </a:cxn>
                  <a:cxn ang="0">
                    <a:pos x="119" y="15"/>
                  </a:cxn>
                  <a:cxn ang="0">
                    <a:pos x="122" y="9"/>
                  </a:cxn>
                  <a:cxn ang="0">
                    <a:pos x="140" y="10"/>
                  </a:cxn>
                  <a:cxn ang="0">
                    <a:pos x="153" y="19"/>
                  </a:cxn>
                  <a:cxn ang="0">
                    <a:pos x="155" y="20"/>
                  </a:cxn>
                  <a:cxn ang="0">
                    <a:pos x="162" y="20"/>
                  </a:cxn>
                  <a:cxn ang="0">
                    <a:pos x="171" y="20"/>
                  </a:cxn>
                  <a:cxn ang="0">
                    <a:pos x="175" y="28"/>
                  </a:cxn>
                  <a:cxn ang="0">
                    <a:pos x="177" y="29"/>
                  </a:cxn>
                  <a:cxn ang="0">
                    <a:pos x="175" y="37"/>
                  </a:cxn>
                  <a:cxn ang="0">
                    <a:pos x="175" y="40"/>
                  </a:cxn>
                  <a:cxn ang="0">
                    <a:pos x="174" y="44"/>
                  </a:cxn>
                  <a:cxn ang="0">
                    <a:pos x="170" y="46"/>
                  </a:cxn>
                  <a:cxn ang="0">
                    <a:pos x="168" y="46"/>
                  </a:cxn>
                  <a:cxn ang="0">
                    <a:pos x="160" y="47"/>
                  </a:cxn>
                  <a:cxn ang="0">
                    <a:pos x="155" y="49"/>
                  </a:cxn>
                  <a:cxn ang="0">
                    <a:pos x="153" y="49"/>
                  </a:cxn>
                  <a:cxn ang="0">
                    <a:pos x="152" y="51"/>
                  </a:cxn>
                  <a:cxn ang="0">
                    <a:pos x="144" y="51"/>
                  </a:cxn>
                  <a:cxn ang="0">
                    <a:pos x="135" y="55"/>
                  </a:cxn>
                  <a:cxn ang="0">
                    <a:pos x="130" y="56"/>
                  </a:cxn>
                  <a:cxn ang="0">
                    <a:pos x="127" y="60"/>
                  </a:cxn>
                  <a:cxn ang="0">
                    <a:pos x="119" y="64"/>
                  </a:cxn>
                  <a:cxn ang="0">
                    <a:pos x="107" y="64"/>
                  </a:cxn>
                  <a:cxn ang="0">
                    <a:pos x="99" y="64"/>
                  </a:cxn>
                  <a:cxn ang="0">
                    <a:pos x="92" y="64"/>
                  </a:cxn>
                  <a:cxn ang="0">
                    <a:pos x="48" y="60"/>
                  </a:cxn>
                  <a:cxn ang="0">
                    <a:pos x="32" y="56"/>
                  </a:cxn>
                </a:cxnLst>
                <a:rect l="0" t="0" r="r" b="b"/>
                <a:pathLst>
                  <a:path w="178" h="65">
                    <a:moveTo>
                      <a:pt x="32" y="56"/>
                    </a:moveTo>
                    <a:lnTo>
                      <a:pt x="18" y="46"/>
                    </a:lnTo>
                    <a:lnTo>
                      <a:pt x="11" y="42"/>
                    </a:lnTo>
                    <a:lnTo>
                      <a:pt x="7" y="37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4" y="4"/>
                    </a:lnTo>
                    <a:lnTo>
                      <a:pt x="43" y="9"/>
                    </a:lnTo>
                    <a:lnTo>
                      <a:pt x="52" y="9"/>
                    </a:lnTo>
                    <a:lnTo>
                      <a:pt x="62" y="9"/>
                    </a:lnTo>
                    <a:lnTo>
                      <a:pt x="71" y="10"/>
                    </a:lnTo>
                    <a:lnTo>
                      <a:pt x="80" y="15"/>
                    </a:lnTo>
                    <a:lnTo>
                      <a:pt x="92" y="10"/>
                    </a:lnTo>
                    <a:lnTo>
                      <a:pt x="107" y="9"/>
                    </a:lnTo>
                    <a:lnTo>
                      <a:pt x="112" y="10"/>
                    </a:lnTo>
                    <a:lnTo>
                      <a:pt x="116" y="12"/>
                    </a:lnTo>
                    <a:lnTo>
                      <a:pt x="118" y="15"/>
                    </a:lnTo>
                    <a:lnTo>
                      <a:pt x="119" y="15"/>
                    </a:lnTo>
                    <a:lnTo>
                      <a:pt x="122" y="9"/>
                    </a:lnTo>
                    <a:lnTo>
                      <a:pt x="140" y="10"/>
                    </a:lnTo>
                    <a:lnTo>
                      <a:pt x="153" y="19"/>
                    </a:lnTo>
                    <a:lnTo>
                      <a:pt x="155" y="20"/>
                    </a:lnTo>
                    <a:lnTo>
                      <a:pt x="162" y="20"/>
                    </a:lnTo>
                    <a:lnTo>
                      <a:pt x="171" y="20"/>
                    </a:lnTo>
                    <a:lnTo>
                      <a:pt x="175" y="28"/>
                    </a:lnTo>
                    <a:lnTo>
                      <a:pt x="177" y="29"/>
                    </a:lnTo>
                    <a:lnTo>
                      <a:pt x="175" y="37"/>
                    </a:lnTo>
                    <a:lnTo>
                      <a:pt x="175" y="40"/>
                    </a:lnTo>
                    <a:lnTo>
                      <a:pt x="174" y="44"/>
                    </a:lnTo>
                    <a:lnTo>
                      <a:pt x="170" y="46"/>
                    </a:lnTo>
                    <a:lnTo>
                      <a:pt x="168" y="46"/>
                    </a:lnTo>
                    <a:lnTo>
                      <a:pt x="160" y="47"/>
                    </a:lnTo>
                    <a:lnTo>
                      <a:pt x="155" y="49"/>
                    </a:lnTo>
                    <a:lnTo>
                      <a:pt x="153" y="49"/>
                    </a:lnTo>
                    <a:lnTo>
                      <a:pt x="152" y="51"/>
                    </a:lnTo>
                    <a:lnTo>
                      <a:pt x="144" y="51"/>
                    </a:lnTo>
                    <a:lnTo>
                      <a:pt x="135" y="55"/>
                    </a:lnTo>
                    <a:lnTo>
                      <a:pt x="130" y="56"/>
                    </a:lnTo>
                    <a:lnTo>
                      <a:pt x="127" y="60"/>
                    </a:lnTo>
                    <a:lnTo>
                      <a:pt x="119" y="64"/>
                    </a:lnTo>
                    <a:lnTo>
                      <a:pt x="107" y="64"/>
                    </a:lnTo>
                    <a:lnTo>
                      <a:pt x="99" y="64"/>
                    </a:lnTo>
                    <a:lnTo>
                      <a:pt x="92" y="64"/>
                    </a:lnTo>
                    <a:lnTo>
                      <a:pt x="48" y="60"/>
                    </a:lnTo>
                    <a:lnTo>
                      <a:pt x="32" y="56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6002338" y="3930650"/>
                <a:ext cx="204787" cy="147638"/>
              </a:xfrm>
              <a:custGeom>
                <a:avLst/>
                <a:gdLst/>
                <a:ahLst/>
                <a:cxnLst>
                  <a:cxn ang="0">
                    <a:pos x="47" y="87"/>
                  </a:cxn>
                  <a:cxn ang="0">
                    <a:pos x="0" y="73"/>
                  </a:cxn>
                  <a:cxn ang="0">
                    <a:pos x="22" y="30"/>
                  </a:cxn>
                  <a:cxn ang="0">
                    <a:pos x="28" y="47"/>
                  </a:cxn>
                  <a:cxn ang="0">
                    <a:pos x="121" y="0"/>
                  </a:cxn>
                  <a:cxn ang="0">
                    <a:pos x="132" y="18"/>
                  </a:cxn>
                  <a:cxn ang="0">
                    <a:pos x="42" y="68"/>
                  </a:cxn>
                  <a:cxn ang="0">
                    <a:pos x="47" y="87"/>
                  </a:cxn>
                  <a:cxn ang="0">
                    <a:pos x="47" y="87"/>
                  </a:cxn>
                </a:cxnLst>
                <a:rect l="0" t="0" r="r" b="b"/>
                <a:pathLst>
                  <a:path w="133" h="88">
                    <a:moveTo>
                      <a:pt x="47" y="87"/>
                    </a:moveTo>
                    <a:lnTo>
                      <a:pt x="0" y="73"/>
                    </a:lnTo>
                    <a:lnTo>
                      <a:pt x="22" y="30"/>
                    </a:lnTo>
                    <a:lnTo>
                      <a:pt x="28" y="47"/>
                    </a:lnTo>
                    <a:lnTo>
                      <a:pt x="121" y="0"/>
                    </a:lnTo>
                    <a:lnTo>
                      <a:pt x="132" y="18"/>
                    </a:lnTo>
                    <a:lnTo>
                      <a:pt x="42" y="68"/>
                    </a:lnTo>
                    <a:lnTo>
                      <a:pt x="47" y="87"/>
                    </a:lnTo>
                    <a:lnTo>
                      <a:pt x="47" y="87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4" name="Group 363"/>
              <p:cNvGrpSpPr/>
              <p:nvPr/>
            </p:nvGrpSpPr>
            <p:grpSpPr>
              <a:xfrm>
                <a:off x="4127679" y="3670300"/>
                <a:ext cx="2722384" cy="1544817"/>
                <a:chOff x="4127679" y="3670300"/>
                <a:chExt cx="2722384" cy="1544817"/>
              </a:xfrm>
            </p:grpSpPr>
            <p:sp>
              <p:nvSpPr>
                <p:cNvPr id="298" name="Freeform 298"/>
                <p:cNvSpPr>
                  <a:spLocks/>
                </p:cNvSpPr>
                <p:nvPr/>
              </p:nvSpPr>
              <p:spPr bwMode="auto">
                <a:xfrm>
                  <a:off x="6348413" y="3670300"/>
                  <a:ext cx="501650" cy="471488"/>
                </a:xfrm>
                <a:custGeom>
                  <a:avLst/>
                  <a:gdLst/>
                  <a:ahLst/>
                  <a:cxnLst>
                    <a:cxn ang="0">
                      <a:pos x="30" y="278"/>
                    </a:cxn>
                    <a:cxn ang="0">
                      <a:pos x="30" y="278"/>
                    </a:cxn>
                    <a:cxn ang="0">
                      <a:pos x="53" y="267"/>
                    </a:cxn>
                    <a:cxn ang="0">
                      <a:pos x="75" y="256"/>
                    </a:cxn>
                    <a:cxn ang="0">
                      <a:pos x="97" y="244"/>
                    </a:cxn>
                    <a:cxn ang="0">
                      <a:pos x="117" y="233"/>
                    </a:cxn>
                    <a:cxn ang="0">
                      <a:pos x="137" y="220"/>
                    </a:cxn>
                    <a:cxn ang="0">
                      <a:pos x="156" y="207"/>
                    </a:cxn>
                    <a:cxn ang="0">
                      <a:pos x="174" y="193"/>
                    </a:cxn>
                    <a:cxn ang="0">
                      <a:pos x="193" y="178"/>
                    </a:cxn>
                    <a:cxn ang="0">
                      <a:pos x="210" y="164"/>
                    </a:cxn>
                    <a:cxn ang="0">
                      <a:pos x="227" y="149"/>
                    </a:cxn>
                    <a:cxn ang="0">
                      <a:pos x="243" y="133"/>
                    </a:cxn>
                    <a:cxn ang="0">
                      <a:pos x="260" y="118"/>
                    </a:cxn>
                    <a:cxn ang="0">
                      <a:pos x="276" y="102"/>
                    </a:cxn>
                    <a:cxn ang="0">
                      <a:pos x="293" y="84"/>
                    </a:cxn>
                    <a:cxn ang="0">
                      <a:pos x="309" y="67"/>
                    </a:cxn>
                    <a:cxn ang="0">
                      <a:pos x="325" y="50"/>
                    </a:cxn>
                    <a:cxn ang="0">
                      <a:pos x="269" y="0"/>
                    </a:cxn>
                    <a:cxn ang="0">
                      <a:pos x="253" y="17"/>
                    </a:cxn>
                    <a:cxn ang="0">
                      <a:pos x="237" y="34"/>
                    </a:cxn>
                    <a:cxn ang="0">
                      <a:pos x="222" y="50"/>
                    </a:cxn>
                    <a:cxn ang="0">
                      <a:pos x="207" y="64"/>
                    </a:cxn>
                    <a:cxn ang="0">
                      <a:pos x="191" y="80"/>
                    </a:cxn>
                    <a:cxn ang="0">
                      <a:pos x="177" y="93"/>
                    </a:cxn>
                    <a:cxn ang="0">
                      <a:pos x="160" y="107"/>
                    </a:cxn>
                    <a:cxn ang="0">
                      <a:pos x="145" y="121"/>
                    </a:cxn>
                    <a:cxn ang="0">
                      <a:pos x="129" y="133"/>
                    </a:cxn>
                    <a:cxn ang="0">
                      <a:pos x="113" y="145"/>
                    </a:cxn>
                    <a:cxn ang="0">
                      <a:pos x="97" y="156"/>
                    </a:cxn>
                    <a:cxn ang="0">
                      <a:pos x="79" y="168"/>
                    </a:cxn>
                    <a:cxn ang="0">
                      <a:pos x="60" y="179"/>
                    </a:cxn>
                    <a:cxn ang="0">
                      <a:pos x="41" y="189"/>
                    </a:cxn>
                    <a:cxn ang="0">
                      <a:pos x="21" y="199"/>
                    </a:cxn>
                    <a:cxn ang="0">
                      <a:pos x="0" y="208"/>
                    </a:cxn>
                    <a:cxn ang="0">
                      <a:pos x="0" y="208"/>
                    </a:cxn>
                    <a:cxn ang="0">
                      <a:pos x="30" y="278"/>
                    </a:cxn>
                    <a:cxn ang="0">
                      <a:pos x="30" y="278"/>
                    </a:cxn>
                  </a:cxnLst>
                  <a:rect l="0" t="0" r="r" b="b"/>
                  <a:pathLst>
                    <a:path w="326" h="279">
                      <a:moveTo>
                        <a:pt x="30" y="278"/>
                      </a:moveTo>
                      <a:lnTo>
                        <a:pt x="30" y="278"/>
                      </a:lnTo>
                      <a:lnTo>
                        <a:pt x="53" y="267"/>
                      </a:lnTo>
                      <a:lnTo>
                        <a:pt x="75" y="256"/>
                      </a:lnTo>
                      <a:lnTo>
                        <a:pt x="97" y="244"/>
                      </a:lnTo>
                      <a:lnTo>
                        <a:pt x="117" y="233"/>
                      </a:lnTo>
                      <a:lnTo>
                        <a:pt x="137" y="220"/>
                      </a:lnTo>
                      <a:lnTo>
                        <a:pt x="156" y="207"/>
                      </a:lnTo>
                      <a:lnTo>
                        <a:pt x="174" y="193"/>
                      </a:lnTo>
                      <a:lnTo>
                        <a:pt x="193" y="178"/>
                      </a:lnTo>
                      <a:lnTo>
                        <a:pt x="210" y="164"/>
                      </a:lnTo>
                      <a:lnTo>
                        <a:pt x="227" y="149"/>
                      </a:lnTo>
                      <a:lnTo>
                        <a:pt x="243" y="133"/>
                      </a:lnTo>
                      <a:lnTo>
                        <a:pt x="260" y="118"/>
                      </a:lnTo>
                      <a:lnTo>
                        <a:pt x="276" y="102"/>
                      </a:lnTo>
                      <a:lnTo>
                        <a:pt x="293" y="84"/>
                      </a:lnTo>
                      <a:lnTo>
                        <a:pt x="309" y="67"/>
                      </a:lnTo>
                      <a:lnTo>
                        <a:pt x="325" y="50"/>
                      </a:lnTo>
                      <a:lnTo>
                        <a:pt x="269" y="0"/>
                      </a:lnTo>
                      <a:lnTo>
                        <a:pt x="253" y="17"/>
                      </a:lnTo>
                      <a:lnTo>
                        <a:pt x="237" y="34"/>
                      </a:lnTo>
                      <a:lnTo>
                        <a:pt x="222" y="50"/>
                      </a:lnTo>
                      <a:lnTo>
                        <a:pt x="207" y="64"/>
                      </a:lnTo>
                      <a:lnTo>
                        <a:pt x="191" y="80"/>
                      </a:lnTo>
                      <a:lnTo>
                        <a:pt x="177" y="93"/>
                      </a:lnTo>
                      <a:lnTo>
                        <a:pt x="160" y="107"/>
                      </a:lnTo>
                      <a:lnTo>
                        <a:pt x="145" y="121"/>
                      </a:lnTo>
                      <a:lnTo>
                        <a:pt x="129" y="133"/>
                      </a:lnTo>
                      <a:lnTo>
                        <a:pt x="113" y="145"/>
                      </a:lnTo>
                      <a:lnTo>
                        <a:pt x="97" y="156"/>
                      </a:lnTo>
                      <a:lnTo>
                        <a:pt x="79" y="168"/>
                      </a:lnTo>
                      <a:lnTo>
                        <a:pt x="60" y="179"/>
                      </a:lnTo>
                      <a:lnTo>
                        <a:pt x="41" y="189"/>
                      </a:lnTo>
                      <a:lnTo>
                        <a:pt x="21" y="199"/>
                      </a:lnTo>
                      <a:lnTo>
                        <a:pt x="0" y="208"/>
                      </a:lnTo>
                      <a:lnTo>
                        <a:pt x="0" y="208"/>
                      </a:lnTo>
                      <a:lnTo>
                        <a:pt x="30" y="278"/>
                      </a:lnTo>
                      <a:lnTo>
                        <a:pt x="30" y="278"/>
                      </a:lnTo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299"/>
                <p:cNvSpPr>
                  <a:spLocks/>
                </p:cNvSpPr>
                <p:nvPr/>
              </p:nvSpPr>
              <p:spPr bwMode="auto">
                <a:xfrm>
                  <a:off x="5829300" y="4021138"/>
                  <a:ext cx="566738" cy="21113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4" y="123"/>
                    </a:cxn>
                    <a:cxn ang="0">
                      <a:pos x="47" y="124"/>
                    </a:cxn>
                    <a:cxn ang="0">
                      <a:pos x="70" y="124"/>
                    </a:cxn>
                    <a:cxn ang="0">
                      <a:pos x="93" y="124"/>
                    </a:cxn>
                    <a:cxn ang="0">
                      <a:pos x="116" y="123"/>
                    </a:cxn>
                    <a:cxn ang="0">
                      <a:pos x="138" y="122"/>
                    </a:cxn>
                    <a:cxn ang="0">
                      <a:pos x="160" y="120"/>
                    </a:cxn>
                    <a:cxn ang="0">
                      <a:pos x="183" y="118"/>
                    </a:cxn>
                    <a:cxn ang="0">
                      <a:pos x="205" y="115"/>
                    </a:cxn>
                    <a:cxn ang="0">
                      <a:pos x="227" y="111"/>
                    </a:cxn>
                    <a:cxn ang="0">
                      <a:pos x="249" y="107"/>
                    </a:cxn>
                    <a:cxn ang="0">
                      <a:pos x="273" y="101"/>
                    </a:cxn>
                    <a:cxn ang="0">
                      <a:pos x="296" y="94"/>
                    </a:cxn>
                    <a:cxn ang="0">
                      <a:pos x="319" y="87"/>
                    </a:cxn>
                    <a:cxn ang="0">
                      <a:pos x="342" y="79"/>
                    </a:cxn>
                    <a:cxn ang="0">
                      <a:pos x="367" y="70"/>
                    </a:cxn>
                    <a:cxn ang="0">
                      <a:pos x="337" y="0"/>
                    </a:cxn>
                    <a:cxn ang="0">
                      <a:pos x="316" y="9"/>
                    </a:cxn>
                    <a:cxn ang="0">
                      <a:pos x="294" y="18"/>
                    </a:cxn>
                    <a:cxn ang="0">
                      <a:pos x="274" y="23"/>
                    </a:cxn>
                    <a:cxn ang="0">
                      <a:pos x="253" y="30"/>
                    </a:cxn>
                    <a:cxn ang="0">
                      <a:pos x="234" y="34"/>
                    </a:cxn>
                    <a:cxn ang="0">
                      <a:pos x="214" y="38"/>
                    </a:cxn>
                    <a:cxn ang="0">
                      <a:pos x="194" y="42"/>
                    </a:cxn>
                    <a:cxn ang="0">
                      <a:pos x="174" y="44"/>
                    </a:cxn>
                    <a:cxn ang="0">
                      <a:pos x="155" y="46"/>
                    </a:cxn>
                    <a:cxn ang="0">
                      <a:pos x="134" y="48"/>
                    </a:cxn>
                    <a:cxn ang="0">
                      <a:pos x="112" y="49"/>
                    </a:cxn>
                    <a:cxn ang="0">
                      <a:pos x="92" y="49"/>
                    </a:cxn>
                    <a:cxn ang="0">
                      <a:pos x="70" y="49"/>
                    </a:cxn>
                    <a:cxn ang="0">
                      <a:pos x="49" y="49"/>
                    </a:cxn>
                    <a:cxn ang="0">
                      <a:pos x="27" y="49"/>
                    </a:cxn>
                    <a:cxn ang="0">
                      <a:pos x="4" y="48"/>
                    </a:cxn>
                    <a:cxn ang="0">
                      <a:pos x="0" y="122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368" h="125">
                      <a:moveTo>
                        <a:pt x="0" y="122"/>
                      </a:moveTo>
                      <a:lnTo>
                        <a:pt x="24" y="123"/>
                      </a:lnTo>
                      <a:lnTo>
                        <a:pt x="47" y="124"/>
                      </a:lnTo>
                      <a:lnTo>
                        <a:pt x="70" y="124"/>
                      </a:lnTo>
                      <a:lnTo>
                        <a:pt x="93" y="124"/>
                      </a:lnTo>
                      <a:lnTo>
                        <a:pt x="116" y="123"/>
                      </a:lnTo>
                      <a:lnTo>
                        <a:pt x="138" y="122"/>
                      </a:lnTo>
                      <a:lnTo>
                        <a:pt x="160" y="120"/>
                      </a:lnTo>
                      <a:lnTo>
                        <a:pt x="183" y="118"/>
                      </a:lnTo>
                      <a:lnTo>
                        <a:pt x="205" y="115"/>
                      </a:lnTo>
                      <a:lnTo>
                        <a:pt x="227" y="111"/>
                      </a:lnTo>
                      <a:lnTo>
                        <a:pt x="249" y="107"/>
                      </a:lnTo>
                      <a:lnTo>
                        <a:pt x="273" y="101"/>
                      </a:lnTo>
                      <a:lnTo>
                        <a:pt x="296" y="94"/>
                      </a:lnTo>
                      <a:lnTo>
                        <a:pt x="319" y="87"/>
                      </a:lnTo>
                      <a:lnTo>
                        <a:pt x="342" y="79"/>
                      </a:lnTo>
                      <a:lnTo>
                        <a:pt x="367" y="70"/>
                      </a:lnTo>
                      <a:lnTo>
                        <a:pt x="337" y="0"/>
                      </a:lnTo>
                      <a:lnTo>
                        <a:pt x="316" y="9"/>
                      </a:lnTo>
                      <a:lnTo>
                        <a:pt x="294" y="18"/>
                      </a:lnTo>
                      <a:lnTo>
                        <a:pt x="274" y="23"/>
                      </a:lnTo>
                      <a:lnTo>
                        <a:pt x="253" y="30"/>
                      </a:lnTo>
                      <a:lnTo>
                        <a:pt x="234" y="34"/>
                      </a:lnTo>
                      <a:lnTo>
                        <a:pt x="214" y="38"/>
                      </a:lnTo>
                      <a:lnTo>
                        <a:pt x="194" y="42"/>
                      </a:lnTo>
                      <a:lnTo>
                        <a:pt x="174" y="44"/>
                      </a:lnTo>
                      <a:lnTo>
                        <a:pt x="155" y="46"/>
                      </a:lnTo>
                      <a:lnTo>
                        <a:pt x="134" y="48"/>
                      </a:lnTo>
                      <a:lnTo>
                        <a:pt x="112" y="49"/>
                      </a:lnTo>
                      <a:lnTo>
                        <a:pt x="92" y="49"/>
                      </a:lnTo>
                      <a:lnTo>
                        <a:pt x="70" y="49"/>
                      </a:lnTo>
                      <a:lnTo>
                        <a:pt x="49" y="49"/>
                      </a:lnTo>
                      <a:lnTo>
                        <a:pt x="27" y="49"/>
                      </a:lnTo>
                      <a:lnTo>
                        <a:pt x="4" y="48"/>
                      </a:lnTo>
                      <a:lnTo>
                        <a:pt x="0" y="122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300"/>
                <p:cNvSpPr>
                  <a:spLocks/>
                </p:cNvSpPr>
                <p:nvPr/>
              </p:nvSpPr>
              <p:spPr bwMode="auto">
                <a:xfrm>
                  <a:off x="5332413" y="3836988"/>
                  <a:ext cx="563562" cy="665162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349" y="392"/>
                    </a:cxn>
                    <a:cxn ang="0">
                      <a:pos x="0" y="181"/>
                    </a:cxn>
                    <a:cxn ang="0">
                      <a:pos x="365" y="0"/>
                    </a:cxn>
                    <a:cxn ang="0">
                      <a:pos x="349" y="392"/>
                    </a:cxn>
                    <a:cxn ang="0">
                      <a:pos x="0" y="181"/>
                    </a:cxn>
                    <a:cxn ang="0">
                      <a:pos x="0" y="181"/>
                    </a:cxn>
                  </a:cxnLst>
                  <a:rect l="0" t="0" r="r" b="b"/>
                  <a:pathLst>
                    <a:path w="366" h="393">
                      <a:moveTo>
                        <a:pt x="0" y="181"/>
                      </a:moveTo>
                      <a:lnTo>
                        <a:pt x="349" y="392"/>
                      </a:lnTo>
                      <a:lnTo>
                        <a:pt x="0" y="181"/>
                      </a:lnTo>
                      <a:lnTo>
                        <a:pt x="365" y="0"/>
                      </a:lnTo>
                      <a:lnTo>
                        <a:pt x="349" y="392"/>
                      </a:lnTo>
                      <a:lnTo>
                        <a:pt x="0" y="181"/>
                      </a:lnTo>
                      <a:lnTo>
                        <a:pt x="0" y="181"/>
                      </a:lnTo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4127679" y="4280079"/>
                  <a:ext cx="2286000" cy="935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defTabSz="457200" eaLnBrk="0" hangingPunct="0">
                    <a:buClr>
                      <a:srgbClr val="2F2F2F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b="1" dirty="0">
                      <a:latin typeface="Arial Narrow" pitchFamily="34" charset="0"/>
                    </a:rPr>
                    <a:t>Some </a:t>
                  </a:r>
                  <a:r>
                    <a:rPr lang="en-US" b="1" dirty="0" err="1">
                      <a:latin typeface="Arial Narrow" pitchFamily="34" charset="0"/>
                    </a:rPr>
                    <a:t>merozoites</a:t>
                  </a:r>
                  <a:r>
                    <a:rPr lang="en-US" b="1" dirty="0">
                      <a:latin typeface="Arial Narrow" pitchFamily="34" charset="0"/>
                    </a:rPr>
                    <a:t> differentiate into male or female </a:t>
                  </a:r>
                  <a:r>
                    <a:rPr lang="en-US" dirty="0" smtClean="0">
                      <a:solidFill>
                        <a:srgbClr val="C00000"/>
                      </a:solidFill>
                      <a:latin typeface="Bernard MT Condensed" pitchFamily="18" charset="0"/>
                    </a:rPr>
                    <a:t>GAMETOCYCTES</a:t>
                  </a:r>
                  <a:endParaRPr lang="en-US" sz="2400" dirty="0">
                    <a:solidFill>
                      <a:srgbClr val="C00000"/>
                    </a:solidFill>
                    <a:latin typeface="Bernard MT Condensed" pitchFamily="18" charset="0"/>
                  </a:endParaRPr>
                </a:p>
              </p:txBody>
            </p:sp>
          </p:grpSp>
        </p:grpSp>
      </p:grpSp>
      <p:grpSp>
        <p:nvGrpSpPr>
          <p:cNvPr id="422" name="Group 421"/>
          <p:cNvGrpSpPr/>
          <p:nvPr/>
        </p:nvGrpSpPr>
        <p:grpSpPr>
          <a:xfrm>
            <a:off x="875763" y="828675"/>
            <a:ext cx="2819400" cy="1136650"/>
            <a:chOff x="875763" y="828675"/>
            <a:chExt cx="2819400" cy="1136650"/>
          </a:xfrm>
        </p:grpSpPr>
        <p:sp>
          <p:nvSpPr>
            <p:cNvPr id="318" name="Text Box 318"/>
            <p:cNvSpPr txBox="1">
              <a:spLocks noChangeArrowheads="1"/>
            </p:cNvSpPr>
            <p:nvPr/>
          </p:nvSpPr>
          <p:spPr bwMode="auto">
            <a:xfrm>
              <a:off x="875763" y="828675"/>
              <a:ext cx="28194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457200" eaLnBrk="0" hangingPunct="0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SPOROZOIRES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>
                  <a:latin typeface="Arial Narrow" pitchFamily="34" charset="0"/>
                </a:rPr>
                <a:t>injected into human host during blood meal</a:t>
              </a:r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766888" y="1474787"/>
              <a:ext cx="552450" cy="276225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58" y="0"/>
                </a:cxn>
                <a:cxn ang="0">
                  <a:pos x="333" y="1"/>
                </a:cxn>
                <a:cxn ang="0">
                  <a:pos x="308" y="2"/>
                </a:cxn>
                <a:cxn ang="0">
                  <a:pos x="283" y="4"/>
                </a:cxn>
                <a:cxn ang="0">
                  <a:pos x="260" y="7"/>
                </a:cxn>
                <a:cxn ang="0">
                  <a:pos x="236" y="11"/>
                </a:cxn>
                <a:cxn ang="0">
                  <a:pos x="214" y="15"/>
                </a:cxn>
                <a:cxn ang="0">
                  <a:pos x="192" y="21"/>
                </a:cxn>
                <a:cxn ang="0">
                  <a:pos x="169" y="26"/>
                </a:cxn>
                <a:cxn ang="0">
                  <a:pos x="147" y="34"/>
                </a:cxn>
                <a:cxn ang="0">
                  <a:pos x="128" y="41"/>
                </a:cxn>
                <a:cxn ang="0">
                  <a:pos x="106" y="48"/>
                </a:cxn>
                <a:cxn ang="0">
                  <a:pos x="85" y="57"/>
                </a:cxn>
                <a:cxn ang="0">
                  <a:pos x="65" y="65"/>
                </a:cxn>
                <a:cxn ang="0">
                  <a:pos x="43" y="73"/>
                </a:cxn>
                <a:cxn ang="0">
                  <a:pos x="21" y="84"/>
                </a:cxn>
                <a:cxn ang="0">
                  <a:pos x="0" y="94"/>
                </a:cxn>
                <a:cxn ang="0">
                  <a:pos x="32" y="162"/>
                </a:cxn>
                <a:cxn ang="0">
                  <a:pos x="53" y="152"/>
                </a:cxn>
                <a:cxn ang="0">
                  <a:pos x="73" y="143"/>
                </a:cxn>
                <a:cxn ang="0">
                  <a:pos x="94" y="134"/>
                </a:cxn>
                <a:cxn ang="0">
                  <a:pos x="114" y="125"/>
                </a:cxn>
                <a:cxn ang="0">
                  <a:pos x="132" y="117"/>
                </a:cxn>
                <a:cxn ang="0">
                  <a:pos x="151" y="110"/>
                </a:cxn>
                <a:cxn ang="0">
                  <a:pos x="172" y="103"/>
                </a:cxn>
                <a:cxn ang="0">
                  <a:pos x="190" y="98"/>
                </a:cxn>
                <a:cxn ang="0">
                  <a:pos x="210" y="92"/>
                </a:cxn>
                <a:cxn ang="0">
                  <a:pos x="229" y="88"/>
                </a:cxn>
                <a:cxn ang="0">
                  <a:pos x="250" y="84"/>
                </a:cxn>
                <a:cxn ang="0">
                  <a:pos x="270" y="81"/>
                </a:cxn>
                <a:cxn ang="0">
                  <a:pos x="292" y="79"/>
                </a:cxn>
                <a:cxn ang="0">
                  <a:pos x="312" y="76"/>
                </a:cxn>
                <a:cxn ang="0">
                  <a:pos x="334" y="75"/>
                </a:cxn>
                <a:cxn ang="0">
                  <a:pos x="358" y="75"/>
                </a:cxn>
                <a:cxn ang="0">
                  <a:pos x="358" y="75"/>
                </a:cxn>
                <a:cxn ang="0">
                  <a:pos x="358" y="0"/>
                </a:cxn>
                <a:cxn ang="0">
                  <a:pos x="358" y="0"/>
                </a:cxn>
              </a:cxnLst>
              <a:rect l="0" t="0" r="r" b="b"/>
              <a:pathLst>
                <a:path w="359" h="163">
                  <a:moveTo>
                    <a:pt x="358" y="0"/>
                  </a:moveTo>
                  <a:lnTo>
                    <a:pt x="358" y="0"/>
                  </a:lnTo>
                  <a:lnTo>
                    <a:pt x="333" y="1"/>
                  </a:lnTo>
                  <a:lnTo>
                    <a:pt x="308" y="2"/>
                  </a:lnTo>
                  <a:lnTo>
                    <a:pt x="283" y="4"/>
                  </a:lnTo>
                  <a:lnTo>
                    <a:pt x="260" y="7"/>
                  </a:lnTo>
                  <a:lnTo>
                    <a:pt x="236" y="11"/>
                  </a:lnTo>
                  <a:lnTo>
                    <a:pt x="214" y="15"/>
                  </a:lnTo>
                  <a:lnTo>
                    <a:pt x="192" y="21"/>
                  </a:lnTo>
                  <a:lnTo>
                    <a:pt x="169" y="26"/>
                  </a:lnTo>
                  <a:lnTo>
                    <a:pt x="147" y="34"/>
                  </a:lnTo>
                  <a:lnTo>
                    <a:pt x="128" y="41"/>
                  </a:lnTo>
                  <a:lnTo>
                    <a:pt x="106" y="48"/>
                  </a:lnTo>
                  <a:lnTo>
                    <a:pt x="85" y="57"/>
                  </a:lnTo>
                  <a:lnTo>
                    <a:pt x="65" y="65"/>
                  </a:lnTo>
                  <a:lnTo>
                    <a:pt x="43" y="73"/>
                  </a:lnTo>
                  <a:lnTo>
                    <a:pt x="21" y="84"/>
                  </a:lnTo>
                  <a:lnTo>
                    <a:pt x="0" y="94"/>
                  </a:lnTo>
                  <a:lnTo>
                    <a:pt x="32" y="162"/>
                  </a:lnTo>
                  <a:lnTo>
                    <a:pt x="53" y="152"/>
                  </a:lnTo>
                  <a:lnTo>
                    <a:pt x="73" y="143"/>
                  </a:lnTo>
                  <a:lnTo>
                    <a:pt x="94" y="134"/>
                  </a:lnTo>
                  <a:lnTo>
                    <a:pt x="114" y="125"/>
                  </a:lnTo>
                  <a:lnTo>
                    <a:pt x="132" y="117"/>
                  </a:lnTo>
                  <a:lnTo>
                    <a:pt x="151" y="110"/>
                  </a:lnTo>
                  <a:lnTo>
                    <a:pt x="172" y="103"/>
                  </a:lnTo>
                  <a:lnTo>
                    <a:pt x="190" y="98"/>
                  </a:lnTo>
                  <a:lnTo>
                    <a:pt x="210" y="92"/>
                  </a:lnTo>
                  <a:lnTo>
                    <a:pt x="229" y="88"/>
                  </a:lnTo>
                  <a:lnTo>
                    <a:pt x="250" y="84"/>
                  </a:lnTo>
                  <a:lnTo>
                    <a:pt x="270" y="81"/>
                  </a:lnTo>
                  <a:lnTo>
                    <a:pt x="292" y="79"/>
                  </a:lnTo>
                  <a:lnTo>
                    <a:pt x="312" y="76"/>
                  </a:lnTo>
                  <a:lnTo>
                    <a:pt x="334" y="75"/>
                  </a:lnTo>
                  <a:lnTo>
                    <a:pt x="358" y="75"/>
                  </a:lnTo>
                  <a:lnTo>
                    <a:pt x="358" y="75"/>
                  </a:lnTo>
                  <a:lnTo>
                    <a:pt x="358" y="0"/>
                  </a:lnTo>
                  <a:lnTo>
                    <a:pt x="358" y="0"/>
                  </a:lnTo>
                </a:path>
              </a:pathLst>
            </a:custGeom>
            <a:solidFill>
              <a:srgbClr val="33CC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317750" y="1474787"/>
              <a:ext cx="550863" cy="276225"/>
            </a:xfrm>
            <a:custGeom>
              <a:avLst/>
              <a:gdLst/>
              <a:ahLst/>
              <a:cxnLst>
                <a:cxn ang="0">
                  <a:pos x="356" y="94"/>
                </a:cxn>
                <a:cxn ang="0">
                  <a:pos x="335" y="84"/>
                </a:cxn>
                <a:cxn ang="0">
                  <a:pos x="314" y="75"/>
                </a:cxn>
                <a:cxn ang="0">
                  <a:pos x="294" y="65"/>
                </a:cxn>
                <a:cxn ang="0">
                  <a:pos x="273" y="57"/>
                </a:cxn>
                <a:cxn ang="0">
                  <a:pos x="252" y="48"/>
                </a:cxn>
                <a:cxn ang="0">
                  <a:pos x="230" y="41"/>
                </a:cxn>
                <a:cxn ang="0">
                  <a:pos x="210" y="34"/>
                </a:cxn>
                <a:cxn ang="0">
                  <a:pos x="188" y="26"/>
                </a:cxn>
                <a:cxn ang="0">
                  <a:pos x="165" y="21"/>
                </a:cxn>
                <a:cxn ang="0">
                  <a:pos x="142" y="15"/>
                </a:cxn>
                <a:cxn ang="0">
                  <a:pos x="120" y="11"/>
                </a:cxn>
                <a:cxn ang="0">
                  <a:pos x="98" y="7"/>
                </a:cxn>
                <a:cxn ang="0">
                  <a:pos x="74" y="4"/>
                </a:cxn>
                <a:cxn ang="0">
                  <a:pos x="50" y="2"/>
                </a:cxn>
                <a:cxn ang="0">
                  <a:pos x="24" y="1"/>
                </a:cxn>
                <a:cxn ang="0">
                  <a:pos x="0" y="0"/>
                </a:cxn>
                <a:cxn ang="0">
                  <a:pos x="0" y="75"/>
                </a:cxn>
                <a:cxn ang="0">
                  <a:pos x="23" y="75"/>
                </a:cxn>
                <a:cxn ang="0">
                  <a:pos x="45" y="76"/>
                </a:cxn>
                <a:cxn ang="0">
                  <a:pos x="65" y="79"/>
                </a:cxn>
                <a:cxn ang="0">
                  <a:pos x="87" y="81"/>
                </a:cxn>
                <a:cxn ang="0">
                  <a:pos x="108" y="84"/>
                </a:cxn>
                <a:cxn ang="0">
                  <a:pos x="128" y="88"/>
                </a:cxn>
                <a:cxn ang="0">
                  <a:pos x="147" y="92"/>
                </a:cxn>
                <a:cxn ang="0">
                  <a:pos x="167" y="98"/>
                </a:cxn>
                <a:cxn ang="0">
                  <a:pos x="186" y="103"/>
                </a:cxn>
                <a:cxn ang="0">
                  <a:pos x="206" y="110"/>
                </a:cxn>
                <a:cxn ang="0">
                  <a:pos x="225" y="117"/>
                </a:cxn>
                <a:cxn ang="0">
                  <a:pos x="244" y="125"/>
                </a:cxn>
                <a:cxn ang="0">
                  <a:pos x="264" y="134"/>
                </a:cxn>
                <a:cxn ang="0">
                  <a:pos x="284" y="143"/>
                </a:cxn>
                <a:cxn ang="0">
                  <a:pos x="304" y="152"/>
                </a:cxn>
                <a:cxn ang="0">
                  <a:pos x="325" y="162"/>
                </a:cxn>
                <a:cxn ang="0">
                  <a:pos x="356" y="94"/>
                </a:cxn>
                <a:cxn ang="0">
                  <a:pos x="356" y="94"/>
                </a:cxn>
              </a:cxnLst>
              <a:rect l="0" t="0" r="r" b="b"/>
              <a:pathLst>
                <a:path w="357" h="163">
                  <a:moveTo>
                    <a:pt x="356" y="94"/>
                  </a:moveTo>
                  <a:lnTo>
                    <a:pt x="335" y="84"/>
                  </a:lnTo>
                  <a:lnTo>
                    <a:pt x="314" y="75"/>
                  </a:lnTo>
                  <a:lnTo>
                    <a:pt x="294" y="65"/>
                  </a:lnTo>
                  <a:lnTo>
                    <a:pt x="273" y="57"/>
                  </a:lnTo>
                  <a:lnTo>
                    <a:pt x="252" y="48"/>
                  </a:lnTo>
                  <a:lnTo>
                    <a:pt x="230" y="41"/>
                  </a:lnTo>
                  <a:lnTo>
                    <a:pt x="210" y="34"/>
                  </a:lnTo>
                  <a:lnTo>
                    <a:pt x="188" y="26"/>
                  </a:lnTo>
                  <a:lnTo>
                    <a:pt x="165" y="21"/>
                  </a:lnTo>
                  <a:lnTo>
                    <a:pt x="142" y="15"/>
                  </a:lnTo>
                  <a:lnTo>
                    <a:pt x="120" y="11"/>
                  </a:lnTo>
                  <a:lnTo>
                    <a:pt x="98" y="7"/>
                  </a:lnTo>
                  <a:lnTo>
                    <a:pt x="74" y="4"/>
                  </a:lnTo>
                  <a:lnTo>
                    <a:pt x="50" y="2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75"/>
                  </a:lnTo>
                  <a:lnTo>
                    <a:pt x="23" y="75"/>
                  </a:lnTo>
                  <a:lnTo>
                    <a:pt x="45" y="76"/>
                  </a:lnTo>
                  <a:lnTo>
                    <a:pt x="65" y="79"/>
                  </a:lnTo>
                  <a:lnTo>
                    <a:pt x="87" y="81"/>
                  </a:lnTo>
                  <a:lnTo>
                    <a:pt x="108" y="84"/>
                  </a:lnTo>
                  <a:lnTo>
                    <a:pt x="128" y="88"/>
                  </a:lnTo>
                  <a:lnTo>
                    <a:pt x="147" y="92"/>
                  </a:lnTo>
                  <a:lnTo>
                    <a:pt x="167" y="98"/>
                  </a:lnTo>
                  <a:lnTo>
                    <a:pt x="186" y="103"/>
                  </a:lnTo>
                  <a:lnTo>
                    <a:pt x="206" y="110"/>
                  </a:lnTo>
                  <a:lnTo>
                    <a:pt x="225" y="117"/>
                  </a:lnTo>
                  <a:lnTo>
                    <a:pt x="244" y="125"/>
                  </a:lnTo>
                  <a:lnTo>
                    <a:pt x="264" y="134"/>
                  </a:lnTo>
                  <a:lnTo>
                    <a:pt x="284" y="143"/>
                  </a:lnTo>
                  <a:lnTo>
                    <a:pt x="304" y="152"/>
                  </a:lnTo>
                  <a:lnTo>
                    <a:pt x="325" y="162"/>
                  </a:lnTo>
                  <a:lnTo>
                    <a:pt x="356" y="94"/>
                  </a:lnTo>
                  <a:lnTo>
                    <a:pt x="356" y="94"/>
                  </a:lnTo>
                </a:path>
              </a:pathLst>
            </a:custGeom>
            <a:solidFill>
              <a:srgbClr val="33CC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2670175" y="1371600"/>
              <a:ext cx="620713" cy="593725"/>
            </a:xfrm>
            <a:custGeom>
              <a:avLst/>
              <a:gdLst/>
              <a:ahLst/>
              <a:cxnLst>
                <a:cxn ang="0">
                  <a:pos x="401" y="327"/>
                </a:cxn>
                <a:cxn ang="0">
                  <a:pos x="167" y="0"/>
                </a:cxn>
                <a:cxn ang="0">
                  <a:pos x="401" y="327"/>
                </a:cxn>
                <a:cxn ang="0">
                  <a:pos x="0" y="350"/>
                </a:cxn>
                <a:cxn ang="0">
                  <a:pos x="167" y="0"/>
                </a:cxn>
                <a:cxn ang="0">
                  <a:pos x="401" y="327"/>
                </a:cxn>
                <a:cxn ang="0">
                  <a:pos x="401" y="327"/>
                </a:cxn>
              </a:cxnLst>
              <a:rect l="0" t="0" r="r" b="b"/>
              <a:pathLst>
                <a:path w="402" h="351">
                  <a:moveTo>
                    <a:pt x="401" y="327"/>
                  </a:moveTo>
                  <a:lnTo>
                    <a:pt x="167" y="0"/>
                  </a:lnTo>
                  <a:lnTo>
                    <a:pt x="401" y="327"/>
                  </a:lnTo>
                  <a:lnTo>
                    <a:pt x="0" y="350"/>
                  </a:lnTo>
                  <a:lnTo>
                    <a:pt x="167" y="0"/>
                  </a:lnTo>
                  <a:lnTo>
                    <a:pt x="401" y="327"/>
                  </a:lnTo>
                  <a:lnTo>
                    <a:pt x="401" y="327"/>
                  </a:lnTo>
                </a:path>
              </a:pathLst>
            </a:custGeom>
            <a:solidFill>
              <a:srgbClr val="33CC33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78 -0.00069 0.10573 -0.00115 0.16858 0 C 0.23143 0.00116 0.3125 0.00255 0.37726 0.00764 C 0.44202 0.01274 0.48334 0.0294 0.5573 0.03056 C 0.63125 0.03172 0.76459 0.00903 0.82153 0.01528 C 0.87848 0.02153 0.88577 0.05973 0.89862 0.06852 " pathEditMode="relative" ptsTypes="aaaaaA">
                                      <p:cBhvr>
                                        <p:cTn id="135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35" grpId="2" animBg="1"/>
      <p:bldP spid="338" grpId="0"/>
      <p:bldP spid="338" grpId="1"/>
      <p:bldP spid="339" grpId="0" animBg="1"/>
      <p:bldP spid="339" grpId="1" animBg="1"/>
      <p:bldP spid="344" grpId="0" animBg="1"/>
      <p:bldP spid="344" grpId="1" animBg="1"/>
      <p:bldP spid="345" grpId="0" animBg="1"/>
      <p:bldP spid="345" grpId="1" animBg="1"/>
      <p:bldP spid="347" grpId="0" animBg="1"/>
      <p:bldP spid="347" grpId="1" animBg="1"/>
      <p:bldP spid="347" grpId="2" animBg="1"/>
      <p:bldP spid="349" grpId="1" animBg="1"/>
      <p:bldP spid="349" grpId="2" animBg="1"/>
      <p:bldP spid="351" grpId="0" animBg="1"/>
      <p:bldP spid="351" grpId="1" animBg="1"/>
      <p:bldP spid="351" grpId="2" animBg="1"/>
      <p:bldP spid="4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ile:Malaria fever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698078" y="0"/>
            <a:ext cx="6445921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2575375"/>
            <a:ext cx="47244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en-US" sz="2200" dirty="0" err="1" smtClean="0">
                <a:latin typeface="Arial Narrow" pitchFamily="34" charset="0"/>
              </a:rPr>
              <a:t>Schizogenic</a:t>
            </a:r>
            <a:r>
              <a:rPr lang="en-US" sz="2200" dirty="0" smtClean="0">
                <a:latin typeface="Arial Narrow" pitchFamily="34" charset="0"/>
              </a:rPr>
              <a:t> periodicity presents length of asexual </a:t>
            </a:r>
            <a:r>
              <a:rPr lang="en-US" sz="2200" dirty="0" err="1" smtClean="0">
                <a:latin typeface="Arial Narrow" pitchFamily="34" charset="0"/>
              </a:rPr>
              <a:t>erythrocytic</a:t>
            </a:r>
            <a:r>
              <a:rPr lang="en-US" sz="2200" dirty="0" smtClean="0">
                <a:latin typeface="Arial Narrow" pitchFamily="34" charset="0"/>
              </a:rPr>
              <a:t> phase</a:t>
            </a:r>
          </a:p>
          <a:p>
            <a:pPr lvl="1" algn="r">
              <a:lnSpc>
                <a:spcPct val="90000"/>
              </a:lnSpc>
            </a:pPr>
            <a:r>
              <a:rPr lang="en-US" sz="2200" dirty="0" smtClean="0">
                <a:latin typeface="Arial Narrow" pitchFamily="34" charset="0"/>
              </a:rPr>
              <a:t>48 hrs </a:t>
            </a:r>
            <a:r>
              <a:rPr lang="en-US" sz="2200" i="1" dirty="0" err="1" smtClean="0">
                <a:latin typeface="Arial Narrow" pitchFamily="34" charset="0"/>
              </a:rPr>
              <a:t>P.f</a:t>
            </a:r>
            <a:r>
              <a:rPr lang="en-US" sz="2200" i="1" dirty="0" smtClean="0">
                <a:latin typeface="Arial Narrow" pitchFamily="34" charset="0"/>
              </a:rPr>
              <a:t>.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i="1" dirty="0" err="1" smtClean="0">
                <a:latin typeface="Arial Narrow" pitchFamily="34" charset="0"/>
              </a:rPr>
              <a:t>P.v</a:t>
            </a:r>
            <a:r>
              <a:rPr lang="en-US" sz="2200" i="1" dirty="0" smtClean="0">
                <a:latin typeface="Arial Narrow" pitchFamily="34" charset="0"/>
              </a:rPr>
              <a:t>.</a:t>
            </a:r>
            <a:r>
              <a:rPr lang="en-US" sz="2200" dirty="0" smtClean="0">
                <a:latin typeface="Arial Narrow" pitchFamily="34" charset="0"/>
              </a:rPr>
              <a:t>, and </a:t>
            </a:r>
            <a:r>
              <a:rPr lang="en-US" sz="2200" i="1" dirty="0" err="1" smtClean="0">
                <a:latin typeface="Arial Narrow" pitchFamily="34" charset="0"/>
              </a:rPr>
              <a:t>P.o</a:t>
            </a:r>
            <a:r>
              <a:rPr lang="en-US" sz="2200" i="1" dirty="0" smtClean="0">
                <a:latin typeface="Arial Narrow" pitchFamily="34" charset="0"/>
              </a:rPr>
              <a:t>.</a:t>
            </a:r>
            <a:r>
              <a:rPr lang="en-US" sz="2200" dirty="0" smtClean="0">
                <a:latin typeface="Arial Narrow" pitchFamily="34" charset="0"/>
              </a:rPr>
              <a:t> (tertian)</a:t>
            </a:r>
          </a:p>
          <a:p>
            <a:pPr lvl="1" algn="r">
              <a:lnSpc>
                <a:spcPct val="90000"/>
              </a:lnSpc>
            </a:pPr>
            <a:r>
              <a:rPr lang="en-US" sz="2200" dirty="0" smtClean="0">
                <a:latin typeface="Arial Narrow" pitchFamily="34" charset="0"/>
              </a:rPr>
              <a:t>72 hrs in </a:t>
            </a:r>
            <a:r>
              <a:rPr lang="en-US" sz="2200" i="1" dirty="0" smtClean="0">
                <a:latin typeface="Arial Narrow" pitchFamily="34" charset="0"/>
              </a:rPr>
              <a:t>P.m</a:t>
            </a:r>
            <a:r>
              <a:rPr lang="en-US" sz="2200" dirty="0" smtClean="0">
                <a:latin typeface="Arial Narrow" pitchFamily="34" charset="0"/>
              </a:rPr>
              <a:t>. (</a:t>
            </a:r>
            <a:r>
              <a:rPr lang="en-US" sz="2200" dirty="0" err="1" smtClean="0">
                <a:latin typeface="Arial Narrow" pitchFamily="34" charset="0"/>
              </a:rPr>
              <a:t>quartian</a:t>
            </a:r>
            <a:r>
              <a:rPr lang="en-US" sz="2200" dirty="0" smtClean="0">
                <a:latin typeface="Arial Narrow" pitchFamily="34" charset="0"/>
              </a:rPr>
              <a:t>)</a:t>
            </a:r>
          </a:p>
          <a:p>
            <a:pPr algn="r">
              <a:lnSpc>
                <a:spcPct val="90000"/>
              </a:lnSpc>
              <a:buFont typeface="Wingdings 3" pitchFamily="18" charset="2"/>
              <a:buChar char=""/>
            </a:pPr>
            <a:r>
              <a:rPr lang="en-US" sz="2200" spc="-40" dirty="0" smtClean="0">
                <a:latin typeface="Arial Narrow" pitchFamily="34" charset="0"/>
              </a:rPr>
              <a:t>periods of fever or febrile </a:t>
            </a:r>
            <a:r>
              <a:rPr lang="en-US" sz="2200" spc="-40" dirty="0" err="1" smtClean="0">
                <a:latin typeface="Arial Narrow" pitchFamily="34" charset="0"/>
              </a:rPr>
              <a:t>paroxsyms</a:t>
            </a:r>
            <a:r>
              <a:rPr lang="en-US" sz="2200" spc="-40" dirty="0" smtClean="0">
                <a:latin typeface="Arial Narrow" pitchFamily="34" charset="0"/>
              </a:rPr>
              <a:t> assume a  more definite </a:t>
            </a:r>
          </a:p>
          <a:p>
            <a:pPr algn="r">
              <a:lnSpc>
                <a:spcPct val="90000"/>
              </a:lnSpc>
            </a:pPr>
            <a:r>
              <a:rPr lang="en-US" sz="2200" spc="-40" dirty="0" smtClean="0">
                <a:latin typeface="Arial Narrow" pitchFamily="34" charset="0"/>
              </a:rPr>
              <a:t>3 (tertian)- or 4 (</a:t>
            </a:r>
            <a:r>
              <a:rPr lang="en-US" sz="2200" spc="-40" dirty="0" err="1" smtClean="0">
                <a:latin typeface="Arial Narrow" pitchFamily="34" charset="0"/>
              </a:rPr>
              <a:t>quartian</a:t>
            </a:r>
            <a:r>
              <a:rPr lang="en-US" sz="2200" spc="-40" dirty="0" smtClean="0">
                <a:latin typeface="Arial Narrow" pitchFamily="34" charset="0"/>
              </a:rPr>
              <a:t>)- day pattern</a:t>
            </a:r>
            <a:endParaRPr lang="en-US" sz="2200" spc="-4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608479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pc="-40" dirty="0" smtClean="0">
                <a:latin typeface="Arial Narrow" pitchFamily="34" charset="0"/>
              </a:rPr>
              <a:t>N.B. Could be 1</a:t>
            </a:r>
            <a:r>
              <a:rPr lang="en-US" sz="2000" b="1" i="1" spc="-40" baseline="30000" dirty="0" smtClean="0">
                <a:latin typeface="Arial Narrow" pitchFamily="34" charset="0"/>
              </a:rPr>
              <a:t>st</a:t>
            </a:r>
            <a:r>
              <a:rPr lang="en-US" sz="2000" b="1" i="1" spc="-40" dirty="0" smtClean="0">
                <a:latin typeface="Arial Narrow" pitchFamily="34" charset="0"/>
              </a:rPr>
              <a:t> mistaken for influenza or  GIT infection</a:t>
            </a:r>
            <a:endParaRPr lang="en-US" sz="2000" spc="-40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28600"/>
            <a:ext cx="267733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Clinical Presentation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pic>
        <p:nvPicPr>
          <p:cNvPr id="3079" name="Picture 7" descr="C:\Users\Administrator\Pictures\Picture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280" t="10628" r="1411"/>
          <a:stretch>
            <a:fillRect/>
          </a:stretch>
        </p:blipFill>
        <p:spPr bwMode="auto">
          <a:xfrm>
            <a:off x="152400" y="2285999"/>
            <a:ext cx="4419600" cy="4572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Intestine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Diarrhea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953000" y="5984820"/>
            <a:ext cx="533400" cy="79480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120" y="1905000"/>
            <a:ext cx="182774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A: Symptoms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048000"/>
            <a:ext cx="1295400" cy="762000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2234</Words>
  <Application>Microsoft Office PowerPoint</Application>
  <PresentationFormat>On-screen Show (4:3)</PresentationFormat>
  <Paragraphs>568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ksupy</cp:lastModifiedBy>
  <cp:revision>66</cp:revision>
  <dcterms:created xsi:type="dcterms:W3CDTF">2010-11-19T16:16:07Z</dcterms:created>
  <dcterms:modified xsi:type="dcterms:W3CDTF">2010-12-15T05:52:05Z</dcterms:modified>
</cp:coreProperties>
</file>