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22" r:id="rId3"/>
    <p:sldId id="264" r:id="rId4"/>
    <p:sldId id="258" r:id="rId5"/>
    <p:sldId id="263" r:id="rId6"/>
    <p:sldId id="268" r:id="rId7"/>
    <p:sldId id="267" r:id="rId8"/>
    <p:sldId id="272" r:id="rId9"/>
    <p:sldId id="269" r:id="rId10"/>
    <p:sldId id="295" r:id="rId11"/>
    <p:sldId id="304" r:id="rId12"/>
    <p:sldId id="302" r:id="rId13"/>
    <p:sldId id="306" r:id="rId14"/>
    <p:sldId id="305" r:id="rId15"/>
    <p:sldId id="307" r:id="rId16"/>
    <p:sldId id="308" r:id="rId17"/>
    <p:sldId id="284" r:id="rId18"/>
    <p:sldId id="285" r:id="rId19"/>
    <p:sldId id="286" r:id="rId20"/>
    <p:sldId id="289" r:id="rId21"/>
    <p:sldId id="287" r:id="rId22"/>
    <p:sldId id="288" r:id="rId23"/>
    <p:sldId id="290" r:id="rId24"/>
    <p:sldId id="291" r:id="rId25"/>
    <p:sldId id="293" r:id="rId26"/>
    <p:sldId id="292" r:id="rId27"/>
    <p:sldId id="296" r:id="rId28"/>
    <p:sldId id="294" r:id="rId29"/>
    <p:sldId id="274" r:id="rId30"/>
    <p:sldId id="297" r:id="rId31"/>
    <p:sldId id="298" r:id="rId32"/>
    <p:sldId id="299" r:id="rId33"/>
    <p:sldId id="301" r:id="rId34"/>
    <p:sldId id="300" r:id="rId35"/>
    <p:sldId id="270" r:id="rId36"/>
    <p:sldId id="259" r:id="rId37"/>
    <p:sldId id="309" r:id="rId38"/>
    <p:sldId id="314" r:id="rId39"/>
    <p:sldId id="310" r:id="rId40"/>
    <p:sldId id="315" r:id="rId41"/>
    <p:sldId id="311" r:id="rId42"/>
    <p:sldId id="316" r:id="rId43"/>
    <p:sldId id="312" r:id="rId44"/>
    <p:sldId id="313" r:id="rId45"/>
    <p:sldId id="321" r:id="rId46"/>
    <p:sldId id="318" r:id="rId47"/>
    <p:sldId id="317" r:id="rId48"/>
    <p:sldId id="319" r:id="rId49"/>
    <p:sldId id="26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CEA9"/>
    <a:srgbClr val="CCFF66"/>
    <a:srgbClr val="4C00BC"/>
    <a:srgbClr val="0000FF"/>
    <a:srgbClr val="66FFFF"/>
    <a:srgbClr val="F0F7FA"/>
    <a:srgbClr val="CCECFF"/>
    <a:srgbClr val="D3DFE9"/>
    <a:srgbClr val="E5F5FF"/>
    <a:srgbClr val="C9FA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CA84F-6C50-4664-B1B9-7AC6E39729B6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EE85A-742C-4843-A323-0B3A9E068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E85A-742C-4843-A323-0B3A9E068A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000" dirty="0" smtClean="0">
                <a:latin typeface="Arial" pitchFamily="34" charset="0"/>
              </a:rPr>
              <a:t>The most overt distinction between fungal and mammalian cells is the cell wall of fungi. The uniqueness of this structure makes it a premier target of antifungal drugs.</a:t>
            </a:r>
          </a:p>
          <a:p>
            <a:pPr>
              <a:lnSpc>
                <a:spcPct val="90000"/>
              </a:lnSpc>
            </a:pPr>
            <a:r>
              <a:rPr lang="en-US" sz="1000" dirty="0" smtClean="0">
                <a:latin typeface="Arial" pitchFamily="34" charset="0"/>
              </a:rPr>
              <a:t>Although the cell wall was initially considered an almost inert cellular structure that protected the cell against osmotic offense, more recent studies have demonstrated that it is a dynamic organelle. The major components of the cell wall are </a:t>
            </a:r>
            <a:r>
              <a:rPr lang="en-US" sz="1000" dirty="0" err="1" smtClean="0">
                <a:latin typeface="Arial" pitchFamily="34" charset="0"/>
              </a:rPr>
              <a:t>glucan</a:t>
            </a:r>
            <a:r>
              <a:rPr lang="en-US" sz="1000" dirty="0" smtClean="0">
                <a:latin typeface="Arial" pitchFamily="34" charset="0"/>
              </a:rPr>
              <a:t> and chitin, which are associated with structural rigidity, and </a:t>
            </a:r>
            <a:r>
              <a:rPr lang="en-US" sz="1000" dirty="0" err="1" smtClean="0">
                <a:latin typeface="Arial" pitchFamily="34" charset="0"/>
              </a:rPr>
              <a:t>mannoproteins</a:t>
            </a:r>
            <a:r>
              <a:rPr lang="en-US" sz="1000" dirty="0" smtClean="0">
                <a:latin typeface="Arial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1000" dirty="0" smtClean="0">
                <a:latin typeface="Arial" pitchFamily="34" charset="0"/>
              </a:rPr>
              <a:t>Biosynthesis of </a:t>
            </a:r>
            <a:r>
              <a:rPr lang="el-GR" sz="1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000" dirty="0" smtClean="0">
                <a:latin typeface="Arial" pitchFamily="34" charset="0"/>
              </a:rPr>
              <a:t> (1-3) </a:t>
            </a:r>
            <a:r>
              <a:rPr lang="en-US" sz="1000" dirty="0" err="1" smtClean="0">
                <a:latin typeface="Arial" pitchFamily="34" charset="0"/>
              </a:rPr>
              <a:t>glucans</a:t>
            </a:r>
            <a:r>
              <a:rPr lang="en-US" sz="1000" dirty="0" smtClean="0">
                <a:latin typeface="Arial" pitchFamily="34" charset="0"/>
              </a:rPr>
              <a:t> is under the control of a membrane protein complex, the </a:t>
            </a:r>
            <a:r>
              <a:rPr lang="en-US" sz="1000" dirty="0" err="1" smtClean="0">
                <a:latin typeface="Arial" pitchFamily="34" charset="0"/>
              </a:rPr>
              <a:t>glucan</a:t>
            </a:r>
            <a:r>
              <a:rPr lang="en-US" sz="1000" dirty="0" smtClean="0">
                <a:latin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</a:rPr>
              <a:t>synthase</a:t>
            </a:r>
            <a:r>
              <a:rPr lang="en-US" sz="1000" dirty="0" smtClean="0">
                <a:latin typeface="Arial" pitchFamily="34" charset="0"/>
              </a:rPr>
              <a:t>. There are at least two subunits of this enzyme, one a catalytic subunit in the plasma membrane, the other a GTP-binding subunit that activates the catalytic subunit.</a:t>
            </a:r>
          </a:p>
          <a:p>
            <a:pPr>
              <a:lnSpc>
                <a:spcPct val="90000"/>
              </a:lnSpc>
            </a:pPr>
            <a:r>
              <a:rPr lang="en-US" sz="1000" dirty="0" smtClean="0">
                <a:latin typeface="Arial" pitchFamily="34" charset="0"/>
              </a:rPr>
              <a:t>In the </a:t>
            </a:r>
            <a:r>
              <a:rPr lang="en-US" sz="1000" dirty="0" err="1" smtClean="0">
                <a:latin typeface="Arial" pitchFamily="34" charset="0"/>
              </a:rPr>
              <a:t>periplasmic</a:t>
            </a:r>
            <a:r>
              <a:rPr lang="en-US" sz="1000" dirty="0" smtClean="0">
                <a:latin typeface="Arial" pitchFamily="34" charset="0"/>
              </a:rPr>
              <a:t> space, </a:t>
            </a:r>
            <a:r>
              <a:rPr lang="en-US" sz="1000" dirty="0" err="1" smtClean="0">
                <a:latin typeface="Arial" pitchFamily="34" charset="0"/>
              </a:rPr>
              <a:t>neosynthesized</a:t>
            </a:r>
            <a:r>
              <a:rPr lang="en-US" sz="1000" dirty="0" smtClean="0">
                <a:latin typeface="Arial" pitchFamily="34" charset="0"/>
              </a:rPr>
              <a:t> </a:t>
            </a:r>
            <a:r>
              <a:rPr lang="el-GR" sz="1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000" dirty="0" smtClean="0">
                <a:latin typeface="Arial" pitchFamily="34" charset="0"/>
              </a:rPr>
              <a:t> 1-3 </a:t>
            </a:r>
            <a:r>
              <a:rPr lang="en-US" sz="1000" dirty="0" err="1" smtClean="0">
                <a:latin typeface="Arial" pitchFamily="34" charset="0"/>
              </a:rPr>
              <a:t>glucans</a:t>
            </a:r>
            <a:r>
              <a:rPr lang="en-US" sz="1000" dirty="0" smtClean="0">
                <a:latin typeface="Arial" pitchFamily="34" charset="0"/>
              </a:rPr>
              <a:t> are modified and associated to the other cell wall polysaccharides (chitin, </a:t>
            </a:r>
            <a:r>
              <a:rPr lang="en-US" sz="1000" dirty="0" err="1" smtClean="0">
                <a:latin typeface="Arial" pitchFamily="34" charset="0"/>
              </a:rPr>
              <a:t>galactomannan</a:t>
            </a:r>
            <a:r>
              <a:rPr lang="en-US" sz="1000" dirty="0" smtClean="0">
                <a:latin typeface="Arial" pitchFamily="34" charset="0"/>
              </a:rPr>
              <a:t> and </a:t>
            </a:r>
            <a:r>
              <a:rPr lang="el-GR" sz="1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000" dirty="0" smtClean="0">
                <a:latin typeface="Arial" pitchFamily="34" charset="0"/>
              </a:rPr>
              <a:t> 1-3, 1-4 </a:t>
            </a:r>
            <a:r>
              <a:rPr lang="en-US" sz="1000" dirty="0" err="1" smtClean="0">
                <a:latin typeface="Arial" pitchFamily="34" charset="0"/>
              </a:rPr>
              <a:t>glucan</a:t>
            </a:r>
            <a:r>
              <a:rPr lang="en-US" sz="1000" dirty="0" smtClean="0">
                <a:latin typeface="Arial" pitchFamily="34" charset="0"/>
              </a:rPr>
              <a:t>) to produce the rigid three-dimensional network characteristic of the cell wall. </a:t>
            </a:r>
          </a:p>
          <a:p>
            <a:pPr>
              <a:lnSpc>
                <a:spcPct val="90000"/>
              </a:lnSpc>
            </a:pPr>
            <a:endParaRPr lang="en-US" sz="10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10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0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GB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000" dirty="0" smtClean="0">
                <a:latin typeface="Arial" pitchFamily="34" charset="0"/>
              </a:rPr>
              <a:t>The most overt distinction between fungal and mammalian cells is the cell wall of fungi. The uniqueness of this structure makes it a premier target of antifungal drugs.</a:t>
            </a:r>
          </a:p>
          <a:p>
            <a:pPr>
              <a:lnSpc>
                <a:spcPct val="90000"/>
              </a:lnSpc>
            </a:pPr>
            <a:r>
              <a:rPr lang="en-US" sz="1000" dirty="0" smtClean="0">
                <a:latin typeface="Arial" pitchFamily="34" charset="0"/>
              </a:rPr>
              <a:t>Although the cell wall was initially considered an almost inert cellular structure that protected the cell against osmotic offense, more recent studies have demonstrated that it is a dynamic organelle. The major components of the cell wall are </a:t>
            </a:r>
            <a:r>
              <a:rPr lang="en-US" sz="1000" dirty="0" err="1" smtClean="0">
                <a:latin typeface="Arial" pitchFamily="34" charset="0"/>
              </a:rPr>
              <a:t>glucan</a:t>
            </a:r>
            <a:r>
              <a:rPr lang="en-US" sz="1000" dirty="0" smtClean="0">
                <a:latin typeface="Arial" pitchFamily="34" charset="0"/>
              </a:rPr>
              <a:t> and chitin, which are associated with structural rigidity, and </a:t>
            </a:r>
            <a:r>
              <a:rPr lang="en-US" sz="1000" dirty="0" err="1" smtClean="0">
                <a:latin typeface="Arial" pitchFamily="34" charset="0"/>
              </a:rPr>
              <a:t>mannoproteins</a:t>
            </a:r>
            <a:r>
              <a:rPr lang="en-US" sz="1000" dirty="0" smtClean="0">
                <a:latin typeface="Arial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1000" dirty="0" smtClean="0">
                <a:latin typeface="Arial" pitchFamily="34" charset="0"/>
              </a:rPr>
              <a:t>Biosynthesis of </a:t>
            </a:r>
            <a:r>
              <a:rPr lang="el-GR" sz="1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000" dirty="0" smtClean="0">
                <a:latin typeface="Arial" pitchFamily="34" charset="0"/>
              </a:rPr>
              <a:t> (1-3) </a:t>
            </a:r>
            <a:r>
              <a:rPr lang="en-US" sz="1000" dirty="0" err="1" smtClean="0">
                <a:latin typeface="Arial" pitchFamily="34" charset="0"/>
              </a:rPr>
              <a:t>glucans</a:t>
            </a:r>
            <a:r>
              <a:rPr lang="en-US" sz="1000" dirty="0" smtClean="0">
                <a:latin typeface="Arial" pitchFamily="34" charset="0"/>
              </a:rPr>
              <a:t> is under the control of a membrane protein complex, the </a:t>
            </a:r>
            <a:r>
              <a:rPr lang="en-US" sz="1000" dirty="0" err="1" smtClean="0">
                <a:latin typeface="Arial" pitchFamily="34" charset="0"/>
              </a:rPr>
              <a:t>glucan</a:t>
            </a:r>
            <a:r>
              <a:rPr lang="en-US" sz="1000" dirty="0" smtClean="0">
                <a:latin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</a:rPr>
              <a:t>synthase</a:t>
            </a:r>
            <a:r>
              <a:rPr lang="en-US" sz="1000" dirty="0" smtClean="0">
                <a:latin typeface="Arial" pitchFamily="34" charset="0"/>
              </a:rPr>
              <a:t>. There are at least two subunits of this enzyme, one a catalytic subunit in the plasma membrane, the other a GTP-binding subunit that activates the catalytic subunit.</a:t>
            </a:r>
          </a:p>
          <a:p>
            <a:pPr>
              <a:lnSpc>
                <a:spcPct val="90000"/>
              </a:lnSpc>
            </a:pPr>
            <a:r>
              <a:rPr lang="en-US" sz="1000" dirty="0" smtClean="0">
                <a:latin typeface="Arial" pitchFamily="34" charset="0"/>
              </a:rPr>
              <a:t>In the </a:t>
            </a:r>
            <a:r>
              <a:rPr lang="en-US" sz="1000" dirty="0" err="1" smtClean="0">
                <a:latin typeface="Arial" pitchFamily="34" charset="0"/>
              </a:rPr>
              <a:t>periplasmic</a:t>
            </a:r>
            <a:r>
              <a:rPr lang="en-US" sz="1000" dirty="0" smtClean="0">
                <a:latin typeface="Arial" pitchFamily="34" charset="0"/>
              </a:rPr>
              <a:t> space, </a:t>
            </a:r>
            <a:r>
              <a:rPr lang="en-US" sz="1000" dirty="0" err="1" smtClean="0">
                <a:latin typeface="Arial" pitchFamily="34" charset="0"/>
              </a:rPr>
              <a:t>neosynthesized</a:t>
            </a:r>
            <a:r>
              <a:rPr lang="en-US" sz="1000" dirty="0" smtClean="0">
                <a:latin typeface="Arial" pitchFamily="34" charset="0"/>
              </a:rPr>
              <a:t> </a:t>
            </a:r>
            <a:r>
              <a:rPr lang="el-GR" sz="1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000" dirty="0" smtClean="0">
                <a:latin typeface="Arial" pitchFamily="34" charset="0"/>
              </a:rPr>
              <a:t> 1-3 </a:t>
            </a:r>
            <a:r>
              <a:rPr lang="en-US" sz="1000" dirty="0" err="1" smtClean="0">
                <a:latin typeface="Arial" pitchFamily="34" charset="0"/>
              </a:rPr>
              <a:t>glucans</a:t>
            </a:r>
            <a:r>
              <a:rPr lang="en-US" sz="1000" dirty="0" smtClean="0">
                <a:latin typeface="Arial" pitchFamily="34" charset="0"/>
              </a:rPr>
              <a:t> are modified and associated to the other cell wall polysaccharides (chitin, </a:t>
            </a:r>
            <a:r>
              <a:rPr lang="en-US" sz="1000" dirty="0" err="1" smtClean="0">
                <a:latin typeface="Arial" pitchFamily="34" charset="0"/>
              </a:rPr>
              <a:t>galactomannan</a:t>
            </a:r>
            <a:r>
              <a:rPr lang="en-US" sz="1000" dirty="0" smtClean="0">
                <a:latin typeface="Arial" pitchFamily="34" charset="0"/>
              </a:rPr>
              <a:t> and </a:t>
            </a:r>
            <a:r>
              <a:rPr lang="el-GR" sz="1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000" dirty="0" smtClean="0">
                <a:latin typeface="Arial" pitchFamily="34" charset="0"/>
              </a:rPr>
              <a:t> 1-3, 1-4 </a:t>
            </a:r>
            <a:r>
              <a:rPr lang="en-US" sz="1000" dirty="0" err="1" smtClean="0">
                <a:latin typeface="Arial" pitchFamily="34" charset="0"/>
              </a:rPr>
              <a:t>glucan</a:t>
            </a:r>
            <a:r>
              <a:rPr lang="en-US" sz="1000" dirty="0" smtClean="0">
                <a:latin typeface="Arial" pitchFamily="34" charset="0"/>
              </a:rPr>
              <a:t>) to produce the rigid three-dimensional network characteristic of the cell wall. </a:t>
            </a:r>
          </a:p>
          <a:p>
            <a:pPr>
              <a:lnSpc>
                <a:spcPct val="90000"/>
              </a:lnSpc>
            </a:pPr>
            <a:endParaRPr lang="en-US" sz="10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10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0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E85A-742C-4843-A323-0B3A9E068A9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FD25-B75B-4420-83CE-B630A7D0EDF5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5067-EF24-46FD-AF53-AC06ABCF5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FD25-B75B-4420-83CE-B630A7D0EDF5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5067-EF24-46FD-AF53-AC06ABCF5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FD25-B75B-4420-83CE-B630A7D0EDF5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5067-EF24-46FD-AF53-AC06ABCF5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FD25-B75B-4420-83CE-B630A7D0EDF5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5067-EF24-46FD-AF53-AC06ABCF5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FD25-B75B-4420-83CE-B630A7D0EDF5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5067-EF24-46FD-AF53-AC06ABCF5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FD25-B75B-4420-83CE-B630A7D0EDF5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5067-EF24-46FD-AF53-AC06ABCF5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FD25-B75B-4420-83CE-B630A7D0EDF5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5067-EF24-46FD-AF53-AC06ABCF5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FD25-B75B-4420-83CE-B630A7D0EDF5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5067-EF24-46FD-AF53-AC06ABCF5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FD25-B75B-4420-83CE-B630A7D0EDF5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5067-EF24-46FD-AF53-AC06ABCF5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FD25-B75B-4420-83CE-B630A7D0EDF5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5067-EF24-46FD-AF53-AC06ABCF5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FD25-B75B-4420-83CE-B630A7D0EDF5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9D5067-EF24-46FD-AF53-AC06ABCF5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2">
                <a:lumMod val="40000"/>
                <a:lumOff val="60000"/>
                <a:alpha val="84000"/>
              </a:schemeClr>
            </a:gs>
            <a:gs pos="10000">
              <a:srgbClr val="CCFF66">
                <a:alpha val="85000"/>
              </a:srgbClr>
            </a:gs>
            <a:gs pos="5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9AFD25-B75B-4420-83CE-B630A7D0EDF5}" type="datetimeFigureOut">
              <a:rPr lang="en-US" smtClean="0"/>
              <a:pPr/>
              <a:t>12/22/2010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9D5067-EF24-46FD-AF53-AC06ABCF5F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mr.asm.org/content/vol12/issue4/images/large/cm0490028005.jpe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hyperlink" Target="http://members.ozemail.com.au/~ascinc/respgraphics/resp73li.jpg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arlson.com/media/closeups/28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4">
                <a:lumMod val="75000"/>
                <a:alpha val="84000"/>
              </a:schemeClr>
            </a:gs>
            <a:gs pos="12000">
              <a:schemeClr val="tx2">
                <a:lumMod val="60000"/>
                <a:lumOff val="40000"/>
              </a:schemeClr>
            </a:gs>
            <a:gs pos="54000">
              <a:schemeClr val="accent2">
                <a:lumMod val="75000"/>
                <a:alpha val="94000"/>
              </a:schemeClr>
            </a:gs>
            <a:gs pos="39000">
              <a:schemeClr val="tx2">
                <a:alpha val="84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gcarlson.com/DisplayImage.php?ImageID=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14400"/>
            <a:ext cx="4495801" cy="54102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8" name="Rectangle 7"/>
          <p:cNvSpPr/>
          <p:nvPr/>
        </p:nvSpPr>
        <p:spPr>
          <a:xfrm>
            <a:off x="-152400" y="1706940"/>
            <a:ext cx="457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lumMod val="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ANTIFUNGAL  DRUGS</a:t>
            </a:r>
            <a:endParaRPr lang="en-US" sz="48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lumMod val="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6027003"/>
            <a:ext cx="472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lumMod val="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rush Script MT" pitchFamily="66" charset="0"/>
              </a:rPr>
              <a:t>ANTIFUNGALS</a:t>
            </a:r>
            <a:endParaRPr lang="en-US" sz="48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lumMod val="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Brush Script MT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184" y="5334000"/>
            <a:ext cx="45366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>
                  <a:solidFill>
                    <a:srgbClr val="5ECEA9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/>
                  </a:outerShdw>
                  <a:reflection blurRad="12700" stA="50000" endPos="50000" dist="5000" dir="5400000" sy="-100000" rotWithShape="0"/>
                </a:effectLst>
              </a:rPr>
              <a:t>Prof. Dr. OMNIA NAYEL</a:t>
            </a:r>
            <a:endParaRPr lang="en-US" sz="2800" b="1" cap="all" spc="0" dirty="0">
              <a:ln w="0">
                <a:solidFill>
                  <a:srgbClr val="5ECEA9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/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76200" y="1295400"/>
            <a:ext cx="38147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12879"/>
            <a:ext cx="60325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CFF66"/>
                </a:solidFill>
                <a:effectLst>
                  <a:outerShdw blurRad="50800" dist="76200" dir="2700000" algn="tl">
                    <a:schemeClr val="tx1">
                      <a:alpha val="99000"/>
                    </a:schemeClr>
                  </a:outerShdw>
                </a:effectLst>
                <a:latin typeface="Arial Rounded MT Bold" pitchFamily="34" charset="0"/>
              </a:rPr>
              <a:t>TARGETS FOR ANTIFUNGAL THERAPY</a:t>
            </a:r>
            <a:endParaRPr lang="en-US" sz="2400" b="1" dirty="0">
              <a:solidFill>
                <a:srgbClr val="CCFF66"/>
              </a:solidFill>
              <a:effectLst>
                <a:outerShdw blurRad="50800" dist="76200" dir="2700000" algn="tl">
                  <a:schemeClr val="tx1">
                    <a:alpha val="99000"/>
                  </a:scheme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23573" y="2068725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Cell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Membrane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Ergosterol</a:t>
            </a:r>
            <a:r>
              <a:rPr lang="en-US" sz="2400" b="1" dirty="0" smtClean="0">
                <a:solidFill>
                  <a:schemeClr val="hlink"/>
                </a:solidFill>
                <a:latin typeface="Arial Narrow" pitchFamily="34" charset="0"/>
              </a:rPr>
              <a:t> 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37773" y="1267494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Cell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Wall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Glucan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743200" y="1524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24200" y="59436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Nuclear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DNA &amp; RNA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3124201" y="22860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1454242" y="4197442"/>
            <a:ext cx="2450204" cy="1194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7068" y="757535"/>
            <a:ext cx="87607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ritannic Bold" pitchFamily="34" charset="0"/>
              </a:rPr>
              <a:t>ACCORDING TO SITE OF ACTION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dirty="0" smtClean="0">
                <a:latin typeface="Britannic Bold" pitchFamily="34" charset="0"/>
              </a:rPr>
              <a:t> classified into those acting :</a:t>
            </a:r>
            <a:endParaRPr lang="en-US" sz="2400" dirty="0">
              <a:latin typeface="Britannic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23573" y="2449725"/>
            <a:ext cx="48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Polyene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antibiotics</a:t>
            </a:r>
          </a:p>
          <a:p>
            <a:pPr marL="342900" indent="-342900"/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Amphotericin</a:t>
            </a:r>
            <a:r>
              <a:rPr lang="en-US" sz="2000" b="1" dirty="0" smtClean="0">
                <a:latin typeface="Arial Narrow" pitchFamily="34" charset="0"/>
              </a:rPr>
              <a:t> B, lipid formulations</a:t>
            </a:r>
          </a:p>
          <a:p>
            <a:pPr marL="342900" indent="-342900"/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Nystatin</a:t>
            </a:r>
            <a:r>
              <a:rPr lang="en-US" sz="2000" b="1" dirty="0" smtClean="0">
                <a:latin typeface="Arial Narrow" pitchFamily="34" charset="0"/>
              </a:rPr>
              <a:t> (topical)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3573" y="3364125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Azole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antifungals</a:t>
            </a:r>
            <a:endParaRPr lang="en-US" sz="20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 marL="342900" indent="-342900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Imidazoles</a:t>
            </a:r>
            <a:r>
              <a:rPr lang="en-US" sz="2000" b="1" dirty="0" smtClean="0">
                <a:latin typeface="Arial Narrow" pitchFamily="34" charset="0"/>
              </a:rPr>
              <a:t>: </a:t>
            </a:r>
          </a:p>
          <a:p>
            <a:pPr marL="800100" lvl="1" indent="-342900">
              <a:buFontTx/>
              <a:buChar char="•"/>
            </a:pPr>
            <a:r>
              <a:rPr lang="en-US" sz="2000" b="1" dirty="0" smtClean="0">
                <a:latin typeface="Arial Narrow" pitchFamily="34" charset="0"/>
              </a:rPr>
              <a:t>Topical: </a:t>
            </a:r>
            <a:r>
              <a:rPr lang="en-US" sz="2000" b="1" dirty="0" err="1" smtClean="0">
                <a:latin typeface="Arial Narrow" pitchFamily="34" charset="0"/>
              </a:rPr>
              <a:t>Clotrimazole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Econazole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Miconazole</a:t>
            </a:r>
            <a:endParaRPr lang="en-US" sz="2000" b="1" dirty="0" smtClean="0">
              <a:latin typeface="Arial Narrow" pitchFamily="34" charset="0"/>
            </a:endParaRPr>
          </a:p>
          <a:p>
            <a:pPr marL="800100" lvl="1" indent="-342900">
              <a:buFontTx/>
              <a:buChar char="•"/>
            </a:pPr>
            <a:r>
              <a:rPr lang="en-US" sz="2000" b="1" dirty="0" smtClean="0">
                <a:latin typeface="Arial Narrow" pitchFamily="34" charset="0"/>
              </a:rPr>
              <a:t> Systemic: </a:t>
            </a:r>
            <a:r>
              <a:rPr lang="en-US" sz="2000" b="1" dirty="0" err="1" smtClean="0">
                <a:latin typeface="Arial Narrow" pitchFamily="34" charset="0"/>
              </a:rPr>
              <a:t>Ketoconazole</a:t>
            </a:r>
            <a:endParaRPr lang="en-US" sz="2000" b="1" dirty="0" smtClean="0">
              <a:latin typeface="Arial Narrow" pitchFamily="34" charset="0"/>
            </a:endParaRPr>
          </a:p>
          <a:p>
            <a:pPr marL="342900" indent="-342900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000" b="1" dirty="0" err="1" smtClean="0">
                <a:latin typeface="Arial Narrow" pitchFamily="34" charset="0"/>
              </a:rPr>
              <a:t>Triazoles</a:t>
            </a:r>
            <a:r>
              <a:rPr lang="en-US" sz="2000" b="1" dirty="0" smtClean="0">
                <a:latin typeface="Arial Narrow" pitchFamily="34" charset="0"/>
              </a:rPr>
              <a:t>: </a:t>
            </a:r>
            <a:r>
              <a:rPr lang="en-US" sz="2000" b="1" dirty="0" err="1" smtClean="0">
                <a:latin typeface="Arial Narrow" pitchFamily="34" charset="0"/>
              </a:rPr>
              <a:t>Fluconazole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Itraconazole</a:t>
            </a:r>
            <a:r>
              <a:rPr lang="en-US" sz="2000" b="1" dirty="0" smtClean="0">
                <a:latin typeface="Arial Narrow" pitchFamily="34" charset="0"/>
              </a:rPr>
              <a:t> and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        </a:t>
            </a:r>
            <a:r>
              <a:rPr lang="en-US" sz="2000" b="1" dirty="0" err="1" smtClean="0">
                <a:latin typeface="Arial Narrow" pitchFamily="34" charset="0"/>
              </a:rPr>
              <a:t>Voriconazole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600" y="6248400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err="1" smtClean="0">
                <a:latin typeface="Arial Narrow" pitchFamily="34" charset="0"/>
              </a:rPr>
              <a:t>Flucytosine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373" y="1629384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CA" sz="2000" b="1" dirty="0" err="1" smtClean="0">
                <a:latin typeface="Arial Narrow" pitchFamily="34" charset="0"/>
              </a:rPr>
              <a:t>Echinocandins</a:t>
            </a:r>
            <a:r>
              <a:rPr lang="en-CA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Caspofungin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3573" y="5562600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>
              <a:lnSpc>
                <a:spcPct val="80000"/>
              </a:lnSpc>
              <a:defRPr/>
            </a:pP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Allyamines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: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Tirbinafin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N</a:t>
            </a: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aftifine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, </a:t>
            </a: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Butenafine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5708202"/>
            <a:ext cx="4572000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9999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009999"/>
                </a:solidFill>
                <a:latin typeface="Arial Narrow" pitchFamily="34" charset="0"/>
                <a:cs typeface="Times New Roman" pitchFamily="18" charset="0"/>
              </a:rPr>
              <a:t> Inhibit Mitosis:</a:t>
            </a:r>
            <a:endParaRPr lang="en-US" sz="2400" b="1" dirty="0">
              <a:solidFill>
                <a:srgbClr val="009999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7360" y="6000690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Grisofulvin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76200" y="51816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17" grpId="0"/>
      <p:bldP spid="19" grpId="0"/>
      <p:bldP spid="23" grpId="0"/>
      <p:bldP spid="24" grpId="0"/>
      <p:bldP spid="27" grpId="0"/>
      <p:bldP spid="2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600200"/>
            <a:ext cx="4572000" cy="2123658"/>
          </a:xfrm>
          <a:prstGeom prst="rect">
            <a:avLst/>
          </a:prstGeom>
          <a:solidFill>
            <a:srgbClr val="3D556B">
              <a:alpha val="2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lumMod val="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INDIVIDUAL ANTIFUNGAL</a:t>
            </a: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lumMod val="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Therapy</a:t>
            </a:r>
            <a:endParaRPr lang="en-US" sz="44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lumMod val="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64158" y="5105400"/>
            <a:ext cx="838200" cy="304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876800" y="5334000"/>
            <a:ext cx="609600" cy="228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81800" y="5334000"/>
            <a:ext cx="1143000" cy="304800"/>
          </a:xfrm>
          <a:prstGeom prst="roundRect">
            <a:avLst/>
          </a:prstGeom>
          <a:solidFill>
            <a:srgbClr val="EC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05400" y="4724400"/>
            <a:ext cx="1219200" cy="45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basic-clinical-pharmacology.net/chapter%2048_%20antifungal%20agents_files/image01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85" b="10448"/>
          <a:stretch>
            <a:fillRect/>
          </a:stretch>
        </p:blipFill>
        <p:spPr bwMode="auto">
          <a:xfrm>
            <a:off x="76200" y="1371600"/>
            <a:ext cx="84201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295400" y="2107842"/>
            <a:ext cx="1143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3916" y="2058474"/>
            <a:ext cx="1066800" cy="317679"/>
            <a:chOff x="3886200" y="5778321"/>
            <a:chExt cx="1066800" cy="317679"/>
          </a:xfrm>
        </p:grpSpPr>
        <p:sp>
          <p:nvSpPr>
            <p:cNvPr id="3" name="Rounded Rectangle 2"/>
            <p:cNvSpPr/>
            <p:nvPr/>
          </p:nvSpPr>
          <p:spPr>
            <a:xfrm>
              <a:off x="3886200" y="5791200"/>
              <a:ext cx="1066800" cy="304800"/>
            </a:xfrm>
            <a:prstGeom prst="roundRect">
              <a:avLst>
                <a:gd name="adj" fmla="val 36949"/>
              </a:avLst>
            </a:prstGeom>
            <a:solidFill>
              <a:schemeClr val="bg1"/>
            </a:solidFill>
            <a:ln w="285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 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937716" y="5778321"/>
              <a:ext cx="9637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Grisofulvin</a:t>
              </a:r>
              <a:endParaRPr lang="en-US" sz="14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95400" y="2057400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999"/>
                </a:solidFill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b="1" dirty="0" err="1" smtClean="0">
                <a:solidFill>
                  <a:srgbClr val="009999"/>
                </a:solidFill>
                <a:latin typeface="Arial Narrow" pitchFamily="34" charset="0"/>
                <a:cs typeface="Times New Roman" pitchFamily="18" charset="0"/>
              </a:rPr>
              <a:t>ve</a:t>
            </a:r>
            <a:r>
              <a:rPr lang="en-US" b="1" dirty="0" smtClean="0">
                <a:solidFill>
                  <a:srgbClr val="009999"/>
                </a:solidFill>
                <a:latin typeface="Arial Narrow" pitchFamily="34" charset="0"/>
                <a:cs typeface="Times New Roman" pitchFamily="18" charset="0"/>
              </a:rPr>
              <a:t> mitosis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8229600" y="1676400"/>
            <a:ext cx="1524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44684" y="1078468"/>
            <a:ext cx="1194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1) Cell Wall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7391400" y="2895600"/>
            <a:ext cx="15240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55605" y="3377484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latin typeface="Bernard MT Condensed" pitchFamily="18" charset="0"/>
              </a:rPr>
              <a:t>2)  Cell </a:t>
            </a:r>
          </a:p>
          <a:p>
            <a:pPr marL="342900" indent="-342900"/>
            <a:r>
              <a:rPr lang="en-US" dirty="0" smtClean="0">
                <a:latin typeface="Bernard MT Condensed" pitchFamily="18" charset="0"/>
              </a:rPr>
              <a:t> Membrane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4343400"/>
            <a:ext cx="1194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3) Nucleic a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1158" y="2057400"/>
            <a:ext cx="1194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4) Mitosis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1752600"/>
            <a:ext cx="337624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en-US" sz="2800" b="1" dirty="0" smtClean="0">
                <a:latin typeface="Broadway" pitchFamily="82" charset="0"/>
              </a:rPr>
              <a:t>1. On Cell Wall</a:t>
            </a:r>
          </a:p>
          <a:p>
            <a:pPr marL="514350" indent="-514350" algn="ctr">
              <a:buAutoNum type="arabicParenR"/>
            </a:pPr>
            <a:endParaRPr lang="en-US" sz="2800" b="1" dirty="0" smtClean="0">
              <a:latin typeface="Arial Narrow" pitchFamily="34" charset="0"/>
            </a:endParaRPr>
          </a:p>
          <a:p>
            <a:pPr algn="ctr"/>
            <a:r>
              <a:rPr lang="en-CA" sz="2800" b="1" dirty="0" smtClean="0">
                <a:latin typeface="Arial Narrow" pitchFamily="34" charset="0"/>
              </a:rPr>
              <a:t>ECHINOCANDINS</a:t>
            </a:r>
          </a:p>
          <a:p>
            <a:pPr algn="ctr"/>
            <a:r>
              <a:rPr lang="en-CA" sz="2800" b="1" dirty="0" smtClean="0">
                <a:latin typeface="Arial Narrow" pitchFamily="34" charset="0"/>
              </a:rPr>
              <a:t>“</a:t>
            </a:r>
            <a:r>
              <a:rPr lang="en-CA" sz="2400" b="1" dirty="0" smtClean="0">
                <a:latin typeface="Comic Sans MS" pitchFamily="66" charset="0"/>
              </a:rPr>
              <a:t>Antifungal Penicillin</a:t>
            </a:r>
            <a:r>
              <a:rPr lang="en-CA" sz="2800" b="1" dirty="0" smtClean="0">
                <a:latin typeface="Arial Narrow" pitchFamily="34" charset="0"/>
              </a:rPr>
              <a:t>”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0" y="0"/>
            <a:ext cx="32712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CCFF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ECHINOCANDINS</a:t>
            </a:r>
            <a:endParaRPr lang="en-US" sz="2800" b="1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CCFF6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Newest class of antifungal agents developed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34037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smtClean="0">
                <a:latin typeface="Arial Narrow" pitchFamily="34" charset="0"/>
              </a:rPr>
              <a:t>Synthetically modified </a:t>
            </a:r>
            <a:r>
              <a:rPr lang="en-CA" sz="2200" b="1" dirty="0" err="1" smtClean="0">
                <a:latin typeface="Arial Narrow" pitchFamily="34" charset="0"/>
              </a:rPr>
              <a:t>lipopeptides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686874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CASPOFUNGIN, MICAFUNGIN,</a:t>
            </a:r>
            <a:r>
              <a:rPr lang="en-US" dirty="0" smtClean="0">
                <a:latin typeface="Arial Narrow" pitchFamily="34" charset="0"/>
              </a:rPr>
              <a:t>  </a:t>
            </a:r>
            <a:r>
              <a:rPr lang="en-US" b="1" dirty="0" smtClean="0">
                <a:latin typeface="Arial Narrow" pitchFamily="34" charset="0"/>
              </a:rPr>
              <a:t>ANIDULAFUNGIN </a:t>
            </a:r>
            <a:r>
              <a:rPr lang="en-US" dirty="0" smtClean="0">
                <a:latin typeface="Arial Narrow" pitchFamily="34" charset="0"/>
              </a:rPr>
              <a:t> 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701084"/>
            <a:ext cx="86245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</a:rPr>
              <a:t>Fungicidal</a:t>
            </a:r>
          </a:p>
          <a:p>
            <a:r>
              <a:rPr lang="en-US" sz="24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</a:rPr>
              <a:t>Antifungal spectrum against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000" b="1" i="1" dirty="0" err="1" smtClean="0">
                <a:latin typeface="Arial Narrow" pitchFamily="34" charset="0"/>
              </a:rPr>
              <a:t>Aspergillus</a:t>
            </a:r>
            <a:r>
              <a:rPr lang="en-US" sz="2000" b="1" i="1" dirty="0" smtClean="0">
                <a:latin typeface="Arial Narrow" pitchFamily="34" charset="0"/>
              </a:rPr>
              <a:t> , Candida species</a:t>
            </a:r>
          </a:p>
          <a:p>
            <a:r>
              <a:rPr lang="en-US" sz="2000" b="1" i="1" dirty="0" smtClean="0">
                <a:latin typeface="Arial Narrow" pitchFamily="34" charset="0"/>
              </a:rPr>
              <a:t>Not  C </a:t>
            </a:r>
            <a:r>
              <a:rPr lang="en-US" sz="2000" b="1" i="1" dirty="0" err="1" smtClean="0">
                <a:latin typeface="Arial Narrow" pitchFamily="34" charset="0"/>
              </a:rPr>
              <a:t>neoformans</a:t>
            </a:r>
            <a:r>
              <a:rPr lang="en-US" sz="2000" b="1" i="1" dirty="0" smtClean="0">
                <a:latin typeface="Arial Narrow" pitchFamily="34" charset="0"/>
              </a:rPr>
              <a:t> or the agents of </a:t>
            </a:r>
            <a:r>
              <a:rPr lang="en-US" sz="2000" b="1" i="1" dirty="0" err="1" smtClean="0">
                <a:latin typeface="Arial Narrow" pitchFamily="34" charset="0"/>
              </a:rPr>
              <a:t>zygomycosis</a:t>
            </a:r>
            <a:r>
              <a:rPr lang="en-US" sz="2000" b="1" i="1" dirty="0" smtClean="0">
                <a:latin typeface="Arial Narrow" pitchFamily="34" charset="0"/>
              </a:rPr>
              <a:t> and </a:t>
            </a:r>
            <a:r>
              <a:rPr lang="en-US" sz="2000" b="1" i="1" dirty="0" err="1" smtClean="0">
                <a:latin typeface="Arial Narrow" pitchFamily="34" charset="0"/>
              </a:rPr>
              <a:t>mucormycosis</a:t>
            </a:r>
            <a:r>
              <a:rPr lang="en-US" sz="2000" b="1" i="1" dirty="0" smtClean="0">
                <a:latin typeface="Arial Narrow" pitchFamily="34" charset="0"/>
              </a:rPr>
              <a:t> ,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819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  <a:cs typeface="Times New Roman" pitchFamily="18" charset="0"/>
                <a:sym typeface="Wingdings 3"/>
              </a:rPr>
              <a:t>Mechanism</a:t>
            </a:r>
            <a:endParaRPr lang="en-US" sz="2400" b="1" u="heavy" dirty="0" smtClean="0">
              <a:uFill>
                <a:solidFill>
                  <a:schemeClr val="accent1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237963"/>
            <a:ext cx="7747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Non - Competitive inhibitor of </a:t>
            </a:r>
            <a:r>
              <a:rPr lang="en-CA" sz="2200" b="1" dirty="0" smtClean="0">
                <a:latin typeface="Arial Narrow" pitchFamily="34" charset="0"/>
              </a:rPr>
              <a:t>enzyme 1,3-</a:t>
            </a:r>
            <a:r>
              <a:rPr lang="el-GR" sz="2200" b="1" dirty="0" smtClean="0">
                <a:latin typeface="Arial Narrow" pitchFamily="34" charset="0"/>
              </a:rPr>
              <a:t>β </a:t>
            </a:r>
            <a:r>
              <a:rPr lang="en-CA" sz="2200" b="1" dirty="0" err="1" smtClean="0">
                <a:latin typeface="Arial Narrow" pitchFamily="34" charset="0"/>
              </a:rPr>
              <a:t>glucan</a:t>
            </a:r>
            <a:r>
              <a:rPr lang="en-CA" sz="2200" b="1" dirty="0" smtClean="0">
                <a:latin typeface="Arial Narrow" pitchFamily="34" charset="0"/>
              </a:rPr>
              <a:t> </a:t>
            </a:r>
            <a:r>
              <a:rPr lang="en-CA" sz="2200" b="1" dirty="0" err="1" smtClean="0">
                <a:latin typeface="Arial Narrow" pitchFamily="34" charset="0"/>
              </a:rPr>
              <a:t>synthase</a:t>
            </a:r>
            <a:r>
              <a:rPr lang="en-CA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 responsible for synthesis of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glycans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in fungal cell wall  wall disruption &amp; cell death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2" name="Picture 2" descr="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0" r="8750" b="56667"/>
          <a:stretch>
            <a:fillRect/>
          </a:stretch>
        </p:blipFill>
        <p:spPr bwMode="auto">
          <a:xfrm>
            <a:off x="76200" y="4343400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50000" r="3750"/>
          <a:stretch>
            <a:fillRect/>
          </a:stretch>
        </p:blipFill>
        <p:spPr bwMode="auto">
          <a:xfrm>
            <a:off x="4038600" y="4406721"/>
            <a:ext cx="510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572000" y="6323389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err="1" smtClean="0">
                <a:solidFill>
                  <a:srgbClr val="FF0000"/>
                </a:solidFill>
              </a:rPr>
              <a:t>Echinocandins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772437" y="5384442"/>
            <a:ext cx="381000" cy="254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80623" y="590490"/>
            <a:ext cx="2058577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CASPOFUNGIN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0"/>
            <a:ext cx="32712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CCFF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ECHINOCANDINS</a:t>
            </a:r>
            <a:endParaRPr lang="en-US" sz="2800" b="1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CCFF6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52510"/>
            <a:ext cx="7391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en-US" sz="2400" b="1" u="heavy" dirty="0" smtClean="0">
                <a:uFill>
                  <a:solidFill>
                    <a:schemeClr val="accent2"/>
                  </a:solidFill>
                </a:uFill>
                <a:latin typeface="Arial Narrow" pitchFamily="34" charset="0"/>
              </a:rPr>
              <a:t>Pharmacokinetic:</a:t>
            </a: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Water soluble</a:t>
            </a: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Highly bound to serum proteins</a:t>
            </a: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t </a:t>
            </a:r>
            <a:r>
              <a:rPr lang="en-US" sz="2400" b="1" baseline="-25000" dirty="0" smtClean="0">
                <a:latin typeface="Arial Narrow" pitchFamily="34" charset="0"/>
                <a:cs typeface="Times New Roman" pitchFamily="18" charset="0"/>
              </a:rPr>
              <a:t>½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9-11 hours</a:t>
            </a: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Slowly metabolized by hydrolysis  &amp;  N-</a:t>
            </a:r>
            <a:r>
              <a:rPr lang="en-US" sz="2400" b="1" dirty="0" err="1" smtClean="0">
                <a:latin typeface="Arial Narrow" pitchFamily="34" charset="0"/>
              </a:rPr>
              <a:t>acetylation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Eliminated equally by urinary and fecal route.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8305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en-US" sz="2400" b="1" u="heavy" dirty="0" smtClean="0">
                <a:uFill>
                  <a:solidFill>
                    <a:schemeClr val="accent2"/>
                  </a:solidFill>
                </a:uFill>
                <a:latin typeface="Arial Narrow" pitchFamily="34" charset="0"/>
              </a:rPr>
              <a:t>Adverse effects</a:t>
            </a: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Nausea ,vomiting, flushing</a:t>
            </a: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liver enzymes if combined with cyclosporine (contraindicated)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It is very expensive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667000"/>
            <a:ext cx="8686800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Available only in intravenous formulations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Given as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single loading dose of 70 mg, followed by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 50mg</a:t>
            </a:r>
            <a:r>
              <a:rPr lang="en-US" sz="2400" b="1" dirty="0" smtClean="0">
                <a:latin typeface="Arial Narrow" pitchFamily="34" charset="0"/>
              </a:rPr>
              <a:t> daily</a:t>
            </a:r>
          </a:p>
          <a:p>
            <a:pPr>
              <a:lnSpc>
                <a:spcPts val="2600"/>
              </a:lnSpc>
            </a:pPr>
            <a:r>
              <a:rPr lang="en-US" sz="2400" b="1" u="heavy" dirty="0" smtClean="0">
                <a:uFill>
                  <a:solidFill>
                    <a:schemeClr val="accent2"/>
                  </a:solidFill>
                </a:uFill>
                <a:latin typeface="Arial Narrow" pitchFamily="34" charset="0"/>
              </a:rPr>
              <a:t>Used in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Severe </a:t>
            </a:r>
            <a:r>
              <a:rPr lang="en-US" sz="2400" b="1" dirty="0" err="1" smtClean="0">
                <a:latin typeface="Arial Narrow" pitchFamily="34" charset="0"/>
              </a:rPr>
              <a:t>candida</a:t>
            </a:r>
            <a:r>
              <a:rPr lang="en-US" sz="2400" b="1" dirty="0" smtClean="0">
                <a:latin typeface="Arial Narrow" pitchFamily="34" charset="0"/>
              </a:rPr>
              <a:t> infections; esophageal </a:t>
            </a:r>
            <a:r>
              <a:rPr lang="en-US" sz="2400" b="1" dirty="0" err="1" smtClean="0">
                <a:latin typeface="Arial Narrow" pitchFamily="34" charset="0"/>
              </a:rPr>
              <a:t>candidiasis</a:t>
            </a:r>
            <a:r>
              <a:rPr lang="en-US" sz="2400" b="1" dirty="0" smtClean="0">
                <a:latin typeface="Arial Narrow" pitchFamily="34" charset="0"/>
              </a:rPr>
              <a:t>, invasive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err="1" smtClean="0">
                <a:latin typeface="Arial Narrow" pitchFamily="34" charset="0"/>
              </a:rPr>
              <a:t>candidiasis</a:t>
            </a:r>
            <a:r>
              <a:rPr lang="en-US" sz="2400" b="1" dirty="0" smtClean="0">
                <a:latin typeface="Arial Narrow" pitchFamily="34" charset="0"/>
              </a:rPr>
              <a:t>, including </a:t>
            </a:r>
            <a:r>
              <a:rPr lang="en-US" sz="2400" b="1" dirty="0" err="1" smtClean="0">
                <a:latin typeface="Arial Narrow" pitchFamily="34" charset="0"/>
              </a:rPr>
              <a:t>candidemia</a:t>
            </a:r>
            <a:r>
              <a:rPr lang="en-US" sz="2400" b="1" dirty="0" smtClean="0">
                <a:latin typeface="Arial Narrow" pitchFamily="34" charset="0"/>
              </a:rPr>
              <a:t>…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Invasive </a:t>
            </a:r>
            <a:r>
              <a:rPr lang="en-US" sz="2400" b="1" dirty="0" err="1" smtClean="0">
                <a:latin typeface="Arial Narrow" pitchFamily="34" charset="0"/>
              </a:rPr>
              <a:t>aspergillosis</a:t>
            </a:r>
            <a:r>
              <a:rPr lang="en-US" sz="2400" b="1" dirty="0" smtClean="0">
                <a:latin typeface="Arial Narrow" pitchFamily="34" charset="0"/>
              </a:rPr>
              <a:t>; when </a:t>
            </a:r>
            <a:r>
              <a:rPr lang="en-US" sz="2400" b="1" dirty="0" err="1" smtClean="0">
                <a:latin typeface="Arial Narrow" pitchFamily="34" charset="0"/>
              </a:rPr>
              <a:t>amphotricine</a:t>
            </a:r>
            <a:r>
              <a:rPr lang="en-US" sz="2400" b="1" dirty="0" smtClean="0">
                <a:latin typeface="Arial Narrow" pitchFamily="34" charset="0"/>
              </a:rPr>
              <a:t> B fails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Dosage adjustments is  required in severe hepatic insufficiency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1752600"/>
            <a:ext cx="425180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en-US" sz="2800" b="1" dirty="0" smtClean="0">
                <a:latin typeface="Broadway" pitchFamily="82" charset="0"/>
              </a:rPr>
              <a:t>2. On Cell Membrane</a:t>
            </a:r>
          </a:p>
          <a:p>
            <a:pPr marL="514350" indent="-514350" algn="ctr">
              <a:buAutoNum type="arabicParenR"/>
            </a:pPr>
            <a:endParaRPr lang="en-US" sz="2800" b="1" dirty="0" smtClean="0">
              <a:latin typeface="Arial Narrow" pitchFamily="34" charset="0"/>
            </a:endParaRP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POLYENE ANTIBIOTICS</a:t>
            </a: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AZOLES</a:t>
            </a: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ALLYAMINES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0800" y="914400"/>
            <a:ext cx="2468689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AMPHOTERICIN B</a:t>
            </a:r>
            <a:endParaRPr lang="en-US" sz="2000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7420" y="99810"/>
            <a:ext cx="3276601" cy="3892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POLYENE ANTIBIOTICS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824247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Narrow" pitchFamily="34" charset="0"/>
              </a:rPr>
              <a:t>Fermentation product of </a:t>
            </a:r>
            <a:r>
              <a:rPr lang="en-GB" sz="2400" b="1" i="1" dirty="0" err="1" smtClean="0">
                <a:latin typeface="Arial Narrow" pitchFamily="34" charset="0"/>
              </a:rPr>
              <a:t>Streptomyces</a:t>
            </a:r>
            <a:r>
              <a:rPr lang="en-GB" sz="2400" b="1" i="1" dirty="0" smtClean="0">
                <a:latin typeface="Arial Narrow" pitchFamily="34" charset="0"/>
              </a:rPr>
              <a:t> </a:t>
            </a:r>
            <a:r>
              <a:rPr lang="en-GB" sz="2400" b="1" i="1" dirty="0" err="1" smtClean="0">
                <a:latin typeface="Arial Narrow" pitchFamily="34" charset="0"/>
              </a:rPr>
              <a:t>nodusus</a:t>
            </a:r>
            <a:endParaRPr lang="en-GB" sz="2400" b="1" i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It is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macrolide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antibiotic.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08726"/>
            <a:ext cx="5791200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Insoluble in water &amp; unstable at 37 </a:t>
            </a:r>
            <a:r>
              <a:rPr lang="en-US" sz="2400" b="1" baseline="30000" dirty="0" err="1" smtClean="0">
                <a:latin typeface="Arial Narrow" pitchFamily="34" charset="0"/>
                <a:cs typeface="Times New Roman" pitchFamily="18" charset="0"/>
              </a:rPr>
              <a:t>o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C</a:t>
            </a: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Topically preparations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skin,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eye , ear,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vagina, bladder, ….</a:t>
            </a: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For systemic use 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Orally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Poorly absorbed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so useful only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for GIT infestations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Parentral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given by slow I/V infusion.</a:t>
            </a:r>
            <a:r>
              <a:rPr lang="en-US" sz="2000" i="1" dirty="0" smtClean="0">
                <a:latin typeface="Arial Narrow" pitchFamily="34" charset="0"/>
              </a:rPr>
              <a:t>     </a:t>
            </a:r>
            <a:endParaRPr lang="en-US" sz="2000" b="1" i="1" dirty="0" smtClean="0">
              <a:solidFill>
                <a:srgbClr val="0070C0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Highly protein bound</a:t>
            </a: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Poorly cross  BBB but increases in inflamed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meningitis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 better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intrathecal</a:t>
            </a: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t </a:t>
            </a:r>
            <a:r>
              <a:rPr lang="en-US" sz="2400" b="1" baseline="-25000" dirty="0" smtClean="0">
                <a:latin typeface="Arial Narrow" pitchFamily="34" charset="0"/>
                <a:cs typeface="Times New Roman" pitchFamily="18" charset="0"/>
              </a:rPr>
              <a:t>½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15 days</a:t>
            </a: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Excreted slowly via kidneys</a:t>
            </a:r>
          </a:p>
          <a:p>
            <a:pPr>
              <a:lnSpc>
                <a:spcPts val="26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Needs 2 months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c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omplete clearance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284" y="1676400"/>
            <a:ext cx="212590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EEE3"/>
              </a:clrFrom>
              <a:clrTo>
                <a:srgbClr val="FFEEE3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216" t="4098" r="7895" b="9344"/>
          <a:stretch>
            <a:fillRect/>
          </a:stretch>
        </p:blipFill>
        <p:spPr bwMode="auto">
          <a:xfrm>
            <a:off x="6019800" y="1562637"/>
            <a:ext cx="289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46" y="1648494"/>
            <a:ext cx="8624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</a:rPr>
              <a:t>Antifungal spectrum against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000" b="1" i="1" dirty="0" err="1" smtClean="0">
                <a:latin typeface="Arial Narrow" pitchFamily="34" charset="0"/>
              </a:rPr>
              <a:t>Aspergillus</a:t>
            </a:r>
            <a:r>
              <a:rPr lang="en-US" sz="2000" b="1" i="1" dirty="0" smtClean="0">
                <a:latin typeface="Arial Narrow" pitchFamily="34" charset="0"/>
              </a:rPr>
              <a:t> , Candida species, </a:t>
            </a:r>
            <a:r>
              <a:rPr lang="en-US" sz="2000" b="1" i="1" dirty="0" err="1" smtClean="0">
                <a:latin typeface="Arial Narrow" pitchFamily="34" charset="0"/>
              </a:rPr>
              <a:t>Blastomyces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dermatitidis</a:t>
            </a:r>
            <a:r>
              <a:rPr lang="en-US" sz="2000" b="1" i="1" dirty="0" smtClean="0">
                <a:latin typeface="Arial Narrow" pitchFamily="34" charset="0"/>
              </a:rPr>
              <a:t>, </a:t>
            </a:r>
          </a:p>
          <a:p>
            <a:r>
              <a:rPr lang="en-US" sz="2000" b="1" i="1" dirty="0" err="1" smtClean="0">
                <a:latin typeface="Arial Narrow" pitchFamily="34" charset="0"/>
              </a:rPr>
              <a:t>Histoplasma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capsulatum</a:t>
            </a:r>
            <a:r>
              <a:rPr lang="en-US" sz="2000" b="1" i="1" dirty="0" smtClean="0">
                <a:latin typeface="Arial Narrow" pitchFamily="34" charset="0"/>
              </a:rPr>
              <a:t> , Cryptococcus </a:t>
            </a:r>
            <a:r>
              <a:rPr lang="en-US" sz="2000" b="1" i="1" dirty="0" err="1" smtClean="0">
                <a:latin typeface="Arial Narrow" pitchFamily="34" charset="0"/>
              </a:rPr>
              <a:t>neoformans</a:t>
            </a:r>
            <a:r>
              <a:rPr lang="en-US" sz="2000" b="1" i="1" dirty="0" smtClean="0">
                <a:latin typeface="Arial Narrow" pitchFamily="34" charset="0"/>
              </a:rPr>
              <a:t>, </a:t>
            </a:r>
          </a:p>
          <a:p>
            <a:r>
              <a:rPr lang="en-US" sz="2000" b="1" i="1" dirty="0" err="1" smtClean="0">
                <a:latin typeface="Arial Narrow" pitchFamily="34" charset="0"/>
              </a:rPr>
              <a:t>Coccidioides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immitis</a:t>
            </a:r>
            <a:r>
              <a:rPr lang="en-US" sz="2000" b="1" i="1" dirty="0" smtClean="0">
                <a:latin typeface="Arial Narrow" pitchFamily="34" charset="0"/>
              </a:rPr>
              <a:t>, </a:t>
            </a:r>
            <a:r>
              <a:rPr lang="en-US" sz="2000" b="1" i="1" dirty="0" err="1" smtClean="0">
                <a:latin typeface="Arial Narrow" pitchFamily="34" charset="0"/>
              </a:rPr>
              <a:t>Sporotrichum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schenckii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58084"/>
            <a:ext cx="230223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0070C0"/>
                </a:solidFill>
                <a:latin typeface="Bernard MT Condensed" pitchFamily="18" charset="0"/>
              </a:rPr>
              <a:t>Pharmacodynamics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647" y="935862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Fungicide at high and static at low </a:t>
            </a:r>
            <a:r>
              <a:rPr lang="en-US" sz="2400" b="1" dirty="0" err="1" smtClean="0">
                <a:latin typeface="Arial Narrow" pitchFamily="34" charset="0"/>
              </a:rPr>
              <a:t>conc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Broad spectrum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331" y="331267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  <a:cs typeface="Times New Roman" pitchFamily="18" charset="0"/>
                <a:sym typeface="Wingdings 3"/>
              </a:rPr>
              <a:t>Mechanism</a:t>
            </a:r>
            <a:endParaRPr lang="en-US" sz="2400" b="1" u="heavy" dirty="0" smtClean="0">
              <a:uFill>
                <a:solidFill>
                  <a:schemeClr val="accent1"/>
                </a:solidFill>
              </a:uFill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E6E9"/>
              </a:clrFrom>
              <a:clrTo>
                <a:srgbClr val="F2E6E9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10000"/>
          </a:blip>
          <a:srcRect l="6087" t="4167" r="6957" b="5556"/>
          <a:stretch>
            <a:fillRect/>
          </a:stretch>
        </p:blipFill>
        <p:spPr bwMode="auto">
          <a:xfrm>
            <a:off x="5816958" y="2452353"/>
            <a:ext cx="318231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755565" y="4941195"/>
            <a:ext cx="5410200" cy="1764405"/>
            <a:chOff x="304800" y="4941195"/>
            <a:chExt cx="5410200" cy="1764405"/>
          </a:xfrm>
        </p:grpSpPr>
        <p:sp>
          <p:nvSpPr>
            <p:cNvPr id="9" name="Flowchart: Document 8"/>
            <p:cNvSpPr/>
            <p:nvPr/>
          </p:nvSpPr>
          <p:spPr>
            <a:xfrm>
              <a:off x="304800" y="4953000"/>
              <a:ext cx="5257800" cy="1752600"/>
            </a:xfrm>
            <a:prstGeom prst="flowChartDocument">
              <a:avLst/>
            </a:prstGeom>
            <a:gradFill flip="none" rotWithShape="1">
              <a:gsLst>
                <a:gs pos="10000">
                  <a:schemeClr val="tx2">
                    <a:lumMod val="40000"/>
                    <a:lumOff val="60000"/>
                    <a:alpha val="84000"/>
                  </a:schemeClr>
                </a:gs>
                <a:gs pos="23000">
                  <a:srgbClr val="CCFF66">
                    <a:alpha val="85000"/>
                  </a:srgbClr>
                </a:gs>
                <a:gs pos="58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" y="4941195"/>
              <a:ext cx="5334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High affinity binding for fungal </a:t>
              </a:r>
              <a:r>
                <a:rPr lang="en-US" sz="2200" b="1" dirty="0" err="1" smtClean="0">
                  <a:latin typeface="Arial Narrow" pitchFamily="34" charset="0"/>
                </a:rPr>
                <a:t>ergosterols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cs typeface="Times New Roman" pitchFamily="18" charset="0"/>
                  <a:sym typeface="Wingdings 3"/>
                </a:rPr>
                <a:t> 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 its permeability </a:t>
              </a:r>
              <a:r>
                <a:rPr lang="en-US" sz="2200" b="1" dirty="0" smtClean="0">
                  <a:latin typeface="Arial Narrow" pitchFamily="34" charset="0"/>
                  <a:cs typeface="Times New Roman" pitchFamily="18" charset="0"/>
                  <a:sym typeface="Wingdings 3"/>
                </a:rPr>
                <a:t> </a:t>
              </a:r>
              <a:r>
                <a:rPr lang="en-US" sz="2200" b="1" dirty="0" err="1" smtClean="0">
                  <a:latin typeface="Arial Narrow" pitchFamily="34" charset="0"/>
                  <a:cs typeface="Times New Roman" pitchFamily="18" charset="0"/>
                  <a:sym typeface="Wingdings 3"/>
                </a:rPr>
                <a:t>creats</a:t>
              </a:r>
              <a:r>
                <a:rPr lang="en-US" sz="2200" b="1" dirty="0" smtClean="0">
                  <a:latin typeface="Arial Narrow" pitchFamily="34" charset="0"/>
                  <a:cs typeface="Times New Roman" pitchFamily="18" charset="0"/>
                  <a:sym typeface="Wingdings 3"/>
                </a:rPr>
                <a:t> </a:t>
              </a:r>
              <a:r>
                <a:rPr lang="en-US" sz="2200" b="1" dirty="0" err="1" smtClean="0">
                  <a:latin typeface="Arial Narrow" pitchFamily="34" charset="0"/>
                  <a:cs typeface="Times New Roman" pitchFamily="18" charset="0"/>
                  <a:sym typeface="Wingdings 3"/>
                </a:rPr>
                <a:t>trans</a:t>
              </a:r>
              <a:r>
                <a:rPr lang="en-US" sz="2200" b="1" dirty="0" err="1" smtClean="0">
                  <a:latin typeface="Arial Narrow" pitchFamily="34" charset="0"/>
                </a:rPr>
                <a:t>membrane</a:t>
              </a:r>
              <a:r>
                <a:rPr lang="en-US" sz="2200" b="1" dirty="0" smtClean="0">
                  <a:latin typeface="Arial Narrow" pitchFamily="34" charset="0"/>
                </a:rPr>
                <a:t> pore (channel) with a hydrophilic centre </a:t>
              </a:r>
              <a:r>
                <a:rPr lang="en-US" sz="2200" b="1" dirty="0" smtClean="0">
                  <a:latin typeface="Arial Narrow" pitchFamily="34" charset="0"/>
                  <a:cs typeface="Times New Roman" pitchFamily="18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 </a:t>
              </a:r>
              <a:r>
                <a:rPr lang="en-US" sz="2200" b="1" dirty="0" smtClean="0">
                  <a:latin typeface="Arial Narrow" pitchFamily="34" charset="0"/>
                </a:rPr>
                <a:t>leakage of small molecules, e.g. glucose &amp; K</a:t>
              </a:r>
              <a:r>
                <a:rPr lang="en-US" sz="2200" b="1" baseline="30000" dirty="0" smtClean="0">
                  <a:latin typeface="Arial Narrow" pitchFamily="34" charset="0"/>
                </a:rPr>
                <a:t>+</a:t>
              </a:r>
              <a:endParaRPr lang="en-US" sz="2200" b="1" baseline="30000" dirty="0">
                <a:latin typeface="Arial Narrow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3284" y="3768804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Amphotricin</a:t>
            </a:r>
            <a:r>
              <a:rPr lang="en-US" sz="2200" b="1" dirty="0" smtClean="0">
                <a:latin typeface="Arial Narrow" pitchFamily="34" charset="0"/>
              </a:rPr>
              <a:t> has </a:t>
            </a:r>
          </a:p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200" b="1" spc="-70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H</a:t>
            </a:r>
            <a:r>
              <a:rPr lang="en-US" sz="2200" b="1" spc="-70" dirty="0" err="1" smtClean="0">
                <a:latin typeface="Arial Narrow" pitchFamily="34" charset="0"/>
              </a:rPr>
              <a:t>ydroxylated</a:t>
            </a:r>
            <a:r>
              <a:rPr lang="en-US" sz="2200" b="1" spc="-70" dirty="0" smtClean="0">
                <a:latin typeface="Arial Narrow" pitchFamily="34" charset="0"/>
              </a:rPr>
              <a:t> hydrophilic surface on one side </a:t>
            </a:r>
          </a:p>
          <a:p>
            <a:r>
              <a:rPr lang="en-US" sz="2200" b="1" spc="-7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U</a:t>
            </a:r>
            <a:r>
              <a:rPr lang="en-US" sz="2200" b="1" spc="-70" dirty="0" smtClean="0">
                <a:latin typeface="Arial Narrow" pitchFamily="34" charset="0"/>
              </a:rPr>
              <a:t>nsaturated conjugated </a:t>
            </a:r>
            <a:r>
              <a:rPr lang="en-US" sz="2200" b="1" spc="-70" dirty="0" smtClean="0">
                <a:solidFill>
                  <a:srgbClr val="0070C0"/>
                </a:solidFill>
                <a:latin typeface="Arial Narrow" pitchFamily="34" charset="0"/>
              </a:rPr>
              <a:t>LIPOPHILIC</a:t>
            </a:r>
            <a:r>
              <a:rPr lang="en-US" sz="2200" b="1" spc="-70" dirty="0" smtClean="0">
                <a:latin typeface="Arial Narrow" pitchFamily="34" charset="0"/>
              </a:rPr>
              <a:t> surface on other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352800" y="4800600"/>
            <a:ext cx="838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800" y="304800"/>
            <a:ext cx="2468689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AMPHOTERICIN B</a:t>
            </a:r>
            <a:endParaRPr lang="en-US" sz="2000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" y="533401"/>
            <a:ext cx="8839200" cy="6019799"/>
            <a:chOff x="76200" y="304801"/>
            <a:chExt cx="8839200" cy="6019799"/>
          </a:xfrm>
        </p:grpSpPr>
        <p:pic>
          <p:nvPicPr>
            <p:cNvPr id="11" name="Picture 4" descr="C:\Users\Administrator\Pictures\aa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6977"/>
            <a:stretch>
              <a:fillRect/>
            </a:stretch>
          </p:blipFill>
          <p:spPr bwMode="auto">
            <a:xfrm>
              <a:off x="76200" y="3505200"/>
              <a:ext cx="7987980" cy="2819400"/>
            </a:xfrm>
            <a:prstGeom prst="rect">
              <a:avLst/>
            </a:prstGeom>
            <a:noFill/>
          </p:spPr>
        </p:pic>
        <p:pic>
          <p:nvPicPr>
            <p:cNvPr id="5" name="Picture 2" descr="http://cmr.asm.org/content/vol12/issue4/images/medium/cm0490028005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1343" t="8293" r="26866" b="45266"/>
            <a:stretch>
              <a:fillRect/>
            </a:stretch>
          </p:blipFill>
          <p:spPr bwMode="auto">
            <a:xfrm>
              <a:off x="381000" y="1117361"/>
              <a:ext cx="2351258" cy="1729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 descr="C:\Users\Administrator\Pictures\aa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4186"/>
            <a:stretch>
              <a:fillRect/>
            </a:stretch>
          </p:blipFill>
          <p:spPr bwMode="auto">
            <a:xfrm>
              <a:off x="927420" y="304801"/>
              <a:ext cx="7987980" cy="3657599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1520778" y="749121"/>
              <a:ext cx="349486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Leak of glucose, K</a:t>
              </a:r>
              <a:r>
                <a:rPr lang="en-US" sz="2200" b="1" baseline="30000" dirty="0" smtClean="0">
                  <a:latin typeface="Arial Narrow" pitchFamily="34" charset="0"/>
                </a:rPr>
                <a:t>+ </a:t>
              </a:r>
              <a:r>
                <a:rPr lang="en-US" sz="2200" b="1" dirty="0" smtClean="0">
                  <a:latin typeface="Arial Narrow" pitchFamily="34" charset="0"/>
                </a:rPr>
                <a:t>,Mg</a:t>
              </a:r>
              <a:r>
                <a:rPr lang="en-US" sz="2200" b="1" baseline="30000" dirty="0" smtClean="0">
                  <a:latin typeface="Arial Narrow" pitchFamily="34" charset="0"/>
                </a:rPr>
                <a:t>2+</a:t>
              </a:r>
              <a:r>
                <a:rPr lang="en-US" sz="2200" b="1" dirty="0" smtClean="0">
                  <a:latin typeface="Arial Narrow" pitchFamily="34" charset="0"/>
                </a:rPr>
                <a:t>…etc</a:t>
              </a:r>
              <a:endParaRPr lang="en-US" sz="2200" b="1" baseline="30000" dirty="0"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5181600"/>
              <a:ext cx="2468689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88900" dist="63500" dir="2700000" algn="tl">
                      <a:srgbClr val="000000"/>
                    </a:outerShdw>
                  </a:effectLst>
                </a:rPr>
                <a:t>AMPHOTERICIN B</a:t>
              </a:r>
              <a:endParaRPr lang="en-US" sz="2000" dirty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4">
                <a:lumMod val="75000"/>
                <a:alpha val="84000"/>
              </a:schemeClr>
            </a:gs>
            <a:gs pos="12000">
              <a:schemeClr val="tx2">
                <a:lumMod val="60000"/>
                <a:lumOff val="40000"/>
              </a:schemeClr>
            </a:gs>
            <a:gs pos="54000">
              <a:schemeClr val="accent2">
                <a:lumMod val="75000"/>
                <a:alpha val="94000"/>
              </a:schemeClr>
            </a:gs>
            <a:gs pos="39000">
              <a:schemeClr val="tx2">
                <a:alpha val="84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gcarlson.com/DisplayImage.php?ImageID=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14400"/>
            <a:ext cx="4495801" cy="54102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9" name="Rectangle 8"/>
          <p:cNvSpPr/>
          <p:nvPr/>
        </p:nvSpPr>
        <p:spPr>
          <a:xfrm>
            <a:off x="4572000" y="6027003"/>
            <a:ext cx="472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lumMod val="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rush Script MT" pitchFamily="66" charset="0"/>
              </a:rPr>
              <a:t>ANTIFUNGALS</a:t>
            </a:r>
            <a:endParaRPr lang="en-US" sz="48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lumMod val="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245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ILOs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36216"/>
            <a:ext cx="6248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Revisit; fungal structure &amp; pathogenic types 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Classify fungal infections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Specify cellular targets of antifungal therapy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Expand on the pharmacology of individual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antifungal agents depending on their site of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action, their chemical nature and their antifungal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profile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Emphasis on their indications,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contraindications, side effects &amp; interactions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Contrast antifungal used for superficial mycosis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deep mycosis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573" y="4724400"/>
            <a:ext cx="1468672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304800"/>
            <a:ext cx="2468689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AMPHOTERICIN B</a:t>
            </a:r>
            <a:endParaRPr lang="en-US" sz="2000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573" y="5146185"/>
            <a:ext cx="8686800" cy="134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600" b="1" dirty="0" smtClean="0">
                <a:latin typeface="Arial Narrow" pitchFamily="34" charset="0"/>
              </a:rPr>
              <a:t> Synergistic with </a:t>
            </a:r>
            <a:r>
              <a:rPr lang="en-US" sz="26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600" b="1" dirty="0" err="1" smtClean="0">
                <a:latin typeface="Arial Narrow" pitchFamily="34" charset="0"/>
              </a:rPr>
              <a:t>Flucytocin</a:t>
            </a:r>
            <a:endParaRPr lang="en-US" sz="2600" b="1" dirty="0" smtClean="0"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600" b="1" dirty="0" smtClean="0">
                <a:latin typeface="Arial Narrow" pitchFamily="34" charset="0"/>
              </a:rPr>
              <a:t> </a:t>
            </a:r>
            <a:r>
              <a:rPr lang="en-US" sz="2600" b="1" spc="-40" dirty="0" smtClean="0">
                <a:latin typeface="Arial Narrow" pitchFamily="34" charset="0"/>
              </a:rPr>
              <a:t>Potentiating action if given with </a:t>
            </a:r>
            <a:r>
              <a:rPr lang="en-US" sz="26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600" b="1" spc="-40" dirty="0" err="1" smtClean="0">
                <a:latin typeface="Arial Narrow" pitchFamily="34" charset="0"/>
              </a:rPr>
              <a:t>Rifampicin</a:t>
            </a:r>
            <a:r>
              <a:rPr lang="en-US" sz="2600" b="1" spc="-40" dirty="0" smtClean="0">
                <a:latin typeface="Arial Narrow" pitchFamily="34" charset="0"/>
              </a:rPr>
              <a:t> &amp; </a:t>
            </a:r>
            <a:r>
              <a:rPr lang="en-US" sz="2600" b="1" spc="-40" dirty="0" err="1" smtClean="0">
                <a:latin typeface="Arial Narrow" pitchFamily="34" charset="0"/>
              </a:rPr>
              <a:t>Minocyclin</a:t>
            </a:r>
            <a:endParaRPr lang="en-US" sz="2600" b="1" spc="-40" dirty="0" smtClean="0"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6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600" b="1" dirty="0" err="1" smtClean="0">
                <a:latin typeface="Arial Narrow" pitchFamily="34" charset="0"/>
              </a:rPr>
              <a:t>nephrotoxicity</a:t>
            </a:r>
            <a:r>
              <a:rPr lang="en-US" sz="2600" b="1" dirty="0" smtClean="0">
                <a:latin typeface="Arial Narrow" pitchFamily="34" charset="0"/>
              </a:rPr>
              <a:t> with </a:t>
            </a:r>
            <a:r>
              <a:rPr lang="en-US" sz="26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600" b="1" dirty="0" err="1" smtClean="0">
                <a:latin typeface="Arial Narrow" pitchFamily="34" charset="0"/>
              </a:rPr>
              <a:t>Vancomycin</a:t>
            </a:r>
            <a:r>
              <a:rPr lang="en-US" sz="2600" b="1" dirty="0" smtClean="0">
                <a:latin typeface="Arial Narrow" pitchFamily="34" charset="0"/>
              </a:rPr>
              <a:t> &amp; </a:t>
            </a:r>
            <a:r>
              <a:rPr lang="en-US" sz="2600" b="1" dirty="0" err="1" smtClean="0">
                <a:latin typeface="Arial Narrow" pitchFamily="34" charset="0"/>
              </a:rPr>
              <a:t>Aminoglycoside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73" y="2907405"/>
            <a:ext cx="83058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600" b="1" u="heavy" dirty="0" smtClean="0">
                <a:uFill>
                  <a:solidFill>
                    <a:srgbClr val="0070C0"/>
                  </a:solidFill>
                </a:uFill>
                <a:latin typeface="Arial Narrow" pitchFamily="34" charset="0"/>
                <a:cs typeface="Times New Roman" pitchFamily="18" charset="0"/>
              </a:rPr>
              <a:t>Course</a:t>
            </a:r>
            <a:r>
              <a:rPr lang="en-US" sz="26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treatment should last 6-12 weeks</a:t>
            </a:r>
            <a:r>
              <a:rPr lang="en-US" sz="2600" b="1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ts val="200"/>
              </a:spcBef>
              <a:defRPr/>
            </a:pPr>
            <a:r>
              <a:rPr lang="en-US" sz="2600" b="1" u="heavy" dirty="0" smtClean="0">
                <a:uFill>
                  <a:solidFill>
                    <a:srgbClr val="0070C0"/>
                  </a:solidFill>
                </a:uFill>
                <a:latin typeface="Arial Narrow" pitchFamily="34" charset="0"/>
                <a:cs typeface="Times New Roman" pitchFamily="18" charset="0"/>
              </a:rPr>
              <a:t>Dose</a:t>
            </a:r>
            <a:r>
              <a:rPr lang="en-US" sz="2600" b="1" u="heavy" dirty="0" smtClean="0">
                <a:uFill>
                  <a:solidFill>
                    <a:srgbClr val="0070C0"/>
                  </a:solidFill>
                </a:u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6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0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.5-1 mg\kg\day</a:t>
            </a:r>
            <a:endParaRPr lang="en-US" sz="26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spcBef>
                <a:spcPts val="200"/>
              </a:spcBef>
              <a:defRPr/>
            </a:pPr>
            <a:r>
              <a:rPr lang="en-US" sz="2600" b="1" u="heavy" dirty="0" smtClean="0">
                <a:uFill>
                  <a:solidFill>
                    <a:srgbClr val="0070C0"/>
                  </a:solidFill>
                </a:uFill>
                <a:latin typeface="Arial Narrow" pitchFamily="34" charset="0"/>
                <a:cs typeface="Times New Roman" pitchFamily="18" charset="0"/>
              </a:rPr>
              <a:t>Forms; </a:t>
            </a:r>
          </a:p>
          <a:p>
            <a:pPr lvl="1">
              <a:spcBef>
                <a:spcPts val="200"/>
              </a:spcBef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Capsules, lozenges, drops, solutions, irrigations , vials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573" y="1198812"/>
            <a:ext cx="83820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u="heavy" dirty="0" smtClean="0">
                <a:uFill>
                  <a:solidFill>
                    <a:srgbClr val="009FDE"/>
                  </a:solidFill>
                </a:uFill>
                <a:latin typeface="Arial Narrow" pitchFamily="34" charset="0"/>
              </a:rPr>
              <a:t>Fungal infestations;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err="1" smtClean="0">
                <a:latin typeface="Arial Narrow" pitchFamily="34" charset="0"/>
              </a:rPr>
              <a:t>Candidiasis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b="1" i="1" spc="-70" dirty="0" err="1" smtClean="0">
                <a:latin typeface="Arial Narrow" pitchFamily="34" charset="0"/>
              </a:rPr>
              <a:t>oral,vaginal,cutaneous</a:t>
            </a:r>
            <a:r>
              <a:rPr lang="en-US" sz="2400" b="1" i="1" spc="-70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Cryptococcosis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Histoplasmosis</a:t>
            </a:r>
            <a:r>
              <a:rPr lang="en-US" sz="2400" b="1" dirty="0" smtClean="0">
                <a:latin typeface="Arial Narrow" pitchFamily="34" charset="0"/>
              </a:rPr>
              <a:t>,</a:t>
            </a:r>
          </a:p>
          <a:p>
            <a:pPr marL="457200" indent="-457200">
              <a:lnSpc>
                <a:spcPct val="90000"/>
              </a:lnSpc>
            </a:pPr>
            <a:r>
              <a:rPr lang="en-US" sz="26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Aspergillosis</a:t>
            </a:r>
            <a:r>
              <a:rPr lang="en-US" sz="2400" b="1" dirty="0" smtClean="0">
                <a:latin typeface="Arial Narrow" pitchFamily="34" charset="0"/>
              </a:rPr>
              <a:t>,……etc</a:t>
            </a:r>
            <a:endParaRPr lang="en-US" sz="2600" b="1" dirty="0" smtClean="0">
              <a:latin typeface="Arial Narrow" pitchFamily="34" charset="0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600" b="1" u="heavy" dirty="0" err="1" smtClean="0">
                <a:uFill>
                  <a:solidFill>
                    <a:srgbClr val="009FDE"/>
                  </a:solidFill>
                </a:uFill>
                <a:latin typeface="Arial Narrow" pitchFamily="34" charset="0"/>
              </a:rPr>
              <a:t>Leishmaniasis</a:t>
            </a:r>
            <a:r>
              <a:rPr lang="en-US" sz="2600" b="1" u="heavy" dirty="0" smtClean="0">
                <a:uFill>
                  <a:solidFill>
                    <a:srgbClr val="009FDE"/>
                  </a:solidFill>
                </a:uFill>
                <a:latin typeface="Arial Narrow" pitchFamily="34" charset="0"/>
              </a:rPr>
              <a:t> ;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200" b="1" i="1" dirty="0" smtClean="0">
                <a:latin typeface="Arial Narrow" pitchFamily="34" charset="0"/>
              </a:rPr>
              <a:t>(in resistant cases)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573" y="609600"/>
            <a:ext cx="623889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Uses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21" y="918323"/>
            <a:ext cx="861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Reversible </a:t>
            </a:r>
            <a:r>
              <a:rPr lang="en-US" sz="2200" b="1" dirty="0" err="1" smtClean="0">
                <a:latin typeface="Arial Narrow" pitchFamily="34" charset="0"/>
              </a:rPr>
              <a:t>nephrotoxicity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  high incidence</a:t>
            </a:r>
          </a:p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   It </a:t>
            </a:r>
            <a:r>
              <a:rPr lang="en-US" sz="2200" b="1" dirty="0" smtClean="0">
                <a:latin typeface="Arial Narrow" pitchFamily="34" charset="0"/>
              </a:rPr>
              <a:t>results from vasoconstriction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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glomerular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filtration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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tubular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damage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leading to acute renal impairment </a:t>
            </a:r>
            <a:r>
              <a:rPr lang="en-US" sz="2200" b="1" i="1" dirty="0" smtClean="0">
                <a:latin typeface="Arial Narrow" pitchFamily="34" charset="0"/>
              </a:rPr>
              <a:t>(sometimes renal tubular </a:t>
            </a:r>
            <a:br>
              <a:rPr lang="en-US" sz="2200" b="1" i="1" dirty="0" smtClean="0">
                <a:latin typeface="Arial Narrow" pitchFamily="34" charset="0"/>
              </a:rPr>
            </a:br>
            <a:r>
              <a:rPr lang="en-US" sz="2200" b="1" i="1" dirty="0" smtClean="0">
                <a:latin typeface="Arial Narrow" pitchFamily="34" charset="0"/>
              </a:rPr>
              <a:t>    acidosis)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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creatinine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clearance &amp; </a:t>
            </a:r>
            <a:r>
              <a:rPr lang="en-US" sz="2200" b="1" dirty="0" smtClean="0">
                <a:latin typeface="Arial Narrow" pitchFamily="34" charset="0"/>
              </a:rPr>
              <a:t>tubular </a:t>
            </a:r>
            <a:r>
              <a:rPr lang="en-US" sz="2200" b="1" dirty="0" err="1" smtClean="0">
                <a:latin typeface="Arial Narrow" pitchFamily="34" charset="0"/>
              </a:rPr>
              <a:t>cation</a:t>
            </a:r>
            <a:r>
              <a:rPr lang="en-US" sz="2200" b="1" dirty="0" smtClean="0">
                <a:latin typeface="Arial Narrow" pitchFamily="34" charset="0"/>
              </a:rPr>
              <a:t> losses (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K</a:t>
            </a:r>
            <a:r>
              <a:rPr lang="en-US" sz="2200" b="1" baseline="30000" dirty="0" smtClean="0">
                <a:latin typeface="Arial Narrow" pitchFamily="34" charset="0"/>
              </a:rPr>
              <a:t>+ </a:t>
            </a:r>
            <a:r>
              <a:rPr lang="en-US" sz="2200" b="1" dirty="0" smtClean="0">
                <a:latin typeface="Arial Narrow" pitchFamily="34" charset="0"/>
              </a:rPr>
              <a:t>,Mg</a:t>
            </a:r>
            <a:r>
              <a:rPr lang="en-US" sz="2200" b="1" baseline="30000" dirty="0" smtClean="0">
                <a:latin typeface="Arial Narrow" pitchFamily="34" charset="0"/>
              </a:rPr>
              <a:t>2+</a:t>
            </a:r>
            <a:r>
              <a:rPr lang="en-US" sz="2200" b="1" dirty="0" smtClean="0">
                <a:latin typeface="Arial Narrow" pitchFamily="34" charset="0"/>
              </a:rPr>
              <a:t>)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b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   </a:t>
            </a:r>
            <a:r>
              <a:rPr lang="en-US" sz="2200" b="1" dirty="0" err="1" smtClean="0">
                <a:latin typeface="Arial Narrow" pitchFamily="34" charset="0"/>
              </a:rPr>
              <a:t>hypokalaemia</a:t>
            </a:r>
            <a:r>
              <a:rPr lang="en-US" sz="2200" b="1" dirty="0" smtClean="0">
                <a:latin typeface="Arial Narrow" pitchFamily="34" charset="0"/>
              </a:rPr>
              <a:t> &amp; hypomagnesaemia </a:t>
            </a:r>
          </a:p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Nephrotoxcity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may be potentiated by sodium depletion.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Infusion reactions; fever, chills, headache, hypotension, </a:t>
            </a:r>
            <a:r>
              <a:rPr lang="en-US" sz="2200" b="1" dirty="0" err="1" smtClean="0">
                <a:latin typeface="Arial Narrow" pitchFamily="34" charset="0"/>
              </a:rPr>
              <a:t>dyspnea</a:t>
            </a:r>
            <a:r>
              <a:rPr lang="en-US" sz="2200" b="1" dirty="0" smtClean="0">
                <a:latin typeface="Arial Narrow" pitchFamily="34" charset="0"/>
              </a:rPr>
              <a:t>, vomiting</a:t>
            </a:r>
          </a:p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en-US" sz="2200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Hydrocortisone can be given before each infusion</a:t>
            </a:r>
            <a:endParaRPr lang="en-US" sz="22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Anorexia, nausea, vomiting, abdominal, joint &amp; muscle pain, loss of weight</a:t>
            </a:r>
          </a:p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en-US" sz="2200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Aspirin, antihistamines &amp; </a:t>
            </a:r>
            <a:r>
              <a:rPr lang="en-US" sz="2200" b="1" dirty="0" err="1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antemetics</a:t>
            </a:r>
            <a:r>
              <a:rPr lang="en-US" sz="2200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 help to  alleviate symptoms</a:t>
            </a:r>
            <a:endParaRPr lang="en-US" sz="22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Impaired hepatic function    </a:t>
            </a: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Temporary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myelosuppression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normochromic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normocytic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anaemia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thrombocytopenia, …etc</a:t>
            </a: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Hypersensitivity reactions</a:t>
            </a: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Thrombophlebitis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93689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ADRs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304800"/>
            <a:ext cx="2468689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AMPHOTERICIN B</a:t>
            </a:r>
            <a:endParaRPr lang="en-US" sz="2000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6008445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  <a:cs typeface="Times New Roman" pitchFamily="18" charset="0"/>
              </a:rPr>
              <a:t>To reduce the toxicity, several </a:t>
            </a:r>
            <a:r>
              <a:rPr lang="en-US" sz="2000" dirty="0" smtClean="0">
                <a:solidFill>
                  <a:srgbClr val="0086BC"/>
                </a:solidFill>
                <a:latin typeface="Arial Rounded MT Bold" pitchFamily="34" charset="0"/>
                <a:cs typeface="Times New Roman" pitchFamily="18" charset="0"/>
              </a:rPr>
              <a:t>new formulations </a:t>
            </a:r>
            <a:r>
              <a:rPr lang="en-US" sz="2000" dirty="0" smtClean="0">
                <a:latin typeface="Arial Rounded MT Bold" pitchFamily="34" charset="0"/>
                <a:cs typeface="Times New Roman" pitchFamily="18" charset="0"/>
              </a:rPr>
              <a:t>have been developed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91200" y="6373968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5486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Can deliver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larger doses, even five times</a:t>
            </a:r>
          </a:p>
          <a:p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Have better clearance </a:t>
            </a:r>
          </a:p>
          <a:p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But are expensive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23554" name="Picture 2" descr="Abstrac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75" y="19111913"/>
            <a:ext cx="4762500" cy="3038475"/>
          </a:xfrm>
          <a:prstGeom prst="rect">
            <a:avLst/>
          </a:prstGeom>
          <a:noFill/>
        </p:spPr>
      </p:pic>
      <p:pic>
        <p:nvPicPr>
          <p:cNvPr id="23556" name="Picture 4" descr="Abstrac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75" y="19111913"/>
            <a:ext cx="4762500" cy="3038475"/>
          </a:xfrm>
          <a:prstGeom prst="rect">
            <a:avLst/>
          </a:prstGeom>
          <a:noFill/>
        </p:spPr>
      </p:pic>
      <p:pic>
        <p:nvPicPr>
          <p:cNvPr id="23558" name="Picture 6" descr="Abstrac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75" y="19111913"/>
            <a:ext cx="4762500" cy="3038475"/>
          </a:xfrm>
          <a:prstGeom prst="rect">
            <a:avLst/>
          </a:prstGeom>
          <a:noFill/>
        </p:spPr>
      </p:pic>
      <p:pic>
        <p:nvPicPr>
          <p:cNvPr id="23560" name="Picture 8" descr="Abstrac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75" y="19111913"/>
            <a:ext cx="4762500" cy="3038475"/>
          </a:xfrm>
          <a:prstGeom prst="rect">
            <a:avLst/>
          </a:prstGeom>
          <a:noFill/>
        </p:spPr>
      </p:pic>
      <p:pic>
        <p:nvPicPr>
          <p:cNvPr id="23562" name="Picture 10" descr="Abstrac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75" y="19111913"/>
            <a:ext cx="4762500" cy="3038475"/>
          </a:xfrm>
          <a:prstGeom prst="rect">
            <a:avLst/>
          </a:prstGeom>
          <a:noFill/>
        </p:spPr>
      </p:pic>
      <p:pic>
        <p:nvPicPr>
          <p:cNvPr id="22" name="Picture 21" descr="Abstract Image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9321" y="3480516"/>
            <a:ext cx="1866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26" descr="http://www.ambisome.com/images/monograph/bal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800600" y="1982274"/>
            <a:ext cx="4267200" cy="21336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9042" y="647163"/>
            <a:ext cx="6274158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>
              <a:lnSpc>
                <a:spcPts val="2600"/>
              </a:lnSpc>
              <a:buClr>
                <a:schemeClr val="accent3"/>
              </a:buClr>
              <a:buSzPct val="95000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The new formulations are developed to overcome</a:t>
            </a:r>
          </a:p>
          <a:p>
            <a:pPr lvl="0" indent="-274320">
              <a:lnSpc>
                <a:spcPts val="2600"/>
              </a:lnSpc>
              <a:buClr>
                <a:schemeClr val="accent3"/>
              </a:buClr>
              <a:buSzPct val="95000"/>
              <a:defRPr/>
            </a:pPr>
            <a:r>
              <a:rPr lang="en-US" sz="2400" b="1" dirty="0" smtClean="0">
                <a:latin typeface="Arial Narrow" pitchFamily="34" charset="0"/>
              </a:rPr>
              <a:t>1. Side effects</a:t>
            </a:r>
          </a:p>
          <a:p>
            <a:pPr lvl="0" indent="-274320">
              <a:lnSpc>
                <a:spcPts val="2600"/>
              </a:lnSpc>
              <a:buClr>
                <a:schemeClr val="accent3"/>
              </a:buClr>
              <a:buSzPct val="95000"/>
              <a:defRPr/>
            </a:pPr>
            <a:r>
              <a:rPr lang="en-US" sz="2400" b="1" dirty="0" smtClean="0">
                <a:latin typeface="Arial Narrow" pitchFamily="34" charset="0"/>
              </a:rPr>
              <a:t>2. Improve tolerability</a:t>
            </a:r>
          </a:p>
          <a:p>
            <a:pPr lvl="0" indent="-274320">
              <a:lnSpc>
                <a:spcPts val="2600"/>
              </a:lnSpc>
              <a:buClr>
                <a:schemeClr val="accent3"/>
              </a:buClr>
              <a:buSzPct val="95000"/>
              <a:defRPr/>
            </a:pPr>
            <a:r>
              <a:rPr lang="en-US" sz="2400" b="1" dirty="0" smtClean="0">
                <a:latin typeface="Arial Narrow" pitchFamily="34" charset="0"/>
              </a:rPr>
              <a:t>3. Improve delivery to site of action</a:t>
            </a:r>
          </a:p>
          <a:p>
            <a:pPr lvl="0" indent="-274320">
              <a:lnSpc>
                <a:spcPts val="2600"/>
              </a:lnSpc>
              <a:buClr>
                <a:schemeClr val="accent3"/>
              </a:buClr>
              <a:buSzPct val="95000"/>
              <a:defRPr/>
            </a:pPr>
            <a:r>
              <a:rPr lang="en-US" sz="2400" b="1" dirty="0" smtClean="0">
                <a:latin typeface="Arial Narrow" pitchFamily="34" charset="0"/>
              </a:rPr>
              <a:t>4.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toxicity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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n</a:t>
            </a:r>
            <a:r>
              <a:rPr lang="en-US" sz="2400" b="1" dirty="0" err="1" smtClean="0">
                <a:latin typeface="Arial Narrow" pitchFamily="34" charset="0"/>
              </a:rPr>
              <a:t>ephrotoxic</a:t>
            </a:r>
            <a:r>
              <a:rPr lang="en-US" sz="2400" b="1" dirty="0" smtClean="0">
                <a:latin typeface="Arial Narrow" pitchFamily="34" charset="0"/>
              </a:rPr>
              <a:t> &amp; anemia</a:t>
            </a:r>
          </a:p>
        </p:txBody>
      </p:sp>
      <p:sp>
        <p:nvSpPr>
          <p:cNvPr id="26" name="Rectangle 3"/>
          <p:cNvSpPr txBox="1">
            <a:spLocks noRot="1" noChangeArrowheads="1"/>
          </p:cNvSpPr>
          <p:nvPr/>
        </p:nvSpPr>
        <p:spPr>
          <a:xfrm>
            <a:off x="304800" y="2490990"/>
            <a:ext cx="8540750" cy="3200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-274320" algn="l" defTabSz="914400" rtl="0" eaLnBrk="1" fontAlgn="auto" latinLnBrk="0" hangingPunct="1">
              <a:lnSpc>
                <a:spcPts val="2600"/>
              </a:lnSpc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Formulations are:</a:t>
            </a:r>
          </a:p>
          <a:p>
            <a:pPr lvl="0" indent="-457200">
              <a:lnSpc>
                <a:spcPts val="2600"/>
              </a:lnSpc>
              <a:buClr>
                <a:schemeClr val="accent3"/>
              </a:buClr>
              <a:buSzPct val="95000"/>
              <a:buBlip>
                <a:blip r:embed="rId4"/>
              </a:buBlip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Lipid </a:t>
            </a:r>
            <a:r>
              <a:rPr lang="en-US" sz="2400" b="1" dirty="0" smtClean="0">
                <a:latin typeface="Arial Narrow" pitchFamily="34" charset="0"/>
              </a:rPr>
              <a:t>–associated preparations</a:t>
            </a:r>
          </a:p>
          <a:p>
            <a:pPr marL="274320" lvl="0" indent="-457200">
              <a:lnSpc>
                <a:spcPts val="2600"/>
              </a:lnSpc>
              <a:buClr>
                <a:schemeClr val="accent3"/>
              </a:buClr>
              <a:buSzPct val="95000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Amphotericin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B lipid complex </a:t>
            </a:r>
          </a:p>
          <a:p>
            <a:pPr marL="274320" lvl="0" indent="-457200">
              <a:lnSpc>
                <a:spcPts val="2600"/>
              </a:lnSpc>
              <a:buClr>
                <a:schemeClr val="accent3"/>
              </a:buClr>
              <a:buSzPct val="95000"/>
              <a:defRPr/>
            </a:pP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(Drug </a:t>
            </a:r>
            <a:r>
              <a:rPr kumimoji="0" lang="en-US" sz="20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complexed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to</a:t>
            </a:r>
            <a:r>
              <a:rPr lang="en-US" sz="2000" i="1" dirty="0" smtClean="0">
                <a:latin typeface="Arial Narrow" pitchFamily="34" charset="0"/>
              </a:rPr>
              <a:t> </a:t>
            </a:r>
            <a:r>
              <a:rPr lang="en-US" sz="2000" i="1" dirty="0" err="1" smtClean="0">
                <a:latin typeface="Arial Narrow" pitchFamily="34" charset="0"/>
              </a:rPr>
              <a:t>phosphatidylcholine</a:t>
            </a:r>
            <a:r>
              <a:rPr lang="en-US" sz="2000" i="1" dirty="0" smtClean="0">
                <a:latin typeface="Arial Narrow" pitchFamily="34" charset="0"/>
              </a:rPr>
              <a:t> / </a:t>
            </a:r>
            <a:r>
              <a:rPr lang="en-US" sz="2000" i="1" dirty="0" err="1" smtClean="0">
                <a:latin typeface="Arial Narrow" pitchFamily="34" charset="0"/>
              </a:rPr>
              <a:t>phosphatidylglycerol</a:t>
            </a:r>
            <a:r>
              <a:rPr lang="en-US" sz="2000" i="1" dirty="0" smtClean="0">
                <a:latin typeface="Arial Narrow" pitchFamily="34" charset="0"/>
              </a:rPr>
              <a:t>)</a:t>
            </a:r>
            <a:endParaRPr kumimoji="0" lang="en-US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274320" lvl="0" indent="-274320">
              <a:lnSpc>
                <a:spcPts val="2600"/>
              </a:lnSpc>
              <a:buClr>
                <a:schemeClr val="accent3"/>
              </a:buClr>
              <a:buSzPct val="95000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Amphotericin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B colloidal dispersion</a:t>
            </a:r>
          </a:p>
          <a:p>
            <a:pPr marL="274320" lvl="0" indent="-274320">
              <a:lnSpc>
                <a:spcPts val="2600"/>
              </a:lnSpc>
              <a:buClr>
                <a:schemeClr val="accent3"/>
              </a:buClr>
              <a:buSzPct val="95000"/>
              <a:defRPr/>
            </a:pP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( Drug </a:t>
            </a:r>
            <a:r>
              <a:rPr kumimoji="0" lang="en-US" sz="20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complexed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to bile a. salts </a:t>
            </a:r>
            <a:r>
              <a:rPr lang="en-US" sz="2000" i="1" dirty="0" err="1" smtClean="0">
                <a:latin typeface="Arial Narrow" pitchFamily="34" charset="0"/>
              </a:rPr>
              <a:t>deoxycholate</a:t>
            </a:r>
            <a:r>
              <a:rPr lang="en-US" sz="2000" i="1" dirty="0" smtClean="0">
                <a:latin typeface="Arial Narrow" pitchFamily="34" charset="0"/>
              </a:rPr>
              <a:t> )</a:t>
            </a:r>
          </a:p>
          <a:p>
            <a:pPr lvl="0" indent="-274320">
              <a:lnSpc>
                <a:spcPts val="2600"/>
              </a:lnSpc>
              <a:buClr>
                <a:schemeClr val="accent3"/>
              </a:buClr>
              <a:buSzPct val="95000"/>
              <a:buBlip>
                <a:blip r:embed="rId4"/>
              </a:buBlip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Liposomal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Amphotericin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B </a:t>
            </a:r>
          </a:p>
          <a:p>
            <a:pPr lvl="0" indent="-274320">
              <a:lnSpc>
                <a:spcPts val="2600"/>
              </a:lnSpc>
              <a:buClr>
                <a:schemeClr val="accent3"/>
              </a:buClr>
              <a:buSzPct val="95000"/>
              <a:defRPr/>
            </a:pPr>
            <a:r>
              <a:rPr lang="en-US" sz="2000" i="1" dirty="0" smtClean="0">
                <a:latin typeface="Arial Narrow" pitchFamily="34" charset="0"/>
              </a:rPr>
              <a:t>(An encapsulated formula made of a  closed, spherical vesicles created by mixing the drug with  phospholipids &amp; cholesterol </a:t>
            </a:r>
            <a:r>
              <a:rPr lang="en-US" sz="2000" b="1" i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 </a:t>
            </a:r>
            <a:r>
              <a:rPr lang="en-US" sz="2000" i="1" dirty="0" smtClean="0">
                <a:latin typeface="Arial Narrow" pitchFamily="34" charset="0"/>
              </a:rPr>
              <a:t>arrange into concentric </a:t>
            </a:r>
            <a:r>
              <a:rPr lang="en-US" sz="2000" i="1" dirty="0" err="1" smtClean="0">
                <a:latin typeface="Arial Narrow" pitchFamily="34" charset="0"/>
              </a:rPr>
              <a:t>bilayer</a:t>
            </a:r>
            <a:r>
              <a:rPr lang="en-US" sz="2000" i="1" dirty="0" smtClean="0">
                <a:latin typeface="Arial Narrow" pitchFamily="34" charset="0"/>
              </a:rPr>
              <a:t> membranes)                 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72200" y="762000"/>
            <a:ext cx="2895600" cy="1295400"/>
            <a:chOff x="5981700" y="533400"/>
            <a:chExt cx="3086100" cy="1272209"/>
          </a:xfrm>
        </p:grpSpPr>
        <p:pic>
          <p:nvPicPr>
            <p:cNvPr id="27" name="Picture 4" descr="http://images.rxlist.com/images/rxlist/ambisome1.gif"/>
            <p:cNvPicPr>
              <a:picLocks noChangeAspect="1" noChangeArrowheads="1"/>
            </p:cNvPicPr>
            <p:nvPr/>
          </p:nvPicPr>
          <p:blipFill>
            <a:blip r:embed="rId5" cstate="print"/>
            <a:srcRect l="23404" t="9355" r="29787" b="15807"/>
            <a:stretch>
              <a:fillRect/>
            </a:stretch>
          </p:blipFill>
          <p:spPr bwMode="auto">
            <a:xfrm>
              <a:off x="5981700" y="533400"/>
              <a:ext cx="1219200" cy="1272209"/>
            </a:xfrm>
            <a:prstGeom prst="ellipse">
              <a:avLst/>
            </a:prstGeom>
            <a:noFill/>
          </p:spPr>
        </p:pic>
        <p:pic>
          <p:nvPicPr>
            <p:cNvPr id="29" name="Picture 4" descr="http://images.rxlist.com/images/rxlist/ambisome1.gif"/>
            <p:cNvPicPr>
              <a:picLocks noChangeAspect="1" noChangeArrowheads="1"/>
            </p:cNvPicPr>
            <p:nvPr/>
          </p:nvPicPr>
          <p:blipFill>
            <a:blip r:embed="rId5" cstate="print"/>
            <a:srcRect l="23404" t="9355" r="29787" b="15807"/>
            <a:stretch>
              <a:fillRect/>
            </a:stretch>
          </p:blipFill>
          <p:spPr bwMode="auto">
            <a:xfrm>
              <a:off x="7200900" y="586410"/>
              <a:ext cx="1022350" cy="1066800"/>
            </a:xfrm>
            <a:prstGeom prst="ellipse">
              <a:avLst/>
            </a:prstGeom>
            <a:noFill/>
          </p:spPr>
        </p:pic>
        <p:pic>
          <p:nvPicPr>
            <p:cNvPr id="31" name="Picture 4" descr="http://images.rxlist.com/images/rxlist/ambisome1.gif"/>
            <p:cNvPicPr>
              <a:picLocks noChangeAspect="1" noChangeArrowheads="1"/>
            </p:cNvPicPr>
            <p:nvPr/>
          </p:nvPicPr>
          <p:blipFill>
            <a:blip r:embed="rId5" cstate="print"/>
            <a:srcRect l="23404" t="9355" r="29787" b="15807"/>
            <a:stretch>
              <a:fillRect/>
            </a:stretch>
          </p:blipFill>
          <p:spPr bwMode="auto">
            <a:xfrm>
              <a:off x="8191500" y="586409"/>
              <a:ext cx="876300" cy="914400"/>
            </a:xfrm>
            <a:prstGeom prst="ellipse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6522911" y="457200"/>
            <a:ext cx="2468689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AMPHOTERICIN B</a:t>
            </a:r>
            <a:endParaRPr lang="en-US" sz="2000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9000" y="762000"/>
            <a:ext cx="142378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NYSTATIN</a:t>
            </a:r>
            <a:endParaRPr lang="en-US" sz="2000" b="1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73" y="5233116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57420" y="99810"/>
            <a:ext cx="3276601" cy="3892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POLYENE ANTIBIOTICS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914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It is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polyene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macrolide</a:t>
            </a: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Similar in structure &amp; mechanism of action to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amphotericin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B </a:t>
            </a:r>
          </a:p>
          <a:p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Even not absorbed  &amp; more toxic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reserved to topical use only</a:t>
            </a: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73" y="2618707"/>
            <a:ext cx="885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 superficial </a:t>
            </a:r>
            <a:r>
              <a:rPr lang="en-US" sz="2400" b="1" dirty="0" err="1" smtClean="0">
                <a:latin typeface="Arial Narrow" pitchFamily="34" charset="0"/>
              </a:rPr>
              <a:t>candidiasis</a:t>
            </a:r>
            <a:r>
              <a:rPr lang="en-US" sz="2400" b="1" dirty="0" smtClean="0">
                <a:latin typeface="Arial Narrow" pitchFamily="34" charset="0"/>
              </a:rPr>
              <a:t> of  Skin, Mouth, Vagina, ….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573" y="2133600"/>
            <a:ext cx="623889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Uses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573" y="2971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Oral suspension for oral thrush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Tablets or suppositories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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GIT colonization with Candida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Cream, ointment  or powder for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cutanueous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candidiasis</a:t>
            </a: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Pessaries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or ovules for vaginal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moniliasis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573" y="4495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FDE"/>
                </a:solidFill>
                <a:latin typeface="Arial Narrow" pitchFamily="34" charset="0"/>
                <a:cs typeface="Times New Roman" pitchFamily="18" charset="0"/>
              </a:rPr>
              <a:t>Can be used in combination with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antibacterial agents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corticosteroids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67600" y="5903690"/>
            <a:ext cx="1419299" cy="344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HAMYCIN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33733" y="5370290"/>
            <a:ext cx="1705467" cy="344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NATAMYCIN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59391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In; </a:t>
            </a:r>
            <a:r>
              <a:rPr lang="en-US" sz="2400" b="1" dirty="0" err="1" smtClean="0">
                <a:latin typeface="Arial Narrow" pitchFamily="34" charset="0"/>
              </a:rPr>
              <a:t>Keratitis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Monilial</a:t>
            </a:r>
            <a:r>
              <a:rPr lang="en-US" sz="2400" b="1" dirty="0" smtClean="0">
                <a:latin typeface="Arial Narrow" pitchFamily="34" charset="0"/>
              </a:rPr>
              <a:t> infections, </a:t>
            </a:r>
            <a:r>
              <a:rPr lang="en-US" sz="2400" b="1" dirty="0" err="1" smtClean="0">
                <a:latin typeface="Arial Narrow" pitchFamily="34" charset="0"/>
              </a:rPr>
              <a:t>Trichomonas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vaginalis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6324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+ </a:t>
            </a:r>
            <a:r>
              <a:rPr lang="en-US" sz="2400" b="1" dirty="0" err="1" smtClean="0">
                <a:latin typeface="Arial Narrow" pitchFamily="34" charset="0"/>
              </a:rPr>
              <a:t>Aspergillus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20237215">
            <a:off x="6834924" y="5441596"/>
            <a:ext cx="417705" cy="914400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/>
      <p:bldP spid="16" grpId="0" animBg="1"/>
      <p:bldP spid="17" grpId="0" animBg="1"/>
      <p:bldP spid="19" grpId="0"/>
      <p:bldP spid="20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082" y="1752600"/>
            <a:ext cx="55626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Wingdings 2"/>
              <a:buChar char="®"/>
            </a:pPr>
            <a:r>
              <a:rPr lang="en-US" sz="2400" b="1" dirty="0" smtClean="0">
                <a:solidFill>
                  <a:srgbClr val="0086BC"/>
                </a:solidFill>
                <a:latin typeface="Arial Narrow" pitchFamily="34" charset="0"/>
              </a:rPr>
              <a:t>IMIDAZOLES: </a:t>
            </a:r>
            <a:endParaRPr lang="en-US" sz="2000" b="1" dirty="0" smtClean="0">
              <a:solidFill>
                <a:srgbClr val="0086BC"/>
              </a:solidFill>
              <a:latin typeface="Arial Narrow" pitchFamily="34" charset="0"/>
            </a:endParaRPr>
          </a:p>
          <a:p>
            <a:pPr marL="365760" indent="-342900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Topical: </a:t>
            </a:r>
            <a:r>
              <a:rPr lang="en-US" sz="2200" b="1" dirty="0" err="1" smtClean="0">
                <a:latin typeface="Arial Narrow" pitchFamily="34" charset="0"/>
              </a:rPr>
              <a:t>Clotrimazole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Econazole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Miconazole</a:t>
            </a:r>
            <a:endParaRPr lang="en-US" sz="2200" b="1" dirty="0" smtClean="0">
              <a:latin typeface="Arial Narrow" pitchFamily="34" charset="0"/>
            </a:endParaRPr>
          </a:p>
          <a:p>
            <a:pPr marL="365760" indent="-342900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Systemic: </a:t>
            </a:r>
            <a:r>
              <a:rPr lang="en-US" sz="2200" b="1" dirty="0" err="1" smtClean="0">
                <a:latin typeface="Arial Narrow" pitchFamily="34" charset="0"/>
              </a:rPr>
              <a:t>Ketoconazole</a:t>
            </a:r>
            <a:endParaRPr lang="en-US" sz="2200" b="1" dirty="0" smtClean="0">
              <a:latin typeface="Arial Narrow" pitchFamily="34" charset="0"/>
            </a:endParaRPr>
          </a:p>
          <a:p>
            <a:pPr marL="342900" indent="-342900">
              <a:lnSpc>
                <a:spcPts val="2500"/>
              </a:lnSpc>
              <a:buFont typeface="Wingdings 2"/>
              <a:buChar char="®"/>
            </a:pPr>
            <a:r>
              <a:rPr lang="en-US" sz="2400" b="1" dirty="0" smtClean="0">
                <a:solidFill>
                  <a:srgbClr val="0086BC"/>
                </a:solidFill>
                <a:latin typeface="Arial Narrow" pitchFamily="34" charset="0"/>
              </a:rPr>
              <a:t>TRIAZOLES: </a:t>
            </a:r>
          </a:p>
          <a:p>
            <a:pPr marL="342900" indent="-342900">
              <a:lnSpc>
                <a:spcPts val="2500"/>
              </a:lnSpc>
            </a:pPr>
            <a:r>
              <a:rPr lang="en-US" sz="2400" b="1" dirty="0" smtClean="0">
                <a:solidFill>
                  <a:srgbClr val="0086BC"/>
                </a:solidFill>
                <a:latin typeface="Arial Narrow" pitchFamily="34" charset="0"/>
              </a:rPr>
              <a:t>      </a:t>
            </a:r>
            <a:r>
              <a:rPr lang="en-US" sz="2200" b="1" dirty="0" err="1" smtClean="0">
                <a:latin typeface="Arial Narrow" pitchFamily="34" charset="0"/>
              </a:rPr>
              <a:t>Fluconazole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Itraconazole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</a:rPr>
              <a:t>Voriconazole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1867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AZOLES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84433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err="1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Fungistatic</a:t>
            </a:r>
            <a:endParaRPr lang="en-US" sz="2400" b="1" u="heavy" dirty="0" smtClean="0">
              <a:uFill>
                <a:solidFill>
                  <a:srgbClr val="0086BC"/>
                </a:solidFill>
              </a:uFill>
              <a:latin typeface="Arial Narrow" pitchFamily="34" charset="0"/>
            </a:endParaRPr>
          </a:p>
          <a:p>
            <a:r>
              <a:rPr lang="en-US" sz="2400" b="1" u="heavy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Broad spectrum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200" b="1" i="1" dirty="0" smtClean="0">
                <a:latin typeface="Arial Narrow" pitchFamily="34" charset="0"/>
                <a:cs typeface="Times New Roman" pitchFamily="18" charset="0"/>
              </a:rPr>
              <a:t>antibacterial, </a:t>
            </a:r>
            <a:r>
              <a:rPr lang="en-US" sz="2200" b="1" i="1" dirty="0" err="1" smtClean="0">
                <a:latin typeface="Arial Narrow" pitchFamily="34" charset="0"/>
                <a:cs typeface="Times New Roman" pitchFamily="18" charset="0"/>
              </a:rPr>
              <a:t>antiprotozoal</a:t>
            </a:r>
            <a:r>
              <a:rPr lang="en-US" sz="2200" b="1" i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Arial Narrow" pitchFamily="34" charset="0"/>
                <a:cs typeface="Times New Roman" pitchFamily="18" charset="0"/>
              </a:rPr>
              <a:t>anthelminthic</a:t>
            </a:r>
            <a:r>
              <a:rPr lang="en-US" sz="2200" b="1" i="1" dirty="0" smtClean="0">
                <a:latin typeface="Arial Narrow" pitchFamily="34" charset="0"/>
                <a:cs typeface="Times New Roman" pitchFamily="18" charset="0"/>
              </a:rPr>
              <a:t> &amp; antifungal</a:t>
            </a:r>
            <a:r>
              <a:rPr lang="en-US" sz="2200" b="1" i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022344"/>
            <a:ext cx="86106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In the fungal endoplasmic reticulum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it i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nhibits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cytochrome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P450 3A enzyme, </a:t>
            </a:r>
            <a:r>
              <a:rPr lang="en-US" sz="2400" b="1" dirty="0" err="1" smtClean="0">
                <a:solidFill>
                  <a:srgbClr val="0086BC"/>
                </a:solidFill>
                <a:latin typeface="Arial Narrow" pitchFamily="34" charset="0"/>
                <a:cs typeface="Times New Roman" pitchFamily="18" charset="0"/>
              </a:rPr>
              <a:t>lanosine</a:t>
            </a:r>
            <a:r>
              <a:rPr lang="en-US" sz="2400" b="1" dirty="0" smtClean="0">
                <a:solidFill>
                  <a:srgbClr val="0086BC"/>
                </a:solidFill>
                <a:latin typeface="Arial Narrow" pitchFamily="34" charset="0"/>
                <a:cs typeface="Times New Roman" pitchFamily="18" charset="0"/>
              </a:rPr>
              <a:t> 14</a:t>
            </a:r>
            <a:r>
              <a:rPr lang="en-US" sz="2400" b="1" dirty="0" smtClean="0">
                <a:solidFill>
                  <a:srgbClr val="0086BC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b="1" dirty="0" smtClean="0">
                <a:solidFill>
                  <a:srgbClr val="0086BC"/>
                </a:solidFill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86BC"/>
                </a:solidFill>
                <a:latin typeface="Arial Narrow" pitchFamily="34" charset="0"/>
                <a:cs typeface="Times New Roman" pitchFamily="18" charset="0"/>
              </a:rPr>
              <a:t>desmethylase</a:t>
            </a:r>
            <a:r>
              <a:rPr lang="en-US" sz="2400" b="1" dirty="0" smtClean="0">
                <a:solidFill>
                  <a:srgbClr val="0086BC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responsible for converting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lanosterol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to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ergosterol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(sterol in fungal cell membrane)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 toxic sterols 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alters fluidity &amp; permeability of the membrane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inhibiting the growth of fungi.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59467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  <a:cs typeface="Times New Roman" pitchFamily="18" charset="0"/>
                <a:sym typeface="Wingdings 3"/>
              </a:rPr>
              <a:t>Mechanism</a:t>
            </a:r>
            <a:endParaRPr lang="en-US" sz="2400" b="1" u="heavy" dirty="0" smtClean="0">
              <a:uFill>
                <a:solidFill>
                  <a:schemeClr val="accent1"/>
                </a:solidFill>
              </a:uFill>
              <a:latin typeface="Arial Narrow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054181" y="138447"/>
            <a:ext cx="7128456" cy="1601274"/>
            <a:chOff x="2015544" y="2514600"/>
            <a:chExt cx="7128456" cy="1601274"/>
          </a:xfrm>
        </p:grpSpPr>
        <p:sp>
          <p:nvSpPr>
            <p:cNvPr id="17" name="Flowchart: Document 16"/>
            <p:cNvSpPr/>
            <p:nvPr/>
          </p:nvSpPr>
          <p:spPr>
            <a:xfrm>
              <a:off x="2015544" y="2515674"/>
              <a:ext cx="6976056" cy="1600200"/>
            </a:xfrm>
            <a:prstGeom prst="flowChartDocument">
              <a:avLst/>
            </a:prstGeom>
            <a:gradFill flip="none" rotWithShape="1">
              <a:gsLst>
                <a:gs pos="10000">
                  <a:schemeClr val="tx2">
                    <a:lumMod val="40000"/>
                    <a:lumOff val="60000"/>
                    <a:alpha val="84000"/>
                  </a:schemeClr>
                </a:gs>
                <a:gs pos="23000">
                  <a:srgbClr val="CCFF66">
                    <a:alpha val="85000"/>
                  </a:srgbClr>
                </a:gs>
                <a:gs pos="58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57400" y="2514600"/>
              <a:ext cx="7086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ernard MT Condensed" pitchFamily="18" charset="0"/>
                  <a:cs typeface="Times New Roman" pitchFamily="18" charset="0"/>
                </a:rPr>
                <a:t>LACK SELECTIVITY; </a:t>
              </a:r>
            </a:p>
            <a:p>
              <a:r>
                <a:rPr lang="en-US" sz="2000" b="1" dirty="0" smtClean="0">
                  <a:latin typeface="Arial Narrow" pitchFamily="34" charset="0"/>
                  <a:cs typeface="Times New Roman" pitchFamily="18" charset="0"/>
                  <a:sym typeface="Wingdings 3"/>
                </a:rPr>
                <a:t></a:t>
              </a:r>
              <a:r>
                <a:rPr lang="en-US" sz="2000" b="1" dirty="0" smtClean="0">
                  <a:latin typeface="Arial Narrow" pitchFamily="34" charset="0"/>
                  <a:cs typeface="Times New Roman" pitchFamily="18" charset="0"/>
                </a:rPr>
                <a:t>human </a:t>
              </a:r>
              <a:r>
                <a:rPr lang="en-US" sz="2000" b="1" dirty="0" err="1" smtClean="0">
                  <a:latin typeface="Arial Narrow" pitchFamily="34" charset="0"/>
                  <a:cs typeface="Times New Roman" pitchFamily="18" charset="0"/>
                </a:rPr>
                <a:t>gonadal</a:t>
              </a:r>
              <a:r>
                <a:rPr lang="en-US" sz="2000" b="1" dirty="0" smtClean="0">
                  <a:latin typeface="Arial Narrow" pitchFamily="34" charset="0"/>
                  <a:cs typeface="Times New Roman" pitchFamily="18" charset="0"/>
                </a:rPr>
                <a:t> &amp; steroid hormone synthesis </a:t>
              </a:r>
              <a:r>
                <a:rPr lang="en-US" sz="2000" b="1" dirty="0" smtClean="0">
                  <a:latin typeface="Arial Narrow" pitchFamily="34" charset="0"/>
                  <a:cs typeface="Times New Roman" pitchFamily="18" charset="0"/>
                  <a:sym typeface="Wingdings 3"/>
                </a:rPr>
                <a:t>  </a:t>
              </a:r>
              <a:r>
                <a:rPr lang="en-US" sz="2000" b="1" dirty="0" smtClean="0">
                  <a:latin typeface="Arial Narrow" pitchFamily="34" charset="0"/>
                  <a:cs typeface="Times New Roman" pitchFamily="18" charset="0"/>
                </a:rPr>
                <a:t>testosterone &amp; </a:t>
              </a:r>
              <a:r>
                <a:rPr lang="en-US" sz="2000" b="1" dirty="0" err="1" smtClean="0">
                  <a:latin typeface="Arial Narrow" pitchFamily="34" charset="0"/>
                  <a:cs typeface="Times New Roman" pitchFamily="18" charset="0"/>
                </a:rPr>
                <a:t>cortisol</a:t>
              </a:r>
              <a:r>
                <a:rPr lang="en-US" sz="2000" b="1" dirty="0" smtClean="0">
                  <a:latin typeface="Arial Narrow" pitchFamily="34" charset="0"/>
                  <a:cs typeface="Times New Roman" pitchFamily="18" charset="0"/>
                </a:rPr>
                <a:t> production. </a:t>
              </a:r>
            </a:p>
            <a:p>
              <a:r>
                <a:rPr lang="en-US" sz="2000" b="1" spc="-40" dirty="0" smtClean="0">
                  <a:latin typeface="Arial Narrow" pitchFamily="34" charset="0"/>
                  <a:cs typeface="Times New Roman" pitchFamily="18" charset="0"/>
                </a:rPr>
                <a:t>-</a:t>
              </a:r>
              <a:r>
                <a:rPr lang="en-US" sz="2000" b="1" spc="-40" dirty="0" err="1" smtClean="0">
                  <a:latin typeface="Arial Narrow" pitchFamily="34" charset="0"/>
                  <a:cs typeface="Times New Roman" pitchFamily="18" charset="0"/>
                </a:rPr>
                <a:t>ve</a:t>
              </a:r>
              <a:r>
                <a:rPr lang="en-US" sz="2000" b="1" spc="-40" dirty="0" smtClean="0">
                  <a:latin typeface="Arial Narrow" pitchFamily="34" charset="0"/>
                  <a:cs typeface="Times New Roman" pitchFamily="18" charset="0"/>
                </a:rPr>
                <a:t> hepatic the </a:t>
              </a:r>
              <a:r>
                <a:rPr lang="en-US" sz="2000" b="1" spc="-40" dirty="0" err="1" smtClean="0">
                  <a:latin typeface="Arial Narrow" pitchFamily="34" charset="0"/>
                  <a:cs typeface="Times New Roman" pitchFamily="18" charset="0"/>
                </a:rPr>
                <a:t>microsomal</a:t>
              </a:r>
              <a:r>
                <a:rPr lang="en-US" sz="2000" b="1" spc="-40" dirty="0" smtClean="0">
                  <a:latin typeface="Arial Narrow" pitchFamily="34" charset="0"/>
                  <a:cs typeface="Times New Roman" pitchFamily="18" charset="0"/>
                </a:rPr>
                <a:t> enzyme (P450)</a:t>
              </a:r>
              <a:r>
                <a:rPr lang="en-US" sz="2000" b="1" spc="-40" dirty="0" smtClean="0">
                  <a:latin typeface="Arial Narrow" pitchFamily="34" charset="0"/>
                  <a:cs typeface="Times New Roman" pitchFamily="18" charset="0"/>
                  <a:sym typeface="Wingdings 3"/>
                </a:rPr>
                <a:t></a:t>
              </a:r>
              <a:r>
                <a:rPr lang="en-US" sz="2000" b="1" spc="-40" dirty="0" smtClean="0">
                  <a:latin typeface="Arial Narrow" pitchFamily="34" charset="0"/>
                  <a:cs typeface="Times New Roman" pitchFamily="18" charset="0"/>
                </a:rPr>
                <a:t> they are </a:t>
              </a:r>
              <a:r>
                <a:rPr lang="en-US" sz="2000" b="1" spc="-40" dirty="0" err="1" smtClean="0">
                  <a:latin typeface="Arial Narrow" pitchFamily="34" charset="0"/>
                  <a:cs typeface="Times New Roman" pitchFamily="18" charset="0"/>
                </a:rPr>
                <a:t>enz</a:t>
              </a:r>
              <a:r>
                <a:rPr lang="en-US" sz="2000" b="1" spc="-40" dirty="0" smtClean="0">
                  <a:latin typeface="Arial Narrow" pitchFamily="34" charset="0"/>
                  <a:cs typeface="Times New Roman" pitchFamily="18" charset="0"/>
                </a:rPr>
                <a:t>. inhibitors</a:t>
              </a:r>
              <a:endParaRPr lang="en-US" sz="2000" b="1" spc="-40" dirty="0">
                <a:latin typeface="Arial Narrow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038600" y="3467637"/>
            <a:ext cx="4953000" cy="685800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84000"/>
                </a:schemeClr>
              </a:gs>
              <a:gs pos="23000">
                <a:srgbClr val="CCFF66">
                  <a:alpha val="85000"/>
                </a:srgbClr>
              </a:gs>
              <a:gs pos="58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SELECTIVE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  <a:sym typeface="Wingdings 3"/>
              </a:rPr>
              <a:t> 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  endocrine disturbance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Penetrate to CNS &amp; Resist degradation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Curved Left Arrow 5"/>
          <p:cNvSpPr/>
          <p:nvPr/>
        </p:nvSpPr>
        <p:spPr>
          <a:xfrm rot="20051784" flipV="1">
            <a:off x="8362785" y="2518394"/>
            <a:ext cx="591416" cy="977342"/>
          </a:xfrm>
          <a:prstGeom prst="curvedLeftArrow">
            <a:avLst/>
          </a:prstGeom>
          <a:solidFill>
            <a:srgbClr val="CCFF66"/>
          </a:solidFill>
          <a:ln>
            <a:solidFill>
              <a:srgbClr val="00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133600" y="19812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3"/>
          </p:cNvCxnSpPr>
          <p:nvPr/>
        </p:nvCxnSpPr>
        <p:spPr>
          <a:xfrm>
            <a:off x="2096419" y="2273588"/>
            <a:ext cx="1484981" cy="622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267200" y="381000"/>
            <a:ext cx="4731026" cy="2234484"/>
            <a:chOff x="4267200" y="381000"/>
            <a:chExt cx="4731026" cy="2234484"/>
          </a:xfrm>
        </p:grpSpPr>
        <p:sp>
          <p:nvSpPr>
            <p:cNvPr id="11" name="Rectangle 10"/>
            <p:cNvSpPr/>
            <p:nvPr/>
          </p:nvSpPr>
          <p:spPr>
            <a:xfrm>
              <a:off x="5765442" y="381000"/>
              <a:ext cx="762000" cy="381000"/>
            </a:xfrm>
            <a:prstGeom prst="rect">
              <a:avLst/>
            </a:prstGeom>
            <a:solidFill>
              <a:srgbClr val="FFD7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63" descr="nrmicro1835-f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l="53436" t="567" r="11534" b="86396"/>
            <a:stretch>
              <a:fillRect/>
            </a:stretch>
          </p:blipFill>
          <p:spPr bwMode="auto">
            <a:xfrm>
              <a:off x="4267200" y="481884"/>
              <a:ext cx="4731026" cy="2133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2" descr="Figure 1. Mechanism of Action of Fluconazole "/>
          <p:cNvPicPr>
            <a:picLocks noChangeAspect="1" noChangeArrowheads="1"/>
          </p:cNvPicPr>
          <p:nvPr/>
        </p:nvPicPr>
        <p:blipFill>
          <a:blip r:embed="rId3" cstate="print"/>
          <a:srcRect l="4545" t="1637" r="2273" b="8305"/>
          <a:stretch>
            <a:fillRect/>
          </a:stretch>
        </p:blipFill>
        <p:spPr bwMode="auto">
          <a:xfrm>
            <a:off x="1828800" y="2693949"/>
            <a:ext cx="5867400" cy="3935451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28600" y="115911"/>
            <a:ext cx="4038600" cy="2565042"/>
            <a:chOff x="76200" y="25758"/>
            <a:chExt cx="4038600" cy="2565042"/>
          </a:xfrm>
        </p:grpSpPr>
        <p:pic>
          <p:nvPicPr>
            <p:cNvPr id="7" name="Picture 63" descr="nrmicro1835-f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10850" t="567" r="65110" b="86396"/>
            <a:stretch>
              <a:fillRect/>
            </a:stretch>
          </p:blipFill>
          <p:spPr bwMode="auto">
            <a:xfrm>
              <a:off x="868017" y="457200"/>
              <a:ext cx="3246783" cy="21336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9422" y="25758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  <a:latin typeface="Blue Highway Condensed" pitchFamily="2" charset="0"/>
                </a:rPr>
                <a:t>Acetyl-Co-A</a:t>
              </a:r>
              <a:endParaRPr lang="en-US" sz="2000" b="1" dirty="0">
                <a:solidFill>
                  <a:schemeClr val="tx2"/>
                </a:solidFill>
                <a:latin typeface="Blue Highway Condensed" pitchFamily="2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6200" y="81909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pc="50" dirty="0" err="1" smtClean="0">
                  <a:solidFill>
                    <a:schemeClr val="tx2"/>
                  </a:solidFill>
                  <a:latin typeface="Blue Highway Condensed" pitchFamily="2" charset="0"/>
                </a:rPr>
                <a:t>Squanlene</a:t>
              </a:r>
              <a:endParaRPr lang="en-US" sz="2000" b="1" spc="50" dirty="0">
                <a:solidFill>
                  <a:schemeClr val="tx2"/>
                </a:solidFill>
                <a:latin typeface="Blue Highway Condensed" pitchFamily="2" charset="0"/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3962400" y="1269642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2819400" y="5067837"/>
            <a:ext cx="878069" cy="609600"/>
            <a:chOff x="2819400" y="5067837"/>
            <a:chExt cx="878069" cy="609600"/>
          </a:xfrm>
        </p:grpSpPr>
        <p:grpSp>
          <p:nvGrpSpPr>
            <p:cNvPr id="14" name="Group 367"/>
            <p:cNvGrpSpPr>
              <a:grpSpLocks/>
            </p:cNvGrpSpPr>
            <p:nvPr/>
          </p:nvGrpSpPr>
          <p:grpSpPr bwMode="auto">
            <a:xfrm rot="3570105">
              <a:off x="2839758" y="5047479"/>
              <a:ext cx="124427" cy="165143"/>
              <a:chOff x="2816" y="2555"/>
              <a:chExt cx="167" cy="262"/>
            </a:xfrm>
          </p:grpSpPr>
          <p:sp>
            <p:nvSpPr>
              <p:cNvPr id="87" name="Freeform 368"/>
              <p:cNvSpPr>
                <a:spLocks/>
              </p:cNvSpPr>
              <p:nvPr/>
            </p:nvSpPr>
            <p:spPr bwMode="auto">
              <a:xfrm>
                <a:off x="2816" y="2555"/>
                <a:ext cx="167" cy="262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35" y="9"/>
                  </a:cxn>
                  <a:cxn ang="0">
                    <a:pos x="66" y="1"/>
                  </a:cxn>
                  <a:cxn ang="0">
                    <a:pos x="95" y="4"/>
                  </a:cxn>
                  <a:cxn ang="0">
                    <a:pos x="108" y="19"/>
                  </a:cxn>
                  <a:cxn ang="0">
                    <a:pos x="113" y="43"/>
                  </a:cxn>
                  <a:cxn ang="0">
                    <a:pos x="123" y="78"/>
                  </a:cxn>
                  <a:cxn ang="0">
                    <a:pos x="137" y="115"/>
                  </a:cxn>
                  <a:cxn ang="0">
                    <a:pos x="153" y="151"/>
                  </a:cxn>
                  <a:cxn ang="0">
                    <a:pos x="165" y="186"/>
                  </a:cxn>
                  <a:cxn ang="0">
                    <a:pos x="165" y="222"/>
                  </a:cxn>
                  <a:cxn ang="0">
                    <a:pos x="155" y="243"/>
                  </a:cxn>
                  <a:cxn ang="0">
                    <a:pos x="137" y="256"/>
                  </a:cxn>
                  <a:cxn ang="0">
                    <a:pos x="114" y="262"/>
                  </a:cxn>
                  <a:cxn ang="0">
                    <a:pos x="84" y="253"/>
                  </a:cxn>
                  <a:cxn ang="0">
                    <a:pos x="60" y="228"/>
                  </a:cxn>
                  <a:cxn ang="0">
                    <a:pos x="30" y="186"/>
                  </a:cxn>
                  <a:cxn ang="0">
                    <a:pos x="18" y="147"/>
                  </a:cxn>
                  <a:cxn ang="0">
                    <a:pos x="3" y="114"/>
                  </a:cxn>
                  <a:cxn ang="0">
                    <a:pos x="2" y="72"/>
                  </a:cxn>
                  <a:cxn ang="0">
                    <a:pos x="2" y="45"/>
                  </a:cxn>
                  <a:cxn ang="0">
                    <a:pos x="12" y="25"/>
                  </a:cxn>
                </a:cxnLst>
                <a:rect l="0" t="0" r="r" b="b"/>
                <a:pathLst>
                  <a:path w="167" h="262">
                    <a:moveTo>
                      <a:pt x="12" y="25"/>
                    </a:moveTo>
                    <a:cubicBezTo>
                      <a:pt x="16" y="20"/>
                      <a:pt x="26" y="13"/>
                      <a:pt x="35" y="9"/>
                    </a:cubicBezTo>
                    <a:cubicBezTo>
                      <a:pt x="44" y="5"/>
                      <a:pt x="56" y="2"/>
                      <a:pt x="66" y="1"/>
                    </a:cubicBezTo>
                    <a:cubicBezTo>
                      <a:pt x="76" y="0"/>
                      <a:pt x="88" y="1"/>
                      <a:pt x="95" y="4"/>
                    </a:cubicBezTo>
                    <a:cubicBezTo>
                      <a:pt x="102" y="7"/>
                      <a:pt x="105" y="13"/>
                      <a:pt x="108" y="19"/>
                    </a:cubicBezTo>
                    <a:cubicBezTo>
                      <a:pt x="111" y="25"/>
                      <a:pt x="111" y="33"/>
                      <a:pt x="113" y="43"/>
                    </a:cubicBezTo>
                    <a:cubicBezTo>
                      <a:pt x="115" y="53"/>
                      <a:pt x="119" y="66"/>
                      <a:pt x="123" y="78"/>
                    </a:cubicBezTo>
                    <a:cubicBezTo>
                      <a:pt x="127" y="90"/>
                      <a:pt x="132" y="103"/>
                      <a:pt x="137" y="115"/>
                    </a:cubicBezTo>
                    <a:cubicBezTo>
                      <a:pt x="142" y="127"/>
                      <a:pt x="148" y="139"/>
                      <a:pt x="153" y="151"/>
                    </a:cubicBezTo>
                    <a:cubicBezTo>
                      <a:pt x="158" y="163"/>
                      <a:pt x="163" y="174"/>
                      <a:pt x="165" y="186"/>
                    </a:cubicBezTo>
                    <a:cubicBezTo>
                      <a:pt x="167" y="198"/>
                      <a:pt x="167" y="213"/>
                      <a:pt x="165" y="222"/>
                    </a:cubicBezTo>
                    <a:cubicBezTo>
                      <a:pt x="163" y="231"/>
                      <a:pt x="160" y="237"/>
                      <a:pt x="155" y="243"/>
                    </a:cubicBezTo>
                    <a:cubicBezTo>
                      <a:pt x="150" y="249"/>
                      <a:pt x="144" y="253"/>
                      <a:pt x="137" y="256"/>
                    </a:cubicBezTo>
                    <a:cubicBezTo>
                      <a:pt x="130" y="259"/>
                      <a:pt x="123" y="262"/>
                      <a:pt x="114" y="262"/>
                    </a:cubicBezTo>
                    <a:cubicBezTo>
                      <a:pt x="105" y="262"/>
                      <a:pt x="93" y="259"/>
                      <a:pt x="84" y="253"/>
                    </a:cubicBezTo>
                    <a:cubicBezTo>
                      <a:pt x="75" y="247"/>
                      <a:pt x="69" y="239"/>
                      <a:pt x="60" y="228"/>
                    </a:cubicBezTo>
                    <a:cubicBezTo>
                      <a:pt x="51" y="217"/>
                      <a:pt x="37" y="199"/>
                      <a:pt x="30" y="186"/>
                    </a:cubicBezTo>
                    <a:cubicBezTo>
                      <a:pt x="23" y="173"/>
                      <a:pt x="22" y="159"/>
                      <a:pt x="18" y="147"/>
                    </a:cubicBezTo>
                    <a:cubicBezTo>
                      <a:pt x="14" y="135"/>
                      <a:pt x="6" y="126"/>
                      <a:pt x="3" y="114"/>
                    </a:cubicBezTo>
                    <a:cubicBezTo>
                      <a:pt x="0" y="102"/>
                      <a:pt x="2" y="83"/>
                      <a:pt x="2" y="72"/>
                    </a:cubicBezTo>
                    <a:cubicBezTo>
                      <a:pt x="2" y="61"/>
                      <a:pt x="0" y="53"/>
                      <a:pt x="2" y="45"/>
                    </a:cubicBezTo>
                    <a:cubicBezTo>
                      <a:pt x="4" y="37"/>
                      <a:pt x="10" y="29"/>
                      <a:pt x="12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33CCFF">
                      <a:gamma/>
                      <a:shade val="24314"/>
                      <a:invGamma/>
                    </a:srgbClr>
                  </a:gs>
                </a:gsLst>
                <a:lin ang="2700000" scaled="1"/>
              </a:gradFill>
              <a:ln w="12700" cap="flat" cmpd="sng">
                <a:solidFill>
                  <a:srgbClr val="91E2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8" name="Freeform 369"/>
              <p:cNvSpPr>
                <a:spLocks/>
              </p:cNvSpPr>
              <p:nvPr/>
            </p:nvSpPr>
            <p:spPr bwMode="auto">
              <a:xfrm>
                <a:off x="2843" y="2586"/>
                <a:ext cx="109" cy="204"/>
              </a:xfrm>
              <a:custGeom>
                <a:avLst/>
                <a:gdLst/>
                <a:ahLst/>
                <a:cxnLst>
                  <a:cxn ang="0">
                    <a:pos x="5" y="17"/>
                  </a:cxn>
                  <a:cxn ang="0">
                    <a:pos x="18" y="6"/>
                  </a:cxn>
                  <a:cxn ang="0">
                    <a:pos x="38" y="2"/>
                  </a:cxn>
                  <a:cxn ang="0">
                    <a:pos x="48" y="2"/>
                  </a:cxn>
                  <a:cxn ang="0">
                    <a:pos x="56" y="12"/>
                  </a:cxn>
                  <a:cxn ang="0">
                    <a:pos x="50" y="27"/>
                  </a:cxn>
                  <a:cxn ang="0">
                    <a:pos x="56" y="39"/>
                  </a:cxn>
                  <a:cxn ang="0">
                    <a:pos x="63" y="48"/>
                  </a:cxn>
                  <a:cxn ang="0">
                    <a:pos x="62" y="60"/>
                  </a:cxn>
                  <a:cxn ang="0">
                    <a:pos x="77" y="77"/>
                  </a:cxn>
                  <a:cxn ang="0">
                    <a:pos x="84" y="87"/>
                  </a:cxn>
                  <a:cxn ang="0">
                    <a:pos x="81" y="98"/>
                  </a:cxn>
                  <a:cxn ang="0">
                    <a:pos x="78" y="111"/>
                  </a:cxn>
                  <a:cxn ang="0">
                    <a:pos x="92" y="116"/>
                  </a:cxn>
                  <a:cxn ang="0">
                    <a:pos x="99" y="128"/>
                  </a:cxn>
                  <a:cxn ang="0">
                    <a:pos x="98" y="138"/>
                  </a:cxn>
                  <a:cxn ang="0">
                    <a:pos x="93" y="149"/>
                  </a:cxn>
                  <a:cxn ang="0">
                    <a:pos x="99" y="159"/>
                  </a:cxn>
                  <a:cxn ang="0">
                    <a:pos x="107" y="168"/>
                  </a:cxn>
                  <a:cxn ang="0">
                    <a:pos x="108" y="185"/>
                  </a:cxn>
                  <a:cxn ang="0">
                    <a:pos x="102" y="198"/>
                  </a:cxn>
                  <a:cxn ang="0">
                    <a:pos x="90" y="204"/>
                  </a:cxn>
                  <a:cxn ang="0">
                    <a:pos x="75" y="198"/>
                  </a:cxn>
                  <a:cxn ang="0">
                    <a:pos x="68" y="186"/>
                  </a:cxn>
                  <a:cxn ang="0">
                    <a:pos x="62" y="173"/>
                  </a:cxn>
                  <a:cxn ang="0">
                    <a:pos x="51" y="165"/>
                  </a:cxn>
                  <a:cxn ang="0">
                    <a:pos x="42" y="158"/>
                  </a:cxn>
                  <a:cxn ang="0">
                    <a:pos x="41" y="146"/>
                  </a:cxn>
                  <a:cxn ang="0">
                    <a:pos x="41" y="134"/>
                  </a:cxn>
                  <a:cxn ang="0">
                    <a:pos x="33" y="125"/>
                  </a:cxn>
                  <a:cxn ang="0">
                    <a:pos x="26" y="116"/>
                  </a:cxn>
                  <a:cxn ang="0">
                    <a:pos x="20" y="99"/>
                  </a:cxn>
                  <a:cxn ang="0">
                    <a:pos x="26" y="90"/>
                  </a:cxn>
                  <a:cxn ang="0">
                    <a:pos x="26" y="75"/>
                  </a:cxn>
                  <a:cxn ang="0">
                    <a:pos x="18" y="62"/>
                  </a:cxn>
                  <a:cxn ang="0">
                    <a:pos x="6" y="51"/>
                  </a:cxn>
                  <a:cxn ang="0">
                    <a:pos x="0" y="35"/>
                  </a:cxn>
                  <a:cxn ang="0">
                    <a:pos x="5" y="17"/>
                  </a:cxn>
                </a:cxnLst>
                <a:rect l="0" t="0" r="r" b="b"/>
                <a:pathLst>
                  <a:path w="109" h="204">
                    <a:moveTo>
                      <a:pt x="5" y="17"/>
                    </a:moveTo>
                    <a:cubicBezTo>
                      <a:pt x="8" y="12"/>
                      <a:pt x="13" y="8"/>
                      <a:pt x="18" y="6"/>
                    </a:cubicBezTo>
                    <a:cubicBezTo>
                      <a:pt x="23" y="4"/>
                      <a:pt x="33" y="3"/>
                      <a:pt x="38" y="2"/>
                    </a:cubicBezTo>
                    <a:cubicBezTo>
                      <a:pt x="43" y="1"/>
                      <a:pt x="45" y="0"/>
                      <a:pt x="48" y="2"/>
                    </a:cubicBezTo>
                    <a:cubicBezTo>
                      <a:pt x="51" y="4"/>
                      <a:pt x="56" y="8"/>
                      <a:pt x="56" y="12"/>
                    </a:cubicBezTo>
                    <a:cubicBezTo>
                      <a:pt x="56" y="16"/>
                      <a:pt x="50" y="23"/>
                      <a:pt x="50" y="27"/>
                    </a:cubicBezTo>
                    <a:cubicBezTo>
                      <a:pt x="50" y="31"/>
                      <a:pt x="54" y="36"/>
                      <a:pt x="56" y="39"/>
                    </a:cubicBezTo>
                    <a:cubicBezTo>
                      <a:pt x="58" y="42"/>
                      <a:pt x="62" y="45"/>
                      <a:pt x="63" y="48"/>
                    </a:cubicBezTo>
                    <a:cubicBezTo>
                      <a:pt x="64" y="51"/>
                      <a:pt x="60" y="55"/>
                      <a:pt x="62" y="60"/>
                    </a:cubicBezTo>
                    <a:cubicBezTo>
                      <a:pt x="64" y="65"/>
                      <a:pt x="73" y="73"/>
                      <a:pt x="77" y="77"/>
                    </a:cubicBezTo>
                    <a:cubicBezTo>
                      <a:pt x="81" y="81"/>
                      <a:pt x="83" y="84"/>
                      <a:pt x="84" y="87"/>
                    </a:cubicBezTo>
                    <a:cubicBezTo>
                      <a:pt x="85" y="90"/>
                      <a:pt x="82" y="94"/>
                      <a:pt x="81" y="98"/>
                    </a:cubicBezTo>
                    <a:cubicBezTo>
                      <a:pt x="80" y="102"/>
                      <a:pt x="76" y="108"/>
                      <a:pt x="78" y="111"/>
                    </a:cubicBezTo>
                    <a:cubicBezTo>
                      <a:pt x="80" y="114"/>
                      <a:pt x="89" y="113"/>
                      <a:pt x="92" y="116"/>
                    </a:cubicBezTo>
                    <a:cubicBezTo>
                      <a:pt x="95" y="119"/>
                      <a:pt x="98" y="124"/>
                      <a:pt x="99" y="128"/>
                    </a:cubicBezTo>
                    <a:cubicBezTo>
                      <a:pt x="100" y="132"/>
                      <a:pt x="99" y="135"/>
                      <a:pt x="98" y="138"/>
                    </a:cubicBezTo>
                    <a:cubicBezTo>
                      <a:pt x="97" y="141"/>
                      <a:pt x="93" y="146"/>
                      <a:pt x="93" y="149"/>
                    </a:cubicBezTo>
                    <a:cubicBezTo>
                      <a:pt x="93" y="152"/>
                      <a:pt x="97" y="156"/>
                      <a:pt x="99" y="159"/>
                    </a:cubicBezTo>
                    <a:cubicBezTo>
                      <a:pt x="101" y="162"/>
                      <a:pt x="106" y="164"/>
                      <a:pt x="107" y="168"/>
                    </a:cubicBezTo>
                    <a:cubicBezTo>
                      <a:pt x="108" y="172"/>
                      <a:pt x="109" y="180"/>
                      <a:pt x="108" y="185"/>
                    </a:cubicBezTo>
                    <a:cubicBezTo>
                      <a:pt x="107" y="190"/>
                      <a:pt x="105" y="195"/>
                      <a:pt x="102" y="198"/>
                    </a:cubicBezTo>
                    <a:cubicBezTo>
                      <a:pt x="99" y="201"/>
                      <a:pt x="94" y="204"/>
                      <a:pt x="90" y="204"/>
                    </a:cubicBezTo>
                    <a:cubicBezTo>
                      <a:pt x="86" y="204"/>
                      <a:pt x="79" y="201"/>
                      <a:pt x="75" y="198"/>
                    </a:cubicBezTo>
                    <a:cubicBezTo>
                      <a:pt x="71" y="195"/>
                      <a:pt x="70" y="190"/>
                      <a:pt x="68" y="186"/>
                    </a:cubicBezTo>
                    <a:cubicBezTo>
                      <a:pt x="66" y="182"/>
                      <a:pt x="65" y="176"/>
                      <a:pt x="62" y="173"/>
                    </a:cubicBezTo>
                    <a:cubicBezTo>
                      <a:pt x="59" y="170"/>
                      <a:pt x="54" y="167"/>
                      <a:pt x="51" y="165"/>
                    </a:cubicBezTo>
                    <a:cubicBezTo>
                      <a:pt x="48" y="163"/>
                      <a:pt x="44" y="161"/>
                      <a:pt x="42" y="158"/>
                    </a:cubicBezTo>
                    <a:cubicBezTo>
                      <a:pt x="40" y="155"/>
                      <a:pt x="41" y="150"/>
                      <a:pt x="41" y="146"/>
                    </a:cubicBezTo>
                    <a:cubicBezTo>
                      <a:pt x="41" y="142"/>
                      <a:pt x="42" y="137"/>
                      <a:pt x="41" y="134"/>
                    </a:cubicBezTo>
                    <a:cubicBezTo>
                      <a:pt x="40" y="131"/>
                      <a:pt x="35" y="128"/>
                      <a:pt x="33" y="125"/>
                    </a:cubicBezTo>
                    <a:cubicBezTo>
                      <a:pt x="31" y="122"/>
                      <a:pt x="28" y="120"/>
                      <a:pt x="26" y="116"/>
                    </a:cubicBezTo>
                    <a:cubicBezTo>
                      <a:pt x="24" y="112"/>
                      <a:pt x="20" y="103"/>
                      <a:pt x="20" y="99"/>
                    </a:cubicBezTo>
                    <a:cubicBezTo>
                      <a:pt x="20" y="95"/>
                      <a:pt x="25" y="94"/>
                      <a:pt x="26" y="90"/>
                    </a:cubicBezTo>
                    <a:cubicBezTo>
                      <a:pt x="27" y="86"/>
                      <a:pt x="27" y="80"/>
                      <a:pt x="26" y="75"/>
                    </a:cubicBezTo>
                    <a:cubicBezTo>
                      <a:pt x="25" y="70"/>
                      <a:pt x="21" y="66"/>
                      <a:pt x="18" y="62"/>
                    </a:cubicBezTo>
                    <a:cubicBezTo>
                      <a:pt x="15" y="58"/>
                      <a:pt x="9" y="55"/>
                      <a:pt x="6" y="51"/>
                    </a:cubicBezTo>
                    <a:cubicBezTo>
                      <a:pt x="3" y="47"/>
                      <a:pt x="0" y="40"/>
                      <a:pt x="0" y="35"/>
                    </a:cubicBezTo>
                    <a:cubicBezTo>
                      <a:pt x="0" y="30"/>
                      <a:pt x="2" y="22"/>
                      <a:pt x="5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>
                      <a:gamma/>
                      <a:shade val="46275"/>
                      <a:invGamma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 cap="flat" cmpd="sng">
                <a:solidFill>
                  <a:srgbClr val="8DE1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6" name="Group 373"/>
            <p:cNvGrpSpPr>
              <a:grpSpLocks/>
            </p:cNvGrpSpPr>
            <p:nvPr/>
          </p:nvGrpSpPr>
          <p:grpSpPr bwMode="auto">
            <a:xfrm>
              <a:off x="3030579" y="5163018"/>
              <a:ext cx="657767" cy="490280"/>
              <a:chOff x="2274" y="3920"/>
              <a:chExt cx="1672" cy="1054"/>
            </a:xfrm>
          </p:grpSpPr>
          <p:sp>
            <p:nvSpPr>
              <p:cNvPr id="23" name="Oval 374"/>
              <p:cNvSpPr>
                <a:spLocks noChangeAspect="1" noChangeArrowheads="1"/>
              </p:cNvSpPr>
              <p:nvPr/>
            </p:nvSpPr>
            <p:spPr bwMode="auto">
              <a:xfrm rot="14946104">
                <a:off x="2274" y="446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" name="Oval 375"/>
              <p:cNvSpPr>
                <a:spLocks noChangeAspect="1" noChangeArrowheads="1"/>
              </p:cNvSpPr>
              <p:nvPr/>
            </p:nvSpPr>
            <p:spPr bwMode="auto">
              <a:xfrm rot="14946104">
                <a:off x="2296" y="437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5" name="Oval 376"/>
              <p:cNvSpPr>
                <a:spLocks noChangeAspect="1" noChangeArrowheads="1"/>
              </p:cNvSpPr>
              <p:nvPr/>
            </p:nvSpPr>
            <p:spPr bwMode="auto">
              <a:xfrm rot="14946104">
                <a:off x="2331" y="426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6" name="Oval 377"/>
              <p:cNvSpPr>
                <a:spLocks noChangeAspect="1" noChangeArrowheads="1"/>
              </p:cNvSpPr>
              <p:nvPr/>
            </p:nvSpPr>
            <p:spPr bwMode="auto">
              <a:xfrm rot="14946104">
                <a:off x="2394" y="416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7" name="Oval 378"/>
              <p:cNvSpPr>
                <a:spLocks noChangeAspect="1" noChangeArrowheads="1"/>
              </p:cNvSpPr>
              <p:nvPr/>
            </p:nvSpPr>
            <p:spPr bwMode="auto">
              <a:xfrm rot="14946104">
                <a:off x="2442" y="406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" name="Oval 379"/>
              <p:cNvSpPr>
                <a:spLocks noChangeAspect="1" noChangeArrowheads="1"/>
              </p:cNvSpPr>
              <p:nvPr/>
            </p:nvSpPr>
            <p:spPr bwMode="auto">
              <a:xfrm rot="14946104">
                <a:off x="2530" y="399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9" name="Oval 380"/>
              <p:cNvSpPr>
                <a:spLocks noChangeAspect="1" noChangeArrowheads="1"/>
              </p:cNvSpPr>
              <p:nvPr/>
            </p:nvSpPr>
            <p:spPr bwMode="auto">
              <a:xfrm rot="14946104">
                <a:off x="2635" y="39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0" name="Oval 381"/>
              <p:cNvSpPr>
                <a:spLocks noChangeAspect="1" noChangeArrowheads="1"/>
              </p:cNvSpPr>
              <p:nvPr/>
            </p:nvSpPr>
            <p:spPr bwMode="auto">
              <a:xfrm rot="14946104">
                <a:off x="2766" y="392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1" name="Oval 382"/>
              <p:cNvSpPr>
                <a:spLocks noChangeAspect="1" noChangeArrowheads="1"/>
              </p:cNvSpPr>
              <p:nvPr/>
            </p:nvSpPr>
            <p:spPr bwMode="auto">
              <a:xfrm rot="14946104">
                <a:off x="2857" y="395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2" name="Oval 383"/>
              <p:cNvSpPr>
                <a:spLocks noChangeAspect="1" noChangeArrowheads="1"/>
              </p:cNvSpPr>
              <p:nvPr/>
            </p:nvSpPr>
            <p:spPr bwMode="auto">
              <a:xfrm rot="14946104">
                <a:off x="2676" y="40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3" name="Oval 384"/>
              <p:cNvSpPr>
                <a:spLocks noChangeAspect="1" noChangeArrowheads="1"/>
              </p:cNvSpPr>
              <p:nvPr/>
            </p:nvSpPr>
            <p:spPr bwMode="auto">
              <a:xfrm rot="14946104">
                <a:off x="2555" y="4112"/>
                <a:ext cx="45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4" name="Oval 385"/>
              <p:cNvSpPr>
                <a:spLocks noChangeAspect="1" noChangeArrowheads="1"/>
              </p:cNvSpPr>
              <p:nvPr/>
            </p:nvSpPr>
            <p:spPr bwMode="auto">
              <a:xfrm rot="14946104">
                <a:off x="2478" y="421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5" name="Oval 386"/>
              <p:cNvSpPr>
                <a:spLocks noChangeAspect="1" noChangeArrowheads="1"/>
              </p:cNvSpPr>
              <p:nvPr/>
            </p:nvSpPr>
            <p:spPr bwMode="auto">
              <a:xfrm rot="14946104">
                <a:off x="2414" y="43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6" name="Oval 387"/>
              <p:cNvSpPr>
                <a:spLocks noChangeAspect="1" noChangeArrowheads="1"/>
              </p:cNvSpPr>
              <p:nvPr/>
            </p:nvSpPr>
            <p:spPr bwMode="auto">
              <a:xfrm rot="14946104">
                <a:off x="2386" y="447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7" name="Oval 388"/>
              <p:cNvSpPr>
                <a:spLocks noChangeAspect="1" noChangeArrowheads="1"/>
              </p:cNvSpPr>
              <p:nvPr/>
            </p:nvSpPr>
            <p:spPr bwMode="auto">
              <a:xfrm rot="14946104">
                <a:off x="2450" y="454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8" name="Oval 389"/>
              <p:cNvSpPr>
                <a:spLocks noChangeAspect="1" noChangeArrowheads="1"/>
              </p:cNvSpPr>
              <p:nvPr/>
            </p:nvSpPr>
            <p:spPr bwMode="auto">
              <a:xfrm rot="14946104">
                <a:off x="2445" y="441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9" name="Oval 390"/>
              <p:cNvSpPr>
                <a:spLocks noChangeAspect="1" noChangeArrowheads="1"/>
              </p:cNvSpPr>
              <p:nvPr/>
            </p:nvSpPr>
            <p:spPr bwMode="auto">
              <a:xfrm rot="14946104">
                <a:off x="2507" y="429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0" name="Oval 391"/>
              <p:cNvSpPr>
                <a:spLocks noChangeAspect="1" noChangeArrowheads="1"/>
              </p:cNvSpPr>
              <p:nvPr/>
            </p:nvSpPr>
            <p:spPr bwMode="auto">
              <a:xfrm rot="14946104">
                <a:off x="2559" y="42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" name="Oval 392"/>
              <p:cNvSpPr>
                <a:spLocks noChangeAspect="1" noChangeArrowheads="1"/>
              </p:cNvSpPr>
              <p:nvPr/>
            </p:nvSpPr>
            <p:spPr bwMode="auto">
              <a:xfrm rot="14946104">
                <a:off x="2651" y="41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2" name="Oval 393"/>
              <p:cNvSpPr>
                <a:spLocks noChangeAspect="1" noChangeArrowheads="1"/>
              </p:cNvSpPr>
              <p:nvPr/>
            </p:nvSpPr>
            <p:spPr bwMode="auto">
              <a:xfrm rot="14946104">
                <a:off x="2730" y="4076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" name="Oval 394"/>
              <p:cNvSpPr>
                <a:spLocks noChangeAspect="1" noChangeArrowheads="1"/>
              </p:cNvSpPr>
              <p:nvPr/>
            </p:nvSpPr>
            <p:spPr bwMode="auto">
              <a:xfrm rot="14946104">
                <a:off x="2809" y="40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" name="Oval 395"/>
              <p:cNvSpPr>
                <a:spLocks noChangeAspect="1" noChangeArrowheads="1"/>
              </p:cNvSpPr>
              <p:nvPr/>
            </p:nvSpPr>
            <p:spPr bwMode="auto">
              <a:xfrm rot="14946104">
                <a:off x="2901" y="403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" name="Oval 396"/>
              <p:cNvSpPr>
                <a:spLocks noChangeAspect="1" noChangeArrowheads="1"/>
              </p:cNvSpPr>
              <p:nvPr/>
            </p:nvSpPr>
            <p:spPr bwMode="auto">
              <a:xfrm rot="14946104">
                <a:off x="3016" y="40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" name="Oval 397"/>
              <p:cNvSpPr>
                <a:spLocks noChangeAspect="1" noChangeArrowheads="1"/>
              </p:cNvSpPr>
              <p:nvPr/>
            </p:nvSpPr>
            <p:spPr bwMode="auto">
              <a:xfrm rot="14946104">
                <a:off x="3112" y="403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7" name="Oval 398"/>
              <p:cNvSpPr>
                <a:spLocks noChangeAspect="1" noChangeArrowheads="1"/>
              </p:cNvSpPr>
              <p:nvPr/>
            </p:nvSpPr>
            <p:spPr bwMode="auto">
              <a:xfrm rot="14946104">
                <a:off x="3241" y="407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8" name="Oval 399"/>
              <p:cNvSpPr>
                <a:spLocks noChangeAspect="1" noChangeArrowheads="1"/>
              </p:cNvSpPr>
              <p:nvPr/>
            </p:nvSpPr>
            <p:spPr bwMode="auto">
              <a:xfrm rot="14946104">
                <a:off x="3194" y="415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9" name="Oval 400"/>
              <p:cNvSpPr>
                <a:spLocks noChangeAspect="1" noChangeArrowheads="1"/>
              </p:cNvSpPr>
              <p:nvPr/>
            </p:nvSpPr>
            <p:spPr bwMode="auto">
              <a:xfrm rot="14946104">
                <a:off x="3076" y="413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" name="Oval 401"/>
              <p:cNvSpPr>
                <a:spLocks noChangeAspect="1" noChangeArrowheads="1"/>
              </p:cNvSpPr>
              <p:nvPr/>
            </p:nvSpPr>
            <p:spPr bwMode="auto">
              <a:xfrm rot="14946104">
                <a:off x="2970" y="413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" name="Oval 402"/>
              <p:cNvSpPr>
                <a:spLocks noChangeAspect="1" noChangeArrowheads="1"/>
              </p:cNvSpPr>
              <p:nvPr/>
            </p:nvSpPr>
            <p:spPr bwMode="auto">
              <a:xfrm rot="14946104">
                <a:off x="2837" y="416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2" name="Oval 403"/>
              <p:cNvSpPr>
                <a:spLocks noChangeAspect="1" noChangeArrowheads="1"/>
              </p:cNvSpPr>
              <p:nvPr/>
            </p:nvSpPr>
            <p:spPr bwMode="auto">
              <a:xfrm rot="14946104">
                <a:off x="2739" y="42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3" name="Oval 404"/>
              <p:cNvSpPr>
                <a:spLocks noChangeAspect="1" noChangeArrowheads="1"/>
              </p:cNvSpPr>
              <p:nvPr/>
            </p:nvSpPr>
            <p:spPr bwMode="auto">
              <a:xfrm rot="14946104">
                <a:off x="2664" y="425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4" name="Oval 405"/>
              <p:cNvSpPr>
                <a:spLocks noChangeAspect="1" noChangeArrowheads="1"/>
              </p:cNvSpPr>
              <p:nvPr/>
            </p:nvSpPr>
            <p:spPr bwMode="auto">
              <a:xfrm rot="14946104">
                <a:off x="2652" y="43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5" name="Oval 406"/>
              <p:cNvSpPr>
                <a:spLocks noChangeAspect="1" noChangeArrowheads="1"/>
              </p:cNvSpPr>
              <p:nvPr/>
            </p:nvSpPr>
            <p:spPr bwMode="auto">
              <a:xfrm rot="14946104">
                <a:off x="2594" y="441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6" name="Oval 407"/>
              <p:cNvSpPr>
                <a:spLocks noChangeAspect="1" noChangeArrowheads="1"/>
              </p:cNvSpPr>
              <p:nvPr/>
            </p:nvSpPr>
            <p:spPr bwMode="auto">
              <a:xfrm rot="14946104">
                <a:off x="2531" y="44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" name="Oval 408"/>
              <p:cNvSpPr>
                <a:spLocks noChangeAspect="1" noChangeArrowheads="1"/>
              </p:cNvSpPr>
              <p:nvPr/>
            </p:nvSpPr>
            <p:spPr bwMode="auto">
              <a:xfrm rot="14946104">
                <a:off x="2552" y="449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8" name="Oval 409"/>
              <p:cNvSpPr>
                <a:spLocks noChangeAspect="1" noChangeArrowheads="1"/>
              </p:cNvSpPr>
              <p:nvPr/>
            </p:nvSpPr>
            <p:spPr bwMode="auto">
              <a:xfrm rot="14946104">
                <a:off x="2493" y="460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9" name="Oval 410"/>
              <p:cNvSpPr>
                <a:spLocks noChangeAspect="1" noChangeArrowheads="1"/>
              </p:cNvSpPr>
              <p:nvPr/>
            </p:nvSpPr>
            <p:spPr bwMode="auto">
              <a:xfrm rot="14946104">
                <a:off x="2463" y="471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0" name="Oval 411"/>
              <p:cNvSpPr>
                <a:spLocks noChangeAspect="1" noChangeArrowheads="1"/>
              </p:cNvSpPr>
              <p:nvPr/>
            </p:nvSpPr>
            <p:spPr bwMode="auto">
              <a:xfrm rot="14946104">
                <a:off x="2473" y="48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1" name="Oval 412"/>
              <p:cNvSpPr>
                <a:spLocks noChangeAspect="1" noChangeArrowheads="1"/>
              </p:cNvSpPr>
              <p:nvPr/>
            </p:nvSpPr>
            <p:spPr bwMode="auto">
              <a:xfrm rot="14946104">
                <a:off x="2496" y="492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" name="Oval 413"/>
              <p:cNvSpPr>
                <a:spLocks noChangeAspect="1" noChangeArrowheads="1"/>
              </p:cNvSpPr>
              <p:nvPr/>
            </p:nvSpPr>
            <p:spPr bwMode="auto">
              <a:xfrm rot="14946104">
                <a:off x="3346" y="42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3" name="Oval 414"/>
              <p:cNvSpPr>
                <a:spLocks noChangeAspect="1" noChangeArrowheads="1"/>
              </p:cNvSpPr>
              <p:nvPr/>
            </p:nvSpPr>
            <p:spPr bwMode="auto">
              <a:xfrm rot="14946104">
                <a:off x="3325" y="41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4" name="Oval 415"/>
              <p:cNvSpPr>
                <a:spLocks noChangeAspect="1" noChangeArrowheads="1"/>
              </p:cNvSpPr>
              <p:nvPr/>
            </p:nvSpPr>
            <p:spPr bwMode="auto">
              <a:xfrm rot="14946104">
                <a:off x="3344" y="394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" name="Oval 416"/>
              <p:cNvSpPr>
                <a:spLocks noChangeAspect="1" noChangeArrowheads="1"/>
              </p:cNvSpPr>
              <p:nvPr/>
            </p:nvSpPr>
            <p:spPr bwMode="auto">
              <a:xfrm rot="14946104">
                <a:off x="3473" y="399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6" name="Oval 417"/>
              <p:cNvSpPr>
                <a:spLocks noChangeAspect="1" noChangeArrowheads="1"/>
              </p:cNvSpPr>
              <p:nvPr/>
            </p:nvSpPr>
            <p:spPr bwMode="auto">
              <a:xfrm rot="14946104">
                <a:off x="3604" y="4058"/>
                <a:ext cx="46" cy="45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7" name="Oval 418"/>
              <p:cNvSpPr>
                <a:spLocks noChangeAspect="1" noChangeArrowheads="1"/>
              </p:cNvSpPr>
              <p:nvPr/>
            </p:nvSpPr>
            <p:spPr bwMode="auto">
              <a:xfrm rot="14946104">
                <a:off x="3678" y="412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" name="Oval 419"/>
              <p:cNvSpPr>
                <a:spLocks noChangeAspect="1" noChangeArrowheads="1"/>
              </p:cNvSpPr>
              <p:nvPr/>
            </p:nvSpPr>
            <p:spPr bwMode="auto">
              <a:xfrm rot="14946104">
                <a:off x="3727" y="418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9" name="Oval 420"/>
              <p:cNvSpPr>
                <a:spLocks noChangeAspect="1" noChangeArrowheads="1"/>
              </p:cNvSpPr>
              <p:nvPr/>
            </p:nvSpPr>
            <p:spPr bwMode="auto">
              <a:xfrm rot="14946104">
                <a:off x="3782" y="425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0" name="Oval 421"/>
              <p:cNvSpPr>
                <a:spLocks noChangeAspect="1" noChangeArrowheads="1"/>
              </p:cNvSpPr>
              <p:nvPr/>
            </p:nvSpPr>
            <p:spPr bwMode="auto">
              <a:xfrm rot="14946104">
                <a:off x="3847" y="435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1" name="Oval 422"/>
              <p:cNvSpPr>
                <a:spLocks noChangeAspect="1" noChangeArrowheads="1"/>
              </p:cNvSpPr>
              <p:nvPr/>
            </p:nvSpPr>
            <p:spPr bwMode="auto">
              <a:xfrm rot="14946104">
                <a:off x="3900" y="444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2" name="Oval 423"/>
              <p:cNvSpPr>
                <a:spLocks noChangeAspect="1" noChangeArrowheads="1"/>
              </p:cNvSpPr>
              <p:nvPr/>
            </p:nvSpPr>
            <p:spPr bwMode="auto">
              <a:xfrm rot="14946104">
                <a:off x="3473" y="4179"/>
                <a:ext cx="45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3" name="Oval 424"/>
              <p:cNvSpPr>
                <a:spLocks noChangeAspect="1" noChangeArrowheads="1"/>
              </p:cNvSpPr>
              <p:nvPr/>
            </p:nvSpPr>
            <p:spPr bwMode="auto">
              <a:xfrm rot="14946104">
                <a:off x="3591" y="42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4" name="Oval 425"/>
              <p:cNvSpPr>
                <a:spLocks noChangeAspect="1" noChangeArrowheads="1"/>
              </p:cNvSpPr>
              <p:nvPr/>
            </p:nvSpPr>
            <p:spPr bwMode="auto">
              <a:xfrm rot="14946104">
                <a:off x="3656" y="431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5" name="Oval 426"/>
              <p:cNvSpPr>
                <a:spLocks noChangeAspect="1" noChangeArrowheads="1"/>
              </p:cNvSpPr>
              <p:nvPr/>
            </p:nvSpPr>
            <p:spPr bwMode="auto">
              <a:xfrm rot="14946104">
                <a:off x="3719" y="438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6" name="Oval 427"/>
              <p:cNvSpPr>
                <a:spLocks noChangeAspect="1" noChangeArrowheads="1"/>
              </p:cNvSpPr>
              <p:nvPr/>
            </p:nvSpPr>
            <p:spPr bwMode="auto">
              <a:xfrm rot="14946104">
                <a:off x="3765" y="447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7" name="Oval 428"/>
              <p:cNvSpPr>
                <a:spLocks noChangeAspect="1" noChangeArrowheads="1"/>
              </p:cNvSpPr>
              <p:nvPr/>
            </p:nvSpPr>
            <p:spPr bwMode="auto">
              <a:xfrm rot="14946104">
                <a:off x="3801" y="45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8" name="Oval 429"/>
              <p:cNvSpPr>
                <a:spLocks noChangeAspect="1" noChangeArrowheads="1"/>
              </p:cNvSpPr>
              <p:nvPr/>
            </p:nvSpPr>
            <p:spPr bwMode="auto">
              <a:xfrm rot="14946104">
                <a:off x="3828" y="467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9" name="Oval 430"/>
              <p:cNvSpPr>
                <a:spLocks noChangeAspect="1" noChangeArrowheads="1"/>
              </p:cNvSpPr>
              <p:nvPr/>
            </p:nvSpPr>
            <p:spPr bwMode="auto">
              <a:xfrm rot="14946104">
                <a:off x="3654" y="449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0" name="Oval 431"/>
              <p:cNvSpPr>
                <a:spLocks noChangeAspect="1" noChangeArrowheads="1"/>
              </p:cNvSpPr>
              <p:nvPr/>
            </p:nvSpPr>
            <p:spPr bwMode="auto">
              <a:xfrm rot="14946104">
                <a:off x="3688" y="456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1" name="Oval 432"/>
              <p:cNvSpPr>
                <a:spLocks noChangeAspect="1" noChangeArrowheads="1"/>
              </p:cNvSpPr>
              <p:nvPr/>
            </p:nvSpPr>
            <p:spPr bwMode="auto">
              <a:xfrm rot="14946104">
                <a:off x="3709" y="4656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" name="Oval 433"/>
              <p:cNvSpPr>
                <a:spLocks noChangeAspect="1" noChangeArrowheads="1"/>
              </p:cNvSpPr>
              <p:nvPr/>
            </p:nvSpPr>
            <p:spPr bwMode="auto">
              <a:xfrm rot="14946104">
                <a:off x="3733" y="474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" name="Oval 434"/>
              <p:cNvSpPr>
                <a:spLocks noChangeAspect="1" noChangeArrowheads="1"/>
              </p:cNvSpPr>
              <p:nvPr/>
            </p:nvSpPr>
            <p:spPr bwMode="auto">
              <a:xfrm rot="14946104">
                <a:off x="3741" y="482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4" name="Oval 435"/>
              <p:cNvSpPr>
                <a:spLocks noChangeAspect="1" noChangeArrowheads="1"/>
              </p:cNvSpPr>
              <p:nvPr/>
            </p:nvSpPr>
            <p:spPr bwMode="auto">
              <a:xfrm rot="14946104">
                <a:off x="3737" y="492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7" name="Group 436"/>
            <p:cNvGrpSpPr>
              <a:grpSpLocks/>
            </p:cNvGrpSpPr>
            <p:nvPr/>
          </p:nvGrpSpPr>
          <p:grpSpPr bwMode="auto">
            <a:xfrm rot="14946104">
              <a:off x="3088616" y="5068585"/>
              <a:ext cx="609135" cy="608570"/>
              <a:chOff x="2054" y="1069"/>
              <a:chExt cx="821" cy="966"/>
            </a:xfrm>
          </p:grpSpPr>
          <p:grpSp>
            <p:nvGrpSpPr>
              <p:cNvPr id="18" name="Group 437"/>
              <p:cNvGrpSpPr>
                <a:grpSpLocks/>
              </p:cNvGrpSpPr>
              <p:nvPr/>
            </p:nvGrpSpPr>
            <p:grpSpPr bwMode="auto">
              <a:xfrm>
                <a:off x="2225" y="1069"/>
                <a:ext cx="650" cy="966"/>
                <a:chOff x="2225" y="1069"/>
                <a:chExt cx="650" cy="966"/>
              </a:xfrm>
            </p:grpSpPr>
            <p:sp>
              <p:nvSpPr>
                <p:cNvPr id="20" name="Freeform 438"/>
                <p:cNvSpPr>
                  <a:spLocks/>
                </p:cNvSpPr>
                <p:nvPr/>
              </p:nvSpPr>
              <p:spPr bwMode="auto">
                <a:xfrm>
                  <a:off x="2225" y="1718"/>
                  <a:ext cx="649" cy="317"/>
                </a:xfrm>
                <a:custGeom>
                  <a:avLst/>
                  <a:gdLst/>
                  <a:ahLst/>
                  <a:cxnLst>
                    <a:cxn ang="0">
                      <a:pos x="311" y="202"/>
                    </a:cxn>
                    <a:cxn ang="0">
                      <a:pos x="365" y="162"/>
                    </a:cxn>
                    <a:cxn ang="0">
                      <a:pos x="405" y="116"/>
                    </a:cxn>
                    <a:cxn ang="0">
                      <a:pos x="433" y="78"/>
                    </a:cxn>
                    <a:cxn ang="0">
                      <a:pos x="455" y="52"/>
                    </a:cxn>
                    <a:cxn ang="0">
                      <a:pos x="481" y="32"/>
                    </a:cxn>
                    <a:cxn ang="0">
                      <a:pos x="519" y="14"/>
                    </a:cxn>
                    <a:cxn ang="0">
                      <a:pos x="557" y="6"/>
                    </a:cxn>
                    <a:cxn ang="0">
                      <a:pos x="591" y="0"/>
                    </a:cxn>
                    <a:cxn ang="0">
                      <a:pos x="633" y="6"/>
                    </a:cxn>
                    <a:cxn ang="0">
                      <a:pos x="647" y="34"/>
                    </a:cxn>
                    <a:cxn ang="0">
                      <a:pos x="645" y="48"/>
                    </a:cxn>
                    <a:cxn ang="0">
                      <a:pos x="637" y="70"/>
                    </a:cxn>
                    <a:cxn ang="0">
                      <a:pos x="611" y="82"/>
                    </a:cxn>
                    <a:cxn ang="0">
                      <a:pos x="579" y="80"/>
                    </a:cxn>
                    <a:cxn ang="0">
                      <a:pos x="559" y="72"/>
                    </a:cxn>
                    <a:cxn ang="0">
                      <a:pos x="527" y="66"/>
                    </a:cxn>
                    <a:cxn ang="0">
                      <a:pos x="507" y="68"/>
                    </a:cxn>
                    <a:cxn ang="0">
                      <a:pos x="497" y="82"/>
                    </a:cxn>
                    <a:cxn ang="0">
                      <a:pos x="481" y="108"/>
                    </a:cxn>
                    <a:cxn ang="0">
                      <a:pos x="461" y="134"/>
                    </a:cxn>
                    <a:cxn ang="0">
                      <a:pos x="431" y="164"/>
                    </a:cxn>
                    <a:cxn ang="0">
                      <a:pos x="407" y="194"/>
                    </a:cxn>
                    <a:cxn ang="0">
                      <a:pos x="377" y="220"/>
                    </a:cxn>
                    <a:cxn ang="0">
                      <a:pos x="337" y="248"/>
                    </a:cxn>
                    <a:cxn ang="0">
                      <a:pos x="291" y="272"/>
                    </a:cxn>
                    <a:cxn ang="0">
                      <a:pos x="237" y="292"/>
                    </a:cxn>
                    <a:cxn ang="0">
                      <a:pos x="179" y="302"/>
                    </a:cxn>
                    <a:cxn ang="0">
                      <a:pos x="127" y="312"/>
                    </a:cxn>
                    <a:cxn ang="0">
                      <a:pos x="73" y="316"/>
                    </a:cxn>
                    <a:cxn ang="0">
                      <a:pos x="23" y="308"/>
                    </a:cxn>
                    <a:cxn ang="0">
                      <a:pos x="1" y="296"/>
                    </a:cxn>
                    <a:cxn ang="0">
                      <a:pos x="15" y="282"/>
                    </a:cxn>
                    <a:cxn ang="0">
                      <a:pos x="55" y="274"/>
                    </a:cxn>
                    <a:cxn ang="0">
                      <a:pos x="103" y="266"/>
                    </a:cxn>
                    <a:cxn ang="0">
                      <a:pos x="165" y="254"/>
                    </a:cxn>
                    <a:cxn ang="0">
                      <a:pos x="233" y="238"/>
                    </a:cxn>
                    <a:cxn ang="0">
                      <a:pos x="271" y="224"/>
                    </a:cxn>
                    <a:cxn ang="0">
                      <a:pos x="297" y="210"/>
                    </a:cxn>
                    <a:cxn ang="0">
                      <a:pos x="311" y="202"/>
                    </a:cxn>
                  </a:cxnLst>
                  <a:rect l="0" t="0" r="r" b="b"/>
                  <a:pathLst>
                    <a:path w="649" h="317">
                      <a:moveTo>
                        <a:pt x="311" y="202"/>
                      </a:moveTo>
                      <a:cubicBezTo>
                        <a:pt x="322" y="194"/>
                        <a:pt x="349" y="176"/>
                        <a:pt x="365" y="162"/>
                      </a:cubicBezTo>
                      <a:cubicBezTo>
                        <a:pt x="381" y="148"/>
                        <a:pt x="394" y="130"/>
                        <a:pt x="405" y="116"/>
                      </a:cubicBezTo>
                      <a:cubicBezTo>
                        <a:pt x="416" y="102"/>
                        <a:pt x="425" y="89"/>
                        <a:pt x="433" y="78"/>
                      </a:cubicBezTo>
                      <a:cubicBezTo>
                        <a:pt x="441" y="67"/>
                        <a:pt x="447" y="60"/>
                        <a:pt x="455" y="52"/>
                      </a:cubicBezTo>
                      <a:cubicBezTo>
                        <a:pt x="463" y="44"/>
                        <a:pt x="470" y="38"/>
                        <a:pt x="481" y="32"/>
                      </a:cubicBezTo>
                      <a:cubicBezTo>
                        <a:pt x="492" y="26"/>
                        <a:pt x="506" y="18"/>
                        <a:pt x="519" y="14"/>
                      </a:cubicBezTo>
                      <a:cubicBezTo>
                        <a:pt x="532" y="10"/>
                        <a:pt x="545" y="8"/>
                        <a:pt x="557" y="6"/>
                      </a:cubicBezTo>
                      <a:cubicBezTo>
                        <a:pt x="569" y="4"/>
                        <a:pt x="578" y="0"/>
                        <a:pt x="591" y="0"/>
                      </a:cubicBezTo>
                      <a:cubicBezTo>
                        <a:pt x="604" y="0"/>
                        <a:pt x="624" y="0"/>
                        <a:pt x="633" y="6"/>
                      </a:cubicBezTo>
                      <a:cubicBezTo>
                        <a:pt x="642" y="12"/>
                        <a:pt x="645" y="27"/>
                        <a:pt x="647" y="34"/>
                      </a:cubicBezTo>
                      <a:cubicBezTo>
                        <a:pt x="649" y="41"/>
                        <a:pt x="647" y="42"/>
                        <a:pt x="645" y="48"/>
                      </a:cubicBezTo>
                      <a:cubicBezTo>
                        <a:pt x="643" y="54"/>
                        <a:pt x="643" y="64"/>
                        <a:pt x="637" y="70"/>
                      </a:cubicBezTo>
                      <a:cubicBezTo>
                        <a:pt x="631" y="76"/>
                        <a:pt x="621" y="80"/>
                        <a:pt x="611" y="82"/>
                      </a:cubicBezTo>
                      <a:cubicBezTo>
                        <a:pt x="601" y="84"/>
                        <a:pt x="588" y="82"/>
                        <a:pt x="579" y="80"/>
                      </a:cubicBezTo>
                      <a:cubicBezTo>
                        <a:pt x="570" y="78"/>
                        <a:pt x="568" y="74"/>
                        <a:pt x="559" y="72"/>
                      </a:cubicBezTo>
                      <a:cubicBezTo>
                        <a:pt x="550" y="70"/>
                        <a:pt x="536" y="67"/>
                        <a:pt x="527" y="66"/>
                      </a:cubicBezTo>
                      <a:cubicBezTo>
                        <a:pt x="518" y="65"/>
                        <a:pt x="512" y="65"/>
                        <a:pt x="507" y="68"/>
                      </a:cubicBezTo>
                      <a:cubicBezTo>
                        <a:pt x="502" y="71"/>
                        <a:pt x="501" y="75"/>
                        <a:pt x="497" y="82"/>
                      </a:cubicBezTo>
                      <a:cubicBezTo>
                        <a:pt x="493" y="89"/>
                        <a:pt x="487" y="99"/>
                        <a:pt x="481" y="108"/>
                      </a:cubicBezTo>
                      <a:cubicBezTo>
                        <a:pt x="475" y="117"/>
                        <a:pt x="469" y="125"/>
                        <a:pt x="461" y="134"/>
                      </a:cubicBezTo>
                      <a:cubicBezTo>
                        <a:pt x="453" y="143"/>
                        <a:pt x="440" y="154"/>
                        <a:pt x="431" y="164"/>
                      </a:cubicBezTo>
                      <a:cubicBezTo>
                        <a:pt x="422" y="174"/>
                        <a:pt x="416" y="185"/>
                        <a:pt x="407" y="194"/>
                      </a:cubicBezTo>
                      <a:cubicBezTo>
                        <a:pt x="398" y="203"/>
                        <a:pt x="389" y="211"/>
                        <a:pt x="377" y="220"/>
                      </a:cubicBezTo>
                      <a:cubicBezTo>
                        <a:pt x="365" y="229"/>
                        <a:pt x="351" y="239"/>
                        <a:pt x="337" y="248"/>
                      </a:cubicBezTo>
                      <a:cubicBezTo>
                        <a:pt x="323" y="257"/>
                        <a:pt x="308" y="265"/>
                        <a:pt x="291" y="272"/>
                      </a:cubicBezTo>
                      <a:cubicBezTo>
                        <a:pt x="274" y="279"/>
                        <a:pt x="256" y="287"/>
                        <a:pt x="237" y="292"/>
                      </a:cubicBezTo>
                      <a:cubicBezTo>
                        <a:pt x="218" y="297"/>
                        <a:pt x="197" y="299"/>
                        <a:pt x="179" y="302"/>
                      </a:cubicBezTo>
                      <a:cubicBezTo>
                        <a:pt x="161" y="305"/>
                        <a:pt x="145" y="310"/>
                        <a:pt x="127" y="312"/>
                      </a:cubicBezTo>
                      <a:cubicBezTo>
                        <a:pt x="109" y="314"/>
                        <a:pt x="90" y="317"/>
                        <a:pt x="73" y="316"/>
                      </a:cubicBezTo>
                      <a:cubicBezTo>
                        <a:pt x="56" y="315"/>
                        <a:pt x="35" y="311"/>
                        <a:pt x="23" y="308"/>
                      </a:cubicBezTo>
                      <a:cubicBezTo>
                        <a:pt x="11" y="305"/>
                        <a:pt x="2" y="300"/>
                        <a:pt x="1" y="296"/>
                      </a:cubicBezTo>
                      <a:cubicBezTo>
                        <a:pt x="0" y="292"/>
                        <a:pt x="6" y="286"/>
                        <a:pt x="15" y="282"/>
                      </a:cubicBezTo>
                      <a:cubicBezTo>
                        <a:pt x="24" y="278"/>
                        <a:pt x="40" y="277"/>
                        <a:pt x="55" y="274"/>
                      </a:cubicBezTo>
                      <a:cubicBezTo>
                        <a:pt x="70" y="271"/>
                        <a:pt x="85" y="269"/>
                        <a:pt x="103" y="266"/>
                      </a:cubicBezTo>
                      <a:cubicBezTo>
                        <a:pt x="121" y="263"/>
                        <a:pt x="143" y="259"/>
                        <a:pt x="165" y="254"/>
                      </a:cubicBezTo>
                      <a:cubicBezTo>
                        <a:pt x="187" y="249"/>
                        <a:pt x="215" y="243"/>
                        <a:pt x="233" y="238"/>
                      </a:cubicBezTo>
                      <a:cubicBezTo>
                        <a:pt x="251" y="233"/>
                        <a:pt x="260" y="229"/>
                        <a:pt x="271" y="224"/>
                      </a:cubicBezTo>
                      <a:cubicBezTo>
                        <a:pt x="282" y="219"/>
                        <a:pt x="290" y="214"/>
                        <a:pt x="297" y="210"/>
                      </a:cubicBezTo>
                      <a:cubicBezTo>
                        <a:pt x="304" y="206"/>
                        <a:pt x="301" y="208"/>
                        <a:pt x="311" y="20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33CCFF">
                        <a:gamma/>
                        <a:shade val="0"/>
                        <a:invGamma/>
                      </a:srgbClr>
                    </a:gs>
                  </a:gsLst>
                  <a:lin ang="18900000" scaled="1"/>
                </a:gradFill>
                <a:ln w="12700" cap="flat" cmpd="sng">
                  <a:solidFill>
                    <a:srgbClr val="BBCB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1" name="Freeform 439"/>
                <p:cNvSpPr>
                  <a:spLocks/>
                </p:cNvSpPr>
                <p:nvPr/>
              </p:nvSpPr>
              <p:spPr bwMode="auto">
                <a:xfrm>
                  <a:off x="2600" y="1069"/>
                  <a:ext cx="275" cy="461"/>
                </a:xfrm>
                <a:custGeom>
                  <a:avLst/>
                  <a:gdLst/>
                  <a:ahLst/>
                  <a:cxnLst>
                    <a:cxn ang="0">
                      <a:pos x="206" y="161"/>
                    </a:cxn>
                    <a:cxn ang="0">
                      <a:pos x="236" y="195"/>
                    </a:cxn>
                    <a:cxn ang="0">
                      <a:pos x="254" y="229"/>
                    </a:cxn>
                    <a:cxn ang="0">
                      <a:pos x="264" y="253"/>
                    </a:cxn>
                    <a:cxn ang="0">
                      <a:pos x="274" y="297"/>
                    </a:cxn>
                    <a:cxn ang="0">
                      <a:pos x="272" y="357"/>
                    </a:cxn>
                    <a:cxn ang="0">
                      <a:pos x="264" y="395"/>
                    </a:cxn>
                    <a:cxn ang="0">
                      <a:pos x="246" y="433"/>
                    </a:cxn>
                    <a:cxn ang="0">
                      <a:pos x="222" y="461"/>
                    </a:cxn>
                    <a:cxn ang="0">
                      <a:pos x="202" y="433"/>
                    </a:cxn>
                    <a:cxn ang="0">
                      <a:pos x="214" y="377"/>
                    </a:cxn>
                    <a:cxn ang="0">
                      <a:pos x="228" y="315"/>
                    </a:cxn>
                    <a:cxn ang="0">
                      <a:pos x="214" y="255"/>
                    </a:cxn>
                    <a:cxn ang="0">
                      <a:pos x="170" y="195"/>
                    </a:cxn>
                    <a:cxn ang="0">
                      <a:pos x="124" y="147"/>
                    </a:cxn>
                    <a:cxn ang="0">
                      <a:pos x="80" y="111"/>
                    </a:cxn>
                    <a:cxn ang="0">
                      <a:pos x="24" y="69"/>
                    </a:cxn>
                    <a:cxn ang="0">
                      <a:pos x="2" y="31"/>
                    </a:cxn>
                    <a:cxn ang="0">
                      <a:pos x="10" y="7"/>
                    </a:cxn>
                    <a:cxn ang="0">
                      <a:pos x="52" y="11"/>
                    </a:cxn>
                    <a:cxn ang="0">
                      <a:pos x="130" y="75"/>
                    </a:cxn>
                    <a:cxn ang="0">
                      <a:pos x="184" y="133"/>
                    </a:cxn>
                    <a:cxn ang="0">
                      <a:pos x="206" y="161"/>
                    </a:cxn>
                  </a:cxnLst>
                  <a:rect l="0" t="0" r="r" b="b"/>
                  <a:pathLst>
                    <a:path w="275" h="461">
                      <a:moveTo>
                        <a:pt x="206" y="161"/>
                      </a:moveTo>
                      <a:cubicBezTo>
                        <a:pt x="215" y="171"/>
                        <a:pt x="228" y="184"/>
                        <a:pt x="236" y="195"/>
                      </a:cubicBezTo>
                      <a:cubicBezTo>
                        <a:pt x="244" y="206"/>
                        <a:pt x="249" y="219"/>
                        <a:pt x="254" y="229"/>
                      </a:cubicBezTo>
                      <a:cubicBezTo>
                        <a:pt x="259" y="239"/>
                        <a:pt x="261" y="242"/>
                        <a:pt x="264" y="253"/>
                      </a:cubicBezTo>
                      <a:cubicBezTo>
                        <a:pt x="267" y="264"/>
                        <a:pt x="273" y="280"/>
                        <a:pt x="274" y="297"/>
                      </a:cubicBezTo>
                      <a:cubicBezTo>
                        <a:pt x="275" y="314"/>
                        <a:pt x="274" y="341"/>
                        <a:pt x="272" y="357"/>
                      </a:cubicBezTo>
                      <a:cubicBezTo>
                        <a:pt x="270" y="373"/>
                        <a:pt x="268" y="382"/>
                        <a:pt x="264" y="395"/>
                      </a:cubicBezTo>
                      <a:cubicBezTo>
                        <a:pt x="260" y="408"/>
                        <a:pt x="253" y="422"/>
                        <a:pt x="246" y="433"/>
                      </a:cubicBezTo>
                      <a:cubicBezTo>
                        <a:pt x="239" y="444"/>
                        <a:pt x="229" y="461"/>
                        <a:pt x="222" y="461"/>
                      </a:cubicBezTo>
                      <a:cubicBezTo>
                        <a:pt x="215" y="461"/>
                        <a:pt x="203" y="447"/>
                        <a:pt x="202" y="433"/>
                      </a:cubicBezTo>
                      <a:cubicBezTo>
                        <a:pt x="201" y="419"/>
                        <a:pt x="210" y="397"/>
                        <a:pt x="214" y="377"/>
                      </a:cubicBezTo>
                      <a:cubicBezTo>
                        <a:pt x="218" y="357"/>
                        <a:pt x="228" y="335"/>
                        <a:pt x="228" y="315"/>
                      </a:cubicBezTo>
                      <a:cubicBezTo>
                        <a:pt x="228" y="295"/>
                        <a:pt x="224" y="275"/>
                        <a:pt x="214" y="255"/>
                      </a:cubicBezTo>
                      <a:cubicBezTo>
                        <a:pt x="204" y="235"/>
                        <a:pt x="185" y="213"/>
                        <a:pt x="170" y="195"/>
                      </a:cubicBezTo>
                      <a:cubicBezTo>
                        <a:pt x="155" y="177"/>
                        <a:pt x="139" y="161"/>
                        <a:pt x="124" y="147"/>
                      </a:cubicBezTo>
                      <a:cubicBezTo>
                        <a:pt x="109" y="133"/>
                        <a:pt x="97" y="124"/>
                        <a:pt x="80" y="111"/>
                      </a:cubicBezTo>
                      <a:cubicBezTo>
                        <a:pt x="63" y="98"/>
                        <a:pt x="37" y="82"/>
                        <a:pt x="24" y="69"/>
                      </a:cubicBezTo>
                      <a:cubicBezTo>
                        <a:pt x="11" y="56"/>
                        <a:pt x="4" y="41"/>
                        <a:pt x="2" y="31"/>
                      </a:cubicBezTo>
                      <a:cubicBezTo>
                        <a:pt x="0" y="21"/>
                        <a:pt x="2" y="10"/>
                        <a:pt x="10" y="7"/>
                      </a:cubicBezTo>
                      <a:cubicBezTo>
                        <a:pt x="18" y="4"/>
                        <a:pt x="32" y="0"/>
                        <a:pt x="52" y="11"/>
                      </a:cubicBezTo>
                      <a:cubicBezTo>
                        <a:pt x="72" y="22"/>
                        <a:pt x="108" y="55"/>
                        <a:pt x="130" y="75"/>
                      </a:cubicBezTo>
                      <a:cubicBezTo>
                        <a:pt x="152" y="95"/>
                        <a:pt x="171" y="118"/>
                        <a:pt x="184" y="133"/>
                      </a:cubicBezTo>
                      <a:cubicBezTo>
                        <a:pt x="197" y="148"/>
                        <a:pt x="197" y="151"/>
                        <a:pt x="206" y="16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33CCFF">
                        <a:gamma/>
                        <a:shade val="18039"/>
                        <a:invGamma/>
                      </a:srgbClr>
                    </a:gs>
                  </a:gsLst>
                  <a:lin ang="2700000" scaled="1"/>
                </a:gradFill>
                <a:ln w="12700" cap="flat" cmpd="sng">
                  <a:solidFill>
                    <a:srgbClr val="BBCB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2" name="Freeform 440"/>
                <p:cNvSpPr>
                  <a:spLocks/>
                </p:cNvSpPr>
                <p:nvPr/>
              </p:nvSpPr>
              <p:spPr bwMode="auto">
                <a:xfrm>
                  <a:off x="2565" y="1166"/>
                  <a:ext cx="205" cy="614"/>
                </a:xfrm>
                <a:custGeom>
                  <a:avLst/>
                  <a:gdLst/>
                  <a:ahLst/>
                  <a:cxnLst>
                    <a:cxn ang="0">
                      <a:pos x="129" y="94"/>
                    </a:cxn>
                    <a:cxn ang="0">
                      <a:pos x="161" y="146"/>
                    </a:cxn>
                    <a:cxn ang="0">
                      <a:pos x="181" y="190"/>
                    </a:cxn>
                    <a:cxn ang="0">
                      <a:pos x="199" y="240"/>
                    </a:cxn>
                    <a:cxn ang="0">
                      <a:pos x="205" y="290"/>
                    </a:cxn>
                    <a:cxn ang="0">
                      <a:pos x="199" y="358"/>
                    </a:cxn>
                    <a:cxn ang="0">
                      <a:pos x="175" y="436"/>
                    </a:cxn>
                    <a:cxn ang="0">
                      <a:pos x="141" y="508"/>
                    </a:cxn>
                    <a:cxn ang="0">
                      <a:pos x="115" y="540"/>
                    </a:cxn>
                    <a:cxn ang="0">
                      <a:pos x="87" y="584"/>
                    </a:cxn>
                    <a:cxn ang="0">
                      <a:pos x="61" y="610"/>
                    </a:cxn>
                    <a:cxn ang="0">
                      <a:pos x="31" y="606"/>
                    </a:cxn>
                    <a:cxn ang="0">
                      <a:pos x="33" y="568"/>
                    </a:cxn>
                    <a:cxn ang="0">
                      <a:pos x="73" y="526"/>
                    </a:cxn>
                    <a:cxn ang="0">
                      <a:pos x="109" y="470"/>
                    </a:cxn>
                    <a:cxn ang="0">
                      <a:pos x="137" y="408"/>
                    </a:cxn>
                    <a:cxn ang="0">
                      <a:pos x="151" y="334"/>
                    </a:cxn>
                    <a:cxn ang="0">
                      <a:pos x="151" y="252"/>
                    </a:cxn>
                    <a:cxn ang="0">
                      <a:pos x="135" y="194"/>
                    </a:cxn>
                    <a:cxn ang="0">
                      <a:pos x="95" y="118"/>
                    </a:cxn>
                    <a:cxn ang="0">
                      <a:pos x="61" y="74"/>
                    </a:cxn>
                    <a:cxn ang="0">
                      <a:pos x="25" y="38"/>
                    </a:cxn>
                    <a:cxn ang="0">
                      <a:pos x="3" y="18"/>
                    </a:cxn>
                    <a:cxn ang="0">
                      <a:pos x="7" y="2"/>
                    </a:cxn>
                    <a:cxn ang="0">
                      <a:pos x="33" y="4"/>
                    </a:cxn>
                    <a:cxn ang="0">
                      <a:pos x="67" y="26"/>
                    </a:cxn>
                    <a:cxn ang="0">
                      <a:pos x="117" y="76"/>
                    </a:cxn>
                    <a:cxn ang="0">
                      <a:pos x="129" y="94"/>
                    </a:cxn>
                  </a:cxnLst>
                  <a:rect l="0" t="0" r="r" b="b"/>
                  <a:pathLst>
                    <a:path w="205" h="614">
                      <a:moveTo>
                        <a:pt x="129" y="94"/>
                      </a:moveTo>
                      <a:cubicBezTo>
                        <a:pt x="136" y="106"/>
                        <a:pt x="152" y="130"/>
                        <a:pt x="161" y="146"/>
                      </a:cubicBezTo>
                      <a:cubicBezTo>
                        <a:pt x="170" y="162"/>
                        <a:pt x="175" y="174"/>
                        <a:pt x="181" y="190"/>
                      </a:cubicBezTo>
                      <a:cubicBezTo>
                        <a:pt x="187" y="206"/>
                        <a:pt x="195" y="223"/>
                        <a:pt x="199" y="240"/>
                      </a:cubicBezTo>
                      <a:cubicBezTo>
                        <a:pt x="203" y="257"/>
                        <a:pt x="205" y="270"/>
                        <a:pt x="205" y="290"/>
                      </a:cubicBezTo>
                      <a:cubicBezTo>
                        <a:pt x="205" y="310"/>
                        <a:pt x="204" y="334"/>
                        <a:pt x="199" y="358"/>
                      </a:cubicBezTo>
                      <a:cubicBezTo>
                        <a:pt x="194" y="382"/>
                        <a:pt x="185" y="411"/>
                        <a:pt x="175" y="436"/>
                      </a:cubicBezTo>
                      <a:cubicBezTo>
                        <a:pt x="165" y="461"/>
                        <a:pt x="151" y="491"/>
                        <a:pt x="141" y="508"/>
                      </a:cubicBezTo>
                      <a:cubicBezTo>
                        <a:pt x="131" y="525"/>
                        <a:pt x="124" y="527"/>
                        <a:pt x="115" y="540"/>
                      </a:cubicBezTo>
                      <a:cubicBezTo>
                        <a:pt x="106" y="553"/>
                        <a:pt x="96" y="572"/>
                        <a:pt x="87" y="584"/>
                      </a:cubicBezTo>
                      <a:cubicBezTo>
                        <a:pt x="78" y="596"/>
                        <a:pt x="70" y="606"/>
                        <a:pt x="61" y="610"/>
                      </a:cubicBezTo>
                      <a:cubicBezTo>
                        <a:pt x="52" y="614"/>
                        <a:pt x="36" y="613"/>
                        <a:pt x="31" y="606"/>
                      </a:cubicBezTo>
                      <a:cubicBezTo>
                        <a:pt x="26" y="599"/>
                        <a:pt x="26" y="581"/>
                        <a:pt x="33" y="568"/>
                      </a:cubicBezTo>
                      <a:cubicBezTo>
                        <a:pt x="40" y="555"/>
                        <a:pt x="60" y="542"/>
                        <a:pt x="73" y="526"/>
                      </a:cubicBezTo>
                      <a:cubicBezTo>
                        <a:pt x="86" y="510"/>
                        <a:pt x="98" y="490"/>
                        <a:pt x="109" y="470"/>
                      </a:cubicBezTo>
                      <a:cubicBezTo>
                        <a:pt x="120" y="450"/>
                        <a:pt x="130" y="431"/>
                        <a:pt x="137" y="408"/>
                      </a:cubicBezTo>
                      <a:cubicBezTo>
                        <a:pt x="144" y="385"/>
                        <a:pt x="149" y="360"/>
                        <a:pt x="151" y="334"/>
                      </a:cubicBezTo>
                      <a:cubicBezTo>
                        <a:pt x="153" y="308"/>
                        <a:pt x="154" y="275"/>
                        <a:pt x="151" y="252"/>
                      </a:cubicBezTo>
                      <a:cubicBezTo>
                        <a:pt x="148" y="229"/>
                        <a:pt x="144" y="216"/>
                        <a:pt x="135" y="194"/>
                      </a:cubicBezTo>
                      <a:cubicBezTo>
                        <a:pt x="126" y="172"/>
                        <a:pt x="107" y="138"/>
                        <a:pt x="95" y="118"/>
                      </a:cubicBezTo>
                      <a:cubicBezTo>
                        <a:pt x="83" y="98"/>
                        <a:pt x="73" y="87"/>
                        <a:pt x="61" y="74"/>
                      </a:cubicBezTo>
                      <a:cubicBezTo>
                        <a:pt x="49" y="61"/>
                        <a:pt x="35" y="47"/>
                        <a:pt x="25" y="38"/>
                      </a:cubicBezTo>
                      <a:cubicBezTo>
                        <a:pt x="15" y="29"/>
                        <a:pt x="6" y="24"/>
                        <a:pt x="3" y="18"/>
                      </a:cubicBezTo>
                      <a:cubicBezTo>
                        <a:pt x="0" y="12"/>
                        <a:pt x="2" y="4"/>
                        <a:pt x="7" y="2"/>
                      </a:cubicBezTo>
                      <a:cubicBezTo>
                        <a:pt x="12" y="0"/>
                        <a:pt x="23" y="0"/>
                        <a:pt x="33" y="4"/>
                      </a:cubicBezTo>
                      <a:cubicBezTo>
                        <a:pt x="43" y="8"/>
                        <a:pt x="53" y="14"/>
                        <a:pt x="67" y="26"/>
                      </a:cubicBezTo>
                      <a:cubicBezTo>
                        <a:pt x="81" y="38"/>
                        <a:pt x="106" y="65"/>
                        <a:pt x="117" y="76"/>
                      </a:cubicBezTo>
                      <a:cubicBezTo>
                        <a:pt x="128" y="87"/>
                        <a:pt x="122" y="82"/>
                        <a:pt x="129" y="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33CCFF">
                        <a:gamma/>
                        <a:shade val="18039"/>
                        <a:invGamma/>
                      </a:srgbClr>
                    </a:gs>
                  </a:gsLst>
                  <a:lin ang="2700000" scaled="1"/>
                </a:gradFill>
                <a:ln w="12700" cap="flat" cmpd="sng">
                  <a:solidFill>
                    <a:srgbClr val="BBCB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19" name="Freeform 441"/>
              <p:cNvSpPr>
                <a:spLocks/>
              </p:cNvSpPr>
              <p:nvPr/>
            </p:nvSpPr>
            <p:spPr bwMode="auto">
              <a:xfrm>
                <a:off x="2054" y="1113"/>
                <a:ext cx="640" cy="839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518" y="119"/>
                  </a:cxn>
                  <a:cxn ang="0">
                    <a:pos x="610" y="251"/>
                  </a:cxn>
                  <a:cxn ang="0">
                    <a:pos x="638" y="389"/>
                  </a:cxn>
                  <a:cxn ang="0">
                    <a:pos x="582" y="553"/>
                  </a:cxn>
                  <a:cxn ang="0">
                    <a:pos x="488" y="653"/>
                  </a:cxn>
                  <a:cxn ang="0">
                    <a:pos x="424" y="709"/>
                  </a:cxn>
                  <a:cxn ang="0">
                    <a:pos x="432" y="727"/>
                  </a:cxn>
                  <a:cxn ang="0">
                    <a:pos x="476" y="691"/>
                  </a:cxn>
                  <a:cxn ang="0">
                    <a:pos x="512" y="693"/>
                  </a:cxn>
                  <a:cxn ang="0">
                    <a:pos x="480" y="737"/>
                  </a:cxn>
                  <a:cxn ang="0">
                    <a:pos x="390" y="801"/>
                  </a:cxn>
                  <a:cxn ang="0">
                    <a:pos x="310" y="831"/>
                  </a:cxn>
                  <a:cxn ang="0">
                    <a:pos x="190" y="839"/>
                  </a:cxn>
                  <a:cxn ang="0">
                    <a:pos x="128" y="827"/>
                  </a:cxn>
                  <a:cxn ang="0">
                    <a:pos x="170" y="805"/>
                  </a:cxn>
                  <a:cxn ang="0">
                    <a:pos x="296" y="803"/>
                  </a:cxn>
                  <a:cxn ang="0">
                    <a:pos x="376" y="763"/>
                  </a:cxn>
                  <a:cxn ang="0">
                    <a:pos x="336" y="757"/>
                  </a:cxn>
                  <a:cxn ang="0">
                    <a:pos x="224" y="771"/>
                  </a:cxn>
                  <a:cxn ang="0">
                    <a:pos x="90" y="753"/>
                  </a:cxn>
                  <a:cxn ang="0">
                    <a:pos x="6" y="721"/>
                  </a:cxn>
                  <a:cxn ang="0">
                    <a:pos x="40" y="695"/>
                  </a:cxn>
                  <a:cxn ang="0">
                    <a:pos x="124" y="713"/>
                  </a:cxn>
                  <a:cxn ang="0">
                    <a:pos x="272" y="723"/>
                  </a:cxn>
                  <a:cxn ang="0">
                    <a:pos x="376" y="677"/>
                  </a:cxn>
                  <a:cxn ang="0">
                    <a:pos x="492" y="583"/>
                  </a:cxn>
                  <a:cxn ang="0">
                    <a:pos x="562" y="463"/>
                  </a:cxn>
                  <a:cxn ang="0">
                    <a:pos x="572" y="335"/>
                  </a:cxn>
                  <a:cxn ang="0">
                    <a:pos x="540" y="241"/>
                  </a:cxn>
                  <a:cxn ang="0">
                    <a:pos x="478" y="161"/>
                  </a:cxn>
                  <a:cxn ang="0">
                    <a:pos x="418" y="105"/>
                  </a:cxn>
                  <a:cxn ang="0">
                    <a:pos x="320" y="53"/>
                  </a:cxn>
                  <a:cxn ang="0">
                    <a:pos x="236" y="23"/>
                  </a:cxn>
                  <a:cxn ang="0">
                    <a:pos x="288" y="5"/>
                  </a:cxn>
                </a:cxnLst>
                <a:rect l="0" t="0" r="r" b="b"/>
                <a:pathLst>
                  <a:path w="640" h="839">
                    <a:moveTo>
                      <a:pt x="316" y="3"/>
                    </a:moveTo>
                    <a:cubicBezTo>
                      <a:pt x="335" y="6"/>
                      <a:pt x="373" y="11"/>
                      <a:pt x="400" y="23"/>
                    </a:cubicBezTo>
                    <a:cubicBezTo>
                      <a:pt x="427" y="35"/>
                      <a:pt x="458" y="57"/>
                      <a:pt x="478" y="73"/>
                    </a:cubicBezTo>
                    <a:cubicBezTo>
                      <a:pt x="498" y="89"/>
                      <a:pt x="503" y="100"/>
                      <a:pt x="518" y="119"/>
                    </a:cubicBezTo>
                    <a:cubicBezTo>
                      <a:pt x="533" y="138"/>
                      <a:pt x="553" y="167"/>
                      <a:pt x="568" y="189"/>
                    </a:cubicBezTo>
                    <a:cubicBezTo>
                      <a:pt x="583" y="211"/>
                      <a:pt x="599" y="227"/>
                      <a:pt x="610" y="251"/>
                    </a:cubicBezTo>
                    <a:cubicBezTo>
                      <a:pt x="621" y="275"/>
                      <a:pt x="629" y="312"/>
                      <a:pt x="634" y="335"/>
                    </a:cubicBezTo>
                    <a:cubicBezTo>
                      <a:pt x="639" y="358"/>
                      <a:pt x="640" y="368"/>
                      <a:pt x="638" y="389"/>
                    </a:cubicBezTo>
                    <a:cubicBezTo>
                      <a:pt x="636" y="410"/>
                      <a:pt x="633" y="434"/>
                      <a:pt x="624" y="461"/>
                    </a:cubicBezTo>
                    <a:cubicBezTo>
                      <a:pt x="615" y="488"/>
                      <a:pt x="599" y="527"/>
                      <a:pt x="582" y="553"/>
                    </a:cubicBezTo>
                    <a:cubicBezTo>
                      <a:pt x="565" y="579"/>
                      <a:pt x="540" y="602"/>
                      <a:pt x="524" y="619"/>
                    </a:cubicBezTo>
                    <a:cubicBezTo>
                      <a:pt x="508" y="636"/>
                      <a:pt x="502" y="641"/>
                      <a:pt x="488" y="653"/>
                    </a:cubicBezTo>
                    <a:cubicBezTo>
                      <a:pt x="474" y="665"/>
                      <a:pt x="453" y="684"/>
                      <a:pt x="442" y="693"/>
                    </a:cubicBezTo>
                    <a:cubicBezTo>
                      <a:pt x="431" y="702"/>
                      <a:pt x="428" y="704"/>
                      <a:pt x="424" y="709"/>
                    </a:cubicBezTo>
                    <a:cubicBezTo>
                      <a:pt x="420" y="714"/>
                      <a:pt x="417" y="720"/>
                      <a:pt x="418" y="723"/>
                    </a:cubicBezTo>
                    <a:cubicBezTo>
                      <a:pt x="419" y="726"/>
                      <a:pt x="426" y="730"/>
                      <a:pt x="432" y="727"/>
                    </a:cubicBezTo>
                    <a:cubicBezTo>
                      <a:pt x="438" y="724"/>
                      <a:pt x="449" y="711"/>
                      <a:pt x="456" y="705"/>
                    </a:cubicBezTo>
                    <a:cubicBezTo>
                      <a:pt x="463" y="699"/>
                      <a:pt x="469" y="694"/>
                      <a:pt x="476" y="691"/>
                    </a:cubicBezTo>
                    <a:cubicBezTo>
                      <a:pt x="483" y="688"/>
                      <a:pt x="492" y="685"/>
                      <a:pt x="498" y="685"/>
                    </a:cubicBezTo>
                    <a:cubicBezTo>
                      <a:pt x="504" y="685"/>
                      <a:pt x="510" y="688"/>
                      <a:pt x="512" y="693"/>
                    </a:cubicBezTo>
                    <a:cubicBezTo>
                      <a:pt x="514" y="698"/>
                      <a:pt x="515" y="708"/>
                      <a:pt x="510" y="715"/>
                    </a:cubicBezTo>
                    <a:cubicBezTo>
                      <a:pt x="505" y="722"/>
                      <a:pt x="492" y="728"/>
                      <a:pt x="480" y="737"/>
                    </a:cubicBezTo>
                    <a:cubicBezTo>
                      <a:pt x="468" y="746"/>
                      <a:pt x="455" y="760"/>
                      <a:pt x="440" y="771"/>
                    </a:cubicBezTo>
                    <a:cubicBezTo>
                      <a:pt x="425" y="782"/>
                      <a:pt x="405" y="793"/>
                      <a:pt x="390" y="801"/>
                    </a:cubicBezTo>
                    <a:cubicBezTo>
                      <a:pt x="375" y="809"/>
                      <a:pt x="363" y="816"/>
                      <a:pt x="350" y="821"/>
                    </a:cubicBezTo>
                    <a:cubicBezTo>
                      <a:pt x="337" y="826"/>
                      <a:pt x="326" y="828"/>
                      <a:pt x="310" y="831"/>
                    </a:cubicBezTo>
                    <a:cubicBezTo>
                      <a:pt x="294" y="834"/>
                      <a:pt x="272" y="836"/>
                      <a:pt x="252" y="837"/>
                    </a:cubicBezTo>
                    <a:cubicBezTo>
                      <a:pt x="232" y="838"/>
                      <a:pt x="207" y="839"/>
                      <a:pt x="190" y="839"/>
                    </a:cubicBezTo>
                    <a:cubicBezTo>
                      <a:pt x="173" y="839"/>
                      <a:pt x="158" y="839"/>
                      <a:pt x="148" y="837"/>
                    </a:cubicBezTo>
                    <a:cubicBezTo>
                      <a:pt x="138" y="835"/>
                      <a:pt x="130" y="832"/>
                      <a:pt x="128" y="827"/>
                    </a:cubicBezTo>
                    <a:cubicBezTo>
                      <a:pt x="126" y="822"/>
                      <a:pt x="129" y="811"/>
                      <a:pt x="136" y="807"/>
                    </a:cubicBezTo>
                    <a:cubicBezTo>
                      <a:pt x="143" y="803"/>
                      <a:pt x="157" y="805"/>
                      <a:pt x="170" y="805"/>
                    </a:cubicBezTo>
                    <a:cubicBezTo>
                      <a:pt x="183" y="805"/>
                      <a:pt x="195" y="809"/>
                      <a:pt x="216" y="809"/>
                    </a:cubicBezTo>
                    <a:cubicBezTo>
                      <a:pt x="237" y="809"/>
                      <a:pt x="272" y="808"/>
                      <a:pt x="296" y="803"/>
                    </a:cubicBezTo>
                    <a:cubicBezTo>
                      <a:pt x="320" y="798"/>
                      <a:pt x="347" y="786"/>
                      <a:pt x="360" y="779"/>
                    </a:cubicBezTo>
                    <a:cubicBezTo>
                      <a:pt x="373" y="772"/>
                      <a:pt x="374" y="768"/>
                      <a:pt x="376" y="763"/>
                    </a:cubicBezTo>
                    <a:cubicBezTo>
                      <a:pt x="378" y="758"/>
                      <a:pt x="377" y="752"/>
                      <a:pt x="370" y="751"/>
                    </a:cubicBezTo>
                    <a:cubicBezTo>
                      <a:pt x="363" y="750"/>
                      <a:pt x="349" y="755"/>
                      <a:pt x="336" y="757"/>
                    </a:cubicBezTo>
                    <a:cubicBezTo>
                      <a:pt x="323" y="759"/>
                      <a:pt x="309" y="761"/>
                      <a:pt x="290" y="763"/>
                    </a:cubicBezTo>
                    <a:cubicBezTo>
                      <a:pt x="271" y="765"/>
                      <a:pt x="246" y="770"/>
                      <a:pt x="224" y="771"/>
                    </a:cubicBezTo>
                    <a:cubicBezTo>
                      <a:pt x="202" y="772"/>
                      <a:pt x="182" y="772"/>
                      <a:pt x="160" y="769"/>
                    </a:cubicBezTo>
                    <a:cubicBezTo>
                      <a:pt x="138" y="766"/>
                      <a:pt x="110" y="758"/>
                      <a:pt x="90" y="753"/>
                    </a:cubicBezTo>
                    <a:cubicBezTo>
                      <a:pt x="70" y="748"/>
                      <a:pt x="56" y="746"/>
                      <a:pt x="42" y="741"/>
                    </a:cubicBezTo>
                    <a:cubicBezTo>
                      <a:pt x="28" y="736"/>
                      <a:pt x="12" y="728"/>
                      <a:pt x="6" y="721"/>
                    </a:cubicBezTo>
                    <a:cubicBezTo>
                      <a:pt x="0" y="714"/>
                      <a:pt x="2" y="703"/>
                      <a:pt x="8" y="699"/>
                    </a:cubicBezTo>
                    <a:cubicBezTo>
                      <a:pt x="14" y="695"/>
                      <a:pt x="29" y="695"/>
                      <a:pt x="40" y="695"/>
                    </a:cubicBezTo>
                    <a:cubicBezTo>
                      <a:pt x="51" y="695"/>
                      <a:pt x="58" y="696"/>
                      <a:pt x="72" y="699"/>
                    </a:cubicBezTo>
                    <a:cubicBezTo>
                      <a:pt x="86" y="702"/>
                      <a:pt x="104" y="709"/>
                      <a:pt x="124" y="713"/>
                    </a:cubicBezTo>
                    <a:cubicBezTo>
                      <a:pt x="144" y="717"/>
                      <a:pt x="169" y="721"/>
                      <a:pt x="194" y="723"/>
                    </a:cubicBezTo>
                    <a:cubicBezTo>
                      <a:pt x="219" y="725"/>
                      <a:pt x="248" y="727"/>
                      <a:pt x="272" y="723"/>
                    </a:cubicBezTo>
                    <a:cubicBezTo>
                      <a:pt x="296" y="719"/>
                      <a:pt x="319" y="707"/>
                      <a:pt x="336" y="699"/>
                    </a:cubicBezTo>
                    <a:cubicBezTo>
                      <a:pt x="353" y="691"/>
                      <a:pt x="358" y="688"/>
                      <a:pt x="376" y="677"/>
                    </a:cubicBezTo>
                    <a:cubicBezTo>
                      <a:pt x="394" y="666"/>
                      <a:pt x="423" y="649"/>
                      <a:pt x="442" y="633"/>
                    </a:cubicBezTo>
                    <a:cubicBezTo>
                      <a:pt x="461" y="617"/>
                      <a:pt x="477" y="601"/>
                      <a:pt x="492" y="583"/>
                    </a:cubicBezTo>
                    <a:cubicBezTo>
                      <a:pt x="507" y="565"/>
                      <a:pt x="518" y="545"/>
                      <a:pt x="530" y="525"/>
                    </a:cubicBezTo>
                    <a:cubicBezTo>
                      <a:pt x="542" y="505"/>
                      <a:pt x="554" y="482"/>
                      <a:pt x="562" y="463"/>
                    </a:cubicBezTo>
                    <a:cubicBezTo>
                      <a:pt x="570" y="444"/>
                      <a:pt x="574" y="430"/>
                      <a:pt x="576" y="409"/>
                    </a:cubicBezTo>
                    <a:cubicBezTo>
                      <a:pt x="578" y="388"/>
                      <a:pt x="575" y="356"/>
                      <a:pt x="572" y="335"/>
                    </a:cubicBezTo>
                    <a:cubicBezTo>
                      <a:pt x="569" y="314"/>
                      <a:pt x="565" y="301"/>
                      <a:pt x="560" y="285"/>
                    </a:cubicBezTo>
                    <a:cubicBezTo>
                      <a:pt x="555" y="269"/>
                      <a:pt x="548" y="256"/>
                      <a:pt x="540" y="241"/>
                    </a:cubicBezTo>
                    <a:cubicBezTo>
                      <a:pt x="532" y="226"/>
                      <a:pt x="520" y="206"/>
                      <a:pt x="510" y="193"/>
                    </a:cubicBezTo>
                    <a:cubicBezTo>
                      <a:pt x="500" y="180"/>
                      <a:pt x="488" y="172"/>
                      <a:pt x="478" y="161"/>
                    </a:cubicBezTo>
                    <a:cubicBezTo>
                      <a:pt x="468" y="150"/>
                      <a:pt x="458" y="136"/>
                      <a:pt x="448" y="127"/>
                    </a:cubicBezTo>
                    <a:cubicBezTo>
                      <a:pt x="438" y="118"/>
                      <a:pt x="429" y="113"/>
                      <a:pt x="418" y="105"/>
                    </a:cubicBezTo>
                    <a:cubicBezTo>
                      <a:pt x="407" y="97"/>
                      <a:pt x="396" y="86"/>
                      <a:pt x="380" y="77"/>
                    </a:cubicBezTo>
                    <a:cubicBezTo>
                      <a:pt x="364" y="68"/>
                      <a:pt x="338" y="59"/>
                      <a:pt x="320" y="53"/>
                    </a:cubicBezTo>
                    <a:cubicBezTo>
                      <a:pt x="302" y="47"/>
                      <a:pt x="286" y="44"/>
                      <a:pt x="272" y="39"/>
                    </a:cubicBezTo>
                    <a:cubicBezTo>
                      <a:pt x="258" y="34"/>
                      <a:pt x="239" y="29"/>
                      <a:pt x="236" y="23"/>
                    </a:cubicBezTo>
                    <a:cubicBezTo>
                      <a:pt x="233" y="17"/>
                      <a:pt x="247" y="8"/>
                      <a:pt x="256" y="5"/>
                    </a:cubicBezTo>
                    <a:cubicBezTo>
                      <a:pt x="265" y="2"/>
                      <a:pt x="279" y="5"/>
                      <a:pt x="288" y="5"/>
                    </a:cubicBezTo>
                    <a:cubicBezTo>
                      <a:pt x="297" y="5"/>
                      <a:pt x="297" y="0"/>
                      <a:pt x="316" y="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33CCFF">
                      <a:gamma/>
                      <a:shade val="18039"/>
                      <a:invGamma/>
                    </a:srgbClr>
                  </a:gs>
                </a:gsLst>
                <a:lin ang="2700000" scaled="1"/>
              </a:gradFill>
              <a:ln w="12700" cap="flat" cmpd="sng">
                <a:solidFill>
                  <a:srgbClr val="BBCB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90" name="Rectangle 89"/>
          <p:cNvSpPr/>
          <p:nvPr/>
        </p:nvSpPr>
        <p:spPr>
          <a:xfrm>
            <a:off x="1153879" y="382074"/>
            <a:ext cx="2492990" cy="338554"/>
          </a:xfrm>
          <a:prstGeom prst="rect">
            <a:avLst/>
          </a:prstGeom>
          <a:solidFill>
            <a:srgbClr val="FFFF00"/>
          </a:solidFill>
          <a:ln>
            <a:solidFill>
              <a:srgbClr val="3D556B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Lanosine</a:t>
            </a:r>
            <a:r>
              <a:rPr lang="en-US" sz="16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 14</a:t>
            </a:r>
            <a:r>
              <a:rPr lang="en-US" sz="16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16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-</a:t>
            </a:r>
            <a:r>
              <a:rPr lang="en-US" sz="1600" b="1" dirty="0" err="1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desmethylase</a:t>
            </a:r>
            <a:r>
              <a:rPr lang="en-US" sz="16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1600" dirty="0">
              <a:solidFill>
                <a:srgbClr val="7030A0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rot="5400000">
            <a:off x="1728173" y="914143"/>
            <a:ext cx="381000" cy="1588"/>
          </a:xfrm>
          <a:prstGeom prst="straightConnector1">
            <a:avLst/>
          </a:prstGeom>
          <a:ln w="38100">
            <a:solidFill>
              <a:srgbClr val="3D55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5400000">
            <a:off x="114300" y="723106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533363" y="6439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Blue Highway Condensed" pitchFamily="2" charset="0"/>
              </a:rPr>
              <a:t>Acetyl-Co-A</a:t>
            </a:r>
            <a:endParaRPr lang="en-US" sz="2000" b="1" dirty="0">
              <a:solidFill>
                <a:schemeClr val="tx2"/>
              </a:solidFill>
              <a:latin typeface="Blue Highway Condensed" pitchFamily="2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rot="5400000">
            <a:off x="4382294" y="646906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495800" y="799563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solidFill>
                  <a:schemeClr val="tx2"/>
                </a:solidFill>
                <a:latin typeface="Blue Highway Condensed" pitchFamily="2" charset="0"/>
              </a:rPr>
              <a:t>Squanlene</a:t>
            </a:r>
            <a:endParaRPr lang="en-US" b="1" spc="50" dirty="0">
              <a:solidFill>
                <a:schemeClr val="tx2"/>
              </a:solidFill>
              <a:latin typeface="Blue Highway Condensed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48837" y="5054958"/>
            <a:ext cx="990600" cy="390876"/>
          </a:xfrm>
          <a:prstGeom prst="rect">
            <a:avLst/>
          </a:prstGeom>
          <a:solidFill>
            <a:srgbClr val="282F3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800" b="1" spc="60" dirty="0" smtClean="0">
                <a:solidFill>
                  <a:srgbClr val="FFC000"/>
                </a:solidFill>
                <a:latin typeface="Blue Highway Condensed" pitchFamily="2" charset="0"/>
              </a:rPr>
              <a:t>Azoles</a:t>
            </a:r>
            <a:endParaRPr lang="en-US" sz="2800" b="1" spc="60" dirty="0">
              <a:solidFill>
                <a:srgbClr val="FFC000"/>
              </a:solidFill>
              <a:latin typeface="Blue Highway Condensed" pitchFamily="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Rectangle 481"/>
          <p:cNvSpPr/>
          <p:nvPr/>
        </p:nvSpPr>
        <p:spPr>
          <a:xfrm rot="21235362">
            <a:off x="132872" y="-16678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SYSTEMIC AZOLES</a:t>
            </a:r>
          </a:p>
        </p:txBody>
      </p:sp>
      <p:sp>
        <p:nvSpPr>
          <p:cNvPr id="483" name="Rectangle 482"/>
          <p:cNvSpPr/>
          <p:nvPr/>
        </p:nvSpPr>
        <p:spPr>
          <a:xfrm>
            <a:off x="6698648" y="696531"/>
            <a:ext cx="229402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KETOCONAZOLE</a:t>
            </a:r>
            <a:endParaRPr lang="en-US" sz="2000" b="1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  <p:sp>
        <p:nvSpPr>
          <p:cNvPr id="484" name="TextBox 483"/>
          <p:cNvSpPr txBox="1"/>
          <p:nvPr/>
        </p:nvSpPr>
        <p:spPr>
          <a:xfrm>
            <a:off x="214646" y="950889"/>
            <a:ext cx="8624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</a:rPr>
              <a:t>Antifungal spectrum against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</a:p>
          <a:p>
            <a:r>
              <a:rPr lang="en-US" sz="2000" b="1" i="1" dirty="0" smtClean="0">
                <a:latin typeface="Arial Narrow" pitchFamily="34" charset="0"/>
              </a:rPr>
              <a:t>Mainly </a:t>
            </a:r>
            <a:r>
              <a:rPr lang="en-US" sz="2000" b="1" i="1" dirty="0" err="1" smtClean="0">
                <a:latin typeface="Arial Narrow" pitchFamily="34" charset="0"/>
              </a:rPr>
              <a:t>candida</a:t>
            </a:r>
            <a:r>
              <a:rPr lang="en-US" sz="2000" b="1" i="1" dirty="0" smtClean="0">
                <a:latin typeface="Arial Narrow" pitchFamily="34" charset="0"/>
              </a:rPr>
              <a:t> species, C </a:t>
            </a:r>
            <a:r>
              <a:rPr lang="en-US" sz="2000" b="1" i="1" dirty="0" err="1" smtClean="0">
                <a:latin typeface="Arial Narrow" pitchFamily="34" charset="0"/>
              </a:rPr>
              <a:t>neoformans</a:t>
            </a:r>
            <a:r>
              <a:rPr lang="en-US" sz="2000" b="1" i="1" dirty="0" smtClean="0">
                <a:latin typeface="Arial Narrow" pitchFamily="34" charset="0"/>
              </a:rPr>
              <a:t>, some filamentous &amp; Dimorphic Fungi </a:t>
            </a:r>
          </a:p>
        </p:txBody>
      </p:sp>
      <p:sp>
        <p:nvSpPr>
          <p:cNvPr id="485" name="Rectangle 484"/>
          <p:cNvSpPr/>
          <p:nvPr/>
        </p:nvSpPr>
        <p:spPr>
          <a:xfrm>
            <a:off x="198734" y="1772915"/>
            <a:ext cx="212590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114837" y="2190404"/>
            <a:ext cx="8763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</a:rPr>
              <a:t>Oral absorption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favored in acidic pH of stomach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&gt; empty stomach</a:t>
            </a:r>
          </a:p>
          <a:p>
            <a:pPr marL="0" lvl="1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Bioavailability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by:</a:t>
            </a:r>
          </a:p>
          <a:p>
            <a:pPr marL="274320" lvl="1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H</a:t>
            </a:r>
            <a:r>
              <a:rPr lang="en-US" sz="2400" b="1" baseline="-25000" dirty="0" smtClean="0">
                <a:latin typeface="Arial Narrow" pitchFamily="34" charset="0"/>
                <a:cs typeface="Times New Roman" pitchFamily="18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blockers,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proton pump inhibitors &amp; antacids.</a:t>
            </a:r>
          </a:p>
          <a:p>
            <a:pPr marL="274320" lvl="1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Food if neutralizes stomach acidity. </a:t>
            </a:r>
          </a:p>
          <a:p>
            <a:pPr marL="274320" lvl="1">
              <a:lnSpc>
                <a:spcPts val="2600"/>
              </a:lnSpc>
            </a:pPr>
            <a:r>
              <a:rPr lang="en-US" sz="2200" b="1" i="1" dirty="0" smtClean="0">
                <a:latin typeface="Arial Narrow" pitchFamily="34" charset="0"/>
                <a:cs typeface="Times New Roman" pitchFamily="18" charset="0"/>
              </a:rPr>
              <a:t>N.B. In </a:t>
            </a:r>
            <a:r>
              <a:rPr lang="en-US" sz="2200" b="1" i="1" dirty="0" err="1" smtClean="0">
                <a:latin typeface="Arial Narrow" pitchFamily="34" charset="0"/>
                <a:cs typeface="Times New Roman" pitchFamily="18" charset="0"/>
              </a:rPr>
              <a:t>achlorhydria</a:t>
            </a:r>
            <a:r>
              <a:rPr lang="en-US" sz="2200" b="1" i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  by cola drinks &amp; citrus fruit juice</a:t>
            </a:r>
            <a:endParaRPr lang="en-US" sz="2200" b="1" i="1" dirty="0" smtClean="0">
              <a:latin typeface="Arial Narrow" pitchFamily="34" charset="0"/>
            </a:endParaRPr>
          </a:p>
          <a:p>
            <a:pPr marL="0" lvl="1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</a:t>
            </a:r>
            <a:r>
              <a:rPr lang="en-US" sz="2400" b="1" baseline="-25000" dirty="0" smtClean="0">
                <a:latin typeface="Arial Narrow" pitchFamily="34" charset="0"/>
              </a:rPr>
              <a:t>1/2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 by dose. With 800 mg dose  </a:t>
            </a:r>
            <a:r>
              <a:rPr lang="en-US" sz="2400" b="1" dirty="0" smtClean="0">
                <a:latin typeface="Arial Narrow" pitchFamily="34" charset="0"/>
              </a:rPr>
              <a:t>7-10 hrs. </a:t>
            </a:r>
          </a:p>
          <a:p>
            <a:pPr marL="0" lvl="1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Protein binding high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80-90%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does not cross BBB</a:t>
            </a:r>
            <a:endParaRPr lang="en-US" sz="2400" b="1" dirty="0" smtClean="0">
              <a:latin typeface="Arial Narrow" pitchFamily="34" charset="0"/>
            </a:endParaRPr>
          </a:p>
          <a:p>
            <a:pPr marL="0" lvl="1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Hepatic metabolism</a:t>
            </a:r>
          </a:p>
          <a:p>
            <a:pPr marL="0" lvl="1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Biliary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faecal</a:t>
            </a:r>
            <a:r>
              <a:rPr lang="en-US" sz="2400" b="1" dirty="0" smtClean="0">
                <a:latin typeface="Arial Narrow" pitchFamily="34" charset="0"/>
              </a:rPr>
              <a:t> (unchanged) &amp; renal elimination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1149435" y="6087991"/>
            <a:ext cx="5791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2400" b="1" dirty="0" smtClean="0">
                <a:latin typeface="Arial Narrow" pitchFamily="34" charset="0"/>
              </a:rPr>
              <a:t>In serious infections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800 mg/day</a:t>
            </a:r>
          </a:p>
          <a:p>
            <a:pPr marL="0" lvl="1">
              <a:lnSpc>
                <a:spcPct val="90000"/>
              </a:lnSpc>
            </a:pPr>
            <a:r>
              <a:rPr lang="en-US" sz="2400" b="1" dirty="0" smtClean="0">
                <a:latin typeface="Arial Narrow" pitchFamily="34" charset="0"/>
              </a:rPr>
              <a:t>Less serious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 </a:t>
            </a:r>
            <a:r>
              <a:rPr lang="en-US" sz="2400" b="1" dirty="0" smtClean="0">
                <a:latin typeface="Arial Narrow" pitchFamily="34" charset="0"/>
              </a:rPr>
              <a:t> 200-400 mg/day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507" name="Rectangle 506"/>
          <p:cNvSpPr/>
          <p:nvPr/>
        </p:nvSpPr>
        <p:spPr>
          <a:xfrm>
            <a:off x="228600" y="6172200"/>
            <a:ext cx="904415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Doses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8" name="Rectangle 507"/>
          <p:cNvSpPr/>
          <p:nvPr/>
        </p:nvSpPr>
        <p:spPr>
          <a:xfrm>
            <a:off x="381000" y="528248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i="1" dirty="0" smtClean="0">
                <a:latin typeface="Arial Narrow" pitchFamily="34" charset="0"/>
                <a:cs typeface="Times New Roman" pitchFamily="18" charset="0"/>
              </a:rPr>
              <a:t>N.B. Its efficacy is poor in </a:t>
            </a:r>
            <a:r>
              <a:rPr lang="en-US" sz="2200" b="1" i="1" dirty="0" err="1" smtClean="0">
                <a:latin typeface="Arial Narrow" pitchFamily="34" charset="0"/>
                <a:cs typeface="Times New Roman" pitchFamily="18" charset="0"/>
              </a:rPr>
              <a:t>immuno-compromized</a:t>
            </a:r>
            <a:r>
              <a:rPr lang="en-US" sz="2200" b="1" i="1" dirty="0" smtClean="0">
                <a:latin typeface="Arial Narrow" pitchFamily="34" charset="0"/>
                <a:cs typeface="Times New Roman" pitchFamily="18" charset="0"/>
              </a:rPr>
              <a:t> patients &amp; in meningitis</a:t>
            </a:r>
          </a:p>
          <a:p>
            <a:pPr>
              <a:lnSpc>
                <a:spcPts val="2400"/>
              </a:lnSpc>
            </a:pPr>
            <a:r>
              <a:rPr lang="en-US" sz="2200" b="1" i="1" dirty="0" smtClean="0">
                <a:latin typeface="Arial Narrow" pitchFamily="34" charset="0"/>
                <a:cs typeface="Times New Roman" pitchFamily="18" charset="0"/>
              </a:rPr>
              <a:t>Not suitable for </a:t>
            </a:r>
            <a:r>
              <a:rPr lang="en-US" sz="2200" b="1" i="1" dirty="0" smtClean="0">
                <a:latin typeface="Arial Narrow" pitchFamily="34" charset="0"/>
              </a:rPr>
              <a:t>fungal infections of UT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200" b="1" i="1" dirty="0" smtClean="0">
                <a:latin typeface="Arial Narrow" pitchFamily="34" charset="0"/>
              </a:rPr>
              <a:t>levels of drug in urine is very low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509" name="Rectangle 508"/>
          <p:cNvSpPr/>
          <p:nvPr/>
        </p:nvSpPr>
        <p:spPr>
          <a:xfrm>
            <a:off x="6616521" y="206064"/>
            <a:ext cx="17865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FF66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IMIDAZOLES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animBg="1"/>
      <p:bldP spid="505" grpId="0"/>
      <p:bldP spid="506" grpId="0"/>
      <p:bldP spid="507" grpId="0" animBg="1"/>
      <p:bldP spid="5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itractabsopr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8000"/>
          </a:blip>
          <a:srcRect/>
          <a:stretch>
            <a:fillRect/>
          </a:stretch>
        </p:blipFill>
        <p:spPr bwMode="auto">
          <a:xfrm>
            <a:off x="609600" y="670773"/>
            <a:ext cx="79930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609600"/>
            <a:ext cx="229402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KETOCONAZOLE</a:t>
            </a:r>
            <a:endParaRPr lang="en-US" sz="2000" b="1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6521" y="152400"/>
            <a:ext cx="17865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FF66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IMIDAZOLES</a:t>
            </a:r>
          </a:p>
        </p:txBody>
      </p:sp>
      <p:sp>
        <p:nvSpPr>
          <p:cNvPr id="8" name="Rectangle 7"/>
          <p:cNvSpPr/>
          <p:nvPr/>
        </p:nvSpPr>
        <p:spPr>
          <a:xfrm rot="21235362">
            <a:off x="132872" y="-16678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SYSTEMIC AZOLES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58084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ADRs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609600"/>
            <a:ext cx="229402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KETOCONAZOLE</a:t>
            </a:r>
            <a:endParaRPr lang="en-US" sz="2000" b="1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876300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Nausea &amp; vomiting, worse with higher doses (800 mg/day)</a:t>
            </a:r>
          </a:p>
          <a:p>
            <a:pPr marL="0" lvl="1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Fluid retention &amp; hypertension</a:t>
            </a:r>
          </a:p>
          <a:p>
            <a:pPr marL="0" lvl="1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Hair loss</a:t>
            </a:r>
          </a:p>
          <a:p>
            <a:pPr marL="0" lvl="1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Hepatoxicity</a:t>
            </a:r>
            <a:r>
              <a:rPr lang="en-US" sz="2200" b="1" dirty="0" smtClean="0">
                <a:latin typeface="Arial Narrow" pitchFamily="34" charset="0"/>
              </a:rPr>
              <a:t> (2-8%), increase in </a:t>
            </a:r>
            <a:r>
              <a:rPr lang="en-US" sz="2200" b="1" dirty="0" err="1" smtClean="0">
                <a:latin typeface="Arial Narrow" pitchFamily="34" charset="0"/>
              </a:rPr>
              <a:t>transaminases</a:t>
            </a:r>
            <a:r>
              <a:rPr lang="en-US" sz="2200" b="1" dirty="0" smtClean="0">
                <a:latin typeface="Arial Narrow" pitchFamily="34" charset="0"/>
              </a:rPr>
              <a:t>, hepatitis</a:t>
            </a:r>
          </a:p>
          <a:p>
            <a:pPr marL="0" lvl="1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Dose related inhibition of CYP P450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</a:t>
            </a:r>
            <a:r>
              <a:rPr lang="en-US" sz="2200" b="1" dirty="0" smtClean="0">
                <a:latin typeface="Arial Narrow" pitchFamily="34" charset="0"/>
              </a:rPr>
              <a:t> testosterone synthesis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endParaRPr lang="en-US" sz="2200" b="1" dirty="0" smtClean="0">
              <a:latin typeface="Arial Narrow" pitchFamily="34" charset="0"/>
            </a:endParaRPr>
          </a:p>
          <a:p>
            <a:pPr marL="365760" lvl="2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  In males;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oligosperma</a:t>
            </a:r>
            <a:r>
              <a:rPr lang="en-US" sz="2200" b="1" dirty="0" smtClean="0">
                <a:latin typeface="Arial Narrow" pitchFamily="34" charset="0"/>
              </a:rPr>
              <a:t>, decreased libido </a:t>
            </a:r>
          </a:p>
          <a:p>
            <a:pPr marL="365760" lvl="2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  In females; </a:t>
            </a:r>
            <a:r>
              <a:rPr lang="en-US" sz="2200" b="1" dirty="0" err="1" smtClean="0">
                <a:latin typeface="Arial Narrow" pitchFamily="34" charset="0"/>
              </a:rPr>
              <a:t>Menestrual</a:t>
            </a:r>
            <a:r>
              <a:rPr lang="en-US" sz="2200" b="1" dirty="0" smtClean="0">
                <a:latin typeface="Arial Narrow" pitchFamily="34" charset="0"/>
              </a:rPr>
              <a:t> disturbances</a:t>
            </a:r>
          </a:p>
          <a:p>
            <a:pPr marL="0" lvl="1"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Dose-related inhibition of CYP P450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</a:rPr>
              <a:t>adrenal </a:t>
            </a:r>
            <a:r>
              <a:rPr lang="en-US" sz="2200" b="1" dirty="0" err="1" smtClean="0">
                <a:latin typeface="Arial Narrow" pitchFamily="34" charset="0"/>
              </a:rPr>
              <a:t>cortisol</a:t>
            </a:r>
            <a:r>
              <a:rPr lang="en-US" sz="2200" b="1" dirty="0" smtClean="0">
                <a:latin typeface="Arial Narrow" pitchFamily="34" charset="0"/>
              </a:rPr>
              <a:t> synthesis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284" y="3339921"/>
            <a:ext cx="1468672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726" y="3743457"/>
            <a:ext cx="853440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  <a:cs typeface="Times New Roman" pitchFamily="18" charset="0"/>
              </a:rPr>
              <a:t>Pharmacokinetic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spc="-40" dirty="0" err="1" smtClean="0">
                <a:latin typeface="Arial Narrow" pitchFamily="34" charset="0"/>
                <a:cs typeface="Times New Roman" pitchFamily="18" charset="0"/>
              </a:rPr>
              <a:t>Cyclosporin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200" b="1" spc="-40" dirty="0" err="1" smtClean="0">
                <a:latin typeface="Arial Narrow" pitchFamily="34" charset="0"/>
                <a:cs typeface="Times New Roman" pitchFamily="18" charset="0"/>
              </a:rPr>
              <a:t>phenytoin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, H</a:t>
            </a:r>
            <a:r>
              <a:rPr lang="en-US" sz="2200" b="1" spc="-40" baseline="-25000" dirty="0" smtClean="0">
                <a:latin typeface="Arial Narrow" pitchFamily="34" charset="0"/>
                <a:cs typeface="Times New Roman" pitchFamily="18" charset="0"/>
              </a:rPr>
              <a:t>1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blockers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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its metabolism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 its 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toxicity.</a:t>
            </a:r>
          </a:p>
          <a:p>
            <a:pPr marL="0" lvl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It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metabolism of </a:t>
            </a:r>
            <a:r>
              <a:rPr lang="en-US" sz="2200" b="1" dirty="0" err="1" smtClean="0">
                <a:latin typeface="Arial Narrow" pitchFamily="34" charset="0"/>
              </a:rPr>
              <a:t>cyclosporin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wa</a:t>
            </a:r>
            <a:r>
              <a:rPr lang="en-GB" sz="2200" b="1" dirty="0" smtClean="0">
                <a:latin typeface="Arial Narrow" pitchFamily="34" charset="0"/>
              </a:rPr>
              <a:t>r</a:t>
            </a:r>
            <a:r>
              <a:rPr lang="en-US" sz="2200" b="1" dirty="0" err="1" smtClean="0">
                <a:latin typeface="Arial Narrow" pitchFamily="34" charset="0"/>
              </a:rPr>
              <a:t>farin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astemizole</a:t>
            </a:r>
            <a:r>
              <a:rPr lang="en-US" sz="2200" b="1" dirty="0" smtClean="0">
                <a:latin typeface="Arial Narrow" pitchFamily="34" charset="0"/>
              </a:rPr>
              <a:t>, corticosteroid,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b="1" dirty="0" err="1" smtClean="0">
                <a:latin typeface="Arial Narrow" pitchFamily="34" charset="0"/>
              </a:rPr>
              <a:t>theophylline</a:t>
            </a:r>
            <a:r>
              <a:rPr lang="en-US" sz="2200" b="1" dirty="0" smtClean="0">
                <a:latin typeface="Arial Narrow" pitchFamily="34" charset="0"/>
              </a:rPr>
              <a:t>,…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  their 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toxicity.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Warfarin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,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Rifampin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increase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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its metabolism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 its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concentration.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H</a:t>
            </a:r>
            <a:r>
              <a:rPr lang="en-US" sz="2200" b="1" baseline="-25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blockers, proton pump inhibitors,  antacids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its absorption.</a:t>
            </a:r>
          </a:p>
          <a:p>
            <a:pPr>
              <a:lnSpc>
                <a:spcPct val="90000"/>
              </a:lnSpc>
              <a:defRPr/>
            </a:pPr>
            <a:r>
              <a:rPr lang="en-US" sz="2200" b="1" u="heavy" dirty="0" err="1" smtClean="0">
                <a:uFill>
                  <a:solidFill>
                    <a:schemeClr val="accent1"/>
                  </a:solidFill>
                </a:uFill>
                <a:latin typeface="Arial Narrow" pitchFamily="34" charset="0"/>
                <a:cs typeface="Times New Roman" pitchFamily="18" charset="0"/>
              </a:rPr>
              <a:t>Pharmacodynamic</a:t>
            </a:r>
            <a:endParaRPr lang="en-US" sz="2200" b="1" u="heavy" dirty="0" smtClean="0">
              <a:uFill>
                <a:solidFill>
                  <a:schemeClr val="accent1"/>
                </a:solidFill>
              </a:u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It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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fungicidal action of </a:t>
            </a:r>
            <a:r>
              <a:rPr lang="en-US" sz="2200" b="1" spc="-40" dirty="0" err="1" smtClean="0">
                <a:latin typeface="Arial Narrow" pitchFamily="34" charset="0"/>
                <a:cs typeface="Times New Roman" pitchFamily="18" charset="0"/>
              </a:rPr>
              <a:t>polyene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antibiotics  by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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availability of </a:t>
            </a:r>
            <a:r>
              <a:rPr lang="en-US" sz="2200" b="1" spc="-40" dirty="0" err="1" smtClean="0">
                <a:latin typeface="Arial Narrow" pitchFamily="34" charset="0"/>
                <a:cs typeface="Times New Roman" pitchFamily="18" charset="0"/>
              </a:rPr>
              <a:t>ergosterol</a:t>
            </a:r>
            <a:endParaRPr lang="en-US" sz="2200" b="1" spc="-40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248400"/>
            <a:ext cx="3538148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Contraindication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Pregnancy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3642" y="76200"/>
            <a:ext cx="17865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FF66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IMIDAZOLES</a:t>
            </a:r>
          </a:p>
        </p:txBody>
      </p:sp>
      <p:sp>
        <p:nvSpPr>
          <p:cNvPr id="13" name="Rectangle 12"/>
          <p:cNvSpPr/>
          <p:nvPr/>
        </p:nvSpPr>
        <p:spPr>
          <a:xfrm rot="21235362">
            <a:off x="132872" y="-16678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SYSTEMIC AZOLES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98446" y="76200"/>
            <a:ext cx="15917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FF66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TRIAZOLES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733852" y="609600"/>
            <a:ext cx="218957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ITRACONAZOLE</a:t>
            </a:r>
            <a:endParaRPr lang="en-US" sz="2000" b="1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734" y="1524000"/>
            <a:ext cx="212590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37" y="19050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</a:rPr>
              <a:t>Oral absorption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favored by food</a:t>
            </a:r>
            <a:endParaRPr lang="en-US" sz="2200" b="1" spc="-40" dirty="0" smtClean="0">
              <a:latin typeface="Arial Narrow" pitchFamily="34" charset="0"/>
              <a:cs typeface="Times New Roman" pitchFamily="18" charset="0"/>
              <a:sym typeface="Wingdings 3"/>
            </a:endParaRP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High lipid solubility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Distributes well to bone, adipose t.,  sputum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t</a:t>
            </a:r>
            <a:r>
              <a:rPr lang="en-US" sz="2200" b="1" baseline="-25000" dirty="0" smtClean="0">
                <a:latin typeface="Arial Narrow" pitchFamily="34" charset="0"/>
              </a:rPr>
              <a:t>1/2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long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30-40 hrs.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Steady state is reached after 4 days needs loading dose</a:t>
            </a:r>
            <a:endParaRPr lang="en-US" sz="2200" b="1" dirty="0" smtClean="0">
              <a:latin typeface="Arial Narrow" pitchFamily="34" charset="0"/>
            </a:endParaRP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Protein binding high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does not cross BBB</a:t>
            </a:r>
            <a:endParaRPr lang="en-US" sz="2200" b="1" dirty="0" smtClean="0">
              <a:latin typeface="Arial Narrow" pitchFamily="34" charset="0"/>
            </a:endParaRP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</a:rPr>
              <a:t>Extensive hepatic metabolism </a:t>
            </a:r>
            <a:r>
              <a:rPr lang="en-US" sz="2200" b="1" spc="-30" dirty="0" smtClean="0">
                <a:latin typeface="Arial Narrow" pitchFamily="34" charset="0"/>
              </a:rPr>
              <a:t>/ </a:t>
            </a:r>
            <a:r>
              <a:rPr lang="en-US" sz="2200" b="1" spc="-40" dirty="0" smtClean="0">
                <a:latin typeface="Arial Narrow" pitchFamily="34" charset="0"/>
              </a:rPr>
              <a:t>Less </a:t>
            </a:r>
            <a:r>
              <a:rPr lang="en-US" sz="2200" b="1" spc="-40" dirty="0" err="1" smtClean="0">
                <a:latin typeface="Arial Narrow" pitchFamily="34" charset="0"/>
              </a:rPr>
              <a:t>cytochrome</a:t>
            </a:r>
            <a:r>
              <a:rPr lang="en-US" sz="2200" b="1" spc="-40" dirty="0" smtClean="0">
                <a:latin typeface="Arial Narrow" pitchFamily="34" charset="0"/>
              </a:rPr>
              <a:t> or steroid synthesis inhibition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267200"/>
            <a:ext cx="904415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Doses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38670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i="1" dirty="0" smtClean="0">
                <a:latin typeface="Arial Narrow" pitchFamily="34" charset="0"/>
                <a:cs typeface="Times New Roman" pitchFamily="18" charset="0"/>
              </a:rPr>
              <a:t>N.B. It is efficient in </a:t>
            </a:r>
            <a:r>
              <a:rPr lang="en-US" sz="2200" b="1" i="1" dirty="0" err="1" smtClean="0">
                <a:latin typeface="Arial Narrow" pitchFamily="34" charset="0"/>
                <a:cs typeface="Times New Roman" pitchFamily="18" charset="0"/>
              </a:rPr>
              <a:t>immuno-compromized</a:t>
            </a:r>
            <a:r>
              <a:rPr lang="en-US" sz="2200" b="1" i="1" dirty="0" smtClean="0">
                <a:latin typeface="Arial Narrow" pitchFamily="34" charset="0"/>
                <a:cs typeface="Times New Roman" pitchFamily="18" charset="0"/>
              </a:rPr>
              <a:t> patients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646" y="762000"/>
            <a:ext cx="8624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</a:rPr>
              <a:t>Antifungal spectrum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</a:p>
          <a:p>
            <a:r>
              <a:rPr lang="en-US" sz="2000" b="1" i="1" dirty="0" smtClean="0">
                <a:latin typeface="Arial Narrow" pitchFamily="34" charset="0"/>
              </a:rPr>
              <a:t>Much more broader than </a:t>
            </a:r>
            <a:r>
              <a:rPr lang="en-US" sz="2000" b="1" i="1" dirty="0" err="1" smtClean="0">
                <a:latin typeface="Arial Narrow" pitchFamily="34" charset="0"/>
              </a:rPr>
              <a:t>ketokonazole</a:t>
            </a:r>
            <a:r>
              <a:rPr lang="en-US" sz="2000" b="1" i="1" dirty="0" smtClean="0">
                <a:latin typeface="Arial Narrow" pitchFamily="34" charset="0"/>
              </a:rPr>
              <a:t> &gt; deep mycosis; as </a:t>
            </a:r>
            <a:r>
              <a:rPr lang="en-US" sz="2000" b="1" i="1" dirty="0" err="1" smtClean="0">
                <a:latin typeface="Arial Narrow" pitchFamily="34" charset="0"/>
              </a:rPr>
              <a:t>aspergillous</a:t>
            </a:r>
            <a:endParaRPr lang="en-US" sz="2000" b="1" i="1" dirty="0" smtClean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724400"/>
            <a:ext cx="86106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u="heavy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Orally: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100 mg </a:t>
            </a: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b.i.d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with food. Loading dose given as 300 mg </a:t>
            </a: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t.i.d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in deep mycosis</a:t>
            </a:r>
          </a:p>
          <a:p>
            <a:pPr>
              <a:lnSpc>
                <a:spcPts val="2100"/>
              </a:lnSpc>
            </a:pPr>
            <a:r>
              <a:rPr lang="en-US" sz="2000" b="1" u="heavy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  <a:cs typeface="Times New Roman" pitchFamily="18" charset="0"/>
              </a:rPr>
              <a:t>Intravenously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;  reserved only to serious infections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200 mg </a:t>
            </a: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b.i.d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as infusion over an hour for two consequent days followed by 200 mg daily for 12 days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5671268"/>
            <a:ext cx="761999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ADRs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5641404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Nausea, vomiting,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hypertriglyceridemia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hypokalaemia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aminotransferase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hepatotoxicty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Rash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drug discontinuation</a:t>
            </a:r>
          </a:p>
        </p:txBody>
      </p:sp>
      <p:sp>
        <p:nvSpPr>
          <p:cNvPr id="15" name="Rectangle 14"/>
          <p:cNvSpPr/>
          <p:nvPr/>
        </p:nvSpPr>
        <p:spPr>
          <a:xfrm rot="21235362">
            <a:off x="132872" y="-16678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SYSTEMIC AZOLES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gradFill flip="none" rotWithShape="1">
            <a:gsLst>
              <a:gs pos="11000">
                <a:schemeClr val="tx2">
                  <a:lumMod val="40000"/>
                  <a:lumOff val="60000"/>
                  <a:alpha val="84000"/>
                </a:schemeClr>
              </a:gs>
              <a:gs pos="20000">
                <a:srgbClr val="CCFF66">
                  <a:alpha val="76000"/>
                </a:srgbClr>
              </a:gs>
              <a:gs pos="5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457200"/>
            <a:ext cx="8305800" cy="683264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latin typeface="Arial Narrow" pitchFamily="34" charset="0"/>
              </a:rPr>
              <a:t>A fungus is a member of a large group of  eukaryotic  organisms that includes microorganisms such as yeast, molds and mushroom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8934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They are heterotrophic (not self sustaining) organisms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>
                <a:latin typeface="Arial Narrow" pitchFamily="34" charset="0"/>
                <a:sym typeface="Wingdings 3"/>
              </a:rPr>
              <a:t>t</a:t>
            </a:r>
            <a:r>
              <a:rPr lang="en-US" sz="2400" b="1" dirty="0" smtClean="0">
                <a:latin typeface="Arial Narrow" pitchFamily="34" charset="0"/>
              </a:rPr>
              <a:t>hey exhibit saprophytic or parasitic mode of nutrition.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1207395"/>
            <a:ext cx="8382000" cy="2743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buClr>
                <a:schemeClr val="accent3"/>
              </a:buClr>
              <a:buSzPct val="95000"/>
              <a:tabLst/>
              <a:defRPr/>
            </a:pPr>
            <a:r>
              <a:rPr kumimoji="0" lang="en-US" sz="2400" b="1" i="0" u="heavy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 Narrow" pitchFamily="34" charset="0"/>
                <a:cs typeface="Times New Roman" pitchFamily="18" charset="0"/>
              </a:rPr>
              <a:t>Their cell structure is formed of</a:t>
            </a:r>
          </a:p>
          <a:p>
            <a:pPr marL="274320" marR="0" lvl="0" indent="-274320" algn="l" defTabSz="914400" rtl="0" eaLnBrk="1" fontAlgn="auto" latinLnBrk="0" hangingPunct="1">
              <a:buClr>
                <a:schemeClr val="accent3"/>
              </a:buClr>
              <a:buSzPct val="95000"/>
              <a:tabLst/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Cell wall</a:t>
            </a:r>
          </a:p>
          <a:p>
            <a:pPr marL="274320" marR="0" lvl="0" indent="-274320" algn="l" defTabSz="914400" rtl="0" eaLnBrk="1" fontAlgn="auto" latinLnBrk="0" hangingPunct="1">
              <a:buClr>
                <a:schemeClr val="accent3"/>
              </a:buClr>
              <a:buSzPct val="95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Cell membrane 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Cytosol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containing; 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Nucleus with well 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defined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nuclear  membrane &amp; chromosomes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2400" b="1" dirty="0" smtClean="0">
                <a:latin typeface="Arial Narrow" pitchFamily="34" charset="0"/>
              </a:rPr>
              <a:t>   Organelles as, mitochondria </a:t>
            </a:r>
            <a:r>
              <a:rPr lang="en-US" sz="2400" b="1" dirty="0">
                <a:latin typeface="Arial Narrow" pitchFamily="34" charset="0"/>
              </a:rPr>
              <a:t>with flat </a:t>
            </a:r>
            <a:r>
              <a:rPr lang="en-US" sz="2400" b="1" dirty="0" err="1" smtClean="0">
                <a:latin typeface="Arial Narrow" pitchFamily="34" charset="0"/>
              </a:rPr>
              <a:t>cristae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lomasomes</a:t>
            </a:r>
            <a:r>
              <a:rPr lang="en-US" sz="2400" b="1" dirty="0" smtClean="0">
                <a:latin typeface="Arial Narrow" pitchFamily="34" charset="0"/>
              </a:rPr>
              <a:t> responsible for synthesis of cell wall, scattered </a:t>
            </a:r>
            <a:r>
              <a:rPr lang="en-US" sz="2400" b="1" dirty="0" err="1">
                <a:latin typeface="Arial Narrow" pitchFamily="34" charset="0"/>
              </a:rPr>
              <a:t>ribosomes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...etc.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484" y="4736205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 most types their body organize to form mycelium &amp; sprout to form </a:t>
            </a:r>
            <a:r>
              <a:rPr lang="en-US" sz="2400" b="1" dirty="0" err="1" smtClean="0">
                <a:latin typeface="Arial Narrow" pitchFamily="34" charset="0"/>
              </a:rPr>
              <a:t>hyphae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partially function to digest &amp; absorb nutrient from its' host</a:t>
            </a:r>
          </a:p>
        </p:txBody>
      </p:sp>
      <p:pic>
        <p:nvPicPr>
          <p:cNvPr id="10" name="Picture 3" descr="wild type imag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5" b="3774"/>
          <a:stretch>
            <a:fillRect/>
          </a:stretch>
        </p:blipFill>
        <p:spPr bwMode="auto">
          <a:xfrm rot="-420000">
            <a:off x="2981518" y="5726627"/>
            <a:ext cx="6000750" cy="84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wild type imag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810" b="62963"/>
          <a:stretch>
            <a:fillRect/>
          </a:stretch>
        </p:blipFill>
        <p:spPr bwMode="auto">
          <a:xfrm>
            <a:off x="152400" y="5474440"/>
            <a:ext cx="1371600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wild type imag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49" r="51620" b="32075"/>
          <a:stretch>
            <a:fillRect/>
          </a:stretch>
        </p:blipFill>
        <p:spPr bwMode="auto">
          <a:xfrm rot="-1140000">
            <a:off x="1517647" y="5826452"/>
            <a:ext cx="180728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126311" y="1422042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Differ from mammalian cells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4605" y="2018763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Bernard MT Condensed" pitchFamily="18" charset="0"/>
              </a:rPr>
              <a:t>Ergosterol</a:t>
            </a:r>
            <a:r>
              <a:rPr lang="en-US" sz="2000" dirty="0" smtClean="0">
                <a:latin typeface="Bernard MT Condensed" pitchFamily="18" charset="0"/>
              </a:rPr>
              <a:t> not </a:t>
            </a:r>
            <a:r>
              <a:rPr lang="en-US" sz="2000" dirty="0" err="1" smtClean="0">
                <a:latin typeface="Bernard MT Condensed" pitchFamily="18" charset="0"/>
              </a:rPr>
              <a:t>cholestrol</a:t>
            </a:r>
            <a:r>
              <a:rPr lang="en-US" sz="2000" dirty="0" smtClean="0">
                <a:latin typeface="Bernard MT Condensed" pitchFamily="18" charset="0"/>
              </a:rPr>
              <a:t> in fungi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1624884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No cell wall in </a:t>
            </a:r>
            <a:r>
              <a:rPr lang="en-US" sz="2000" dirty="0" err="1" smtClean="0">
                <a:latin typeface="Bernard MT Condensed" pitchFamily="18" charset="0"/>
              </a:rPr>
              <a:t>mamalian</a:t>
            </a:r>
            <a:r>
              <a:rPr lang="en-US" sz="2000" dirty="0" smtClean="0">
                <a:latin typeface="Bernard MT Condensed" pitchFamily="18" charset="0"/>
              </a:rPr>
              <a:t> c.</a:t>
            </a:r>
            <a:endParaRPr lang="en-US" sz="2000" dirty="0">
              <a:latin typeface="Bernard MT Condense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981200" y="1828800"/>
            <a:ext cx="1371600" cy="1588"/>
          </a:xfrm>
          <a:prstGeom prst="line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2200" y="2209800"/>
            <a:ext cx="990600" cy="1588"/>
          </a:xfrm>
          <a:prstGeom prst="line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730284" y="1880316"/>
            <a:ext cx="685800" cy="329484"/>
            <a:chOff x="6705600" y="1880316"/>
            <a:chExt cx="762000" cy="329484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>
              <a:off x="6705600" y="1880316"/>
              <a:ext cx="762000" cy="152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 flipV="1">
              <a:off x="6705600" y="2057400"/>
              <a:ext cx="762000" cy="152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98446" y="76200"/>
            <a:ext cx="15917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FF66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TRIAZOLES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4864" y="609600"/>
            <a:ext cx="223856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VORICONAZOLE</a:t>
            </a:r>
            <a:endParaRPr lang="en-US" sz="2000" b="1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646" y="762000"/>
            <a:ext cx="8624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</a:rPr>
              <a:t>Antifungal spectrum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</a:p>
          <a:p>
            <a:r>
              <a:rPr lang="en-US" sz="2000" b="1" i="1" dirty="0" smtClean="0">
                <a:latin typeface="Arial Narrow" pitchFamily="34" charset="0"/>
              </a:rPr>
              <a:t>As </a:t>
            </a:r>
            <a:r>
              <a:rPr lang="en-US" sz="2000" b="1" i="1" dirty="0" err="1" smtClean="0">
                <a:latin typeface="Arial Narrow" pitchFamily="34" charset="0"/>
              </a:rPr>
              <a:t>itraconazole</a:t>
            </a:r>
            <a:r>
              <a:rPr lang="en-US" sz="2000" b="1" i="1" dirty="0" smtClean="0">
                <a:latin typeface="Arial Narrow" pitchFamily="34" charset="0"/>
              </a:rPr>
              <a:t>  but more potent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drug of choice in invasive </a:t>
            </a:r>
            <a:r>
              <a:rPr lang="en-US" sz="20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aspergillosis</a:t>
            </a:r>
            <a:endParaRPr lang="en-US" sz="2000" b="1" dirty="0" smtClean="0"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734" y="1524000"/>
            <a:ext cx="212590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950184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</a:rPr>
              <a:t>Oral absorption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favorably absorbed with high bioavailability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t</a:t>
            </a:r>
            <a:r>
              <a:rPr lang="en-US" sz="2200" b="1" baseline="-25000" dirty="0" smtClean="0">
                <a:latin typeface="Arial Narrow" pitchFamily="34" charset="0"/>
              </a:rPr>
              <a:t>1/2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short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6 hrs.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Protein binding less than </a:t>
            </a:r>
            <a:r>
              <a:rPr lang="en-US" sz="2200" b="1" dirty="0" err="1" smtClean="0">
                <a:latin typeface="Arial Narrow" pitchFamily="34" charset="0"/>
              </a:rPr>
              <a:t>itraconazole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can cross BBB</a:t>
            </a:r>
            <a:endParaRPr lang="en-US" sz="2200" b="1" dirty="0" smtClean="0">
              <a:latin typeface="Arial Narrow" pitchFamily="34" charset="0"/>
            </a:endParaRP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spc="-30" dirty="0" smtClean="0">
                <a:latin typeface="Arial Narrow" pitchFamily="34" charset="0"/>
              </a:rPr>
              <a:t>Extensive hepatic metabolism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 </a:t>
            </a:r>
            <a:r>
              <a:rPr lang="en-US" sz="2200" b="1" spc="-30" dirty="0" err="1" smtClean="0">
                <a:latin typeface="Arial Narrow" pitchFamily="34" charset="0"/>
              </a:rPr>
              <a:t>Cytochrome</a:t>
            </a:r>
            <a:r>
              <a:rPr lang="en-US" sz="2200" b="1" spc="-30" dirty="0" smtClean="0">
                <a:latin typeface="Arial Narrow" pitchFamily="34" charset="0"/>
              </a:rPr>
              <a:t> or steroid synthesis &lt; </a:t>
            </a:r>
            <a:r>
              <a:rPr lang="en-US" sz="2200" b="1" spc="-30" dirty="0" err="1" smtClean="0">
                <a:latin typeface="Arial Narrow" pitchFamily="34" charset="0"/>
              </a:rPr>
              <a:t>ketokonazole</a:t>
            </a:r>
            <a:r>
              <a:rPr lang="en-US" sz="2200" b="1" spc="-30" dirty="0" smtClean="0">
                <a:latin typeface="Arial Narrow" pitchFamily="34" charset="0"/>
              </a:rPr>
              <a:t> but &gt; </a:t>
            </a:r>
            <a:r>
              <a:rPr lang="en-US" sz="2200" b="1" spc="-30" dirty="0" err="1" smtClean="0">
                <a:latin typeface="Arial Narrow" pitchFamily="34" charset="0"/>
              </a:rPr>
              <a:t>itraconazole</a:t>
            </a:r>
            <a:r>
              <a:rPr lang="en-US" sz="2200" b="1" spc="-30" dirty="0" smtClean="0">
                <a:latin typeface="Arial Narrow" pitchFamily="34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3671754"/>
            <a:ext cx="904415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Doses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833068"/>
            <a:ext cx="761999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ADRs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128954"/>
            <a:ext cx="8610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u="heavy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Orally: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400 mg / day </a:t>
            </a:r>
            <a:endParaRPr lang="en-US" sz="2200" b="1" dirty="0" smtClean="0">
              <a:latin typeface="Arial Narrow" pitchFamily="34" charset="0"/>
              <a:cs typeface="Times New Roman" pitchFamily="18" charset="0"/>
              <a:sym typeface="Wingdings 3"/>
            </a:endParaRPr>
          </a:p>
          <a:p>
            <a:pPr>
              <a:lnSpc>
                <a:spcPts val="2100"/>
              </a:lnSpc>
            </a:pPr>
            <a:r>
              <a:rPr lang="en-US" sz="2200" b="1" u="heavy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  <a:cs typeface="Times New Roman" pitchFamily="18" charset="0"/>
              </a:rPr>
              <a:t>Intravenous formulations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200" b="1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  <a:cs typeface="Times New Roman" pitchFamily="18" charset="0"/>
              </a:rPr>
              <a:t>available for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deep mycosis</a:t>
            </a:r>
            <a:r>
              <a:rPr lang="en-US" sz="2200" b="1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  <a:cs typeface="Times New Roman" pitchFamily="18" charset="0"/>
              </a:rPr>
              <a:t> 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454" y="524454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Reversible visual disturbance with IV. Resolves after 30 min.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</a:rPr>
              <a:t> Rash, photosensitivity dermatitis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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aminotransferase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200" b="1" spc="-30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1235362">
            <a:off x="132872" y="-16678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SYSTEMIC AZOLES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98446" y="76200"/>
            <a:ext cx="15917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FF66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TRIAZOLES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6065" y="609600"/>
            <a:ext cx="2067361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FLUCONAZOLE</a:t>
            </a:r>
            <a:endParaRPr lang="en-US" sz="2000" b="1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155307"/>
            <a:ext cx="212590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55383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Complete o</a:t>
            </a:r>
            <a:r>
              <a:rPr lang="en-US" sz="2200" b="1" spc="-40" dirty="0" smtClean="0">
                <a:latin typeface="Arial Narrow" pitchFamily="34" charset="0"/>
              </a:rPr>
              <a:t>ral absorption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water soluble . Not affected by food or  acidity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Excellent bioavailability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concentration after oral &amp; IV nearly similar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Widely distribute in body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 to bone, adipose t., sputum  &amp;  </a:t>
            </a:r>
            <a:r>
              <a:rPr lang="en-US" sz="2200" b="1" dirty="0" smtClean="0">
                <a:latin typeface="Arial Narrow" pitchFamily="34" charset="0"/>
              </a:rPr>
              <a:t>crosses BBB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b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   classical in meningitis …(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cryptococcal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coccidial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meningitis)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t</a:t>
            </a:r>
            <a:r>
              <a:rPr lang="en-US" sz="2200" b="1" baseline="-25000" dirty="0" smtClean="0">
                <a:latin typeface="Arial Narrow" pitchFamily="34" charset="0"/>
              </a:rPr>
              <a:t>1/2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rather long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22–31</a:t>
            </a:r>
            <a:r>
              <a:rPr lang="en-US" sz="2400" dirty="0" smtClean="0"/>
              <a:t>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hrs.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</a:rPr>
              <a:t> Least effect on </a:t>
            </a:r>
            <a:r>
              <a:rPr lang="en-US" sz="2200" b="1" spc="-30" dirty="0" err="1" smtClean="0">
                <a:latin typeface="Arial Narrow" pitchFamily="34" charset="0"/>
              </a:rPr>
              <a:t>microsomal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spc="-30" dirty="0" err="1" smtClean="0">
                <a:latin typeface="Arial Narrow" pitchFamily="34" charset="0"/>
              </a:rPr>
              <a:t>enz</a:t>
            </a:r>
            <a:r>
              <a:rPr lang="en-US" sz="2200" b="1" spc="-30" dirty="0" smtClean="0">
                <a:latin typeface="Arial Narrow" pitchFamily="34" charset="0"/>
              </a:rPr>
              <a:t>.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Few interactions / no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steroid synthesis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</a:rPr>
              <a:t> Renal excretion up to 90%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646" y="762000"/>
            <a:ext cx="8929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</a:rPr>
              <a:t>Antifungal spectrum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</a:p>
          <a:p>
            <a:r>
              <a:rPr lang="en-US" sz="2000" b="1" i="1" dirty="0" smtClean="0">
                <a:latin typeface="Arial Narrow" pitchFamily="34" charset="0"/>
              </a:rPr>
              <a:t>Much more broader than </a:t>
            </a:r>
            <a:r>
              <a:rPr lang="en-US" sz="2000" b="1" i="1" dirty="0" err="1" smtClean="0">
                <a:latin typeface="Arial Narrow" pitchFamily="34" charset="0"/>
              </a:rPr>
              <a:t>ketokonazole</a:t>
            </a:r>
            <a:r>
              <a:rPr lang="en-US" sz="2000" b="1" i="1" dirty="0" smtClean="0">
                <a:latin typeface="Arial Narrow" pitchFamily="34" charset="0"/>
              </a:rPr>
              <a:t>. Most effective in </a:t>
            </a:r>
            <a:r>
              <a:rPr lang="en-US" sz="2000" b="1" i="1" dirty="0" err="1" smtClean="0">
                <a:latin typeface="Arial Narrow" pitchFamily="34" charset="0"/>
              </a:rPr>
              <a:t>cryptococcosis</a:t>
            </a:r>
            <a:r>
              <a:rPr lang="en-US" sz="2000" b="1" i="1" dirty="0" smtClean="0">
                <a:latin typeface="Arial Narrow" pitchFamily="34" charset="0"/>
              </a:rPr>
              <a:t> &amp; in </a:t>
            </a:r>
            <a:r>
              <a:rPr lang="en-US" sz="2000" b="1" i="1" dirty="0" err="1" smtClean="0">
                <a:latin typeface="Arial Narrow" pitchFamily="34" charset="0"/>
              </a:rPr>
              <a:t>coccidio</a:t>
            </a:r>
            <a:r>
              <a:rPr lang="en-US" sz="2000" b="1" i="1" dirty="0" smtClean="0">
                <a:latin typeface="Arial Narrow" pitchFamily="34" charset="0"/>
              </a:rPr>
              <a:t>-mycosis of the dimorphic fungal infection.  </a:t>
            </a:r>
          </a:p>
          <a:p>
            <a:r>
              <a:rPr lang="en-US" sz="2000" b="1" i="1" dirty="0" smtClean="0">
                <a:latin typeface="Arial Narrow" pitchFamily="34" charset="0"/>
              </a:rPr>
              <a:t>Least effective  on filamentous / no effect on </a:t>
            </a:r>
            <a:r>
              <a:rPr lang="en-US" sz="2000" b="1" i="1" dirty="0" err="1" smtClean="0">
                <a:latin typeface="Arial Narrow" pitchFamily="34" charset="0"/>
              </a:rPr>
              <a:t>asperagillous</a:t>
            </a:r>
            <a:endParaRPr lang="en-US" sz="2000" b="1" i="1" dirty="0" smtClean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724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i="1" dirty="0" smtClean="0">
                <a:latin typeface="Arial Narrow" pitchFamily="34" charset="0"/>
                <a:cs typeface="Times New Roman" pitchFamily="18" charset="0"/>
              </a:rPr>
              <a:t>N.B. It is efficient in </a:t>
            </a:r>
            <a:r>
              <a:rPr lang="en-US" sz="2200" b="1" i="1" dirty="0" err="1" smtClean="0">
                <a:latin typeface="Arial Narrow" pitchFamily="34" charset="0"/>
                <a:cs typeface="Times New Roman" pitchFamily="18" charset="0"/>
              </a:rPr>
              <a:t>immuno-compromized</a:t>
            </a:r>
            <a:r>
              <a:rPr lang="en-US" sz="2200" b="1" i="1" dirty="0" smtClean="0">
                <a:latin typeface="Arial Narrow" pitchFamily="34" charset="0"/>
                <a:cs typeface="Times New Roman" pitchFamily="18" charset="0"/>
              </a:rPr>
              <a:t> patients; specially in BM transplant recipients &amp; in AIDs patients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3726" y="5497131"/>
            <a:ext cx="1676400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Uses &amp; Doses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019800"/>
            <a:ext cx="88392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Candidiasis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mucocutaneous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): 200 mg on 1st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dy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then 100 mg daily for 2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ws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200"/>
              </a:lnSpc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Cryptococcosis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: 400 mg daily for 8 weeks in meningitis.</a:t>
            </a:r>
          </a:p>
        </p:txBody>
      </p:sp>
      <p:sp>
        <p:nvSpPr>
          <p:cNvPr id="15" name="Rectangle 14"/>
          <p:cNvSpPr/>
          <p:nvPr/>
        </p:nvSpPr>
        <p:spPr>
          <a:xfrm rot="21235362">
            <a:off x="132872" y="-16678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SYSTEMIC AZOLES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  <p:bldP spid="13" grpId="0" animBg="1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igure 2. Mechanisms of Resistance with Fluconazole-Resistant Candidiasis "/>
          <p:cNvPicPr>
            <a:picLocks noChangeAspect="1" noChangeArrowheads="1"/>
          </p:cNvPicPr>
          <p:nvPr/>
        </p:nvPicPr>
        <p:blipFill>
          <a:blip r:embed="rId2" cstate="print"/>
          <a:srcRect l="3992" t="3846" r="1523" b="5769"/>
          <a:stretch>
            <a:fillRect/>
          </a:stretch>
        </p:blipFill>
        <p:spPr bwMode="auto">
          <a:xfrm>
            <a:off x="4114800" y="1295400"/>
            <a:ext cx="4876800" cy="358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524000"/>
            <a:ext cx="761999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ADRs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980126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GIT disturbances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 marL="0" lvl="1"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Reversible alopecia &amp; skin rash</a:t>
            </a:r>
          </a:p>
          <a:p>
            <a:pPr marL="0" lvl="1"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Headache</a:t>
            </a:r>
          </a:p>
          <a:p>
            <a:pPr marL="0" lvl="1"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Hepatic failure may lead to death</a:t>
            </a:r>
          </a:p>
          <a:p>
            <a:pPr marL="0" lvl="1"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Highly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teratogenic</a:t>
            </a:r>
            <a:endParaRPr lang="en-US" sz="1400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838200"/>
            <a:ext cx="75438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In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coccidial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meningitis it is drug of choice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In AIDS 200 mg for life.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8446" y="76200"/>
            <a:ext cx="15917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FF66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TRIAZOLES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6065" y="609600"/>
            <a:ext cx="2067361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FLUCONAZOLE</a:t>
            </a:r>
            <a:endParaRPr lang="en-US" sz="2000" b="1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4638367"/>
            <a:ext cx="7010400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Mechanism:</a:t>
            </a:r>
          </a:p>
          <a:p>
            <a:pPr marL="274320">
              <a:lnSpc>
                <a:spcPts val="22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en-US" sz="2200" b="1" dirty="0" smtClean="0">
                <a:latin typeface="Arial Narrow" pitchFamily="34" charset="0"/>
              </a:rPr>
              <a:t>Target enzyme modification: </a:t>
            </a:r>
          </a:p>
          <a:p>
            <a:pPr marL="274320">
              <a:lnSpc>
                <a:spcPts val="2200"/>
              </a:lnSpc>
              <a:buClr>
                <a:schemeClr val="tx2"/>
              </a:buClr>
            </a:pPr>
            <a:r>
              <a:rPr lang="en-US" sz="2200" b="1" dirty="0" smtClean="0">
                <a:latin typeface="Arial Narrow" pitchFamily="34" charset="0"/>
              </a:rPr>
              <a:t>            * change in its binding site</a:t>
            </a:r>
          </a:p>
          <a:p>
            <a:pPr marL="274320">
              <a:lnSpc>
                <a:spcPts val="2200"/>
              </a:lnSpc>
              <a:buClr>
                <a:schemeClr val="tx2"/>
              </a:buClr>
            </a:pPr>
            <a:r>
              <a:rPr lang="en-US" sz="2200" b="1" dirty="0" smtClean="0">
                <a:latin typeface="Arial Narrow" pitchFamily="34" charset="0"/>
              </a:rPr>
              <a:t>            * over expression</a:t>
            </a:r>
          </a:p>
          <a:p>
            <a:pPr marL="274320">
              <a:lnSpc>
                <a:spcPts val="22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    Enhanced efflux pumps</a:t>
            </a:r>
            <a:endParaRPr lang="en-US" sz="2000" b="1" dirty="0" smtClean="0">
              <a:latin typeface="Arial Narrow" pitchFamily="34" charset="0"/>
            </a:endParaRPr>
          </a:p>
          <a:p>
            <a:pPr marL="274320">
              <a:lnSpc>
                <a:spcPts val="22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b="1" dirty="0" smtClean="0">
                <a:latin typeface="Arial Narrow" pitchFamily="34" charset="0"/>
              </a:rPr>
              <a:t>    </a:t>
            </a:r>
            <a:r>
              <a:rPr lang="en-US" sz="2000" b="1" i="1" dirty="0" smtClean="0">
                <a:latin typeface="Arial Narrow" pitchFamily="34" charset="0"/>
              </a:rPr>
              <a:t>Drug import suppression  </a:t>
            </a:r>
          </a:p>
          <a:p>
            <a:pPr marL="274320">
              <a:lnSpc>
                <a:spcPts val="22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b="1" i="1" dirty="0" smtClean="0">
                <a:latin typeface="Arial Narrow" pitchFamily="34" charset="0"/>
              </a:rPr>
              <a:t>    Modification of </a:t>
            </a:r>
            <a:r>
              <a:rPr lang="en-US" sz="2000" b="1" i="1" dirty="0" err="1" smtClean="0">
                <a:latin typeface="Arial Narrow" pitchFamily="34" charset="0"/>
              </a:rPr>
              <a:t>ergosterol</a:t>
            </a:r>
            <a:r>
              <a:rPr lang="en-US" sz="2000" b="1" i="1" dirty="0" smtClean="0">
                <a:latin typeface="Arial Narrow" pitchFamily="34" charset="0"/>
              </a:rPr>
              <a:t> biosynthetic pathway</a:t>
            </a:r>
          </a:p>
        </p:txBody>
      </p:sp>
      <p:sp>
        <p:nvSpPr>
          <p:cNvPr id="24" name="Rectangle 23"/>
          <p:cNvSpPr/>
          <p:nvPr/>
        </p:nvSpPr>
        <p:spPr>
          <a:xfrm rot="21235362">
            <a:off x="132872" y="-16678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SYSTEMIC AZOLES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35814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2200" b="1" u="heavy" dirty="0" err="1" smtClean="0">
                <a:uFill>
                  <a:solidFill>
                    <a:srgbClr val="0086BC"/>
                  </a:solidFill>
                </a:uFill>
                <a:latin typeface="Arial Narrow" pitchFamily="34" charset="0"/>
                <a:cs typeface="Times New Roman" pitchFamily="18" charset="0"/>
              </a:rPr>
              <a:t>Fluconazole</a:t>
            </a:r>
            <a:r>
              <a:rPr lang="en-US" sz="2200" b="1" u="heavy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  <a:cs typeface="Times New Roman" pitchFamily="18" charset="0"/>
              </a:rPr>
              <a:t> Resistance </a:t>
            </a:r>
            <a:r>
              <a:rPr lang="en-US" sz="2200" b="1" u="heavy" dirty="0" err="1" smtClean="0">
                <a:uFill>
                  <a:solidFill>
                    <a:srgbClr val="0086BC"/>
                  </a:solidFill>
                </a:uFill>
                <a:latin typeface="Arial Narrow" pitchFamily="34" charset="0"/>
                <a:cs typeface="Times New Roman" pitchFamily="18" charset="0"/>
              </a:rPr>
              <a:t>devlop</a:t>
            </a:r>
            <a:endParaRPr lang="en-US" sz="2200" b="1" u="heavy" dirty="0" smtClean="0">
              <a:uFill>
                <a:solidFill>
                  <a:srgbClr val="0086BC"/>
                </a:solidFill>
              </a:uFill>
              <a:latin typeface="Arial Narrow" pitchFamily="34" charset="0"/>
              <a:cs typeface="Times New Roman" pitchFamily="18" charset="0"/>
            </a:endParaRPr>
          </a:p>
          <a:p>
            <a:pPr marL="0"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to non-</a:t>
            </a:r>
            <a:r>
              <a:rPr lang="en-US" sz="2200" b="1" dirty="0" err="1" smtClean="0">
                <a:latin typeface="Arial Narrow" pitchFamily="34" charset="0"/>
              </a:rPr>
              <a:t>albicans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candidiasis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</a:p>
          <a:p>
            <a:pPr marL="0"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   </a:t>
            </a:r>
            <a:r>
              <a:rPr lang="en-US" sz="2200" b="1" dirty="0" smtClean="0">
                <a:latin typeface="Arial Narrow" pitchFamily="34" charset="0"/>
              </a:rPr>
              <a:t>more in </a:t>
            </a:r>
            <a:r>
              <a:rPr lang="en-US" sz="2200" b="1" dirty="0" err="1" smtClean="0">
                <a:latin typeface="Arial Narrow" pitchFamily="34" charset="0"/>
              </a:rPr>
              <a:t>immunocompromized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2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17"/>
          <p:cNvGraphicFramePr>
            <a:graphicFrameLocks noGrp="1"/>
          </p:cNvGraphicFramePr>
          <p:nvPr>
            <p:ph idx="1"/>
          </p:nvPr>
        </p:nvGraphicFramePr>
        <p:xfrm>
          <a:off x="152400" y="838200"/>
          <a:ext cx="8839200" cy="5759453"/>
        </p:xfrm>
        <a:graphic>
          <a:graphicData uri="http://schemas.openxmlformats.org/drawingml/2006/table">
            <a:tbl>
              <a:tblPr rtl="1"/>
              <a:tblGrid>
                <a:gridCol w="2362200"/>
                <a:gridCol w="2057400"/>
                <a:gridCol w="2057400"/>
                <a:gridCol w="2362200"/>
              </a:tblGrid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ITRACONAZOLE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FLUCONAZOLE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KETOCONAZOLE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Expanded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Expanded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Narrow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Spectrum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Oral, i.v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Oral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Route of 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30-40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 </a:t>
                      </a:r>
                      <a:r>
                        <a:rPr kumimoji="0" lang="en-US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CSF penetration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Renal excretion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Less frequent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Not common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Frequent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Interaction with other drugs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11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 inhibition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 inhibition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Dose dependent inhibitory effect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/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6200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Inhibition of mammalian sterol synthesis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1235362">
            <a:off x="132872" y="-16678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SYSTEMIC AZOLES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152400" y="685800"/>
            <a:ext cx="8915400" cy="2667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buClr>
                <a:schemeClr val="accent3"/>
              </a:buClr>
              <a:buSzPct val="95000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Popular  azoles  used topically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Clotrimazole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Econazole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Miconazole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buClr>
                <a:schemeClr val="accent3"/>
              </a:buClr>
              <a:buSzPct val="95000"/>
              <a:tabLst/>
              <a:defRPr/>
            </a:pPr>
            <a:endParaRPr kumimoji="0" lang="en-US" sz="200" b="1" i="0" u="heavy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chemeClr val="accent2"/>
                </a:solidFill>
              </a:uFill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buClr>
                <a:schemeClr val="accent3"/>
              </a:buClr>
              <a:buSzPct val="95000"/>
              <a:tabLst/>
              <a:defRPr/>
            </a:pPr>
            <a:r>
              <a:rPr kumimoji="0" lang="en-US" sz="2400" b="1" i="0" u="heavy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Arial Narrow" pitchFamily="34" charset="0"/>
              </a:rPr>
              <a:t>Given in; </a:t>
            </a:r>
          </a:p>
          <a:p>
            <a:pPr marR="0" lvl="0" algn="l" defTabSz="914400" rtl="0" eaLnBrk="1" fontAlgn="auto" latinLnBrk="0" hangingPunct="1"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Tinea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b="1" dirty="0" err="1" smtClean="0">
                <a:latin typeface="Arial Narrow" pitchFamily="34" charset="0"/>
              </a:rPr>
              <a:t>corporis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pedis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cruris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Ring worm </a:t>
            </a:r>
          </a:p>
          <a:p>
            <a:pPr marR="0" lvl="0" algn="l" defTabSz="914400" rtl="0" eaLnBrk="1" fontAlgn="auto" latinLnBrk="0" hangingPunct="1"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Athlete’s foot</a:t>
            </a:r>
          </a:p>
          <a:p>
            <a:pPr marR="0" lvl="0" algn="l" defTabSz="914400" rtl="0" eaLnBrk="1" fontAlgn="auto" latinLnBrk="0" hangingPunct="1"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O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tomycosis</a:t>
            </a:r>
            <a:r>
              <a:rPr lang="en-US" sz="2400" b="1" dirty="0" smtClean="0">
                <a:latin typeface="Arial Narrow" pitchFamily="34" charset="0"/>
              </a:rPr>
              <a:t> &amp;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Fungal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Keratitis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Oral,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cutaneous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or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vaginal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candidiasis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n-US" sz="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235362">
            <a:off x="132872" y="-16678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TOPICAL  AZOLES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463671"/>
            <a:ext cx="8534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</a:rPr>
              <a:t>Topical Absorption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latin typeface="Arial Narrow" pitchFamily="34" charset="0"/>
              </a:rPr>
              <a:t>less than 0.5 % from intact skin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latin typeface="Arial Narrow" pitchFamily="34" charset="0"/>
              </a:rPr>
              <a:t>3-10 % from vagina and activity in vagina remains for 3 days.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9400" y="5314890"/>
            <a:ext cx="222189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CLOTRIMAZOLE</a:t>
            </a:r>
            <a:endParaRPr lang="en-US" sz="2000" b="1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228600" y="3211286"/>
            <a:ext cx="8915400" cy="1981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n-US" sz="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buClr>
                <a:schemeClr val="accent3"/>
              </a:buClr>
              <a:buSzPct val="95000"/>
              <a:tabLst/>
              <a:defRPr/>
            </a:pPr>
            <a:r>
              <a:rPr kumimoji="0" lang="en-US" sz="2400" b="1" i="0" u="heavy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Arial Narrow" pitchFamily="34" charset="0"/>
              </a:rPr>
              <a:t>Formulations;</a:t>
            </a:r>
          </a:p>
          <a:p>
            <a:pPr lvl="0">
              <a:buClr>
                <a:schemeClr val="accent3"/>
              </a:buClr>
              <a:buSzPct val="95000"/>
            </a:pPr>
            <a:r>
              <a:rPr lang="en-US" sz="2400" b="1" dirty="0" smtClean="0">
                <a:latin typeface="Arial Narrow" pitchFamily="34" charset="0"/>
              </a:rPr>
              <a:t>Topical; Should be applied for 2-3 weeks</a:t>
            </a:r>
          </a:p>
          <a:p>
            <a:pPr lvl="0">
              <a:buClr>
                <a:schemeClr val="accent3"/>
              </a:buClr>
              <a:buSzPct val="95000"/>
            </a:pPr>
            <a:r>
              <a:rPr lang="en-US" sz="2400" b="1" dirty="0" smtClean="0">
                <a:latin typeface="Arial Narrow" pitchFamily="34" charset="0"/>
              </a:rPr>
              <a:t>    * For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cutaneous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application ; </a:t>
            </a:r>
            <a:r>
              <a:rPr lang="en-US" sz="2400" b="1" dirty="0" smtClean="0">
                <a:latin typeface="Arial Narrow" pitchFamily="34" charset="0"/>
              </a:rPr>
              <a:t>lotion, cream, powder</a:t>
            </a: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 lvl="0">
              <a:buClr>
                <a:schemeClr val="accent3"/>
              </a:buClr>
              <a:buSzPct val="95000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* For vaginal application;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Vaginal creams, ovules &amp; suppositories </a:t>
            </a:r>
          </a:p>
          <a:p>
            <a:pPr lvl="0">
              <a:buClr>
                <a:schemeClr val="accent3"/>
              </a:buClr>
              <a:buSzPct val="95000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Oral: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tablets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reserved to affection in nail or hair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84" y="51816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buClr>
                <a:schemeClr val="accent3"/>
              </a:buClr>
              <a:buSzPct val="95000"/>
              <a:defRPr/>
            </a:pPr>
            <a:r>
              <a:rPr lang="en-US" sz="2200" b="1" i="1" u="sng" dirty="0" smtClean="0">
                <a:solidFill>
                  <a:srgbClr val="0070C0"/>
                </a:solidFill>
                <a:latin typeface="Arial Narrow" pitchFamily="34" charset="0"/>
              </a:rPr>
              <a:t>N.B. </a:t>
            </a:r>
            <a:r>
              <a:rPr lang="en-US" sz="2200" b="1" i="1" u="sng" dirty="0" err="1" smtClean="0">
                <a:solidFill>
                  <a:srgbClr val="0070C0"/>
                </a:solidFill>
                <a:latin typeface="Arial Narrow" pitchFamily="34" charset="0"/>
              </a:rPr>
              <a:t>Ketokonazole</a:t>
            </a:r>
            <a:r>
              <a:rPr lang="en-US" sz="2200" b="1" i="1" u="sng" dirty="0" smtClean="0">
                <a:solidFill>
                  <a:srgbClr val="0070C0"/>
                </a:solidFill>
                <a:latin typeface="Arial Narrow" pitchFamily="34" charset="0"/>
              </a:rPr>
              <a:t> shampoo &amp; lotion </a:t>
            </a:r>
            <a:r>
              <a:rPr lang="en-US" sz="2200" b="1" i="1" dirty="0" smtClean="0">
                <a:latin typeface="Arial Narrow" pitchFamily="34" charset="0"/>
              </a:rPr>
              <a:t>are available for  ring worm of the scalp. Lotion is also used for </a:t>
            </a:r>
            <a:r>
              <a:rPr lang="en-US" sz="2200" b="1" dirty="0" err="1" smtClean="0">
                <a:latin typeface="Arial Narrow" pitchFamily="34" charset="0"/>
              </a:rPr>
              <a:t>seborrheic</a:t>
            </a:r>
            <a:r>
              <a:rPr lang="en-US" sz="2200" b="1" dirty="0" smtClean="0">
                <a:latin typeface="Arial Narrow" pitchFamily="34" charset="0"/>
              </a:rPr>
              <a:t> dermatitis and </a:t>
            </a:r>
            <a:r>
              <a:rPr lang="en-US" sz="2200" b="1" dirty="0" err="1" smtClean="0">
                <a:latin typeface="Arial Narrow" pitchFamily="34" charset="0"/>
              </a:rPr>
              <a:t>pityriasis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versicolor</a:t>
            </a:r>
            <a:r>
              <a:rPr lang="en-US" sz="2200" b="1" i="1" dirty="0" smtClean="0">
                <a:latin typeface="Arial Narrow" pitchFamily="34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447" y="535763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buClr>
                <a:schemeClr val="accent3"/>
              </a:buClr>
              <a:buSzPct val="95000"/>
              <a:defRPr/>
            </a:pPr>
            <a:r>
              <a:rPr lang="en-US" sz="24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</a:rPr>
              <a:t>Used </a:t>
            </a:r>
          </a:p>
          <a:p>
            <a:pPr lvl="0" indent="-274320">
              <a:buClr>
                <a:schemeClr val="accent3"/>
              </a:buClr>
              <a:buSzPct val="95000"/>
              <a:defRPr/>
            </a:pPr>
            <a:r>
              <a:rPr lang="en-US" sz="2400" b="1" dirty="0" smtClean="0">
                <a:latin typeface="Arial Narrow" pitchFamily="34" charset="0"/>
              </a:rPr>
              <a:t>In </a:t>
            </a:r>
            <a:r>
              <a:rPr lang="en-US" sz="2400" b="1" dirty="0" err="1" smtClean="0">
                <a:latin typeface="Arial Narrow" pitchFamily="34" charset="0"/>
              </a:rPr>
              <a:t>dermatophytes</a:t>
            </a:r>
            <a:r>
              <a:rPr lang="en-US" sz="2400" b="1" dirty="0" smtClean="0">
                <a:latin typeface="Arial Narrow" pitchFamily="34" charset="0"/>
              </a:rPr>
              <a:t>. It is effective in 60-100%.cutaneous </a:t>
            </a:r>
            <a:r>
              <a:rPr lang="en-US" sz="2400" b="1" dirty="0" err="1" smtClean="0">
                <a:latin typeface="Arial Narrow" pitchFamily="34" charset="0"/>
              </a:rPr>
              <a:t>candidiasis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cure rate is 80-100% </a:t>
            </a:r>
          </a:p>
          <a:p>
            <a:pPr lvl="0" indent="-274320">
              <a:buClr>
                <a:schemeClr val="accent3"/>
              </a:buClr>
              <a:buSzPct val="95000"/>
              <a:defRPr/>
            </a:pPr>
            <a:r>
              <a:rPr lang="en-US" sz="2400" b="1" i="1" dirty="0" smtClean="0">
                <a:latin typeface="Arial Narrow" pitchFamily="34" charset="0"/>
              </a:rPr>
              <a:t>It can be used for oral thrush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 </a:t>
            </a:r>
            <a:r>
              <a:rPr lang="en-US" sz="2400" b="1" dirty="0" smtClean="0">
                <a:latin typeface="Arial Narrow" pitchFamily="34" charset="0"/>
              </a:rPr>
              <a:t>pleasant-tasting alternative to </a:t>
            </a:r>
            <a:r>
              <a:rPr lang="en-US" sz="2400" b="1" dirty="0" err="1" smtClean="0">
                <a:latin typeface="Arial Narrow" pitchFamily="34" charset="0"/>
              </a:rPr>
              <a:t>nystatin</a:t>
            </a:r>
            <a:endParaRPr lang="en-US" sz="2400" b="1" dirty="0" smtClean="0">
              <a:latin typeface="Arial Narrow" pitchFamily="34" charset="0"/>
              <a:cs typeface="Times New Roman" pitchFamily="18" charset="0"/>
              <a:sym typeface="Wingdings 3"/>
            </a:endParaRPr>
          </a:p>
          <a:p>
            <a:pPr lvl="0" indent="-274320">
              <a:buClr>
                <a:schemeClr val="accent3"/>
              </a:buClr>
              <a:buSzPct val="95000"/>
              <a:defRPr/>
            </a:pPr>
            <a:r>
              <a:rPr lang="en-US" sz="2400" b="1" i="1" dirty="0" err="1" smtClean="0">
                <a:latin typeface="Arial Narrow" pitchFamily="34" charset="0"/>
              </a:rPr>
              <a:t>Favoured</a:t>
            </a:r>
            <a:r>
              <a:rPr lang="en-US" sz="2400" b="1" i="1" dirty="0" smtClean="0">
                <a:latin typeface="Arial Narrow" pitchFamily="34" charset="0"/>
              </a:rPr>
              <a:t> in </a:t>
            </a:r>
            <a:r>
              <a:rPr lang="en-US" sz="2400" b="1" dirty="0" err="1" smtClean="0">
                <a:latin typeface="Arial Narrow" pitchFamily="34" charset="0"/>
              </a:rPr>
              <a:t>vulvovaginal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candidiasis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because of long lasting residual effect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used </a:t>
            </a:r>
            <a:r>
              <a:rPr lang="en-US" sz="2400" b="1" dirty="0" smtClean="0">
                <a:latin typeface="Arial Narrow" pitchFamily="34" charset="0"/>
              </a:rPr>
              <a:t>once daily at bed time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c</a:t>
            </a:r>
            <a:r>
              <a:rPr lang="en-US" sz="2400" b="1" dirty="0" smtClean="0">
                <a:latin typeface="Arial Narrow" pitchFamily="34" charset="0"/>
              </a:rPr>
              <a:t>ure rate 80%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2279" y="382074"/>
            <a:ext cx="222189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CLOTRIMAZOLE</a:t>
            </a:r>
            <a:endParaRPr lang="en-US" sz="2000" b="1" dirty="0">
              <a:solidFill>
                <a:schemeClr val="bg1"/>
              </a:solidFill>
              <a:effectLst>
                <a:outerShdw blurRad="88900" dist="635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743200"/>
            <a:ext cx="8916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buClr>
                <a:schemeClr val="accent3"/>
              </a:buClr>
              <a:buSzPct val="95000"/>
              <a:defRPr/>
            </a:pPr>
            <a:r>
              <a:rPr lang="en-US" sz="22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</a:rPr>
              <a:t>Systemic administration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200" b="1" i="1" dirty="0" smtClean="0">
                <a:latin typeface="Arial Narrow" pitchFamily="34" charset="0"/>
              </a:rPr>
              <a:t>200mg/</a:t>
            </a:r>
            <a:r>
              <a:rPr lang="en-US" sz="2200" b="1" i="1" dirty="0" err="1" smtClean="0">
                <a:latin typeface="Arial Narrow" pitchFamily="34" charset="0"/>
              </a:rPr>
              <a:t>dys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in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onychomycosis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&amp; scalp affections</a:t>
            </a:r>
            <a:r>
              <a:rPr lang="en-US" sz="2200" b="1" i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21235362">
            <a:off x="132872" y="-16678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TOPICAL AZOLES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4572000"/>
            <a:ext cx="9144000" cy="1588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2400" y="4038600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>
              <a:buClr>
                <a:schemeClr val="accent3"/>
              </a:buClr>
              <a:buSzPct val="95000"/>
              <a:defRPr/>
            </a:pPr>
            <a:r>
              <a:rPr lang="en-US" sz="2200" b="1" u="sng" dirty="0" smtClean="0">
                <a:solidFill>
                  <a:srgbClr val="0070C0"/>
                </a:solidFill>
                <a:latin typeface="Arial Narrow" pitchFamily="34" charset="0"/>
              </a:rPr>
              <a:t>N.B. </a:t>
            </a:r>
            <a:r>
              <a:rPr lang="en-US" sz="2200" b="1" u="sng" dirty="0" err="1" smtClean="0">
                <a:solidFill>
                  <a:srgbClr val="0070C0"/>
                </a:solidFill>
                <a:latin typeface="Arial Narrow" pitchFamily="34" charset="0"/>
              </a:rPr>
              <a:t>Miconazole</a:t>
            </a:r>
            <a:r>
              <a:rPr lang="en-US" sz="2200" b="1" u="sng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causes more frequently </a:t>
            </a:r>
            <a:r>
              <a:rPr lang="en-US" sz="2200" b="1" i="1" dirty="0" smtClean="0">
                <a:latin typeface="Arial Narrow" pitchFamily="34" charset="0"/>
              </a:rPr>
              <a:t>vaginal irritation &amp; pelvic cramp.</a:t>
            </a:r>
          </a:p>
        </p:txBody>
      </p:sp>
      <p:sp>
        <p:nvSpPr>
          <p:cNvPr id="15" name="Rectangle 14"/>
          <p:cNvSpPr/>
          <p:nvPr/>
        </p:nvSpPr>
        <p:spPr>
          <a:xfrm rot="21235362">
            <a:off x="122560" y="4555322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SYSTEMIC AZOLES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59436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buClr>
                <a:schemeClr val="accent3"/>
              </a:buClr>
              <a:buSzPct val="95000"/>
              <a:defRPr/>
            </a:pPr>
            <a:r>
              <a:rPr lang="en-US" sz="2200" b="1" i="1" u="sng" dirty="0" smtClean="0">
                <a:solidFill>
                  <a:srgbClr val="0070C0"/>
                </a:solidFill>
                <a:latin typeface="Arial Narrow" pitchFamily="34" charset="0"/>
              </a:rPr>
              <a:t>N.B. </a:t>
            </a:r>
            <a:r>
              <a:rPr lang="en-US" sz="2200" b="1" i="1" u="sng" dirty="0" err="1" smtClean="0">
                <a:solidFill>
                  <a:srgbClr val="0070C0"/>
                </a:solidFill>
                <a:latin typeface="Arial Narrow" pitchFamily="34" charset="0"/>
              </a:rPr>
              <a:t>Itraconazol</a:t>
            </a:r>
            <a:r>
              <a:rPr lang="en-US" sz="2200" b="1" i="1" u="sng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though it has no common topical preparations yet it is given orally for topical affections.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2800" y="4495800"/>
            <a:ext cx="2209800" cy="457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TOPICAL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895600" y="4623516"/>
            <a:ext cx="381000" cy="33055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400" y="316069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buClr>
                <a:schemeClr val="accent3"/>
              </a:buClr>
              <a:buSzPct val="95000"/>
              <a:defRPr/>
            </a:pPr>
            <a:endParaRPr lang="en-US" sz="800" b="1" dirty="0" smtClean="0">
              <a:latin typeface="Arial Narrow" pitchFamily="34" charset="0"/>
              <a:cs typeface="Times New Roman" pitchFamily="18" charset="0"/>
              <a:sym typeface="Wingdings 3"/>
            </a:endParaRPr>
          </a:p>
          <a:p>
            <a:pPr lvl="0" indent="-274320">
              <a:buClr>
                <a:schemeClr val="accent3"/>
              </a:buClr>
              <a:buSzPct val="95000"/>
              <a:defRPr/>
            </a:pPr>
            <a:r>
              <a:rPr lang="en-US" sz="24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  <a:cs typeface="Times New Roman" pitchFamily="18" charset="0"/>
                <a:sym typeface="Wingdings 3"/>
              </a:rPr>
              <a:t>ADRs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Stigma, </a:t>
            </a:r>
            <a:r>
              <a:rPr lang="en-US" sz="2400" b="1" dirty="0" err="1" smtClean="0">
                <a:latin typeface="Arial Narrow" pitchFamily="34" charset="0"/>
              </a:rPr>
              <a:t>erythma</a:t>
            </a:r>
            <a:r>
              <a:rPr lang="en-US" sz="2400" b="1" dirty="0" smtClean="0">
                <a:latin typeface="Arial Narrow" pitchFamily="34" charset="0"/>
              </a:rPr>
              <a:t>, edema, </a:t>
            </a:r>
            <a:r>
              <a:rPr lang="en-US" sz="2400" b="1" dirty="0" err="1" smtClean="0">
                <a:latin typeface="Arial Narrow" pitchFamily="34" charset="0"/>
              </a:rPr>
              <a:t>vesication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pruritus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urticaria</a:t>
            </a:r>
            <a:r>
              <a:rPr lang="en-US" sz="2400" b="1" dirty="0" smtClean="0">
                <a:latin typeface="Arial Narrow" pitchFamily="34" charset="0"/>
              </a:rPr>
              <a:t>, mild vaginal burning sensation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79241" y="2501721"/>
            <a:ext cx="418563" cy="279042"/>
          </a:xfrm>
          <a:prstGeom prst="rect">
            <a:avLst/>
          </a:prstGeom>
          <a:solidFill>
            <a:srgbClr val="66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3733800"/>
            <a:ext cx="609600" cy="304800"/>
          </a:xfrm>
          <a:prstGeom prst="rect">
            <a:avLst/>
          </a:prstGeom>
          <a:solidFill>
            <a:srgbClr val="66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6285963"/>
            <a:ext cx="1524000" cy="533400"/>
          </a:xfrm>
          <a:prstGeom prst="rect">
            <a:avLst/>
          </a:prstGeom>
          <a:solidFill>
            <a:srgbClr val="66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0" y="152400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ALLYAMINES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8200" y="685800"/>
            <a:ext cx="358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>
              <a:lnSpc>
                <a:spcPct val="80000"/>
              </a:lnSpc>
              <a:defRPr/>
            </a:pPr>
            <a:r>
              <a:rPr lang="en-US" sz="2000" b="1" dirty="0" err="1" smtClean="0">
                <a:latin typeface="Arial Narrow" pitchFamily="34" charset="0"/>
              </a:rPr>
              <a:t>Terbinafine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N</a:t>
            </a: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aftifine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, </a:t>
            </a: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Butenafine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1589782"/>
            <a:ext cx="3429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</a:t>
            </a:r>
            <a:r>
              <a:rPr lang="en-US" sz="2000" b="1" dirty="0" smtClean="0">
                <a:latin typeface="Arial Narrow" pitchFamily="34" charset="0"/>
              </a:rPr>
              <a:t> newest synthetic </a:t>
            </a:r>
            <a:r>
              <a:rPr lang="en-US" sz="2000" b="1" dirty="0" err="1" smtClean="0">
                <a:latin typeface="Arial Narrow" pitchFamily="34" charset="0"/>
              </a:rPr>
              <a:t>allylamine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3705" y="1189672"/>
            <a:ext cx="1907895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TERBINAFINE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5442" y="1894582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Fungicidal # </a:t>
            </a:r>
          </a:p>
          <a:p>
            <a:r>
              <a:rPr lang="en-US" sz="2200" b="1" u="heavy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Antifungal  spectrum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 </a:t>
            </a:r>
            <a:r>
              <a:rPr lang="en-US" sz="2000" b="1" i="1" dirty="0" smtClean="0">
                <a:latin typeface="Arial Narrow" pitchFamily="34" charset="0"/>
                <a:cs typeface="Times New Roman" pitchFamily="18" charset="0"/>
              </a:rPr>
              <a:t>c. </a:t>
            </a:r>
            <a:r>
              <a:rPr lang="en-US" sz="2000" b="1" i="1" dirty="0" err="1" smtClean="0">
                <a:latin typeface="Arial Narrow" pitchFamily="34" charset="0"/>
                <a:cs typeface="Times New Roman" pitchFamily="18" charset="0"/>
              </a:rPr>
              <a:t>albicans</a:t>
            </a:r>
            <a:r>
              <a:rPr lang="en-US" sz="2000" b="1" i="1" dirty="0" smtClean="0">
                <a:latin typeface="Arial Narrow" pitchFamily="34" charset="0"/>
                <a:cs typeface="Times New Roman" pitchFamily="18" charset="0"/>
              </a:rPr>
              <a:t> &amp; </a:t>
            </a:r>
            <a:r>
              <a:rPr lang="en-US" sz="2000" b="1" i="1" dirty="0" err="1" smtClean="0">
                <a:latin typeface="Arial Narrow" pitchFamily="34" charset="0"/>
                <a:cs typeface="Times New Roman" pitchFamily="18" charset="0"/>
              </a:rPr>
              <a:t>dermatophytes</a:t>
            </a:r>
            <a:endParaRPr lang="en-US" sz="2000" b="1" i="1" dirty="0" smtClean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0" name="Picture 3" descr="C:\Users\Administrator\Pictures\grap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0" y="-1"/>
            <a:ext cx="4038600" cy="687931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048000" y="2908479"/>
            <a:ext cx="2866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Inhibit </a:t>
            </a:r>
            <a:r>
              <a:rPr lang="en-US" sz="2000" b="1" dirty="0" err="1" smtClean="0">
                <a:latin typeface="Arial Narrow" pitchFamily="34" charset="0"/>
              </a:rPr>
              <a:t>squalene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epoxidase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2921913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  <a:sym typeface="Wingdings 3"/>
              </a:rPr>
              <a:t> </a:t>
            </a:r>
            <a:r>
              <a:rPr lang="en-US" sz="2200" b="1" u="heavy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Mechanism</a:t>
            </a:r>
          </a:p>
          <a:p>
            <a:r>
              <a:rPr lang="en-US" sz="2200" b="1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     The accumulation of toxic</a:t>
            </a:r>
          </a:p>
          <a:p>
            <a:r>
              <a:rPr lang="en-US" sz="2200" b="1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      amounts of </a:t>
            </a:r>
            <a:r>
              <a:rPr lang="en-US" sz="2200" b="1" dirty="0" err="1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squalene</a:t>
            </a:r>
            <a:r>
              <a:rPr lang="en-US" sz="2200" b="1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</a:p>
          <a:p>
            <a:r>
              <a:rPr lang="en-US" sz="2200" b="1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  <a:cs typeface="Times New Roman" pitchFamily="18" charset="0"/>
                <a:sym typeface="Wingdings 3"/>
              </a:rPr>
              <a:t>      Fungal Cell Death</a:t>
            </a:r>
            <a:endParaRPr lang="en-US" sz="2200" b="1" dirty="0" smtClean="0">
              <a:uFill>
                <a:solidFill>
                  <a:srgbClr val="0086BC"/>
                </a:solidFill>
              </a:uFill>
              <a:latin typeface="Arial Narrow" pitchFamily="34" charset="0"/>
            </a:endParaRPr>
          </a:p>
        </p:txBody>
      </p:sp>
      <p:cxnSp>
        <p:nvCxnSpPr>
          <p:cNvPr id="17" name="Straight Arrow Connector 16"/>
          <p:cNvCxnSpPr>
            <a:stCxn id="11" idx="1"/>
          </p:cNvCxnSpPr>
          <p:nvPr/>
        </p:nvCxnSpPr>
        <p:spPr>
          <a:xfrm rot="10800000">
            <a:off x="2819400" y="2895600"/>
            <a:ext cx="228600" cy="2129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600" y="2438400"/>
            <a:ext cx="1350050" cy="369332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FUNGICIDAL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715037" y="2362200"/>
            <a:ext cx="762000" cy="533400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09800" y="3581400"/>
            <a:ext cx="762000" cy="533400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8200" y="6324600"/>
            <a:ext cx="762000" cy="533400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5815" y="4140558"/>
            <a:ext cx="1428148" cy="369332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FUNGISTATIC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352800" y="3962400"/>
            <a:ext cx="978025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Azoles</a:t>
            </a:r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rot="10800000" flipV="1">
            <a:off x="3048000" y="4162454"/>
            <a:ext cx="304800" cy="2854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31595" y="4470042"/>
            <a:ext cx="5029200" cy="2294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latin typeface="Arial Narrow" pitchFamily="34" charset="0"/>
              </a:rPr>
              <a:t>Given both orally &amp; topically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latin typeface="Arial Narrow" pitchFamily="34" charset="0"/>
              </a:rPr>
              <a:t>Orally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250mg /</a:t>
            </a:r>
            <a:r>
              <a:rPr lang="en-US" sz="2200" b="1" dirty="0" err="1" smtClean="0">
                <a:latin typeface="Arial Narrow" pitchFamily="34" charset="0"/>
              </a:rPr>
              <a:t>dys</a:t>
            </a:r>
            <a:r>
              <a:rPr lang="en-US" sz="2200" b="1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 </a:t>
            </a:r>
            <a:r>
              <a:rPr lang="en-US" sz="2200" b="1" dirty="0" smtClean="0">
                <a:latin typeface="Arial Narrow" pitchFamily="34" charset="0"/>
              </a:rPr>
              <a:t> 2-6 wks / 3 m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latin typeface="Arial Narrow" pitchFamily="34" charset="0"/>
              </a:rPr>
              <a:t>Locally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1% ointment twice daily</a:t>
            </a:r>
          </a:p>
          <a:p>
            <a:pPr>
              <a:lnSpc>
                <a:spcPct val="90000"/>
              </a:lnSpc>
            </a:pPr>
            <a:endParaRPr lang="en-US" sz="900" b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u="heavy" dirty="0" smtClean="0">
                <a:uFill>
                  <a:solidFill>
                    <a:srgbClr val="0070C0"/>
                  </a:solidFill>
                </a:uFill>
                <a:latin typeface="Arial Narrow" pitchFamily="34" charset="0"/>
              </a:rPr>
              <a:t>Used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In </a:t>
            </a:r>
            <a:r>
              <a:rPr lang="en-US" sz="2200" b="1" dirty="0" smtClean="0">
                <a:latin typeface="Arial Narrow" pitchFamily="34" charset="0"/>
              </a:rPr>
              <a:t>&amp; </a:t>
            </a:r>
            <a:r>
              <a:rPr lang="en-US" sz="2200" b="1" dirty="0" err="1" smtClean="0">
                <a:latin typeface="Arial Narrow" pitchFamily="34" charset="0"/>
              </a:rPr>
              <a:t>candida</a:t>
            </a:r>
            <a:r>
              <a:rPr lang="en-US" sz="2200" b="1" dirty="0" smtClean="0">
                <a:latin typeface="Arial Narrow" pitchFamily="34" charset="0"/>
              </a:rPr>
              <a:t> &amp; drug of choice for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many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d</a:t>
            </a:r>
            <a:r>
              <a:rPr lang="en-US" sz="2200" b="1" dirty="0" err="1" smtClean="0">
                <a:latin typeface="Arial Narrow" pitchFamily="34" charset="0"/>
              </a:rPr>
              <a:t>ermatophytes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Arial Narrow" pitchFamily="34" charset="0"/>
              </a:rPr>
              <a:t>            </a:t>
            </a:r>
            <a:r>
              <a:rPr lang="en-US" sz="2000" b="1" i="1" dirty="0" smtClean="0">
                <a:latin typeface="Arial Narrow" pitchFamily="34" charset="0"/>
              </a:rPr>
              <a:t>In </a:t>
            </a:r>
            <a:r>
              <a:rPr lang="en-US" sz="2000" b="1" i="1" dirty="0" err="1" smtClean="0">
                <a:latin typeface="Arial Narrow" pitchFamily="34" charset="0"/>
              </a:rPr>
              <a:t>onychomycosis</a:t>
            </a:r>
            <a:r>
              <a:rPr lang="en-US" sz="2000" b="1" i="1" dirty="0" smtClean="0">
                <a:latin typeface="Arial Narrow" pitchFamily="34" charset="0"/>
              </a:rPr>
              <a:t> of fingers </a:t>
            </a:r>
            <a:r>
              <a:rPr lang="en-US" sz="2000" b="1" i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000" b="1" i="1" dirty="0" smtClean="0">
                <a:latin typeface="Arial Narrow" pitchFamily="34" charset="0"/>
              </a:rPr>
              <a:t> 6w</a:t>
            </a:r>
          </a:p>
          <a:p>
            <a:pPr>
              <a:lnSpc>
                <a:spcPct val="90000"/>
              </a:lnSpc>
            </a:pPr>
            <a:r>
              <a:rPr lang="en-US" sz="2000" b="1" i="1" dirty="0" smtClean="0">
                <a:latin typeface="Arial Narrow" pitchFamily="34" charset="0"/>
              </a:rPr>
              <a:t>            In </a:t>
            </a:r>
            <a:r>
              <a:rPr lang="en-US" sz="2000" b="1" i="1" dirty="0" err="1" smtClean="0">
                <a:latin typeface="Arial Narrow" pitchFamily="34" charset="0"/>
              </a:rPr>
              <a:t>onychomycosis</a:t>
            </a:r>
            <a:r>
              <a:rPr lang="en-US" sz="2000" b="1" i="1" dirty="0" smtClean="0">
                <a:latin typeface="Arial Narrow" pitchFamily="34" charset="0"/>
              </a:rPr>
              <a:t> of toes </a:t>
            </a:r>
            <a:r>
              <a:rPr lang="en-US" sz="2000" b="1" i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000" b="1" i="1" dirty="0" smtClean="0">
                <a:latin typeface="Arial Narrow" pitchFamily="34" charset="0"/>
              </a:rPr>
              <a:t> 3m</a:t>
            </a:r>
            <a:endParaRPr lang="en-US" sz="2000" b="1" i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1" grpId="0"/>
      <p:bldP spid="15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83705" y="590490"/>
            <a:ext cx="1907895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TERBINAFINE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152400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ALLYAMINES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609600"/>
            <a:ext cx="212590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1430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Well absorbed orally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Bioavailability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 due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to first pass metabolism in liver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Protein binding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 &gt;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99% in plasma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Accumulates in skin, nails and fat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t </a:t>
            </a:r>
            <a:r>
              <a:rPr lang="en-US" sz="2200" b="1" baseline="-25000" dirty="0" smtClean="0">
                <a:latin typeface="Arial Narrow" pitchFamily="34" charset="0"/>
                <a:cs typeface="Times New Roman" pitchFamily="18" charset="0"/>
              </a:rPr>
              <a:t>1/2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12 hrs /  extends to 200-400 hrs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slow release from tissues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found </a:t>
            </a:r>
            <a:br>
              <a:rPr lang="en-US" sz="22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 in plasma for 4-8 weeks after prolong therapy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Metabolized in liver &amp; excreted in urine 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Clearance is reduced in moderate and hepatic impairment.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163" y="3744531"/>
            <a:ext cx="761999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ADRs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1910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GIT disturbance, altered taste and transient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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aminotransferase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200" b="1" spc="-30" dirty="0" smtClean="0">
              <a:latin typeface="Arial Narrow" pitchFamily="34" charset="0"/>
            </a:endParaRP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Rare </a:t>
            </a:r>
            <a:r>
              <a:rPr lang="en-US" sz="2200" b="1" dirty="0" err="1" smtClean="0">
                <a:latin typeface="Arial Narrow" pitchFamily="34" charset="0"/>
              </a:rPr>
              <a:t>hepatotoxicity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not given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in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azotemia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or hepatic failure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410200"/>
            <a:ext cx="8305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Not much significant interactions with hepatic </a:t>
            </a:r>
            <a:r>
              <a:rPr lang="en-US" sz="2200" b="1" dirty="0" err="1" smtClean="0">
                <a:latin typeface="Arial Narrow" pitchFamily="34" charset="0"/>
              </a:rPr>
              <a:t>microsomal</a:t>
            </a:r>
            <a:r>
              <a:rPr lang="en-US" sz="2200" b="1" dirty="0" smtClean="0">
                <a:latin typeface="Arial Narrow" pitchFamily="34" charset="0"/>
              </a:rPr>
              <a:t> enzymes.</a:t>
            </a:r>
          </a:p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*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Ri</a:t>
            </a:r>
            <a:r>
              <a:rPr lang="en-US" sz="2200" b="1" dirty="0" err="1" smtClean="0">
                <a:latin typeface="Arial Narrow" pitchFamily="34" charset="0"/>
              </a:rPr>
              <a:t>fampicin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 its </a:t>
            </a:r>
            <a:r>
              <a:rPr lang="en-US" sz="2200" b="1" dirty="0" smtClean="0">
                <a:latin typeface="Arial Narrow" pitchFamily="34" charset="0"/>
              </a:rPr>
              <a:t>serum levels </a:t>
            </a:r>
          </a:p>
          <a:p>
            <a:r>
              <a:rPr lang="en-US" sz="2200" b="1" dirty="0" smtClean="0">
                <a:latin typeface="Arial Narrow" pitchFamily="34" charset="0"/>
              </a:rPr>
              <a:t>* </a:t>
            </a:r>
            <a:r>
              <a:rPr lang="en-US" sz="2200" b="1" dirty="0" err="1" smtClean="0">
                <a:latin typeface="Arial Narrow" pitchFamily="34" charset="0"/>
              </a:rPr>
              <a:t>Cimetidine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its </a:t>
            </a:r>
            <a:r>
              <a:rPr lang="en-US" sz="2200" b="1" dirty="0" smtClean="0">
                <a:latin typeface="Arial Narrow" pitchFamily="34" charset="0"/>
              </a:rPr>
              <a:t>serum levels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042" y="4909268"/>
            <a:ext cx="1702158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Interactions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1752600"/>
            <a:ext cx="317279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en-US" sz="2800" b="1" dirty="0" smtClean="0">
                <a:latin typeface="Broadway" pitchFamily="82" charset="0"/>
              </a:rPr>
              <a:t>3. On Nucleic a.</a:t>
            </a:r>
          </a:p>
          <a:p>
            <a:pPr marL="514350" indent="-514350" algn="ctr"/>
            <a:endParaRPr lang="en-US" sz="2800" b="1" dirty="0" smtClean="0">
              <a:latin typeface="Broadway" pitchFamily="82" charset="0"/>
            </a:endParaRPr>
          </a:p>
          <a:p>
            <a:pPr marL="514350" indent="-514350" algn="ctr"/>
            <a:r>
              <a:rPr lang="en-US" sz="2800" b="1" dirty="0" smtClean="0">
                <a:latin typeface="Arial Narrow" pitchFamily="34" charset="0"/>
              </a:rPr>
              <a:t>FLUCYTOSINE</a:t>
            </a:r>
          </a:p>
          <a:p>
            <a:pPr marL="514350" indent="-514350" algn="ctr">
              <a:buAutoNum type="arabicParenR"/>
            </a:pPr>
            <a:endParaRPr lang="en-US" sz="28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144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Fluorinated </a:t>
            </a:r>
            <a:r>
              <a:rPr lang="en-US" sz="2200" b="1" dirty="0" err="1" smtClean="0">
                <a:latin typeface="Arial Narrow" pitchFamily="34" charset="0"/>
              </a:rPr>
              <a:t>pyrimidine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antimetabolite</a:t>
            </a:r>
            <a:r>
              <a:rPr lang="en-US" sz="2200" b="1" dirty="0" smtClean="0">
                <a:latin typeface="Arial Narrow" pitchFamily="34" charset="0"/>
              </a:rPr>
              <a:t> related to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chemotherapeutic 5-fluorouracil (5-FU).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200" y="609600"/>
            <a:ext cx="195367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FLUCYTOSINE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179373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PYRIMIDINE ANALOGES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042" y="3938587"/>
            <a:ext cx="7620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Oral absorption (&gt; 90%) &amp; rapid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peak within 1-2hrs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Little protein bound.</a:t>
            </a:r>
          </a:p>
          <a:p>
            <a:pPr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Peak plasma con. reaches 70-80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ug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/ml in 1-2 hrs. </a:t>
            </a:r>
          </a:p>
          <a:p>
            <a:pPr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Widely distributed in body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penetrates well into CSF.</a:t>
            </a:r>
          </a:p>
          <a:p>
            <a:pPr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80% dose is excreted unchanged in urine.</a:t>
            </a:r>
          </a:p>
          <a:p>
            <a:pPr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t </a:t>
            </a:r>
            <a:r>
              <a:rPr lang="en-US" sz="2200" b="1" baseline="-25000" dirty="0" smtClean="0">
                <a:latin typeface="Arial Narrow" pitchFamily="34" charset="0"/>
                <a:cs typeface="Times New Roman" pitchFamily="18" charset="0"/>
              </a:rPr>
              <a:t>1/2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3-6 hours / in renal failures it may be 200 hrs</a:t>
            </a:r>
          </a:p>
          <a:p>
            <a:pPr>
              <a:buBlip>
                <a:blip r:embed="rId2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Excreted in urine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3494266"/>
            <a:ext cx="212590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526" y="1665466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dirty="0" err="1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Fungistatic</a:t>
            </a:r>
            <a:r>
              <a:rPr lang="en-US" sz="2200" b="1" u="heavy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 </a:t>
            </a:r>
          </a:p>
          <a:p>
            <a:r>
              <a:rPr lang="en-US" sz="2200" b="1" u="heavy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Antifungal  spectrum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Rather limited 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000" b="1" i="1" dirty="0" smtClean="0">
                <a:latin typeface="Arial Narrow" pitchFamily="34" charset="0"/>
                <a:cs typeface="Times New Roman" pitchFamily="18" charset="0"/>
              </a:rPr>
              <a:t>c. </a:t>
            </a:r>
            <a:r>
              <a:rPr lang="en-US" sz="2000" b="1" i="1" dirty="0" err="1" smtClean="0">
                <a:latin typeface="Arial Narrow" pitchFamily="34" charset="0"/>
                <a:cs typeface="Times New Roman" pitchFamily="18" charset="0"/>
              </a:rPr>
              <a:t>albicans</a:t>
            </a:r>
            <a:r>
              <a:rPr lang="en-US" sz="2000" b="1" i="1" dirty="0" smtClean="0">
                <a:latin typeface="Arial Narrow" pitchFamily="34" charset="0"/>
                <a:cs typeface="Times New Roman" pitchFamily="18" charset="0"/>
              </a:rPr>
              <a:t> &amp; </a:t>
            </a:r>
            <a:r>
              <a:rPr lang="en-US" sz="2000" b="1" i="1" dirty="0" err="1" smtClean="0">
                <a:latin typeface="Arial Narrow" pitchFamily="34" charset="0"/>
                <a:cs typeface="Times New Roman" pitchFamily="18" charset="0"/>
              </a:rPr>
              <a:t>cryptococci</a:t>
            </a:r>
            <a:endParaRPr lang="en-US" sz="2000" b="1" i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Arial Narrow" pitchFamily="34" charset="0"/>
                <a:cs typeface="Times New Roman" pitchFamily="18" charset="0"/>
              </a:rPr>
              <a:t>Synergistic to </a:t>
            </a:r>
            <a:r>
              <a:rPr lang="en-US" sz="20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Itraconazole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for treating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chromoblastomycosis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Amphotericin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for treating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cryptococcosis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. </a:t>
            </a:r>
            <a:endParaRPr lang="en-US" sz="2200" b="1" i="1" dirty="0" smtClean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Rectangle 491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gradFill flip="none" rotWithShape="1">
            <a:gsLst>
              <a:gs pos="11000">
                <a:schemeClr val="tx2">
                  <a:lumMod val="40000"/>
                  <a:lumOff val="60000"/>
                  <a:alpha val="84000"/>
                </a:schemeClr>
              </a:gs>
              <a:gs pos="20000">
                <a:srgbClr val="CCFF66">
                  <a:alpha val="76000"/>
                </a:srgbClr>
              </a:gs>
              <a:gs pos="5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4538" y="4840287"/>
            <a:ext cx="1422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2000" contrast="30000"/>
          </a:blip>
          <a:srcRect l="6519" t="4083" r="70561" b="76942"/>
          <a:stretch>
            <a:fillRect/>
          </a:stretch>
        </p:blipFill>
        <p:spPr bwMode="auto">
          <a:xfrm>
            <a:off x="-50800" y="2301224"/>
            <a:ext cx="2042459" cy="2423176"/>
          </a:xfrm>
          <a:prstGeom prst="rect">
            <a:avLst/>
          </a:prstGeom>
          <a:noFill/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752600" y="2128860"/>
            <a:ext cx="5783729" cy="3791796"/>
            <a:chOff x="2160" y="1156"/>
            <a:chExt cx="4016" cy="2380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068" y="1200"/>
              <a:ext cx="110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mannoproteins</a:t>
              </a:r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4270" y="2067"/>
              <a:ext cx="52" cy="90"/>
              <a:chOff x="3323" y="2214"/>
              <a:chExt cx="57" cy="111"/>
            </a:xfrm>
          </p:grpSpPr>
          <p:sp>
            <p:nvSpPr>
              <p:cNvPr id="475" name="Line 8"/>
              <p:cNvSpPr>
                <a:spLocks noChangeShapeType="1"/>
              </p:cNvSpPr>
              <p:nvPr/>
            </p:nvSpPr>
            <p:spPr bwMode="auto">
              <a:xfrm rot="15881829">
                <a:off x="3304" y="2281"/>
                <a:ext cx="77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76" name="Line 9"/>
              <p:cNvSpPr>
                <a:spLocks noChangeShapeType="1"/>
              </p:cNvSpPr>
              <p:nvPr/>
            </p:nvSpPr>
            <p:spPr bwMode="auto">
              <a:xfrm rot="15881829">
                <a:off x="3325" y="2280"/>
                <a:ext cx="77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77" name="Oval 10"/>
              <p:cNvSpPr>
                <a:spLocks noChangeArrowheads="1"/>
              </p:cNvSpPr>
              <p:nvPr/>
            </p:nvSpPr>
            <p:spPr bwMode="auto">
              <a:xfrm rot="16029796">
                <a:off x="3316" y="2221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148" y="1426"/>
              <a:ext cx="136" cy="680"/>
            </a:xfrm>
            <a:custGeom>
              <a:avLst/>
              <a:gdLst/>
              <a:ahLst/>
              <a:cxnLst>
                <a:cxn ang="0">
                  <a:pos x="152" y="851"/>
                </a:cxn>
                <a:cxn ang="0">
                  <a:pos x="40" y="386"/>
                </a:cxn>
                <a:cxn ang="0">
                  <a:pos x="0" y="0"/>
                </a:cxn>
              </a:cxnLst>
              <a:rect l="0" t="0" r="r" b="b"/>
              <a:pathLst>
                <a:path w="152" h="851">
                  <a:moveTo>
                    <a:pt x="152" y="851"/>
                  </a:moveTo>
                  <a:cubicBezTo>
                    <a:pt x="133" y="774"/>
                    <a:pt x="65" y="528"/>
                    <a:pt x="40" y="386"/>
                  </a:cubicBezTo>
                  <a:cubicBezTo>
                    <a:pt x="15" y="244"/>
                    <a:pt x="8" y="132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305" y="1439"/>
              <a:ext cx="99" cy="621"/>
            </a:xfrm>
            <a:custGeom>
              <a:avLst/>
              <a:gdLst/>
              <a:ahLst/>
              <a:cxnLst>
                <a:cxn ang="0">
                  <a:pos x="22" y="778"/>
                </a:cxn>
                <a:cxn ang="0">
                  <a:pos x="15" y="340"/>
                </a:cxn>
                <a:cxn ang="0">
                  <a:pos x="110" y="0"/>
                </a:cxn>
              </a:cxnLst>
              <a:rect l="0" t="0" r="r" b="b"/>
              <a:pathLst>
                <a:path w="110" h="778">
                  <a:moveTo>
                    <a:pt x="22" y="778"/>
                  </a:moveTo>
                  <a:cubicBezTo>
                    <a:pt x="21" y="706"/>
                    <a:pt x="0" y="470"/>
                    <a:pt x="15" y="340"/>
                  </a:cubicBezTo>
                  <a:cubicBezTo>
                    <a:pt x="30" y="210"/>
                    <a:pt x="71" y="109"/>
                    <a:pt x="110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 rot="15881829">
              <a:off x="3080" y="1667"/>
              <a:ext cx="666" cy="128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98" y="34"/>
                </a:cxn>
                <a:cxn ang="0">
                  <a:pos x="834" y="0"/>
                </a:cxn>
              </a:cxnLst>
              <a:rect l="0" t="0" r="r" b="b"/>
              <a:pathLst>
                <a:path w="834" h="144">
                  <a:moveTo>
                    <a:pt x="0" y="144"/>
                  </a:moveTo>
                  <a:cubicBezTo>
                    <a:pt x="129" y="101"/>
                    <a:pt x="259" y="58"/>
                    <a:pt x="398" y="34"/>
                  </a:cubicBezTo>
                  <a:cubicBezTo>
                    <a:pt x="537" y="10"/>
                    <a:pt x="685" y="5"/>
                    <a:pt x="834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 rot="15881829">
              <a:off x="3115" y="1478"/>
              <a:ext cx="455" cy="577"/>
            </a:xfrm>
            <a:custGeom>
              <a:avLst/>
              <a:gdLst/>
              <a:ahLst/>
              <a:cxnLst>
                <a:cxn ang="0">
                  <a:pos x="570" y="0"/>
                </a:cxn>
                <a:cxn ang="0">
                  <a:pos x="290" y="268"/>
                </a:cxn>
                <a:cxn ang="0">
                  <a:pos x="0" y="644"/>
                </a:cxn>
              </a:cxnLst>
              <a:rect l="0" t="0" r="r" b="b"/>
              <a:pathLst>
                <a:path w="570" h="644">
                  <a:moveTo>
                    <a:pt x="570" y="0"/>
                  </a:moveTo>
                  <a:cubicBezTo>
                    <a:pt x="477" y="80"/>
                    <a:pt x="385" y="161"/>
                    <a:pt x="290" y="268"/>
                  </a:cubicBezTo>
                  <a:cubicBezTo>
                    <a:pt x="195" y="375"/>
                    <a:pt x="97" y="509"/>
                    <a:pt x="0" y="644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 rot="15881829">
              <a:off x="3246" y="1636"/>
              <a:ext cx="580" cy="56"/>
            </a:xfrm>
            <a:custGeom>
              <a:avLst/>
              <a:gdLst/>
              <a:ahLst/>
              <a:cxnLst>
                <a:cxn ang="0">
                  <a:pos x="726" y="38"/>
                </a:cxn>
                <a:cxn ang="0">
                  <a:pos x="270" y="56"/>
                </a:cxn>
                <a:cxn ang="0">
                  <a:pos x="0" y="0"/>
                </a:cxn>
              </a:cxnLst>
              <a:rect l="0" t="0" r="r" b="b"/>
              <a:pathLst>
                <a:path w="726" h="62">
                  <a:moveTo>
                    <a:pt x="726" y="38"/>
                  </a:moveTo>
                  <a:cubicBezTo>
                    <a:pt x="558" y="50"/>
                    <a:pt x="391" y="62"/>
                    <a:pt x="270" y="56"/>
                  </a:cubicBezTo>
                  <a:cubicBezTo>
                    <a:pt x="149" y="50"/>
                    <a:pt x="74" y="25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rot="15881829">
              <a:off x="3338" y="1488"/>
              <a:ext cx="754" cy="308"/>
            </a:xfrm>
            <a:custGeom>
              <a:avLst/>
              <a:gdLst/>
              <a:ahLst/>
              <a:cxnLst>
                <a:cxn ang="0">
                  <a:pos x="874" y="22"/>
                </a:cxn>
                <a:cxn ang="0">
                  <a:pos x="860" y="26"/>
                </a:cxn>
                <a:cxn ang="0">
                  <a:pos x="370" y="176"/>
                </a:cxn>
                <a:cxn ang="0">
                  <a:pos x="0" y="344"/>
                </a:cxn>
              </a:cxnLst>
              <a:rect l="0" t="0" r="r" b="b"/>
              <a:pathLst>
                <a:path w="944" h="344">
                  <a:moveTo>
                    <a:pt x="874" y="22"/>
                  </a:moveTo>
                  <a:cubicBezTo>
                    <a:pt x="909" y="11"/>
                    <a:pt x="944" y="0"/>
                    <a:pt x="860" y="26"/>
                  </a:cubicBezTo>
                  <a:cubicBezTo>
                    <a:pt x="776" y="52"/>
                    <a:pt x="513" y="123"/>
                    <a:pt x="370" y="176"/>
                  </a:cubicBezTo>
                  <a:cubicBezTo>
                    <a:pt x="227" y="229"/>
                    <a:pt x="113" y="286"/>
                    <a:pt x="0" y="344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 rot="15881829">
              <a:off x="3469" y="1502"/>
              <a:ext cx="685" cy="301"/>
            </a:xfrm>
            <a:custGeom>
              <a:avLst/>
              <a:gdLst/>
              <a:ahLst/>
              <a:cxnLst>
                <a:cxn ang="0">
                  <a:pos x="858" y="0"/>
                </a:cxn>
                <a:cxn ang="0">
                  <a:pos x="406" y="184"/>
                </a:cxn>
                <a:cxn ang="0">
                  <a:pos x="0" y="336"/>
                </a:cxn>
              </a:cxnLst>
              <a:rect l="0" t="0" r="r" b="b"/>
              <a:pathLst>
                <a:path w="858" h="336">
                  <a:moveTo>
                    <a:pt x="858" y="0"/>
                  </a:moveTo>
                  <a:cubicBezTo>
                    <a:pt x="703" y="64"/>
                    <a:pt x="549" y="128"/>
                    <a:pt x="406" y="184"/>
                  </a:cubicBezTo>
                  <a:cubicBezTo>
                    <a:pt x="263" y="240"/>
                    <a:pt x="131" y="288"/>
                    <a:pt x="0" y="336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 rot="15881829">
              <a:off x="3438" y="1442"/>
              <a:ext cx="586" cy="403"/>
            </a:xfrm>
            <a:custGeom>
              <a:avLst/>
              <a:gdLst/>
              <a:ahLst/>
              <a:cxnLst>
                <a:cxn ang="0">
                  <a:pos x="734" y="450"/>
                </a:cxn>
                <a:cxn ang="0">
                  <a:pos x="352" y="240"/>
                </a:cxn>
                <a:cxn ang="0">
                  <a:pos x="0" y="0"/>
                </a:cxn>
              </a:cxnLst>
              <a:rect l="0" t="0" r="r" b="b"/>
              <a:pathLst>
                <a:path w="734" h="450">
                  <a:moveTo>
                    <a:pt x="734" y="450"/>
                  </a:moveTo>
                  <a:cubicBezTo>
                    <a:pt x="604" y="382"/>
                    <a:pt x="474" y="315"/>
                    <a:pt x="352" y="240"/>
                  </a:cubicBezTo>
                  <a:cubicBezTo>
                    <a:pt x="230" y="165"/>
                    <a:pt x="115" y="82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 rot="15881829">
              <a:off x="3639" y="1640"/>
              <a:ext cx="658" cy="31"/>
            </a:xfrm>
            <a:custGeom>
              <a:avLst/>
              <a:gdLst/>
              <a:ahLst/>
              <a:cxnLst>
                <a:cxn ang="0">
                  <a:pos x="824" y="18"/>
                </a:cxn>
                <a:cxn ang="0">
                  <a:pos x="356" y="32"/>
                </a:cxn>
                <a:cxn ang="0">
                  <a:pos x="0" y="0"/>
                </a:cxn>
              </a:cxnLst>
              <a:rect l="0" t="0" r="r" b="b"/>
              <a:pathLst>
                <a:path w="824" h="35">
                  <a:moveTo>
                    <a:pt x="824" y="18"/>
                  </a:moveTo>
                  <a:cubicBezTo>
                    <a:pt x="658" y="26"/>
                    <a:pt x="493" y="35"/>
                    <a:pt x="356" y="32"/>
                  </a:cubicBezTo>
                  <a:cubicBezTo>
                    <a:pt x="219" y="29"/>
                    <a:pt x="109" y="14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 rot="15881829">
              <a:off x="3732" y="1611"/>
              <a:ext cx="684" cy="36"/>
            </a:xfrm>
            <a:custGeom>
              <a:avLst/>
              <a:gdLst/>
              <a:ahLst/>
              <a:cxnLst>
                <a:cxn ang="0">
                  <a:pos x="856" y="32"/>
                </a:cxn>
                <a:cxn ang="0">
                  <a:pos x="388" y="36"/>
                </a:cxn>
                <a:cxn ang="0">
                  <a:pos x="0" y="0"/>
                </a:cxn>
              </a:cxnLst>
              <a:rect l="0" t="0" r="r" b="b"/>
              <a:pathLst>
                <a:path w="856" h="41">
                  <a:moveTo>
                    <a:pt x="856" y="32"/>
                  </a:moveTo>
                  <a:cubicBezTo>
                    <a:pt x="693" y="36"/>
                    <a:pt x="531" y="41"/>
                    <a:pt x="388" y="36"/>
                  </a:cubicBezTo>
                  <a:cubicBezTo>
                    <a:pt x="245" y="31"/>
                    <a:pt x="122" y="15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 rot="15881829">
              <a:off x="3883" y="1441"/>
              <a:ext cx="610" cy="409"/>
            </a:xfrm>
            <a:custGeom>
              <a:avLst/>
              <a:gdLst/>
              <a:ahLst/>
              <a:cxnLst>
                <a:cxn ang="0">
                  <a:pos x="764" y="458"/>
                </a:cxn>
                <a:cxn ang="0">
                  <a:pos x="352" y="256"/>
                </a:cxn>
                <a:cxn ang="0">
                  <a:pos x="0" y="0"/>
                </a:cxn>
              </a:cxnLst>
              <a:rect l="0" t="0" r="r" b="b"/>
              <a:pathLst>
                <a:path w="764" h="458">
                  <a:moveTo>
                    <a:pt x="764" y="458"/>
                  </a:moveTo>
                  <a:cubicBezTo>
                    <a:pt x="621" y="395"/>
                    <a:pt x="479" y="332"/>
                    <a:pt x="352" y="256"/>
                  </a:cubicBezTo>
                  <a:cubicBezTo>
                    <a:pt x="225" y="180"/>
                    <a:pt x="112" y="90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 rot="15881829">
              <a:off x="4172" y="1547"/>
              <a:ext cx="794" cy="342"/>
            </a:xfrm>
            <a:custGeom>
              <a:avLst/>
              <a:gdLst/>
              <a:ahLst/>
              <a:cxnLst>
                <a:cxn ang="0">
                  <a:pos x="994" y="0"/>
                </a:cxn>
                <a:cxn ang="0">
                  <a:pos x="740" y="76"/>
                </a:cxn>
                <a:cxn ang="0">
                  <a:pos x="502" y="176"/>
                </a:cxn>
                <a:cxn ang="0">
                  <a:pos x="204" y="308"/>
                </a:cxn>
                <a:cxn ang="0">
                  <a:pos x="0" y="382"/>
                </a:cxn>
              </a:cxnLst>
              <a:rect l="0" t="0" r="r" b="b"/>
              <a:pathLst>
                <a:path w="994" h="382">
                  <a:moveTo>
                    <a:pt x="994" y="0"/>
                  </a:moveTo>
                  <a:cubicBezTo>
                    <a:pt x="908" y="23"/>
                    <a:pt x="822" y="47"/>
                    <a:pt x="740" y="76"/>
                  </a:cubicBezTo>
                  <a:cubicBezTo>
                    <a:pt x="658" y="105"/>
                    <a:pt x="591" y="137"/>
                    <a:pt x="502" y="176"/>
                  </a:cubicBezTo>
                  <a:cubicBezTo>
                    <a:pt x="413" y="215"/>
                    <a:pt x="288" y="274"/>
                    <a:pt x="204" y="308"/>
                  </a:cubicBezTo>
                  <a:cubicBezTo>
                    <a:pt x="120" y="342"/>
                    <a:pt x="60" y="362"/>
                    <a:pt x="0" y="382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 rot="15881829">
              <a:off x="4564" y="1659"/>
              <a:ext cx="676" cy="91"/>
            </a:xfrm>
            <a:custGeom>
              <a:avLst/>
              <a:gdLst/>
              <a:ahLst/>
              <a:cxnLst>
                <a:cxn ang="0">
                  <a:pos x="846" y="1"/>
                </a:cxn>
                <a:cxn ang="0">
                  <a:pos x="678" y="7"/>
                </a:cxn>
                <a:cxn ang="0">
                  <a:pos x="422" y="45"/>
                </a:cxn>
                <a:cxn ang="0">
                  <a:pos x="196" y="85"/>
                </a:cxn>
                <a:cxn ang="0">
                  <a:pos x="0" y="103"/>
                </a:cxn>
              </a:cxnLst>
              <a:rect l="0" t="0" r="r" b="b"/>
              <a:pathLst>
                <a:path w="846" h="103">
                  <a:moveTo>
                    <a:pt x="846" y="1"/>
                  </a:moveTo>
                  <a:cubicBezTo>
                    <a:pt x="797" y="0"/>
                    <a:pt x="749" y="0"/>
                    <a:pt x="678" y="7"/>
                  </a:cubicBezTo>
                  <a:cubicBezTo>
                    <a:pt x="607" y="14"/>
                    <a:pt x="502" y="32"/>
                    <a:pt x="422" y="45"/>
                  </a:cubicBezTo>
                  <a:cubicBezTo>
                    <a:pt x="342" y="58"/>
                    <a:pt x="266" y="75"/>
                    <a:pt x="196" y="85"/>
                  </a:cubicBezTo>
                  <a:cubicBezTo>
                    <a:pt x="126" y="95"/>
                    <a:pt x="63" y="99"/>
                    <a:pt x="0" y="103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 rot="15881829">
              <a:off x="4379" y="1479"/>
              <a:ext cx="615" cy="450"/>
            </a:xfrm>
            <a:custGeom>
              <a:avLst/>
              <a:gdLst/>
              <a:ahLst/>
              <a:cxnLst>
                <a:cxn ang="0">
                  <a:pos x="770" y="502"/>
                </a:cxn>
                <a:cxn ang="0">
                  <a:pos x="594" y="418"/>
                </a:cxn>
                <a:cxn ang="0">
                  <a:pos x="388" y="280"/>
                </a:cxn>
                <a:cxn ang="0">
                  <a:pos x="214" y="144"/>
                </a:cxn>
                <a:cxn ang="0">
                  <a:pos x="0" y="0"/>
                </a:cxn>
              </a:cxnLst>
              <a:rect l="0" t="0" r="r" b="b"/>
              <a:pathLst>
                <a:path w="770" h="502">
                  <a:moveTo>
                    <a:pt x="770" y="502"/>
                  </a:moveTo>
                  <a:cubicBezTo>
                    <a:pt x="714" y="478"/>
                    <a:pt x="658" y="455"/>
                    <a:pt x="594" y="418"/>
                  </a:cubicBezTo>
                  <a:cubicBezTo>
                    <a:pt x="530" y="381"/>
                    <a:pt x="451" y="326"/>
                    <a:pt x="388" y="280"/>
                  </a:cubicBezTo>
                  <a:cubicBezTo>
                    <a:pt x="325" y="234"/>
                    <a:pt x="279" y="191"/>
                    <a:pt x="214" y="144"/>
                  </a:cubicBezTo>
                  <a:cubicBezTo>
                    <a:pt x="149" y="97"/>
                    <a:pt x="74" y="48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 rot="15881829">
              <a:off x="4607" y="1697"/>
              <a:ext cx="635" cy="100"/>
            </a:xfrm>
            <a:custGeom>
              <a:avLst/>
              <a:gdLst/>
              <a:ahLst/>
              <a:cxnLst>
                <a:cxn ang="0">
                  <a:pos x="796" y="112"/>
                </a:cxn>
                <a:cxn ang="0">
                  <a:pos x="392" y="28"/>
                </a:cxn>
                <a:cxn ang="0">
                  <a:pos x="208" y="6"/>
                </a:cxn>
                <a:cxn ang="0">
                  <a:pos x="62" y="0"/>
                </a:cxn>
                <a:cxn ang="0">
                  <a:pos x="0" y="6"/>
                </a:cxn>
              </a:cxnLst>
              <a:rect l="0" t="0" r="r" b="b"/>
              <a:pathLst>
                <a:path w="796" h="112">
                  <a:moveTo>
                    <a:pt x="796" y="112"/>
                  </a:moveTo>
                  <a:cubicBezTo>
                    <a:pt x="643" y="79"/>
                    <a:pt x="490" y="46"/>
                    <a:pt x="392" y="28"/>
                  </a:cubicBezTo>
                  <a:cubicBezTo>
                    <a:pt x="294" y="10"/>
                    <a:pt x="263" y="11"/>
                    <a:pt x="208" y="6"/>
                  </a:cubicBezTo>
                  <a:cubicBezTo>
                    <a:pt x="153" y="1"/>
                    <a:pt x="97" y="0"/>
                    <a:pt x="62" y="0"/>
                  </a:cubicBezTo>
                  <a:cubicBezTo>
                    <a:pt x="27" y="0"/>
                    <a:pt x="13" y="3"/>
                    <a:pt x="0" y="6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 rot="15881829">
              <a:off x="4743" y="1433"/>
              <a:ext cx="352" cy="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422"/>
                </a:cxn>
                <a:cxn ang="0">
                  <a:pos x="440" y="776"/>
                </a:cxn>
              </a:cxnLst>
              <a:rect l="0" t="0" r="r" b="b"/>
              <a:pathLst>
                <a:path w="440" h="776">
                  <a:moveTo>
                    <a:pt x="0" y="0"/>
                  </a:moveTo>
                  <a:cubicBezTo>
                    <a:pt x="71" y="150"/>
                    <a:pt x="137" y="293"/>
                    <a:pt x="210" y="422"/>
                  </a:cubicBezTo>
                  <a:cubicBezTo>
                    <a:pt x="283" y="551"/>
                    <a:pt x="392" y="702"/>
                    <a:pt x="440" y="776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 rot="15881829">
              <a:off x="4795" y="1769"/>
              <a:ext cx="645" cy="107"/>
            </a:xfrm>
            <a:custGeom>
              <a:avLst/>
              <a:gdLst/>
              <a:ahLst/>
              <a:cxnLst>
                <a:cxn ang="0">
                  <a:pos x="792" y="114"/>
                </a:cxn>
                <a:cxn ang="0">
                  <a:pos x="780" y="112"/>
                </a:cxn>
                <a:cxn ang="0">
                  <a:pos x="622" y="70"/>
                </a:cxn>
                <a:cxn ang="0">
                  <a:pos x="422" y="30"/>
                </a:cxn>
                <a:cxn ang="0">
                  <a:pos x="174" y="4"/>
                </a:cxn>
                <a:cxn ang="0">
                  <a:pos x="0" y="4"/>
                </a:cxn>
              </a:cxnLst>
              <a:rect l="0" t="0" r="r" b="b"/>
              <a:pathLst>
                <a:path w="808" h="119">
                  <a:moveTo>
                    <a:pt x="792" y="114"/>
                  </a:moveTo>
                  <a:cubicBezTo>
                    <a:pt x="800" y="116"/>
                    <a:pt x="808" y="119"/>
                    <a:pt x="780" y="112"/>
                  </a:cubicBezTo>
                  <a:cubicBezTo>
                    <a:pt x="752" y="105"/>
                    <a:pt x="682" y="84"/>
                    <a:pt x="622" y="70"/>
                  </a:cubicBezTo>
                  <a:cubicBezTo>
                    <a:pt x="562" y="56"/>
                    <a:pt x="497" y="41"/>
                    <a:pt x="422" y="30"/>
                  </a:cubicBezTo>
                  <a:cubicBezTo>
                    <a:pt x="347" y="19"/>
                    <a:pt x="244" y="8"/>
                    <a:pt x="174" y="4"/>
                  </a:cubicBezTo>
                  <a:cubicBezTo>
                    <a:pt x="104" y="0"/>
                    <a:pt x="52" y="2"/>
                    <a:pt x="0" y="4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 rot="15881829">
              <a:off x="4913" y="1826"/>
              <a:ext cx="664" cy="274"/>
            </a:xfrm>
            <a:custGeom>
              <a:avLst/>
              <a:gdLst/>
              <a:ahLst/>
              <a:cxnLst>
                <a:cxn ang="0">
                  <a:pos x="832" y="306"/>
                </a:cxn>
                <a:cxn ang="0">
                  <a:pos x="416" y="124"/>
                </a:cxn>
                <a:cxn ang="0">
                  <a:pos x="0" y="0"/>
                </a:cxn>
              </a:cxnLst>
              <a:rect l="0" t="0" r="r" b="b"/>
              <a:pathLst>
                <a:path w="832" h="306">
                  <a:moveTo>
                    <a:pt x="832" y="306"/>
                  </a:moveTo>
                  <a:cubicBezTo>
                    <a:pt x="693" y="240"/>
                    <a:pt x="555" y="175"/>
                    <a:pt x="416" y="124"/>
                  </a:cubicBezTo>
                  <a:cubicBezTo>
                    <a:pt x="277" y="73"/>
                    <a:pt x="138" y="36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 rot="15881829">
              <a:off x="5042" y="1947"/>
              <a:ext cx="679" cy="251"/>
            </a:xfrm>
            <a:custGeom>
              <a:avLst/>
              <a:gdLst/>
              <a:ahLst/>
              <a:cxnLst>
                <a:cxn ang="0">
                  <a:pos x="850" y="280"/>
                </a:cxn>
                <a:cxn ang="0">
                  <a:pos x="632" y="176"/>
                </a:cxn>
                <a:cxn ang="0">
                  <a:pos x="356" y="92"/>
                </a:cxn>
                <a:cxn ang="0">
                  <a:pos x="0" y="0"/>
                </a:cxn>
              </a:cxnLst>
              <a:rect l="0" t="0" r="r" b="b"/>
              <a:pathLst>
                <a:path w="850" h="280">
                  <a:moveTo>
                    <a:pt x="850" y="280"/>
                  </a:moveTo>
                  <a:cubicBezTo>
                    <a:pt x="782" y="243"/>
                    <a:pt x="714" y="207"/>
                    <a:pt x="632" y="176"/>
                  </a:cubicBezTo>
                  <a:cubicBezTo>
                    <a:pt x="550" y="145"/>
                    <a:pt x="461" y="121"/>
                    <a:pt x="356" y="92"/>
                  </a:cubicBezTo>
                  <a:cubicBezTo>
                    <a:pt x="251" y="63"/>
                    <a:pt x="125" y="31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 rot="15881829">
              <a:off x="5165" y="1663"/>
              <a:ext cx="347" cy="659"/>
            </a:xfrm>
            <a:custGeom>
              <a:avLst/>
              <a:gdLst/>
              <a:ahLst/>
              <a:cxnLst>
                <a:cxn ang="0">
                  <a:pos x="420" y="712"/>
                </a:cxn>
                <a:cxn ang="0">
                  <a:pos x="408" y="694"/>
                </a:cxn>
                <a:cxn ang="0">
                  <a:pos x="266" y="468"/>
                </a:cxn>
                <a:cxn ang="0">
                  <a:pos x="130" y="232"/>
                </a:cxn>
                <a:cxn ang="0">
                  <a:pos x="0" y="0"/>
                </a:cxn>
              </a:cxnLst>
              <a:rect l="0" t="0" r="r" b="b"/>
              <a:pathLst>
                <a:path w="434" h="735">
                  <a:moveTo>
                    <a:pt x="420" y="712"/>
                  </a:moveTo>
                  <a:cubicBezTo>
                    <a:pt x="427" y="723"/>
                    <a:pt x="434" y="735"/>
                    <a:pt x="408" y="694"/>
                  </a:cubicBezTo>
                  <a:cubicBezTo>
                    <a:pt x="382" y="653"/>
                    <a:pt x="312" y="545"/>
                    <a:pt x="266" y="468"/>
                  </a:cubicBezTo>
                  <a:cubicBezTo>
                    <a:pt x="220" y="391"/>
                    <a:pt x="174" y="310"/>
                    <a:pt x="130" y="232"/>
                  </a:cubicBezTo>
                  <a:cubicBezTo>
                    <a:pt x="86" y="154"/>
                    <a:pt x="43" y="77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 rot="15881829">
              <a:off x="5266" y="1995"/>
              <a:ext cx="558" cy="378"/>
            </a:xfrm>
            <a:custGeom>
              <a:avLst/>
              <a:gdLst/>
              <a:ahLst/>
              <a:cxnLst>
                <a:cxn ang="0">
                  <a:pos x="698" y="422"/>
                </a:cxn>
                <a:cxn ang="0">
                  <a:pos x="450" y="250"/>
                </a:cxn>
                <a:cxn ang="0">
                  <a:pos x="272" y="130"/>
                </a:cxn>
                <a:cxn ang="0">
                  <a:pos x="0" y="0"/>
                </a:cxn>
              </a:cxnLst>
              <a:rect l="0" t="0" r="r" b="b"/>
              <a:pathLst>
                <a:path w="698" h="422">
                  <a:moveTo>
                    <a:pt x="698" y="422"/>
                  </a:moveTo>
                  <a:cubicBezTo>
                    <a:pt x="609" y="360"/>
                    <a:pt x="521" y="299"/>
                    <a:pt x="450" y="250"/>
                  </a:cubicBezTo>
                  <a:cubicBezTo>
                    <a:pt x="379" y="201"/>
                    <a:pt x="347" y="172"/>
                    <a:pt x="272" y="130"/>
                  </a:cubicBezTo>
                  <a:cubicBezTo>
                    <a:pt x="197" y="88"/>
                    <a:pt x="98" y="44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 rot="15881829">
              <a:off x="5376" y="1836"/>
              <a:ext cx="267" cy="696"/>
            </a:xfrm>
            <a:custGeom>
              <a:avLst/>
              <a:gdLst/>
              <a:ahLst/>
              <a:cxnLst>
                <a:cxn ang="0">
                  <a:pos x="334" y="776"/>
                </a:cxn>
                <a:cxn ang="0">
                  <a:pos x="262" y="500"/>
                </a:cxn>
                <a:cxn ang="0">
                  <a:pos x="140" y="216"/>
                </a:cxn>
                <a:cxn ang="0">
                  <a:pos x="0" y="0"/>
                </a:cxn>
              </a:cxnLst>
              <a:rect l="0" t="0" r="r" b="b"/>
              <a:pathLst>
                <a:path w="334" h="776">
                  <a:moveTo>
                    <a:pt x="334" y="776"/>
                  </a:moveTo>
                  <a:cubicBezTo>
                    <a:pt x="314" y="684"/>
                    <a:pt x="294" y="593"/>
                    <a:pt x="262" y="500"/>
                  </a:cubicBezTo>
                  <a:cubicBezTo>
                    <a:pt x="230" y="407"/>
                    <a:pt x="184" y="299"/>
                    <a:pt x="140" y="216"/>
                  </a:cubicBezTo>
                  <a:cubicBezTo>
                    <a:pt x="96" y="133"/>
                    <a:pt x="48" y="66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 rot="15881829">
              <a:off x="3867" y="1557"/>
              <a:ext cx="724" cy="165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400" y="124"/>
                </a:cxn>
                <a:cxn ang="0">
                  <a:pos x="0" y="184"/>
                </a:cxn>
              </a:cxnLst>
              <a:rect l="0" t="0" r="r" b="b"/>
              <a:pathLst>
                <a:path w="906" h="184">
                  <a:moveTo>
                    <a:pt x="906" y="0"/>
                  </a:moveTo>
                  <a:cubicBezTo>
                    <a:pt x="728" y="46"/>
                    <a:pt x="551" y="93"/>
                    <a:pt x="400" y="124"/>
                  </a:cubicBezTo>
                  <a:cubicBezTo>
                    <a:pt x="249" y="155"/>
                    <a:pt x="124" y="169"/>
                    <a:pt x="0" y="184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34" name="Group 34"/>
            <p:cNvGrpSpPr>
              <a:grpSpLocks/>
            </p:cNvGrpSpPr>
            <p:nvPr/>
          </p:nvGrpSpPr>
          <p:grpSpPr bwMode="auto">
            <a:xfrm>
              <a:off x="3020" y="1280"/>
              <a:ext cx="2923" cy="1141"/>
              <a:chOff x="1220" y="1070"/>
              <a:chExt cx="5171" cy="2267"/>
            </a:xfrm>
          </p:grpSpPr>
          <p:sp>
            <p:nvSpPr>
              <p:cNvPr id="452" name="Freeform 35"/>
              <p:cNvSpPr>
                <a:spLocks/>
              </p:cNvSpPr>
              <p:nvPr/>
            </p:nvSpPr>
            <p:spPr bwMode="auto">
              <a:xfrm rot="15881829">
                <a:off x="5093" y="2535"/>
                <a:ext cx="1176" cy="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6" y="88"/>
                  </a:cxn>
                  <a:cxn ang="0">
                    <a:pos x="742" y="270"/>
                  </a:cxn>
                </a:cxnLst>
                <a:rect l="0" t="0" r="r" b="b"/>
                <a:pathLst>
                  <a:path w="742" h="270">
                    <a:moveTo>
                      <a:pt x="0" y="0"/>
                    </a:moveTo>
                    <a:cubicBezTo>
                      <a:pt x="136" y="21"/>
                      <a:pt x="272" y="43"/>
                      <a:pt x="396" y="88"/>
                    </a:cubicBezTo>
                    <a:cubicBezTo>
                      <a:pt x="520" y="133"/>
                      <a:pt x="631" y="201"/>
                      <a:pt x="742" y="270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3" name="Freeform 36"/>
              <p:cNvSpPr>
                <a:spLocks/>
              </p:cNvSpPr>
              <p:nvPr/>
            </p:nvSpPr>
            <p:spPr bwMode="auto">
              <a:xfrm rot="15881829">
                <a:off x="5403" y="2518"/>
                <a:ext cx="679" cy="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8" y="288"/>
                  </a:cxn>
                  <a:cxn ang="0">
                    <a:pos x="428" y="536"/>
                  </a:cxn>
                </a:cxnLst>
                <a:rect l="0" t="0" r="r" b="b"/>
                <a:pathLst>
                  <a:path w="428" h="536">
                    <a:moveTo>
                      <a:pt x="0" y="0"/>
                    </a:moveTo>
                    <a:cubicBezTo>
                      <a:pt x="73" y="99"/>
                      <a:pt x="147" y="199"/>
                      <a:pt x="218" y="288"/>
                    </a:cubicBezTo>
                    <a:cubicBezTo>
                      <a:pt x="289" y="377"/>
                      <a:pt x="358" y="456"/>
                      <a:pt x="428" y="536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4" name="Freeform 37"/>
              <p:cNvSpPr>
                <a:spLocks/>
              </p:cNvSpPr>
              <p:nvPr/>
            </p:nvSpPr>
            <p:spPr bwMode="auto">
              <a:xfrm rot="15881829">
                <a:off x="5602" y="2272"/>
                <a:ext cx="269" cy="1309"/>
              </a:xfrm>
              <a:custGeom>
                <a:avLst/>
                <a:gdLst/>
                <a:ahLst/>
                <a:cxnLst>
                  <a:cxn ang="0">
                    <a:pos x="170" y="826"/>
                  </a:cxn>
                  <a:cxn ang="0">
                    <a:pos x="66" y="364"/>
                  </a:cxn>
                  <a:cxn ang="0">
                    <a:pos x="0" y="0"/>
                  </a:cxn>
                </a:cxnLst>
                <a:rect l="0" t="0" r="r" b="b"/>
                <a:pathLst>
                  <a:path w="170" h="826">
                    <a:moveTo>
                      <a:pt x="170" y="826"/>
                    </a:moveTo>
                    <a:cubicBezTo>
                      <a:pt x="132" y="664"/>
                      <a:pt x="94" y="502"/>
                      <a:pt x="66" y="364"/>
                    </a:cubicBezTo>
                    <a:cubicBezTo>
                      <a:pt x="38" y="226"/>
                      <a:pt x="19" y="113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5" name="Freeform 38"/>
              <p:cNvSpPr>
                <a:spLocks/>
              </p:cNvSpPr>
              <p:nvPr/>
            </p:nvSpPr>
            <p:spPr bwMode="auto">
              <a:xfrm rot="15881829">
                <a:off x="5136" y="2332"/>
                <a:ext cx="894" cy="5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" y="168"/>
                  </a:cxn>
                  <a:cxn ang="0">
                    <a:pos x="564" y="372"/>
                  </a:cxn>
                </a:cxnLst>
                <a:rect l="0" t="0" r="r" b="b"/>
                <a:pathLst>
                  <a:path w="564" h="372">
                    <a:moveTo>
                      <a:pt x="0" y="0"/>
                    </a:moveTo>
                    <a:cubicBezTo>
                      <a:pt x="109" y="53"/>
                      <a:pt x="218" y="106"/>
                      <a:pt x="312" y="168"/>
                    </a:cubicBezTo>
                    <a:cubicBezTo>
                      <a:pt x="406" y="230"/>
                      <a:pt x="485" y="301"/>
                      <a:pt x="564" y="372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6" name="Freeform 39"/>
              <p:cNvSpPr>
                <a:spLocks/>
              </p:cNvSpPr>
              <p:nvPr/>
            </p:nvSpPr>
            <p:spPr bwMode="auto">
              <a:xfrm rot="15881829">
                <a:off x="4687" y="2400"/>
                <a:ext cx="1100" cy="1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8" y="34"/>
                  </a:cxn>
                  <a:cxn ang="0">
                    <a:pos x="694" y="92"/>
                  </a:cxn>
                </a:cxnLst>
                <a:rect l="0" t="0" r="r" b="b"/>
                <a:pathLst>
                  <a:path w="694" h="92">
                    <a:moveTo>
                      <a:pt x="0" y="0"/>
                    </a:moveTo>
                    <a:cubicBezTo>
                      <a:pt x="131" y="9"/>
                      <a:pt x="262" y="19"/>
                      <a:pt x="378" y="34"/>
                    </a:cubicBezTo>
                    <a:cubicBezTo>
                      <a:pt x="494" y="49"/>
                      <a:pt x="594" y="70"/>
                      <a:pt x="694" y="92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7" name="Freeform 40"/>
              <p:cNvSpPr>
                <a:spLocks/>
              </p:cNvSpPr>
              <p:nvPr/>
            </p:nvSpPr>
            <p:spPr bwMode="auto">
              <a:xfrm rot="15881829">
                <a:off x="4720" y="2116"/>
                <a:ext cx="980" cy="698"/>
              </a:xfrm>
              <a:custGeom>
                <a:avLst/>
                <a:gdLst/>
                <a:ahLst/>
                <a:cxnLst>
                  <a:cxn ang="0">
                    <a:pos x="618" y="440"/>
                  </a:cxn>
                  <a:cxn ang="0">
                    <a:pos x="352" y="240"/>
                  </a:cxn>
                  <a:cxn ang="0">
                    <a:pos x="156" y="118"/>
                  </a:cxn>
                  <a:cxn ang="0">
                    <a:pos x="0" y="0"/>
                  </a:cxn>
                </a:cxnLst>
                <a:rect l="0" t="0" r="r" b="b"/>
                <a:pathLst>
                  <a:path w="618" h="440">
                    <a:moveTo>
                      <a:pt x="618" y="440"/>
                    </a:moveTo>
                    <a:cubicBezTo>
                      <a:pt x="523" y="367"/>
                      <a:pt x="429" y="294"/>
                      <a:pt x="352" y="240"/>
                    </a:cubicBezTo>
                    <a:cubicBezTo>
                      <a:pt x="275" y="186"/>
                      <a:pt x="215" y="158"/>
                      <a:pt x="156" y="118"/>
                    </a:cubicBezTo>
                    <a:cubicBezTo>
                      <a:pt x="97" y="78"/>
                      <a:pt x="48" y="39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8" name="Freeform 41"/>
              <p:cNvSpPr>
                <a:spLocks/>
              </p:cNvSpPr>
              <p:nvPr/>
            </p:nvSpPr>
            <p:spPr bwMode="auto">
              <a:xfrm rot="15881829">
                <a:off x="4463" y="2068"/>
                <a:ext cx="1081" cy="428"/>
              </a:xfrm>
              <a:custGeom>
                <a:avLst/>
                <a:gdLst/>
                <a:ahLst/>
                <a:cxnLst>
                  <a:cxn ang="0">
                    <a:pos x="682" y="270"/>
                  </a:cxn>
                  <a:cxn ang="0">
                    <a:pos x="522" y="192"/>
                  </a:cxn>
                  <a:cxn ang="0">
                    <a:pos x="344" y="122"/>
                  </a:cxn>
                  <a:cxn ang="0">
                    <a:pos x="178" y="66"/>
                  </a:cxn>
                  <a:cxn ang="0">
                    <a:pos x="0" y="0"/>
                  </a:cxn>
                </a:cxnLst>
                <a:rect l="0" t="0" r="r" b="b"/>
                <a:pathLst>
                  <a:path w="682" h="270">
                    <a:moveTo>
                      <a:pt x="682" y="270"/>
                    </a:moveTo>
                    <a:cubicBezTo>
                      <a:pt x="630" y="243"/>
                      <a:pt x="578" y="217"/>
                      <a:pt x="522" y="192"/>
                    </a:cubicBezTo>
                    <a:cubicBezTo>
                      <a:pt x="466" y="167"/>
                      <a:pt x="401" y="143"/>
                      <a:pt x="344" y="122"/>
                    </a:cubicBezTo>
                    <a:cubicBezTo>
                      <a:pt x="287" y="101"/>
                      <a:pt x="235" y="86"/>
                      <a:pt x="178" y="66"/>
                    </a:cubicBezTo>
                    <a:cubicBezTo>
                      <a:pt x="121" y="46"/>
                      <a:pt x="60" y="23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9" name="Freeform 42"/>
              <p:cNvSpPr>
                <a:spLocks/>
              </p:cNvSpPr>
              <p:nvPr/>
            </p:nvSpPr>
            <p:spPr bwMode="auto">
              <a:xfrm rot="15881829">
                <a:off x="4247" y="1799"/>
                <a:ext cx="960" cy="453"/>
              </a:xfrm>
              <a:custGeom>
                <a:avLst/>
                <a:gdLst/>
                <a:ahLst/>
                <a:cxnLst>
                  <a:cxn ang="0">
                    <a:pos x="606" y="286"/>
                  </a:cxn>
                  <a:cxn ang="0">
                    <a:pos x="332" y="160"/>
                  </a:cxn>
                  <a:cxn ang="0">
                    <a:pos x="168" y="88"/>
                  </a:cxn>
                  <a:cxn ang="0">
                    <a:pos x="0" y="0"/>
                  </a:cxn>
                </a:cxnLst>
                <a:rect l="0" t="0" r="r" b="b"/>
                <a:pathLst>
                  <a:path w="606" h="286">
                    <a:moveTo>
                      <a:pt x="606" y="286"/>
                    </a:moveTo>
                    <a:cubicBezTo>
                      <a:pt x="505" y="239"/>
                      <a:pt x="405" y="193"/>
                      <a:pt x="332" y="160"/>
                    </a:cubicBezTo>
                    <a:cubicBezTo>
                      <a:pt x="259" y="127"/>
                      <a:pt x="223" y="115"/>
                      <a:pt x="168" y="88"/>
                    </a:cubicBezTo>
                    <a:cubicBezTo>
                      <a:pt x="113" y="61"/>
                      <a:pt x="56" y="30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0" name="Freeform 43"/>
              <p:cNvSpPr>
                <a:spLocks/>
              </p:cNvSpPr>
              <p:nvPr/>
            </p:nvSpPr>
            <p:spPr bwMode="auto">
              <a:xfrm rot="15881829">
                <a:off x="3989" y="1846"/>
                <a:ext cx="1179" cy="336"/>
              </a:xfrm>
              <a:custGeom>
                <a:avLst/>
                <a:gdLst/>
                <a:ahLst/>
                <a:cxnLst>
                  <a:cxn ang="0">
                    <a:pos x="744" y="212"/>
                  </a:cxn>
                  <a:cxn ang="0">
                    <a:pos x="556" y="112"/>
                  </a:cxn>
                  <a:cxn ang="0">
                    <a:pos x="392" y="54"/>
                  </a:cxn>
                  <a:cxn ang="0">
                    <a:pos x="216" y="10"/>
                  </a:cxn>
                  <a:cxn ang="0">
                    <a:pos x="0" y="0"/>
                  </a:cxn>
                </a:cxnLst>
                <a:rect l="0" t="0" r="r" b="b"/>
                <a:pathLst>
                  <a:path w="744" h="212">
                    <a:moveTo>
                      <a:pt x="744" y="212"/>
                    </a:moveTo>
                    <a:cubicBezTo>
                      <a:pt x="679" y="175"/>
                      <a:pt x="615" y="138"/>
                      <a:pt x="556" y="112"/>
                    </a:cubicBezTo>
                    <a:cubicBezTo>
                      <a:pt x="497" y="86"/>
                      <a:pt x="449" y="71"/>
                      <a:pt x="392" y="54"/>
                    </a:cubicBezTo>
                    <a:cubicBezTo>
                      <a:pt x="335" y="37"/>
                      <a:pt x="281" y="19"/>
                      <a:pt x="216" y="10"/>
                    </a:cubicBezTo>
                    <a:cubicBezTo>
                      <a:pt x="151" y="1"/>
                      <a:pt x="75" y="0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1" name="Freeform 44"/>
              <p:cNvSpPr>
                <a:spLocks/>
              </p:cNvSpPr>
              <p:nvPr/>
            </p:nvSpPr>
            <p:spPr bwMode="auto">
              <a:xfrm rot="15881829">
                <a:off x="3655" y="1555"/>
                <a:ext cx="1037" cy="442"/>
              </a:xfrm>
              <a:custGeom>
                <a:avLst/>
                <a:gdLst/>
                <a:ahLst/>
                <a:cxnLst>
                  <a:cxn ang="0">
                    <a:pos x="650" y="278"/>
                  </a:cxn>
                  <a:cxn ang="0">
                    <a:pos x="636" y="274"/>
                  </a:cxn>
                  <a:cxn ang="0">
                    <a:pos x="540" y="246"/>
                  </a:cxn>
                  <a:cxn ang="0">
                    <a:pos x="346" y="138"/>
                  </a:cxn>
                  <a:cxn ang="0">
                    <a:pos x="218" y="58"/>
                  </a:cxn>
                  <a:cxn ang="0">
                    <a:pos x="96" y="14"/>
                  </a:cxn>
                  <a:cxn ang="0">
                    <a:pos x="0" y="0"/>
                  </a:cxn>
                </a:cxnLst>
                <a:rect l="0" t="0" r="r" b="b"/>
                <a:pathLst>
                  <a:path w="654" h="279">
                    <a:moveTo>
                      <a:pt x="650" y="278"/>
                    </a:moveTo>
                    <a:cubicBezTo>
                      <a:pt x="652" y="278"/>
                      <a:pt x="654" y="279"/>
                      <a:pt x="636" y="274"/>
                    </a:cubicBezTo>
                    <a:cubicBezTo>
                      <a:pt x="618" y="269"/>
                      <a:pt x="588" y="269"/>
                      <a:pt x="540" y="246"/>
                    </a:cubicBezTo>
                    <a:cubicBezTo>
                      <a:pt x="492" y="223"/>
                      <a:pt x="400" y="169"/>
                      <a:pt x="346" y="138"/>
                    </a:cubicBezTo>
                    <a:cubicBezTo>
                      <a:pt x="292" y="107"/>
                      <a:pt x="260" y="79"/>
                      <a:pt x="218" y="58"/>
                    </a:cubicBezTo>
                    <a:cubicBezTo>
                      <a:pt x="176" y="37"/>
                      <a:pt x="132" y="24"/>
                      <a:pt x="96" y="14"/>
                    </a:cubicBezTo>
                    <a:cubicBezTo>
                      <a:pt x="60" y="4"/>
                      <a:pt x="30" y="2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2" name="Freeform 45"/>
              <p:cNvSpPr>
                <a:spLocks/>
              </p:cNvSpPr>
              <p:nvPr/>
            </p:nvSpPr>
            <p:spPr bwMode="auto">
              <a:xfrm rot="15881829">
                <a:off x="3858" y="1461"/>
                <a:ext cx="539" cy="30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180" y="16"/>
                  </a:cxn>
                  <a:cxn ang="0">
                    <a:pos x="0" y="18"/>
                  </a:cxn>
                </a:cxnLst>
                <a:rect l="0" t="0" r="r" b="b"/>
                <a:pathLst>
                  <a:path w="340" h="19">
                    <a:moveTo>
                      <a:pt x="340" y="0"/>
                    </a:moveTo>
                    <a:cubicBezTo>
                      <a:pt x="288" y="6"/>
                      <a:pt x="237" y="13"/>
                      <a:pt x="180" y="16"/>
                    </a:cubicBezTo>
                    <a:cubicBezTo>
                      <a:pt x="123" y="19"/>
                      <a:pt x="61" y="18"/>
                      <a:pt x="0" y="18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3" name="Freeform 46"/>
              <p:cNvSpPr>
                <a:spLocks/>
              </p:cNvSpPr>
              <p:nvPr/>
            </p:nvSpPr>
            <p:spPr bwMode="auto">
              <a:xfrm rot="15881829">
                <a:off x="3152" y="1771"/>
                <a:ext cx="1471" cy="7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90" y="6"/>
                  </a:cxn>
                  <a:cxn ang="0">
                    <a:pos x="928" y="6"/>
                  </a:cxn>
                </a:cxnLst>
                <a:rect l="0" t="0" r="r" b="b"/>
                <a:pathLst>
                  <a:path w="928" h="44">
                    <a:moveTo>
                      <a:pt x="0" y="44"/>
                    </a:moveTo>
                    <a:cubicBezTo>
                      <a:pt x="167" y="28"/>
                      <a:pt x="335" y="12"/>
                      <a:pt x="490" y="6"/>
                    </a:cubicBezTo>
                    <a:cubicBezTo>
                      <a:pt x="645" y="0"/>
                      <a:pt x="786" y="3"/>
                      <a:pt x="928" y="6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4" name="Freeform 47"/>
              <p:cNvSpPr>
                <a:spLocks/>
              </p:cNvSpPr>
              <p:nvPr/>
            </p:nvSpPr>
            <p:spPr bwMode="auto">
              <a:xfrm rot="15881829">
                <a:off x="3262" y="1565"/>
                <a:ext cx="1186" cy="565"/>
              </a:xfrm>
              <a:custGeom>
                <a:avLst/>
                <a:gdLst/>
                <a:ahLst/>
                <a:cxnLst>
                  <a:cxn ang="0">
                    <a:pos x="748" y="356"/>
                  </a:cxn>
                  <a:cxn ang="0">
                    <a:pos x="596" y="284"/>
                  </a:cxn>
                  <a:cxn ang="0">
                    <a:pos x="412" y="228"/>
                  </a:cxn>
                  <a:cxn ang="0">
                    <a:pos x="232" y="166"/>
                  </a:cxn>
                  <a:cxn ang="0">
                    <a:pos x="94" y="92"/>
                  </a:cxn>
                  <a:cxn ang="0">
                    <a:pos x="0" y="0"/>
                  </a:cxn>
                </a:cxnLst>
                <a:rect l="0" t="0" r="r" b="b"/>
                <a:pathLst>
                  <a:path w="748" h="356">
                    <a:moveTo>
                      <a:pt x="748" y="356"/>
                    </a:moveTo>
                    <a:cubicBezTo>
                      <a:pt x="700" y="330"/>
                      <a:pt x="652" y="305"/>
                      <a:pt x="596" y="284"/>
                    </a:cubicBezTo>
                    <a:cubicBezTo>
                      <a:pt x="540" y="263"/>
                      <a:pt x="473" y="248"/>
                      <a:pt x="412" y="228"/>
                    </a:cubicBezTo>
                    <a:cubicBezTo>
                      <a:pt x="351" y="208"/>
                      <a:pt x="285" y="189"/>
                      <a:pt x="232" y="166"/>
                    </a:cubicBezTo>
                    <a:cubicBezTo>
                      <a:pt x="179" y="143"/>
                      <a:pt x="133" y="120"/>
                      <a:pt x="94" y="92"/>
                    </a:cubicBezTo>
                    <a:cubicBezTo>
                      <a:pt x="55" y="64"/>
                      <a:pt x="27" y="32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5" name="Freeform 48"/>
              <p:cNvSpPr>
                <a:spLocks/>
              </p:cNvSpPr>
              <p:nvPr/>
            </p:nvSpPr>
            <p:spPr bwMode="auto">
              <a:xfrm rot="15881829">
                <a:off x="2979" y="1605"/>
                <a:ext cx="1310" cy="305"/>
              </a:xfrm>
              <a:custGeom>
                <a:avLst/>
                <a:gdLst/>
                <a:ahLst/>
                <a:cxnLst>
                  <a:cxn ang="0">
                    <a:pos x="810" y="192"/>
                  </a:cxn>
                  <a:cxn ang="0">
                    <a:pos x="792" y="190"/>
                  </a:cxn>
                  <a:cxn ang="0">
                    <a:pos x="606" y="174"/>
                  </a:cxn>
                  <a:cxn ang="0">
                    <a:pos x="374" y="138"/>
                  </a:cxn>
                  <a:cxn ang="0">
                    <a:pos x="230" y="108"/>
                  </a:cxn>
                  <a:cxn ang="0">
                    <a:pos x="72" y="52"/>
                  </a:cxn>
                  <a:cxn ang="0">
                    <a:pos x="0" y="0"/>
                  </a:cxn>
                </a:cxnLst>
                <a:rect l="0" t="0" r="r" b="b"/>
                <a:pathLst>
                  <a:path w="826" h="193">
                    <a:moveTo>
                      <a:pt x="810" y="192"/>
                    </a:moveTo>
                    <a:cubicBezTo>
                      <a:pt x="818" y="192"/>
                      <a:pt x="826" y="193"/>
                      <a:pt x="792" y="190"/>
                    </a:cubicBezTo>
                    <a:cubicBezTo>
                      <a:pt x="758" y="187"/>
                      <a:pt x="676" y="183"/>
                      <a:pt x="606" y="174"/>
                    </a:cubicBezTo>
                    <a:cubicBezTo>
                      <a:pt x="536" y="165"/>
                      <a:pt x="437" y="149"/>
                      <a:pt x="374" y="138"/>
                    </a:cubicBezTo>
                    <a:cubicBezTo>
                      <a:pt x="311" y="127"/>
                      <a:pt x="280" y="122"/>
                      <a:pt x="230" y="108"/>
                    </a:cubicBezTo>
                    <a:cubicBezTo>
                      <a:pt x="180" y="94"/>
                      <a:pt x="110" y="70"/>
                      <a:pt x="72" y="52"/>
                    </a:cubicBezTo>
                    <a:cubicBezTo>
                      <a:pt x="34" y="34"/>
                      <a:pt x="17" y="17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6" name="Freeform 49"/>
              <p:cNvSpPr>
                <a:spLocks/>
              </p:cNvSpPr>
              <p:nvPr/>
            </p:nvSpPr>
            <p:spPr bwMode="auto">
              <a:xfrm rot="15881829">
                <a:off x="2898" y="1780"/>
                <a:ext cx="1372" cy="85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224" y="10"/>
                  </a:cxn>
                  <a:cxn ang="0">
                    <a:pos x="476" y="0"/>
                  </a:cxn>
                  <a:cxn ang="0">
                    <a:pos x="780" y="8"/>
                  </a:cxn>
                  <a:cxn ang="0">
                    <a:pos x="866" y="14"/>
                  </a:cxn>
                </a:cxnLst>
                <a:rect l="0" t="0" r="r" b="b"/>
                <a:pathLst>
                  <a:path w="866" h="54">
                    <a:moveTo>
                      <a:pt x="0" y="54"/>
                    </a:moveTo>
                    <a:cubicBezTo>
                      <a:pt x="72" y="36"/>
                      <a:pt x="145" y="19"/>
                      <a:pt x="224" y="10"/>
                    </a:cubicBezTo>
                    <a:cubicBezTo>
                      <a:pt x="303" y="1"/>
                      <a:pt x="383" y="0"/>
                      <a:pt x="476" y="0"/>
                    </a:cubicBezTo>
                    <a:cubicBezTo>
                      <a:pt x="569" y="0"/>
                      <a:pt x="715" y="6"/>
                      <a:pt x="780" y="8"/>
                    </a:cubicBezTo>
                    <a:cubicBezTo>
                      <a:pt x="845" y="10"/>
                      <a:pt x="855" y="12"/>
                      <a:pt x="866" y="14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7" name="Freeform 50"/>
              <p:cNvSpPr>
                <a:spLocks/>
              </p:cNvSpPr>
              <p:nvPr/>
            </p:nvSpPr>
            <p:spPr bwMode="auto">
              <a:xfrm rot="15881829">
                <a:off x="2695" y="1798"/>
                <a:ext cx="1287" cy="7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16" y="5"/>
                  </a:cxn>
                  <a:cxn ang="0">
                    <a:pos x="812" y="19"/>
                  </a:cxn>
                </a:cxnLst>
                <a:rect l="0" t="0" r="r" b="b"/>
                <a:pathLst>
                  <a:path w="812" h="47">
                    <a:moveTo>
                      <a:pt x="0" y="47"/>
                    </a:moveTo>
                    <a:cubicBezTo>
                      <a:pt x="140" y="28"/>
                      <a:pt x="281" y="10"/>
                      <a:pt x="416" y="5"/>
                    </a:cubicBezTo>
                    <a:cubicBezTo>
                      <a:pt x="551" y="0"/>
                      <a:pt x="681" y="9"/>
                      <a:pt x="812" y="19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8" name="Freeform 51"/>
              <p:cNvSpPr>
                <a:spLocks/>
              </p:cNvSpPr>
              <p:nvPr/>
            </p:nvSpPr>
            <p:spPr bwMode="auto">
              <a:xfrm rot="15881829">
                <a:off x="2369" y="1462"/>
                <a:ext cx="1163" cy="542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364" y="112"/>
                  </a:cxn>
                  <a:cxn ang="0">
                    <a:pos x="734" y="0"/>
                  </a:cxn>
                </a:cxnLst>
                <a:rect l="0" t="0" r="r" b="b"/>
                <a:pathLst>
                  <a:path w="734" h="342">
                    <a:moveTo>
                      <a:pt x="0" y="342"/>
                    </a:moveTo>
                    <a:cubicBezTo>
                      <a:pt x="121" y="255"/>
                      <a:pt x="242" y="169"/>
                      <a:pt x="364" y="112"/>
                    </a:cubicBezTo>
                    <a:cubicBezTo>
                      <a:pt x="486" y="55"/>
                      <a:pt x="610" y="27"/>
                      <a:pt x="734" y="0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9" name="Freeform 52"/>
              <p:cNvSpPr>
                <a:spLocks/>
              </p:cNvSpPr>
              <p:nvPr/>
            </p:nvSpPr>
            <p:spPr bwMode="auto">
              <a:xfrm rot="15881829">
                <a:off x="2079" y="1700"/>
                <a:ext cx="1147" cy="2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58"/>
                  </a:cxn>
                  <a:cxn ang="0">
                    <a:pos x="360" y="116"/>
                  </a:cxn>
                  <a:cxn ang="0">
                    <a:pos x="566" y="146"/>
                  </a:cxn>
                  <a:cxn ang="0">
                    <a:pos x="724" y="154"/>
                  </a:cxn>
                </a:cxnLst>
                <a:rect l="0" t="0" r="r" b="b"/>
                <a:pathLst>
                  <a:path w="724" h="154">
                    <a:moveTo>
                      <a:pt x="0" y="0"/>
                    </a:moveTo>
                    <a:cubicBezTo>
                      <a:pt x="34" y="19"/>
                      <a:pt x="68" y="39"/>
                      <a:pt x="128" y="58"/>
                    </a:cubicBezTo>
                    <a:cubicBezTo>
                      <a:pt x="188" y="77"/>
                      <a:pt x="287" y="101"/>
                      <a:pt x="360" y="116"/>
                    </a:cubicBezTo>
                    <a:cubicBezTo>
                      <a:pt x="433" y="131"/>
                      <a:pt x="505" y="140"/>
                      <a:pt x="566" y="146"/>
                    </a:cubicBezTo>
                    <a:cubicBezTo>
                      <a:pt x="627" y="152"/>
                      <a:pt x="675" y="153"/>
                      <a:pt x="724" y="154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70" name="Freeform 53"/>
              <p:cNvSpPr>
                <a:spLocks/>
              </p:cNvSpPr>
              <p:nvPr/>
            </p:nvSpPr>
            <p:spPr bwMode="auto">
              <a:xfrm rot="15881829">
                <a:off x="1893" y="1943"/>
                <a:ext cx="913" cy="71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2" y="7"/>
                  </a:cxn>
                  <a:cxn ang="0">
                    <a:pos x="466" y="1"/>
                  </a:cxn>
                  <a:cxn ang="0">
                    <a:pos x="576" y="15"/>
                  </a:cxn>
                </a:cxnLst>
                <a:rect l="0" t="0" r="r" b="b"/>
                <a:pathLst>
                  <a:path w="576" h="45">
                    <a:moveTo>
                      <a:pt x="0" y="45"/>
                    </a:moveTo>
                    <a:cubicBezTo>
                      <a:pt x="92" y="29"/>
                      <a:pt x="184" y="14"/>
                      <a:pt x="262" y="7"/>
                    </a:cubicBezTo>
                    <a:cubicBezTo>
                      <a:pt x="340" y="0"/>
                      <a:pt x="414" y="0"/>
                      <a:pt x="466" y="1"/>
                    </a:cubicBezTo>
                    <a:cubicBezTo>
                      <a:pt x="518" y="2"/>
                      <a:pt x="547" y="8"/>
                      <a:pt x="576" y="15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71" name="Freeform 54"/>
              <p:cNvSpPr>
                <a:spLocks/>
              </p:cNvSpPr>
              <p:nvPr/>
            </p:nvSpPr>
            <p:spPr bwMode="auto">
              <a:xfrm rot="15881829">
                <a:off x="1608" y="1698"/>
                <a:ext cx="941" cy="308"/>
              </a:xfrm>
              <a:custGeom>
                <a:avLst/>
                <a:gdLst/>
                <a:ahLst/>
                <a:cxnLst>
                  <a:cxn ang="0">
                    <a:pos x="594" y="0"/>
                  </a:cxn>
                  <a:cxn ang="0">
                    <a:pos x="408" y="60"/>
                  </a:cxn>
                  <a:cxn ang="0">
                    <a:pos x="216" y="134"/>
                  </a:cxn>
                  <a:cxn ang="0">
                    <a:pos x="0" y="194"/>
                  </a:cxn>
                </a:cxnLst>
                <a:rect l="0" t="0" r="r" b="b"/>
                <a:pathLst>
                  <a:path w="594" h="194">
                    <a:moveTo>
                      <a:pt x="594" y="0"/>
                    </a:moveTo>
                    <a:cubicBezTo>
                      <a:pt x="532" y="19"/>
                      <a:pt x="471" y="38"/>
                      <a:pt x="408" y="60"/>
                    </a:cubicBezTo>
                    <a:cubicBezTo>
                      <a:pt x="345" y="82"/>
                      <a:pt x="284" y="112"/>
                      <a:pt x="216" y="134"/>
                    </a:cubicBezTo>
                    <a:cubicBezTo>
                      <a:pt x="148" y="156"/>
                      <a:pt x="74" y="175"/>
                      <a:pt x="0" y="194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72" name="Freeform 55"/>
              <p:cNvSpPr>
                <a:spLocks/>
              </p:cNvSpPr>
              <p:nvPr/>
            </p:nvSpPr>
            <p:spPr bwMode="auto">
              <a:xfrm rot="15881829">
                <a:off x="1492" y="1773"/>
                <a:ext cx="1135" cy="108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508" y="18"/>
                  </a:cxn>
                  <a:cxn ang="0">
                    <a:pos x="326" y="28"/>
                  </a:cxn>
                  <a:cxn ang="0">
                    <a:pos x="180" y="40"/>
                  </a:cxn>
                  <a:cxn ang="0">
                    <a:pos x="0" y="68"/>
                  </a:cxn>
                </a:cxnLst>
                <a:rect l="0" t="0" r="r" b="b"/>
                <a:pathLst>
                  <a:path w="716" h="68">
                    <a:moveTo>
                      <a:pt x="716" y="0"/>
                    </a:moveTo>
                    <a:cubicBezTo>
                      <a:pt x="644" y="6"/>
                      <a:pt x="573" y="13"/>
                      <a:pt x="508" y="18"/>
                    </a:cubicBezTo>
                    <a:cubicBezTo>
                      <a:pt x="443" y="23"/>
                      <a:pt x="381" y="24"/>
                      <a:pt x="326" y="28"/>
                    </a:cubicBezTo>
                    <a:cubicBezTo>
                      <a:pt x="271" y="32"/>
                      <a:pt x="234" y="33"/>
                      <a:pt x="180" y="40"/>
                    </a:cubicBezTo>
                    <a:cubicBezTo>
                      <a:pt x="126" y="47"/>
                      <a:pt x="63" y="57"/>
                      <a:pt x="0" y="68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73" name="Freeform 56"/>
              <p:cNvSpPr>
                <a:spLocks/>
              </p:cNvSpPr>
              <p:nvPr/>
            </p:nvSpPr>
            <p:spPr bwMode="auto">
              <a:xfrm>
                <a:off x="1604" y="1357"/>
                <a:ext cx="228" cy="123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25"/>
                  </a:cxn>
                  <a:cxn ang="0">
                    <a:pos x="8" y="231"/>
                  </a:cxn>
                  <a:cxn ang="0">
                    <a:pos x="40" y="377"/>
                  </a:cxn>
                  <a:cxn ang="0">
                    <a:pos x="144" y="781"/>
                  </a:cxn>
                </a:cxnLst>
                <a:rect l="0" t="0" r="r" b="b"/>
                <a:pathLst>
                  <a:path w="144" h="781">
                    <a:moveTo>
                      <a:pt x="9" y="0"/>
                    </a:moveTo>
                    <a:cubicBezTo>
                      <a:pt x="5" y="44"/>
                      <a:pt x="1" y="87"/>
                      <a:pt x="0" y="125"/>
                    </a:cubicBezTo>
                    <a:cubicBezTo>
                      <a:pt x="0" y="163"/>
                      <a:pt x="1" y="189"/>
                      <a:pt x="8" y="231"/>
                    </a:cubicBezTo>
                    <a:cubicBezTo>
                      <a:pt x="15" y="273"/>
                      <a:pt x="17" y="285"/>
                      <a:pt x="40" y="377"/>
                    </a:cubicBezTo>
                    <a:cubicBezTo>
                      <a:pt x="63" y="469"/>
                      <a:pt x="122" y="697"/>
                      <a:pt x="144" y="781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74" name="Freeform 57"/>
              <p:cNvSpPr>
                <a:spLocks/>
              </p:cNvSpPr>
              <p:nvPr/>
            </p:nvSpPr>
            <p:spPr bwMode="auto">
              <a:xfrm>
                <a:off x="1220" y="1684"/>
                <a:ext cx="526" cy="10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237"/>
                  </a:cxn>
                  <a:cxn ang="0">
                    <a:pos x="332" y="641"/>
                  </a:cxn>
                </a:cxnLst>
                <a:rect l="0" t="0" r="r" b="b"/>
                <a:pathLst>
                  <a:path w="332" h="641">
                    <a:moveTo>
                      <a:pt x="0" y="0"/>
                    </a:moveTo>
                    <a:cubicBezTo>
                      <a:pt x="41" y="76"/>
                      <a:pt x="70" y="130"/>
                      <a:pt x="125" y="237"/>
                    </a:cubicBezTo>
                    <a:cubicBezTo>
                      <a:pt x="180" y="344"/>
                      <a:pt x="289" y="557"/>
                      <a:pt x="332" y="641"/>
                    </a:cubicBezTo>
                  </a:path>
                </a:pathLst>
              </a:custGeom>
              <a:noFill/>
              <a:ln w="19050" cap="flat" cmpd="sng">
                <a:solidFill>
                  <a:srgbClr val="33CC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35" name="Group 58"/>
            <p:cNvGrpSpPr>
              <a:grpSpLocks/>
            </p:cNvGrpSpPr>
            <p:nvPr/>
          </p:nvGrpSpPr>
          <p:grpSpPr bwMode="auto">
            <a:xfrm rot="-512716">
              <a:off x="4049" y="2172"/>
              <a:ext cx="19" cy="52"/>
              <a:chOff x="3027" y="2399"/>
              <a:chExt cx="19" cy="65"/>
            </a:xfrm>
          </p:grpSpPr>
          <p:sp>
            <p:nvSpPr>
              <p:cNvPr id="450" name="Line 59"/>
              <p:cNvSpPr>
                <a:spLocks noChangeShapeType="1"/>
              </p:cNvSpPr>
              <p:nvPr/>
            </p:nvSpPr>
            <p:spPr bwMode="auto">
              <a:xfrm rot="15881829" flipH="1" flipV="1">
                <a:off x="2996" y="2430"/>
                <a:ext cx="65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1" name="Line 60"/>
              <p:cNvSpPr>
                <a:spLocks noChangeShapeType="1"/>
              </p:cNvSpPr>
              <p:nvPr/>
            </p:nvSpPr>
            <p:spPr bwMode="auto">
              <a:xfrm rot="15881829" flipH="1" flipV="1">
                <a:off x="3017" y="2427"/>
                <a:ext cx="57" cy="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36" name="Group 61"/>
            <p:cNvGrpSpPr>
              <a:grpSpLocks/>
            </p:cNvGrpSpPr>
            <p:nvPr/>
          </p:nvGrpSpPr>
          <p:grpSpPr bwMode="auto">
            <a:xfrm>
              <a:off x="3360" y="2366"/>
              <a:ext cx="52" cy="90"/>
              <a:chOff x="2387" y="2586"/>
              <a:chExt cx="57" cy="112"/>
            </a:xfrm>
          </p:grpSpPr>
          <p:sp>
            <p:nvSpPr>
              <p:cNvPr id="447" name="Line 62"/>
              <p:cNvSpPr>
                <a:spLocks noChangeShapeType="1"/>
              </p:cNvSpPr>
              <p:nvPr/>
            </p:nvSpPr>
            <p:spPr bwMode="auto">
              <a:xfrm rot="15881829" flipH="1">
                <a:off x="2364" y="2617"/>
                <a:ext cx="65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8" name="Line 63"/>
              <p:cNvSpPr>
                <a:spLocks noChangeShapeType="1"/>
              </p:cNvSpPr>
              <p:nvPr/>
            </p:nvSpPr>
            <p:spPr bwMode="auto">
              <a:xfrm rot="15881829" flipH="1">
                <a:off x="2382" y="2616"/>
                <a:ext cx="72" cy="1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9" name="Oval 64"/>
              <p:cNvSpPr>
                <a:spLocks noChangeArrowheads="1"/>
              </p:cNvSpPr>
              <p:nvPr/>
            </p:nvSpPr>
            <p:spPr bwMode="auto">
              <a:xfrm rot="15881829">
                <a:off x="2380" y="263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37" name="Group 65"/>
            <p:cNvGrpSpPr>
              <a:grpSpLocks/>
            </p:cNvGrpSpPr>
            <p:nvPr/>
          </p:nvGrpSpPr>
          <p:grpSpPr bwMode="auto">
            <a:xfrm>
              <a:off x="3410" y="2319"/>
              <a:ext cx="52" cy="93"/>
              <a:chOff x="2445" y="2556"/>
              <a:chExt cx="57" cy="116"/>
            </a:xfrm>
          </p:grpSpPr>
          <p:sp>
            <p:nvSpPr>
              <p:cNvPr id="444" name="Line 66"/>
              <p:cNvSpPr>
                <a:spLocks noChangeShapeType="1"/>
              </p:cNvSpPr>
              <p:nvPr/>
            </p:nvSpPr>
            <p:spPr bwMode="auto">
              <a:xfrm rot="15881829" flipH="1">
                <a:off x="2425" y="2586"/>
                <a:ext cx="56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5" name="Line 67"/>
              <p:cNvSpPr>
                <a:spLocks noChangeShapeType="1"/>
              </p:cNvSpPr>
              <p:nvPr/>
            </p:nvSpPr>
            <p:spPr bwMode="auto">
              <a:xfrm rot="15881829" flipH="1">
                <a:off x="2435" y="2585"/>
                <a:ext cx="76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6" name="Oval 68"/>
              <p:cNvSpPr>
                <a:spLocks noChangeArrowheads="1"/>
              </p:cNvSpPr>
              <p:nvPr/>
            </p:nvSpPr>
            <p:spPr bwMode="auto">
              <a:xfrm rot="15881829">
                <a:off x="2438" y="260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38" name="Group 69"/>
            <p:cNvGrpSpPr>
              <a:grpSpLocks/>
            </p:cNvGrpSpPr>
            <p:nvPr/>
          </p:nvGrpSpPr>
          <p:grpSpPr bwMode="auto">
            <a:xfrm rot="-297648">
              <a:off x="4196" y="2146"/>
              <a:ext cx="57" cy="95"/>
              <a:chOff x="3070" y="2401"/>
              <a:chExt cx="57" cy="120"/>
            </a:xfrm>
          </p:grpSpPr>
          <p:sp>
            <p:nvSpPr>
              <p:cNvPr id="441" name="Line 70"/>
              <p:cNvSpPr>
                <a:spLocks noChangeShapeType="1"/>
              </p:cNvSpPr>
              <p:nvPr/>
            </p:nvSpPr>
            <p:spPr bwMode="auto">
              <a:xfrm rot="15881829" flipH="1">
                <a:off x="3054" y="2436"/>
                <a:ext cx="69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2" name="Line 71"/>
              <p:cNvSpPr>
                <a:spLocks noChangeShapeType="1"/>
              </p:cNvSpPr>
              <p:nvPr/>
            </p:nvSpPr>
            <p:spPr bwMode="auto">
              <a:xfrm rot="15881829" flipH="1" flipV="1">
                <a:off x="3071" y="2434"/>
                <a:ext cx="72" cy="5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3" name="Oval 72"/>
              <p:cNvSpPr>
                <a:spLocks noChangeArrowheads="1"/>
              </p:cNvSpPr>
              <p:nvPr/>
            </p:nvSpPr>
            <p:spPr bwMode="auto">
              <a:xfrm rot="15881829">
                <a:off x="3063" y="2457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39" name="Group 73"/>
            <p:cNvGrpSpPr>
              <a:grpSpLocks/>
            </p:cNvGrpSpPr>
            <p:nvPr/>
          </p:nvGrpSpPr>
          <p:grpSpPr bwMode="auto">
            <a:xfrm>
              <a:off x="4266" y="2182"/>
              <a:ext cx="57" cy="96"/>
              <a:chOff x="3196" y="2384"/>
              <a:chExt cx="57" cy="120"/>
            </a:xfrm>
          </p:grpSpPr>
          <p:sp>
            <p:nvSpPr>
              <p:cNvPr id="438" name="Line 74"/>
              <p:cNvSpPr>
                <a:spLocks noChangeShapeType="1"/>
              </p:cNvSpPr>
              <p:nvPr/>
            </p:nvSpPr>
            <p:spPr bwMode="auto">
              <a:xfrm rot="15881829" flipH="1" flipV="1">
                <a:off x="3173" y="2425"/>
                <a:ext cx="79" cy="2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9" name="Line 75"/>
              <p:cNvSpPr>
                <a:spLocks noChangeShapeType="1"/>
              </p:cNvSpPr>
              <p:nvPr/>
            </p:nvSpPr>
            <p:spPr bwMode="auto">
              <a:xfrm rot="37042434" flipH="1" flipV="1">
                <a:off x="3192" y="2419"/>
                <a:ext cx="75" cy="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" name="Oval 76"/>
              <p:cNvSpPr>
                <a:spLocks noChangeArrowheads="1"/>
              </p:cNvSpPr>
              <p:nvPr/>
            </p:nvSpPr>
            <p:spPr bwMode="auto">
              <a:xfrm rot="16100815">
                <a:off x="3189" y="244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0" name="Group 77"/>
            <p:cNvGrpSpPr>
              <a:grpSpLocks/>
            </p:cNvGrpSpPr>
            <p:nvPr/>
          </p:nvGrpSpPr>
          <p:grpSpPr bwMode="auto">
            <a:xfrm>
              <a:off x="4439" y="2182"/>
              <a:ext cx="57" cy="93"/>
              <a:chOff x="3255" y="2385"/>
              <a:chExt cx="57" cy="115"/>
            </a:xfrm>
          </p:grpSpPr>
          <p:sp>
            <p:nvSpPr>
              <p:cNvPr id="435" name="Line 78"/>
              <p:cNvSpPr>
                <a:spLocks noChangeShapeType="1"/>
              </p:cNvSpPr>
              <p:nvPr/>
            </p:nvSpPr>
            <p:spPr bwMode="auto">
              <a:xfrm rot="15881829" flipH="1">
                <a:off x="3240" y="2415"/>
                <a:ext cx="64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6" name="Line 79"/>
              <p:cNvSpPr>
                <a:spLocks noChangeShapeType="1"/>
              </p:cNvSpPr>
              <p:nvPr/>
            </p:nvSpPr>
            <p:spPr bwMode="auto">
              <a:xfrm rot="15881829" flipH="1">
                <a:off x="3260" y="2416"/>
                <a:ext cx="60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7" name="Oval 80"/>
              <p:cNvSpPr>
                <a:spLocks noChangeArrowheads="1"/>
              </p:cNvSpPr>
              <p:nvPr/>
            </p:nvSpPr>
            <p:spPr bwMode="auto">
              <a:xfrm rot="15683756">
                <a:off x="3248" y="243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1" name="Group 81"/>
            <p:cNvGrpSpPr>
              <a:grpSpLocks/>
            </p:cNvGrpSpPr>
            <p:nvPr/>
          </p:nvGrpSpPr>
          <p:grpSpPr bwMode="auto">
            <a:xfrm>
              <a:off x="4213" y="2183"/>
              <a:ext cx="52" cy="97"/>
              <a:chOff x="3319" y="2386"/>
              <a:chExt cx="57" cy="121"/>
            </a:xfrm>
          </p:grpSpPr>
          <p:sp>
            <p:nvSpPr>
              <p:cNvPr id="432" name="Line 82"/>
              <p:cNvSpPr>
                <a:spLocks noChangeShapeType="1"/>
              </p:cNvSpPr>
              <p:nvPr/>
            </p:nvSpPr>
            <p:spPr bwMode="auto">
              <a:xfrm rot="15881829" flipH="1" flipV="1">
                <a:off x="3309" y="2415"/>
                <a:ext cx="69" cy="1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3" name="Line 83"/>
              <p:cNvSpPr>
                <a:spLocks noChangeShapeType="1"/>
              </p:cNvSpPr>
              <p:nvPr/>
            </p:nvSpPr>
            <p:spPr bwMode="auto">
              <a:xfrm rot="15881829" flipH="1" flipV="1">
                <a:off x="3327" y="2414"/>
                <a:ext cx="71" cy="15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4" name="Oval 84"/>
              <p:cNvSpPr>
                <a:spLocks noChangeArrowheads="1"/>
              </p:cNvSpPr>
              <p:nvPr/>
            </p:nvSpPr>
            <p:spPr bwMode="auto">
              <a:xfrm rot="16598511">
                <a:off x="3312" y="244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2" name="Group 85"/>
            <p:cNvGrpSpPr>
              <a:grpSpLocks/>
            </p:cNvGrpSpPr>
            <p:nvPr/>
          </p:nvGrpSpPr>
          <p:grpSpPr bwMode="auto">
            <a:xfrm>
              <a:off x="4208" y="2184"/>
              <a:ext cx="54" cy="91"/>
              <a:chOff x="3505" y="2425"/>
              <a:chExt cx="62" cy="116"/>
            </a:xfrm>
          </p:grpSpPr>
          <p:sp>
            <p:nvSpPr>
              <p:cNvPr id="429" name="Line 86"/>
              <p:cNvSpPr>
                <a:spLocks noChangeShapeType="1"/>
              </p:cNvSpPr>
              <p:nvPr/>
            </p:nvSpPr>
            <p:spPr bwMode="auto">
              <a:xfrm rot="15881829" flipH="1" flipV="1">
                <a:off x="3507" y="2448"/>
                <a:ext cx="62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0" name="Line 87"/>
              <p:cNvSpPr>
                <a:spLocks noChangeShapeType="1"/>
              </p:cNvSpPr>
              <p:nvPr/>
            </p:nvSpPr>
            <p:spPr bwMode="auto">
              <a:xfrm rot="15881829" flipH="1" flipV="1">
                <a:off x="3521" y="2453"/>
                <a:ext cx="69" cy="2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" name="Oval 88"/>
              <p:cNvSpPr>
                <a:spLocks noChangeArrowheads="1"/>
              </p:cNvSpPr>
              <p:nvPr/>
            </p:nvSpPr>
            <p:spPr bwMode="auto">
              <a:xfrm rot="17095611">
                <a:off x="3498" y="2477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3" name="Group 89"/>
            <p:cNvGrpSpPr>
              <a:grpSpLocks/>
            </p:cNvGrpSpPr>
            <p:nvPr/>
          </p:nvGrpSpPr>
          <p:grpSpPr bwMode="auto">
            <a:xfrm>
              <a:off x="4366" y="2230"/>
              <a:ext cx="53" cy="90"/>
              <a:chOff x="3626" y="2455"/>
              <a:chExt cx="60" cy="112"/>
            </a:xfrm>
          </p:grpSpPr>
          <p:sp>
            <p:nvSpPr>
              <p:cNvPr id="426" name="Line 90"/>
              <p:cNvSpPr>
                <a:spLocks noChangeShapeType="1"/>
              </p:cNvSpPr>
              <p:nvPr/>
            </p:nvSpPr>
            <p:spPr bwMode="auto">
              <a:xfrm rot="15881829" flipH="1" flipV="1">
                <a:off x="3633" y="2472"/>
                <a:ext cx="54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27" name="Line 91"/>
              <p:cNvSpPr>
                <a:spLocks noChangeShapeType="1"/>
              </p:cNvSpPr>
              <p:nvPr/>
            </p:nvSpPr>
            <p:spPr bwMode="auto">
              <a:xfrm rot="15881829" flipH="1" flipV="1">
                <a:off x="3647" y="2476"/>
                <a:ext cx="57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28" name="Oval 92"/>
              <p:cNvSpPr>
                <a:spLocks noChangeArrowheads="1"/>
              </p:cNvSpPr>
              <p:nvPr/>
            </p:nvSpPr>
            <p:spPr bwMode="auto">
              <a:xfrm rot="17315193">
                <a:off x="3619" y="250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4" name="Group 93"/>
            <p:cNvGrpSpPr>
              <a:grpSpLocks/>
            </p:cNvGrpSpPr>
            <p:nvPr/>
          </p:nvGrpSpPr>
          <p:grpSpPr bwMode="auto">
            <a:xfrm>
              <a:off x="4479" y="2261"/>
              <a:ext cx="64" cy="98"/>
              <a:chOff x="3683" y="2460"/>
              <a:chExt cx="71" cy="122"/>
            </a:xfrm>
          </p:grpSpPr>
          <p:sp>
            <p:nvSpPr>
              <p:cNvPr id="423" name="Line 94"/>
              <p:cNvSpPr>
                <a:spLocks noChangeShapeType="1"/>
              </p:cNvSpPr>
              <p:nvPr/>
            </p:nvSpPr>
            <p:spPr bwMode="auto">
              <a:xfrm rot="15881829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24" name="Line 95"/>
              <p:cNvSpPr>
                <a:spLocks noChangeShapeType="1"/>
              </p:cNvSpPr>
              <p:nvPr/>
            </p:nvSpPr>
            <p:spPr bwMode="auto">
              <a:xfrm rot="15881829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25" name="Oval 96"/>
              <p:cNvSpPr>
                <a:spLocks noChangeArrowheads="1"/>
              </p:cNvSpPr>
              <p:nvPr/>
            </p:nvSpPr>
            <p:spPr bwMode="auto">
              <a:xfrm rot="17315193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5" name="Group 97"/>
            <p:cNvGrpSpPr>
              <a:grpSpLocks/>
            </p:cNvGrpSpPr>
            <p:nvPr/>
          </p:nvGrpSpPr>
          <p:grpSpPr bwMode="auto">
            <a:xfrm>
              <a:off x="5036" y="2575"/>
              <a:ext cx="79" cy="83"/>
              <a:chOff x="4415" y="2911"/>
              <a:chExt cx="89" cy="106"/>
            </a:xfrm>
          </p:grpSpPr>
          <p:sp>
            <p:nvSpPr>
              <p:cNvPr id="420" name="Line 98"/>
              <p:cNvSpPr>
                <a:spLocks noChangeShapeType="1"/>
              </p:cNvSpPr>
              <p:nvPr/>
            </p:nvSpPr>
            <p:spPr bwMode="auto">
              <a:xfrm rot="15881829" flipH="1" flipV="1">
                <a:off x="4448" y="2912"/>
                <a:ext cx="41" cy="3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21" name="Line 99"/>
              <p:cNvSpPr>
                <a:spLocks noChangeShapeType="1"/>
              </p:cNvSpPr>
              <p:nvPr/>
            </p:nvSpPr>
            <p:spPr bwMode="auto">
              <a:xfrm rot="15881829" flipH="1" flipV="1">
                <a:off x="4463" y="2925"/>
                <a:ext cx="42" cy="4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22" name="Oval 100"/>
              <p:cNvSpPr>
                <a:spLocks noChangeArrowheads="1"/>
              </p:cNvSpPr>
              <p:nvPr/>
            </p:nvSpPr>
            <p:spPr bwMode="auto">
              <a:xfrm rot="17965195">
                <a:off x="4408" y="295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6" name="Group 101"/>
            <p:cNvGrpSpPr>
              <a:grpSpLocks/>
            </p:cNvGrpSpPr>
            <p:nvPr/>
          </p:nvGrpSpPr>
          <p:grpSpPr bwMode="auto">
            <a:xfrm>
              <a:off x="5007" y="2538"/>
              <a:ext cx="86" cy="86"/>
              <a:chOff x="4322" y="2830"/>
              <a:chExt cx="97" cy="108"/>
            </a:xfrm>
          </p:grpSpPr>
          <p:sp>
            <p:nvSpPr>
              <p:cNvPr id="417" name="Line 102"/>
              <p:cNvSpPr>
                <a:spLocks noChangeShapeType="1"/>
              </p:cNvSpPr>
              <p:nvPr/>
            </p:nvSpPr>
            <p:spPr bwMode="auto">
              <a:xfrm rot="15881829" flipH="1" flipV="1">
                <a:off x="4366" y="2831"/>
                <a:ext cx="39" cy="3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8" name="Line 103"/>
              <p:cNvSpPr>
                <a:spLocks noChangeShapeType="1"/>
              </p:cNvSpPr>
              <p:nvPr/>
            </p:nvSpPr>
            <p:spPr bwMode="auto">
              <a:xfrm rot="15881829" flipH="1" flipV="1">
                <a:off x="4380" y="2845"/>
                <a:ext cx="40" cy="3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9" name="Oval 104"/>
              <p:cNvSpPr>
                <a:spLocks noChangeArrowheads="1"/>
              </p:cNvSpPr>
              <p:nvPr/>
            </p:nvSpPr>
            <p:spPr bwMode="auto">
              <a:xfrm rot="17965195">
                <a:off x="4315" y="287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7" name="Group 105"/>
            <p:cNvGrpSpPr>
              <a:grpSpLocks/>
            </p:cNvGrpSpPr>
            <p:nvPr/>
          </p:nvGrpSpPr>
          <p:grpSpPr bwMode="auto">
            <a:xfrm>
              <a:off x="5232" y="2634"/>
              <a:ext cx="81" cy="83"/>
              <a:chOff x="4467" y="2950"/>
              <a:chExt cx="89" cy="104"/>
            </a:xfrm>
          </p:grpSpPr>
          <p:sp>
            <p:nvSpPr>
              <p:cNvPr id="414" name="Line 106"/>
              <p:cNvSpPr>
                <a:spLocks noChangeShapeType="1"/>
              </p:cNvSpPr>
              <p:nvPr/>
            </p:nvSpPr>
            <p:spPr bwMode="auto">
              <a:xfrm rot="15881829" flipH="1" flipV="1">
                <a:off x="4499" y="2951"/>
                <a:ext cx="45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5" name="Line 107"/>
              <p:cNvSpPr>
                <a:spLocks noChangeShapeType="1"/>
              </p:cNvSpPr>
              <p:nvPr/>
            </p:nvSpPr>
            <p:spPr bwMode="auto">
              <a:xfrm rot="15881829" flipH="1" flipV="1">
                <a:off x="4511" y="2964"/>
                <a:ext cx="46" cy="45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6" name="Oval 108"/>
              <p:cNvSpPr>
                <a:spLocks noChangeArrowheads="1"/>
              </p:cNvSpPr>
              <p:nvPr/>
            </p:nvSpPr>
            <p:spPr bwMode="auto">
              <a:xfrm rot="18099939">
                <a:off x="4460" y="299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8" name="Group 109"/>
            <p:cNvGrpSpPr>
              <a:grpSpLocks/>
            </p:cNvGrpSpPr>
            <p:nvPr/>
          </p:nvGrpSpPr>
          <p:grpSpPr bwMode="auto">
            <a:xfrm>
              <a:off x="3306" y="2214"/>
              <a:ext cx="55" cy="93"/>
              <a:chOff x="2331" y="2424"/>
              <a:chExt cx="61" cy="117"/>
            </a:xfrm>
          </p:grpSpPr>
          <p:sp>
            <p:nvSpPr>
              <p:cNvPr id="411" name="Line 110"/>
              <p:cNvSpPr>
                <a:spLocks noChangeShapeType="1"/>
              </p:cNvSpPr>
              <p:nvPr/>
            </p:nvSpPr>
            <p:spPr bwMode="auto">
              <a:xfrm rot="15881829" flipV="1">
                <a:off x="2331" y="2500"/>
                <a:ext cx="72" cy="1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2" name="Line 111"/>
              <p:cNvSpPr>
                <a:spLocks noChangeShapeType="1"/>
              </p:cNvSpPr>
              <p:nvPr/>
            </p:nvSpPr>
            <p:spPr bwMode="auto">
              <a:xfrm rot="15881829" flipV="1">
                <a:off x="2351" y="2486"/>
                <a:ext cx="70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3" name="Oval 112"/>
              <p:cNvSpPr>
                <a:spLocks noChangeArrowheads="1"/>
              </p:cNvSpPr>
              <p:nvPr/>
            </p:nvSpPr>
            <p:spPr bwMode="auto">
              <a:xfrm rot="15881829">
                <a:off x="2325" y="2430"/>
                <a:ext cx="72" cy="60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9" name="Group 113"/>
            <p:cNvGrpSpPr>
              <a:grpSpLocks/>
            </p:cNvGrpSpPr>
            <p:nvPr/>
          </p:nvGrpSpPr>
          <p:grpSpPr bwMode="auto">
            <a:xfrm>
              <a:off x="3374" y="2168"/>
              <a:ext cx="56" cy="93"/>
              <a:chOff x="2450" y="2367"/>
              <a:chExt cx="62" cy="116"/>
            </a:xfrm>
          </p:grpSpPr>
          <p:sp>
            <p:nvSpPr>
              <p:cNvPr id="408" name="Line 114"/>
              <p:cNvSpPr>
                <a:spLocks noChangeShapeType="1"/>
              </p:cNvSpPr>
              <p:nvPr/>
            </p:nvSpPr>
            <p:spPr bwMode="auto">
              <a:xfrm rot="15881829" flipV="1">
                <a:off x="2452" y="2444"/>
                <a:ext cx="66" cy="1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09" name="Line 115"/>
              <p:cNvSpPr>
                <a:spLocks noChangeShapeType="1"/>
              </p:cNvSpPr>
              <p:nvPr/>
            </p:nvSpPr>
            <p:spPr bwMode="auto">
              <a:xfrm rot="15881829" flipV="1">
                <a:off x="2476" y="2440"/>
                <a:ext cx="60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0" name="Oval 116"/>
              <p:cNvSpPr>
                <a:spLocks noChangeArrowheads="1"/>
              </p:cNvSpPr>
              <p:nvPr/>
            </p:nvSpPr>
            <p:spPr bwMode="auto">
              <a:xfrm rot="15881829">
                <a:off x="2443" y="237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0" name="Group 117"/>
            <p:cNvGrpSpPr>
              <a:grpSpLocks/>
            </p:cNvGrpSpPr>
            <p:nvPr/>
          </p:nvGrpSpPr>
          <p:grpSpPr bwMode="auto">
            <a:xfrm>
              <a:off x="5177" y="2453"/>
              <a:ext cx="76" cy="79"/>
              <a:chOff x="4461" y="2726"/>
              <a:chExt cx="84" cy="100"/>
            </a:xfrm>
          </p:grpSpPr>
          <p:sp>
            <p:nvSpPr>
              <p:cNvPr id="405" name="Line 118"/>
              <p:cNvSpPr>
                <a:spLocks noChangeShapeType="1"/>
              </p:cNvSpPr>
              <p:nvPr/>
            </p:nvSpPr>
            <p:spPr bwMode="auto">
              <a:xfrm rot="15881829">
                <a:off x="4462" y="2767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06" name="Line 119"/>
              <p:cNvSpPr>
                <a:spLocks noChangeShapeType="1"/>
              </p:cNvSpPr>
              <p:nvPr/>
            </p:nvSpPr>
            <p:spPr bwMode="auto">
              <a:xfrm rot="15881829">
                <a:off x="4473" y="2783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07" name="Oval 120"/>
              <p:cNvSpPr>
                <a:spLocks noChangeArrowheads="1"/>
              </p:cNvSpPr>
              <p:nvPr/>
            </p:nvSpPr>
            <p:spPr bwMode="auto">
              <a:xfrm rot="18233397">
                <a:off x="4481" y="273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1" name="Group 121"/>
            <p:cNvGrpSpPr>
              <a:grpSpLocks/>
            </p:cNvGrpSpPr>
            <p:nvPr/>
          </p:nvGrpSpPr>
          <p:grpSpPr bwMode="auto">
            <a:xfrm>
              <a:off x="5081" y="2395"/>
              <a:ext cx="74" cy="77"/>
              <a:chOff x="4412" y="2685"/>
              <a:chExt cx="84" cy="98"/>
            </a:xfrm>
          </p:grpSpPr>
          <p:sp>
            <p:nvSpPr>
              <p:cNvPr id="402" name="Line 122"/>
              <p:cNvSpPr>
                <a:spLocks noChangeShapeType="1"/>
              </p:cNvSpPr>
              <p:nvPr/>
            </p:nvSpPr>
            <p:spPr bwMode="auto">
              <a:xfrm rot="15881829">
                <a:off x="4413" y="2726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03" name="Line 123"/>
              <p:cNvSpPr>
                <a:spLocks noChangeShapeType="1"/>
              </p:cNvSpPr>
              <p:nvPr/>
            </p:nvSpPr>
            <p:spPr bwMode="auto">
              <a:xfrm rot="15881829">
                <a:off x="4424" y="2744"/>
                <a:ext cx="41" cy="3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04" name="Oval 124"/>
              <p:cNvSpPr>
                <a:spLocks noChangeArrowheads="1"/>
              </p:cNvSpPr>
              <p:nvPr/>
            </p:nvSpPr>
            <p:spPr bwMode="auto">
              <a:xfrm rot="18535305">
                <a:off x="4432" y="2692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2" name="Group 125"/>
            <p:cNvGrpSpPr>
              <a:grpSpLocks/>
            </p:cNvGrpSpPr>
            <p:nvPr/>
          </p:nvGrpSpPr>
          <p:grpSpPr bwMode="auto">
            <a:xfrm>
              <a:off x="4420" y="2100"/>
              <a:ext cx="55" cy="92"/>
              <a:chOff x="3688" y="2275"/>
              <a:chExt cx="62" cy="115"/>
            </a:xfrm>
          </p:grpSpPr>
          <p:sp>
            <p:nvSpPr>
              <p:cNvPr id="399" name="Line 126"/>
              <p:cNvSpPr>
                <a:spLocks noChangeShapeType="1"/>
              </p:cNvSpPr>
              <p:nvPr/>
            </p:nvSpPr>
            <p:spPr bwMode="auto">
              <a:xfrm rot="15881829">
                <a:off x="3665" y="2334"/>
                <a:ext cx="74" cy="2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00" name="Line 127"/>
              <p:cNvSpPr>
                <a:spLocks noChangeShapeType="1"/>
              </p:cNvSpPr>
              <p:nvPr/>
            </p:nvSpPr>
            <p:spPr bwMode="auto">
              <a:xfrm rot="15881829">
                <a:off x="3684" y="2339"/>
                <a:ext cx="74" cy="2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01" name="Oval 128"/>
              <p:cNvSpPr>
                <a:spLocks noChangeArrowheads="1"/>
              </p:cNvSpPr>
              <p:nvPr/>
            </p:nvSpPr>
            <p:spPr bwMode="auto">
              <a:xfrm rot="17315193">
                <a:off x="3686" y="2282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3" name="Group 129"/>
            <p:cNvGrpSpPr>
              <a:grpSpLocks/>
            </p:cNvGrpSpPr>
            <p:nvPr/>
          </p:nvGrpSpPr>
          <p:grpSpPr bwMode="auto">
            <a:xfrm>
              <a:off x="4427" y="2089"/>
              <a:ext cx="55" cy="90"/>
              <a:chOff x="3626" y="2259"/>
              <a:chExt cx="62" cy="113"/>
            </a:xfrm>
          </p:grpSpPr>
          <p:grpSp>
            <p:nvGrpSpPr>
              <p:cNvPr id="395" name="Group 130"/>
              <p:cNvGrpSpPr>
                <a:grpSpLocks/>
              </p:cNvGrpSpPr>
              <p:nvPr/>
            </p:nvGrpSpPr>
            <p:grpSpPr bwMode="auto">
              <a:xfrm>
                <a:off x="3626" y="2293"/>
                <a:ext cx="44" cy="79"/>
                <a:chOff x="3626" y="2293"/>
                <a:chExt cx="44" cy="79"/>
              </a:xfrm>
            </p:grpSpPr>
            <p:sp>
              <p:nvSpPr>
                <p:cNvPr id="397" name="Line 131"/>
                <p:cNvSpPr>
                  <a:spLocks noChangeShapeType="1"/>
                </p:cNvSpPr>
                <p:nvPr/>
              </p:nvSpPr>
              <p:spPr bwMode="auto">
                <a:xfrm rot="15881829">
                  <a:off x="3603" y="231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98" name="Line 132"/>
                <p:cNvSpPr>
                  <a:spLocks noChangeShapeType="1"/>
                </p:cNvSpPr>
                <p:nvPr/>
              </p:nvSpPr>
              <p:spPr bwMode="auto">
                <a:xfrm rot="15881829">
                  <a:off x="3620" y="232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96" name="Oval 133"/>
              <p:cNvSpPr>
                <a:spLocks noChangeArrowheads="1"/>
              </p:cNvSpPr>
              <p:nvPr/>
            </p:nvSpPr>
            <p:spPr bwMode="auto">
              <a:xfrm rot="16672493">
                <a:off x="3624" y="226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4" name="Group 134"/>
            <p:cNvGrpSpPr>
              <a:grpSpLocks/>
            </p:cNvGrpSpPr>
            <p:nvPr/>
          </p:nvGrpSpPr>
          <p:grpSpPr bwMode="auto">
            <a:xfrm>
              <a:off x="4383" y="2050"/>
              <a:ext cx="57" cy="93"/>
              <a:chOff x="3199" y="2219"/>
              <a:chExt cx="57" cy="116"/>
            </a:xfrm>
          </p:grpSpPr>
          <p:sp>
            <p:nvSpPr>
              <p:cNvPr id="392" name="Line 135"/>
              <p:cNvSpPr>
                <a:spLocks noChangeShapeType="1"/>
              </p:cNvSpPr>
              <p:nvPr/>
            </p:nvSpPr>
            <p:spPr bwMode="auto">
              <a:xfrm rot="15881829">
                <a:off x="3188" y="2300"/>
                <a:ext cx="7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93" name="Line 136"/>
              <p:cNvSpPr>
                <a:spLocks noChangeShapeType="1"/>
              </p:cNvSpPr>
              <p:nvPr/>
            </p:nvSpPr>
            <p:spPr bwMode="auto">
              <a:xfrm rot="15881829">
                <a:off x="3206" y="2300"/>
                <a:ext cx="7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94" name="Oval 137"/>
              <p:cNvSpPr>
                <a:spLocks noChangeArrowheads="1"/>
              </p:cNvSpPr>
              <p:nvPr/>
            </p:nvSpPr>
            <p:spPr bwMode="auto">
              <a:xfrm rot="16136565">
                <a:off x="3192" y="222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5" name="Group 138"/>
            <p:cNvGrpSpPr>
              <a:grpSpLocks/>
            </p:cNvGrpSpPr>
            <p:nvPr/>
          </p:nvGrpSpPr>
          <p:grpSpPr bwMode="auto">
            <a:xfrm>
              <a:off x="4320" y="2053"/>
              <a:ext cx="57" cy="92"/>
              <a:chOff x="3137" y="2221"/>
              <a:chExt cx="57" cy="114"/>
            </a:xfrm>
          </p:grpSpPr>
          <p:sp>
            <p:nvSpPr>
              <p:cNvPr id="389" name="Line 139"/>
              <p:cNvSpPr>
                <a:spLocks noChangeShapeType="1"/>
              </p:cNvSpPr>
              <p:nvPr/>
            </p:nvSpPr>
            <p:spPr bwMode="auto">
              <a:xfrm rot="15881829">
                <a:off x="3127" y="2300"/>
                <a:ext cx="66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90" name="Line 140"/>
              <p:cNvSpPr>
                <a:spLocks noChangeShapeType="1"/>
              </p:cNvSpPr>
              <p:nvPr/>
            </p:nvSpPr>
            <p:spPr bwMode="auto">
              <a:xfrm rot="15881829">
                <a:off x="3147" y="2298"/>
                <a:ext cx="66" cy="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91" name="Oval 141"/>
              <p:cNvSpPr>
                <a:spLocks noChangeArrowheads="1"/>
              </p:cNvSpPr>
              <p:nvPr/>
            </p:nvSpPr>
            <p:spPr bwMode="auto">
              <a:xfrm rot="16136565">
                <a:off x="3130" y="222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6" name="Group 142"/>
            <p:cNvGrpSpPr>
              <a:grpSpLocks/>
            </p:cNvGrpSpPr>
            <p:nvPr/>
          </p:nvGrpSpPr>
          <p:grpSpPr bwMode="auto">
            <a:xfrm>
              <a:off x="4311" y="2071"/>
              <a:ext cx="57" cy="97"/>
              <a:chOff x="3071" y="2220"/>
              <a:chExt cx="57" cy="120"/>
            </a:xfrm>
          </p:grpSpPr>
          <p:sp>
            <p:nvSpPr>
              <p:cNvPr id="386" name="Line 143"/>
              <p:cNvSpPr>
                <a:spLocks noChangeShapeType="1"/>
              </p:cNvSpPr>
              <p:nvPr/>
            </p:nvSpPr>
            <p:spPr bwMode="auto">
              <a:xfrm rot="15881829">
                <a:off x="3063" y="2309"/>
                <a:ext cx="6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87" name="Line 144"/>
              <p:cNvSpPr>
                <a:spLocks noChangeShapeType="1"/>
              </p:cNvSpPr>
              <p:nvPr/>
            </p:nvSpPr>
            <p:spPr bwMode="auto">
              <a:xfrm rot="15881829">
                <a:off x="3082" y="2310"/>
                <a:ext cx="61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88" name="Oval 145"/>
              <p:cNvSpPr>
                <a:spLocks noChangeArrowheads="1"/>
              </p:cNvSpPr>
              <p:nvPr/>
            </p:nvSpPr>
            <p:spPr bwMode="auto">
              <a:xfrm rot="16136565">
                <a:off x="3064" y="2227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7" name="Group 146"/>
            <p:cNvGrpSpPr>
              <a:grpSpLocks/>
            </p:cNvGrpSpPr>
            <p:nvPr/>
          </p:nvGrpSpPr>
          <p:grpSpPr bwMode="auto">
            <a:xfrm rot="-453679">
              <a:off x="4192" y="2016"/>
              <a:ext cx="57" cy="96"/>
              <a:chOff x="3007" y="2226"/>
              <a:chExt cx="57" cy="119"/>
            </a:xfrm>
          </p:grpSpPr>
          <p:sp>
            <p:nvSpPr>
              <p:cNvPr id="383" name="Line 147"/>
              <p:cNvSpPr>
                <a:spLocks noChangeShapeType="1"/>
              </p:cNvSpPr>
              <p:nvPr/>
            </p:nvSpPr>
            <p:spPr bwMode="auto">
              <a:xfrm rot="15881829">
                <a:off x="3001" y="2315"/>
                <a:ext cx="60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84" name="Line 148"/>
              <p:cNvSpPr>
                <a:spLocks noChangeShapeType="1"/>
              </p:cNvSpPr>
              <p:nvPr/>
            </p:nvSpPr>
            <p:spPr bwMode="auto">
              <a:xfrm rot="15881829">
                <a:off x="3016" y="2312"/>
                <a:ext cx="65" cy="0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85" name="Oval 149"/>
              <p:cNvSpPr>
                <a:spLocks noChangeArrowheads="1"/>
              </p:cNvSpPr>
              <p:nvPr/>
            </p:nvSpPr>
            <p:spPr bwMode="auto">
              <a:xfrm rot="16136565">
                <a:off x="3000" y="2233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8" name="Group 150"/>
            <p:cNvGrpSpPr>
              <a:grpSpLocks/>
            </p:cNvGrpSpPr>
            <p:nvPr/>
          </p:nvGrpSpPr>
          <p:grpSpPr bwMode="auto">
            <a:xfrm>
              <a:off x="4574" y="2121"/>
              <a:ext cx="56" cy="103"/>
              <a:chOff x="3799" y="2308"/>
              <a:chExt cx="62" cy="129"/>
            </a:xfrm>
          </p:grpSpPr>
          <p:grpSp>
            <p:nvGrpSpPr>
              <p:cNvPr id="379" name="Group 151"/>
              <p:cNvGrpSpPr>
                <a:grpSpLocks/>
              </p:cNvGrpSpPr>
              <p:nvPr/>
            </p:nvGrpSpPr>
            <p:grpSpPr bwMode="auto">
              <a:xfrm>
                <a:off x="3799" y="2358"/>
                <a:ext cx="48" cy="79"/>
                <a:chOff x="3799" y="2358"/>
                <a:chExt cx="48" cy="79"/>
              </a:xfrm>
            </p:grpSpPr>
            <p:sp>
              <p:nvSpPr>
                <p:cNvPr id="381" name="Line 152"/>
                <p:cNvSpPr>
                  <a:spLocks noChangeShapeType="1"/>
                </p:cNvSpPr>
                <p:nvPr/>
              </p:nvSpPr>
              <p:spPr bwMode="auto">
                <a:xfrm rot="15881829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82" name="Line 153"/>
                <p:cNvSpPr>
                  <a:spLocks noChangeShapeType="1"/>
                </p:cNvSpPr>
                <p:nvPr/>
              </p:nvSpPr>
              <p:spPr bwMode="auto">
                <a:xfrm rot="15881829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80" name="Oval 154"/>
              <p:cNvSpPr>
                <a:spLocks noChangeArrowheads="1"/>
              </p:cNvSpPr>
              <p:nvPr/>
            </p:nvSpPr>
            <p:spPr bwMode="auto">
              <a:xfrm rot="17315193">
                <a:off x="3797" y="2315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9" name="Group 155"/>
            <p:cNvGrpSpPr>
              <a:grpSpLocks/>
            </p:cNvGrpSpPr>
            <p:nvPr/>
          </p:nvGrpSpPr>
          <p:grpSpPr bwMode="auto">
            <a:xfrm>
              <a:off x="4580" y="2261"/>
              <a:ext cx="64" cy="98"/>
              <a:chOff x="3683" y="2460"/>
              <a:chExt cx="71" cy="122"/>
            </a:xfrm>
          </p:grpSpPr>
          <p:sp>
            <p:nvSpPr>
              <p:cNvPr id="376" name="Line 156"/>
              <p:cNvSpPr>
                <a:spLocks noChangeShapeType="1"/>
              </p:cNvSpPr>
              <p:nvPr/>
            </p:nvSpPr>
            <p:spPr bwMode="auto">
              <a:xfrm rot="15881829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77" name="Line 157"/>
              <p:cNvSpPr>
                <a:spLocks noChangeShapeType="1"/>
              </p:cNvSpPr>
              <p:nvPr/>
            </p:nvSpPr>
            <p:spPr bwMode="auto">
              <a:xfrm rot="15881829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78" name="Oval 158"/>
              <p:cNvSpPr>
                <a:spLocks noChangeArrowheads="1"/>
              </p:cNvSpPr>
              <p:nvPr/>
            </p:nvSpPr>
            <p:spPr bwMode="auto">
              <a:xfrm rot="17315193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60" name="Group 159"/>
            <p:cNvGrpSpPr>
              <a:grpSpLocks/>
            </p:cNvGrpSpPr>
            <p:nvPr/>
          </p:nvGrpSpPr>
          <p:grpSpPr bwMode="auto">
            <a:xfrm>
              <a:off x="4579" y="2301"/>
              <a:ext cx="64" cy="98"/>
              <a:chOff x="3683" y="2460"/>
              <a:chExt cx="71" cy="122"/>
            </a:xfrm>
          </p:grpSpPr>
          <p:sp>
            <p:nvSpPr>
              <p:cNvPr id="373" name="Line 160"/>
              <p:cNvSpPr>
                <a:spLocks noChangeShapeType="1"/>
              </p:cNvSpPr>
              <p:nvPr/>
            </p:nvSpPr>
            <p:spPr bwMode="auto">
              <a:xfrm rot="15881829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74" name="Line 161"/>
              <p:cNvSpPr>
                <a:spLocks noChangeShapeType="1"/>
              </p:cNvSpPr>
              <p:nvPr/>
            </p:nvSpPr>
            <p:spPr bwMode="auto">
              <a:xfrm rot="15881829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75" name="Oval 162"/>
              <p:cNvSpPr>
                <a:spLocks noChangeArrowheads="1"/>
              </p:cNvSpPr>
              <p:nvPr/>
            </p:nvSpPr>
            <p:spPr bwMode="auto">
              <a:xfrm rot="17315193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61" name="Group 163"/>
            <p:cNvGrpSpPr>
              <a:grpSpLocks/>
            </p:cNvGrpSpPr>
            <p:nvPr/>
          </p:nvGrpSpPr>
          <p:grpSpPr bwMode="auto">
            <a:xfrm rot="597578">
              <a:off x="4678" y="2319"/>
              <a:ext cx="64" cy="98"/>
              <a:chOff x="3683" y="2460"/>
              <a:chExt cx="71" cy="122"/>
            </a:xfrm>
          </p:grpSpPr>
          <p:sp>
            <p:nvSpPr>
              <p:cNvPr id="370" name="Line 164"/>
              <p:cNvSpPr>
                <a:spLocks noChangeShapeType="1"/>
              </p:cNvSpPr>
              <p:nvPr/>
            </p:nvSpPr>
            <p:spPr bwMode="auto">
              <a:xfrm rot="15881829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71" name="Line 165"/>
              <p:cNvSpPr>
                <a:spLocks noChangeShapeType="1"/>
              </p:cNvSpPr>
              <p:nvPr/>
            </p:nvSpPr>
            <p:spPr bwMode="auto">
              <a:xfrm rot="15881829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72" name="Oval 166"/>
              <p:cNvSpPr>
                <a:spLocks noChangeArrowheads="1"/>
              </p:cNvSpPr>
              <p:nvPr/>
            </p:nvSpPr>
            <p:spPr bwMode="auto">
              <a:xfrm rot="17315193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62" name="Group 167"/>
            <p:cNvGrpSpPr>
              <a:grpSpLocks/>
            </p:cNvGrpSpPr>
            <p:nvPr/>
          </p:nvGrpSpPr>
          <p:grpSpPr bwMode="auto">
            <a:xfrm rot="597578">
              <a:off x="4732" y="2338"/>
              <a:ext cx="64" cy="98"/>
              <a:chOff x="3683" y="2460"/>
              <a:chExt cx="71" cy="122"/>
            </a:xfrm>
          </p:grpSpPr>
          <p:sp>
            <p:nvSpPr>
              <p:cNvPr id="367" name="Line 168"/>
              <p:cNvSpPr>
                <a:spLocks noChangeShapeType="1"/>
              </p:cNvSpPr>
              <p:nvPr/>
            </p:nvSpPr>
            <p:spPr bwMode="auto">
              <a:xfrm rot="15881829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68" name="Line 169"/>
              <p:cNvSpPr>
                <a:spLocks noChangeShapeType="1"/>
              </p:cNvSpPr>
              <p:nvPr/>
            </p:nvSpPr>
            <p:spPr bwMode="auto">
              <a:xfrm rot="15881829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69" name="Oval 170"/>
              <p:cNvSpPr>
                <a:spLocks noChangeArrowheads="1"/>
              </p:cNvSpPr>
              <p:nvPr/>
            </p:nvSpPr>
            <p:spPr bwMode="auto">
              <a:xfrm rot="17315193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63" name="Group 171"/>
            <p:cNvGrpSpPr>
              <a:grpSpLocks/>
            </p:cNvGrpSpPr>
            <p:nvPr/>
          </p:nvGrpSpPr>
          <p:grpSpPr bwMode="auto">
            <a:xfrm rot="882360">
              <a:off x="4781" y="2376"/>
              <a:ext cx="64" cy="98"/>
              <a:chOff x="3683" y="2460"/>
              <a:chExt cx="71" cy="122"/>
            </a:xfrm>
          </p:grpSpPr>
          <p:sp>
            <p:nvSpPr>
              <p:cNvPr id="364" name="Line 172"/>
              <p:cNvSpPr>
                <a:spLocks noChangeShapeType="1"/>
              </p:cNvSpPr>
              <p:nvPr/>
            </p:nvSpPr>
            <p:spPr bwMode="auto">
              <a:xfrm rot="15881829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65" name="Line 173"/>
              <p:cNvSpPr>
                <a:spLocks noChangeShapeType="1"/>
              </p:cNvSpPr>
              <p:nvPr/>
            </p:nvSpPr>
            <p:spPr bwMode="auto">
              <a:xfrm rot="15881829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66" name="Oval 174"/>
              <p:cNvSpPr>
                <a:spLocks noChangeArrowheads="1"/>
              </p:cNvSpPr>
              <p:nvPr/>
            </p:nvSpPr>
            <p:spPr bwMode="auto">
              <a:xfrm rot="17315193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64" name="Group 175"/>
            <p:cNvGrpSpPr>
              <a:grpSpLocks/>
            </p:cNvGrpSpPr>
            <p:nvPr/>
          </p:nvGrpSpPr>
          <p:grpSpPr bwMode="auto">
            <a:xfrm rot="1195157">
              <a:off x="4927" y="2435"/>
              <a:ext cx="64" cy="98"/>
              <a:chOff x="3683" y="2460"/>
              <a:chExt cx="71" cy="122"/>
            </a:xfrm>
          </p:grpSpPr>
          <p:sp>
            <p:nvSpPr>
              <p:cNvPr id="361" name="Line 176"/>
              <p:cNvSpPr>
                <a:spLocks noChangeShapeType="1"/>
              </p:cNvSpPr>
              <p:nvPr/>
            </p:nvSpPr>
            <p:spPr bwMode="auto">
              <a:xfrm rot="15881829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62" name="Line 177"/>
              <p:cNvSpPr>
                <a:spLocks noChangeShapeType="1"/>
              </p:cNvSpPr>
              <p:nvPr/>
            </p:nvSpPr>
            <p:spPr bwMode="auto">
              <a:xfrm rot="15881829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63" name="Oval 178"/>
              <p:cNvSpPr>
                <a:spLocks noChangeArrowheads="1"/>
              </p:cNvSpPr>
              <p:nvPr/>
            </p:nvSpPr>
            <p:spPr bwMode="auto">
              <a:xfrm rot="17315193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65" name="Group 179"/>
            <p:cNvGrpSpPr>
              <a:grpSpLocks/>
            </p:cNvGrpSpPr>
            <p:nvPr/>
          </p:nvGrpSpPr>
          <p:grpSpPr bwMode="auto">
            <a:xfrm rot="1195157">
              <a:off x="4912" y="2472"/>
              <a:ext cx="64" cy="98"/>
              <a:chOff x="3683" y="2460"/>
              <a:chExt cx="71" cy="122"/>
            </a:xfrm>
          </p:grpSpPr>
          <p:sp>
            <p:nvSpPr>
              <p:cNvPr id="358" name="Line 180"/>
              <p:cNvSpPr>
                <a:spLocks noChangeShapeType="1"/>
              </p:cNvSpPr>
              <p:nvPr/>
            </p:nvSpPr>
            <p:spPr bwMode="auto">
              <a:xfrm rot="15881829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59" name="Line 181"/>
              <p:cNvSpPr>
                <a:spLocks noChangeShapeType="1"/>
              </p:cNvSpPr>
              <p:nvPr/>
            </p:nvSpPr>
            <p:spPr bwMode="auto">
              <a:xfrm rot="15881829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60" name="Oval 182"/>
              <p:cNvSpPr>
                <a:spLocks noChangeArrowheads="1"/>
              </p:cNvSpPr>
              <p:nvPr/>
            </p:nvSpPr>
            <p:spPr bwMode="auto">
              <a:xfrm rot="17315193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66" name="Group 183"/>
            <p:cNvGrpSpPr>
              <a:grpSpLocks/>
            </p:cNvGrpSpPr>
            <p:nvPr/>
          </p:nvGrpSpPr>
          <p:grpSpPr bwMode="auto">
            <a:xfrm rot="1371458">
              <a:off x="5007" y="2520"/>
              <a:ext cx="64" cy="98"/>
              <a:chOff x="3683" y="2460"/>
              <a:chExt cx="71" cy="122"/>
            </a:xfrm>
          </p:grpSpPr>
          <p:sp>
            <p:nvSpPr>
              <p:cNvPr id="355" name="Line 184"/>
              <p:cNvSpPr>
                <a:spLocks noChangeShapeType="1"/>
              </p:cNvSpPr>
              <p:nvPr/>
            </p:nvSpPr>
            <p:spPr bwMode="auto">
              <a:xfrm rot="15881829" flipH="1" flipV="1">
                <a:off x="3700" y="2475"/>
                <a:ext cx="49" cy="19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56" name="Line 185"/>
              <p:cNvSpPr>
                <a:spLocks noChangeShapeType="1"/>
              </p:cNvSpPr>
              <p:nvPr/>
            </p:nvSpPr>
            <p:spPr bwMode="auto">
              <a:xfrm rot="15881829" flipH="1" flipV="1">
                <a:off x="3718" y="2480"/>
                <a:ext cx="51" cy="21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57" name="Oval 186"/>
              <p:cNvSpPr>
                <a:spLocks noChangeArrowheads="1"/>
              </p:cNvSpPr>
              <p:nvPr/>
            </p:nvSpPr>
            <p:spPr bwMode="auto">
              <a:xfrm rot="17315193">
                <a:off x="3676" y="251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67" name="AutoShape 187"/>
            <p:cNvSpPr>
              <a:spLocks noChangeArrowheads="1"/>
            </p:cNvSpPr>
            <p:nvPr/>
          </p:nvSpPr>
          <p:spPr bwMode="auto">
            <a:xfrm rot="15807107">
              <a:off x="3809" y="2073"/>
              <a:ext cx="89" cy="43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" name="AutoShape 188"/>
            <p:cNvSpPr>
              <a:spLocks noChangeArrowheads="1"/>
            </p:cNvSpPr>
            <p:nvPr/>
          </p:nvSpPr>
          <p:spPr bwMode="auto">
            <a:xfrm rot="15807107">
              <a:off x="4079" y="2064"/>
              <a:ext cx="90" cy="43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" name="AutoShape 189"/>
            <p:cNvSpPr>
              <a:spLocks noChangeArrowheads="1"/>
            </p:cNvSpPr>
            <p:nvPr/>
          </p:nvSpPr>
          <p:spPr bwMode="auto">
            <a:xfrm rot="14896972">
              <a:off x="3305" y="2207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" name="AutoShape 190"/>
            <p:cNvSpPr>
              <a:spLocks noChangeArrowheads="1"/>
            </p:cNvSpPr>
            <p:nvPr/>
          </p:nvSpPr>
          <p:spPr bwMode="auto">
            <a:xfrm rot="14896972">
              <a:off x="3395" y="2322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" name="AutoShape 191"/>
            <p:cNvSpPr>
              <a:spLocks noChangeArrowheads="1"/>
            </p:cNvSpPr>
            <p:nvPr/>
          </p:nvSpPr>
          <p:spPr bwMode="auto">
            <a:xfrm rot="15807107">
              <a:off x="3963" y="2207"/>
              <a:ext cx="90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2" name="AutoShape 192"/>
            <p:cNvSpPr>
              <a:spLocks noChangeArrowheads="1"/>
            </p:cNvSpPr>
            <p:nvPr/>
          </p:nvSpPr>
          <p:spPr bwMode="auto">
            <a:xfrm rot="16970178">
              <a:off x="4358" y="2238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3" name="AutoShape 193"/>
            <p:cNvSpPr>
              <a:spLocks noChangeArrowheads="1"/>
            </p:cNvSpPr>
            <p:nvPr/>
          </p:nvSpPr>
          <p:spPr bwMode="auto">
            <a:xfrm rot="16970178">
              <a:off x="4353" y="2089"/>
              <a:ext cx="90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4" name="AutoShape 194"/>
            <p:cNvSpPr>
              <a:spLocks noChangeArrowheads="1"/>
            </p:cNvSpPr>
            <p:nvPr/>
          </p:nvSpPr>
          <p:spPr bwMode="auto">
            <a:xfrm rot="17274913">
              <a:off x="4506" y="2125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5" name="AutoShape 195"/>
            <p:cNvSpPr>
              <a:spLocks noChangeArrowheads="1"/>
            </p:cNvSpPr>
            <p:nvPr/>
          </p:nvSpPr>
          <p:spPr bwMode="auto">
            <a:xfrm rot="18527624">
              <a:off x="5081" y="2405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" name="AutoShape 196"/>
            <p:cNvSpPr>
              <a:spLocks noChangeArrowheads="1"/>
            </p:cNvSpPr>
            <p:nvPr/>
          </p:nvSpPr>
          <p:spPr bwMode="auto">
            <a:xfrm rot="18649497">
              <a:off x="5208" y="2497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" name="AutoShape 197"/>
            <p:cNvSpPr>
              <a:spLocks noChangeArrowheads="1"/>
            </p:cNvSpPr>
            <p:nvPr/>
          </p:nvSpPr>
          <p:spPr bwMode="auto">
            <a:xfrm rot="18675417">
              <a:off x="5089" y="2584"/>
              <a:ext cx="90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8" name="AutoShape 198"/>
            <p:cNvSpPr>
              <a:spLocks noChangeArrowheads="1"/>
            </p:cNvSpPr>
            <p:nvPr/>
          </p:nvSpPr>
          <p:spPr bwMode="auto">
            <a:xfrm rot="17932507">
              <a:off x="4805" y="2238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9" name="AutoShape 199"/>
            <p:cNvSpPr>
              <a:spLocks noChangeArrowheads="1"/>
            </p:cNvSpPr>
            <p:nvPr/>
          </p:nvSpPr>
          <p:spPr bwMode="auto">
            <a:xfrm rot="17604772">
              <a:off x="4615" y="2321"/>
              <a:ext cx="89" cy="43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0" name="AutoShape 200"/>
            <p:cNvSpPr>
              <a:spLocks noChangeArrowheads="1"/>
            </p:cNvSpPr>
            <p:nvPr/>
          </p:nvSpPr>
          <p:spPr bwMode="auto">
            <a:xfrm rot="18240405">
              <a:off x="4768" y="2385"/>
              <a:ext cx="90" cy="44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81" name="Group 201"/>
            <p:cNvGrpSpPr>
              <a:grpSpLocks/>
            </p:cNvGrpSpPr>
            <p:nvPr/>
          </p:nvGrpSpPr>
          <p:grpSpPr bwMode="auto">
            <a:xfrm>
              <a:off x="5052" y="2361"/>
              <a:ext cx="78" cy="90"/>
              <a:chOff x="4321" y="2608"/>
              <a:chExt cx="87" cy="113"/>
            </a:xfrm>
          </p:grpSpPr>
          <p:grpSp>
            <p:nvGrpSpPr>
              <p:cNvPr id="351" name="Group 202"/>
              <p:cNvGrpSpPr>
                <a:grpSpLocks/>
              </p:cNvGrpSpPr>
              <p:nvPr/>
            </p:nvGrpSpPr>
            <p:grpSpPr bwMode="auto">
              <a:xfrm rot="1477376">
                <a:off x="4321" y="2642"/>
                <a:ext cx="48" cy="79"/>
                <a:chOff x="3799" y="2358"/>
                <a:chExt cx="48" cy="79"/>
              </a:xfrm>
            </p:grpSpPr>
            <p:sp>
              <p:nvSpPr>
                <p:cNvPr id="353" name="Line 203"/>
                <p:cNvSpPr>
                  <a:spLocks noChangeShapeType="1"/>
                </p:cNvSpPr>
                <p:nvPr/>
              </p:nvSpPr>
              <p:spPr bwMode="auto">
                <a:xfrm rot="15881829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54" name="Line 204"/>
                <p:cNvSpPr>
                  <a:spLocks noChangeShapeType="1"/>
                </p:cNvSpPr>
                <p:nvPr/>
              </p:nvSpPr>
              <p:spPr bwMode="auto">
                <a:xfrm rot="15881829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52" name="Oval 205"/>
              <p:cNvSpPr>
                <a:spLocks noChangeArrowheads="1"/>
              </p:cNvSpPr>
              <p:nvPr/>
            </p:nvSpPr>
            <p:spPr bwMode="auto">
              <a:xfrm rot="18610909">
                <a:off x="4344" y="2615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82" name="Group 206"/>
            <p:cNvGrpSpPr>
              <a:grpSpLocks/>
            </p:cNvGrpSpPr>
            <p:nvPr/>
          </p:nvGrpSpPr>
          <p:grpSpPr bwMode="auto">
            <a:xfrm rot="432496">
              <a:off x="4626" y="2119"/>
              <a:ext cx="58" cy="100"/>
              <a:chOff x="3856" y="2332"/>
              <a:chExt cx="65" cy="126"/>
            </a:xfrm>
          </p:grpSpPr>
          <p:grpSp>
            <p:nvGrpSpPr>
              <p:cNvPr id="347" name="Group 207"/>
              <p:cNvGrpSpPr>
                <a:grpSpLocks/>
              </p:cNvGrpSpPr>
              <p:nvPr/>
            </p:nvGrpSpPr>
            <p:grpSpPr bwMode="auto">
              <a:xfrm>
                <a:off x="3856" y="2379"/>
                <a:ext cx="48" cy="79"/>
                <a:chOff x="3799" y="2358"/>
                <a:chExt cx="48" cy="79"/>
              </a:xfrm>
            </p:grpSpPr>
            <p:sp>
              <p:nvSpPr>
                <p:cNvPr id="349" name="Line 208"/>
                <p:cNvSpPr>
                  <a:spLocks noChangeShapeType="1"/>
                </p:cNvSpPr>
                <p:nvPr/>
              </p:nvSpPr>
              <p:spPr bwMode="auto">
                <a:xfrm rot="15881829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50" name="Line 209"/>
                <p:cNvSpPr>
                  <a:spLocks noChangeShapeType="1"/>
                </p:cNvSpPr>
                <p:nvPr/>
              </p:nvSpPr>
              <p:spPr bwMode="auto">
                <a:xfrm rot="15881829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48" name="Oval 210"/>
              <p:cNvSpPr>
                <a:spLocks noChangeArrowheads="1"/>
              </p:cNvSpPr>
              <p:nvPr/>
            </p:nvSpPr>
            <p:spPr bwMode="auto">
              <a:xfrm rot="17315193">
                <a:off x="3857" y="2339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83" name="Group 211"/>
            <p:cNvGrpSpPr>
              <a:grpSpLocks/>
            </p:cNvGrpSpPr>
            <p:nvPr/>
          </p:nvGrpSpPr>
          <p:grpSpPr bwMode="auto">
            <a:xfrm rot="-319807">
              <a:off x="4672" y="2155"/>
              <a:ext cx="66" cy="99"/>
              <a:chOff x="3893" y="2349"/>
              <a:chExt cx="75" cy="124"/>
            </a:xfrm>
          </p:grpSpPr>
          <p:grpSp>
            <p:nvGrpSpPr>
              <p:cNvPr id="343" name="Group 212"/>
              <p:cNvGrpSpPr>
                <a:grpSpLocks/>
              </p:cNvGrpSpPr>
              <p:nvPr/>
            </p:nvGrpSpPr>
            <p:grpSpPr bwMode="auto">
              <a:xfrm rot="634081">
                <a:off x="3893" y="2394"/>
                <a:ext cx="48" cy="79"/>
                <a:chOff x="3799" y="2358"/>
                <a:chExt cx="48" cy="79"/>
              </a:xfrm>
            </p:grpSpPr>
            <p:sp>
              <p:nvSpPr>
                <p:cNvPr id="345" name="Line 213"/>
                <p:cNvSpPr>
                  <a:spLocks noChangeShapeType="1"/>
                </p:cNvSpPr>
                <p:nvPr/>
              </p:nvSpPr>
              <p:spPr bwMode="auto">
                <a:xfrm rot="15881829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46" name="Line 214"/>
                <p:cNvSpPr>
                  <a:spLocks noChangeShapeType="1"/>
                </p:cNvSpPr>
                <p:nvPr/>
              </p:nvSpPr>
              <p:spPr bwMode="auto">
                <a:xfrm rot="15881829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44" name="Oval 215"/>
              <p:cNvSpPr>
                <a:spLocks noChangeArrowheads="1"/>
              </p:cNvSpPr>
              <p:nvPr/>
            </p:nvSpPr>
            <p:spPr bwMode="auto">
              <a:xfrm rot="17584140">
                <a:off x="3904" y="2356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84" name="Group 216"/>
            <p:cNvGrpSpPr>
              <a:grpSpLocks/>
            </p:cNvGrpSpPr>
            <p:nvPr/>
          </p:nvGrpSpPr>
          <p:grpSpPr bwMode="auto">
            <a:xfrm>
              <a:off x="4725" y="2157"/>
              <a:ext cx="61" cy="100"/>
              <a:chOff x="3961" y="2371"/>
              <a:chExt cx="68" cy="126"/>
            </a:xfrm>
          </p:grpSpPr>
          <p:grpSp>
            <p:nvGrpSpPr>
              <p:cNvPr id="339" name="Group 217"/>
              <p:cNvGrpSpPr>
                <a:grpSpLocks/>
              </p:cNvGrpSpPr>
              <p:nvPr/>
            </p:nvGrpSpPr>
            <p:grpSpPr bwMode="auto">
              <a:xfrm rot="634081">
                <a:off x="3961" y="2418"/>
                <a:ext cx="48" cy="79"/>
                <a:chOff x="3799" y="2358"/>
                <a:chExt cx="48" cy="79"/>
              </a:xfrm>
            </p:grpSpPr>
            <p:sp>
              <p:nvSpPr>
                <p:cNvPr id="341" name="Line 218"/>
                <p:cNvSpPr>
                  <a:spLocks noChangeShapeType="1"/>
                </p:cNvSpPr>
                <p:nvPr/>
              </p:nvSpPr>
              <p:spPr bwMode="auto">
                <a:xfrm rot="15881829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42" name="Line 219"/>
                <p:cNvSpPr>
                  <a:spLocks noChangeShapeType="1"/>
                </p:cNvSpPr>
                <p:nvPr/>
              </p:nvSpPr>
              <p:spPr bwMode="auto">
                <a:xfrm rot="15881829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40" name="Oval 220"/>
              <p:cNvSpPr>
                <a:spLocks noChangeArrowheads="1"/>
              </p:cNvSpPr>
              <p:nvPr/>
            </p:nvSpPr>
            <p:spPr bwMode="auto">
              <a:xfrm rot="17584140">
                <a:off x="3965" y="237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85" name="Group 221"/>
            <p:cNvGrpSpPr>
              <a:grpSpLocks/>
            </p:cNvGrpSpPr>
            <p:nvPr/>
          </p:nvGrpSpPr>
          <p:grpSpPr bwMode="auto">
            <a:xfrm>
              <a:off x="4773" y="2197"/>
              <a:ext cx="65" cy="97"/>
              <a:chOff x="4009" y="2404"/>
              <a:chExt cx="74" cy="120"/>
            </a:xfrm>
          </p:grpSpPr>
          <p:grpSp>
            <p:nvGrpSpPr>
              <p:cNvPr id="335" name="Group 222"/>
              <p:cNvGrpSpPr>
                <a:grpSpLocks/>
              </p:cNvGrpSpPr>
              <p:nvPr/>
            </p:nvGrpSpPr>
            <p:grpSpPr bwMode="auto">
              <a:xfrm rot="634081">
                <a:off x="4009" y="2445"/>
                <a:ext cx="48" cy="79"/>
                <a:chOff x="3799" y="2358"/>
                <a:chExt cx="48" cy="79"/>
              </a:xfrm>
            </p:grpSpPr>
            <p:sp>
              <p:nvSpPr>
                <p:cNvPr id="337" name="Line 223"/>
                <p:cNvSpPr>
                  <a:spLocks noChangeShapeType="1"/>
                </p:cNvSpPr>
                <p:nvPr/>
              </p:nvSpPr>
              <p:spPr bwMode="auto">
                <a:xfrm rot="15881829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38" name="Line 224"/>
                <p:cNvSpPr>
                  <a:spLocks noChangeShapeType="1"/>
                </p:cNvSpPr>
                <p:nvPr/>
              </p:nvSpPr>
              <p:spPr bwMode="auto">
                <a:xfrm rot="15881829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36" name="Oval 225"/>
              <p:cNvSpPr>
                <a:spLocks noChangeArrowheads="1"/>
              </p:cNvSpPr>
              <p:nvPr/>
            </p:nvSpPr>
            <p:spPr bwMode="auto">
              <a:xfrm rot="17958757">
                <a:off x="4019" y="2411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86" name="Group 226"/>
            <p:cNvGrpSpPr>
              <a:grpSpLocks/>
            </p:cNvGrpSpPr>
            <p:nvPr/>
          </p:nvGrpSpPr>
          <p:grpSpPr bwMode="auto">
            <a:xfrm>
              <a:off x="4870" y="2245"/>
              <a:ext cx="65" cy="93"/>
              <a:chOff x="4105" y="2461"/>
              <a:chExt cx="74" cy="117"/>
            </a:xfrm>
          </p:grpSpPr>
          <p:grpSp>
            <p:nvGrpSpPr>
              <p:cNvPr id="331" name="Group 227"/>
              <p:cNvGrpSpPr>
                <a:grpSpLocks/>
              </p:cNvGrpSpPr>
              <p:nvPr/>
            </p:nvGrpSpPr>
            <p:grpSpPr bwMode="auto">
              <a:xfrm rot="1108190">
                <a:off x="4105" y="2499"/>
                <a:ext cx="48" cy="79"/>
                <a:chOff x="3799" y="2358"/>
                <a:chExt cx="48" cy="79"/>
              </a:xfrm>
            </p:grpSpPr>
            <p:sp>
              <p:nvSpPr>
                <p:cNvPr id="333" name="Line 228"/>
                <p:cNvSpPr>
                  <a:spLocks noChangeShapeType="1"/>
                </p:cNvSpPr>
                <p:nvPr/>
              </p:nvSpPr>
              <p:spPr bwMode="auto">
                <a:xfrm rot="15881829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34" name="Line 229"/>
                <p:cNvSpPr>
                  <a:spLocks noChangeShapeType="1"/>
                </p:cNvSpPr>
                <p:nvPr/>
              </p:nvSpPr>
              <p:spPr bwMode="auto">
                <a:xfrm rot="15881829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32" name="Oval 230"/>
              <p:cNvSpPr>
                <a:spLocks noChangeArrowheads="1"/>
              </p:cNvSpPr>
              <p:nvPr/>
            </p:nvSpPr>
            <p:spPr bwMode="auto">
              <a:xfrm rot="17958757">
                <a:off x="4115" y="246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87" name="Group 231"/>
            <p:cNvGrpSpPr>
              <a:grpSpLocks/>
            </p:cNvGrpSpPr>
            <p:nvPr/>
          </p:nvGrpSpPr>
          <p:grpSpPr bwMode="auto">
            <a:xfrm>
              <a:off x="4911" y="2268"/>
              <a:ext cx="72" cy="99"/>
              <a:chOff x="4156" y="2491"/>
              <a:chExt cx="80" cy="123"/>
            </a:xfrm>
          </p:grpSpPr>
          <p:grpSp>
            <p:nvGrpSpPr>
              <p:cNvPr id="327" name="Group 232"/>
              <p:cNvGrpSpPr>
                <a:grpSpLocks/>
              </p:cNvGrpSpPr>
              <p:nvPr/>
            </p:nvGrpSpPr>
            <p:grpSpPr bwMode="auto">
              <a:xfrm rot="1108190">
                <a:off x="4156" y="2535"/>
                <a:ext cx="48" cy="79"/>
                <a:chOff x="3799" y="2358"/>
                <a:chExt cx="48" cy="79"/>
              </a:xfrm>
            </p:grpSpPr>
            <p:sp>
              <p:nvSpPr>
                <p:cNvPr id="329" name="Line 233"/>
                <p:cNvSpPr>
                  <a:spLocks noChangeShapeType="1"/>
                </p:cNvSpPr>
                <p:nvPr/>
              </p:nvSpPr>
              <p:spPr bwMode="auto">
                <a:xfrm rot="15881829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30" name="Line 234"/>
                <p:cNvSpPr>
                  <a:spLocks noChangeShapeType="1"/>
                </p:cNvSpPr>
                <p:nvPr/>
              </p:nvSpPr>
              <p:spPr bwMode="auto">
                <a:xfrm rot="15881829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28" name="Oval 235"/>
              <p:cNvSpPr>
                <a:spLocks noChangeArrowheads="1"/>
              </p:cNvSpPr>
              <p:nvPr/>
            </p:nvSpPr>
            <p:spPr bwMode="auto">
              <a:xfrm rot="17958757">
                <a:off x="4172" y="2498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88" name="Group 236"/>
            <p:cNvGrpSpPr>
              <a:grpSpLocks/>
            </p:cNvGrpSpPr>
            <p:nvPr/>
          </p:nvGrpSpPr>
          <p:grpSpPr bwMode="auto">
            <a:xfrm>
              <a:off x="4958" y="2275"/>
              <a:ext cx="73" cy="93"/>
              <a:chOff x="4207" y="2527"/>
              <a:chExt cx="80" cy="117"/>
            </a:xfrm>
          </p:grpSpPr>
          <p:grpSp>
            <p:nvGrpSpPr>
              <p:cNvPr id="323" name="Group 237"/>
              <p:cNvGrpSpPr>
                <a:grpSpLocks/>
              </p:cNvGrpSpPr>
              <p:nvPr/>
            </p:nvGrpSpPr>
            <p:grpSpPr bwMode="auto">
              <a:xfrm rot="1108190">
                <a:off x="4207" y="2565"/>
                <a:ext cx="48" cy="79"/>
                <a:chOff x="3799" y="2358"/>
                <a:chExt cx="48" cy="79"/>
              </a:xfrm>
            </p:grpSpPr>
            <p:sp>
              <p:nvSpPr>
                <p:cNvPr id="325" name="Line 238"/>
                <p:cNvSpPr>
                  <a:spLocks noChangeShapeType="1"/>
                </p:cNvSpPr>
                <p:nvPr/>
              </p:nvSpPr>
              <p:spPr bwMode="auto">
                <a:xfrm rot="15881829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26" name="Line 239"/>
                <p:cNvSpPr>
                  <a:spLocks noChangeShapeType="1"/>
                </p:cNvSpPr>
                <p:nvPr/>
              </p:nvSpPr>
              <p:spPr bwMode="auto">
                <a:xfrm rot="15881829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24" name="Oval 240"/>
              <p:cNvSpPr>
                <a:spLocks noChangeArrowheads="1"/>
              </p:cNvSpPr>
              <p:nvPr/>
            </p:nvSpPr>
            <p:spPr bwMode="auto">
              <a:xfrm rot="17958757">
                <a:off x="4223" y="253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89" name="Group 241"/>
            <p:cNvGrpSpPr>
              <a:grpSpLocks/>
            </p:cNvGrpSpPr>
            <p:nvPr/>
          </p:nvGrpSpPr>
          <p:grpSpPr bwMode="auto">
            <a:xfrm>
              <a:off x="5062" y="2328"/>
              <a:ext cx="72" cy="91"/>
              <a:chOff x="4261" y="2563"/>
              <a:chExt cx="80" cy="114"/>
            </a:xfrm>
          </p:grpSpPr>
          <p:grpSp>
            <p:nvGrpSpPr>
              <p:cNvPr id="319" name="Group 242"/>
              <p:cNvGrpSpPr>
                <a:grpSpLocks/>
              </p:cNvGrpSpPr>
              <p:nvPr/>
            </p:nvGrpSpPr>
            <p:grpSpPr bwMode="auto">
              <a:xfrm rot="1108190">
                <a:off x="4261" y="2598"/>
                <a:ext cx="48" cy="79"/>
                <a:chOff x="3799" y="2358"/>
                <a:chExt cx="48" cy="79"/>
              </a:xfrm>
            </p:grpSpPr>
            <p:sp>
              <p:nvSpPr>
                <p:cNvPr id="321" name="Line 243"/>
                <p:cNvSpPr>
                  <a:spLocks noChangeShapeType="1"/>
                </p:cNvSpPr>
                <p:nvPr/>
              </p:nvSpPr>
              <p:spPr bwMode="auto">
                <a:xfrm rot="15881829">
                  <a:off x="3776" y="2381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22" name="Line 244"/>
                <p:cNvSpPr>
                  <a:spLocks noChangeShapeType="1"/>
                </p:cNvSpPr>
                <p:nvPr/>
              </p:nvSpPr>
              <p:spPr bwMode="auto">
                <a:xfrm rot="15881829">
                  <a:off x="3797" y="2386"/>
                  <a:ext cx="74" cy="27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20" name="Oval 245"/>
              <p:cNvSpPr>
                <a:spLocks noChangeArrowheads="1"/>
              </p:cNvSpPr>
              <p:nvPr/>
            </p:nvSpPr>
            <p:spPr bwMode="auto">
              <a:xfrm rot="17958757">
                <a:off x="4277" y="257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90" name="Group 246"/>
            <p:cNvGrpSpPr>
              <a:grpSpLocks/>
            </p:cNvGrpSpPr>
            <p:nvPr/>
          </p:nvGrpSpPr>
          <p:grpSpPr bwMode="auto">
            <a:xfrm>
              <a:off x="3493" y="2183"/>
              <a:ext cx="451" cy="178"/>
              <a:chOff x="2556" y="2400"/>
              <a:chExt cx="498" cy="224"/>
            </a:xfrm>
          </p:grpSpPr>
          <p:grpSp>
            <p:nvGrpSpPr>
              <p:cNvPr id="287" name="Group 247"/>
              <p:cNvGrpSpPr>
                <a:grpSpLocks/>
              </p:cNvGrpSpPr>
              <p:nvPr/>
            </p:nvGrpSpPr>
            <p:grpSpPr bwMode="auto">
              <a:xfrm>
                <a:off x="2556" y="2507"/>
                <a:ext cx="62" cy="117"/>
                <a:chOff x="2556" y="2507"/>
                <a:chExt cx="62" cy="117"/>
              </a:xfrm>
            </p:grpSpPr>
            <p:sp>
              <p:nvSpPr>
                <p:cNvPr id="316" name="Line 248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32" y="2541"/>
                  <a:ext cx="66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17" name="Line 249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50" y="2534"/>
                  <a:ext cx="68" cy="13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18" name="Oval 250"/>
                <p:cNvSpPr>
                  <a:spLocks noChangeArrowheads="1"/>
                </p:cNvSpPr>
                <p:nvPr/>
              </p:nvSpPr>
              <p:spPr bwMode="auto">
                <a:xfrm rot="15881829">
                  <a:off x="2554" y="2560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288" name="Group 251"/>
              <p:cNvGrpSpPr>
                <a:grpSpLocks/>
              </p:cNvGrpSpPr>
              <p:nvPr/>
            </p:nvGrpSpPr>
            <p:grpSpPr bwMode="auto">
              <a:xfrm>
                <a:off x="2620" y="2491"/>
                <a:ext cx="60" cy="117"/>
                <a:chOff x="2620" y="2491"/>
                <a:chExt cx="60" cy="117"/>
              </a:xfrm>
            </p:grpSpPr>
            <p:sp>
              <p:nvSpPr>
                <p:cNvPr id="313" name="Line 252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14" name="Line 253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15" name="Oval 254"/>
                <p:cNvSpPr>
                  <a:spLocks noChangeArrowheads="1"/>
                </p:cNvSpPr>
                <p:nvPr/>
              </p:nvSpPr>
              <p:spPr bwMode="auto">
                <a:xfrm rot="15881829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289" name="Group 255"/>
              <p:cNvGrpSpPr>
                <a:grpSpLocks/>
              </p:cNvGrpSpPr>
              <p:nvPr/>
            </p:nvGrpSpPr>
            <p:grpSpPr bwMode="auto">
              <a:xfrm>
                <a:off x="2680" y="2467"/>
                <a:ext cx="60" cy="117"/>
                <a:chOff x="2620" y="2491"/>
                <a:chExt cx="60" cy="117"/>
              </a:xfrm>
            </p:grpSpPr>
            <p:sp>
              <p:nvSpPr>
                <p:cNvPr id="310" name="Line 256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11" name="Line 257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12" name="Oval 258"/>
                <p:cNvSpPr>
                  <a:spLocks noChangeArrowheads="1"/>
                </p:cNvSpPr>
                <p:nvPr/>
              </p:nvSpPr>
              <p:spPr bwMode="auto">
                <a:xfrm rot="15881829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290" name="Group 259"/>
              <p:cNvGrpSpPr>
                <a:grpSpLocks/>
              </p:cNvGrpSpPr>
              <p:nvPr/>
            </p:nvGrpSpPr>
            <p:grpSpPr bwMode="auto">
              <a:xfrm>
                <a:off x="2746" y="2443"/>
                <a:ext cx="60" cy="117"/>
                <a:chOff x="2620" y="2491"/>
                <a:chExt cx="60" cy="117"/>
              </a:xfrm>
            </p:grpSpPr>
            <p:sp>
              <p:nvSpPr>
                <p:cNvPr id="307" name="Line 260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08" name="Line 261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09" name="Oval 262"/>
                <p:cNvSpPr>
                  <a:spLocks noChangeArrowheads="1"/>
                </p:cNvSpPr>
                <p:nvPr/>
              </p:nvSpPr>
              <p:spPr bwMode="auto">
                <a:xfrm rot="15881829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291" name="Group 263"/>
              <p:cNvGrpSpPr>
                <a:grpSpLocks/>
              </p:cNvGrpSpPr>
              <p:nvPr/>
            </p:nvGrpSpPr>
            <p:grpSpPr bwMode="auto">
              <a:xfrm>
                <a:off x="2812" y="2425"/>
                <a:ext cx="60" cy="117"/>
                <a:chOff x="2620" y="2491"/>
                <a:chExt cx="60" cy="117"/>
              </a:xfrm>
            </p:grpSpPr>
            <p:sp>
              <p:nvSpPr>
                <p:cNvPr id="304" name="Line 264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05" name="Line 265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06" name="Oval 266"/>
                <p:cNvSpPr>
                  <a:spLocks noChangeArrowheads="1"/>
                </p:cNvSpPr>
                <p:nvPr/>
              </p:nvSpPr>
              <p:spPr bwMode="auto">
                <a:xfrm rot="15881829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292" name="Group 267"/>
              <p:cNvGrpSpPr>
                <a:grpSpLocks/>
              </p:cNvGrpSpPr>
              <p:nvPr/>
            </p:nvGrpSpPr>
            <p:grpSpPr bwMode="auto">
              <a:xfrm>
                <a:off x="2932" y="2401"/>
                <a:ext cx="60" cy="117"/>
                <a:chOff x="2620" y="2491"/>
                <a:chExt cx="60" cy="117"/>
              </a:xfrm>
            </p:grpSpPr>
            <p:sp>
              <p:nvSpPr>
                <p:cNvPr id="301" name="Line 268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02" name="Line 269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03" name="Oval 270"/>
                <p:cNvSpPr>
                  <a:spLocks noChangeArrowheads="1"/>
                </p:cNvSpPr>
                <p:nvPr/>
              </p:nvSpPr>
              <p:spPr bwMode="auto">
                <a:xfrm rot="15881829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293" name="Group 271"/>
              <p:cNvGrpSpPr>
                <a:grpSpLocks/>
              </p:cNvGrpSpPr>
              <p:nvPr/>
            </p:nvGrpSpPr>
            <p:grpSpPr bwMode="auto">
              <a:xfrm>
                <a:off x="2994" y="2400"/>
                <a:ext cx="60" cy="117"/>
                <a:chOff x="2620" y="2491"/>
                <a:chExt cx="60" cy="117"/>
              </a:xfrm>
            </p:grpSpPr>
            <p:sp>
              <p:nvSpPr>
                <p:cNvPr id="298" name="Line 272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99" name="Line 273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00" name="Oval 274"/>
                <p:cNvSpPr>
                  <a:spLocks noChangeArrowheads="1"/>
                </p:cNvSpPr>
                <p:nvPr/>
              </p:nvSpPr>
              <p:spPr bwMode="auto">
                <a:xfrm rot="15881829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294" name="Group 275"/>
              <p:cNvGrpSpPr>
                <a:grpSpLocks/>
              </p:cNvGrpSpPr>
              <p:nvPr/>
            </p:nvGrpSpPr>
            <p:grpSpPr bwMode="auto">
              <a:xfrm>
                <a:off x="2872" y="2413"/>
                <a:ext cx="60" cy="117"/>
                <a:chOff x="2620" y="2491"/>
                <a:chExt cx="60" cy="117"/>
              </a:xfrm>
            </p:grpSpPr>
            <p:sp>
              <p:nvSpPr>
                <p:cNvPr id="295" name="Line 276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96" name="Line 277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97" name="Oval 278"/>
                <p:cNvSpPr>
                  <a:spLocks noChangeArrowheads="1"/>
                </p:cNvSpPr>
                <p:nvPr/>
              </p:nvSpPr>
              <p:spPr bwMode="auto">
                <a:xfrm rot="15881829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rgbClr val="D1D1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</p:grpSp>
        <p:grpSp>
          <p:nvGrpSpPr>
            <p:cNvPr id="91" name="Group 279"/>
            <p:cNvGrpSpPr>
              <a:grpSpLocks/>
            </p:cNvGrpSpPr>
            <p:nvPr/>
          </p:nvGrpSpPr>
          <p:grpSpPr bwMode="auto">
            <a:xfrm rot="19562737" flipV="1">
              <a:off x="3455" y="2164"/>
              <a:ext cx="55" cy="92"/>
              <a:chOff x="2556" y="2507"/>
              <a:chExt cx="62" cy="117"/>
            </a:xfrm>
          </p:grpSpPr>
          <p:sp>
            <p:nvSpPr>
              <p:cNvPr id="284" name="Line 280"/>
              <p:cNvSpPr>
                <a:spLocks noChangeShapeType="1"/>
              </p:cNvSpPr>
              <p:nvPr/>
            </p:nvSpPr>
            <p:spPr bwMode="auto">
              <a:xfrm rot="15881829" flipH="1">
                <a:off x="2532" y="2541"/>
                <a:ext cx="66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5" name="Line 281"/>
              <p:cNvSpPr>
                <a:spLocks noChangeShapeType="1"/>
              </p:cNvSpPr>
              <p:nvPr/>
            </p:nvSpPr>
            <p:spPr bwMode="auto">
              <a:xfrm rot="15881829" flipH="1">
                <a:off x="2550" y="2534"/>
                <a:ext cx="68" cy="1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6" name="Oval 282"/>
              <p:cNvSpPr>
                <a:spLocks noChangeArrowheads="1"/>
              </p:cNvSpPr>
              <p:nvPr/>
            </p:nvSpPr>
            <p:spPr bwMode="auto">
              <a:xfrm rot="15881829">
                <a:off x="2554" y="2560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92" name="Group 283"/>
            <p:cNvGrpSpPr>
              <a:grpSpLocks/>
            </p:cNvGrpSpPr>
            <p:nvPr/>
          </p:nvGrpSpPr>
          <p:grpSpPr bwMode="auto">
            <a:xfrm rot="19562737" flipV="1">
              <a:off x="3570" y="2068"/>
              <a:ext cx="57" cy="93"/>
              <a:chOff x="2620" y="2491"/>
              <a:chExt cx="60" cy="117"/>
            </a:xfrm>
          </p:grpSpPr>
          <p:sp>
            <p:nvSpPr>
              <p:cNvPr id="281" name="Line 284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2" name="Line 285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3" name="Oval 286"/>
              <p:cNvSpPr>
                <a:spLocks noChangeArrowheads="1"/>
              </p:cNvSpPr>
              <p:nvPr/>
            </p:nvSpPr>
            <p:spPr bwMode="auto">
              <a:xfrm rot="15881829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93" name="Group 287"/>
            <p:cNvGrpSpPr>
              <a:grpSpLocks/>
            </p:cNvGrpSpPr>
            <p:nvPr/>
          </p:nvGrpSpPr>
          <p:grpSpPr bwMode="auto">
            <a:xfrm rot="19562737" flipV="1">
              <a:off x="3548" y="2090"/>
              <a:ext cx="54" cy="95"/>
              <a:chOff x="2620" y="2491"/>
              <a:chExt cx="60" cy="117"/>
            </a:xfrm>
          </p:grpSpPr>
          <p:sp>
            <p:nvSpPr>
              <p:cNvPr id="278" name="Line 288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79" name="Line 289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80" name="Oval 290"/>
              <p:cNvSpPr>
                <a:spLocks noChangeArrowheads="1"/>
              </p:cNvSpPr>
              <p:nvPr/>
            </p:nvSpPr>
            <p:spPr bwMode="auto">
              <a:xfrm rot="15881829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94" name="Group 291"/>
            <p:cNvGrpSpPr>
              <a:grpSpLocks/>
            </p:cNvGrpSpPr>
            <p:nvPr/>
          </p:nvGrpSpPr>
          <p:grpSpPr bwMode="auto">
            <a:xfrm rot="19562737" flipV="1">
              <a:off x="3655" y="2065"/>
              <a:ext cx="54" cy="93"/>
              <a:chOff x="2620" y="2491"/>
              <a:chExt cx="60" cy="117"/>
            </a:xfrm>
          </p:grpSpPr>
          <p:sp>
            <p:nvSpPr>
              <p:cNvPr id="275" name="Line 292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76" name="Line 293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77" name="Oval 294"/>
              <p:cNvSpPr>
                <a:spLocks noChangeArrowheads="1"/>
              </p:cNvSpPr>
              <p:nvPr/>
            </p:nvSpPr>
            <p:spPr bwMode="auto">
              <a:xfrm rot="15881829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95" name="Group 295"/>
            <p:cNvGrpSpPr>
              <a:grpSpLocks/>
            </p:cNvGrpSpPr>
            <p:nvPr/>
          </p:nvGrpSpPr>
          <p:grpSpPr bwMode="auto">
            <a:xfrm rot="19562737" flipV="1">
              <a:off x="3699" y="2035"/>
              <a:ext cx="54" cy="95"/>
              <a:chOff x="2620" y="2491"/>
              <a:chExt cx="60" cy="117"/>
            </a:xfrm>
          </p:grpSpPr>
          <p:sp>
            <p:nvSpPr>
              <p:cNvPr id="272" name="Line 296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73" name="Line 297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74" name="Oval 298"/>
              <p:cNvSpPr>
                <a:spLocks noChangeArrowheads="1"/>
              </p:cNvSpPr>
              <p:nvPr/>
            </p:nvSpPr>
            <p:spPr bwMode="auto">
              <a:xfrm rot="15881829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96" name="Group 299"/>
            <p:cNvGrpSpPr>
              <a:grpSpLocks/>
            </p:cNvGrpSpPr>
            <p:nvPr/>
          </p:nvGrpSpPr>
          <p:grpSpPr bwMode="auto">
            <a:xfrm rot="19562737" flipV="1">
              <a:off x="3816" y="2012"/>
              <a:ext cx="54" cy="95"/>
              <a:chOff x="2620" y="2491"/>
              <a:chExt cx="60" cy="117"/>
            </a:xfrm>
          </p:grpSpPr>
          <p:sp>
            <p:nvSpPr>
              <p:cNvPr id="269" name="Line 300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70" name="Line 301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71" name="Oval 302"/>
              <p:cNvSpPr>
                <a:spLocks noChangeArrowheads="1"/>
              </p:cNvSpPr>
              <p:nvPr/>
            </p:nvSpPr>
            <p:spPr bwMode="auto">
              <a:xfrm rot="15881829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97" name="Group 303"/>
            <p:cNvGrpSpPr>
              <a:grpSpLocks/>
            </p:cNvGrpSpPr>
            <p:nvPr/>
          </p:nvGrpSpPr>
          <p:grpSpPr bwMode="auto">
            <a:xfrm rot="19562737" flipV="1">
              <a:off x="3738" y="2062"/>
              <a:ext cx="54" cy="93"/>
              <a:chOff x="2620" y="2491"/>
              <a:chExt cx="60" cy="117"/>
            </a:xfrm>
          </p:grpSpPr>
          <p:sp>
            <p:nvSpPr>
              <p:cNvPr id="266" name="Line 304"/>
              <p:cNvSpPr>
                <a:spLocks noChangeShapeType="1"/>
              </p:cNvSpPr>
              <p:nvPr/>
            </p:nvSpPr>
            <p:spPr bwMode="auto">
              <a:xfrm rot="15881829" flipH="1">
                <a:off x="2590" y="2530"/>
                <a:ext cx="78" cy="18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67" name="Line 305"/>
              <p:cNvSpPr>
                <a:spLocks noChangeShapeType="1"/>
              </p:cNvSpPr>
              <p:nvPr/>
            </p:nvSpPr>
            <p:spPr bwMode="auto">
              <a:xfrm rot="16001865" flipH="1">
                <a:off x="2605" y="2528"/>
                <a:ext cx="89" cy="16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68" name="Oval 306"/>
              <p:cNvSpPr>
                <a:spLocks noChangeArrowheads="1"/>
              </p:cNvSpPr>
              <p:nvPr/>
            </p:nvSpPr>
            <p:spPr bwMode="auto">
              <a:xfrm rot="15881829">
                <a:off x="2616" y="2544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98" name="Group 307"/>
            <p:cNvGrpSpPr>
              <a:grpSpLocks/>
            </p:cNvGrpSpPr>
            <p:nvPr/>
          </p:nvGrpSpPr>
          <p:grpSpPr bwMode="auto">
            <a:xfrm>
              <a:off x="5240" y="2496"/>
              <a:ext cx="76" cy="77"/>
              <a:chOff x="4412" y="2685"/>
              <a:chExt cx="84" cy="98"/>
            </a:xfrm>
          </p:grpSpPr>
          <p:sp>
            <p:nvSpPr>
              <p:cNvPr id="263" name="Line 308"/>
              <p:cNvSpPr>
                <a:spLocks noChangeShapeType="1"/>
              </p:cNvSpPr>
              <p:nvPr/>
            </p:nvSpPr>
            <p:spPr bwMode="auto">
              <a:xfrm rot="15881829">
                <a:off x="4413" y="2726"/>
                <a:ext cx="42" cy="43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64" name="Line 309"/>
              <p:cNvSpPr>
                <a:spLocks noChangeShapeType="1"/>
              </p:cNvSpPr>
              <p:nvPr/>
            </p:nvSpPr>
            <p:spPr bwMode="auto">
              <a:xfrm rot="15881829">
                <a:off x="4424" y="2744"/>
                <a:ext cx="41" cy="37"/>
              </a:xfrm>
              <a:prstGeom prst="line">
                <a:avLst/>
              </a:prstGeom>
              <a:noFill/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65" name="Oval 310"/>
              <p:cNvSpPr>
                <a:spLocks noChangeArrowheads="1"/>
              </p:cNvSpPr>
              <p:nvPr/>
            </p:nvSpPr>
            <p:spPr bwMode="auto">
              <a:xfrm rot="18535305">
                <a:off x="4432" y="2692"/>
                <a:ext cx="71" cy="57"/>
              </a:xfrm>
              <a:prstGeom prst="ellipse">
                <a:avLst/>
              </a:prstGeom>
              <a:gradFill rotWithShape="0">
                <a:gsLst>
                  <a:gs pos="0">
                    <a:srgbClr val="00218C"/>
                  </a:gs>
                  <a:gs pos="100000">
                    <a:srgbClr val="B7C8FF"/>
                  </a:gs>
                </a:gsLst>
                <a:lin ang="2700000" scaled="1"/>
              </a:gradFill>
              <a:ln w="12700">
                <a:solidFill>
                  <a:srgbClr val="D1D1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99" name="Freeform 311"/>
            <p:cNvSpPr>
              <a:spLocks/>
            </p:cNvSpPr>
            <p:nvPr/>
          </p:nvSpPr>
          <p:spPr bwMode="auto">
            <a:xfrm rot="15881829">
              <a:off x="3263" y="2026"/>
              <a:ext cx="110" cy="226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6" y="15"/>
                </a:cxn>
                <a:cxn ang="0">
                  <a:pos x="19" y="2"/>
                </a:cxn>
                <a:cxn ang="0">
                  <a:pos x="36" y="5"/>
                </a:cxn>
                <a:cxn ang="0">
                  <a:pos x="42" y="18"/>
                </a:cxn>
                <a:cxn ang="0">
                  <a:pos x="43" y="39"/>
                </a:cxn>
                <a:cxn ang="0">
                  <a:pos x="46" y="71"/>
                </a:cxn>
                <a:cxn ang="0">
                  <a:pos x="57" y="111"/>
                </a:cxn>
                <a:cxn ang="0">
                  <a:pos x="70" y="144"/>
                </a:cxn>
                <a:cxn ang="0">
                  <a:pos x="91" y="176"/>
                </a:cxn>
                <a:cxn ang="0">
                  <a:pos x="118" y="204"/>
                </a:cxn>
                <a:cxn ang="0">
                  <a:pos x="136" y="221"/>
                </a:cxn>
                <a:cxn ang="0">
                  <a:pos x="139" y="234"/>
                </a:cxn>
                <a:cxn ang="0">
                  <a:pos x="135" y="246"/>
                </a:cxn>
                <a:cxn ang="0">
                  <a:pos x="124" y="252"/>
                </a:cxn>
                <a:cxn ang="0">
                  <a:pos x="109" y="252"/>
                </a:cxn>
                <a:cxn ang="0">
                  <a:pos x="93" y="243"/>
                </a:cxn>
                <a:cxn ang="0">
                  <a:pos x="75" y="224"/>
                </a:cxn>
                <a:cxn ang="0">
                  <a:pos x="57" y="200"/>
                </a:cxn>
                <a:cxn ang="0">
                  <a:pos x="33" y="161"/>
                </a:cxn>
                <a:cxn ang="0">
                  <a:pos x="19" y="132"/>
                </a:cxn>
                <a:cxn ang="0">
                  <a:pos x="7" y="96"/>
                </a:cxn>
                <a:cxn ang="0">
                  <a:pos x="3" y="71"/>
                </a:cxn>
                <a:cxn ang="0">
                  <a:pos x="1" y="42"/>
                </a:cxn>
              </a:cxnLst>
              <a:rect l="0" t="0" r="r" b="b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0" name="Freeform 312"/>
            <p:cNvSpPr>
              <a:spLocks/>
            </p:cNvSpPr>
            <p:nvPr/>
          </p:nvSpPr>
          <p:spPr bwMode="auto">
            <a:xfrm rot="17850302">
              <a:off x="3511" y="1953"/>
              <a:ext cx="111" cy="226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6" y="15"/>
                </a:cxn>
                <a:cxn ang="0">
                  <a:pos x="19" y="2"/>
                </a:cxn>
                <a:cxn ang="0">
                  <a:pos x="36" y="5"/>
                </a:cxn>
                <a:cxn ang="0">
                  <a:pos x="42" y="18"/>
                </a:cxn>
                <a:cxn ang="0">
                  <a:pos x="43" y="39"/>
                </a:cxn>
                <a:cxn ang="0">
                  <a:pos x="46" y="71"/>
                </a:cxn>
                <a:cxn ang="0">
                  <a:pos x="57" y="111"/>
                </a:cxn>
                <a:cxn ang="0">
                  <a:pos x="70" y="144"/>
                </a:cxn>
                <a:cxn ang="0">
                  <a:pos x="91" y="176"/>
                </a:cxn>
                <a:cxn ang="0">
                  <a:pos x="118" y="204"/>
                </a:cxn>
                <a:cxn ang="0">
                  <a:pos x="136" y="221"/>
                </a:cxn>
                <a:cxn ang="0">
                  <a:pos x="139" y="234"/>
                </a:cxn>
                <a:cxn ang="0">
                  <a:pos x="135" y="246"/>
                </a:cxn>
                <a:cxn ang="0">
                  <a:pos x="124" y="252"/>
                </a:cxn>
                <a:cxn ang="0">
                  <a:pos x="109" y="252"/>
                </a:cxn>
                <a:cxn ang="0">
                  <a:pos x="93" y="243"/>
                </a:cxn>
                <a:cxn ang="0">
                  <a:pos x="75" y="224"/>
                </a:cxn>
                <a:cxn ang="0">
                  <a:pos x="57" y="200"/>
                </a:cxn>
                <a:cxn ang="0">
                  <a:pos x="33" y="161"/>
                </a:cxn>
                <a:cxn ang="0">
                  <a:pos x="19" y="132"/>
                </a:cxn>
                <a:cxn ang="0">
                  <a:pos x="7" y="96"/>
                </a:cxn>
                <a:cxn ang="0">
                  <a:pos x="3" y="71"/>
                </a:cxn>
                <a:cxn ang="0">
                  <a:pos x="1" y="42"/>
                </a:cxn>
              </a:cxnLst>
              <a:rect l="0" t="0" r="r" b="b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1" name="Freeform 313"/>
            <p:cNvSpPr>
              <a:spLocks/>
            </p:cNvSpPr>
            <p:nvPr/>
          </p:nvSpPr>
          <p:spPr bwMode="auto">
            <a:xfrm rot="16948810">
              <a:off x="3847" y="1874"/>
              <a:ext cx="111" cy="227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6" y="15"/>
                </a:cxn>
                <a:cxn ang="0">
                  <a:pos x="19" y="2"/>
                </a:cxn>
                <a:cxn ang="0">
                  <a:pos x="36" y="5"/>
                </a:cxn>
                <a:cxn ang="0">
                  <a:pos x="42" y="18"/>
                </a:cxn>
                <a:cxn ang="0">
                  <a:pos x="43" y="39"/>
                </a:cxn>
                <a:cxn ang="0">
                  <a:pos x="46" y="71"/>
                </a:cxn>
                <a:cxn ang="0">
                  <a:pos x="57" y="111"/>
                </a:cxn>
                <a:cxn ang="0">
                  <a:pos x="70" y="144"/>
                </a:cxn>
                <a:cxn ang="0">
                  <a:pos x="91" y="176"/>
                </a:cxn>
                <a:cxn ang="0">
                  <a:pos x="118" y="204"/>
                </a:cxn>
                <a:cxn ang="0">
                  <a:pos x="136" y="221"/>
                </a:cxn>
                <a:cxn ang="0">
                  <a:pos x="139" y="234"/>
                </a:cxn>
                <a:cxn ang="0">
                  <a:pos x="135" y="246"/>
                </a:cxn>
                <a:cxn ang="0">
                  <a:pos x="124" y="252"/>
                </a:cxn>
                <a:cxn ang="0">
                  <a:pos x="109" y="252"/>
                </a:cxn>
                <a:cxn ang="0">
                  <a:pos x="93" y="243"/>
                </a:cxn>
                <a:cxn ang="0">
                  <a:pos x="75" y="224"/>
                </a:cxn>
                <a:cxn ang="0">
                  <a:pos x="57" y="200"/>
                </a:cxn>
                <a:cxn ang="0">
                  <a:pos x="33" y="161"/>
                </a:cxn>
                <a:cxn ang="0">
                  <a:pos x="19" y="132"/>
                </a:cxn>
                <a:cxn ang="0">
                  <a:pos x="7" y="96"/>
                </a:cxn>
                <a:cxn ang="0">
                  <a:pos x="3" y="71"/>
                </a:cxn>
                <a:cxn ang="0">
                  <a:pos x="1" y="42"/>
                </a:cxn>
              </a:cxnLst>
              <a:rect l="0" t="0" r="r" b="b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2" name="Freeform 314"/>
            <p:cNvSpPr>
              <a:spLocks/>
            </p:cNvSpPr>
            <p:nvPr/>
          </p:nvSpPr>
          <p:spPr bwMode="auto">
            <a:xfrm rot="19190308">
              <a:off x="3897" y="1885"/>
              <a:ext cx="124" cy="202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6" y="15"/>
                </a:cxn>
                <a:cxn ang="0">
                  <a:pos x="19" y="2"/>
                </a:cxn>
                <a:cxn ang="0">
                  <a:pos x="36" y="5"/>
                </a:cxn>
                <a:cxn ang="0">
                  <a:pos x="42" y="18"/>
                </a:cxn>
                <a:cxn ang="0">
                  <a:pos x="43" y="39"/>
                </a:cxn>
                <a:cxn ang="0">
                  <a:pos x="46" y="71"/>
                </a:cxn>
                <a:cxn ang="0">
                  <a:pos x="57" y="111"/>
                </a:cxn>
                <a:cxn ang="0">
                  <a:pos x="70" y="144"/>
                </a:cxn>
                <a:cxn ang="0">
                  <a:pos x="91" y="176"/>
                </a:cxn>
                <a:cxn ang="0">
                  <a:pos x="118" y="204"/>
                </a:cxn>
                <a:cxn ang="0">
                  <a:pos x="136" y="221"/>
                </a:cxn>
                <a:cxn ang="0">
                  <a:pos x="139" y="234"/>
                </a:cxn>
                <a:cxn ang="0">
                  <a:pos x="135" y="246"/>
                </a:cxn>
                <a:cxn ang="0">
                  <a:pos x="124" y="252"/>
                </a:cxn>
                <a:cxn ang="0">
                  <a:pos x="109" y="252"/>
                </a:cxn>
                <a:cxn ang="0">
                  <a:pos x="93" y="243"/>
                </a:cxn>
                <a:cxn ang="0">
                  <a:pos x="75" y="224"/>
                </a:cxn>
                <a:cxn ang="0">
                  <a:pos x="57" y="200"/>
                </a:cxn>
                <a:cxn ang="0">
                  <a:pos x="33" y="161"/>
                </a:cxn>
                <a:cxn ang="0">
                  <a:pos x="19" y="132"/>
                </a:cxn>
                <a:cxn ang="0">
                  <a:pos x="7" y="96"/>
                </a:cxn>
                <a:cxn ang="0">
                  <a:pos x="3" y="71"/>
                </a:cxn>
                <a:cxn ang="0">
                  <a:pos x="1" y="42"/>
                </a:cxn>
              </a:cxnLst>
              <a:rect l="0" t="0" r="r" b="b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3" name="Freeform 315"/>
            <p:cNvSpPr>
              <a:spLocks/>
            </p:cNvSpPr>
            <p:nvPr/>
          </p:nvSpPr>
          <p:spPr bwMode="auto">
            <a:xfrm rot="-3700471">
              <a:off x="3630" y="1917"/>
              <a:ext cx="111" cy="226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6" y="15"/>
                </a:cxn>
                <a:cxn ang="0">
                  <a:pos x="19" y="2"/>
                </a:cxn>
                <a:cxn ang="0">
                  <a:pos x="36" y="5"/>
                </a:cxn>
                <a:cxn ang="0">
                  <a:pos x="42" y="18"/>
                </a:cxn>
                <a:cxn ang="0">
                  <a:pos x="43" y="39"/>
                </a:cxn>
                <a:cxn ang="0">
                  <a:pos x="46" y="71"/>
                </a:cxn>
                <a:cxn ang="0">
                  <a:pos x="57" y="111"/>
                </a:cxn>
                <a:cxn ang="0">
                  <a:pos x="70" y="144"/>
                </a:cxn>
                <a:cxn ang="0">
                  <a:pos x="91" y="176"/>
                </a:cxn>
                <a:cxn ang="0">
                  <a:pos x="118" y="204"/>
                </a:cxn>
                <a:cxn ang="0">
                  <a:pos x="136" y="221"/>
                </a:cxn>
                <a:cxn ang="0">
                  <a:pos x="139" y="234"/>
                </a:cxn>
                <a:cxn ang="0">
                  <a:pos x="135" y="246"/>
                </a:cxn>
                <a:cxn ang="0">
                  <a:pos x="124" y="252"/>
                </a:cxn>
                <a:cxn ang="0">
                  <a:pos x="109" y="252"/>
                </a:cxn>
                <a:cxn ang="0">
                  <a:pos x="93" y="243"/>
                </a:cxn>
                <a:cxn ang="0">
                  <a:pos x="75" y="224"/>
                </a:cxn>
                <a:cxn ang="0">
                  <a:pos x="57" y="200"/>
                </a:cxn>
                <a:cxn ang="0">
                  <a:pos x="33" y="161"/>
                </a:cxn>
                <a:cxn ang="0">
                  <a:pos x="19" y="132"/>
                </a:cxn>
                <a:cxn ang="0">
                  <a:pos x="7" y="96"/>
                </a:cxn>
                <a:cxn ang="0">
                  <a:pos x="3" y="71"/>
                </a:cxn>
                <a:cxn ang="0">
                  <a:pos x="1" y="42"/>
                </a:cxn>
              </a:cxnLst>
              <a:rect l="0" t="0" r="r" b="b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4" name="Freeform 316"/>
            <p:cNvSpPr>
              <a:spLocks/>
            </p:cNvSpPr>
            <p:nvPr/>
          </p:nvSpPr>
          <p:spPr bwMode="auto">
            <a:xfrm rot="18497358">
              <a:off x="4457" y="1917"/>
              <a:ext cx="111" cy="227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6" y="15"/>
                </a:cxn>
                <a:cxn ang="0">
                  <a:pos x="19" y="2"/>
                </a:cxn>
                <a:cxn ang="0">
                  <a:pos x="36" y="5"/>
                </a:cxn>
                <a:cxn ang="0">
                  <a:pos x="42" y="18"/>
                </a:cxn>
                <a:cxn ang="0">
                  <a:pos x="43" y="39"/>
                </a:cxn>
                <a:cxn ang="0">
                  <a:pos x="46" y="71"/>
                </a:cxn>
                <a:cxn ang="0">
                  <a:pos x="57" y="111"/>
                </a:cxn>
                <a:cxn ang="0">
                  <a:pos x="70" y="144"/>
                </a:cxn>
                <a:cxn ang="0">
                  <a:pos x="91" y="176"/>
                </a:cxn>
                <a:cxn ang="0">
                  <a:pos x="118" y="204"/>
                </a:cxn>
                <a:cxn ang="0">
                  <a:pos x="136" y="221"/>
                </a:cxn>
                <a:cxn ang="0">
                  <a:pos x="139" y="234"/>
                </a:cxn>
                <a:cxn ang="0">
                  <a:pos x="135" y="246"/>
                </a:cxn>
                <a:cxn ang="0">
                  <a:pos x="124" y="252"/>
                </a:cxn>
                <a:cxn ang="0">
                  <a:pos x="109" y="252"/>
                </a:cxn>
                <a:cxn ang="0">
                  <a:pos x="93" y="243"/>
                </a:cxn>
                <a:cxn ang="0">
                  <a:pos x="75" y="224"/>
                </a:cxn>
                <a:cxn ang="0">
                  <a:pos x="57" y="200"/>
                </a:cxn>
                <a:cxn ang="0">
                  <a:pos x="33" y="161"/>
                </a:cxn>
                <a:cxn ang="0">
                  <a:pos x="19" y="132"/>
                </a:cxn>
                <a:cxn ang="0">
                  <a:pos x="7" y="96"/>
                </a:cxn>
                <a:cxn ang="0">
                  <a:pos x="3" y="71"/>
                </a:cxn>
                <a:cxn ang="0">
                  <a:pos x="1" y="42"/>
                </a:cxn>
              </a:cxnLst>
              <a:rect l="0" t="0" r="r" b="b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5" name="Freeform 317"/>
            <p:cNvSpPr>
              <a:spLocks/>
            </p:cNvSpPr>
            <p:nvPr/>
          </p:nvSpPr>
          <p:spPr bwMode="auto">
            <a:xfrm rot="18997119">
              <a:off x="4629" y="1945"/>
              <a:ext cx="125" cy="202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6" y="15"/>
                </a:cxn>
                <a:cxn ang="0">
                  <a:pos x="19" y="2"/>
                </a:cxn>
                <a:cxn ang="0">
                  <a:pos x="36" y="5"/>
                </a:cxn>
                <a:cxn ang="0">
                  <a:pos x="42" y="18"/>
                </a:cxn>
                <a:cxn ang="0">
                  <a:pos x="43" y="39"/>
                </a:cxn>
                <a:cxn ang="0">
                  <a:pos x="46" y="71"/>
                </a:cxn>
                <a:cxn ang="0">
                  <a:pos x="57" y="111"/>
                </a:cxn>
                <a:cxn ang="0">
                  <a:pos x="70" y="144"/>
                </a:cxn>
                <a:cxn ang="0">
                  <a:pos x="91" y="176"/>
                </a:cxn>
                <a:cxn ang="0">
                  <a:pos x="118" y="204"/>
                </a:cxn>
                <a:cxn ang="0">
                  <a:pos x="136" y="221"/>
                </a:cxn>
                <a:cxn ang="0">
                  <a:pos x="139" y="234"/>
                </a:cxn>
                <a:cxn ang="0">
                  <a:pos x="135" y="246"/>
                </a:cxn>
                <a:cxn ang="0">
                  <a:pos x="124" y="252"/>
                </a:cxn>
                <a:cxn ang="0">
                  <a:pos x="109" y="252"/>
                </a:cxn>
                <a:cxn ang="0">
                  <a:pos x="93" y="243"/>
                </a:cxn>
                <a:cxn ang="0">
                  <a:pos x="75" y="224"/>
                </a:cxn>
                <a:cxn ang="0">
                  <a:pos x="57" y="200"/>
                </a:cxn>
                <a:cxn ang="0">
                  <a:pos x="33" y="161"/>
                </a:cxn>
                <a:cxn ang="0">
                  <a:pos x="19" y="132"/>
                </a:cxn>
                <a:cxn ang="0">
                  <a:pos x="7" y="96"/>
                </a:cxn>
                <a:cxn ang="0">
                  <a:pos x="3" y="71"/>
                </a:cxn>
                <a:cxn ang="0">
                  <a:pos x="1" y="42"/>
                </a:cxn>
              </a:cxnLst>
              <a:rect l="0" t="0" r="r" b="b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6" name="Freeform 318"/>
            <p:cNvSpPr>
              <a:spLocks/>
            </p:cNvSpPr>
            <p:nvPr/>
          </p:nvSpPr>
          <p:spPr bwMode="auto">
            <a:xfrm rot="21457771">
              <a:off x="4678" y="1963"/>
              <a:ext cx="125" cy="202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6" y="15"/>
                </a:cxn>
                <a:cxn ang="0">
                  <a:pos x="19" y="2"/>
                </a:cxn>
                <a:cxn ang="0">
                  <a:pos x="36" y="5"/>
                </a:cxn>
                <a:cxn ang="0">
                  <a:pos x="42" y="18"/>
                </a:cxn>
                <a:cxn ang="0">
                  <a:pos x="43" y="39"/>
                </a:cxn>
                <a:cxn ang="0">
                  <a:pos x="46" y="71"/>
                </a:cxn>
                <a:cxn ang="0">
                  <a:pos x="57" y="111"/>
                </a:cxn>
                <a:cxn ang="0">
                  <a:pos x="70" y="144"/>
                </a:cxn>
                <a:cxn ang="0">
                  <a:pos x="91" y="176"/>
                </a:cxn>
                <a:cxn ang="0">
                  <a:pos x="118" y="204"/>
                </a:cxn>
                <a:cxn ang="0">
                  <a:pos x="136" y="221"/>
                </a:cxn>
                <a:cxn ang="0">
                  <a:pos x="139" y="234"/>
                </a:cxn>
                <a:cxn ang="0">
                  <a:pos x="135" y="246"/>
                </a:cxn>
                <a:cxn ang="0">
                  <a:pos x="124" y="252"/>
                </a:cxn>
                <a:cxn ang="0">
                  <a:pos x="109" y="252"/>
                </a:cxn>
                <a:cxn ang="0">
                  <a:pos x="93" y="243"/>
                </a:cxn>
                <a:cxn ang="0">
                  <a:pos x="75" y="224"/>
                </a:cxn>
                <a:cxn ang="0">
                  <a:pos x="57" y="200"/>
                </a:cxn>
                <a:cxn ang="0">
                  <a:pos x="33" y="161"/>
                </a:cxn>
                <a:cxn ang="0">
                  <a:pos x="19" y="132"/>
                </a:cxn>
                <a:cxn ang="0">
                  <a:pos x="7" y="96"/>
                </a:cxn>
                <a:cxn ang="0">
                  <a:pos x="3" y="71"/>
                </a:cxn>
                <a:cxn ang="0">
                  <a:pos x="1" y="42"/>
                </a:cxn>
              </a:cxnLst>
              <a:rect l="0" t="0" r="r" b="b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7" name="Freeform 319"/>
            <p:cNvSpPr>
              <a:spLocks/>
            </p:cNvSpPr>
            <p:nvPr/>
          </p:nvSpPr>
          <p:spPr bwMode="auto">
            <a:xfrm rot="18957532">
              <a:off x="4968" y="2125"/>
              <a:ext cx="124" cy="202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6" y="15"/>
                </a:cxn>
                <a:cxn ang="0">
                  <a:pos x="19" y="2"/>
                </a:cxn>
                <a:cxn ang="0">
                  <a:pos x="36" y="5"/>
                </a:cxn>
                <a:cxn ang="0">
                  <a:pos x="42" y="18"/>
                </a:cxn>
                <a:cxn ang="0">
                  <a:pos x="43" y="39"/>
                </a:cxn>
                <a:cxn ang="0">
                  <a:pos x="46" y="71"/>
                </a:cxn>
                <a:cxn ang="0">
                  <a:pos x="57" y="111"/>
                </a:cxn>
                <a:cxn ang="0">
                  <a:pos x="70" y="144"/>
                </a:cxn>
                <a:cxn ang="0">
                  <a:pos x="91" y="176"/>
                </a:cxn>
                <a:cxn ang="0">
                  <a:pos x="118" y="204"/>
                </a:cxn>
                <a:cxn ang="0">
                  <a:pos x="136" y="221"/>
                </a:cxn>
                <a:cxn ang="0">
                  <a:pos x="139" y="234"/>
                </a:cxn>
                <a:cxn ang="0">
                  <a:pos x="135" y="246"/>
                </a:cxn>
                <a:cxn ang="0">
                  <a:pos x="124" y="252"/>
                </a:cxn>
                <a:cxn ang="0">
                  <a:pos x="109" y="252"/>
                </a:cxn>
                <a:cxn ang="0">
                  <a:pos x="93" y="243"/>
                </a:cxn>
                <a:cxn ang="0">
                  <a:pos x="75" y="224"/>
                </a:cxn>
                <a:cxn ang="0">
                  <a:pos x="57" y="200"/>
                </a:cxn>
                <a:cxn ang="0">
                  <a:pos x="33" y="161"/>
                </a:cxn>
                <a:cxn ang="0">
                  <a:pos x="19" y="132"/>
                </a:cxn>
                <a:cxn ang="0">
                  <a:pos x="7" y="96"/>
                </a:cxn>
                <a:cxn ang="0">
                  <a:pos x="3" y="71"/>
                </a:cxn>
                <a:cxn ang="0">
                  <a:pos x="1" y="42"/>
                </a:cxn>
              </a:cxnLst>
              <a:rect l="0" t="0" r="r" b="b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8" name="Freeform 320"/>
            <p:cNvSpPr>
              <a:spLocks/>
            </p:cNvSpPr>
            <p:nvPr/>
          </p:nvSpPr>
          <p:spPr bwMode="auto">
            <a:xfrm rot="19404507">
              <a:off x="5139" y="2229"/>
              <a:ext cx="124" cy="202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6" y="15"/>
                </a:cxn>
                <a:cxn ang="0">
                  <a:pos x="19" y="2"/>
                </a:cxn>
                <a:cxn ang="0">
                  <a:pos x="36" y="5"/>
                </a:cxn>
                <a:cxn ang="0">
                  <a:pos x="42" y="18"/>
                </a:cxn>
                <a:cxn ang="0">
                  <a:pos x="43" y="39"/>
                </a:cxn>
                <a:cxn ang="0">
                  <a:pos x="46" y="71"/>
                </a:cxn>
                <a:cxn ang="0">
                  <a:pos x="57" y="111"/>
                </a:cxn>
                <a:cxn ang="0">
                  <a:pos x="70" y="144"/>
                </a:cxn>
                <a:cxn ang="0">
                  <a:pos x="91" y="176"/>
                </a:cxn>
                <a:cxn ang="0">
                  <a:pos x="118" y="204"/>
                </a:cxn>
                <a:cxn ang="0">
                  <a:pos x="136" y="221"/>
                </a:cxn>
                <a:cxn ang="0">
                  <a:pos x="139" y="234"/>
                </a:cxn>
                <a:cxn ang="0">
                  <a:pos x="135" y="246"/>
                </a:cxn>
                <a:cxn ang="0">
                  <a:pos x="124" y="252"/>
                </a:cxn>
                <a:cxn ang="0">
                  <a:pos x="109" y="252"/>
                </a:cxn>
                <a:cxn ang="0">
                  <a:pos x="93" y="243"/>
                </a:cxn>
                <a:cxn ang="0">
                  <a:pos x="75" y="224"/>
                </a:cxn>
                <a:cxn ang="0">
                  <a:pos x="57" y="200"/>
                </a:cxn>
                <a:cxn ang="0">
                  <a:pos x="33" y="161"/>
                </a:cxn>
                <a:cxn ang="0">
                  <a:pos x="19" y="132"/>
                </a:cxn>
                <a:cxn ang="0">
                  <a:pos x="7" y="96"/>
                </a:cxn>
                <a:cxn ang="0">
                  <a:pos x="3" y="71"/>
                </a:cxn>
                <a:cxn ang="0">
                  <a:pos x="1" y="42"/>
                </a:cxn>
              </a:cxnLst>
              <a:rect l="0" t="0" r="r" b="b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9" name="Freeform 321"/>
            <p:cNvSpPr>
              <a:spLocks/>
            </p:cNvSpPr>
            <p:nvPr/>
          </p:nvSpPr>
          <p:spPr bwMode="auto">
            <a:xfrm rot="19404507">
              <a:off x="5292" y="2343"/>
              <a:ext cx="124" cy="202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6" y="15"/>
                </a:cxn>
                <a:cxn ang="0">
                  <a:pos x="19" y="2"/>
                </a:cxn>
                <a:cxn ang="0">
                  <a:pos x="36" y="5"/>
                </a:cxn>
                <a:cxn ang="0">
                  <a:pos x="42" y="18"/>
                </a:cxn>
                <a:cxn ang="0">
                  <a:pos x="43" y="39"/>
                </a:cxn>
                <a:cxn ang="0">
                  <a:pos x="46" y="71"/>
                </a:cxn>
                <a:cxn ang="0">
                  <a:pos x="57" y="111"/>
                </a:cxn>
                <a:cxn ang="0">
                  <a:pos x="70" y="144"/>
                </a:cxn>
                <a:cxn ang="0">
                  <a:pos x="91" y="176"/>
                </a:cxn>
                <a:cxn ang="0">
                  <a:pos x="118" y="204"/>
                </a:cxn>
                <a:cxn ang="0">
                  <a:pos x="136" y="221"/>
                </a:cxn>
                <a:cxn ang="0">
                  <a:pos x="139" y="234"/>
                </a:cxn>
                <a:cxn ang="0">
                  <a:pos x="135" y="246"/>
                </a:cxn>
                <a:cxn ang="0">
                  <a:pos x="124" y="252"/>
                </a:cxn>
                <a:cxn ang="0">
                  <a:pos x="109" y="252"/>
                </a:cxn>
                <a:cxn ang="0">
                  <a:pos x="93" y="243"/>
                </a:cxn>
                <a:cxn ang="0">
                  <a:pos x="75" y="224"/>
                </a:cxn>
                <a:cxn ang="0">
                  <a:pos x="57" y="200"/>
                </a:cxn>
                <a:cxn ang="0">
                  <a:pos x="33" y="161"/>
                </a:cxn>
                <a:cxn ang="0">
                  <a:pos x="19" y="132"/>
                </a:cxn>
                <a:cxn ang="0">
                  <a:pos x="7" y="96"/>
                </a:cxn>
                <a:cxn ang="0">
                  <a:pos x="3" y="71"/>
                </a:cxn>
                <a:cxn ang="0">
                  <a:pos x="1" y="42"/>
                </a:cxn>
              </a:cxnLst>
              <a:rect l="0" t="0" r="r" b="b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0" name="Freeform 322"/>
            <p:cNvSpPr>
              <a:spLocks/>
            </p:cNvSpPr>
            <p:nvPr/>
          </p:nvSpPr>
          <p:spPr bwMode="auto">
            <a:xfrm rot="18218167">
              <a:off x="4844" y="2037"/>
              <a:ext cx="111" cy="227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6" y="15"/>
                </a:cxn>
                <a:cxn ang="0">
                  <a:pos x="19" y="2"/>
                </a:cxn>
                <a:cxn ang="0">
                  <a:pos x="36" y="5"/>
                </a:cxn>
                <a:cxn ang="0">
                  <a:pos x="42" y="18"/>
                </a:cxn>
                <a:cxn ang="0">
                  <a:pos x="43" y="39"/>
                </a:cxn>
                <a:cxn ang="0">
                  <a:pos x="46" y="71"/>
                </a:cxn>
                <a:cxn ang="0">
                  <a:pos x="57" y="111"/>
                </a:cxn>
                <a:cxn ang="0">
                  <a:pos x="70" y="144"/>
                </a:cxn>
                <a:cxn ang="0">
                  <a:pos x="91" y="176"/>
                </a:cxn>
                <a:cxn ang="0">
                  <a:pos x="118" y="204"/>
                </a:cxn>
                <a:cxn ang="0">
                  <a:pos x="136" y="221"/>
                </a:cxn>
                <a:cxn ang="0">
                  <a:pos x="139" y="234"/>
                </a:cxn>
                <a:cxn ang="0">
                  <a:pos x="135" y="246"/>
                </a:cxn>
                <a:cxn ang="0">
                  <a:pos x="124" y="252"/>
                </a:cxn>
                <a:cxn ang="0">
                  <a:pos x="109" y="252"/>
                </a:cxn>
                <a:cxn ang="0">
                  <a:pos x="93" y="243"/>
                </a:cxn>
                <a:cxn ang="0">
                  <a:pos x="75" y="224"/>
                </a:cxn>
                <a:cxn ang="0">
                  <a:pos x="57" y="200"/>
                </a:cxn>
                <a:cxn ang="0">
                  <a:pos x="33" y="161"/>
                </a:cxn>
                <a:cxn ang="0">
                  <a:pos x="19" y="132"/>
                </a:cxn>
                <a:cxn ang="0">
                  <a:pos x="7" y="96"/>
                </a:cxn>
                <a:cxn ang="0">
                  <a:pos x="3" y="71"/>
                </a:cxn>
                <a:cxn ang="0">
                  <a:pos x="1" y="42"/>
                </a:cxn>
              </a:cxnLst>
              <a:rect l="0" t="0" r="r" b="b"/>
              <a:pathLst>
                <a:path w="139" h="253">
                  <a:moveTo>
                    <a:pt x="1" y="42"/>
                  </a:moveTo>
                  <a:cubicBezTo>
                    <a:pt x="2" y="33"/>
                    <a:pt x="3" y="22"/>
                    <a:pt x="6" y="15"/>
                  </a:cubicBezTo>
                  <a:cubicBezTo>
                    <a:pt x="9" y="8"/>
                    <a:pt x="14" y="4"/>
                    <a:pt x="19" y="2"/>
                  </a:cubicBezTo>
                  <a:cubicBezTo>
                    <a:pt x="24" y="0"/>
                    <a:pt x="32" y="2"/>
                    <a:pt x="36" y="5"/>
                  </a:cubicBezTo>
                  <a:cubicBezTo>
                    <a:pt x="40" y="8"/>
                    <a:pt x="41" y="12"/>
                    <a:pt x="42" y="18"/>
                  </a:cubicBezTo>
                  <a:cubicBezTo>
                    <a:pt x="43" y="24"/>
                    <a:pt x="42" y="30"/>
                    <a:pt x="43" y="39"/>
                  </a:cubicBezTo>
                  <a:cubicBezTo>
                    <a:pt x="44" y="48"/>
                    <a:pt x="44" y="59"/>
                    <a:pt x="46" y="71"/>
                  </a:cubicBezTo>
                  <a:cubicBezTo>
                    <a:pt x="48" y="83"/>
                    <a:pt x="53" y="99"/>
                    <a:pt x="57" y="111"/>
                  </a:cubicBezTo>
                  <a:cubicBezTo>
                    <a:pt x="61" y="123"/>
                    <a:pt x="64" y="133"/>
                    <a:pt x="70" y="144"/>
                  </a:cubicBezTo>
                  <a:cubicBezTo>
                    <a:pt x="76" y="155"/>
                    <a:pt x="83" y="166"/>
                    <a:pt x="91" y="176"/>
                  </a:cubicBezTo>
                  <a:cubicBezTo>
                    <a:pt x="99" y="186"/>
                    <a:pt x="111" y="197"/>
                    <a:pt x="118" y="204"/>
                  </a:cubicBezTo>
                  <a:cubicBezTo>
                    <a:pt x="125" y="211"/>
                    <a:pt x="133" y="216"/>
                    <a:pt x="136" y="221"/>
                  </a:cubicBezTo>
                  <a:cubicBezTo>
                    <a:pt x="139" y="226"/>
                    <a:pt x="139" y="230"/>
                    <a:pt x="139" y="234"/>
                  </a:cubicBezTo>
                  <a:cubicBezTo>
                    <a:pt x="139" y="238"/>
                    <a:pt x="138" y="243"/>
                    <a:pt x="135" y="246"/>
                  </a:cubicBezTo>
                  <a:cubicBezTo>
                    <a:pt x="132" y="249"/>
                    <a:pt x="128" y="251"/>
                    <a:pt x="124" y="252"/>
                  </a:cubicBezTo>
                  <a:cubicBezTo>
                    <a:pt x="120" y="253"/>
                    <a:pt x="114" y="253"/>
                    <a:pt x="109" y="252"/>
                  </a:cubicBezTo>
                  <a:cubicBezTo>
                    <a:pt x="104" y="251"/>
                    <a:pt x="99" y="248"/>
                    <a:pt x="93" y="243"/>
                  </a:cubicBezTo>
                  <a:cubicBezTo>
                    <a:pt x="87" y="238"/>
                    <a:pt x="81" y="231"/>
                    <a:pt x="75" y="224"/>
                  </a:cubicBezTo>
                  <a:cubicBezTo>
                    <a:pt x="69" y="217"/>
                    <a:pt x="64" y="210"/>
                    <a:pt x="57" y="200"/>
                  </a:cubicBezTo>
                  <a:cubicBezTo>
                    <a:pt x="50" y="190"/>
                    <a:pt x="39" y="172"/>
                    <a:pt x="33" y="161"/>
                  </a:cubicBezTo>
                  <a:cubicBezTo>
                    <a:pt x="27" y="150"/>
                    <a:pt x="23" y="143"/>
                    <a:pt x="19" y="132"/>
                  </a:cubicBezTo>
                  <a:cubicBezTo>
                    <a:pt x="15" y="121"/>
                    <a:pt x="10" y="106"/>
                    <a:pt x="7" y="96"/>
                  </a:cubicBezTo>
                  <a:cubicBezTo>
                    <a:pt x="4" y="86"/>
                    <a:pt x="4" y="80"/>
                    <a:pt x="3" y="71"/>
                  </a:cubicBezTo>
                  <a:cubicBezTo>
                    <a:pt x="2" y="62"/>
                    <a:pt x="0" y="51"/>
                    <a:pt x="1" y="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FF6699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11" name="Group 323"/>
            <p:cNvGrpSpPr>
              <a:grpSpLocks/>
            </p:cNvGrpSpPr>
            <p:nvPr/>
          </p:nvGrpSpPr>
          <p:grpSpPr bwMode="auto">
            <a:xfrm rot="15881829">
              <a:off x="3894" y="318"/>
              <a:ext cx="1043" cy="2912"/>
              <a:chOff x="4251" y="610"/>
              <a:chExt cx="1313" cy="3257"/>
            </a:xfrm>
          </p:grpSpPr>
          <p:sp>
            <p:nvSpPr>
              <p:cNvPr id="236" name="Freeform 324"/>
              <p:cNvSpPr>
                <a:spLocks/>
              </p:cNvSpPr>
              <p:nvPr/>
            </p:nvSpPr>
            <p:spPr bwMode="auto">
              <a:xfrm>
                <a:off x="5297" y="610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7" name="Freeform 325"/>
              <p:cNvSpPr>
                <a:spLocks/>
              </p:cNvSpPr>
              <p:nvPr/>
            </p:nvSpPr>
            <p:spPr bwMode="auto">
              <a:xfrm rot="1202233">
                <a:off x="5360" y="734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8" name="Freeform 326"/>
              <p:cNvSpPr>
                <a:spLocks/>
              </p:cNvSpPr>
              <p:nvPr/>
            </p:nvSpPr>
            <p:spPr bwMode="auto">
              <a:xfrm rot="-406662">
                <a:off x="5468" y="865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9" name="Freeform 327"/>
              <p:cNvSpPr>
                <a:spLocks/>
              </p:cNvSpPr>
              <p:nvPr/>
            </p:nvSpPr>
            <p:spPr bwMode="auto">
              <a:xfrm>
                <a:off x="5416" y="967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0" name="Freeform 328"/>
              <p:cNvSpPr>
                <a:spLocks/>
              </p:cNvSpPr>
              <p:nvPr/>
            </p:nvSpPr>
            <p:spPr bwMode="auto">
              <a:xfrm rot="1132576">
                <a:off x="5487" y="1179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1" name="Freeform 329"/>
              <p:cNvSpPr>
                <a:spLocks/>
              </p:cNvSpPr>
              <p:nvPr/>
            </p:nvSpPr>
            <p:spPr bwMode="auto">
              <a:xfrm rot="15643">
                <a:off x="5414" y="1205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2" name="Freeform 330"/>
              <p:cNvSpPr>
                <a:spLocks/>
              </p:cNvSpPr>
              <p:nvPr/>
            </p:nvSpPr>
            <p:spPr bwMode="auto">
              <a:xfrm rot="1291211">
                <a:off x="5493" y="1395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3" name="Freeform 331"/>
              <p:cNvSpPr>
                <a:spLocks/>
              </p:cNvSpPr>
              <p:nvPr/>
            </p:nvSpPr>
            <p:spPr bwMode="auto">
              <a:xfrm rot="800357">
                <a:off x="5501" y="1624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4" name="Freeform 332"/>
              <p:cNvSpPr>
                <a:spLocks/>
              </p:cNvSpPr>
              <p:nvPr/>
            </p:nvSpPr>
            <p:spPr bwMode="auto">
              <a:xfrm rot="6328">
                <a:off x="5429" y="1610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5" name="Freeform 333"/>
              <p:cNvSpPr>
                <a:spLocks/>
              </p:cNvSpPr>
              <p:nvPr/>
            </p:nvSpPr>
            <p:spPr bwMode="auto">
              <a:xfrm rot="1093109">
                <a:off x="5481" y="1804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6" name="Freeform 334"/>
              <p:cNvSpPr>
                <a:spLocks/>
              </p:cNvSpPr>
              <p:nvPr/>
            </p:nvSpPr>
            <p:spPr bwMode="auto">
              <a:xfrm rot="1093109">
                <a:off x="5405" y="1936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7" name="Freeform 335"/>
              <p:cNvSpPr>
                <a:spLocks/>
              </p:cNvSpPr>
              <p:nvPr/>
            </p:nvSpPr>
            <p:spPr bwMode="auto">
              <a:xfrm rot="1093109">
                <a:off x="5444" y="2077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8" name="Freeform 336"/>
              <p:cNvSpPr>
                <a:spLocks/>
              </p:cNvSpPr>
              <p:nvPr/>
            </p:nvSpPr>
            <p:spPr bwMode="auto">
              <a:xfrm rot="111185">
                <a:off x="5346" y="2118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49" name="Freeform 337"/>
              <p:cNvSpPr>
                <a:spLocks/>
              </p:cNvSpPr>
              <p:nvPr/>
            </p:nvSpPr>
            <p:spPr bwMode="auto">
              <a:xfrm rot="1386754">
                <a:off x="5372" y="2329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50" name="Freeform 338"/>
              <p:cNvSpPr>
                <a:spLocks/>
              </p:cNvSpPr>
              <p:nvPr/>
            </p:nvSpPr>
            <p:spPr bwMode="auto">
              <a:xfrm rot="3080226">
                <a:off x="5334" y="2496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51" name="Freeform 339"/>
              <p:cNvSpPr>
                <a:spLocks/>
              </p:cNvSpPr>
              <p:nvPr/>
            </p:nvSpPr>
            <p:spPr bwMode="auto">
              <a:xfrm rot="1564308">
                <a:off x="5301" y="2657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52" name="Freeform 340"/>
              <p:cNvSpPr>
                <a:spLocks/>
              </p:cNvSpPr>
              <p:nvPr/>
            </p:nvSpPr>
            <p:spPr bwMode="auto">
              <a:xfrm rot="3103546">
                <a:off x="5185" y="2836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53" name="Freeform 341"/>
              <p:cNvSpPr>
                <a:spLocks/>
              </p:cNvSpPr>
              <p:nvPr/>
            </p:nvSpPr>
            <p:spPr bwMode="auto">
              <a:xfrm rot="3103546">
                <a:off x="5105" y="3010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54" name="Freeform 342"/>
              <p:cNvSpPr>
                <a:spLocks/>
              </p:cNvSpPr>
              <p:nvPr/>
            </p:nvSpPr>
            <p:spPr bwMode="auto">
              <a:xfrm rot="3103546">
                <a:off x="5008" y="3016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55" name="Freeform 343"/>
              <p:cNvSpPr>
                <a:spLocks/>
              </p:cNvSpPr>
              <p:nvPr/>
            </p:nvSpPr>
            <p:spPr bwMode="auto">
              <a:xfrm rot="3103546">
                <a:off x="4969" y="3162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56" name="Freeform 344"/>
              <p:cNvSpPr>
                <a:spLocks/>
              </p:cNvSpPr>
              <p:nvPr/>
            </p:nvSpPr>
            <p:spPr bwMode="auto">
              <a:xfrm rot="3103546">
                <a:off x="4882" y="3347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57" name="Freeform 345"/>
              <p:cNvSpPr>
                <a:spLocks/>
              </p:cNvSpPr>
              <p:nvPr/>
            </p:nvSpPr>
            <p:spPr bwMode="auto">
              <a:xfrm rot="3103546">
                <a:off x="4828" y="3289"/>
                <a:ext cx="63" cy="17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58" name="Freeform 346"/>
              <p:cNvSpPr>
                <a:spLocks/>
              </p:cNvSpPr>
              <p:nvPr/>
            </p:nvSpPr>
            <p:spPr bwMode="auto">
              <a:xfrm rot="2005487">
                <a:off x="4738" y="3482"/>
                <a:ext cx="64" cy="16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59" name="Freeform 347"/>
              <p:cNvSpPr>
                <a:spLocks/>
              </p:cNvSpPr>
              <p:nvPr/>
            </p:nvSpPr>
            <p:spPr bwMode="auto">
              <a:xfrm rot="4122122">
                <a:off x="4598" y="3515"/>
                <a:ext cx="64" cy="16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60" name="Freeform 348"/>
              <p:cNvSpPr>
                <a:spLocks/>
              </p:cNvSpPr>
              <p:nvPr/>
            </p:nvSpPr>
            <p:spPr bwMode="auto">
              <a:xfrm rot="4831021">
                <a:off x="4563" y="3608"/>
                <a:ext cx="64" cy="16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61" name="Freeform 349"/>
              <p:cNvSpPr>
                <a:spLocks/>
              </p:cNvSpPr>
              <p:nvPr/>
            </p:nvSpPr>
            <p:spPr bwMode="auto">
              <a:xfrm rot="4340166">
                <a:off x="4381" y="3750"/>
                <a:ext cx="64" cy="16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62" name="Freeform 350"/>
              <p:cNvSpPr>
                <a:spLocks/>
              </p:cNvSpPr>
              <p:nvPr/>
            </p:nvSpPr>
            <p:spPr bwMode="auto">
              <a:xfrm rot="4340166">
                <a:off x="4304" y="3701"/>
                <a:ext cx="64" cy="16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8" y="25"/>
                  </a:cxn>
                  <a:cxn ang="0">
                    <a:pos x="22" y="44"/>
                  </a:cxn>
                  <a:cxn ang="0">
                    <a:pos x="21" y="62"/>
                  </a:cxn>
                  <a:cxn ang="0">
                    <a:pos x="15" y="88"/>
                  </a:cxn>
                  <a:cxn ang="0">
                    <a:pos x="12" y="106"/>
                  </a:cxn>
                  <a:cxn ang="0">
                    <a:pos x="13" y="133"/>
                  </a:cxn>
                  <a:cxn ang="0">
                    <a:pos x="19" y="143"/>
                  </a:cxn>
                  <a:cxn ang="0">
                    <a:pos x="37" y="157"/>
                  </a:cxn>
                  <a:cxn ang="0">
                    <a:pos x="61" y="169"/>
                  </a:cxn>
                  <a:cxn ang="0">
                    <a:pos x="46" y="151"/>
                  </a:cxn>
                  <a:cxn ang="0">
                    <a:pos x="43" y="133"/>
                  </a:cxn>
                  <a:cxn ang="0">
                    <a:pos x="46" y="118"/>
                  </a:cxn>
                  <a:cxn ang="0">
                    <a:pos x="51" y="103"/>
                  </a:cxn>
                  <a:cxn ang="0">
                    <a:pos x="58" y="82"/>
                  </a:cxn>
                  <a:cxn ang="0">
                    <a:pos x="63" y="58"/>
                  </a:cxn>
                  <a:cxn ang="0">
                    <a:pos x="58" y="38"/>
                  </a:cxn>
                  <a:cxn ang="0">
                    <a:pos x="42" y="20"/>
                  </a:cxn>
                  <a:cxn ang="0">
                    <a:pos x="25" y="10"/>
                  </a:cxn>
                  <a:cxn ang="0">
                    <a:pos x="1" y="2"/>
                  </a:cxn>
                </a:cxnLst>
                <a:rect l="0" t="0" r="r" b="b"/>
                <a:pathLst>
                  <a:path w="63" h="170">
                    <a:moveTo>
                      <a:pt x="1" y="2"/>
                    </a:moveTo>
                    <a:cubicBezTo>
                      <a:pt x="0" y="4"/>
                      <a:pt x="15" y="18"/>
                      <a:pt x="18" y="25"/>
                    </a:cubicBezTo>
                    <a:cubicBezTo>
                      <a:pt x="21" y="32"/>
                      <a:pt x="22" y="38"/>
                      <a:pt x="22" y="44"/>
                    </a:cubicBezTo>
                    <a:cubicBezTo>
                      <a:pt x="22" y="50"/>
                      <a:pt x="22" y="55"/>
                      <a:pt x="21" y="62"/>
                    </a:cubicBezTo>
                    <a:cubicBezTo>
                      <a:pt x="20" y="69"/>
                      <a:pt x="16" y="81"/>
                      <a:pt x="15" y="88"/>
                    </a:cubicBezTo>
                    <a:cubicBezTo>
                      <a:pt x="14" y="95"/>
                      <a:pt x="12" y="99"/>
                      <a:pt x="12" y="106"/>
                    </a:cubicBezTo>
                    <a:cubicBezTo>
                      <a:pt x="12" y="113"/>
                      <a:pt x="12" y="127"/>
                      <a:pt x="13" y="133"/>
                    </a:cubicBezTo>
                    <a:cubicBezTo>
                      <a:pt x="14" y="139"/>
                      <a:pt x="15" y="139"/>
                      <a:pt x="19" y="143"/>
                    </a:cubicBezTo>
                    <a:cubicBezTo>
                      <a:pt x="23" y="147"/>
                      <a:pt x="30" y="153"/>
                      <a:pt x="37" y="157"/>
                    </a:cubicBezTo>
                    <a:cubicBezTo>
                      <a:pt x="44" y="161"/>
                      <a:pt x="60" y="170"/>
                      <a:pt x="61" y="169"/>
                    </a:cubicBezTo>
                    <a:cubicBezTo>
                      <a:pt x="62" y="168"/>
                      <a:pt x="49" y="157"/>
                      <a:pt x="46" y="151"/>
                    </a:cubicBezTo>
                    <a:cubicBezTo>
                      <a:pt x="43" y="145"/>
                      <a:pt x="43" y="138"/>
                      <a:pt x="43" y="133"/>
                    </a:cubicBezTo>
                    <a:cubicBezTo>
                      <a:pt x="43" y="128"/>
                      <a:pt x="45" y="123"/>
                      <a:pt x="46" y="118"/>
                    </a:cubicBezTo>
                    <a:cubicBezTo>
                      <a:pt x="47" y="113"/>
                      <a:pt x="49" y="109"/>
                      <a:pt x="51" y="103"/>
                    </a:cubicBezTo>
                    <a:cubicBezTo>
                      <a:pt x="53" y="97"/>
                      <a:pt x="56" y="89"/>
                      <a:pt x="58" y="82"/>
                    </a:cubicBezTo>
                    <a:cubicBezTo>
                      <a:pt x="60" y="75"/>
                      <a:pt x="63" y="65"/>
                      <a:pt x="63" y="58"/>
                    </a:cubicBezTo>
                    <a:cubicBezTo>
                      <a:pt x="63" y="51"/>
                      <a:pt x="61" y="44"/>
                      <a:pt x="58" y="38"/>
                    </a:cubicBezTo>
                    <a:cubicBezTo>
                      <a:pt x="55" y="32"/>
                      <a:pt x="47" y="25"/>
                      <a:pt x="42" y="20"/>
                    </a:cubicBezTo>
                    <a:cubicBezTo>
                      <a:pt x="37" y="15"/>
                      <a:pt x="31" y="13"/>
                      <a:pt x="25" y="10"/>
                    </a:cubicBezTo>
                    <a:cubicBezTo>
                      <a:pt x="19" y="7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CA81"/>
                  </a:gs>
                  <a:gs pos="100000">
                    <a:srgbClr val="806236"/>
                  </a:gs>
                </a:gsLst>
                <a:lin ang="189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2" name="Group 351"/>
            <p:cNvGrpSpPr>
              <a:grpSpLocks/>
            </p:cNvGrpSpPr>
            <p:nvPr/>
          </p:nvGrpSpPr>
          <p:grpSpPr bwMode="auto">
            <a:xfrm rot="15881829">
              <a:off x="4169" y="339"/>
              <a:ext cx="876" cy="2510"/>
              <a:chOff x="4540" y="1062"/>
              <a:chExt cx="1098" cy="2790"/>
            </a:xfrm>
          </p:grpSpPr>
          <p:sp>
            <p:nvSpPr>
              <p:cNvPr id="227" name="Freeform 352"/>
              <p:cNvSpPr>
                <a:spLocks/>
              </p:cNvSpPr>
              <p:nvPr/>
            </p:nvSpPr>
            <p:spPr bwMode="auto">
              <a:xfrm>
                <a:off x="4540" y="3637"/>
                <a:ext cx="239" cy="215"/>
              </a:xfrm>
              <a:custGeom>
                <a:avLst/>
                <a:gdLst/>
                <a:ahLst/>
                <a:cxnLst>
                  <a:cxn ang="0">
                    <a:pos x="17" y="34"/>
                  </a:cxn>
                  <a:cxn ang="0">
                    <a:pos x="40" y="13"/>
                  </a:cxn>
                  <a:cxn ang="0">
                    <a:pos x="76" y="2"/>
                  </a:cxn>
                  <a:cxn ang="0">
                    <a:pos x="110" y="2"/>
                  </a:cxn>
                  <a:cxn ang="0">
                    <a:pos x="142" y="8"/>
                  </a:cxn>
                  <a:cxn ang="0">
                    <a:pos x="161" y="20"/>
                  </a:cxn>
                  <a:cxn ang="0">
                    <a:pos x="182" y="44"/>
                  </a:cxn>
                  <a:cxn ang="0">
                    <a:pos x="197" y="79"/>
                  </a:cxn>
                  <a:cxn ang="0">
                    <a:pos x="199" y="104"/>
                  </a:cxn>
                  <a:cxn ang="0">
                    <a:pos x="202" y="127"/>
                  </a:cxn>
                  <a:cxn ang="0">
                    <a:pos x="215" y="137"/>
                  </a:cxn>
                  <a:cxn ang="0">
                    <a:pos x="226" y="149"/>
                  </a:cxn>
                  <a:cxn ang="0">
                    <a:pos x="238" y="169"/>
                  </a:cxn>
                  <a:cxn ang="0">
                    <a:pos x="235" y="193"/>
                  </a:cxn>
                  <a:cxn ang="0">
                    <a:pos x="224" y="209"/>
                  </a:cxn>
                  <a:cxn ang="0">
                    <a:pos x="202" y="215"/>
                  </a:cxn>
                  <a:cxn ang="0">
                    <a:pos x="176" y="206"/>
                  </a:cxn>
                  <a:cxn ang="0">
                    <a:pos x="154" y="191"/>
                  </a:cxn>
                  <a:cxn ang="0">
                    <a:pos x="131" y="188"/>
                  </a:cxn>
                  <a:cxn ang="0">
                    <a:pos x="98" y="188"/>
                  </a:cxn>
                  <a:cxn ang="0">
                    <a:pos x="73" y="179"/>
                  </a:cxn>
                  <a:cxn ang="0">
                    <a:pos x="47" y="164"/>
                  </a:cxn>
                  <a:cxn ang="0">
                    <a:pos x="29" y="145"/>
                  </a:cxn>
                  <a:cxn ang="0">
                    <a:pos x="8" y="113"/>
                  </a:cxn>
                  <a:cxn ang="0">
                    <a:pos x="1" y="76"/>
                  </a:cxn>
                  <a:cxn ang="0">
                    <a:pos x="5" y="49"/>
                  </a:cxn>
                  <a:cxn ang="0">
                    <a:pos x="17" y="34"/>
                  </a:cxn>
                </a:cxnLst>
                <a:rect l="0" t="0" r="r" b="b"/>
                <a:pathLst>
                  <a:path w="239" h="215">
                    <a:moveTo>
                      <a:pt x="17" y="34"/>
                    </a:moveTo>
                    <a:cubicBezTo>
                      <a:pt x="23" y="28"/>
                      <a:pt x="30" y="18"/>
                      <a:pt x="40" y="13"/>
                    </a:cubicBezTo>
                    <a:cubicBezTo>
                      <a:pt x="50" y="8"/>
                      <a:pt x="64" y="4"/>
                      <a:pt x="76" y="2"/>
                    </a:cubicBezTo>
                    <a:cubicBezTo>
                      <a:pt x="88" y="0"/>
                      <a:pt x="99" y="1"/>
                      <a:pt x="110" y="2"/>
                    </a:cubicBezTo>
                    <a:cubicBezTo>
                      <a:pt x="121" y="3"/>
                      <a:pt x="134" y="5"/>
                      <a:pt x="142" y="8"/>
                    </a:cubicBezTo>
                    <a:cubicBezTo>
                      <a:pt x="150" y="11"/>
                      <a:pt x="154" y="14"/>
                      <a:pt x="161" y="20"/>
                    </a:cubicBezTo>
                    <a:cubicBezTo>
                      <a:pt x="168" y="26"/>
                      <a:pt x="176" y="34"/>
                      <a:pt x="182" y="44"/>
                    </a:cubicBezTo>
                    <a:cubicBezTo>
                      <a:pt x="188" y="54"/>
                      <a:pt x="194" y="69"/>
                      <a:pt x="197" y="79"/>
                    </a:cubicBezTo>
                    <a:cubicBezTo>
                      <a:pt x="200" y="89"/>
                      <a:pt x="198" y="96"/>
                      <a:pt x="199" y="104"/>
                    </a:cubicBezTo>
                    <a:cubicBezTo>
                      <a:pt x="200" y="112"/>
                      <a:pt x="199" y="122"/>
                      <a:pt x="202" y="127"/>
                    </a:cubicBezTo>
                    <a:cubicBezTo>
                      <a:pt x="205" y="132"/>
                      <a:pt x="211" y="133"/>
                      <a:pt x="215" y="137"/>
                    </a:cubicBezTo>
                    <a:cubicBezTo>
                      <a:pt x="219" y="141"/>
                      <a:pt x="222" y="144"/>
                      <a:pt x="226" y="149"/>
                    </a:cubicBezTo>
                    <a:cubicBezTo>
                      <a:pt x="230" y="154"/>
                      <a:pt x="237" y="162"/>
                      <a:pt x="238" y="169"/>
                    </a:cubicBezTo>
                    <a:cubicBezTo>
                      <a:pt x="239" y="176"/>
                      <a:pt x="237" y="186"/>
                      <a:pt x="235" y="193"/>
                    </a:cubicBezTo>
                    <a:cubicBezTo>
                      <a:pt x="233" y="200"/>
                      <a:pt x="229" y="205"/>
                      <a:pt x="224" y="209"/>
                    </a:cubicBezTo>
                    <a:cubicBezTo>
                      <a:pt x="219" y="213"/>
                      <a:pt x="210" y="215"/>
                      <a:pt x="202" y="215"/>
                    </a:cubicBezTo>
                    <a:cubicBezTo>
                      <a:pt x="194" y="215"/>
                      <a:pt x="184" y="210"/>
                      <a:pt x="176" y="206"/>
                    </a:cubicBezTo>
                    <a:cubicBezTo>
                      <a:pt x="168" y="202"/>
                      <a:pt x="161" y="194"/>
                      <a:pt x="154" y="191"/>
                    </a:cubicBezTo>
                    <a:cubicBezTo>
                      <a:pt x="147" y="188"/>
                      <a:pt x="140" y="189"/>
                      <a:pt x="131" y="188"/>
                    </a:cubicBezTo>
                    <a:cubicBezTo>
                      <a:pt x="122" y="187"/>
                      <a:pt x="108" y="189"/>
                      <a:pt x="98" y="188"/>
                    </a:cubicBezTo>
                    <a:cubicBezTo>
                      <a:pt x="88" y="187"/>
                      <a:pt x="81" y="183"/>
                      <a:pt x="73" y="179"/>
                    </a:cubicBezTo>
                    <a:cubicBezTo>
                      <a:pt x="65" y="175"/>
                      <a:pt x="54" y="170"/>
                      <a:pt x="47" y="164"/>
                    </a:cubicBezTo>
                    <a:cubicBezTo>
                      <a:pt x="40" y="158"/>
                      <a:pt x="35" y="153"/>
                      <a:pt x="29" y="145"/>
                    </a:cubicBezTo>
                    <a:cubicBezTo>
                      <a:pt x="23" y="137"/>
                      <a:pt x="13" y="124"/>
                      <a:pt x="8" y="113"/>
                    </a:cubicBezTo>
                    <a:cubicBezTo>
                      <a:pt x="3" y="102"/>
                      <a:pt x="2" y="87"/>
                      <a:pt x="1" y="76"/>
                    </a:cubicBezTo>
                    <a:cubicBezTo>
                      <a:pt x="0" y="65"/>
                      <a:pt x="2" y="56"/>
                      <a:pt x="5" y="49"/>
                    </a:cubicBezTo>
                    <a:cubicBezTo>
                      <a:pt x="8" y="42"/>
                      <a:pt x="11" y="40"/>
                      <a:pt x="17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 cap="flat" cmpd="sng">
                <a:solidFill>
                  <a:srgbClr val="D1D1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8" name="Freeform 353"/>
              <p:cNvSpPr>
                <a:spLocks/>
              </p:cNvSpPr>
              <p:nvPr/>
            </p:nvSpPr>
            <p:spPr bwMode="auto">
              <a:xfrm>
                <a:off x="4834" y="3497"/>
                <a:ext cx="92" cy="79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8" y="9"/>
                  </a:cxn>
                  <a:cxn ang="0">
                    <a:pos x="17" y="1"/>
                  </a:cxn>
                  <a:cxn ang="0">
                    <a:pos x="35" y="3"/>
                  </a:cxn>
                  <a:cxn ang="0">
                    <a:pos x="47" y="6"/>
                  </a:cxn>
                  <a:cxn ang="0">
                    <a:pos x="59" y="10"/>
                  </a:cxn>
                  <a:cxn ang="0">
                    <a:pos x="76" y="18"/>
                  </a:cxn>
                  <a:cxn ang="0">
                    <a:pos x="88" y="30"/>
                  </a:cxn>
                  <a:cxn ang="0">
                    <a:pos x="91" y="57"/>
                  </a:cxn>
                  <a:cxn ang="0">
                    <a:pos x="79" y="73"/>
                  </a:cxn>
                  <a:cxn ang="0">
                    <a:pos x="56" y="79"/>
                  </a:cxn>
                  <a:cxn ang="0">
                    <a:pos x="31" y="72"/>
                  </a:cxn>
                  <a:cxn ang="0">
                    <a:pos x="11" y="63"/>
                  </a:cxn>
                  <a:cxn ang="0">
                    <a:pos x="1" y="43"/>
                  </a:cxn>
                  <a:cxn ang="0">
                    <a:pos x="5" y="33"/>
                  </a:cxn>
                </a:cxnLst>
                <a:rect l="0" t="0" r="r" b="b"/>
                <a:pathLst>
                  <a:path w="92" h="79">
                    <a:moveTo>
                      <a:pt x="5" y="33"/>
                    </a:moveTo>
                    <a:cubicBezTo>
                      <a:pt x="6" y="27"/>
                      <a:pt x="6" y="14"/>
                      <a:pt x="8" y="9"/>
                    </a:cubicBezTo>
                    <a:cubicBezTo>
                      <a:pt x="10" y="4"/>
                      <a:pt x="13" y="2"/>
                      <a:pt x="17" y="1"/>
                    </a:cubicBezTo>
                    <a:cubicBezTo>
                      <a:pt x="21" y="0"/>
                      <a:pt x="30" y="2"/>
                      <a:pt x="35" y="3"/>
                    </a:cubicBezTo>
                    <a:cubicBezTo>
                      <a:pt x="40" y="4"/>
                      <a:pt x="43" y="5"/>
                      <a:pt x="47" y="6"/>
                    </a:cubicBezTo>
                    <a:cubicBezTo>
                      <a:pt x="51" y="7"/>
                      <a:pt x="54" y="8"/>
                      <a:pt x="59" y="10"/>
                    </a:cubicBezTo>
                    <a:cubicBezTo>
                      <a:pt x="64" y="12"/>
                      <a:pt x="71" y="15"/>
                      <a:pt x="76" y="18"/>
                    </a:cubicBezTo>
                    <a:cubicBezTo>
                      <a:pt x="81" y="21"/>
                      <a:pt x="86" y="24"/>
                      <a:pt x="88" y="30"/>
                    </a:cubicBezTo>
                    <a:cubicBezTo>
                      <a:pt x="90" y="36"/>
                      <a:pt x="92" y="50"/>
                      <a:pt x="91" y="57"/>
                    </a:cubicBezTo>
                    <a:cubicBezTo>
                      <a:pt x="90" y="64"/>
                      <a:pt x="85" y="69"/>
                      <a:pt x="79" y="73"/>
                    </a:cubicBezTo>
                    <a:cubicBezTo>
                      <a:pt x="73" y="77"/>
                      <a:pt x="64" y="79"/>
                      <a:pt x="56" y="79"/>
                    </a:cubicBezTo>
                    <a:cubicBezTo>
                      <a:pt x="48" y="79"/>
                      <a:pt x="38" y="75"/>
                      <a:pt x="31" y="72"/>
                    </a:cubicBezTo>
                    <a:cubicBezTo>
                      <a:pt x="24" y="69"/>
                      <a:pt x="16" y="68"/>
                      <a:pt x="11" y="63"/>
                    </a:cubicBezTo>
                    <a:cubicBezTo>
                      <a:pt x="6" y="58"/>
                      <a:pt x="2" y="49"/>
                      <a:pt x="1" y="43"/>
                    </a:cubicBezTo>
                    <a:cubicBezTo>
                      <a:pt x="0" y="37"/>
                      <a:pt x="4" y="39"/>
                      <a:pt x="5" y="3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 cap="flat" cmpd="sng">
                <a:solidFill>
                  <a:srgbClr val="D1D1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9" name="Freeform 354"/>
              <p:cNvSpPr>
                <a:spLocks/>
              </p:cNvSpPr>
              <p:nvPr/>
            </p:nvSpPr>
            <p:spPr bwMode="auto">
              <a:xfrm>
                <a:off x="5009" y="3217"/>
                <a:ext cx="150" cy="139"/>
              </a:xfrm>
              <a:custGeom>
                <a:avLst/>
                <a:gdLst/>
                <a:ahLst/>
                <a:cxnLst>
                  <a:cxn ang="0">
                    <a:pos x="4" y="56"/>
                  </a:cxn>
                  <a:cxn ang="0">
                    <a:pos x="12" y="73"/>
                  </a:cxn>
                  <a:cxn ang="0">
                    <a:pos x="37" y="86"/>
                  </a:cxn>
                  <a:cxn ang="0">
                    <a:pos x="54" y="98"/>
                  </a:cxn>
                  <a:cxn ang="0">
                    <a:pos x="69" y="115"/>
                  </a:cxn>
                  <a:cxn ang="0">
                    <a:pos x="82" y="127"/>
                  </a:cxn>
                  <a:cxn ang="0">
                    <a:pos x="105" y="139"/>
                  </a:cxn>
                  <a:cxn ang="0">
                    <a:pos x="126" y="124"/>
                  </a:cxn>
                  <a:cxn ang="0">
                    <a:pos x="141" y="100"/>
                  </a:cxn>
                  <a:cxn ang="0">
                    <a:pos x="147" y="71"/>
                  </a:cxn>
                  <a:cxn ang="0">
                    <a:pos x="150" y="46"/>
                  </a:cxn>
                  <a:cxn ang="0">
                    <a:pos x="147" y="25"/>
                  </a:cxn>
                  <a:cxn ang="0">
                    <a:pos x="132" y="11"/>
                  </a:cxn>
                  <a:cxn ang="0">
                    <a:pos x="105" y="4"/>
                  </a:cxn>
                  <a:cxn ang="0">
                    <a:pos x="78" y="4"/>
                  </a:cxn>
                  <a:cxn ang="0">
                    <a:pos x="51" y="2"/>
                  </a:cxn>
                  <a:cxn ang="0">
                    <a:pos x="25" y="1"/>
                  </a:cxn>
                  <a:cxn ang="0">
                    <a:pos x="9" y="10"/>
                  </a:cxn>
                  <a:cxn ang="0">
                    <a:pos x="1" y="28"/>
                  </a:cxn>
                  <a:cxn ang="0">
                    <a:pos x="4" y="56"/>
                  </a:cxn>
                </a:cxnLst>
                <a:rect l="0" t="0" r="r" b="b"/>
                <a:pathLst>
                  <a:path w="150" h="139">
                    <a:moveTo>
                      <a:pt x="4" y="56"/>
                    </a:moveTo>
                    <a:cubicBezTo>
                      <a:pt x="6" y="63"/>
                      <a:pt x="7" y="68"/>
                      <a:pt x="12" y="73"/>
                    </a:cubicBezTo>
                    <a:cubicBezTo>
                      <a:pt x="17" y="78"/>
                      <a:pt x="30" y="82"/>
                      <a:pt x="37" y="86"/>
                    </a:cubicBezTo>
                    <a:cubicBezTo>
                      <a:pt x="44" y="90"/>
                      <a:pt x="49" y="93"/>
                      <a:pt x="54" y="98"/>
                    </a:cubicBezTo>
                    <a:cubicBezTo>
                      <a:pt x="59" y="103"/>
                      <a:pt x="64" y="110"/>
                      <a:pt x="69" y="115"/>
                    </a:cubicBezTo>
                    <a:cubicBezTo>
                      <a:pt x="74" y="120"/>
                      <a:pt x="76" y="123"/>
                      <a:pt x="82" y="127"/>
                    </a:cubicBezTo>
                    <a:cubicBezTo>
                      <a:pt x="88" y="131"/>
                      <a:pt x="98" y="139"/>
                      <a:pt x="105" y="139"/>
                    </a:cubicBezTo>
                    <a:cubicBezTo>
                      <a:pt x="112" y="139"/>
                      <a:pt x="120" y="131"/>
                      <a:pt x="126" y="124"/>
                    </a:cubicBezTo>
                    <a:cubicBezTo>
                      <a:pt x="132" y="117"/>
                      <a:pt x="138" y="109"/>
                      <a:pt x="141" y="100"/>
                    </a:cubicBezTo>
                    <a:cubicBezTo>
                      <a:pt x="144" y="91"/>
                      <a:pt x="146" y="80"/>
                      <a:pt x="147" y="71"/>
                    </a:cubicBezTo>
                    <a:cubicBezTo>
                      <a:pt x="148" y="62"/>
                      <a:pt x="150" y="54"/>
                      <a:pt x="150" y="46"/>
                    </a:cubicBezTo>
                    <a:cubicBezTo>
                      <a:pt x="150" y="38"/>
                      <a:pt x="150" y="31"/>
                      <a:pt x="147" y="25"/>
                    </a:cubicBezTo>
                    <a:cubicBezTo>
                      <a:pt x="144" y="19"/>
                      <a:pt x="139" y="14"/>
                      <a:pt x="132" y="11"/>
                    </a:cubicBezTo>
                    <a:cubicBezTo>
                      <a:pt x="125" y="8"/>
                      <a:pt x="114" y="5"/>
                      <a:pt x="105" y="4"/>
                    </a:cubicBezTo>
                    <a:cubicBezTo>
                      <a:pt x="96" y="3"/>
                      <a:pt x="87" y="4"/>
                      <a:pt x="78" y="4"/>
                    </a:cubicBezTo>
                    <a:cubicBezTo>
                      <a:pt x="69" y="4"/>
                      <a:pt x="60" y="2"/>
                      <a:pt x="51" y="2"/>
                    </a:cubicBezTo>
                    <a:cubicBezTo>
                      <a:pt x="42" y="2"/>
                      <a:pt x="32" y="0"/>
                      <a:pt x="25" y="1"/>
                    </a:cubicBezTo>
                    <a:cubicBezTo>
                      <a:pt x="18" y="2"/>
                      <a:pt x="13" y="5"/>
                      <a:pt x="9" y="10"/>
                    </a:cubicBezTo>
                    <a:cubicBezTo>
                      <a:pt x="5" y="15"/>
                      <a:pt x="2" y="22"/>
                      <a:pt x="1" y="28"/>
                    </a:cubicBezTo>
                    <a:cubicBezTo>
                      <a:pt x="0" y="34"/>
                      <a:pt x="2" y="49"/>
                      <a:pt x="4" y="5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 cap="flat" cmpd="sng">
                <a:solidFill>
                  <a:srgbClr val="D1D1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0" name="Freeform 355"/>
              <p:cNvSpPr>
                <a:spLocks/>
              </p:cNvSpPr>
              <p:nvPr/>
            </p:nvSpPr>
            <p:spPr bwMode="auto">
              <a:xfrm>
                <a:off x="5442" y="2230"/>
                <a:ext cx="86" cy="107"/>
              </a:xfrm>
              <a:custGeom>
                <a:avLst/>
                <a:gdLst/>
                <a:ahLst/>
                <a:cxnLst>
                  <a:cxn ang="0">
                    <a:pos x="17" y="65"/>
                  </a:cxn>
                  <a:cxn ang="0">
                    <a:pos x="23" y="41"/>
                  </a:cxn>
                  <a:cxn ang="0">
                    <a:pos x="27" y="11"/>
                  </a:cxn>
                  <a:cxn ang="0">
                    <a:pos x="45" y="2"/>
                  </a:cxn>
                  <a:cxn ang="0">
                    <a:pos x="63" y="2"/>
                  </a:cxn>
                  <a:cxn ang="0">
                    <a:pos x="77" y="13"/>
                  </a:cxn>
                  <a:cxn ang="0">
                    <a:pos x="84" y="35"/>
                  </a:cxn>
                  <a:cxn ang="0">
                    <a:pos x="84" y="68"/>
                  </a:cxn>
                  <a:cxn ang="0">
                    <a:pos x="69" y="89"/>
                  </a:cxn>
                  <a:cxn ang="0">
                    <a:pos x="51" y="101"/>
                  </a:cxn>
                  <a:cxn ang="0">
                    <a:pos x="20" y="104"/>
                  </a:cxn>
                  <a:cxn ang="0">
                    <a:pos x="2" y="85"/>
                  </a:cxn>
                  <a:cxn ang="0">
                    <a:pos x="17" y="65"/>
                  </a:cxn>
                </a:cxnLst>
                <a:rect l="0" t="0" r="r" b="b"/>
                <a:pathLst>
                  <a:path w="86" h="107">
                    <a:moveTo>
                      <a:pt x="17" y="65"/>
                    </a:moveTo>
                    <a:cubicBezTo>
                      <a:pt x="20" y="58"/>
                      <a:pt x="21" y="50"/>
                      <a:pt x="23" y="41"/>
                    </a:cubicBezTo>
                    <a:cubicBezTo>
                      <a:pt x="25" y="32"/>
                      <a:pt x="23" y="17"/>
                      <a:pt x="27" y="11"/>
                    </a:cubicBezTo>
                    <a:cubicBezTo>
                      <a:pt x="31" y="5"/>
                      <a:pt x="39" y="3"/>
                      <a:pt x="45" y="2"/>
                    </a:cubicBezTo>
                    <a:cubicBezTo>
                      <a:pt x="51" y="1"/>
                      <a:pt x="58" y="0"/>
                      <a:pt x="63" y="2"/>
                    </a:cubicBezTo>
                    <a:cubicBezTo>
                      <a:pt x="68" y="4"/>
                      <a:pt x="74" y="8"/>
                      <a:pt x="77" y="13"/>
                    </a:cubicBezTo>
                    <a:cubicBezTo>
                      <a:pt x="80" y="18"/>
                      <a:pt x="83" y="26"/>
                      <a:pt x="84" y="35"/>
                    </a:cubicBezTo>
                    <a:cubicBezTo>
                      <a:pt x="85" y="44"/>
                      <a:pt x="86" y="59"/>
                      <a:pt x="84" y="68"/>
                    </a:cubicBezTo>
                    <a:cubicBezTo>
                      <a:pt x="82" y="77"/>
                      <a:pt x="74" y="84"/>
                      <a:pt x="69" y="89"/>
                    </a:cubicBezTo>
                    <a:cubicBezTo>
                      <a:pt x="64" y="94"/>
                      <a:pt x="59" y="99"/>
                      <a:pt x="51" y="101"/>
                    </a:cubicBezTo>
                    <a:cubicBezTo>
                      <a:pt x="43" y="103"/>
                      <a:pt x="28" y="107"/>
                      <a:pt x="20" y="104"/>
                    </a:cubicBezTo>
                    <a:cubicBezTo>
                      <a:pt x="12" y="101"/>
                      <a:pt x="4" y="91"/>
                      <a:pt x="2" y="85"/>
                    </a:cubicBezTo>
                    <a:cubicBezTo>
                      <a:pt x="0" y="79"/>
                      <a:pt x="14" y="72"/>
                      <a:pt x="17" y="6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 cap="flat" cmpd="sng">
                <a:solidFill>
                  <a:srgbClr val="D1D1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1" name="Freeform 356"/>
              <p:cNvSpPr>
                <a:spLocks/>
              </p:cNvSpPr>
              <p:nvPr/>
            </p:nvSpPr>
            <p:spPr bwMode="auto">
              <a:xfrm>
                <a:off x="5418" y="2461"/>
                <a:ext cx="75" cy="112"/>
              </a:xfrm>
              <a:custGeom>
                <a:avLst/>
                <a:gdLst/>
                <a:ahLst/>
                <a:cxnLst>
                  <a:cxn ang="0">
                    <a:pos x="14" y="40"/>
                  </a:cxn>
                  <a:cxn ang="0">
                    <a:pos x="24" y="16"/>
                  </a:cxn>
                  <a:cxn ang="0">
                    <a:pos x="41" y="1"/>
                  </a:cxn>
                  <a:cxn ang="0">
                    <a:pos x="63" y="8"/>
                  </a:cxn>
                  <a:cxn ang="0">
                    <a:pos x="75" y="43"/>
                  </a:cxn>
                  <a:cxn ang="0">
                    <a:pos x="63" y="77"/>
                  </a:cxn>
                  <a:cxn ang="0">
                    <a:pos x="57" y="97"/>
                  </a:cxn>
                  <a:cxn ang="0">
                    <a:pos x="44" y="110"/>
                  </a:cxn>
                  <a:cxn ang="0">
                    <a:pos x="20" y="106"/>
                  </a:cxn>
                  <a:cxn ang="0">
                    <a:pos x="2" y="73"/>
                  </a:cxn>
                  <a:cxn ang="0">
                    <a:pos x="5" y="47"/>
                  </a:cxn>
                  <a:cxn ang="0">
                    <a:pos x="14" y="40"/>
                  </a:cxn>
                </a:cxnLst>
                <a:rect l="0" t="0" r="r" b="b"/>
                <a:pathLst>
                  <a:path w="75" h="112">
                    <a:moveTo>
                      <a:pt x="14" y="40"/>
                    </a:moveTo>
                    <a:cubicBezTo>
                      <a:pt x="17" y="35"/>
                      <a:pt x="20" y="23"/>
                      <a:pt x="24" y="16"/>
                    </a:cubicBezTo>
                    <a:cubicBezTo>
                      <a:pt x="28" y="9"/>
                      <a:pt x="34" y="2"/>
                      <a:pt x="41" y="1"/>
                    </a:cubicBezTo>
                    <a:cubicBezTo>
                      <a:pt x="48" y="0"/>
                      <a:pt x="57" y="1"/>
                      <a:pt x="63" y="8"/>
                    </a:cubicBezTo>
                    <a:cubicBezTo>
                      <a:pt x="69" y="15"/>
                      <a:pt x="75" y="32"/>
                      <a:pt x="75" y="43"/>
                    </a:cubicBezTo>
                    <a:cubicBezTo>
                      <a:pt x="75" y="54"/>
                      <a:pt x="66" y="68"/>
                      <a:pt x="63" y="77"/>
                    </a:cubicBezTo>
                    <a:cubicBezTo>
                      <a:pt x="60" y="86"/>
                      <a:pt x="60" y="92"/>
                      <a:pt x="57" y="97"/>
                    </a:cubicBezTo>
                    <a:cubicBezTo>
                      <a:pt x="54" y="102"/>
                      <a:pt x="50" y="109"/>
                      <a:pt x="44" y="110"/>
                    </a:cubicBezTo>
                    <a:cubicBezTo>
                      <a:pt x="38" y="111"/>
                      <a:pt x="27" y="112"/>
                      <a:pt x="20" y="106"/>
                    </a:cubicBezTo>
                    <a:cubicBezTo>
                      <a:pt x="13" y="100"/>
                      <a:pt x="4" y="83"/>
                      <a:pt x="2" y="73"/>
                    </a:cubicBezTo>
                    <a:cubicBezTo>
                      <a:pt x="0" y="63"/>
                      <a:pt x="4" y="53"/>
                      <a:pt x="5" y="47"/>
                    </a:cubicBezTo>
                    <a:cubicBezTo>
                      <a:pt x="6" y="41"/>
                      <a:pt x="11" y="45"/>
                      <a:pt x="14" y="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 cap="flat" cmpd="sng">
                <a:solidFill>
                  <a:srgbClr val="D1D1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2" name="Freeform 357"/>
              <p:cNvSpPr>
                <a:spLocks/>
              </p:cNvSpPr>
              <p:nvPr/>
            </p:nvSpPr>
            <p:spPr bwMode="auto">
              <a:xfrm>
                <a:off x="5378" y="2615"/>
                <a:ext cx="63" cy="155"/>
              </a:xfrm>
              <a:custGeom>
                <a:avLst/>
                <a:gdLst/>
                <a:ahLst/>
                <a:cxnLst>
                  <a:cxn ang="0">
                    <a:pos x="10" y="69"/>
                  </a:cxn>
                  <a:cxn ang="0">
                    <a:pos x="18" y="43"/>
                  </a:cxn>
                  <a:cxn ang="0">
                    <a:pos x="22" y="19"/>
                  </a:cxn>
                  <a:cxn ang="0">
                    <a:pos x="30" y="3"/>
                  </a:cxn>
                  <a:cxn ang="0">
                    <a:pos x="40" y="1"/>
                  </a:cxn>
                  <a:cxn ang="0">
                    <a:pos x="51" y="7"/>
                  </a:cxn>
                  <a:cxn ang="0">
                    <a:pos x="61" y="36"/>
                  </a:cxn>
                  <a:cxn ang="0">
                    <a:pos x="61" y="66"/>
                  </a:cxn>
                  <a:cxn ang="0">
                    <a:pos x="57" y="93"/>
                  </a:cxn>
                  <a:cxn ang="0">
                    <a:pos x="46" y="114"/>
                  </a:cxn>
                  <a:cxn ang="0">
                    <a:pos x="33" y="135"/>
                  </a:cxn>
                  <a:cxn ang="0">
                    <a:pos x="21" y="151"/>
                  </a:cxn>
                  <a:cxn ang="0">
                    <a:pos x="9" y="153"/>
                  </a:cxn>
                  <a:cxn ang="0">
                    <a:pos x="1" y="142"/>
                  </a:cxn>
                  <a:cxn ang="0">
                    <a:pos x="1" y="121"/>
                  </a:cxn>
                  <a:cxn ang="0">
                    <a:pos x="3" y="96"/>
                  </a:cxn>
                  <a:cxn ang="0">
                    <a:pos x="6" y="78"/>
                  </a:cxn>
                  <a:cxn ang="0">
                    <a:pos x="10" y="69"/>
                  </a:cxn>
                </a:cxnLst>
                <a:rect l="0" t="0" r="r" b="b"/>
                <a:pathLst>
                  <a:path w="63" h="155">
                    <a:moveTo>
                      <a:pt x="10" y="69"/>
                    </a:moveTo>
                    <a:cubicBezTo>
                      <a:pt x="12" y="63"/>
                      <a:pt x="16" y="51"/>
                      <a:pt x="18" y="43"/>
                    </a:cubicBezTo>
                    <a:cubicBezTo>
                      <a:pt x="20" y="35"/>
                      <a:pt x="20" y="26"/>
                      <a:pt x="22" y="19"/>
                    </a:cubicBezTo>
                    <a:cubicBezTo>
                      <a:pt x="24" y="12"/>
                      <a:pt x="27" y="6"/>
                      <a:pt x="30" y="3"/>
                    </a:cubicBezTo>
                    <a:cubicBezTo>
                      <a:pt x="33" y="0"/>
                      <a:pt x="37" y="0"/>
                      <a:pt x="40" y="1"/>
                    </a:cubicBezTo>
                    <a:cubicBezTo>
                      <a:pt x="43" y="2"/>
                      <a:pt x="48" y="1"/>
                      <a:pt x="51" y="7"/>
                    </a:cubicBezTo>
                    <a:cubicBezTo>
                      <a:pt x="54" y="13"/>
                      <a:pt x="59" y="26"/>
                      <a:pt x="61" y="36"/>
                    </a:cubicBezTo>
                    <a:cubicBezTo>
                      <a:pt x="63" y="46"/>
                      <a:pt x="62" y="57"/>
                      <a:pt x="61" y="66"/>
                    </a:cubicBezTo>
                    <a:cubicBezTo>
                      <a:pt x="60" y="75"/>
                      <a:pt x="60" y="85"/>
                      <a:pt x="57" y="93"/>
                    </a:cubicBezTo>
                    <a:cubicBezTo>
                      <a:pt x="54" y="101"/>
                      <a:pt x="50" y="107"/>
                      <a:pt x="46" y="114"/>
                    </a:cubicBezTo>
                    <a:cubicBezTo>
                      <a:pt x="42" y="121"/>
                      <a:pt x="37" y="129"/>
                      <a:pt x="33" y="135"/>
                    </a:cubicBezTo>
                    <a:cubicBezTo>
                      <a:pt x="29" y="141"/>
                      <a:pt x="25" y="148"/>
                      <a:pt x="21" y="151"/>
                    </a:cubicBezTo>
                    <a:cubicBezTo>
                      <a:pt x="17" y="154"/>
                      <a:pt x="12" y="155"/>
                      <a:pt x="9" y="153"/>
                    </a:cubicBezTo>
                    <a:cubicBezTo>
                      <a:pt x="6" y="151"/>
                      <a:pt x="2" y="147"/>
                      <a:pt x="1" y="142"/>
                    </a:cubicBezTo>
                    <a:cubicBezTo>
                      <a:pt x="0" y="137"/>
                      <a:pt x="1" y="129"/>
                      <a:pt x="1" y="121"/>
                    </a:cubicBezTo>
                    <a:cubicBezTo>
                      <a:pt x="1" y="113"/>
                      <a:pt x="2" y="103"/>
                      <a:pt x="3" y="96"/>
                    </a:cubicBezTo>
                    <a:cubicBezTo>
                      <a:pt x="4" y="89"/>
                      <a:pt x="5" y="83"/>
                      <a:pt x="6" y="78"/>
                    </a:cubicBezTo>
                    <a:cubicBezTo>
                      <a:pt x="7" y="73"/>
                      <a:pt x="8" y="75"/>
                      <a:pt x="10" y="6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 cap="flat" cmpd="sng">
                <a:solidFill>
                  <a:srgbClr val="D1D1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3" name="Freeform 358"/>
              <p:cNvSpPr>
                <a:spLocks/>
              </p:cNvSpPr>
              <p:nvPr/>
            </p:nvSpPr>
            <p:spPr bwMode="auto">
              <a:xfrm>
                <a:off x="5530" y="1829"/>
                <a:ext cx="72" cy="124"/>
              </a:xfrm>
              <a:custGeom>
                <a:avLst/>
                <a:gdLst/>
                <a:ahLst/>
                <a:cxnLst>
                  <a:cxn ang="0">
                    <a:pos x="13" y="42"/>
                  </a:cxn>
                  <a:cxn ang="0">
                    <a:pos x="20" y="15"/>
                  </a:cxn>
                  <a:cxn ang="0">
                    <a:pos x="37" y="3"/>
                  </a:cxn>
                  <a:cxn ang="0">
                    <a:pos x="50" y="0"/>
                  </a:cxn>
                  <a:cxn ang="0">
                    <a:pos x="59" y="4"/>
                  </a:cxn>
                  <a:cxn ang="0">
                    <a:pos x="68" y="19"/>
                  </a:cxn>
                  <a:cxn ang="0">
                    <a:pos x="70" y="46"/>
                  </a:cxn>
                  <a:cxn ang="0">
                    <a:pos x="71" y="75"/>
                  </a:cxn>
                  <a:cxn ang="0">
                    <a:pos x="65" y="103"/>
                  </a:cxn>
                  <a:cxn ang="0">
                    <a:pos x="53" y="120"/>
                  </a:cxn>
                  <a:cxn ang="0">
                    <a:pos x="29" y="123"/>
                  </a:cxn>
                  <a:cxn ang="0">
                    <a:pos x="14" y="115"/>
                  </a:cxn>
                  <a:cxn ang="0">
                    <a:pos x="2" y="84"/>
                  </a:cxn>
                  <a:cxn ang="0">
                    <a:pos x="2" y="58"/>
                  </a:cxn>
                  <a:cxn ang="0">
                    <a:pos x="13" y="42"/>
                  </a:cxn>
                </a:cxnLst>
                <a:rect l="0" t="0" r="r" b="b"/>
                <a:pathLst>
                  <a:path w="72" h="124">
                    <a:moveTo>
                      <a:pt x="13" y="42"/>
                    </a:moveTo>
                    <a:cubicBezTo>
                      <a:pt x="16" y="35"/>
                      <a:pt x="16" y="21"/>
                      <a:pt x="20" y="15"/>
                    </a:cubicBezTo>
                    <a:cubicBezTo>
                      <a:pt x="24" y="9"/>
                      <a:pt x="32" y="5"/>
                      <a:pt x="37" y="3"/>
                    </a:cubicBezTo>
                    <a:cubicBezTo>
                      <a:pt x="42" y="1"/>
                      <a:pt x="46" y="0"/>
                      <a:pt x="50" y="0"/>
                    </a:cubicBezTo>
                    <a:cubicBezTo>
                      <a:pt x="54" y="0"/>
                      <a:pt x="56" y="1"/>
                      <a:pt x="59" y="4"/>
                    </a:cubicBezTo>
                    <a:cubicBezTo>
                      <a:pt x="62" y="7"/>
                      <a:pt x="66" y="12"/>
                      <a:pt x="68" y="19"/>
                    </a:cubicBezTo>
                    <a:cubicBezTo>
                      <a:pt x="70" y="26"/>
                      <a:pt x="70" y="37"/>
                      <a:pt x="70" y="46"/>
                    </a:cubicBezTo>
                    <a:cubicBezTo>
                      <a:pt x="70" y="55"/>
                      <a:pt x="72" y="66"/>
                      <a:pt x="71" y="75"/>
                    </a:cubicBezTo>
                    <a:cubicBezTo>
                      <a:pt x="70" y="84"/>
                      <a:pt x="68" y="96"/>
                      <a:pt x="65" y="103"/>
                    </a:cubicBezTo>
                    <a:cubicBezTo>
                      <a:pt x="62" y="110"/>
                      <a:pt x="59" y="117"/>
                      <a:pt x="53" y="120"/>
                    </a:cubicBezTo>
                    <a:cubicBezTo>
                      <a:pt x="47" y="123"/>
                      <a:pt x="35" y="124"/>
                      <a:pt x="29" y="123"/>
                    </a:cubicBezTo>
                    <a:cubicBezTo>
                      <a:pt x="23" y="122"/>
                      <a:pt x="18" y="121"/>
                      <a:pt x="14" y="115"/>
                    </a:cubicBezTo>
                    <a:cubicBezTo>
                      <a:pt x="10" y="109"/>
                      <a:pt x="4" y="93"/>
                      <a:pt x="2" y="84"/>
                    </a:cubicBezTo>
                    <a:cubicBezTo>
                      <a:pt x="0" y="75"/>
                      <a:pt x="2" y="65"/>
                      <a:pt x="2" y="58"/>
                    </a:cubicBezTo>
                    <a:cubicBezTo>
                      <a:pt x="2" y="51"/>
                      <a:pt x="10" y="49"/>
                      <a:pt x="13" y="4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 cap="flat" cmpd="sng">
                <a:solidFill>
                  <a:srgbClr val="D1D1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4" name="Freeform 359"/>
              <p:cNvSpPr>
                <a:spLocks/>
              </p:cNvSpPr>
              <p:nvPr/>
            </p:nvSpPr>
            <p:spPr bwMode="auto">
              <a:xfrm>
                <a:off x="5519" y="1563"/>
                <a:ext cx="119" cy="91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6" y="38"/>
                  </a:cxn>
                  <a:cxn ang="0">
                    <a:pos x="25" y="26"/>
                  </a:cxn>
                  <a:cxn ang="0">
                    <a:pos x="43" y="18"/>
                  </a:cxn>
                  <a:cxn ang="0">
                    <a:pos x="61" y="9"/>
                  </a:cxn>
                  <a:cxn ang="0">
                    <a:pos x="76" y="3"/>
                  </a:cxn>
                  <a:cxn ang="0">
                    <a:pos x="96" y="2"/>
                  </a:cxn>
                  <a:cxn ang="0">
                    <a:pos x="111" y="17"/>
                  </a:cxn>
                  <a:cxn ang="0">
                    <a:pos x="118" y="36"/>
                  </a:cxn>
                  <a:cxn ang="0">
                    <a:pos x="115" y="53"/>
                  </a:cxn>
                  <a:cxn ang="0">
                    <a:pos x="106" y="69"/>
                  </a:cxn>
                  <a:cxn ang="0">
                    <a:pos x="93" y="83"/>
                  </a:cxn>
                  <a:cxn ang="0">
                    <a:pos x="70" y="90"/>
                  </a:cxn>
                  <a:cxn ang="0">
                    <a:pos x="42" y="87"/>
                  </a:cxn>
                  <a:cxn ang="0">
                    <a:pos x="19" y="80"/>
                  </a:cxn>
                  <a:cxn ang="0">
                    <a:pos x="7" y="65"/>
                  </a:cxn>
                  <a:cxn ang="0">
                    <a:pos x="0" y="53"/>
                  </a:cxn>
                </a:cxnLst>
                <a:rect l="0" t="0" r="r" b="b"/>
                <a:pathLst>
                  <a:path w="119" h="91">
                    <a:moveTo>
                      <a:pt x="0" y="53"/>
                    </a:moveTo>
                    <a:cubicBezTo>
                      <a:pt x="0" y="49"/>
                      <a:pt x="2" y="42"/>
                      <a:pt x="6" y="38"/>
                    </a:cubicBezTo>
                    <a:cubicBezTo>
                      <a:pt x="10" y="34"/>
                      <a:pt x="19" y="29"/>
                      <a:pt x="25" y="26"/>
                    </a:cubicBezTo>
                    <a:cubicBezTo>
                      <a:pt x="31" y="23"/>
                      <a:pt x="37" y="21"/>
                      <a:pt x="43" y="18"/>
                    </a:cubicBezTo>
                    <a:cubicBezTo>
                      <a:pt x="49" y="15"/>
                      <a:pt x="56" y="11"/>
                      <a:pt x="61" y="9"/>
                    </a:cubicBezTo>
                    <a:cubicBezTo>
                      <a:pt x="66" y="7"/>
                      <a:pt x="70" y="4"/>
                      <a:pt x="76" y="3"/>
                    </a:cubicBezTo>
                    <a:cubicBezTo>
                      <a:pt x="82" y="2"/>
                      <a:pt x="90" y="0"/>
                      <a:pt x="96" y="2"/>
                    </a:cubicBezTo>
                    <a:cubicBezTo>
                      <a:pt x="102" y="4"/>
                      <a:pt x="107" y="11"/>
                      <a:pt x="111" y="17"/>
                    </a:cubicBezTo>
                    <a:cubicBezTo>
                      <a:pt x="115" y="23"/>
                      <a:pt x="117" y="30"/>
                      <a:pt x="118" y="36"/>
                    </a:cubicBezTo>
                    <a:cubicBezTo>
                      <a:pt x="119" y="42"/>
                      <a:pt x="117" y="48"/>
                      <a:pt x="115" y="53"/>
                    </a:cubicBezTo>
                    <a:cubicBezTo>
                      <a:pt x="113" y="58"/>
                      <a:pt x="110" y="64"/>
                      <a:pt x="106" y="69"/>
                    </a:cubicBezTo>
                    <a:cubicBezTo>
                      <a:pt x="102" y="74"/>
                      <a:pt x="99" y="80"/>
                      <a:pt x="93" y="83"/>
                    </a:cubicBezTo>
                    <a:cubicBezTo>
                      <a:pt x="87" y="86"/>
                      <a:pt x="78" y="89"/>
                      <a:pt x="70" y="90"/>
                    </a:cubicBezTo>
                    <a:cubicBezTo>
                      <a:pt x="62" y="91"/>
                      <a:pt x="50" y="89"/>
                      <a:pt x="42" y="87"/>
                    </a:cubicBezTo>
                    <a:cubicBezTo>
                      <a:pt x="34" y="85"/>
                      <a:pt x="25" y="84"/>
                      <a:pt x="19" y="80"/>
                    </a:cubicBezTo>
                    <a:cubicBezTo>
                      <a:pt x="13" y="76"/>
                      <a:pt x="10" y="70"/>
                      <a:pt x="7" y="65"/>
                    </a:cubicBezTo>
                    <a:cubicBezTo>
                      <a:pt x="4" y="60"/>
                      <a:pt x="0" y="57"/>
                      <a:pt x="0" y="5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 cap="flat" cmpd="sng">
                <a:solidFill>
                  <a:srgbClr val="D1D1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5" name="Freeform 360"/>
              <p:cNvSpPr>
                <a:spLocks/>
              </p:cNvSpPr>
              <p:nvPr/>
            </p:nvSpPr>
            <p:spPr bwMode="auto">
              <a:xfrm>
                <a:off x="5470" y="1062"/>
                <a:ext cx="160" cy="124"/>
              </a:xfrm>
              <a:custGeom>
                <a:avLst/>
                <a:gdLst/>
                <a:ahLst/>
                <a:cxnLst>
                  <a:cxn ang="0">
                    <a:pos x="2" y="53"/>
                  </a:cxn>
                  <a:cxn ang="0">
                    <a:pos x="7" y="26"/>
                  </a:cxn>
                  <a:cxn ang="0">
                    <a:pos x="26" y="5"/>
                  </a:cxn>
                  <a:cxn ang="0">
                    <a:pos x="55" y="0"/>
                  </a:cxn>
                  <a:cxn ang="0">
                    <a:pos x="85" y="5"/>
                  </a:cxn>
                  <a:cxn ang="0">
                    <a:pos x="116" y="20"/>
                  </a:cxn>
                  <a:cxn ang="0">
                    <a:pos x="140" y="33"/>
                  </a:cxn>
                  <a:cxn ang="0">
                    <a:pos x="158" y="59"/>
                  </a:cxn>
                  <a:cxn ang="0">
                    <a:pos x="155" y="86"/>
                  </a:cxn>
                  <a:cxn ang="0">
                    <a:pos x="131" y="113"/>
                  </a:cxn>
                  <a:cxn ang="0">
                    <a:pos x="98" y="123"/>
                  </a:cxn>
                  <a:cxn ang="0">
                    <a:pos x="61" y="122"/>
                  </a:cxn>
                  <a:cxn ang="0">
                    <a:pos x="29" y="111"/>
                  </a:cxn>
                  <a:cxn ang="0">
                    <a:pos x="5" y="81"/>
                  </a:cxn>
                  <a:cxn ang="0">
                    <a:pos x="2" y="53"/>
                  </a:cxn>
                </a:cxnLst>
                <a:rect l="0" t="0" r="r" b="b"/>
                <a:pathLst>
                  <a:path w="160" h="124">
                    <a:moveTo>
                      <a:pt x="2" y="53"/>
                    </a:moveTo>
                    <a:cubicBezTo>
                      <a:pt x="2" y="44"/>
                      <a:pt x="3" y="34"/>
                      <a:pt x="7" y="26"/>
                    </a:cubicBezTo>
                    <a:cubicBezTo>
                      <a:pt x="11" y="18"/>
                      <a:pt x="18" y="9"/>
                      <a:pt x="26" y="5"/>
                    </a:cubicBezTo>
                    <a:cubicBezTo>
                      <a:pt x="34" y="1"/>
                      <a:pt x="45" y="0"/>
                      <a:pt x="55" y="0"/>
                    </a:cubicBezTo>
                    <a:cubicBezTo>
                      <a:pt x="65" y="0"/>
                      <a:pt x="75" y="2"/>
                      <a:pt x="85" y="5"/>
                    </a:cubicBezTo>
                    <a:cubicBezTo>
                      <a:pt x="95" y="8"/>
                      <a:pt x="107" y="15"/>
                      <a:pt x="116" y="20"/>
                    </a:cubicBezTo>
                    <a:cubicBezTo>
                      <a:pt x="125" y="25"/>
                      <a:pt x="133" y="27"/>
                      <a:pt x="140" y="33"/>
                    </a:cubicBezTo>
                    <a:cubicBezTo>
                      <a:pt x="147" y="39"/>
                      <a:pt x="156" y="50"/>
                      <a:pt x="158" y="59"/>
                    </a:cubicBezTo>
                    <a:cubicBezTo>
                      <a:pt x="160" y="68"/>
                      <a:pt x="160" y="77"/>
                      <a:pt x="155" y="86"/>
                    </a:cubicBezTo>
                    <a:cubicBezTo>
                      <a:pt x="150" y="95"/>
                      <a:pt x="140" y="107"/>
                      <a:pt x="131" y="113"/>
                    </a:cubicBezTo>
                    <a:cubicBezTo>
                      <a:pt x="122" y="119"/>
                      <a:pt x="110" y="122"/>
                      <a:pt x="98" y="123"/>
                    </a:cubicBezTo>
                    <a:cubicBezTo>
                      <a:pt x="86" y="124"/>
                      <a:pt x="72" y="124"/>
                      <a:pt x="61" y="122"/>
                    </a:cubicBezTo>
                    <a:cubicBezTo>
                      <a:pt x="50" y="120"/>
                      <a:pt x="38" y="118"/>
                      <a:pt x="29" y="111"/>
                    </a:cubicBezTo>
                    <a:cubicBezTo>
                      <a:pt x="20" y="104"/>
                      <a:pt x="10" y="89"/>
                      <a:pt x="5" y="81"/>
                    </a:cubicBezTo>
                    <a:cubicBezTo>
                      <a:pt x="0" y="73"/>
                      <a:pt x="2" y="62"/>
                      <a:pt x="2" y="5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3B3B61"/>
                  </a:gs>
                </a:gsLst>
                <a:lin ang="2700000" scaled="1"/>
              </a:gradFill>
              <a:ln w="9525" cap="flat" cmpd="sng">
                <a:solidFill>
                  <a:srgbClr val="D1D1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3" name="Group 361"/>
            <p:cNvGrpSpPr>
              <a:grpSpLocks/>
            </p:cNvGrpSpPr>
            <p:nvPr/>
          </p:nvGrpSpPr>
          <p:grpSpPr bwMode="auto">
            <a:xfrm rot="15881829">
              <a:off x="3953" y="239"/>
              <a:ext cx="583" cy="2453"/>
              <a:chOff x="4934" y="718"/>
              <a:chExt cx="733" cy="2751"/>
            </a:xfrm>
          </p:grpSpPr>
          <p:sp>
            <p:nvSpPr>
              <p:cNvPr id="222" name="Freeform 362"/>
              <p:cNvSpPr>
                <a:spLocks/>
              </p:cNvSpPr>
              <p:nvPr/>
            </p:nvSpPr>
            <p:spPr bwMode="auto">
              <a:xfrm>
                <a:off x="4934" y="3377"/>
                <a:ext cx="98" cy="92"/>
              </a:xfrm>
              <a:custGeom>
                <a:avLst/>
                <a:gdLst/>
                <a:ahLst/>
                <a:cxnLst>
                  <a:cxn ang="0">
                    <a:pos x="16" y="70"/>
                  </a:cxn>
                  <a:cxn ang="0">
                    <a:pos x="30" y="88"/>
                  </a:cxn>
                  <a:cxn ang="0">
                    <a:pos x="54" y="91"/>
                  </a:cxn>
                  <a:cxn ang="0">
                    <a:pos x="81" y="87"/>
                  </a:cxn>
                  <a:cxn ang="0">
                    <a:pos x="96" y="63"/>
                  </a:cxn>
                  <a:cxn ang="0">
                    <a:pos x="94" y="33"/>
                  </a:cxn>
                  <a:cxn ang="0">
                    <a:pos x="85" y="18"/>
                  </a:cxn>
                  <a:cxn ang="0">
                    <a:pos x="61" y="6"/>
                  </a:cxn>
                  <a:cxn ang="0">
                    <a:pos x="45" y="1"/>
                  </a:cxn>
                  <a:cxn ang="0">
                    <a:pos x="25" y="1"/>
                  </a:cxn>
                  <a:cxn ang="0">
                    <a:pos x="6" y="10"/>
                  </a:cxn>
                  <a:cxn ang="0">
                    <a:pos x="0" y="27"/>
                  </a:cxn>
                  <a:cxn ang="0">
                    <a:pos x="3" y="48"/>
                  </a:cxn>
                  <a:cxn ang="0">
                    <a:pos x="16" y="70"/>
                  </a:cxn>
                </a:cxnLst>
                <a:rect l="0" t="0" r="r" b="b"/>
                <a:pathLst>
                  <a:path w="98" h="92">
                    <a:moveTo>
                      <a:pt x="16" y="70"/>
                    </a:moveTo>
                    <a:cubicBezTo>
                      <a:pt x="20" y="77"/>
                      <a:pt x="24" y="85"/>
                      <a:pt x="30" y="88"/>
                    </a:cubicBezTo>
                    <a:cubicBezTo>
                      <a:pt x="36" y="91"/>
                      <a:pt x="46" y="91"/>
                      <a:pt x="54" y="91"/>
                    </a:cubicBezTo>
                    <a:cubicBezTo>
                      <a:pt x="62" y="91"/>
                      <a:pt x="74" y="92"/>
                      <a:pt x="81" y="87"/>
                    </a:cubicBezTo>
                    <a:cubicBezTo>
                      <a:pt x="88" y="82"/>
                      <a:pt x="94" y="72"/>
                      <a:pt x="96" y="63"/>
                    </a:cubicBezTo>
                    <a:cubicBezTo>
                      <a:pt x="98" y="54"/>
                      <a:pt x="96" y="40"/>
                      <a:pt x="94" y="33"/>
                    </a:cubicBezTo>
                    <a:cubicBezTo>
                      <a:pt x="92" y="26"/>
                      <a:pt x="90" y="22"/>
                      <a:pt x="85" y="18"/>
                    </a:cubicBezTo>
                    <a:cubicBezTo>
                      <a:pt x="80" y="14"/>
                      <a:pt x="68" y="9"/>
                      <a:pt x="61" y="6"/>
                    </a:cubicBezTo>
                    <a:cubicBezTo>
                      <a:pt x="54" y="3"/>
                      <a:pt x="51" y="2"/>
                      <a:pt x="45" y="1"/>
                    </a:cubicBezTo>
                    <a:cubicBezTo>
                      <a:pt x="39" y="0"/>
                      <a:pt x="31" y="0"/>
                      <a:pt x="25" y="1"/>
                    </a:cubicBezTo>
                    <a:cubicBezTo>
                      <a:pt x="19" y="2"/>
                      <a:pt x="10" y="6"/>
                      <a:pt x="6" y="10"/>
                    </a:cubicBezTo>
                    <a:cubicBezTo>
                      <a:pt x="2" y="14"/>
                      <a:pt x="0" y="21"/>
                      <a:pt x="0" y="27"/>
                    </a:cubicBezTo>
                    <a:cubicBezTo>
                      <a:pt x="0" y="33"/>
                      <a:pt x="1" y="42"/>
                      <a:pt x="3" y="48"/>
                    </a:cubicBezTo>
                    <a:cubicBezTo>
                      <a:pt x="5" y="54"/>
                      <a:pt x="12" y="63"/>
                      <a:pt x="16" y="7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3" name="Freeform 363"/>
              <p:cNvSpPr>
                <a:spLocks/>
              </p:cNvSpPr>
              <p:nvPr/>
            </p:nvSpPr>
            <p:spPr bwMode="auto">
              <a:xfrm>
                <a:off x="5216" y="2924"/>
                <a:ext cx="139" cy="112"/>
              </a:xfrm>
              <a:custGeom>
                <a:avLst/>
                <a:gdLst/>
                <a:ahLst/>
                <a:cxnLst>
                  <a:cxn ang="0">
                    <a:pos x="3" y="85"/>
                  </a:cxn>
                  <a:cxn ang="0">
                    <a:pos x="3" y="102"/>
                  </a:cxn>
                  <a:cxn ang="0">
                    <a:pos x="22" y="111"/>
                  </a:cxn>
                  <a:cxn ang="0">
                    <a:pos x="58" y="108"/>
                  </a:cxn>
                  <a:cxn ang="0">
                    <a:pos x="85" y="103"/>
                  </a:cxn>
                  <a:cxn ang="0">
                    <a:pos x="117" y="91"/>
                  </a:cxn>
                  <a:cxn ang="0">
                    <a:pos x="132" y="72"/>
                  </a:cxn>
                  <a:cxn ang="0">
                    <a:pos x="138" y="45"/>
                  </a:cxn>
                  <a:cxn ang="0">
                    <a:pos x="138" y="28"/>
                  </a:cxn>
                  <a:cxn ang="0">
                    <a:pos x="132" y="9"/>
                  </a:cxn>
                  <a:cxn ang="0">
                    <a:pos x="112" y="1"/>
                  </a:cxn>
                  <a:cxn ang="0">
                    <a:pos x="91" y="1"/>
                  </a:cxn>
                  <a:cxn ang="0">
                    <a:pos x="69" y="1"/>
                  </a:cxn>
                  <a:cxn ang="0">
                    <a:pos x="46" y="4"/>
                  </a:cxn>
                  <a:cxn ang="0">
                    <a:pos x="25" y="22"/>
                  </a:cxn>
                  <a:cxn ang="0">
                    <a:pos x="12" y="48"/>
                  </a:cxn>
                  <a:cxn ang="0">
                    <a:pos x="3" y="85"/>
                  </a:cxn>
                </a:cxnLst>
                <a:rect l="0" t="0" r="r" b="b"/>
                <a:pathLst>
                  <a:path w="139" h="112">
                    <a:moveTo>
                      <a:pt x="3" y="85"/>
                    </a:moveTo>
                    <a:cubicBezTo>
                      <a:pt x="2" y="94"/>
                      <a:pt x="0" y="98"/>
                      <a:pt x="3" y="102"/>
                    </a:cubicBezTo>
                    <a:cubicBezTo>
                      <a:pt x="6" y="106"/>
                      <a:pt x="13" y="110"/>
                      <a:pt x="22" y="111"/>
                    </a:cubicBezTo>
                    <a:cubicBezTo>
                      <a:pt x="31" y="112"/>
                      <a:pt x="48" y="109"/>
                      <a:pt x="58" y="108"/>
                    </a:cubicBezTo>
                    <a:cubicBezTo>
                      <a:pt x="68" y="107"/>
                      <a:pt x="75" y="106"/>
                      <a:pt x="85" y="103"/>
                    </a:cubicBezTo>
                    <a:cubicBezTo>
                      <a:pt x="95" y="100"/>
                      <a:pt x="109" y="96"/>
                      <a:pt x="117" y="91"/>
                    </a:cubicBezTo>
                    <a:cubicBezTo>
                      <a:pt x="125" y="86"/>
                      <a:pt x="129" y="80"/>
                      <a:pt x="132" y="72"/>
                    </a:cubicBezTo>
                    <a:cubicBezTo>
                      <a:pt x="135" y="64"/>
                      <a:pt x="137" y="52"/>
                      <a:pt x="138" y="45"/>
                    </a:cubicBezTo>
                    <a:cubicBezTo>
                      <a:pt x="139" y="38"/>
                      <a:pt x="139" y="34"/>
                      <a:pt x="138" y="28"/>
                    </a:cubicBezTo>
                    <a:cubicBezTo>
                      <a:pt x="137" y="22"/>
                      <a:pt x="136" y="14"/>
                      <a:pt x="132" y="9"/>
                    </a:cubicBezTo>
                    <a:cubicBezTo>
                      <a:pt x="128" y="4"/>
                      <a:pt x="119" y="2"/>
                      <a:pt x="112" y="1"/>
                    </a:cubicBezTo>
                    <a:cubicBezTo>
                      <a:pt x="105" y="0"/>
                      <a:pt x="98" y="1"/>
                      <a:pt x="91" y="1"/>
                    </a:cubicBezTo>
                    <a:cubicBezTo>
                      <a:pt x="84" y="1"/>
                      <a:pt x="76" y="1"/>
                      <a:pt x="69" y="1"/>
                    </a:cubicBezTo>
                    <a:cubicBezTo>
                      <a:pt x="62" y="1"/>
                      <a:pt x="53" y="1"/>
                      <a:pt x="46" y="4"/>
                    </a:cubicBezTo>
                    <a:cubicBezTo>
                      <a:pt x="39" y="7"/>
                      <a:pt x="31" y="15"/>
                      <a:pt x="25" y="22"/>
                    </a:cubicBezTo>
                    <a:cubicBezTo>
                      <a:pt x="19" y="29"/>
                      <a:pt x="16" y="39"/>
                      <a:pt x="12" y="48"/>
                    </a:cubicBezTo>
                    <a:cubicBezTo>
                      <a:pt x="8" y="57"/>
                      <a:pt x="4" y="76"/>
                      <a:pt x="3" y="8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4" name="Freeform 364"/>
              <p:cNvSpPr>
                <a:spLocks/>
              </p:cNvSpPr>
              <p:nvPr/>
            </p:nvSpPr>
            <p:spPr bwMode="auto">
              <a:xfrm>
                <a:off x="5466" y="1977"/>
                <a:ext cx="168" cy="104"/>
              </a:xfrm>
              <a:custGeom>
                <a:avLst/>
                <a:gdLst/>
                <a:ahLst/>
                <a:cxnLst>
                  <a:cxn ang="0">
                    <a:pos x="20" y="29"/>
                  </a:cxn>
                  <a:cxn ang="0">
                    <a:pos x="33" y="29"/>
                  </a:cxn>
                  <a:cxn ang="0">
                    <a:pos x="68" y="21"/>
                  </a:cxn>
                  <a:cxn ang="0">
                    <a:pos x="95" y="14"/>
                  </a:cxn>
                  <a:cxn ang="0">
                    <a:pos x="108" y="8"/>
                  </a:cxn>
                  <a:cxn ang="0">
                    <a:pos x="131" y="0"/>
                  </a:cxn>
                  <a:cxn ang="0">
                    <a:pos x="153" y="9"/>
                  </a:cxn>
                  <a:cxn ang="0">
                    <a:pos x="164" y="26"/>
                  </a:cxn>
                  <a:cxn ang="0">
                    <a:pos x="167" y="60"/>
                  </a:cxn>
                  <a:cxn ang="0">
                    <a:pos x="158" y="87"/>
                  </a:cxn>
                  <a:cxn ang="0">
                    <a:pos x="119" y="102"/>
                  </a:cxn>
                  <a:cxn ang="0">
                    <a:pos x="83" y="99"/>
                  </a:cxn>
                  <a:cxn ang="0">
                    <a:pos x="50" y="84"/>
                  </a:cxn>
                  <a:cxn ang="0">
                    <a:pos x="27" y="68"/>
                  </a:cxn>
                  <a:cxn ang="0">
                    <a:pos x="3" y="51"/>
                  </a:cxn>
                  <a:cxn ang="0">
                    <a:pos x="6" y="29"/>
                  </a:cxn>
                  <a:cxn ang="0">
                    <a:pos x="20" y="29"/>
                  </a:cxn>
                </a:cxnLst>
                <a:rect l="0" t="0" r="r" b="b"/>
                <a:pathLst>
                  <a:path w="168" h="104">
                    <a:moveTo>
                      <a:pt x="20" y="29"/>
                    </a:moveTo>
                    <a:cubicBezTo>
                      <a:pt x="24" y="29"/>
                      <a:pt x="25" y="30"/>
                      <a:pt x="33" y="29"/>
                    </a:cubicBezTo>
                    <a:cubicBezTo>
                      <a:pt x="41" y="28"/>
                      <a:pt x="58" y="24"/>
                      <a:pt x="68" y="21"/>
                    </a:cubicBezTo>
                    <a:cubicBezTo>
                      <a:pt x="78" y="18"/>
                      <a:pt x="88" y="16"/>
                      <a:pt x="95" y="14"/>
                    </a:cubicBezTo>
                    <a:cubicBezTo>
                      <a:pt x="102" y="12"/>
                      <a:pt x="102" y="10"/>
                      <a:pt x="108" y="8"/>
                    </a:cubicBezTo>
                    <a:cubicBezTo>
                      <a:pt x="114" y="6"/>
                      <a:pt x="124" y="0"/>
                      <a:pt x="131" y="0"/>
                    </a:cubicBezTo>
                    <a:cubicBezTo>
                      <a:pt x="138" y="0"/>
                      <a:pt x="147" y="5"/>
                      <a:pt x="153" y="9"/>
                    </a:cubicBezTo>
                    <a:cubicBezTo>
                      <a:pt x="159" y="13"/>
                      <a:pt x="162" y="18"/>
                      <a:pt x="164" y="26"/>
                    </a:cubicBezTo>
                    <a:cubicBezTo>
                      <a:pt x="166" y="34"/>
                      <a:pt x="168" y="50"/>
                      <a:pt x="167" y="60"/>
                    </a:cubicBezTo>
                    <a:cubicBezTo>
                      <a:pt x="166" y="70"/>
                      <a:pt x="166" y="80"/>
                      <a:pt x="158" y="87"/>
                    </a:cubicBezTo>
                    <a:cubicBezTo>
                      <a:pt x="150" y="94"/>
                      <a:pt x="131" y="100"/>
                      <a:pt x="119" y="102"/>
                    </a:cubicBezTo>
                    <a:cubicBezTo>
                      <a:pt x="107" y="104"/>
                      <a:pt x="94" y="102"/>
                      <a:pt x="83" y="99"/>
                    </a:cubicBezTo>
                    <a:cubicBezTo>
                      <a:pt x="72" y="96"/>
                      <a:pt x="59" y="89"/>
                      <a:pt x="50" y="84"/>
                    </a:cubicBezTo>
                    <a:cubicBezTo>
                      <a:pt x="41" y="79"/>
                      <a:pt x="35" y="73"/>
                      <a:pt x="27" y="68"/>
                    </a:cubicBezTo>
                    <a:cubicBezTo>
                      <a:pt x="19" y="63"/>
                      <a:pt x="6" y="57"/>
                      <a:pt x="3" y="51"/>
                    </a:cubicBezTo>
                    <a:cubicBezTo>
                      <a:pt x="0" y="45"/>
                      <a:pt x="4" y="33"/>
                      <a:pt x="6" y="29"/>
                    </a:cubicBezTo>
                    <a:cubicBezTo>
                      <a:pt x="8" y="25"/>
                      <a:pt x="16" y="29"/>
                      <a:pt x="20" y="2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5" name="Freeform 365"/>
              <p:cNvSpPr>
                <a:spLocks/>
              </p:cNvSpPr>
              <p:nvPr/>
            </p:nvSpPr>
            <p:spPr bwMode="auto">
              <a:xfrm>
                <a:off x="5523" y="1301"/>
                <a:ext cx="144" cy="190"/>
              </a:xfrm>
              <a:custGeom>
                <a:avLst/>
                <a:gdLst/>
                <a:ahLst/>
                <a:cxnLst>
                  <a:cxn ang="0">
                    <a:pos x="92" y="34"/>
                  </a:cxn>
                  <a:cxn ang="0">
                    <a:pos x="84" y="45"/>
                  </a:cxn>
                  <a:cxn ang="0">
                    <a:pos x="83" y="55"/>
                  </a:cxn>
                  <a:cxn ang="0">
                    <a:pos x="98" y="67"/>
                  </a:cxn>
                  <a:cxn ang="0">
                    <a:pos x="110" y="75"/>
                  </a:cxn>
                  <a:cxn ang="0">
                    <a:pos x="126" y="85"/>
                  </a:cxn>
                  <a:cxn ang="0">
                    <a:pos x="137" y="102"/>
                  </a:cxn>
                  <a:cxn ang="0">
                    <a:pos x="143" y="124"/>
                  </a:cxn>
                  <a:cxn ang="0">
                    <a:pos x="141" y="160"/>
                  </a:cxn>
                  <a:cxn ang="0">
                    <a:pos x="131" y="180"/>
                  </a:cxn>
                  <a:cxn ang="0">
                    <a:pos x="113" y="189"/>
                  </a:cxn>
                  <a:cxn ang="0">
                    <a:pos x="92" y="189"/>
                  </a:cxn>
                  <a:cxn ang="0">
                    <a:pos x="65" y="181"/>
                  </a:cxn>
                  <a:cxn ang="0">
                    <a:pos x="39" y="169"/>
                  </a:cxn>
                  <a:cxn ang="0">
                    <a:pos x="24" y="150"/>
                  </a:cxn>
                  <a:cxn ang="0">
                    <a:pos x="5" y="114"/>
                  </a:cxn>
                  <a:cxn ang="0">
                    <a:pos x="2" y="72"/>
                  </a:cxn>
                  <a:cxn ang="0">
                    <a:pos x="15" y="39"/>
                  </a:cxn>
                  <a:cxn ang="0">
                    <a:pos x="33" y="18"/>
                  </a:cxn>
                  <a:cxn ang="0">
                    <a:pos x="56" y="4"/>
                  </a:cxn>
                  <a:cxn ang="0">
                    <a:pos x="80" y="0"/>
                  </a:cxn>
                  <a:cxn ang="0">
                    <a:pos x="98" y="3"/>
                  </a:cxn>
                  <a:cxn ang="0">
                    <a:pos x="104" y="16"/>
                  </a:cxn>
                  <a:cxn ang="0">
                    <a:pos x="92" y="34"/>
                  </a:cxn>
                </a:cxnLst>
                <a:rect l="0" t="0" r="r" b="b"/>
                <a:pathLst>
                  <a:path w="144" h="190">
                    <a:moveTo>
                      <a:pt x="92" y="34"/>
                    </a:moveTo>
                    <a:cubicBezTo>
                      <a:pt x="89" y="39"/>
                      <a:pt x="85" y="42"/>
                      <a:pt x="84" y="45"/>
                    </a:cubicBezTo>
                    <a:cubicBezTo>
                      <a:pt x="83" y="48"/>
                      <a:pt x="81" y="51"/>
                      <a:pt x="83" y="55"/>
                    </a:cubicBezTo>
                    <a:cubicBezTo>
                      <a:pt x="85" y="59"/>
                      <a:pt x="93" y="64"/>
                      <a:pt x="98" y="67"/>
                    </a:cubicBezTo>
                    <a:cubicBezTo>
                      <a:pt x="103" y="70"/>
                      <a:pt x="105" y="72"/>
                      <a:pt x="110" y="75"/>
                    </a:cubicBezTo>
                    <a:cubicBezTo>
                      <a:pt x="115" y="78"/>
                      <a:pt x="122" y="81"/>
                      <a:pt x="126" y="85"/>
                    </a:cubicBezTo>
                    <a:cubicBezTo>
                      <a:pt x="130" y="89"/>
                      <a:pt x="134" y="96"/>
                      <a:pt x="137" y="102"/>
                    </a:cubicBezTo>
                    <a:cubicBezTo>
                      <a:pt x="140" y="108"/>
                      <a:pt x="142" y="114"/>
                      <a:pt x="143" y="124"/>
                    </a:cubicBezTo>
                    <a:cubicBezTo>
                      <a:pt x="144" y="134"/>
                      <a:pt x="143" y="151"/>
                      <a:pt x="141" y="160"/>
                    </a:cubicBezTo>
                    <a:cubicBezTo>
                      <a:pt x="139" y="169"/>
                      <a:pt x="136" y="175"/>
                      <a:pt x="131" y="180"/>
                    </a:cubicBezTo>
                    <a:cubicBezTo>
                      <a:pt x="126" y="185"/>
                      <a:pt x="119" y="188"/>
                      <a:pt x="113" y="189"/>
                    </a:cubicBezTo>
                    <a:cubicBezTo>
                      <a:pt x="107" y="190"/>
                      <a:pt x="100" y="190"/>
                      <a:pt x="92" y="189"/>
                    </a:cubicBezTo>
                    <a:cubicBezTo>
                      <a:pt x="84" y="188"/>
                      <a:pt x="74" y="184"/>
                      <a:pt x="65" y="181"/>
                    </a:cubicBezTo>
                    <a:cubicBezTo>
                      <a:pt x="56" y="178"/>
                      <a:pt x="46" y="174"/>
                      <a:pt x="39" y="169"/>
                    </a:cubicBezTo>
                    <a:cubicBezTo>
                      <a:pt x="32" y="164"/>
                      <a:pt x="30" y="159"/>
                      <a:pt x="24" y="150"/>
                    </a:cubicBezTo>
                    <a:cubicBezTo>
                      <a:pt x="18" y="141"/>
                      <a:pt x="9" y="127"/>
                      <a:pt x="5" y="114"/>
                    </a:cubicBezTo>
                    <a:cubicBezTo>
                      <a:pt x="1" y="101"/>
                      <a:pt x="0" y="84"/>
                      <a:pt x="2" y="72"/>
                    </a:cubicBezTo>
                    <a:cubicBezTo>
                      <a:pt x="4" y="60"/>
                      <a:pt x="10" y="48"/>
                      <a:pt x="15" y="39"/>
                    </a:cubicBezTo>
                    <a:cubicBezTo>
                      <a:pt x="20" y="30"/>
                      <a:pt x="26" y="24"/>
                      <a:pt x="33" y="18"/>
                    </a:cubicBezTo>
                    <a:cubicBezTo>
                      <a:pt x="40" y="12"/>
                      <a:pt x="48" y="7"/>
                      <a:pt x="56" y="4"/>
                    </a:cubicBezTo>
                    <a:cubicBezTo>
                      <a:pt x="64" y="1"/>
                      <a:pt x="73" y="0"/>
                      <a:pt x="80" y="0"/>
                    </a:cubicBezTo>
                    <a:cubicBezTo>
                      <a:pt x="87" y="0"/>
                      <a:pt x="94" y="0"/>
                      <a:pt x="98" y="3"/>
                    </a:cubicBezTo>
                    <a:cubicBezTo>
                      <a:pt x="102" y="6"/>
                      <a:pt x="104" y="11"/>
                      <a:pt x="104" y="16"/>
                    </a:cubicBezTo>
                    <a:cubicBezTo>
                      <a:pt x="104" y="21"/>
                      <a:pt x="95" y="29"/>
                      <a:pt x="92" y="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6" name="Freeform 366"/>
              <p:cNvSpPr>
                <a:spLocks/>
              </p:cNvSpPr>
              <p:nvPr/>
            </p:nvSpPr>
            <p:spPr bwMode="auto">
              <a:xfrm>
                <a:off x="5407" y="718"/>
                <a:ext cx="140" cy="115"/>
              </a:xfrm>
              <a:custGeom>
                <a:avLst/>
                <a:gdLst/>
                <a:ahLst/>
                <a:cxnLst>
                  <a:cxn ang="0">
                    <a:pos x="19" y="25"/>
                  </a:cxn>
                  <a:cxn ang="0">
                    <a:pos x="46" y="10"/>
                  </a:cxn>
                  <a:cxn ang="0">
                    <a:pos x="79" y="2"/>
                  </a:cxn>
                  <a:cxn ang="0">
                    <a:pos x="100" y="1"/>
                  </a:cxn>
                  <a:cxn ang="0">
                    <a:pos x="127" y="11"/>
                  </a:cxn>
                  <a:cxn ang="0">
                    <a:pos x="131" y="29"/>
                  </a:cxn>
                  <a:cxn ang="0">
                    <a:pos x="128" y="47"/>
                  </a:cxn>
                  <a:cxn ang="0">
                    <a:pos x="136" y="58"/>
                  </a:cxn>
                  <a:cxn ang="0">
                    <a:pos x="140" y="73"/>
                  </a:cxn>
                  <a:cxn ang="0">
                    <a:pos x="136" y="89"/>
                  </a:cxn>
                  <a:cxn ang="0">
                    <a:pos x="118" y="104"/>
                  </a:cxn>
                  <a:cxn ang="0">
                    <a:pos x="95" y="110"/>
                  </a:cxn>
                  <a:cxn ang="0">
                    <a:pos x="61" y="115"/>
                  </a:cxn>
                  <a:cxn ang="0">
                    <a:pos x="34" y="107"/>
                  </a:cxn>
                  <a:cxn ang="0">
                    <a:pos x="13" y="92"/>
                  </a:cxn>
                  <a:cxn ang="0">
                    <a:pos x="1" y="58"/>
                  </a:cxn>
                  <a:cxn ang="0">
                    <a:pos x="5" y="31"/>
                  </a:cxn>
                  <a:cxn ang="0">
                    <a:pos x="19" y="25"/>
                  </a:cxn>
                </a:cxnLst>
                <a:rect l="0" t="0" r="r" b="b"/>
                <a:pathLst>
                  <a:path w="140" h="115">
                    <a:moveTo>
                      <a:pt x="19" y="25"/>
                    </a:moveTo>
                    <a:cubicBezTo>
                      <a:pt x="26" y="22"/>
                      <a:pt x="36" y="14"/>
                      <a:pt x="46" y="10"/>
                    </a:cubicBezTo>
                    <a:cubicBezTo>
                      <a:pt x="56" y="6"/>
                      <a:pt x="70" y="3"/>
                      <a:pt x="79" y="2"/>
                    </a:cubicBezTo>
                    <a:cubicBezTo>
                      <a:pt x="88" y="1"/>
                      <a:pt x="92" y="0"/>
                      <a:pt x="100" y="1"/>
                    </a:cubicBezTo>
                    <a:cubicBezTo>
                      <a:pt x="108" y="2"/>
                      <a:pt x="122" y="6"/>
                      <a:pt x="127" y="11"/>
                    </a:cubicBezTo>
                    <a:cubicBezTo>
                      <a:pt x="132" y="16"/>
                      <a:pt x="131" y="23"/>
                      <a:pt x="131" y="29"/>
                    </a:cubicBezTo>
                    <a:cubicBezTo>
                      <a:pt x="131" y="35"/>
                      <a:pt x="127" y="42"/>
                      <a:pt x="128" y="47"/>
                    </a:cubicBezTo>
                    <a:cubicBezTo>
                      <a:pt x="129" y="52"/>
                      <a:pt x="134" y="54"/>
                      <a:pt x="136" y="58"/>
                    </a:cubicBezTo>
                    <a:cubicBezTo>
                      <a:pt x="138" y="62"/>
                      <a:pt x="140" y="68"/>
                      <a:pt x="140" y="73"/>
                    </a:cubicBezTo>
                    <a:cubicBezTo>
                      <a:pt x="140" y="78"/>
                      <a:pt x="140" y="84"/>
                      <a:pt x="136" y="89"/>
                    </a:cubicBezTo>
                    <a:cubicBezTo>
                      <a:pt x="132" y="94"/>
                      <a:pt x="125" y="101"/>
                      <a:pt x="118" y="104"/>
                    </a:cubicBezTo>
                    <a:cubicBezTo>
                      <a:pt x="111" y="107"/>
                      <a:pt x="104" y="108"/>
                      <a:pt x="95" y="110"/>
                    </a:cubicBezTo>
                    <a:cubicBezTo>
                      <a:pt x="86" y="112"/>
                      <a:pt x="71" y="115"/>
                      <a:pt x="61" y="115"/>
                    </a:cubicBezTo>
                    <a:cubicBezTo>
                      <a:pt x="51" y="115"/>
                      <a:pt x="42" y="111"/>
                      <a:pt x="34" y="107"/>
                    </a:cubicBezTo>
                    <a:cubicBezTo>
                      <a:pt x="26" y="103"/>
                      <a:pt x="18" y="100"/>
                      <a:pt x="13" y="92"/>
                    </a:cubicBezTo>
                    <a:cubicBezTo>
                      <a:pt x="8" y="84"/>
                      <a:pt x="2" y="68"/>
                      <a:pt x="1" y="58"/>
                    </a:cubicBezTo>
                    <a:cubicBezTo>
                      <a:pt x="0" y="48"/>
                      <a:pt x="1" y="37"/>
                      <a:pt x="5" y="31"/>
                    </a:cubicBezTo>
                    <a:cubicBezTo>
                      <a:pt x="9" y="25"/>
                      <a:pt x="12" y="28"/>
                      <a:pt x="19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2D"/>
                  </a:gs>
                  <a:gs pos="100000">
                    <a:srgbClr val="5C5A00"/>
                  </a:gs>
                </a:gsLst>
                <a:lin ang="2700000" scaled="1"/>
              </a:gradFill>
              <a:ln w="1270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4" name="Group 367"/>
            <p:cNvGrpSpPr>
              <a:grpSpLocks/>
            </p:cNvGrpSpPr>
            <p:nvPr/>
          </p:nvGrpSpPr>
          <p:grpSpPr bwMode="auto">
            <a:xfrm rot="3570105">
              <a:off x="3315" y="2829"/>
              <a:ext cx="134" cy="235"/>
              <a:chOff x="2816" y="2555"/>
              <a:chExt cx="167" cy="262"/>
            </a:xfrm>
          </p:grpSpPr>
          <p:sp>
            <p:nvSpPr>
              <p:cNvPr id="220" name="Freeform 368"/>
              <p:cNvSpPr>
                <a:spLocks/>
              </p:cNvSpPr>
              <p:nvPr/>
            </p:nvSpPr>
            <p:spPr bwMode="auto">
              <a:xfrm>
                <a:off x="2816" y="2555"/>
                <a:ext cx="167" cy="262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35" y="9"/>
                  </a:cxn>
                  <a:cxn ang="0">
                    <a:pos x="66" y="1"/>
                  </a:cxn>
                  <a:cxn ang="0">
                    <a:pos x="95" y="4"/>
                  </a:cxn>
                  <a:cxn ang="0">
                    <a:pos x="108" y="19"/>
                  </a:cxn>
                  <a:cxn ang="0">
                    <a:pos x="113" y="43"/>
                  </a:cxn>
                  <a:cxn ang="0">
                    <a:pos x="123" y="78"/>
                  </a:cxn>
                  <a:cxn ang="0">
                    <a:pos x="137" y="115"/>
                  </a:cxn>
                  <a:cxn ang="0">
                    <a:pos x="153" y="151"/>
                  </a:cxn>
                  <a:cxn ang="0">
                    <a:pos x="165" y="186"/>
                  </a:cxn>
                  <a:cxn ang="0">
                    <a:pos x="165" y="222"/>
                  </a:cxn>
                  <a:cxn ang="0">
                    <a:pos x="155" y="243"/>
                  </a:cxn>
                  <a:cxn ang="0">
                    <a:pos x="137" y="256"/>
                  </a:cxn>
                  <a:cxn ang="0">
                    <a:pos x="114" y="262"/>
                  </a:cxn>
                  <a:cxn ang="0">
                    <a:pos x="84" y="253"/>
                  </a:cxn>
                  <a:cxn ang="0">
                    <a:pos x="60" y="228"/>
                  </a:cxn>
                  <a:cxn ang="0">
                    <a:pos x="30" y="186"/>
                  </a:cxn>
                  <a:cxn ang="0">
                    <a:pos x="18" y="147"/>
                  </a:cxn>
                  <a:cxn ang="0">
                    <a:pos x="3" y="114"/>
                  </a:cxn>
                  <a:cxn ang="0">
                    <a:pos x="2" y="72"/>
                  </a:cxn>
                  <a:cxn ang="0">
                    <a:pos x="2" y="45"/>
                  </a:cxn>
                  <a:cxn ang="0">
                    <a:pos x="12" y="25"/>
                  </a:cxn>
                </a:cxnLst>
                <a:rect l="0" t="0" r="r" b="b"/>
                <a:pathLst>
                  <a:path w="167" h="262">
                    <a:moveTo>
                      <a:pt x="12" y="25"/>
                    </a:moveTo>
                    <a:cubicBezTo>
                      <a:pt x="16" y="20"/>
                      <a:pt x="26" y="13"/>
                      <a:pt x="35" y="9"/>
                    </a:cubicBezTo>
                    <a:cubicBezTo>
                      <a:pt x="44" y="5"/>
                      <a:pt x="56" y="2"/>
                      <a:pt x="66" y="1"/>
                    </a:cubicBezTo>
                    <a:cubicBezTo>
                      <a:pt x="76" y="0"/>
                      <a:pt x="88" y="1"/>
                      <a:pt x="95" y="4"/>
                    </a:cubicBezTo>
                    <a:cubicBezTo>
                      <a:pt x="102" y="7"/>
                      <a:pt x="105" y="13"/>
                      <a:pt x="108" y="19"/>
                    </a:cubicBezTo>
                    <a:cubicBezTo>
                      <a:pt x="111" y="25"/>
                      <a:pt x="111" y="33"/>
                      <a:pt x="113" y="43"/>
                    </a:cubicBezTo>
                    <a:cubicBezTo>
                      <a:pt x="115" y="53"/>
                      <a:pt x="119" y="66"/>
                      <a:pt x="123" y="78"/>
                    </a:cubicBezTo>
                    <a:cubicBezTo>
                      <a:pt x="127" y="90"/>
                      <a:pt x="132" y="103"/>
                      <a:pt x="137" y="115"/>
                    </a:cubicBezTo>
                    <a:cubicBezTo>
                      <a:pt x="142" y="127"/>
                      <a:pt x="148" y="139"/>
                      <a:pt x="153" y="151"/>
                    </a:cubicBezTo>
                    <a:cubicBezTo>
                      <a:pt x="158" y="163"/>
                      <a:pt x="163" y="174"/>
                      <a:pt x="165" y="186"/>
                    </a:cubicBezTo>
                    <a:cubicBezTo>
                      <a:pt x="167" y="198"/>
                      <a:pt x="167" y="213"/>
                      <a:pt x="165" y="222"/>
                    </a:cubicBezTo>
                    <a:cubicBezTo>
                      <a:pt x="163" y="231"/>
                      <a:pt x="160" y="237"/>
                      <a:pt x="155" y="243"/>
                    </a:cubicBezTo>
                    <a:cubicBezTo>
                      <a:pt x="150" y="249"/>
                      <a:pt x="144" y="253"/>
                      <a:pt x="137" y="256"/>
                    </a:cubicBezTo>
                    <a:cubicBezTo>
                      <a:pt x="130" y="259"/>
                      <a:pt x="123" y="262"/>
                      <a:pt x="114" y="262"/>
                    </a:cubicBezTo>
                    <a:cubicBezTo>
                      <a:pt x="105" y="262"/>
                      <a:pt x="93" y="259"/>
                      <a:pt x="84" y="253"/>
                    </a:cubicBezTo>
                    <a:cubicBezTo>
                      <a:pt x="75" y="247"/>
                      <a:pt x="69" y="239"/>
                      <a:pt x="60" y="228"/>
                    </a:cubicBezTo>
                    <a:cubicBezTo>
                      <a:pt x="51" y="217"/>
                      <a:pt x="37" y="199"/>
                      <a:pt x="30" y="186"/>
                    </a:cubicBezTo>
                    <a:cubicBezTo>
                      <a:pt x="23" y="173"/>
                      <a:pt x="22" y="159"/>
                      <a:pt x="18" y="147"/>
                    </a:cubicBezTo>
                    <a:cubicBezTo>
                      <a:pt x="14" y="135"/>
                      <a:pt x="6" y="126"/>
                      <a:pt x="3" y="114"/>
                    </a:cubicBezTo>
                    <a:cubicBezTo>
                      <a:pt x="0" y="102"/>
                      <a:pt x="2" y="83"/>
                      <a:pt x="2" y="72"/>
                    </a:cubicBezTo>
                    <a:cubicBezTo>
                      <a:pt x="2" y="61"/>
                      <a:pt x="0" y="53"/>
                      <a:pt x="2" y="45"/>
                    </a:cubicBezTo>
                    <a:cubicBezTo>
                      <a:pt x="4" y="37"/>
                      <a:pt x="10" y="29"/>
                      <a:pt x="12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33CCFF">
                      <a:gamma/>
                      <a:shade val="24314"/>
                      <a:invGamma/>
                    </a:srgbClr>
                  </a:gs>
                </a:gsLst>
                <a:lin ang="2700000" scaled="1"/>
              </a:gradFill>
              <a:ln w="12700" cap="flat" cmpd="sng">
                <a:solidFill>
                  <a:srgbClr val="91E2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1" name="Freeform 369"/>
              <p:cNvSpPr>
                <a:spLocks/>
              </p:cNvSpPr>
              <p:nvPr/>
            </p:nvSpPr>
            <p:spPr bwMode="auto">
              <a:xfrm>
                <a:off x="2843" y="2586"/>
                <a:ext cx="109" cy="204"/>
              </a:xfrm>
              <a:custGeom>
                <a:avLst/>
                <a:gdLst/>
                <a:ahLst/>
                <a:cxnLst>
                  <a:cxn ang="0">
                    <a:pos x="5" y="17"/>
                  </a:cxn>
                  <a:cxn ang="0">
                    <a:pos x="18" y="6"/>
                  </a:cxn>
                  <a:cxn ang="0">
                    <a:pos x="38" y="2"/>
                  </a:cxn>
                  <a:cxn ang="0">
                    <a:pos x="48" y="2"/>
                  </a:cxn>
                  <a:cxn ang="0">
                    <a:pos x="56" y="12"/>
                  </a:cxn>
                  <a:cxn ang="0">
                    <a:pos x="50" y="27"/>
                  </a:cxn>
                  <a:cxn ang="0">
                    <a:pos x="56" y="39"/>
                  </a:cxn>
                  <a:cxn ang="0">
                    <a:pos x="63" y="48"/>
                  </a:cxn>
                  <a:cxn ang="0">
                    <a:pos x="62" y="60"/>
                  </a:cxn>
                  <a:cxn ang="0">
                    <a:pos x="77" y="77"/>
                  </a:cxn>
                  <a:cxn ang="0">
                    <a:pos x="84" y="87"/>
                  </a:cxn>
                  <a:cxn ang="0">
                    <a:pos x="81" y="98"/>
                  </a:cxn>
                  <a:cxn ang="0">
                    <a:pos x="78" y="111"/>
                  </a:cxn>
                  <a:cxn ang="0">
                    <a:pos x="92" y="116"/>
                  </a:cxn>
                  <a:cxn ang="0">
                    <a:pos x="99" y="128"/>
                  </a:cxn>
                  <a:cxn ang="0">
                    <a:pos x="98" y="138"/>
                  </a:cxn>
                  <a:cxn ang="0">
                    <a:pos x="93" y="149"/>
                  </a:cxn>
                  <a:cxn ang="0">
                    <a:pos x="99" y="159"/>
                  </a:cxn>
                  <a:cxn ang="0">
                    <a:pos x="107" y="168"/>
                  </a:cxn>
                  <a:cxn ang="0">
                    <a:pos x="108" y="185"/>
                  </a:cxn>
                  <a:cxn ang="0">
                    <a:pos x="102" y="198"/>
                  </a:cxn>
                  <a:cxn ang="0">
                    <a:pos x="90" y="204"/>
                  </a:cxn>
                  <a:cxn ang="0">
                    <a:pos x="75" y="198"/>
                  </a:cxn>
                  <a:cxn ang="0">
                    <a:pos x="68" y="186"/>
                  </a:cxn>
                  <a:cxn ang="0">
                    <a:pos x="62" y="173"/>
                  </a:cxn>
                  <a:cxn ang="0">
                    <a:pos x="51" y="165"/>
                  </a:cxn>
                  <a:cxn ang="0">
                    <a:pos x="42" y="158"/>
                  </a:cxn>
                  <a:cxn ang="0">
                    <a:pos x="41" y="146"/>
                  </a:cxn>
                  <a:cxn ang="0">
                    <a:pos x="41" y="134"/>
                  </a:cxn>
                  <a:cxn ang="0">
                    <a:pos x="33" y="125"/>
                  </a:cxn>
                  <a:cxn ang="0">
                    <a:pos x="26" y="116"/>
                  </a:cxn>
                  <a:cxn ang="0">
                    <a:pos x="20" y="99"/>
                  </a:cxn>
                  <a:cxn ang="0">
                    <a:pos x="26" y="90"/>
                  </a:cxn>
                  <a:cxn ang="0">
                    <a:pos x="26" y="75"/>
                  </a:cxn>
                  <a:cxn ang="0">
                    <a:pos x="18" y="62"/>
                  </a:cxn>
                  <a:cxn ang="0">
                    <a:pos x="6" y="51"/>
                  </a:cxn>
                  <a:cxn ang="0">
                    <a:pos x="0" y="35"/>
                  </a:cxn>
                  <a:cxn ang="0">
                    <a:pos x="5" y="17"/>
                  </a:cxn>
                </a:cxnLst>
                <a:rect l="0" t="0" r="r" b="b"/>
                <a:pathLst>
                  <a:path w="109" h="204">
                    <a:moveTo>
                      <a:pt x="5" y="17"/>
                    </a:moveTo>
                    <a:cubicBezTo>
                      <a:pt x="8" y="12"/>
                      <a:pt x="13" y="8"/>
                      <a:pt x="18" y="6"/>
                    </a:cubicBezTo>
                    <a:cubicBezTo>
                      <a:pt x="23" y="4"/>
                      <a:pt x="33" y="3"/>
                      <a:pt x="38" y="2"/>
                    </a:cubicBezTo>
                    <a:cubicBezTo>
                      <a:pt x="43" y="1"/>
                      <a:pt x="45" y="0"/>
                      <a:pt x="48" y="2"/>
                    </a:cubicBezTo>
                    <a:cubicBezTo>
                      <a:pt x="51" y="4"/>
                      <a:pt x="56" y="8"/>
                      <a:pt x="56" y="12"/>
                    </a:cubicBezTo>
                    <a:cubicBezTo>
                      <a:pt x="56" y="16"/>
                      <a:pt x="50" y="23"/>
                      <a:pt x="50" y="27"/>
                    </a:cubicBezTo>
                    <a:cubicBezTo>
                      <a:pt x="50" y="31"/>
                      <a:pt x="54" y="36"/>
                      <a:pt x="56" y="39"/>
                    </a:cubicBezTo>
                    <a:cubicBezTo>
                      <a:pt x="58" y="42"/>
                      <a:pt x="62" y="45"/>
                      <a:pt x="63" y="48"/>
                    </a:cubicBezTo>
                    <a:cubicBezTo>
                      <a:pt x="64" y="51"/>
                      <a:pt x="60" y="55"/>
                      <a:pt x="62" y="60"/>
                    </a:cubicBezTo>
                    <a:cubicBezTo>
                      <a:pt x="64" y="65"/>
                      <a:pt x="73" y="73"/>
                      <a:pt x="77" y="77"/>
                    </a:cubicBezTo>
                    <a:cubicBezTo>
                      <a:pt x="81" y="81"/>
                      <a:pt x="83" y="84"/>
                      <a:pt x="84" y="87"/>
                    </a:cubicBezTo>
                    <a:cubicBezTo>
                      <a:pt x="85" y="90"/>
                      <a:pt x="82" y="94"/>
                      <a:pt x="81" y="98"/>
                    </a:cubicBezTo>
                    <a:cubicBezTo>
                      <a:pt x="80" y="102"/>
                      <a:pt x="76" y="108"/>
                      <a:pt x="78" y="111"/>
                    </a:cubicBezTo>
                    <a:cubicBezTo>
                      <a:pt x="80" y="114"/>
                      <a:pt x="89" y="113"/>
                      <a:pt x="92" y="116"/>
                    </a:cubicBezTo>
                    <a:cubicBezTo>
                      <a:pt x="95" y="119"/>
                      <a:pt x="98" y="124"/>
                      <a:pt x="99" y="128"/>
                    </a:cubicBezTo>
                    <a:cubicBezTo>
                      <a:pt x="100" y="132"/>
                      <a:pt x="99" y="135"/>
                      <a:pt x="98" y="138"/>
                    </a:cubicBezTo>
                    <a:cubicBezTo>
                      <a:pt x="97" y="141"/>
                      <a:pt x="93" y="146"/>
                      <a:pt x="93" y="149"/>
                    </a:cubicBezTo>
                    <a:cubicBezTo>
                      <a:pt x="93" y="152"/>
                      <a:pt x="97" y="156"/>
                      <a:pt x="99" y="159"/>
                    </a:cubicBezTo>
                    <a:cubicBezTo>
                      <a:pt x="101" y="162"/>
                      <a:pt x="106" y="164"/>
                      <a:pt x="107" y="168"/>
                    </a:cubicBezTo>
                    <a:cubicBezTo>
                      <a:pt x="108" y="172"/>
                      <a:pt x="109" y="180"/>
                      <a:pt x="108" y="185"/>
                    </a:cubicBezTo>
                    <a:cubicBezTo>
                      <a:pt x="107" y="190"/>
                      <a:pt x="105" y="195"/>
                      <a:pt x="102" y="198"/>
                    </a:cubicBezTo>
                    <a:cubicBezTo>
                      <a:pt x="99" y="201"/>
                      <a:pt x="94" y="204"/>
                      <a:pt x="90" y="204"/>
                    </a:cubicBezTo>
                    <a:cubicBezTo>
                      <a:pt x="86" y="204"/>
                      <a:pt x="79" y="201"/>
                      <a:pt x="75" y="198"/>
                    </a:cubicBezTo>
                    <a:cubicBezTo>
                      <a:pt x="71" y="195"/>
                      <a:pt x="70" y="190"/>
                      <a:pt x="68" y="186"/>
                    </a:cubicBezTo>
                    <a:cubicBezTo>
                      <a:pt x="66" y="182"/>
                      <a:pt x="65" y="176"/>
                      <a:pt x="62" y="173"/>
                    </a:cubicBezTo>
                    <a:cubicBezTo>
                      <a:pt x="59" y="170"/>
                      <a:pt x="54" y="167"/>
                      <a:pt x="51" y="165"/>
                    </a:cubicBezTo>
                    <a:cubicBezTo>
                      <a:pt x="48" y="163"/>
                      <a:pt x="44" y="161"/>
                      <a:pt x="42" y="158"/>
                    </a:cubicBezTo>
                    <a:cubicBezTo>
                      <a:pt x="40" y="155"/>
                      <a:pt x="41" y="150"/>
                      <a:pt x="41" y="146"/>
                    </a:cubicBezTo>
                    <a:cubicBezTo>
                      <a:pt x="41" y="142"/>
                      <a:pt x="42" y="137"/>
                      <a:pt x="41" y="134"/>
                    </a:cubicBezTo>
                    <a:cubicBezTo>
                      <a:pt x="40" y="131"/>
                      <a:pt x="35" y="128"/>
                      <a:pt x="33" y="125"/>
                    </a:cubicBezTo>
                    <a:cubicBezTo>
                      <a:pt x="31" y="122"/>
                      <a:pt x="28" y="120"/>
                      <a:pt x="26" y="116"/>
                    </a:cubicBezTo>
                    <a:cubicBezTo>
                      <a:pt x="24" y="112"/>
                      <a:pt x="20" y="103"/>
                      <a:pt x="20" y="99"/>
                    </a:cubicBezTo>
                    <a:cubicBezTo>
                      <a:pt x="20" y="95"/>
                      <a:pt x="25" y="94"/>
                      <a:pt x="26" y="90"/>
                    </a:cubicBezTo>
                    <a:cubicBezTo>
                      <a:pt x="27" y="86"/>
                      <a:pt x="27" y="80"/>
                      <a:pt x="26" y="75"/>
                    </a:cubicBezTo>
                    <a:cubicBezTo>
                      <a:pt x="25" y="70"/>
                      <a:pt x="21" y="66"/>
                      <a:pt x="18" y="62"/>
                    </a:cubicBezTo>
                    <a:cubicBezTo>
                      <a:pt x="15" y="58"/>
                      <a:pt x="9" y="55"/>
                      <a:pt x="6" y="51"/>
                    </a:cubicBezTo>
                    <a:cubicBezTo>
                      <a:pt x="3" y="47"/>
                      <a:pt x="0" y="40"/>
                      <a:pt x="0" y="35"/>
                    </a:cubicBezTo>
                    <a:cubicBezTo>
                      <a:pt x="0" y="30"/>
                      <a:pt x="2" y="22"/>
                      <a:pt x="5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>
                      <a:gamma/>
                      <a:shade val="46275"/>
                      <a:invGamma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 cap="flat" cmpd="sng">
                <a:solidFill>
                  <a:srgbClr val="8DE1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5" name="Group 370"/>
            <p:cNvGrpSpPr>
              <a:grpSpLocks/>
            </p:cNvGrpSpPr>
            <p:nvPr/>
          </p:nvGrpSpPr>
          <p:grpSpPr bwMode="auto">
            <a:xfrm rot="-2709581">
              <a:off x="4707" y="2829"/>
              <a:ext cx="133" cy="235"/>
              <a:chOff x="2816" y="2555"/>
              <a:chExt cx="167" cy="262"/>
            </a:xfrm>
          </p:grpSpPr>
          <p:sp>
            <p:nvSpPr>
              <p:cNvPr id="218" name="Freeform 371"/>
              <p:cNvSpPr>
                <a:spLocks/>
              </p:cNvSpPr>
              <p:nvPr/>
            </p:nvSpPr>
            <p:spPr bwMode="auto">
              <a:xfrm>
                <a:off x="2816" y="2555"/>
                <a:ext cx="167" cy="262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35" y="9"/>
                  </a:cxn>
                  <a:cxn ang="0">
                    <a:pos x="66" y="1"/>
                  </a:cxn>
                  <a:cxn ang="0">
                    <a:pos x="95" y="4"/>
                  </a:cxn>
                  <a:cxn ang="0">
                    <a:pos x="108" y="19"/>
                  </a:cxn>
                  <a:cxn ang="0">
                    <a:pos x="113" y="43"/>
                  </a:cxn>
                  <a:cxn ang="0">
                    <a:pos x="123" y="78"/>
                  </a:cxn>
                  <a:cxn ang="0">
                    <a:pos x="137" y="115"/>
                  </a:cxn>
                  <a:cxn ang="0">
                    <a:pos x="153" y="151"/>
                  </a:cxn>
                  <a:cxn ang="0">
                    <a:pos x="165" y="186"/>
                  </a:cxn>
                  <a:cxn ang="0">
                    <a:pos x="165" y="222"/>
                  </a:cxn>
                  <a:cxn ang="0">
                    <a:pos x="155" y="243"/>
                  </a:cxn>
                  <a:cxn ang="0">
                    <a:pos x="137" y="256"/>
                  </a:cxn>
                  <a:cxn ang="0">
                    <a:pos x="114" y="262"/>
                  </a:cxn>
                  <a:cxn ang="0">
                    <a:pos x="84" y="253"/>
                  </a:cxn>
                  <a:cxn ang="0">
                    <a:pos x="60" y="228"/>
                  </a:cxn>
                  <a:cxn ang="0">
                    <a:pos x="30" y="186"/>
                  </a:cxn>
                  <a:cxn ang="0">
                    <a:pos x="18" y="147"/>
                  </a:cxn>
                  <a:cxn ang="0">
                    <a:pos x="3" y="114"/>
                  </a:cxn>
                  <a:cxn ang="0">
                    <a:pos x="2" y="72"/>
                  </a:cxn>
                  <a:cxn ang="0">
                    <a:pos x="2" y="45"/>
                  </a:cxn>
                  <a:cxn ang="0">
                    <a:pos x="12" y="25"/>
                  </a:cxn>
                </a:cxnLst>
                <a:rect l="0" t="0" r="r" b="b"/>
                <a:pathLst>
                  <a:path w="167" h="262">
                    <a:moveTo>
                      <a:pt x="12" y="25"/>
                    </a:moveTo>
                    <a:cubicBezTo>
                      <a:pt x="16" y="20"/>
                      <a:pt x="26" y="13"/>
                      <a:pt x="35" y="9"/>
                    </a:cubicBezTo>
                    <a:cubicBezTo>
                      <a:pt x="44" y="5"/>
                      <a:pt x="56" y="2"/>
                      <a:pt x="66" y="1"/>
                    </a:cubicBezTo>
                    <a:cubicBezTo>
                      <a:pt x="76" y="0"/>
                      <a:pt x="88" y="1"/>
                      <a:pt x="95" y="4"/>
                    </a:cubicBezTo>
                    <a:cubicBezTo>
                      <a:pt x="102" y="7"/>
                      <a:pt x="105" y="13"/>
                      <a:pt x="108" y="19"/>
                    </a:cubicBezTo>
                    <a:cubicBezTo>
                      <a:pt x="111" y="25"/>
                      <a:pt x="111" y="33"/>
                      <a:pt x="113" y="43"/>
                    </a:cubicBezTo>
                    <a:cubicBezTo>
                      <a:pt x="115" y="53"/>
                      <a:pt x="119" y="66"/>
                      <a:pt x="123" y="78"/>
                    </a:cubicBezTo>
                    <a:cubicBezTo>
                      <a:pt x="127" y="90"/>
                      <a:pt x="132" y="103"/>
                      <a:pt x="137" y="115"/>
                    </a:cubicBezTo>
                    <a:cubicBezTo>
                      <a:pt x="142" y="127"/>
                      <a:pt x="148" y="139"/>
                      <a:pt x="153" y="151"/>
                    </a:cubicBezTo>
                    <a:cubicBezTo>
                      <a:pt x="158" y="163"/>
                      <a:pt x="163" y="174"/>
                      <a:pt x="165" y="186"/>
                    </a:cubicBezTo>
                    <a:cubicBezTo>
                      <a:pt x="167" y="198"/>
                      <a:pt x="167" y="213"/>
                      <a:pt x="165" y="222"/>
                    </a:cubicBezTo>
                    <a:cubicBezTo>
                      <a:pt x="163" y="231"/>
                      <a:pt x="160" y="237"/>
                      <a:pt x="155" y="243"/>
                    </a:cubicBezTo>
                    <a:cubicBezTo>
                      <a:pt x="150" y="249"/>
                      <a:pt x="144" y="253"/>
                      <a:pt x="137" y="256"/>
                    </a:cubicBezTo>
                    <a:cubicBezTo>
                      <a:pt x="130" y="259"/>
                      <a:pt x="123" y="262"/>
                      <a:pt x="114" y="262"/>
                    </a:cubicBezTo>
                    <a:cubicBezTo>
                      <a:pt x="105" y="262"/>
                      <a:pt x="93" y="259"/>
                      <a:pt x="84" y="253"/>
                    </a:cubicBezTo>
                    <a:cubicBezTo>
                      <a:pt x="75" y="247"/>
                      <a:pt x="69" y="239"/>
                      <a:pt x="60" y="228"/>
                    </a:cubicBezTo>
                    <a:cubicBezTo>
                      <a:pt x="51" y="217"/>
                      <a:pt x="37" y="199"/>
                      <a:pt x="30" y="186"/>
                    </a:cubicBezTo>
                    <a:cubicBezTo>
                      <a:pt x="23" y="173"/>
                      <a:pt x="22" y="159"/>
                      <a:pt x="18" y="147"/>
                    </a:cubicBezTo>
                    <a:cubicBezTo>
                      <a:pt x="14" y="135"/>
                      <a:pt x="6" y="126"/>
                      <a:pt x="3" y="114"/>
                    </a:cubicBezTo>
                    <a:cubicBezTo>
                      <a:pt x="0" y="102"/>
                      <a:pt x="2" y="83"/>
                      <a:pt x="2" y="72"/>
                    </a:cubicBezTo>
                    <a:cubicBezTo>
                      <a:pt x="2" y="61"/>
                      <a:pt x="0" y="53"/>
                      <a:pt x="2" y="45"/>
                    </a:cubicBezTo>
                    <a:cubicBezTo>
                      <a:pt x="4" y="37"/>
                      <a:pt x="10" y="29"/>
                      <a:pt x="12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33CCFF">
                      <a:gamma/>
                      <a:shade val="24314"/>
                      <a:invGamma/>
                    </a:srgbClr>
                  </a:gs>
                </a:gsLst>
                <a:lin ang="2700000" scaled="1"/>
              </a:gradFill>
              <a:ln w="12700" cap="flat" cmpd="sng">
                <a:solidFill>
                  <a:srgbClr val="91E2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19" name="Freeform 372"/>
              <p:cNvSpPr>
                <a:spLocks/>
              </p:cNvSpPr>
              <p:nvPr/>
            </p:nvSpPr>
            <p:spPr bwMode="auto">
              <a:xfrm>
                <a:off x="2843" y="2586"/>
                <a:ext cx="109" cy="204"/>
              </a:xfrm>
              <a:custGeom>
                <a:avLst/>
                <a:gdLst/>
                <a:ahLst/>
                <a:cxnLst>
                  <a:cxn ang="0">
                    <a:pos x="5" y="17"/>
                  </a:cxn>
                  <a:cxn ang="0">
                    <a:pos x="18" y="6"/>
                  </a:cxn>
                  <a:cxn ang="0">
                    <a:pos x="38" y="2"/>
                  </a:cxn>
                  <a:cxn ang="0">
                    <a:pos x="48" y="2"/>
                  </a:cxn>
                  <a:cxn ang="0">
                    <a:pos x="56" y="12"/>
                  </a:cxn>
                  <a:cxn ang="0">
                    <a:pos x="50" y="27"/>
                  </a:cxn>
                  <a:cxn ang="0">
                    <a:pos x="56" y="39"/>
                  </a:cxn>
                  <a:cxn ang="0">
                    <a:pos x="63" y="48"/>
                  </a:cxn>
                  <a:cxn ang="0">
                    <a:pos x="62" y="60"/>
                  </a:cxn>
                  <a:cxn ang="0">
                    <a:pos x="77" y="77"/>
                  </a:cxn>
                  <a:cxn ang="0">
                    <a:pos x="84" y="87"/>
                  </a:cxn>
                  <a:cxn ang="0">
                    <a:pos x="81" y="98"/>
                  </a:cxn>
                  <a:cxn ang="0">
                    <a:pos x="78" y="111"/>
                  </a:cxn>
                  <a:cxn ang="0">
                    <a:pos x="92" y="116"/>
                  </a:cxn>
                  <a:cxn ang="0">
                    <a:pos x="99" y="128"/>
                  </a:cxn>
                  <a:cxn ang="0">
                    <a:pos x="98" y="138"/>
                  </a:cxn>
                  <a:cxn ang="0">
                    <a:pos x="93" y="149"/>
                  </a:cxn>
                  <a:cxn ang="0">
                    <a:pos x="99" y="159"/>
                  </a:cxn>
                  <a:cxn ang="0">
                    <a:pos x="107" y="168"/>
                  </a:cxn>
                  <a:cxn ang="0">
                    <a:pos x="108" y="185"/>
                  </a:cxn>
                  <a:cxn ang="0">
                    <a:pos x="102" y="198"/>
                  </a:cxn>
                  <a:cxn ang="0">
                    <a:pos x="90" y="204"/>
                  </a:cxn>
                  <a:cxn ang="0">
                    <a:pos x="75" y="198"/>
                  </a:cxn>
                  <a:cxn ang="0">
                    <a:pos x="68" y="186"/>
                  </a:cxn>
                  <a:cxn ang="0">
                    <a:pos x="62" y="173"/>
                  </a:cxn>
                  <a:cxn ang="0">
                    <a:pos x="51" y="165"/>
                  </a:cxn>
                  <a:cxn ang="0">
                    <a:pos x="42" y="158"/>
                  </a:cxn>
                  <a:cxn ang="0">
                    <a:pos x="41" y="146"/>
                  </a:cxn>
                  <a:cxn ang="0">
                    <a:pos x="41" y="134"/>
                  </a:cxn>
                  <a:cxn ang="0">
                    <a:pos x="33" y="125"/>
                  </a:cxn>
                  <a:cxn ang="0">
                    <a:pos x="26" y="116"/>
                  </a:cxn>
                  <a:cxn ang="0">
                    <a:pos x="20" y="99"/>
                  </a:cxn>
                  <a:cxn ang="0">
                    <a:pos x="26" y="90"/>
                  </a:cxn>
                  <a:cxn ang="0">
                    <a:pos x="26" y="75"/>
                  </a:cxn>
                  <a:cxn ang="0">
                    <a:pos x="18" y="62"/>
                  </a:cxn>
                  <a:cxn ang="0">
                    <a:pos x="6" y="51"/>
                  </a:cxn>
                  <a:cxn ang="0">
                    <a:pos x="0" y="35"/>
                  </a:cxn>
                  <a:cxn ang="0">
                    <a:pos x="5" y="17"/>
                  </a:cxn>
                </a:cxnLst>
                <a:rect l="0" t="0" r="r" b="b"/>
                <a:pathLst>
                  <a:path w="109" h="204">
                    <a:moveTo>
                      <a:pt x="5" y="17"/>
                    </a:moveTo>
                    <a:cubicBezTo>
                      <a:pt x="8" y="12"/>
                      <a:pt x="13" y="8"/>
                      <a:pt x="18" y="6"/>
                    </a:cubicBezTo>
                    <a:cubicBezTo>
                      <a:pt x="23" y="4"/>
                      <a:pt x="33" y="3"/>
                      <a:pt x="38" y="2"/>
                    </a:cubicBezTo>
                    <a:cubicBezTo>
                      <a:pt x="43" y="1"/>
                      <a:pt x="45" y="0"/>
                      <a:pt x="48" y="2"/>
                    </a:cubicBezTo>
                    <a:cubicBezTo>
                      <a:pt x="51" y="4"/>
                      <a:pt x="56" y="8"/>
                      <a:pt x="56" y="12"/>
                    </a:cubicBezTo>
                    <a:cubicBezTo>
                      <a:pt x="56" y="16"/>
                      <a:pt x="50" y="23"/>
                      <a:pt x="50" y="27"/>
                    </a:cubicBezTo>
                    <a:cubicBezTo>
                      <a:pt x="50" y="31"/>
                      <a:pt x="54" y="36"/>
                      <a:pt x="56" y="39"/>
                    </a:cubicBezTo>
                    <a:cubicBezTo>
                      <a:pt x="58" y="42"/>
                      <a:pt x="62" y="45"/>
                      <a:pt x="63" y="48"/>
                    </a:cubicBezTo>
                    <a:cubicBezTo>
                      <a:pt x="64" y="51"/>
                      <a:pt x="60" y="55"/>
                      <a:pt x="62" y="60"/>
                    </a:cubicBezTo>
                    <a:cubicBezTo>
                      <a:pt x="64" y="65"/>
                      <a:pt x="73" y="73"/>
                      <a:pt x="77" y="77"/>
                    </a:cubicBezTo>
                    <a:cubicBezTo>
                      <a:pt x="81" y="81"/>
                      <a:pt x="83" y="84"/>
                      <a:pt x="84" y="87"/>
                    </a:cubicBezTo>
                    <a:cubicBezTo>
                      <a:pt x="85" y="90"/>
                      <a:pt x="82" y="94"/>
                      <a:pt x="81" y="98"/>
                    </a:cubicBezTo>
                    <a:cubicBezTo>
                      <a:pt x="80" y="102"/>
                      <a:pt x="76" y="108"/>
                      <a:pt x="78" y="111"/>
                    </a:cubicBezTo>
                    <a:cubicBezTo>
                      <a:pt x="80" y="114"/>
                      <a:pt x="89" y="113"/>
                      <a:pt x="92" y="116"/>
                    </a:cubicBezTo>
                    <a:cubicBezTo>
                      <a:pt x="95" y="119"/>
                      <a:pt x="98" y="124"/>
                      <a:pt x="99" y="128"/>
                    </a:cubicBezTo>
                    <a:cubicBezTo>
                      <a:pt x="100" y="132"/>
                      <a:pt x="99" y="135"/>
                      <a:pt x="98" y="138"/>
                    </a:cubicBezTo>
                    <a:cubicBezTo>
                      <a:pt x="97" y="141"/>
                      <a:pt x="93" y="146"/>
                      <a:pt x="93" y="149"/>
                    </a:cubicBezTo>
                    <a:cubicBezTo>
                      <a:pt x="93" y="152"/>
                      <a:pt x="97" y="156"/>
                      <a:pt x="99" y="159"/>
                    </a:cubicBezTo>
                    <a:cubicBezTo>
                      <a:pt x="101" y="162"/>
                      <a:pt x="106" y="164"/>
                      <a:pt x="107" y="168"/>
                    </a:cubicBezTo>
                    <a:cubicBezTo>
                      <a:pt x="108" y="172"/>
                      <a:pt x="109" y="180"/>
                      <a:pt x="108" y="185"/>
                    </a:cubicBezTo>
                    <a:cubicBezTo>
                      <a:pt x="107" y="190"/>
                      <a:pt x="105" y="195"/>
                      <a:pt x="102" y="198"/>
                    </a:cubicBezTo>
                    <a:cubicBezTo>
                      <a:pt x="99" y="201"/>
                      <a:pt x="94" y="204"/>
                      <a:pt x="90" y="204"/>
                    </a:cubicBezTo>
                    <a:cubicBezTo>
                      <a:pt x="86" y="204"/>
                      <a:pt x="79" y="201"/>
                      <a:pt x="75" y="198"/>
                    </a:cubicBezTo>
                    <a:cubicBezTo>
                      <a:pt x="71" y="195"/>
                      <a:pt x="70" y="190"/>
                      <a:pt x="68" y="186"/>
                    </a:cubicBezTo>
                    <a:cubicBezTo>
                      <a:pt x="66" y="182"/>
                      <a:pt x="65" y="176"/>
                      <a:pt x="62" y="173"/>
                    </a:cubicBezTo>
                    <a:cubicBezTo>
                      <a:pt x="59" y="170"/>
                      <a:pt x="54" y="167"/>
                      <a:pt x="51" y="165"/>
                    </a:cubicBezTo>
                    <a:cubicBezTo>
                      <a:pt x="48" y="163"/>
                      <a:pt x="44" y="161"/>
                      <a:pt x="42" y="158"/>
                    </a:cubicBezTo>
                    <a:cubicBezTo>
                      <a:pt x="40" y="155"/>
                      <a:pt x="41" y="150"/>
                      <a:pt x="41" y="146"/>
                    </a:cubicBezTo>
                    <a:cubicBezTo>
                      <a:pt x="41" y="142"/>
                      <a:pt x="42" y="137"/>
                      <a:pt x="41" y="134"/>
                    </a:cubicBezTo>
                    <a:cubicBezTo>
                      <a:pt x="40" y="131"/>
                      <a:pt x="35" y="128"/>
                      <a:pt x="33" y="125"/>
                    </a:cubicBezTo>
                    <a:cubicBezTo>
                      <a:pt x="31" y="122"/>
                      <a:pt x="28" y="120"/>
                      <a:pt x="26" y="116"/>
                    </a:cubicBezTo>
                    <a:cubicBezTo>
                      <a:pt x="24" y="112"/>
                      <a:pt x="20" y="103"/>
                      <a:pt x="20" y="99"/>
                    </a:cubicBezTo>
                    <a:cubicBezTo>
                      <a:pt x="20" y="95"/>
                      <a:pt x="25" y="94"/>
                      <a:pt x="26" y="90"/>
                    </a:cubicBezTo>
                    <a:cubicBezTo>
                      <a:pt x="27" y="86"/>
                      <a:pt x="27" y="80"/>
                      <a:pt x="26" y="75"/>
                    </a:cubicBezTo>
                    <a:cubicBezTo>
                      <a:pt x="25" y="70"/>
                      <a:pt x="21" y="66"/>
                      <a:pt x="18" y="62"/>
                    </a:cubicBezTo>
                    <a:cubicBezTo>
                      <a:pt x="15" y="58"/>
                      <a:pt x="9" y="55"/>
                      <a:pt x="6" y="51"/>
                    </a:cubicBezTo>
                    <a:cubicBezTo>
                      <a:pt x="3" y="47"/>
                      <a:pt x="0" y="40"/>
                      <a:pt x="0" y="35"/>
                    </a:cubicBezTo>
                    <a:cubicBezTo>
                      <a:pt x="0" y="30"/>
                      <a:pt x="2" y="22"/>
                      <a:pt x="5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>
                      <a:gamma/>
                      <a:shade val="46275"/>
                      <a:invGamma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 cap="flat" cmpd="sng">
                <a:solidFill>
                  <a:srgbClr val="8DE1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6" name="Group 373"/>
            <p:cNvGrpSpPr>
              <a:grpSpLocks/>
            </p:cNvGrpSpPr>
            <p:nvPr/>
          </p:nvGrpSpPr>
          <p:grpSpPr bwMode="auto">
            <a:xfrm>
              <a:off x="3580" y="2982"/>
              <a:ext cx="936" cy="528"/>
              <a:chOff x="2274" y="3920"/>
              <a:chExt cx="1672" cy="1054"/>
            </a:xfrm>
          </p:grpSpPr>
          <p:sp>
            <p:nvSpPr>
              <p:cNvPr id="156" name="Oval 374"/>
              <p:cNvSpPr>
                <a:spLocks noChangeAspect="1" noChangeArrowheads="1"/>
              </p:cNvSpPr>
              <p:nvPr/>
            </p:nvSpPr>
            <p:spPr bwMode="auto">
              <a:xfrm rot="14946104">
                <a:off x="2274" y="446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7" name="Oval 375"/>
              <p:cNvSpPr>
                <a:spLocks noChangeAspect="1" noChangeArrowheads="1"/>
              </p:cNvSpPr>
              <p:nvPr/>
            </p:nvSpPr>
            <p:spPr bwMode="auto">
              <a:xfrm rot="14946104">
                <a:off x="2296" y="437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8" name="Oval 376"/>
              <p:cNvSpPr>
                <a:spLocks noChangeAspect="1" noChangeArrowheads="1"/>
              </p:cNvSpPr>
              <p:nvPr/>
            </p:nvSpPr>
            <p:spPr bwMode="auto">
              <a:xfrm rot="14946104">
                <a:off x="2331" y="426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9" name="Oval 377"/>
              <p:cNvSpPr>
                <a:spLocks noChangeAspect="1" noChangeArrowheads="1"/>
              </p:cNvSpPr>
              <p:nvPr/>
            </p:nvSpPr>
            <p:spPr bwMode="auto">
              <a:xfrm rot="14946104">
                <a:off x="2394" y="416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0" name="Oval 378"/>
              <p:cNvSpPr>
                <a:spLocks noChangeAspect="1" noChangeArrowheads="1"/>
              </p:cNvSpPr>
              <p:nvPr/>
            </p:nvSpPr>
            <p:spPr bwMode="auto">
              <a:xfrm rot="14946104">
                <a:off x="2442" y="406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1" name="Oval 379"/>
              <p:cNvSpPr>
                <a:spLocks noChangeAspect="1" noChangeArrowheads="1"/>
              </p:cNvSpPr>
              <p:nvPr/>
            </p:nvSpPr>
            <p:spPr bwMode="auto">
              <a:xfrm rot="14946104">
                <a:off x="2530" y="399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2" name="Oval 380"/>
              <p:cNvSpPr>
                <a:spLocks noChangeAspect="1" noChangeArrowheads="1"/>
              </p:cNvSpPr>
              <p:nvPr/>
            </p:nvSpPr>
            <p:spPr bwMode="auto">
              <a:xfrm rot="14946104">
                <a:off x="2635" y="39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3" name="Oval 381"/>
              <p:cNvSpPr>
                <a:spLocks noChangeAspect="1" noChangeArrowheads="1"/>
              </p:cNvSpPr>
              <p:nvPr/>
            </p:nvSpPr>
            <p:spPr bwMode="auto">
              <a:xfrm rot="14946104">
                <a:off x="2766" y="392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4" name="Oval 382"/>
              <p:cNvSpPr>
                <a:spLocks noChangeAspect="1" noChangeArrowheads="1"/>
              </p:cNvSpPr>
              <p:nvPr/>
            </p:nvSpPr>
            <p:spPr bwMode="auto">
              <a:xfrm rot="14946104">
                <a:off x="2857" y="395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5" name="Oval 383"/>
              <p:cNvSpPr>
                <a:spLocks noChangeAspect="1" noChangeArrowheads="1"/>
              </p:cNvSpPr>
              <p:nvPr/>
            </p:nvSpPr>
            <p:spPr bwMode="auto">
              <a:xfrm rot="14946104">
                <a:off x="2676" y="40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6" name="Oval 384"/>
              <p:cNvSpPr>
                <a:spLocks noChangeAspect="1" noChangeArrowheads="1"/>
              </p:cNvSpPr>
              <p:nvPr/>
            </p:nvSpPr>
            <p:spPr bwMode="auto">
              <a:xfrm rot="14946104">
                <a:off x="2555" y="4112"/>
                <a:ext cx="45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7" name="Oval 385"/>
              <p:cNvSpPr>
                <a:spLocks noChangeAspect="1" noChangeArrowheads="1"/>
              </p:cNvSpPr>
              <p:nvPr/>
            </p:nvSpPr>
            <p:spPr bwMode="auto">
              <a:xfrm rot="14946104">
                <a:off x="2478" y="421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8" name="Oval 386"/>
              <p:cNvSpPr>
                <a:spLocks noChangeAspect="1" noChangeArrowheads="1"/>
              </p:cNvSpPr>
              <p:nvPr/>
            </p:nvSpPr>
            <p:spPr bwMode="auto">
              <a:xfrm rot="14946104">
                <a:off x="2414" y="43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9" name="Oval 387"/>
              <p:cNvSpPr>
                <a:spLocks noChangeAspect="1" noChangeArrowheads="1"/>
              </p:cNvSpPr>
              <p:nvPr/>
            </p:nvSpPr>
            <p:spPr bwMode="auto">
              <a:xfrm rot="14946104">
                <a:off x="2386" y="447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0" name="Oval 388"/>
              <p:cNvSpPr>
                <a:spLocks noChangeAspect="1" noChangeArrowheads="1"/>
              </p:cNvSpPr>
              <p:nvPr/>
            </p:nvSpPr>
            <p:spPr bwMode="auto">
              <a:xfrm rot="14946104">
                <a:off x="2450" y="454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1" name="Oval 389"/>
              <p:cNvSpPr>
                <a:spLocks noChangeAspect="1" noChangeArrowheads="1"/>
              </p:cNvSpPr>
              <p:nvPr/>
            </p:nvSpPr>
            <p:spPr bwMode="auto">
              <a:xfrm rot="14946104">
                <a:off x="2445" y="441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2" name="Oval 390"/>
              <p:cNvSpPr>
                <a:spLocks noChangeAspect="1" noChangeArrowheads="1"/>
              </p:cNvSpPr>
              <p:nvPr/>
            </p:nvSpPr>
            <p:spPr bwMode="auto">
              <a:xfrm rot="14946104">
                <a:off x="2507" y="429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3" name="Oval 391"/>
              <p:cNvSpPr>
                <a:spLocks noChangeAspect="1" noChangeArrowheads="1"/>
              </p:cNvSpPr>
              <p:nvPr/>
            </p:nvSpPr>
            <p:spPr bwMode="auto">
              <a:xfrm rot="14946104">
                <a:off x="2559" y="42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4" name="Oval 392"/>
              <p:cNvSpPr>
                <a:spLocks noChangeAspect="1" noChangeArrowheads="1"/>
              </p:cNvSpPr>
              <p:nvPr/>
            </p:nvSpPr>
            <p:spPr bwMode="auto">
              <a:xfrm rot="14946104">
                <a:off x="2651" y="41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5" name="Oval 393"/>
              <p:cNvSpPr>
                <a:spLocks noChangeAspect="1" noChangeArrowheads="1"/>
              </p:cNvSpPr>
              <p:nvPr/>
            </p:nvSpPr>
            <p:spPr bwMode="auto">
              <a:xfrm rot="14946104">
                <a:off x="2730" y="4076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6" name="Oval 394"/>
              <p:cNvSpPr>
                <a:spLocks noChangeAspect="1" noChangeArrowheads="1"/>
              </p:cNvSpPr>
              <p:nvPr/>
            </p:nvSpPr>
            <p:spPr bwMode="auto">
              <a:xfrm rot="14946104">
                <a:off x="2809" y="40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7" name="Oval 395"/>
              <p:cNvSpPr>
                <a:spLocks noChangeAspect="1" noChangeArrowheads="1"/>
              </p:cNvSpPr>
              <p:nvPr/>
            </p:nvSpPr>
            <p:spPr bwMode="auto">
              <a:xfrm rot="14946104">
                <a:off x="2901" y="403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8" name="Oval 396"/>
              <p:cNvSpPr>
                <a:spLocks noChangeAspect="1" noChangeArrowheads="1"/>
              </p:cNvSpPr>
              <p:nvPr/>
            </p:nvSpPr>
            <p:spPr bwMode="auto">
              <a:xfrm rot="14946104">
                <a:off x="3016" y="40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9" name="Oval 397"/>
              <p:cNvSpPr>
                <a:spLocks noChangeAspect="1" noChangeArrowheads="1"/>
              </p:cNvSpPr>
              <p:nvPr/>
            </p:nvSpPr>
            <p:spPr bwMode="auto">
              <a:xfrm rot="14946104">
                <a:off x="3112" y="403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80" name="Oval 398"/>
              <p:cNvSpPr>
                <a:spLocks noChangeAspect="1" noChangeArrowheads="1"/>
              </p:cNvSpPr>
              <p:nvPr/>
            </p:nvSpPr>
            <p:spPr bwMode="auto">
              <a:xfrm rot="14946104">
                <a:off x="3241" y="407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81" name="Oval 399"/>
              <p:cNvSpPr>
                <a:spLocks noChangeAspect="1" noChangeArrowheads="1"/>
              </p:cNvSpPr>
              <p:nvPr/>
            </p:nvSpPr>
            <p:spPr bwMode="auto">
              <a:xfrm rot="14946104">
                <a:off x="3194" y="415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82" name="Oval 400"/>
              <p:cNvSpPr>
                <a:spLocks noChangeAspect="1" noChangeArrowheads="1"/>
              </p:cNvSpPr>
              <p:nvPr/>
            </p:nvSpPr>
            <p:spPr bwMode="auto">
              <a:xfrm rot="14946104">
                <a:off x="3076" y="413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83" name="Oval 401"/>
              <p:cNvSpPr>
                <a:spLocks noChangeAspect="1" noChangeArrowheads="1"/>
              </p:cNvSpPr>
              <p:nvPr/>
            </p:nvSpPr>
            <p:spPr bwMode="auto">
              <a:xfrm rot="14946104">
                <a:off x="2970" y="413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84" name="Oval 402"/>
              <p:cNvSpPr>
                <a:spLocks noChangeAspect="1" noChangeArrowheads="1"/>
              </p:cNvSpPr>
              <p:nvPr/>
            </p:nvSpPr>
            <p:spPr bwMode="auto">
              <a:xfrm rot="14946104">
                <a:off x="2837" y="416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85" name="Oval 403"/>
              <p:cNvSpPr>
                <a:spLocks noChangeAspect="1" noChangeArrowheads="1"/>
              </p:cNvSpPr>
              <p:nvPr/>
            </p:nvSpPr>
            <p:spPr bwMode="auto">
              <a:xfrm rot="14946104">
                <a:off x="2739" y="422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86" name="Oval 404"/>
              <p:cNvSpPr>
                <a:spLocks noChangeAspect="1" noChangeArrowheads="1"/>
              </p:cNvSpPr>
              <p:nvPr/>
            </p:nvSpPr>
            <p:spPr bwMode="auto">
              <a:xfrm rot="14946104">
                <a:off x="2664" y="425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87" name="Oval 405"/>
              <p:cNvSpPr>
                <a:spLocks noChangeAspect="1" noChangeArrowheads="1"/>
              </p:cNvSpPr>
              <p:nvPr/>
            </p:nvSpPr>
            <p:spPr bwMode="auto">
              <a:xfrm rot="14946104">
                <a:off x="2652" y="43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88" name="Oval 406"/>
              <p:cNvSpPr>
                <a:spLocks noChangeAspect="1" noChangeArrowheads="1"/>
              </p:cNvSpPr>
              <p:nvPr/>
            </p:nvSpPr>
            <p:spPr bwMode="auto">
              <a:xfrm rot="14946104">
                <a:off x="2594" y="441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89" name="Oval 407"/>
              <p:cNvSpPr>
                <a:spLocks noChangeAspect="1" noChangeArrowheads="1"/>
              </p:cNvSpPr>
              <p:nvPr/>
            </p:nvSpPr>
            <p:spPr bwMode="auto">
              <a:xfrm rot="14946104">
                <a:off x="2531" y="443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90" name="Oval 408"/>
              <p:cNvSpPr>
                <a:spLocks noChangeAspect="1" noChangeArrowheads="1"/>
              </p:cNvSpPr>
              <p:nvPr/>
            </p:nvSpPr>
            <p:spPr bwMode="auto">
              <a:xfrm rot="14946104">
                <a:off x="2552" y="449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91" name="Oval 409"/>
              <p:cNvSpPr>
                <a:spLocks noChangeAspect="1" noChangeArrowheads="1"/>
              </p:cNvSpPr>
              <p:nvPr/>
            </p:nvSpPr>
            <p:spPr bwMode="auto">
              <a:xfrm rot="14946104">
                <a:off x="2493" y="460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92" name="Oval 410"/>
              <p:cNvSpPr>
                <a:spLocks noChangeAspect="1" noChangeArrowheads="1"/>
              </p:cNvSpPr>
              <p:nvPr/>
            </p:nvSpPr>
            <p:spPr bwMode="auto">
              <a:xfrm rot="14946104">
                <a:off x="2463" y="471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93" name="Oval 411"/>
              <p:cNvSpPr>
                <a:spLocks noChangeAspect="1" noChangeArrowheads="1"/>
              </p:cNvSpPr>
              <p:nvPr/>
            </p:nvSpPr>
            <p:spPr bwMode="auto">
              <a:xfrm rot="14946104">
                <a:off x="2473" y="483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94" name="Oval 412"/>
              <p:cNvSpPr>
                <a:spLocks noChangeAspect="1" noChangeArrowheads="1"/>
              </p:cNvSpPr>
              <p:nvPr/>
            </p:nvSpPr>
            <p:spPr bwMode="auto">
              <a:xfrm rot="14946104">
                <a:off x="2496" y="492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95" name="Oval 413"/>
              <p:cNvSpPr>
                <a:spLocks noChangeAspect="1" noChangeArrowheads="1"/>
              </p:cNvSpPr>
              <p:nvPr/>
            </p:nvSpPr>
            <p:spPr bwMode="auto">
              <a:xfrm rot="14946104">
                <a:off x="3346" y="42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96" name="Oval 414"/>
              <p:cNvSpPr>
                <a:spLocks noChangeAspect="1" noChangeArrowheads="1"/>
              </p:cNvSpPr>
              <p:nvPr/>
            </p:nvSpPr>
            <p:spPr bwMode="auto">
              <a:xfrm rot="14946104">
                <a:off x="3325" y="412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97" name="Oval 415"/>
              <p:cNvSpPr>
                <a:spLocks noChangeAspect="1" noChangeArrowheads="1"/>
              </p:cNvSpPr>
              <p:nvPr/>
            </p:nvSpPr>
            <p:spPr bwMode="auto">
              <a:xfrm rot="14946104">
                <a:off x="3344" y="394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98" name="Oval 416"/>
              <p:cNvSpPr>
                <a:spLocks noChangeAspect="1" noChangeArrowheads="1"/>
              </p:cNvSpPr>
              <p:nvPr/>
            </p:nvSpPr>
            <p:spPr bwMode="auto">
              <a:xfrm rot="14946104">
                <a:off x="3473" y="399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99" name="Oval 417"/>
              <p:cNvSpPr>
                <a:spLocks noChangeAspect="1" noChangeArrowheads="1"/>
              </p:cNvSpPr>
              <p:nvPr/>
            </p:nvSpPr>
            <p:spPr bwMode="auto">
              <a:xfrm rot="14946104">
                <a:off x="3604" y="4058"/>
                <a:ext cx="46" cy="45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00" name="Oval 418"/>
              <p:cNvSpPr>
                <a:spLocks noChangeAspect="1" noChangeArrowheads="1"/>
              </p:cNvSpPr>
              <p:nvPr/>
            </p:nvSpPr>
            <p:spPr bwMode="auto">
              <a:xfrm rot="14946104">
                <a:off x="3678" y="412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01" name="Oval 419"/>
              <p:cNvSpPr>
                <a:spLocks noChangeAspect="1" noChangeArrowheads="1"/>
              </p:cNvSpPr>
              <p:nvPr/>
            </p:nvSpPr>
            <p:spPr bwMode="auto">
              <a:xfrm rot="14946104">
                <a:off x="3727" y="4180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02" name="Oval 420"/>
              <p:cNvSpPr>
                <a:spLocks noChangeAspect="1" noChangeArrowheads="1"/>
              </p:cNvSpPr>
              <p:nvPr/>
            </p:nvSpPr>
            <p:spPr bwMode="auto">
              <a:xfrm rot="14946104">
                <a:off x="3782" y="4251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03" name="Oval 421"/>
              <p:cNvSpPr>
                <a:spLocks noChangeAspect="1" noChangeArrowheads="1"/>
              </p:cNvSpPr>
              <p:nvPr/>
            </p:nvSpPr>
            <p:spPr bwMode="auto">
              <a:xfrm rot="14946104">
                <a:off x="3847" y="435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04" name="Oval 422"/>
              <p:cNvSpPr>
                <a:spLocks noChangeAspect="1" noChangeArrowheads="1"/>
              </p:cNvSpPr>
              <p:nvPr/>
            </p:nvSpPr>
            <p:spPr bwMode="auto">
              <a:xfrm rot="14946104">
                <a:off x="3900" y="444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05" name="Oval 423"/>
              <p:cNvSpPr>
                <a:spLocks noChangeAspect="1" noChangeArrowheads="1"/>
              </p:cNvSpPr>
              <p:nvPr/>
            </p:nvSpPr>
            <p:spPr bwMode="auto">
              <a:xfrm rot="14946104">
                <a:off x="3473" y="4179"/>
                <a:ext cx="45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06" name="Oval 424"/>
              <p:cNvSpPr>
                <a:spLocks noChangeAspect="1" noChangeArrowheads="1"/>
              </p:cNvSpPr>
              <p:nvPr/>
            </p:nvSpPr>
            <p:spPr bwMode="auto">
              <a:xfrm rot="14946104">
                <a:off x="3591" y="42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07" name="Oval 425"/>
              <p:cNvSpPr>
                <a:spLocks noChangeAspect="1" noChangeArrowheads="1"/>
              </p:cNvSpPr>
              <p:nvPr/>
            </p:nvSpPr>
            <p:spPr bwMode="auto">
              <a:xfrm rot="14946104">
                <a:off x="3656" y="431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08" name="Oval 426"/>
              <p:cNvSpPr>
                <a:spLocks noChangeAspect="1" noChangeArrowheads="1"/>
              </p:cNvSpPr>
              <p:nvPr/>
            </p:nvSpPr>
            <p:spPr bwMode="auto">
              <a:xfrm rot="14946104">
                <a:off x="3719" y="4388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09" name="Oval 427"/>
              <p:cNvSpPr>
                <a:spLocks noChangeAspect="1" noChangeArrowheads="1"/>
              </p:cNvSpPr>
              <p:nvPr/>
            </p:nvSpPr>
            <p:spPr bwMode="auto">
              <a:xfrm rot="14946104">
                <a:off x="3765" y="4472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10" name="Oval 428"/>
              <p:cNvSpPr>
                <a:spLocks noChangeAspect="1" noChangeArrowheads="1"/>
              </p:cNvSpPr>
              <p:nvPr/>
            </p:nvSpPr>
            <p:spPr bwMode="auto">
              <a:xfrm rot="14946104">
                <a:off x="3801" y="4549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11" name="Oval 429"/>
              <p:cNvSpPr>
                <a:spLocks noChangeAspect="1" noChangeArrowheads="1"/>
              </p:cNvSpPr>
              <p:nvPr/>
            </p:nvSpPr>
            <p:spPr bwMode="auto">
              <a:xfrm rot="14946104">
                <a:off x="3828" y="467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12" name="Oval 430"/>
              <p:cNvSpPr>
                <a:spLocks noChangeAspect="1" noChangeArrowheads="1"/>
              </p:cNvSpPr>
              <p:nvPr/>
            </p:nvSpPr>
            <p:spPr bwMode="auto">
              <a:xfrm rot="14946104">
                <a:off x="3654" y="4494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13" name="Oval 431"/>
              <p:cNvSpPr>
                <a:spLocks noChangeAspect="1" noChangeArrowheads="1"/>
              </p:cNvSpPr>
              <p:nvPr/>
            </p:nvSpPr>
            <p:spPr bwMode="auto">
              <a:xfrm rot="14946104">
                <a:off x="3688" y="456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14" name="Oval 432"/>
              <p:cNvSpPr>
                <a:spLocks noChangeAspect="1" noChangeArrowheads="1"/>
              </p:cNvSpPr>
              <p:nvPr/>
            </p:nvSpPr>
            <p:spPr bwMode="auto">
              <a:xfrm rot="14946104">
                <a:off x="3709" y="4656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15" name="Oval 433"/>
              <p:cNvSpPr>
                <a:spLocks noChangeAspect="1" noChangeArrowheads="1"/>
              </p:cNvSpPr>
              <p:nvPr/>
            </p:nvSpPr>
            <p:spPr bwMode="auto">
              <a:xfrm rot="14946104">
                <a:off x="3733" y="4745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16" name="Oval 434"/>
              <p:cNvSpPr>
                <a:spLocks noChangeAspect="1" noChangeArrowheads="1"/>
              </p:cNvSpPr>
              <p:nvPr/>
            </p:nvSpPr>
            <p:spPr bwMode="auto">
              <a:xfrm rot="14946104">
                <a:off x="3741" y="4827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17" name="Oval 435"/>
              <p:cNvSpPr>
                <a:spLocks noChangeAspect="1" noChangeArrowheads="1"/>
              </p:cNvSpPr>
              <p:nvPr/>
            </p:nvSpPr>
            <p:spPr bwMode="auto">
              <a:xfrm rot="14946104">
                <a:off x="3737" y="4923"/>
                <a:ext cx="46" cy="46"/>
              </a:xfrm>
              <a:prstGeom prst="ellipse">
                <a:avLst/>
              </a:prstGeom>
              <a:solidFill>
                <a:srgbClr val="C217FF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7" name="Group 436"/>
            <p:cNvGrpSpPr>
              <a:grpSpLocks/>
            </p:cNvGrpSpPr>
            <p:nvPr/>
          </p:nvGrpSpPr>
          <p:grpSpPr bwMode="auto">
            <a:xfrm rot="14946104">
              <a:off x="3753" y="2775"/>
              <a:ext cx="656" cy="866"/>
              <a:chOff x="2054" y="1069"/>
              <a:chExt cx="821" cy="966"/>
            </a:xfrm>
          </p:grpSpPr>
          <p:grpSp>
            <p:nvGrpSpPr>
              <p:cNvPr id="151" name="Group 437"/>
              <p:cNvGrpSpPr>
                <a:grpSpLocks/>
              </p:cNvGrpSpPr>
              <p:nvPr/>
            </p:nvGrpSpPr>
            <p:grpSpPr bwMode="auto">
              <a:xfrm>
                <a:off x="2225" y="1069"/>
                <a:ext cx="650" cy="966"/>
                <a:chOff x="2225" y="1069"/>
                <a:chExt cx="650" cy="966"/>
              </a:xfrm>
            </p:grpSpPr>
            <p:sp>
              <p:nvSpPr>
                <p:cNvPr id="153" name="Freeform 438"/>
                <p:cNvSpPr>
                  <a:spLocks/>
                </p:cNvSpPr>
                <p:nvPr/>
              </p:nvSpPr>
              <p:spPr bwMode="auto">
                <a:xfrm>
                  <a:off x="2225" y="1718"/>
                  <a:ext cx="649" cy="317"/>
                </a:xfrm>
                <a:custGeom>
                  <a:avLst/>
                  <a:gdLst/>
                  <a:ahLst/>
                  <a:cxnLst>
                    <a:cxn ang="0">
                      <a:pos x="311" y="202"/>
                    </a:cxn>
                    <a:cxn ang="0">
                      <a:pos x="365" y="162"/>
                    </a:cxn>
                    <a:cxn ang="0">
                      <a:pos x="405" y="116"/>
                    </a:cxn>
                    <a:cxn ang="0">
                      <a:pos x="433" y="78"/>
                    </a:cxn>
                    <a:cxn ang="0">
                      <a:pos x="455" y="52"/>
                    </a:cxn>
                    <a:cxn ang="0">
                      <a:pos x="481" y="32"/>
                    </a:cxn>
                    <a:cxn ang="0">
                      <a:pos x="519" y="14"/>
                    </a:cxn>
                    <a:cxn ang="0">
                      <a:pos x="557" y="6"/>
                    </a:cxn>
                    <a:cxn ang="0">
                      <a:pos x="591" y="0"/>
                    </a:cxn>
                    <a:cxn ang="0">
                      <a:pos x="633" y="6"/>
                    </a:cxn>
                    <a:cxn ang="0">
                      <a:pos x="647" y="34"/>
                    </a:cxn>
                    <a:cxn ang="0">
                      <a:pos x="645" y="48"/>
                    </a:cxn>
                    <a:cxn ang="0">
                      <a:pos x="637" y="70"/>
                    </a:cxn>
                    <a:cxn ang="0">
                      <a:pos x="611" y="82"/>
                    </a:cxn>
                    <a:cxn ang="0">
                      <a:pos x="579" y="80"/>
                    </a:cxn>
                    <a:cxn ang="0">
                      <a:pos x="559" y="72"/>
                    </a:cxn>
                    <a:cxn ang="0">
                      <a:pos x="527" y="66"/>
                    </a:cxn>
                    <a:cxn ang="0">
                      <a:pos x="507" y="68"/>
                    </a:cxn>
                    <a:cxn ang="0">
                      <a:pos x="497" y="82"/>
                    </a:cxn>
                    <a:cxn ang="0">
                      <a:pos x="481" y="108"/>
                    </a:cxn>
                    <a:cxn ang="0">
                      <a:pos x="461" y="134"/>
                    </a:cxn>
                    <a:cxn ang="0">
                      <a:pos x="431" y="164"/>
                    </a:cxn>
                    <a:cxn ang="0">
                      <a:pos x="407" y="194"/>
                    </a:cxn>
                    <a:cxn ang="0">
                      <a:pos x="377" y="220"/>
                    </a:cxn>
                    <a:cxn ang="0">
                      <a:pos x="337" y="248"/>
                    </a:cxn>
                    <a:cxn ang="0">
                      <a:pos x="291" y="272"/>
                    </a:cxn>
                    <a:cxn ang="0">
                      <a:pos x="237" y="292"/>
                    </a:cxn>
                    <a:cxn ang="0">
                      <a:pos x="179" y="302"/>
                    </a:cxn>
                    <a:cxn ang="0">
                      <a:pos x="127" y="312"/>
                    </a:cxn>
                    <a:cxn ang="0">
                      <a:pos x="73" y="316"/>
                    </a:cxn>
                    <a:cxn ang="0">
                      <a:pos x="23" y="308"/>
                    </a:cxn>
                    <a:cxn ang="0">
                      <a:pos x="1" y="296"/>
                    </a:cxn>
                    <a:cxn ang="0">
                      <a:pos x="15" y="282"/>
                    </a:cxn>
                    <a:cxn ang="0">
                      <a:pos x="55" y="274"/>
                    </a:cxn>
                    <a:cxn ang="0">
                      <a:pos x="103" y="266"/>
                    </a:cxn>
                    <a:cxn ang="0">
                      <a:pos x="165" y="254"/>
                    </a:cxn>
                    <a:cxn ang="0">
                      <a:pos x="233" y="238"/>
                    </a:cxn>
                    <a:cxn ang="0">
                      <a:pos x="271" y="224"/>
                    </a:cxn>
                    <a:cxn ang="0">
                      <a:pos x="297" y="210"/>
                    </a:cxn>
                    <a:cxn ang="0">
                      <a:pos x="311" y="202"/>
                    </a:cxn>
                  </a:cxnLst>
                  <a:rect l="0" t="0" r="r" b="b"/>
                  <a:pathLst>
                    <a:path w="649" h="317">
                      <a:moveTo>
                        <a:pt x="311" y="202"/>
                      </a:moveTo>
                      <a:cubicBezTo>
                        <a:pt x="322" y="194"/>
                        <a:pt x="349" y="176"/>
                        <a:pt x="365" y="162"/>
                      </a:cubicBezTo>
                      <a:cubicBezTo>
                        <a:pt x="381" y="148"/>
                        <a:pt x="394" y="130"/>
                        <a:pt x="405" y="116"/>
                      </a:cubicBezTo>
                      <a:cubicBezTo>
                        <a:pt x="416" y="102"/>
                        <a:pt x="425" y="89"/>
                        <a:pt x="433" y="78"/>
                      </a:cubicBezTo>
                      <a:cubicBezTo>
                        <a:pt x="441" y="67"/>
                        <a:pt x="447" y="60"/>
                        <a:pt x="455" y="52"/>
                      </a:cubicBezTo>
                      <a:cubicBezTo>
                        <a:pt x="463" y="44"/>
                        <a:pt x="470" y="38"/>
                        <a:pt x="481" y="32"/>
                      </a:cubicBezTo>
                      <a:cubicBezTo>
                        <a:pt x="492" y="26"/>
                        <a:pt x="506" y="18"/>
                        <a:pt x="519" y="14"/>
                      </a:cubicBezTo>
                      <a:cubicBezTo>
                        <a:pt x="532" y="10"/>
                        <a:pt x="545" y="8"/>
                        <a:pt x="557" y="6"/>
                      </a:cubicBezTo>
                      <a:cubicBezTo>
                        <a:pt x="569" y="4"/>
                        <a:pt x="578" y="0"/>
                        <a:pt x="591" y="0"/>
                      </a:cubicBezTo>
                      <a:cubicBezTo>
                        <a:pt x="604" y="0"/>
                        <a:pt x="624" y="0"/>
                        <a:pt x="633" y="6"/>
                      </a:cubicBezTo>
                      <a:cubicBezTo>
                        <a:pt x="642" y="12"/>
                        <a:pt x="645" y="27"/>
                        <a:pt x="647" y="34"/>
                      </a:cubicBezTo>
                      <a:cubicBezTo>
                        <a:pt x="649" y="41"/>
                        <a:pt x="647" y="42"/>
                        <a:pt x="645" y="48"/>
                      </a:cubicBezTo>
                      <a:cubicBezTo>
                        <a:pt x="643" y="54"/>
                        <a:pt x="643" y="64"/>
                        <a:pt x="637" y="70"/>
                      </a:cubicBezTo>
                      <a:cubicBezTo>
                        <a:pt x="631" y="76"/>
                        <a:pt x="621" y="80"/>
                        <a:pt x="611" y="82"/>
                      </a:cubicBezTo>
                      <a:cubicBezTo>
                        <a:pt x="601" y="84"/>
                        <a:pt x="588" y="82"/>
                        <a:pt x="579" y="80"/>
                      </a:cubicBezTo>
                      <a:cubicBezTo>
                        <a:pt x="570" y="78"/>
                        <a:pt x="568" y="74"/>
                        <a:pt x="559" y="72"/>
                      </a:cubicBezTo>
                      <a:cubicBezTo>
                        <a:pt x="550" y="70"/>
                        <a:pt x="536" y="67"/>
                        <a:pt x="527" y="66"/>
                      </a:cubicBezTo>
                      <a:cubicBezTo>
                        <a:pt x="518" y="65"/>
                        <a:pt x="512" y="65"/>
                        <a:pt x="507" y="68"/>
                      </a:cubicBezTo>
                      <a:cubicBezTo>
                        <a:pt x="502" y="71"/>
                        <a:pt x="501" y="75"/>
                        <a:pt x="497" y="82"/>
                      </a:cubicBezTo>
                      <a:cubicBezTo>
                        <a:pt x="493" y="89"/>
                        <a:pt x="487" y="99"/>
                        <a:pt x="481" y="108"/>
                      </a:cubicBezTo>
                      <a:cubicBezTo>
                        <a:pt x="475" y="117"/>
                        <a:pt x="469" y="125"/>
                        <a:pt x="461" y="134"/>
                      </a:cubicBezTo>
                      <a:cubicBezTo>
                        <a:pt x="453" y="143"/>
                        <a:pt x="440" y="154"/>
                        <a:pt x="431" y="164"/>
                      </a:cubicBezTo>
                      <a:cubicBezTo>
                        <a:pt x="422" y="174"/>
                        <a:pt x="416" y="185"/>
                        <a:pt x="407" y="194"/>
                      </a:cubicBezTo>
                      <a:cubicBezTo>
                        <a:pt x="398" y="203"/>
                        <a:pt x="389" y="211"/>
                        <a:pt x="377" y="220"/>
                      </a:cubicBezTo>
                      <a:cubicBezTo>
                        <a:pt x="365" y="229"/>
                        <a:pt x="351" y="239"/>
                        <a:pt x="337" y="248"/>
                      </a:cubicBezTo>
                      <a:cubicBezTo>
                        <a:pt x="323" y="257"/>
                        <a:pt x="308" y="265"/>
                        <a:pt x="291" y="272"/>
                      </a:cubicBezTo>
                      <a:cubicBezTo>
                        <a:pt x="274" y="279"/>
                        <a:pt x="256" y="287"/>
                        <a:pt x="237" y="292"/>
                      </a:cubicBezTo>
                      <a:cubicBezTo>
                        <a:pt x="218" y="297"/>
                        <a:pt x="197" y="299"/>
                        <a:pt x="179" y="302"/>
                      </a:cubicBezTo>
                      <a:cubicBezTo>
                        <a:pt x="161" y="305"/>
                        <a:pt x="145" y="310"/>
                        <a:pt x="127" y="312"/>
                      </a:cubicBezTo>
                      <a:cubicBezTo>
                        <a:pt x="109" y="314"/>
                        <a:pt x="90" y="317"/>
                        <a:pt x="73" y="316"/>
                      </a:cubicBezTo>
                      <a:cubicBezTo>
                        <a:pt x="56" y="315"/>
                        <a:pt x="35" y="311"/>
                        <a:pt x="23" y="308"/>
                      </a:cubicBezTo>
                      <a:cubicBezTo>
                        <a:pt x="11" y="305"/>
                        <a:pt x="2" y="300"/>
                        <a:pt x="1" y="296"/>
                      </a:cubicBezTo>
                      <a:cubicBezTo>
                        <a:pt x="0" y="292"/>
                        <a:pt x="6" y="286"/>
                        <a:pt x="15" y="282"/>
                      </a:cubicBezTo>
                      <a:cubicBezTo>
                        <a:pt x="24" y="278"/>
                        <a:pt x="40" y="277"/>
                        <a:pt x="55" y="274"/>
                      </a:cubicBezTo>
                      <a:cubicBezTo>
                        <a:pt x="70" y="271"/>
                        <a:pt x="85" y="269"/>
                        <a:pt x="103" y="266"/>
                      </a:cubicBezTo>
                      <a:cubicBezTo>
                        <a:pt x="121" y="263"/>
                        <a:pt x="143" y="259"/>
                        <a:pt x="165" y="254"/>
                      </a:cubicBezTo>
                      <a:cubicBezTo>
                        <a:pt x="187" y="249"/>
                        <a:pt x="215" y="243"/>
                        <a:pt x="233" y="238"/>
                      </a:cubicBezTo>
                      <a:cubicBezTo>
                        <a:pt x="251" y="233"/>
                        <a:pt x="260" y="229"/>
                        <a:pt x="271" y="224"/>
                      </a:cubicBezTo>
                      <a:cubicBezTo>
                        <a:pt x="282" y="219"/>
                        <a:pt x="290" y="214"/>
                        <a:pt x="297" y="210"/>
                      </a:cubicBezTo>
                      <a:cubicBezTo>
                        <a:pt x="304" y="206"/>
                        <a:pt x="301" y="208"/>
                        <a:pt x="311" y="20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33CCFF">
                        <a:gamma/>
                        <a:shade val="0"/>
                        <a:invGamma/>
                      </a:srgbClr>
                    </a:gs>
                  </a:gsLst>
                  <a:lin ang="18900000" scaled="1"/>
                </a:gradFill>
                <a:ln w="12700" cap="flat" cmpd="sng">
                  <a:solidFill>
                    <a:srgbClr val="BBCB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54" name="Freeform 439"/>
                <p:cNvSpPr>
                  <a:spLocks/>
                </p:cNvSpPr>
                <p:nvPr/>
              </p:nvSpPr>
              <p:spPr bwMode="auto">
                <a:xfrm>
                  <a:off x="2600" y="1069"/>
                  <a:ext cx="275" cy="461"/>
                </a:xfrm>
                <a:custGeom>
                  <a:avLst/>
                  <a:gdLst/>
                  <a:ahLst/>
                  <a:cxnLst>
                    <a:cxn ang="0">
                      <a:pos x="206" y="161"/>
                    </a:cxn>
                    <a:cxn ang="0">
                      <a:pos x="236" y="195"/>
                    </a:cxn>
                    <a:cxn ang="0">
                      <a:pos x="254" y="229"/>
                    </a:cxn>
                    <a:cxn ang="0">
                      <a:pos x="264" y="253"/>
                    </a:cxn>
                    <a:cxn ang="0">
                      <a:pos x="274" y="297"/>
                    </a:cxn>
                    <a:cxn ang="0">
                      <a:pos x="272" y="357"/>
                    </a:cxn>
                    <a:cxn ang="0">
                      <a:pos x="264" y="395"/>
                    </a:cxn>
                    <a:cxn ang="0">
                      <a:pos x="246" y="433"/>
                    </a:cxn>
                    <a:cxn ang="0">
                      <a:pos x="222" y="461"/>
                    </a:cxn>
                    <a:cxn ang="0">
                      <a:pos x="202" y="433"/>
                    </a:cxn>
                    <a:cxn ang="0">
                      <a:pos x="214" y="377"/>
                    </a:cxn>
                    <a:cxn ang="0">
                      <a:pos x="228" y="315"/>
                    </a:cxn>
                    <a:cxn ang="0">
                      <a:pos x="214" y="255"/>
                    </a:cxn>
                    <a:cxn ang="0">
                      <a:pos x="170" y="195"/>
                    </a:cxn>
                    <a:cxn ang="0">
                      <a:pos x="124" y="147"/>
                    </a:cxn>
                    <a:cxn ang="0">
                      <a:pos x="80" y="111"/>
                    </a:cxn>
                    <a:cxn ang="0">
                      <a:pos x="24" y="69"/>
                    </a:cxn>
                    <a:cxn ang="0">
                      <a:pos x="2" y="31"/>
                    </a:cxn>
                    <a:cxn ang="0">
                      <a:pos x="10" y="7"/>
                    </a:cxn>
                    <a:cxn ang="0">
                      <a:pos x="52" y="11"/>
                    </a:cxn>
                    <a:cxn ang="0">
                      <a:pos x="130" y="75"/>
                    </a:cxn>
                    <a:cxn ang="0">
                      <a:pos x="184" y="133"/>
                    </a:cxn>
                    <a:cxn ang="0">
                      <a:pos x="206" y="161"/>
                    </a:cxn>
                  </a:cxnLst>
                  <a:rect l="0" t="0" r="r" b="b"/>
                  <a:pathLst>
                    <a:path w="275" h="461">
                      <a:moveTo>
                        <a:pt x="206" y="161"/>
                      </a:moveTo>
                      <a:cubicBezTo>
                        <a:pt x="215" y="171"/>
                        <a:pt x="228" y="184"/>
                        <a:pt x="236" y="195"/>
                      </a:cubicBezTo>
                      <a:cubicBezTo>
                        <a:pt x="244" y="206"/>
                        <a:pt x="249" y="219"/>
                        <a:pt x="254" y="229"/>
                      </a:cubicBezTo>
                      <a:cubicBezTo>
                        <a:pt x="259" y="239"/>
                        <a:pt x="261" y="242"/>
                        <a:pt x="264" y="253"/>
                      </a:cubicBezTo>
                      <a:cubicBezTo>
                        <a:pt x="267" y="264"/>
                        <a:pt x="273" y="280"/>
                        <a:pt x="274" y="297"/>
                      </a:cubicBezTo>
                      <a:cubicBezTo>
                        <a:pt x="275" y="314"/>
                        <a:pt x="274" y="341"/>
                        <a:pt x="272" y="357"/>
                      </a:cubicBezTo>
                      <a:cubicBezTo>
                        <a:pt x="270" y="373"/>
                        <a:pt x="268" y="382"/>
                        <a:pt x="264" y="395"/>
                      </a:cubicBezTo>
                      <a:cubicBezTo>
                        <a:pt x="260" y="408"/>
                        <a:pt x="253" y="422"/>
                        <a:pt x="246" y="433"/>
                      </a:cubicBezTo>
                      <a:cubicBezTo>
                        <a:pt x="239" y="444"/>
                        <a:pt x="229" y="461"/>
                        <a:pt x="222" y="461"/>
                      </a:cubicBezTo>
                      <a:cubicBezTo>
                        <a:pt x="215" y="461"/>
                        <a:pt x="203" y="447"/>
                        <a:pt x="202" y="433"/>
                      </a:cubicBezTo>
                      <a:cubicBezTo>
                        <a:pt x="201" y="419"/>
                        <a:pt x="210" y="397"/>
                        <a:pt x="214" y="377"/>
                      </a:cubicBezTo>
                      <a:cubicBezTo>
                        <a:pt x="218" y="357"/>
                        <a:pt x="228" y="335"/>
                        <a:pt x="228" y="315"/>
                      </a:cubicBezTo>
                      <a:cubicBezTo>
                        <a:pt x="228" y="295"/>
                        <a:pt x="224" y="275"/>
                        <a:pt x="214" y="255"/>
                      </a:cubicBezTo>
                      <a:cubicBezTo>
                        <a:pt x="204" y="235"/>
                        <a:pt x="185" y="213"/>
                        <a:pt x="170" y="195"/>
                      </a:cubicBezTo>
                      <a:cubicBezTo>
                        <a:pt x="155" y="177"/>
                        <a:pt x="139" y="161"/>
                        <a:pt x="124" y="147"/>
                      </a:cubicBezTo>
                      <a:cubicBezTo>
                        <a:pt x="109" y="133"/>
                        <a:pt x="97" y="124"/>
                        <a:pt x="80" y="111"/>
                      </a:cubicBezTo>
                      <a:cubicBezTo>
                        <a:pt x="63" y="98"/>
                        <a:pt x="37" y="82"/>
                        <a:pt x="24" y="69"/>
                      </a:cubicBezTo>
                      <a:cubicBezTo>
                        <a:pt x="11" y="56"/>
                        <a:pt x="4" y="41"/>
                        <a:pt x="2" y="31"/>
                      </a:cubicBezTo>
                      <a:cubicBezTo>
                        <a:pt x="0" y="21"/>
                        <a:pt x="2" y="10"/>
                        <a:pt x="10" y="7"/>
                      </a:cubicBezTo>
                      <a:cubicBezTo>
                        <a:pt x="18" y="4"/>
                        <a:pt x="32" y="0"/>
                        <a:pt x="52" y="11"/>
                      </a:cubicBezTo>
                      <a:cubicBezTo>
                        <a:pt x="72" y="22"/>
                        <a:pt x="108" y="55"/>
                        <a:pt x="130" y="75"/>
                      </a:cubicBezTo>
                      <a:cubicBezTo>
                        <a:pt x="152" y="95"/>
                        <a:pt x="171" y="118"/>
                        <a:pt x="184" y="133"/>
                      </a:cubicBezTo>
                      <a:cubicBezTo>
                        <a:pt x="197" y="148"/>
                        <a:pt x="197" y="151"/>
                        <a:pt x="206" y="16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33CCFF">
                        <a:gamma/>
                        <a:shade val="18039"/>
                        <a:invGamma/>
                      </a:srgbClr>
                    </a:gs>
                  </a:gsLst>
                  <a:lin ang="2700000" scaled="1"/>
                </a:gradFill>
                <a:ln w="12700" cap="flat" cmpd="sng">
                  <a:solidFill>
                    <a:srgbClr val="BBCB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55" name="Freeform 440"/>
                <p:cNvSpPr>
                  <a:spLocks/>
                </p:cNvSpPr>
                <p:nvPr/>
              </p:nvSpPr>
              <p:spPr bwMode="auto">
                <a:xfrm>
                  <a:off x="2565" y="1166"/>
                  <a:ext cx="205" cy="614"/>
                </a:xfrm>
                <a:custGeom>
                  <a:avLst/>
                  <a:gdLst/>
                  <a:ahLst/>
                  <a:cxnLst>
                    <a:cxn ang="0">
                      <a:pos x="129" y="94"/>
                    </a:cxn>
                    <a:cxn ang="0">
                      <a:pos x="161" y="146"/>
                    </a:cxn>
                    <a:cxn ang="0">
                      <a:pos x="181" y="190"/>
                    </a:cxn>
                    <a:cxn ang="0">
                      <a:pos x="199" y="240"/>
                    </a:cxn>
                    <a:cxn ang="0">
                      <a:pos x="205" y="290"/>
                    </a:cxn>
                    <a:cxn ang="0">
                      <a:pos x="199" y="358"/>
                    </a:cxn>
                    <a:cxn ang="0">
                      <a:pos x="175" y="436"/>
                    </a:cxn>
                    <a:cxn ang="0">
                      <a:pos x="141" y="508"/>
                    </a:cxn>
                    <a:cxn ang="0">
                      <a:pos x="115" y="540"/>
                    </a:cxn>
                    <a:cxn ang="0">
                      <a:pos x="87" y="584"/>
                    </a:cxn>
                    <a:cxn ang="0">
                      <a:pos x="61" y="610"/>
                    </a:cxn>
                    <a:cxn ang="0">
                      <a:pos x="31" y="606"/>
                    </a:cxn>
                    <a:cxn ang="0">
                      <a:pos x="33" y="568"/>
                    </a:cxn>
                    <a:cxn ang="0">
                      <a:pos x="73" y="526"/>
                    </a:cxn>
                    <a:cxn ang="0">
                      <a:pos x="109" y="470"/>
                    </a:cxn>
                    <a:cxn ang="0">
                      <a:pos x="137" y="408"/>
                    </a:cxn>
                    <a:cxn ang="0">
                      <a:pos x="151" y="334"/>
                    </a:cxn>
                    <a:cxn ang="0">
                      <a:pos x="151" y="252"/>
                    </a:cxn>
                    <a:cxn ang="0">
                      <a:pos x="135" y="194"/>
                    </a:cxn>
                    <a:cxn ang="0">
                      <a:pos x="95" y="118"/>
                    </a:cxn>
                    <a:cxn ang="0">
                      <a:pos x="61" y="74"/>
                    </a:cxn>
                    <a:cxn ang="0">
                      <a:pos x="25" y="38"/>
                    </a:cxn>
                    <a:cxn ang="0">
                      <a:pos x="3" y="18"/>
                    </a:cxn>
                    <a:cxn ang="0">
                      <a:pos x="7" y="2"/>
                    </a:cxn>
                    <a:cxn ang="0">
                      <a:pos x="33" y="4"/>
                    </a:cxn>
                    <a:cxn ang="0">
                      <a:pos x="67" y="26"/>
                    </a:cxn>
                    <a:cxn ang="0">
                      <a:pos x="117" y="76"/>
                    </a:cxn>
                    <a:cxn ang="0">
                      <a:pos x="129" y="94"/>
                    </a:cxn>
                  </a:cxnLst>
                  <a:rect l="0" t="0" r="r" b="b"/>
                  <a:pathLst>
                    <a:path w="205" h="614">
                      <a:moveTo>
                        <a:pt x="129" y="94"/>
                      </a:moveTo>
                      <a:cubicBezTo>
                        <a:pt x="136" y="106"/>
                        <a:pt x="152" y="130"/>
                        <a:pt x="161" y="146"/>
                      </a:cubicBezTo>
                      <a:cubicBezTo>
                        <a:pt x="170" y="162"/>
                        <a:pt x="175" y="174"/>
                        <a:pt x="181" y="190"/>
                      </a:cubicBezTo>
                      <a:cubicBezTo>
                        <a:pt x="187" y="206"/>
                        <a:pt x="195" y="223"/>
                        <a:pt x="199" y="240"/>
                      </a:cubicBezTo>
                      <a:cubicBezTo>
                        <a:pt x="203" y="257"/>
                        <a:pt x="205" y="270"/>
                        <a:pt x="205" y="290"/>
                      </a:cubicBezTo>
                      <a:cubicBezTo>
                        <a:pt x="205" y="310"/>
                        <a:pt x="204" y="334"/>
                        <a:pt x="199" y="358"/>
                      </a:cubicBezTo>
                      <a:cubicBezTo>
                        <a:pt x="194" y="382"/>
                        <a:pt x="185" y="411"/>
                        <a:pt x="175" y="436"/>
                      </a:cubicBezTo>
                      <a:cubicBezTo>
                        <a:pt x="165" y="461"/>
                        <a:pt x="151" y="491"/>
                        <a:pt x="141" y="508"/>
                      </a:cubicBezTo>
                      <a:cubicBezTo>
                        <a:pt x="131" y="525"/>
                        <a:pt x="124" y="527"/>
                        <a:pt x="115" y="540"/>
                      </a:cubicBezTo>
                      <a:cubicBezTo>
                        <a:pt x="106" y="553"/>
                        <a:pt x="96" y="572"/>
                        <a:pt x="87" y="584"/>
                      </a:cubicBezTo>
                      <a:cubicBezTo>
                        <a:pt x="78" y="596"/>
                        <a:pt x="70" y="606"/>
                        <a:pt x="61" y="610"/>
                      </a:cubicBezTo>
                      <a:cubicBezTo>
                        <a:pt x="52" y="614"/>
                        <a:pt x="36" y="613"/>
                        <a:pt x="31" y="606"/>
                      </a:cubicBezTo>
                      <a:cubicBezTo>
                        <a:pt x="26" y="599"/>
                        <a:pt x="26" y="581"/>
                        <a:pt x="33" y="568"/>
                      </a:cubicBezTo>
                      <a:cubicBezTo>
                        <a:pt x="40" y="555"/>
                        <a:pt x="60" y="542"/>
                        <a:pt x="73" y="526"/>
                      </a:cubicBezTo>
                      <a:cubicBezTo>
                        <a:pt x="86" y="510"/>
                        <a:pt x="98" y="490"/>
                        <a:pt x="109" y="470"/>
                      </a:cubicBezTo>
                      <a:cubicBezTo>
                        <a:pt x="120" y="450"/>
                        <a:pt x="130" y="431"/>
                        <a:pt x="137" y="408"/>
                      </a:cubicBezTo>
                      <a:cubicBezTo>
                        <a:pt x="144" y="385"/>
                        <a:pt x="149" y="360"/>
                        <a:pt x="151" y="334"/>
                      </a:cubicBezTo>
                      <a:cubicBezTo>
                        <a:pt x="153" y="308"/>
                        <a:pt x="154" y="275"/>
                        <a:pt x="151" y="252"/>
                      </a:cubicBezTo>
                      <a:cubicBezTo>
                        <a:pt x="148" y="229"/>
                        <a:pt x="144" y="216"/>
                        <a:pt x="135" y="194"/>
                      </a:cubicBezTo>
                      <a:cubicBezTo>
                        <a:pt x="126" y="172"/>
                        <a:pt x="107" y="138"/>
                        <a:pt x="95" y="118"/>
                      </a:cubicBezTo>
                      <a:cubicBezTo>
                        <a:pt x="83" y="98"/>
                        <a:pt x="73" y="87"/>
                        <a:pt x="61" y="74"/>
                      </a:cubicBezTo>
                      <a:cubicBezTo>
                        <a:pt x="49" y="61"/>
                        <a:pt x="35" y="47"/>
                        <a:pt x="25" y="38"/>
                      </a:cubicBezTo>
                      <a:cubicBezTo>
                        <a:pt x="15" y="29"/>
                        <a:pt x="6" y="24"/>
                        <a:pt x="3" y="18"/>
                      </a:cubicBezTo>
                      <a:cubicBezTo>
                        <a:pt x="0" y="12"/>
                        <a:pt x="2" y="4"/>
                        <a:pt x="7" y="2"/>
                      </a:cubicBezTo>
                      <a:cubicBezTo>
                        <a:pt x="12" y="0"/>
                        <a:pt x="23" y="0"/>
                        <a:pt x="33" y="4"/>
                      </a:cubicBezTo>
                      <a:cubicBezTo>
                        <a:pt x="43" y="8"/>
                        <a:pt x="53" y="14"/>
                        <a:pt x="67" y="26"/>
                      </a:cubicBezTo>
                      <a:cubicBezTo>
                        <a:pt x="81" y="38"/>
                        <a:pt x="106" y="65"/>
                        <a:pt x="117" y="76"/>
                      </a:cubicBezTo>
                      <a:cubicBezTo>
                        <a:pt x="128" y="87"/>
                        <a:pt x="122" y="82"/>
                        <a:pt x="129" y="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3CCFF"/>
                    </a:gs>
                    <a:gs pos="100000">
                      <a:srgbClr val="33CCFF">
                        <a:gamma/>
                        <a:shade val="18039"/>
                        <a:invGamma/>
                      </a:srgbClr>
                    </a:gs>
                  </a:gsLst>
                  <a:lin ang="2700000" scaled="1"/>
                </a:gradFill>
                <a:ln w="12700" cap="flat" cmpd="sng">
                  <a:solidFill>
                    <a:srgbClr val="BBCB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152" name="Freeform 441"/>
              <p:cNvSpPr>
                <a:spLocks/>
              </p:cNvSpPr>
              <p:nvPr/>
            </p:nvSpPr>
            <p:spPr bwMode="auto">
              <a:xfrm>
                <a:off x="2054" y="1113"/>
                <a:ext cx="640" cy="839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518" y="119"/>
                  </a:cxn>
                  <a:cxn ang="0">
                    <a:pos x="610" y="251"/>
                  </a:cxn>
                  <a:cxn ang="0">
                    <a:pos x="638" y="389"/>
                  </a:cxn>
                  <a:cxn ang="0">
                    <a:pos x="582" y="553"/>
                  </a:cxn>
                  <a:cxn ang="0">
                    <a:pos x="488" y="653"/>
                  </a:cxn>
                  <a:cxn ang="0">
                    <a:pos x="424" y="709"/>
                  </a:cxn>
                  <a:cxn ang="0">
                    <a:pos x="432" y="727"/>
                  </a:cxn>
                  <a:cxn ang="0">
                    <a:pos x="476" y="691"/>
                  </a:cxn>
                  <a:cxn ang="0">
                    <a:pos x="512" y="693"/>
                  </a:cxn>
                  <a:cxn ang="0">
                    <a:pos x="480" y="737"/>
                  </a:cxn>
                  <a:cxn ang="0">
                    <a:pos x="390" y="801"/>
                  </a:cxn>
                  <a:cxn ang="0">
                    <a:pos x="310" y="831"/>
                  </a:cxn>
                  <a:cxn ang="0">
                    <a:pos x="190" y="839"/>
                  </a:cxn>
                  <a:cxn ang="0">
                    <a:pos x="128" y="827"/>
                  </a:cxn>
                  <a:cxn ang="0">
                    <a:pos x="170" y="805"/>
                  </a:cxn>
                  <a:cxn ang="0">
                    <a:pos x="296" y="803"/>
                  </a:cxn>
                  <a:cxn ang="0">
                    <a:pos x="376" y="763"/>
                  </a:cxn>
                  <a:cxn ang="0">
                    <a:pos x="336" y="757"/>
                  </a:cxn>
                  <a:cxn ang="0">
                    <a:pos x="224" y="771"/>
                  </a:cxn>
                  <a:cxn ang="0">
                    <a:pos x="90" y="753"/>
                  </a:cxn>
                  <a:cxn ang="0">
                    <a:pos x="6" y="721"/>
                  </a:cxn>
                  <a:cxn ang="0">
                    <a:pos x="40" y="695"/>
                  </a:cxn>
                  <a:cxn ang="0">
                    <a:pos x="124" y="713"/>
                  </a:cxn>
                  <a:cxn ang="0">
                    <a:pos x="272" y="723"/>
                  </a:cxn>
                  <a:cxn ang="0">
                    <a:pos x="376" y="677"/>
                  </a:cxn>
                  <a:cxn ang="0">
                    <a:pos x="492" y="583"/>
                  </a:cxn>
                  <a:cxn ang="0">
                    <a:pos x="562" y="463"/>
                  </a:cxn>
                  <a:cxn ang="0">
                    <a:pos x="572" y="335"/>
                  </a:cxn>
                  <a:cxn ang="0">
                    <a:pos x="540" y="241"/>
                  </a:cxn>
                  <a:cxn ang="0">
                    <a:pos x="478" y="161"/>
                  </a:cxn>
                  <a:cxn ang="0">
                    <a:pos x="418" y="105"/>
                  </a:cxn>
                  <a:cxn ang="0">
                    <a:pos x="320" y="53"/>
                  </a:cxn>
                  <a:cxn ang="0">
                    <a:pos x="236" y="23"/>
                  </a:cxn>
                  <a:cxn ang="0">
                    <a:pos x="288" y="5"/>
                  </a:cxn>
                </a:cxnLst>
                <a:rect l="0" t="0" r="r" b="b"/>
                <a:pathLst>
                  <a:path w="640" h="839">
                    <a:moveTo>
                      <a:pt x="316" y="3"/>
                    </a:moveTo>
                    <a:cubicBezTo>
                      <a:pt x="335" y="6"/>
                      <a:pt x="373" y="11"/>
                      <a:pt x="400" y="23"/>
                    </a:cubicBezTo>
                    <a:cubicBezTo>
                      <a:pt x="427" y="35"/>
                      <a:pt x="458" y="57"/>
                      <a:pt x="478" y="73"/>
                    </a:cubicBezTo>
                    <a:cubicBezTo>
                      <a:pt x="498" y="89"/>
                      <a:pt x="503" y="100"/>
                      <a:pt x="518" y="119"/>
                    </a:cubicBezTo>
                    <a:cubicBezTo>
                      <a:pt x="533" y="138"/>
                      <a:pt x="553" y="167"/>
                      <a:pt x="568" y="189"/>
                    </a:cubicBezTo>
                    <a:cubicBezTo>
                      <a:pt x="583" y="211"/>
                      <a:pt x="599" y="227"/>
                      <a:pt x="610" y="251"/>
                    </a:cubicBezTo>
                    <a:cubicBezTo>
                      <a:pt x="621" y="275"/>
                      <a:pt x="629" y="312"/>
                      <a:pt x="634" y="335"/>
                    </a:cubicBezTo>
                    <a:cubicBezTo>
                      <a:pt x="639" y="358"/>
                      <a:pt x="640" y="368"/>
                      <a:pt x="638" y="389"/>
                    </a:cubicBezTo>
                    <a:cubicBezTo>
                      <a:pt x="636" y="410"/>
                      <a:pt x="633" y="434"/>
                      <a:pt x="624" y="461"/>
                    </a:cubicBezTo>
                    <a:cubicBezTo>
                      <a:pt x="615" y="488"/>
                      <a:pt x="599" y="527"/>
                      <a:pt x="582" y="553"/>
                    </a:cubicBezTo>
                    <a:cubicBezTo>
                      <a:pt x="565" y="579"/>
                      <a:pt x="540" y="602"/>
                      <a:pt x="524" y="619"/>
                    </a:cubicBezTo>
                    <a:cubicBezTo>
                      <a:pt x="508" y="636"/>
                      <a:pt x="502" y="641"/>
                      <a:pt x="488" y="653"/>
                    </a:cubicBezTo>
                    <a:cubicBezTo>
                      <a:pt x="474" y="665"/>
                      <a:pt x="453" y="684"/>
                      <a:pt x="442" y="693"/>
                    </a:cubicBezTo>
                    <a:cubicBezTo>
                      <a:pt x="431" y="702"/>
                      <a:pt x="428" y="704"/>
                      <a:pt x="424" y="709"/>
                    </a:cubicBezTo>
                    <a:cubicBezTo>
                      <a:pt x="420" y="714"/>
                      <a:pt x="417" y="720"/>
                      <a:pt x="418" y="723"/>
                    </a:cubicBezTo>
                    <a:cubicBezTo>
                      <a:pt x="419" y="726"/>
                      <a:pt x="426" y="730"/>
                      <a:pt x="432" y="727"/>
                    </a:cubicBezTo>
                    <a:cubicBezTo>
                      <a:pt x="438" y="724"/>
                      <a:pt x="449" y="711"/>
                      <a:pt x="456" y="705"/>
                    </a:cubicBezTo>
                    <a:cubicBezTo>
                      <a:pt x="463" y="699"/>
                      <a:pt x="469" y="694"/>
                      <a:pt x="476" y="691"/>
                    </a:cubicBezTo>
                    <a:cubicBezTo>
                      <a:pt x="483" y="688"/>
                      <a:pt x="492" y="685"/>
                      <a:pt x="498" y="685"/>
                    </a:cubicBezTo>
                    <a:cubicBezTo>
                      <a:pt x="504" y="685"/>
                      <a:pt x="510" y="688"/>
                      <a:pt x="512" y="693"/>
                    </a:cubicBezTo>
                    <a:cubicBezTo>
                      <a:pt x="514" y="698"/>
                      <a:pt x="515" y="708"/>
                      <a:pt x="510" y="715"/>
                    </a:cubicBezTo>
                    <a:cubicBezTo>
                      <a:pt x="505" y="722"/>
                      <a:pt x="492" y="728"/>
                      <a:pt x="480" y="737"/>
                    </a:cubicBezTo>
                    <a:cubicBezTo>
                      <a:pt x="468" y="746"/>
                      <a:pt x="455" y="760"/>
                      <a:pt x="440" y="771"/>
                    </a:cubicBezTo>
                    <a:cubicBezTo>
                      <a:pt x="425" y="782"/>
                      <a:pt x="405" y="793"/>
                      <a:pt x="390" y="801"/>
                    </a:cubicBezTo>
                    <a:cubicBezTo>
                      <a:pt x="375" y="809"/>
                      <a:pt x="363" y="816"/>
                      <a:pt x="350" y="821"/>
                    </a:cubicBezTo>
                    <a:cubicBezTo>
                      <a:pt x="337" y="826"/>
                      <a:pt x="326" y="828"/>
                      <a:pt x="310" y="831"/>
                    </a:cubicBezTo>
                    <a:cubicBezTo>
                      <a:pt x="294" y="834"/>
                      <a:pt x="272" y="836"/>
                      <a:pt x="252" y="837"/>
                    </a:cubicBezTo>
                    <a:cubicBezTo>
                      <a:pt x="232" y="838"/>
                      <a:pt x="207" y="839"/>
                      <a:pt x="190" y="839"/>
                    </a:cubicBezTo>
                    <a:cubicBezTo>
                      <a:pt x="173" y="839"/>
                      <a:pt x="158" y="839"/>
                      <a:pt x="148" y="837"/>
                    </a:cubicBezTo>
                    <a:cubicBezTo>
                      <a:pt x="138" y="835"/>
                      <a:pt x="130" y="832"/>
                      <a:pt x="128" y="827"/>
                    </a:cubicBezTo>
                    <a:cubicBezTo>
                      <a:pt x="126" y="822"/>
                      <a:pt x="129" y="811"/>
                      <a:pt x="136" y="807"/>
                    </a:cubicBezTo>
                    <a:cubicBezTo>
                      <a:pt x="143" y="803"/>
                      <a:pt x="157" y="805"/>
                      <a:pt x="170" y="805"/>
                    </a:cubicBezTo>
                    <a:cubicBezTo>
                      <a:pt x="183" y="805"/>
                      <a:pt x="195" y="809"/>
                      <a:pt x="216" y="809"/>
                    </a:cubicBezTo>
                    <a:cubicBezTo>
                      <a:pt x="237" y="809"/>
                      <a:pt x="272" y="808"/>
                      <a:pt x="296" y="803"/>
                    </a:cubicBezTo>
                    <a:cubicBezTo>
                      <a:pt x="320" y="798"/>
                      <a:pt x="347" y="786"/>
                      <a:pt x="360" y="779"/>
                    </a:cubicBezTo>
                    <a:cubicBezTo>
                      <a:pt x="373" y="772"/>
                      <a:pt x="374" y="768"/>
                      <a:pt x="376" y="763"/>
                    </a:cubicBezTo>
                    <a:cubicBezTo>
                      <a:pt x="378" y="758"/>
                      <a:pt x="377" y="752"/>
                      <a:pt x="370" y="751"/>
                    </a:cubicBezTo>
                    <a:cubicBezTo>
                      <a:pt x="363" y="750"/>
                      <a:pt x="349" y="755"/>
                      <a:pt x="336" y="757"/>
                    </a:cubicBezTo>
                    <a:cubicBezTo>
                      <a:pt x="323" y="759"/>
                      <a:pt x="309" y="761"/>
                      <a:pt x="290" y="763"/>
                    </a:cubicBezTo>
                    <a:cubicBezTo>
                      <a:pt x="271" y="765"/>
                      <a:pt x="246" y="770"/>
                      <a:pt x="224" y="771"/>
                    </a:cubicBezTo>
                    <a:cubicBezTo>
                      <a:pt x="202" y="772"/>
                      <a:pt x="182" y="772"/>
                      <a:pt x="160" y="769"/>
                    </a:cubicBezTo>
                    <a:cubicBezTo>
                      <a:pt x="138" y="766"/>
                      <a:pt x="110" y="758"/>
                      <a:pt x="90" y="753"/>
                    </a:cubicBezTo>
                    <a:cubicBezTo>
                      <a:pt x="70" y="748"/>
                      <a:pt x="56" y="746"/>
                      <a:pt x="42" y="741"/>
                    </a:cubicBezTo>
                    <a:cubicBezTo>
                      <a:pt x="28" y="736"/>
                      <a:pt x="12" y="728"/>
                      <a:pt x="6" y="721"/>
                    </a:cubicBezTo>
                    <a:cubicBezTo>
                      <a:pt x="0" y="714"/>
                      <a:pt x="2" y="703"/>
                      <a:pt x="8" y="699"/>
                    </a:cubicBezTo>
                    <a:cubicBezTo>
                      <a:pt x="14" y="695"/>
                      <a:pt x="29" y="695"/>
                      <a:pt x="40" y="695"/>
                    </a:cubicBezTo>
                    <a:cubicBezTo>
                      <a:pt x="51" y="695"/>
                      <a:pt x="58" y="696"/>
                      <a:pt x="72" y="699"/>
                    </a:cubicBezTo>
                    <a:cubicBezTo>
                      <a:pt x="86" y="702"/>
                      <a:pt x="104" y="709"/>
                      <a:pt x="124" y="713"/>
                    </a:cubicBezTo>
                    <a:cubicBezTo>
                      <a:pt x="144" y="717"/>
                      <a:pt x="169" y="721"/>
                      <a:pt x="194" y="723"/>
                    </a:cubicBezTo>
                    <a:cubicBezTo>
                      <a:pt x="219" y="725"/>
                      <a:pt x="248" y="727"/>
                      <a:pt x="272" y="723"/>
                    </a:cubicBezTo>
                    <a:cubicBezTo>
                      <a:pt x="296" y="719"/>
                      <a:pt x="319" y="707"/>
                      <a:pt x="336" y="699"/>
                    </a:cubicBezTo>
                    <a:cubicBezTo>
                      <a:pt x="353" y="691"/>
                      <a:pt x="358" y="688"/>
                      <a:pt x="376" y="677"/>
                    </a:cubicBezTo>
                    <a:cubicBezTo>
                      <a:pt x="394" y="666"/>
                      <a:pt x="423" y="649"/>
                      <a:pt x="442" y="633"/>
                    </a:cubicBezTo>
                    <a:cubicBezTo>
                      <a:pt x="461" y="617"/>
                      <a:pt x="477" y="601"/>
                      <a:pt x="492" y="583"/>
                    </a:cubicBezTo>
                    <a:cubicBezTo>
                      <a:pt x="507" y="565"/>
                      <a:pt x="518" y="545"/>
                      <a:pt x="530" y="525"/>
                    </a:cubicBezTo>
                    <a:cubicBezTo>
                      <a:pt x="542" y="505"/>
                      <a:pt x="554" y="482"/>
                      <a:pt x="562" y="463"/>
                    </a:cubicBezTo>
                    <a:cubicBezTo>
                      <a:pt x="570" y="444"/>
                      <a:pt x="574" y="430"/>
                      <a:pt x="576" y="409"/>
                    </a:cubicBezTo>
                    <a:cubicBezTo>
                      <a:pt x="578" y="388"/>
                      <a:pt x="575" y="356"/>
                      <a:pt x="572" y="335"/>
                    </a:cubicBezTo>
                    <a:cubicBezTo>
                      <a:pt x="569" y="314"/>
                      <a:pt x="565" y="301"/>
                      <a:pt x="560" y="285"/>
                    </a:cubicBezTo>
                    <a:cubicBezTo>
                      <a:pt x="555" y="269"/>
                      <a:pt x="548" y="256"/>
                      <a:pt x="540" y="241"/>
                    </a:cubicBezTo>
                    <a:cubicBezTo>
                      <a:pt x="532" y="226"/>
                      <a:pt x="520" y="206"/>
                      <a:pt x="510" y="193"/>
                    </a:cubicBezTo>
                    <a:cubicBezTo>
                      <a:pt x="500" y="180"/>
                      <a:pt x="488" y="172"/>
                      <a:pt x="478" y="161"/>
                    </a:cubicBezTo>
                    <a:cubicBezTo>
                      <a:pt x="468" y="150"/>
                      <a:pt x="458" y="136"/>
                      <a:pt x="448" y="127"/>
                    </a:cubicBezTo>
                    <a:cubicBezTo>
                      <a:pt x="438" y="118"/>
                      <a:pt x="429" y="113"/>
                      <a:pt x="418" y="105"/>
                    </a:cubicBezTo>
                    <a:cubicBezTo>
                      <a:pt x="407" y="97"/>
                      <a:pt x="396" y="86"/>
                      <a:pt x="380" y="77"/>
                    </a:cubicBezTo>
                    <a:cubicBezTo>
                      <a:pt x="364" y="68"/>
                      <a:pt x="338" y="59"/>
                      <a:pt x="320" y="53"/>
                    </a:cubicBezTo>
                    <a:cubicBezTo>
                      <a:pt x="302" y="47"/>
                      <a:pt x="286" y="44"/>
                      <a:pt x="272" y="39"/>
                    </a:cubicBezTo>
                    <a:cubicBezTo>
                      <a:pt x="258" y="34"/>
                      <a:pt x="239" y="29"/>
                      <a:pt x="236" y="23"/>
                    </a:cubicBezTo>
                    <a:cubicBezTo>
                      <a:pt x="233" y="17"/>
                      <a:pt x="247" y="8"/>
                      <a:pt x="256" y="5"/>
                    </a:cubicBezTo>
                    <a:cubicBezTo>
                      <a:pt x="265" y="2"/>
                      <a:pt x="279" y="5"/>
                      <a:pt x="288" y="5"/>
                    </a:cubicBezTo>
                    <a:cubicBezTo>
                      <a:pt x="297" y="5"/>
                      <a:pt x="297" y="0"/>
                      <a:pt x="316" y="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3CCFF"/>
                  </a:gs>
                  <a:gs pos="100000">
                    <a:srgbClr val="33CCFF">
                      <a:gamma/>
                      <a:shade val="18039"/>
                      <a:invGamma/>
                    </a:srgbClr>
                  </a:gs>
                </a:gsLst>
                <a:lin ang="2700000" scaled="1"/>
              </a:gradFill>
              <a:ln w="12700" cap="flat" cmpd="sng">
                <a:solidFill>
                  <a:srgbClr val="BBCB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118" name="AutoShape 442"/>
            <p:cNvSpPr>
              <a:spLocks noChangeArrowheads="1"/>
            </p:cNvSpPr>
            <p:nvPr/>
          </p:nvSpPr>
          <p:spPr bwMode="auto">
            <a:xfrm rot="18527624">
              <a:off x="4919" y="2465"/>
              <a:ext cx="89" cy="42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127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9" name="Freeform 443"/>
            <p:cNvSpPr>
              <a:spLocks/>
            </p:cNvSpPr>
            <p:nvPr/>
          </p:nvSpPr>
          <p:spPr bwMode="auto">
            <a:xfrm rot="3892613">
              <a:off x="4153" y="2360"/>
              <a:ext cx="4" cy="1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" y="0"/>
                </a:cxn>
                <a:cxn ang="0">
                  <a:pos x="0" y="27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0" name="Freeform 444"/>
            <p:cNvSpPr>
              <a:spLocks/>
            </p:cNvSpPr>
            <p:nvPr/>
          </p:nvSpPr>
          <p:spPr bwMode="auto">
            <a:xfrm rot="-1493069">
              <a:off x="4207" y="2410"/>
              <a:ext cx="5" cy="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" y="0"/>
                </a:cxn>
                <a:cxn ang="0">
                  <a:pos x="0" y="27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1" name="Freeform 445"/>
            <p:cNvSpPr>
              <a:spLocks/>
            </p:cNvSpPr>
            <p:nvPr/>
          </p:nvSpPr>
          <p:spPr bwMode="auto">
            <a:xfrm rot="-2054248">
              <a:off x="4288" y="2410"/>
              <a:ext cx="5" cy="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" y="0"/>
                </a:cxn>
                <a:cxn ang="0">
                  <a:pos x="0" y="27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2" name="Freeform 446"/>
            <p:cNvSpPr>
              <a:spLocks/>
            </p:cNvSpPr>
            <p:nvPr/>
          </p:nvSpPr>
          <p:spPr bwMode="auto">
            <a:xfrm rot="-1854604">
              <a:off x="4369" y="2434"/>
              <a:ext cx="6" cy="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" y="0"/>
                </a:cxn>
                <a:cxn ang="0">
                  <a:pos x="0" y="27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" name="Freeform 447"/>
            <p:cNvSpPr>
              <a:spLocks/>
            </p:cNvSpPr>
            <p:nvPr/>
          </p:nvSpPr>
          <p:spPr bwMode="auto">
            <a:xfrm rot="1026163">
              <a:off x="4342" y="2361"/>
              <a:ext cx="5" cy="14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" y="0"/>
                </a:cxn>
                <a:cxn ang="0">
                  <a:pos x="0" y="27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4" name="Freeform 448"/>
            <p:cNvSpPr>
              <a:spLocks/>
            </p:cNvSpPr>
            <p:nvPr/>
          </p:nvSpPr>
          <p:spPr bwMode="auto">
            <a:xfrm rot="9875237">
              <a:off x="4233" y="2288"/>
              <a:ext cx="5" cy="14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" y="0"/>
                </a:cxn>
                <a:cxn ang="0">
                  <a:pos x="0" y="27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5" name="Freeform 449"/>
            <p:cNvSpPr>
              <a:spLocks/>
            </p:cNvSpPr>
            <p:nvPr/>
          </p:nvSpPr>
          <p:spPr bwMode="auto">
            <a:xfrm rot="9875237">
              <a:off x="4245" y="2240"/>
              <a:ext cx="5" cy="14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" y="0"/>
                </a:cxn>
                <a:cxn ang="0">
                  <a:pos x="0" y="27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6" name="Freeform 450"/>
            <p:cNvSpPr>
              <a:spLocks/>
            </p:cNvSpPr>
            <p:nvPr/>
          </p:nvSpPr>
          <p:spPr bwMode="auto">
            <a:xfrm rot="9875237">
              <a:off x="4221" y="2339"/>
              <a:ext cx="5" cy="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" y="0"/>
                </a:cxn>
                <a:cxn ang="0">
                  <a:pos x="0" y="27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7" name="Freeform 451"/>
            <p:cNvSpPr>
              <a:spLocks/>
            </p:cNvSpPr>
            <p:nvPr/>
          </p:nvSpPr>
          <p:spPr bwMode="auto">
            <a:xfrm rot="2383355">
              <a:off x="4315" y="2458"/>
              <a:ext cx="5" cy="14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" y="0"/>
                </a:cxn>
                <a:cxn ang="0">
                  <a:pos x="0" y="27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8" name="Freeform 452"/>
            <p:cNvSpPr>
              <a:spLocks/>
            </p:cNvSpPr>
            <p:nvPr/>
          </p:nvSpPr>
          <p:spPr bwMode="auto">
            <a:xfrm rot="3892613">
              <a:off x="4457" y="2428"/>
              <a:ext cx="4" cy="1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" y="0"/>
                </a:cxn>
                <a:cxn ang="0">
                  <a:pos x="0" y="27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9" name="Freeform 453"/>
            <p:cNvSpPr>
              <a:spLocks/>
            </p:cNvSpPr>
            <p:nvPr/>
          </p:nvSpPr>
          <p:spPr bwMode="auto">
            <a:xfrm rot="-2054248">
              <a:off x="4098" y="2313"/>
              <a:ext cx="5" cy="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" y="0"/>
                </a:cxn>
                <a:cxn ang="0">
                  <a:pos x="0" y="27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0" name="Freeform 454"/>
            <p:cNvSpPr>
              <a:spLocks/>
            </p:cNvSpPr>
            <p:nvPr/>
          </p:nvSpPr>
          <p:spPr bwMode="auto">
            <a:xfrm rot="9875237">
              <a:off x="4261" y="2144"/>
              <a:ext cx="5" cy="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" y="0"/>
                </a:cxn>
                <a:cxn ang="0">
                  <a:pos x="0" y="27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cubicBezTo>
                    <a:pt x="3" y="18"/>
                    <a:pt x="9" y="0"/>
                    <a:pt x="9" y="0"/>
                  </a:cubicBezTo>
                  <a:cubicBezTo>
                    <a:pt x="9" y="0"/>
                    <a:pt x="3" y="18"/>
                    <a:pt x="0" y="27"/>
                  </a:cubicBezTo>
                  <a:close/>
                </a:path>
              </a:pathLst>
            </a:custGeom>
            <a:solidFill>
              <a:srgbClr val="FFCC66"/>
            </a:solidFill>
            <a:ln w="571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1" name="Oval 455"/>
            <p:cNvSpPr>
              <a:spLocks noChangeArrowheads="1"/>
            </p:cNvSpPr>
            <p:nvPr/>
          </p:nvSpPr>
          <p:spPr bwMode="auto">
            <a:xfrm rot="413330">
              <a:off x="4153" y="2038"/>
              <a:ext cx="64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2" name="Oval 456"/>
            <p:cNvSpPr>
              <a:spLocks noChangeArrowheads="1"/>
            </p:cNvSpPr>
            <p:nvPr/>
          </p:nvSpPr>
          <p:spPr bwMode="auto">
            <a:xfrm rot="413330">
              <a:off x="4174" y="2041"/>
              <a:ext cx="66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3" name="Oval 457"/>
            <p:cNvSpPr>
              <a:spLocks noChangeArrowheads="1"/>
            </p:cNvSpPr>
            <p:nvPr/>
          </p:nvSpPr>
          <p:spPr bwMode="auto">
            <a:xfrm rot="413330">
              <a:off x="4304" y="2055"/>
              <a:ext cx="65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4" name="Oval 458"/>
            <p:cNvSpPr>
              <a:spLocks noChangeArrowheads="1"/>
            </p:cNvSpPr>
            <p:nvPr/>
          </p:nvSpPr>
          <p:spPr bwMode="auto">
            <a:xfrm rot="413330">
              <a:off x="4282" y="2052"/>
              <a:ext cx="65" cy="233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5" name="Freeform 459"/>
            <p:cNvSpPr>
              <a:spLocks/>
            </p:cNvSpPr>
            <p:nvPr/>
          </p:nvSpPr>
          <p:spPr bwMode="auto">
            <a:xfrm rot="-1263093">
              <a:off x="4098" y="1491"/>
              <a:ext cx="814" cy="600"/>
            </a:xfrm>
            <a:custGeom>
              <a:avLst/>
              <a:gdLst/>
              <a:ahLst/>
              <a:cxnLst>
                <a:cxn ang="0">
                  <a:pos x="0" y="245"/>
                </a:cxn>
                <a:cxn ang="0">
                  <a:pos x="45" y="136"/>
                </a:cxn>
                <a:cxn ang="0">
                  <a:pos x="154" y="0"/>
                </a:cxn>
              </a:cxnLst>
              <a:rect l="0" t="0" r="r" b="b"/>
              <a:pathLst>
                <a:path w="154" h="245">
                  <a:moveTo>
                    <a:pt x="0" y="245"/>
                  </a:moveTo>
                  <a:cubicBezTo>
                    <a:pt x="13" y="211"/>
                    <a:pt x="24" y="167"/>
                    <a:pt x="45" y="136"/>
                  </a:cubicBezTo>
                  <a:cubicBezTo>
                    <a:pt x="72" y="97"/>
                    <a:pt x="119" y="35"/>
                    <a:pt x="154" y="0"/>
                  </a:cubicBezTo>
                </a:path>
              </a:pathLst>
            </a:custGeom>
            <a:noFill/>
            <a:ln w="571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6" name="Line 460"/>
            <p:cNvSpPr>
              <a:spLocks noChangeShapeType="1"/>
            </p:cNvSpPr>
            <p:nvPr/>
          </p:nvSpPr>
          <p:spPr bwMode="auto">
            <a:xfrm rot="720000" flipV="1">
              <a:off x="2786" y="1628"/>
              <a:ext cx="277" cy="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37" name="Text Box 461"/>
            <p:cNvSpPr txBox="1">
              <a:spLocks noChangeArrowheads="1"/>
            </p:cNvSpPr>
            <p:nvPr/>
          </p:nvSpPr>
          <p:spPr bwMode="auto">
            <a:xfrm>
              <a:off x="2293" y="1824"/>
              <a:ext cx="635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dirty="0">
                <a:sym typeface="Symbol" pitchFamily="18" charset="2"/>
              </a:endParaRPr>
            </a:p>
            <a:p>
              <a:pPr algn="ctr" eaLnBrk="0" hangingPunct="0"/>
              <a:r>
                <a:rPr lang="en-US" dirty="0">
                  <a:latin typeface="Symbol" pitchFamily="18" charset="2"/>
                  <a:sym typeface="Symbol" pitchFamily="18" charset="2"/>
                </a:rPr>
                <a:t>b</a:t>
              </a:r>
              <a:r>
                <a:rPr lang="en-US" dirty="0">
                  <a:sym typeface="Symbol" pitchFamily="18" charset="2"/>
                </a:rPr>
                <a:t>1,6</a:t>
              </a:r>
            </a:p>
            <a:p>
              <a:pPr algn="ctr" eaLnBrk="0" hangingPunct="0"/>
              <a:r>
                <a:rPr lang="en-US" dirty="0" err="1"/>
                <a:t>glucans</a:t>
              </a:r>
              <a:endParaRPr lang="en-US" dirty="0"/>
            </a:p>
            <a:p>
              <a:pPr algn="ctr" eaLnBrk="0" hangingPunct="0"/>
              <a:endParaRPr lang="en-US" dirty="0">
                <a:sym typeface="Symbol" pitchFamily="18" charset="2"/>
              </a:endParaRPr>
            </a:p>
          </p:txBody>
        </p:sp>
        <p:sp>
          <p:nvSpPr>
            <p:cNvPr id="138" name="Rectangle 462"/>
            <p:cNvSpPr>
              <a:spLocks noChangeArrowheads="1"/>
            </p:cNvSpPr>
            <p:nvPr/>
          </p:nvSpPr>
          <p:spPr bwMode="auto">
            <a:xfrm>
              <a:off x="2392" y="1776"/>
              <a:ext cx="41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latin typeface="Symbol" pitchFamily="18" charset="2"/>
                  <a:sym typeface="Symbol" pitchFamily="18" charset="2"/>
                </a:rPr>
                <a:t>b</a:t>
              </a:r>
              <a:r>
                <a:rPr lang="en-US" dirty="0">
                  <a:sym typeface="Symbol" pitchFamily="18" charset="2"/>
                </a:rPr>
                <a:t>1,3</a:t>
              </a:r>
            </a:p>
          </p:txBody>
        </p:sp>
        <p:sp>
          <p:nvSpPr>
            <p:cNvPr id="139" name="Line 463"/>
            <p:cNvSpPr>
              <a:spLocks noChangeShapeType="1"/>
            </p:cNvSpPr>
            <p:nvPr/>
          </p:nvSpPr>
          <p:spPr bwMode="auto">
            <a:xfrm rot="720000" flipV="1">
              <a:off x="2801" y="1750"/>
              <a:ext cx="364" cy="3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AutoShape 464"/>
            <p:cNvSpPr>
              <a:spLocks/>
            </p:cNvSpPr>
            <p:nvPr/>
          </p:nvSpPr>
          <p:spPr bwMode="auto">
            <a:xfrm rot="10007893">
              <a:off x="3202" y="2240"/>
              <a:ext cx="90" cy="210"/>
            </a:xfrm>
            <a:prstGeom prst="rightBrace">
              <a:avLst>
                <a:gd name="adj1" fmla="val 28054"/>
                <a:gd name="adj2" fmla="val 44495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GB" sz="2400" b="1">
                <a:sym typeface="Symbol" pitchFamily="18" charset="2"/>
              </a:endParaRPr>
            </a:p>
          </p:txBody>
        </p:sp>
        <p:sp>
          <p:nvSpPr>
            <p:cNvPr id="141" name="Line 465"/>
            <p:cNvSpPr>
              <a:spLocks noChangeShapeType="1"/>
            </p:cNvSpPr>
            <p:nvPr/>
          </p:nvSpPr>
          <p:spPr bwMode="auto">
            <a:xfrm flipH="1">
              <a:off x="2951" y="2367"/>
              <a:ext cx="261" cy="6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Freeform 466"/>
            <p:cNvSpPr>
              <a:spLocks/>
            </p:cNvSpPr>
            <p:nvPr/>
          </p:nvSpPr>
          <p:spPr bwMode="auto">
            <a:xfrm>
              <a:off x="5555" y="1468"/>
              <a:ext cx="200" cy="275"/>
            </a:xfrm>
            <a:custGeom>
              <a:avLst/>
              <a:gdLst/>
              <a:ahLst/>
              <a:cxnLst>
                <a:cxn ang="0">
                  <a:pos x="0" y="277"/>
                </a:cxn>
                <a:cxn ang="0">
                  <a:pos x="231" y="0"/>
                </a:cxn>
                <a:cxn ang="0">
                  <a:pos x="315" y="546"/>
                </a:cxn>
              </a:cxnLst>
              <a:rect l="0" t="0" r="r" b="b"/>
              <a:pathLst>
                <a:path w="315" h="546">
                  <a:moveTo>
                    <a:pt x="0" y="277"/>
                  </a:moveTo>
                  <a:lnTo>
                    <a:pt x="231" y="0"/>
                  </a:lnTo>
                  <a:lnTo>
                    <a:pt x="315" y="54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Text Box 469"/>
            <p:cNvSpPr txBox="1">
              <a:spLocks noChangeArrowheads="1"/>
            </p:cNvSpPr>
            <p:nvPr/>
          </p:nvSpPr>
          <p:spPr bwMode="auto">
            <a:xfrm>
              <a:off x="2160" y="2737"/>
              <a:ext cx="106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dirty="0" err="1"/>
                <a:t>ergosterol</a:t>
              </a:r>
              <a:endParaRPr lang="en-US" sz="2000" dirty="0"/>
            </a:p>
          </p:txBody>
        </p:sp>
        <p:sp>
          <p:nvSpPr>
            <p:cNvPr id="147" name="Oval 471"/>
            <p:cNvSpPr>
              <a:spLocks noChangeArrowheads="1"/>
            </p:cNvSpPr>
            <p:nvPr/>
          </p:nvSpPr>
          <p:spPr bwMode="auto">
            <a:xfrm rot="413330">
              <a:off x="4224" y="2064"/>
              <a:ext cx="112" cy="232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F6BA2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8" name="Text Box 472"/>
            <p:cNvSpPr txBox="1">
              <a:spLocks noChangeArrowheads="1"/>
            </p:cNvSpPr>
            <p:nvPr/>
          </p:nvSpPr>
          <p:spPr bwMode="auto">
            <a:xfrm>
              <a:off x="3312" y="2448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>
                  <a:latin typeface="Symbol" pitchFamily="18" charset="2"/>
                  <a:sym typeface="Symbol" pitchFamily="18" charset="2"/>
                </a:rPr>
                <a:t>b</a:t>
              </a:r>
              <a:r>
                <a:rPr lang="en-US" dirty="0">
                  <a:sym typeface="Symbol" pitchFamily="18" charset="2"/>
                </a:rPr>
                <a:t>1,3 </a:t>
              </a:r>
              <a:r>
                <a:rPr lang="en-US" dirty="0" err="1">
                  <a:sym typeface="Symbol" pitchFamily="18" charset="2"/>
                </a:rPr>
                <a:t>glucan</a:t>
              </a:r>
              <a:endParaRPr lang="en-US" dirty="0">
                <a:sym typeface="Symbol" pitchFamily="18" charset="2"/>
              </a:endParaRPr>
            </a:p>
            <a:p>
              <a:pPr algn="ctr" eaLnBrk="0" hangingPunct="0"/>
              <a:r>
                <a:rPr lang="en-US" dirty="0" err="1">
                  <a:sym typeface="Symbol" pitchFamily="18" charset="2"/>
                </a:rPr>
                <a:t>s</a:t>
              </a:r>
              <a:r>
                <a:rPr lang="en-US" dirty="0" err="1" smtClean="0">
                  <a:sym typeface="Symbol" pitchFamily="18" charset="2"/>
                </a:rPr>
                <a:t>ynthase</a:t>
              </a:r>
              <a:r>
                <a:rPr lang="en-US" dirty="0" smtClean="0">
                  <a:sym typeface="Symbol" pitchFamily="18" charset="2"/>
                </a:rPr>
                <a:t> </a:t>
              </a:r>
              <a:endParaRPr lang="en-US" dirty="0">
                <a:sym typeface="Symbol" pitchFamily="18" charset="2"/>
              </a:endParaRPr>
            </a:p>
          </p:txBody>
        </p:sp>
        <p:sp>
          <p:nvSpPr>
            <p:cNvPr id="149" name="Line 473"/>
            <p:cNvSpPr>
              <a:spLocks noChangeShapeType="1"/>
            </p:cNvSpPr>
            <p:nvPr/>
          </p:nvSpPr>
          <p:spPr bwMode="auto">
            <a:xfrm rot="720000" flipV="1">
              <a:off x="4080" y="2185"/>
              <a:ext cx="12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Text Box 474"/>
            <p:cNvSpPr txBox="1">
              <a:spLocks noChangeArrowheads="1"/>
            </p:cNvSpPr>
            <p:nvPr/>
          </p:nvSpPr>
          <p:spPr bwMode="auto">
            <a:xfrm>
              <a:off x="2160" y="2386"/>
              <a:ext cx="100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dirty="0"/>
                <a:t>Cell</a:t>
              </a:r>
            </a:p>
            <a:p>
              <a:pPr algn="ctr" eaLnBrk="0" hangingPunct="0"/>
              <a:r>
                <a:rPr lang="en-US" dirty="0"/>
                <a:t>membrane</a:t>
              </a:r>
            </a:p>
          </p:txBody>
        </p:sp>
      </p:grpSp>
      <p:sp>
        <p:nvSpPr>
          <p:cNvPr id="479" name="TextBox 478"/>
          <p:cNvSpPr txBox="1"/>
          <p:nvPr/>
        </p:nvSpPr>
        <p:spPr>
          <a:xfrm>
            <a:off x="304800" y="710484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F</a:t>
            </a:r>
            <a:r>
              <a:rPr lang="en-US" sz="2400" b="1" dirty="0" smtClean="0">
                <a:latin typeface="Arial Narrow" pitchFamily="34" charset="0"/>
              </a:rPr>
              <a:t>airly rigid layer that provides structural support and protection. </a:t>
            </a:r>
          </a:p>
          <a:p>
            <a:r>
              <a:rPr lang="en-US" sz="2400" b="1" dirty="0" smtClean="0">
                <a:latin typeface="Arial Narrow" pitchFamily="34" charset="0"/>
              </a:rPr>
              <a:t>The rigidity is conferred &gt; by its glucosamine polymer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CHITIN</a:t>
            </a:r>
          </a:p>
        </p:txBody>
      </p:sp>
      <p:sp>
        <p:nvSpPr>
          <p:cNvPr id="480" name="TextBox 479"/>
          <p:cNvSpPr txBox="1"/>
          <p:nvPr/>
        </p:nvSpPr>
        <p:spPr>
          <a:xfrm>
            <a:off x="76200" y="5867400"/>
            <a:ext cx="891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Fungi cell wall differ from that of plants (cellulose) and bacteria (</a:t>
            </a:r>
            <a:r>
              <a:rPr lang="en-US" sz="2200" b="1" dirty="0" err="1" smtClean="0">
                <a:latin typeface="Arial Narrow" pitchFamily="34" charset="0"/>
              </a:rPr>
              <a:t>peptidoglycan</a:t>
            </a:r>
            <a:r>
              <a:rPr lang="en-US" sz="2200" b="1" dirty="0" smtClean="0">
                <a:latin typeface="Arial Narrow" pitchFamily="34" charset="0"/>
              </a:rPr>
              <a:t>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304800" y="228600"/>
            <a:ext cx="300281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The Fungal Cell Wall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adway" pitchFamily="82" charset="0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5943600" y="2133600"/>
            <a:ext cx="286809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1)  layer of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mannoproteins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85" name="Rectangle 484"/>
          <p:cNvSpPr/>
          <p:nvPr/>
        </p:nvSpPr>
        <p:spPr>
          <a:xfrm>
            <a:off x="6095999" y="3427926"/>
            <a:ext cx="304800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2) layer of 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β-1,3, or 6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glucan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86" name="Rectangle 485"/>
          <p:cNvSpPr/>
          <p:nvPr/>
        </p:nvSpPr>
        <p:spPr>
          <a:xfrm>
            <a:off x="6400800" y="4648200"/>
            <a:ext cx="179408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3) layer of chitin</a:t>
            </a:r>
          </a:p>
        </p:txBody>
      </p:sp>
      <p:cxnSp>
        <p:nvCxnSpPr>
          <p:cNvPr id="488" name="Straight Connector 487"/>
          <p:cNvCxnSpPr/>
          <p:nvPr/>
        </p:nvCxnSpPr>
        <p:spPr>
          <a:xfrm rot="5400000">
            <a:off x="6211094" y="44577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/>
          <p:cNvSpPr txBox="1"/>
          <p:nvPr/>
        </p:nvSpPr>
        <p:spPr>
          <a:xfrm>
            <a:off x="304800" y="15195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It </a:t>
            </a:r>
            <a:r>
              <a:rPr lang="en-US" sz="2400" b="1" dirty="0">
                <a:latin typeface="Arial Narrow" pitchFamily="34" charset="0"/>
              </a:rPr>
              <a:t>is made of three </a:t>
            </a:r>
            <a:r>
              <a:rPr lang="en-US" sz="2400" b="1" dirty="0" smtClean="0">
                <a:latin typeface="Arial Narrow" pitchFamily="34" charset="0"/>
              </a:rPr>
              <a:t>layers: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491" name="Straight Connector 490"/>
          <p:cNvCxnSpPr/>
          <p:nvPr/>
        </p:nvCxnSpPr>
        <p:spPr>
          <a:xfrm rot="16200000" flipH="1">
            <a:off x="5981700" y="4229100"/>
            <a:ext cx="609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34200" y="609600"/>
            <a:ext cx="195367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FLUCYTOSINE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179373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PYRIMIDINE ANALOGES</a:t>
            </a:r>
          </a:p>
        </p:txBody>
      </p:sp>
      <p:grpSp>
        <p:nvGrpSpPr>
          <p:cNvPr id="5" name="Group 6"/>
          <p:cNvGrpSpPr/>
          <p:nvPr/>
        </p:nvGrpSpPr>
        <p:grpSpPr>
          <a:xfrm>
            <a:off x="862884" y="1490802"/>
            <a:ext cx="6680916" cy="4978757"/>
            <a:chOff x="24684" y="1384479"/>
            <a:chExt cx="6680916" cy="4978757"/>
          </a:xfrm>
        </p:grpSpPr>
        <p:sp>
          <p:nvSpPr>
            <p:cNvPr id="8" name="Oval 7"/>
            <p:cNvSpPr/>
            <p:nvPr/>
          </p:nvSpPr>
          <p:spPr>
            <a:xfrm>
              <a:off x="228600" y="1384479"/>
              <a:ext cx="6477000" cy="4978757"/>
            </a:xfrm>
            <a:prstGeom prst="ellipse">
              <a:avLst/>
            </a:prstGeom>
            <a:gradFill flip="none" rotWithShape="1">
              <a:gsLst>
                <a:gs pos="0">
                  <a:srgbClr val="D3DFE9"/>
                </a:gs>
                <a:gs pos="50000">
                  <a:srgbClr val="F0F7FA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571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C:\Users\Administrator\Pictures\fff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684" y="1484289"/>
              <a:ext cx="6115050" cy="459105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152400" y="3498833"/>
            <a:ext cx="40386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4C00BC"/>
                </a:solidFill>
                <a:latin typeface="Arial Narrow" pitchFamily="34" charset="0"/>
              </a:rPr>
              <a:t>5-fluorodeoxyuridine </a:t>
            </a:r>
            <a:r>
              <a:rPr lang="en-US" sz="2200" b="1" dirty="0" err="1" smtClean="0">
                <a:solidFill>
                  <a:srgbClr val="4C00BC"/>
                </a:solidFill>
                <a:latin typeface="Arial Narrow" pitchFamily="34" charset="0"/>
              </a:rPr>
              <a:t>monophosphate</a:t>
            </a:r>
            <a:endParaRPr lang="en-US" sz="2200" b="1" dirty="0">
              <a:solidFill>
                <a:srgbClr val="4C00BC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3968939"/>
            <a:ext cx="307007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err="1" smtClean="0">
                <a:solidFill>
                  <a:srgbClr val="4C00BC"/>
                </a:solidFill>
                <a:latin typeface="Arial Narrow" pitchFamily="34" charset="0"/>
              </a:rPr>
              <a:t>fluorouridine</a:t>
            </a:r>
            <a:r>
              <a:rPr lang="en-US" sz="2200" b="1" dirty="0" smtClean="0">
                <a:solidFill>
                  <a:srgbClr val="4C00BC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4C00BC"/>
                </a:solidFill>
                <a:latin typeface="Arial Narrow" pitchFamily="34" charset="0"/>
              </a:rPr>
              <a:t>triphosphate</a:t>
            </a:r>
            <a:endParaRPr lang="en-US" sz="2200" b="1" dirty="0">
              <a:solidFill>
                <a:srgbClr val="4C00BC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924354"/>
            <a:ext cx="8763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Human cells are unable to convert the parent drug to its active metabolites, resulting in selective toxicity to the fungal cell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1143000"/>
            <a:ext cx="230223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0070C0"/>
                </a:solidFill>
                <a:latin typeface="Bernard MT Condensed" pitchFamily="18" charset="0"/>
              </a:rPr>
              <a:t>Pharmacodynamics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3032" y="913326"/>
            <a:ext cx="4191000" cy="1593832"/>
            <a:chOff x="103032" y="913326"/>
            <a:chExt cx="4191000" cy="1593832"/>
          </a:xfrm>
        </p:grpSpPr>
        <p:cxnSp>
          <p:nvCxnSpPr>
            <p:cNvPr id="18" name="Elbow Connector 17"/>
            <p:cNvCxnSpPr/>
            <p:nvPr/>
          </p:nvCxnSpPr>
          <p:spPr>
            <a:xfrm rot="16200000" flipH="1">
              <a:off x="400658" y="1536217"/>
              <a:ext cx="1179883" cy="762000"/>
            </a:xfrm>
            <a:prstGeom prst="bentConnector3">
              <a:avLst>
                <a:gd name="adj1" fmla="val 28651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85800" y="1327276"/>
              <a:ext cx="2209800" cy="248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3032" y="913326"/>
              <a:ext cx="4191000" cy="627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Taken up by fungal cells via </a:t>
              </a:r>
            </a:p>
            <a:p>
              <a:r>
                <a:rPr lang="en-US" sz="2200" b="1" dirty="0" smtClean="0">
                  <a:latin typeface="Arial Narrow" pitchFamily="34" charset="0"/>
                  <a:cs typeface="Times New Roman" pitchFamily="18" charset="0"/>
                  <a:sym typeface="Wingdings 3"/>
                </a:rPr>
                <a:t>         </a:t>
              </a:r>
              <a:r>
                <a:rPr lang="en-US" sz="2200" b="1" i="1" dirty="0" smtClean="0">
                  <a:solidFill>
                    <a:srgbClr val="0000FF"/>
                  </a:solidFill>
                  <a:latin typeface="Arial Narrow" pitchFamily="34" charset="0"/>
                </a:rPr>
                <a:t>cytosine </a:t>
              </a:r>
              <a:r>
                <a:rPr lang="en-US" sz="2200" b="1" i="1" dirty="0" err="1" smtClean="0">
                  <a:solidFill>
                    <a:srgbClr val="0000FF"/>
                  </a:solidFill>
                  <a:latin typeface="Arial Narrow" pitchFamily="34" charset="0"/>
                </a:rPr>
                <a:t>permease</a:t>
              </a:r>
              <a:endParaRPr lang="en-US" sz="2200" b="1" i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14600" y="2676802"/>
            <a:ext cx="5105400" cy="769441"/>
            <a:chOff x="2514600" y="2912843"/>
            <a:chExt cx="5105400" cy="769441"/>
          </a:xfrm>
        </p:grpSpPr>
        <p:sp>
          <p:nvSpPr>
            <p:cNvPr id="21" name="Rectangle 20"/>
            <p:cNvSpPr/>
            <p:nvPr/>
          </p:nvSpPr>
          <p:spPr>
            <a:xfrm>
              <a:off x="3429000" y="3352800"/>
              <a:ext cx="2438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2912843"/>
              <a:ext cx="510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Converted </a:t>
              </a:r>
              <a:r>
                <a:rPr lang="en-US" sz="2200" b="1" dirty="0" err="1" smtClean="0">
                  <a:latin typeface="Arial Narrow" pitchFamily="34" charset="0"/>
                </a:rPr>
                <a:t>intracellularly</a:t>
              </a:r>
              <a:r>
                <a:rPr lang="en-US" sz="2200" b="1" dirty="0" smtClean="0">
                  <a:latin typeface="Arial Narrow" pitchFamily="34" charset="0"/>
                </a:rPr>
                <a:t> first to 5-FU by  </a:t>
              </a:r>
              <a:br>
                <a:rPr lang="en-US" sz="2200" b="1" dirty="0" smtClean="0">
                  <a:latin typeface="Arial Narrow" pitchFamily="34" charset="0"/>
                </a:rPr>
              </a:br>
              <a:r>
                <a:rPr lang="en-US" sz="2200" b="1" dirty="0" smtClean="0">
                  <a:latin typeface="Arial Narrow" pitchFamily="34" charset="0"/>
                </a:rPr>
                <a:t>              </a:t>
              </a: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</a:rPr>
                <a:t>cytosine </a:t>
              </a:r>
              <a:r>
                <a:rPr lang="en-US" sz="2200" b="1" dirty="0" err="1" smtClean="0">
                  <a:solidFill>
                    <a:srgbClr val="0000FF"/>
                  </a:solidFill>
                  <a:latin typeface="Arial Narrow" pitchFamily="34" charset="0"/>
                </a:rPr>
                <a:t>deaminase</a:t>
              </a:r>
              <a:endParaRPr lang="en-US" sz="2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43001" y="5110838"/>
            <a:ext cx="3010230" cy="400110"/>
            <a:chOff x="1143001" y="5334000"/>
            <a:chExt cx="3010230" cy="400110"/>
          </a:xfrm>
        </p:grpSpPr>
        <p:sp>
          <p:nvSpPr>
            <p:cNvPr id="24" name="Rectangle 23"/>
            <p:cNvSpPr/>
            <p:nvPr/>
          </p:nvSpPr>
          <p:spPr>
            <a:xfrm>
              <a:off x="1143001" y="5435958"/>
              <a:ext cx="2971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4074" y="5334000"/>
              <a:ext cx="30091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Inhibit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Arial Narrow" pitchFamily="34" charset="0"/>
                </a:rPr>
                <a:t>thymidylate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Arial Narrow" pitchFamily="34" charset="0"/>
                </a:rPr>
                <a:t>synthase</a:t>
              </a:r>
              <a:endParaRPr lang="en-US" sz="20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162800" y="2720008"/>
            <a:ext cx="1600200" cy="369332"/>
          </a:xfrm>
          <a:prstGeom prst="rect">
            <a:avLst/>
          </a:prstGeom>
          <a:solidFill>
            <a:srgbClr val="CCFF66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RESISTANCE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0679" y="5448837"/>
            <a:ext cx="23622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Inhibit DNA Synthesis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3400" y="5029200"/>
            <a:ext cx="27432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Inhibit Protein Synthesis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5715000" y="3048000"/>
            <a:ext cx="1447800" cy="2286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2819400" y="1600200"/>
            <a:ext cx="4343400" cy="1143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37" y="97772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Arial Narrow" pitchFamily="34" charset="0"/>
              </a:rPr>
              <a:t>Not used as a single agent so as not to develop </a:t>
            </a:r>
            <a:r>
              <a:rPr lang="en-GB" sz="2400" b="1" dirty="0" smtClean="0">
                <a:latin typeface="Arial Narrow" pitchFamily="34" charset="0"/>
              </a:rPr>
              <a:t>resistance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207472"/>
            <a:ext cx="78486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Reversible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neutropenia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, thrombocytopenia and occasional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bone marrow depression.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Nausea ,vomiting ,diarrhea, severe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enterocolitis</a:t>
            </a: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Reversible hepatic enzyme elevation in 5% patients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In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latin typeface="Arial Narrow" pitchFamily="34" charset="0"/>
              </a:rPr>
              <a:t>hromoblastomycosis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with </a:t>
            </a:r>
            <a:r>
              <a:rPr lang="en-US" sz="2400" b="1" dirty="0" err="1" smtClean="0">
                <a:latin typeface="Arial Narrow" pitchFamily="34" charset="0"/>
              </a:rPr>
              <a:t>itraconazole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In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cryptococcal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meningitis, in AIDS patients 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with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amphotericin</a:t>
            </a: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In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candidiasis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Vaginal </a:t>
            </a:r>
            <a:r>
              <a:rPr lang="en-US" sz="2400" b="1" dirty="0" err="1" smtClean="0">
                <a:latin typeface="Arial Narrow" pitchFamily="34" charset="0"/>
              </a:rPr>
              <a:t>candidiasis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3 days</a:t>
            </a:r>
          </a:p>
          <a:p>
            <a:pPr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In </a:t>
            </a:r>
            <a:r>
              <a:rPr lang="en-US" sz="2400" b="1" dirty="0" err="1" smtClean="0">
                <a:latin typeface="Arial Narrow" pitchFamily="34" charset="0"/>
              </a:rPr>
              <a:t>dermatophytosis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7-15 days &amp; </a:t>
            </a:r>
            <a:r>
              <a:rPr lang="en-US" sz="2400" b="1" dirty="0" err="1" smtClean="0">
                <a:latin typeface="Arial Narrow" pitchFamily="34" charset="0"/>
              </a:rPr>
              <a:t>Onychomycosis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  </a:t>
            </a:r>
            <a:r>
              <a:rPr lang="en-US" sz="2400" b="1" dirty="0" smtClean="0">
                <a:latin typeface="Arial Narrow" pitchFamily="34" charset="0"/>
              </a:rPr>
              <a:t>3 months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921" y="4807310"/>
            <a:ext cx="761999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ADRs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761999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Uses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4200" y="609600"/>
            <a:ext cx="195367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FLUCYTOSINE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179373"/>
            <a:ext cx="2590800" cy="506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PYRIMIDINE ANALOGES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1404068"/>
            <a:ext cx="914400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Doses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879242"/>
            <a:ext cx="81534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Given 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100-150 mg /kg per day divided into 4 oral doses</a:t>
            </a:r>
          </a:p>
          <a:p>
            <a:pPr>
              <a:lnSpc>
                <a:spcPts val="2500"/>
              </a:lnSpc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Dose must be adjusted in renal disease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1752600"/>
            <a:ext cx="268785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en-US" sz="2800" b="1" dirty="0" smtClean="0">
                <a:latin typeface="Broadway" pitchFamily="82" charset="0"/>
              </a:rPr>
              <a:t>4. On Mitosis</a:t>
            </a:r>
          </a:p>
          <a:p>
            <a:pPr marL="514350" indent="-514350" algn="ctr"/>
            <a:endParaRPr lang="en-US" sz="2800" b="1" dirty="0" smtClean="0">
              <a:latin typeface="Broadway" pitchFamily="82" charset="0"/>
            </a:endParaRPr>
          </a:p>
          <a:p>
            <a:pPr marL="514350" indent="-514350" algn="ctr"/>
            <a:r>
              <a:rPr lang="en-US" sz="2800" b="1" dirty="0" smtClean="0">
                <a:latin typeface="Arial Narrow" pitchFamily="34" charset="0"/>
              </a:rPr>
              <a:t>GRISEOFULVIN</a:t>
            </a:r>
          </a:p>
          <a:p>
            <a:pPr marL="514350" indent="-514350" algn="ctr">
              <a:buAutoNum type="arabicParenR"/>
            </a:pPr>
            <a:endParaRPr lang="en-US" sz="28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7125" y="609600"/>
            <a:ext cx="230075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88900" dist="63500" dir="2700000" algn="tl">
                    <a:srgbClr val="000000"/>
                  </a:outerShdw>
                </a:effectLst>
              </a:rPr>
              <a:t>GRISOEOFULVIN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75603"/>
            <a:ext cx="86245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err="1" smtClean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 Narrow" pitchFamily="34" charset="0"/>
                <a:cs typeface="Times New Roman" pitchFamily="18" charset="0"/>
                <a:sym typeface="Wingdings 3"/>
              </a:rPr>
              <a:t>Fungistatic</a:t>
            </a:r>
            <a:r>
              <a:rPr lang="en-US" sz="2400" b="1" u="heavy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</a:p>
          <a:p>
            <a:r>
              <a:rPr lang="en-US" sz="2400" b="1" u="heavy" dirty="0" smtClean="0">
                <a:uFill>
                  <a:solidFill>
                    <a:schemeClr val="accent1"/>
                  </a:solidFill>
                </a:uFill>
                <a:latin typeface="Arial Narrow" pitchFamily="34" charset="0"/>
              </a:rPr>
              <a:t>Antifungal spectrum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</a:p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Narrow spectrum. Used mainly against 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dermatophytes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(can actively concentrate it )  but not against 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candida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that causes deep mycosis.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97" y="3312855"/>
            <a:ext cx="212590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376" y="3770055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Sparsely soluble in water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poor o</a:t>
            </a:r>
            <a:r>
              <a:rPr lang="en-US" sz="2200" b="1" spc="-40" dirty="0" smtClean="0">
                <a:latin typeface="Arial Narrow" pitchFamily="34" charset="0"/>
              </a:rPr>
              <a:t>ral absorption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it needs 4 hrs t reach peak effect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spc="-40" dirty="0" smtClean="0">
                <a:latin typeface="Arial Narrow" pitchFamily="34" charset="0"/>
              </a:rPr>
              <a:t> Absorption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200" b="1" spc="-40" dirty="0" smtClean="0">
                <a:latin typeface="Arial Narrow" pitchFamily="34" charset="0"/>
              </a:rPr>
              <a:t> by fatty meal &amp;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40" dirty="0" smtClean="0">
                <a:latin typeface="Arial Narrow" pitchFamily="34" charset="0"/>
              </a:rPr>
              <a:t>by intake of barbiturates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It is ineffective topically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Distributes in newly formed keratin of hair &amp; nails 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t</a:t>
            </a:r>
            <a:r>
              <a:rPr lang="en-US" sz="2200" b="1" baseline="-25000" dirty="0" smtClean="0">
                <a:latin typeface="Arial Narrow" pitchFamily="34" charset="0"/>
              </a:rPr>
              <a:t>1/2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1 day.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Extensively metabolized in liver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It is a metabolizing enzyme inducer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990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Isolated from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pencillium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griseofulvum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,  but has no antibacterial activity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532" y="2743200"/>
            <a:ext cx="1752600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Doses &amp; Uses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532" y="4071068"/>
            <a:ext cx="761999" cy="424732"/>
          </a:xfrm>
          <a:prstGeom prst="rect">
            <a:avLst/>
          </a:prstGeom>
          <a:solidFill>
            <a:schemeClr val="bg1"/>
          </a:solidFill>
          <a:ln>
            <a:solidFill>
              <a:srgbClr val="0086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ADRs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796208"/>
            <a:ext cx="861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1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		</a:t>
            </a:r>
            <a:r>
              <a:rPr lang="en-US" sz="2400" b="1" u="heavy" dirty="0" smtClean="0">
                <a:uFill>
                  <a:solidFill>
                    <a:srgbClr val="0086BC"/>
                  </a:solidFill>
                </a:uFill>
                <a:latin typeface="Arial Narrow" pitchFamily="34" charset="0"/>
              </a:rPr>
              <a:t>Orally: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5-15 mg /kg for children </a:t>
            </a:r>
          </a:p>
          <a:p>
            <a:pPr>
              <a:lnSpc>
                <a:spcPts val="2100"/>
              </a:lnSpc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  		             500-1 gram for adults.</a:t>
            </a:r>
          </a:p>
          <a:p>
            <a:pPr>
              <a:lnSpc>
                <a:spcPts val="2100"/>
              </a:lnSpc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1 m. 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scalp &amp; hair ringworm </a:t>
            </a:r>
          </a:p>
          <a:p>
            <a:pPr>
              <a:lnSpc>
                <a:spcPts val="2100"/>
              </a:lnSpc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6-9 m. 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finger nails / 1 y. </a:t>
            </a:r>
            <a:r>
              <a:rPr lang="en-US" sz="24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toe nails</a:t>
            </a:r>
            <a:endParaRPr lang="en-US" sz="2400" b="1" dirty="0" smtClean="0"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012096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GIT upsets &amp; </a:t>
            </a:r>
            <a:r>
              <a:rPr lang="en-US" sz="2200" b="1" dirty="0" err="1" smtClean="0">
                <a:latin typeface="Arial Narrow" pitchFamily="34" charset="0"/>
              </a:rPr>
              <a:t>hepatotoxicity</a:t>
            </a:r>
            <a:endParaRPr lang="en-US" sz="2200" b="1" dirty="0" smtClean="0">
              <a:latin typeface="Arial Narrow" pitchFamily="34" charset="0"/>
            </a:endParaRP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CNS symptoms;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neuritis , lethargy , mental confusion, impairment </a:t>
            </a:r>
            <a:br>
              <a:rPr lang="en-US" sz="22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   in performance of routine task, fatigue, vertigo ,syncope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200" b="1" dirty="0" smtClean="0">
                <a:latin typeface="Arial Narrow" pitchFamily="34" charset="0"/>
              </a:rPr>
              <a:t>Photosensitivity 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Leucopenia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Allergy</a:t>
            </a:r>
          </a:p>
          <a:p>
            <a:pPr marL="0" lvl="1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err="1" smtClean="0">
                <a:latin typeface="Arial Narrow" pitchFamily="34" charset="0"/>
              </a:rPr>
              <a:t>Microsomal</a:t>
            </a:r>
            <a:r>
              <a:rPr lang="en-US" sz="2200" b="1" dirty="0" smtClean="0">
                <a:latin typeface="Arial Narrow" pitchFamily="34" charset="0"/>
              </a:rPr>
              <a:t> enzyme inducer;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activity of anticoagulants &amp; cause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intolerance to alcohol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532" y="1258956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Interferes with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tubulin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polemerization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  altered spindle formation   abnormal metaphase ( failure of daughter nuclei to separate during mitosis   m</a:t>
            </a:r>
            <a:r>
              <a:rPr lang="en-US" sz="2200" b="1" dirty="0" smtClean="0">
                <a:latin typeface="Arial Narrow" pitchFamily="34" charset="0"/>
              </a:rPr>
              <a:t>ultinucleated stunted </a:t>
            </a:r>
            <a:r>
              <a:rPr lang="en-US" sz="2200" b="1" dirty="0" err="1" smtClean="0">
                <a:latin typeface="Arial Narrow" pitchFamily="34" charset="0"/>
              </a:rPr>
              <a:t>hyphae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532" y="457200"/>
            <a:ext cx="249940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9FDE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Bernard MT Condensed" pitchFamily="18" charset="0"/>
              </a:rPr>
              <a:t>Pharmacodynamics</a:t>
            </a:r>
            <a:endParaRPr lang="en-US" sz="24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532" y="870179"/>
            <a:ext cx="862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 Narrow" pitchFamily="34" charset="0"/>
                <a:cs typeface="Times New Roman" pitchFamily="18" charset="0"/>
                <a:sym typeface="Wingdings 3"/>
              </a:rPr>
              <a:t>Mechanism </a:t>
            </a:r>
          </a:p>
        </p:txBody>
      </p:sp>
      <p:pic>
        <p:nvPicPr>
          <p:cNvPr id="14" name="Picture 2" descr="http://www.sciencemag.org/content/vol286/issue5441/images/small/se4297948002.gif"/>
          <p:cNvPicPr>
            <a:picLocks noChangeAspect="1" noChangeArrowheads="1"/>
          </p:cNvPicPr>
          <p:nvPr/>
        </p:nvPicPr>
        <p:blipFill>
          <a:blip r:embed="rId3" cstate="print"/>
          <a:srcRect l="4512" r="46634" b="4878"/>
          <a:stretch>
            <a:fillRect/>
          </a:stretch>
        </p:blipFill>
        <p:spPr bwMode="auto">
          <a:xfrm>
            <a:off x="6732181" y="228600"/>
            <a:ext cx="2107019" cy="3124201"/>
          </a:xfrm>
          <a:prstGeom prst="rect">
            <a:avLst/>
          </a:prstGeom>
          <a:noFill/>
        </p:spPr>
      </p:pic>
      <p:pic>
        <p:nvPicPr>
          <p:cNvPr id="1027" name="Picture 3" descr="C:\Users\Administrator\Pictures\hh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4" t="4066"/>
          <a:stretch>
            <a:fillRect/>
          </a:stretch>
        </p:blipFill>
        <p:spPr bwMode="auto">
          <a:xfrm>
            <a:off x="6139068" y="2667000"/>
            <a:ext cx="1193644" cy="685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990600"/>
            <a:ext cx="43434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defRPr/>
            </a:pPr>
            <a:r>
              <a:rPr lang="en-US" sz="2200" b="1" i="1" u="sng" dirty="0" err="1" smtClean="0">
                <a:solidFill>
                  <a:srgbClr val="0066FF"/>
                </a:solidFill>
                <a:latin typeface="Arial Narrow" pitchFamily="34" charset="0"/>
                <a:cs typeface="Times New Roman" pitchFamily="18" charset="0"/>
              </a:rPr>
              <a:t>Dermatomycoses</a:t>
            </a:r>
            <a:r>
              <a:rPr lang="en-US" sz="2200" b="1" i="1" u="sng" dirty="0" smtClean="0">
                <a:solidFill>
                  <a:srgbClr val="0066FF"/>
                </a:solidFill>
                <a:latin typeface="Arial Narrow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2300"/>
              </a:lnSpc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Cutaneous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 infections </a:t>
            </a:r>
            <a:r>
              <a:rPr lang="en-US" sz="2200" b="1" dirty="0" smtClean="0">
                <a:solidFill>
                  <a:srgbClr val="3D556B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</a:p>
          <a:p>
            <a:pPr>
              <a:lnSpc>
                <a:spcPts val="2300"/>
              </a:lnSpc>
              <a:defRPr/>
            </a:pPr>
            <a:r>
              <a:rPr lang="en-US" sz="2200" b="1" dirty="0" smtClean="0">
                <a:solidFill>
                  <a:srgbClr val="3D556B"/>
                </a:solidFill>
                <a:latin typeface="Arial Narrow" pitchFamily="34" charset="0"/>
                <a:cs typeface="Times New Roman" pitchFamily="18" charset="0"/>
              </a:rPr>
              <a:t>Topical </a:t>
            </a:r>
            <a:r>
              <a:rPr lang="en-US" sz="2200" b="1" dirty="0" err="1" smtClean="0">
                <a:solidFill>
                  <a:srgbClr val="3D556B"/>
                </a:solidFill>
                <a:latin typeface="Arial Narrow" pitchFamily="34" charset="0"/>
                <a:cs typeface="Times New Roman" pitchFamily="18" charset="0"/>
              </a:rPr>
              <a:t>imidazole</a:t>
            </a:r>
            <a:r>
              <a:rPr lang="en-US" sz="2200" b="1" dirty="0" smtClean="0">
                <a:solidFill>
                  <a:srgbClr val="3D556B"/>
                </a:solidFill>
                <a:latin typeface="Arial Narrow" pitchFamily="34" charset="0"/>
                <a:cs typeface="Times New Roman" pitchFamily="18" charset="0"/>
              </a:rPr>
              <a:t>;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as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meconazole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clotirmazole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…etc.  for skin infection </a:t>
            </a:r>
            <a:r>
              <a:rPr lang="en-US" sz="2200" b="1" dirty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Nail 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infection </a:t>
            </a:r>
            <a:r>
              <a:rPr lang="en-US" sz="2200" b="1" dirty="0">
                <a:solidFill>
                  <a:srgbClr val="3D556B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endParaRPr lang="en-US" sz="2200" b="1" dirty="0" smtClean="0">
              <a:solidFill>
                <a:srgbClr val="3D556B"/>
              </a:solidFill>
              <a:latin typeface="Arial Narrow" pitchFamily="34" charset="0"/>
              <a:cs typeface="Times New Roman" pitchFamily="18" charset="0"/>
              <a:sym typeface="Wingdings 3"/>
            </a:endParaRPr>
          </a:p>
          <a:p>
            <a:pPr>
              <a:lnSpc>
                <a:spcPts val="2300"/>
              </a:lnSpc>
              <a:defRPr/>
            </a:pPr>
            <a:r>
              <a:rPr lang="en-US" sz="2200" b="1" dirty="0" smtClean="0">
                <a:solidFill>
                  <a:srgbClr val="3D556B"/>
                </a:solidFill>
                <a:latin typeface="Arial Narrow" pitchFamily="34" charset="0"/>
                <a:cs typeface="Times New Roman" pitchFamily="18" charset="0"/>
              </a:rPr>
              <a:t>Topical </a:t>
            </a:r>
            <a:r>
              <a:rPr lang="en-US" sz="2200" b="1" dirty="0" err="1">
                <a:solidFill>
                  <a:srgbClr val="3D556B"/>
                </a:solidFill>
                <a:latin typeface="Arial Narrow" pitchFamily="34" charset="0"/>
                <a:cs typeface="Times New Roman" pitchFamily="18" charset="0"/>
              </a:rPr>
              <a:t>imidazole</a:t>
            </a:r>
            <a:r>
              <a:rPr lang="en-US" sz="2200" b="1" dirty="0">
                <a:solidFill>
                  <a:srgbClr val="3D556B"/>
                </a:solidFill>
                <a:latin typeface="Arial Narrow" pitchFamily="34" charset="0"/>
                <a:cs typeface="Times New Roman" pitchFamily="18" charset="0"/>
              </a:rPr>
              <a:t>; </a:t>
            </a:r>
            <a:r>
              <a:rPr lang="en-US" sz="2200" b="1" dirty="0">
                <a:latin typeface="Arial Narrow" pitchFamily="34" charset="0"/>
                <a:cs typeface="Times New Roman" pitchFamily="18" charset="0"/>
              </a:rPr>
              <a:t>as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Tioconazole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200" b="1" dirty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defRPr/>
            </a:pP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Extensive scalp &amp; nail infection </a:t>
            </a:r>
            <a:r>
              <a:rPr lang="en-US" sz="2200" b="1" dirty="0">
                <a:solidFill>
                  <a:srgbClr val="3D556B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Grisofulvin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orally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990600"/>
            <a:ext cx="4572000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i="1" u="sng" dirty="0" err="1" smtClean="0">
                <a:solidFill>
                  <a:srgbClr val="0066FF"/>
                </a:solidFill>
                <a:latin typeface="Arial Narrow" pitchFamily="34" charset="0"/>
                <a:cs typeface="Times New Roman" pitchFamily="18" charset="0"/>
              </a:rPr>
              <a:t>Candidias</a:t>
            </a:r>
            <a:r>
              <a:rPr lang="en-US" sz="2200" b="1" i="1" u="sng" dirty="0" smtClean="0">
                <a:solidFill>
                  <a:srgbClr val="0066FF"/>
                </a:solidFill>
                <a:latin typeface="Arial Narrow" pitchFamily="34" charset="0"/>
                <a:cs typeface="Times New Roman" pitchFamily="18" charset="0"/>
              </a:rPr>
              <a:t>;</a:t>
            </a:r>
            <a:r>
              <a:rPr lang="en-US" sz="2200" b="1" i="1" dirty="0" smtClean="0">
                <a:solidFill>
                  <a:srgbClr val="0066FF"/>
                </a:solidFill>
                <a:latin typeface="Arial Narrow" pitchFamily="34" charset="0"/>
                <a:cs typeface="Times New Roman" pitchFamily="18" charset="0"/>
              </a:rPr>
              <a:t>  </a:t>
            </a:r>
          </a:p>
          <a:p>
            <a:pPr>
              <a:lnSpc>
                <a:spcPts val="2300"/>
              </a:lnSpc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Cutaneous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 infection </a:t>
            </a:r>
            <a:r>
              <a:rPr lang="en-US" sz="2200" b="1" dirty="0">
                <a:solidFill>
                  <a:srgbClr val="3D556B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200" b="1" dirty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Topical </a:t>
            </a:r>
            <a:r>
              <a:rPr lang="en-US" sz="2200" b="1" dirty="0" err="1">
                <a:latin typeface="Arial Narrow" pitchFamily="34" charset="0"/>
                <a:cs typeface="Times New Roman" pitchFamily="18" charset="0"/>
              </a:rPr>
              <a:t>amphotericin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clotrimazole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, </a:t>
            </a:r>
          </a:p>
          <a:p>
            <a:pPr>
              <a:lnSpc>
                <a:spcPts val="2300"/>
              </a:lnSpc>
              <a:defRPr/>
            </a:pP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econazole</a:t>
            </a:r>
            <a:r>
              <a:rPr lang="en-US" sz="2200" b="1" dirty="0">
                <a:latin typeface="Arial Narrow" pitchFamily="34" charset="0"/>
                <a:cs typeface="Times New Roman" pitchFamily="18" charset="0"/>
              </a:rPr>
              <a:t>, 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miconazole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200" b="1" dirty="0">
                <a:latin typeface="Arial Narrow" pitchFamily="34" charset="0"/>
                <a:cs typeface="Times New Roman" pitchFamily="18" charset="0"/>
              </a:rPr>
              <a:t>or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nystatin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defRPr/>
            </a:pP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Oral  (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GITmucosa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)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candidiasis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3D556B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endParaRPr lang="en-US" sz="2200" b="1" dirty="0">
              <a:solidFill>
                <a:schemeClr val="accent1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Topical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amphotericin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fluconazole</a:t>
            </a:r>
            <a:r>
              <a:rPr lang="en-US" sz="2200" b="1" dirty="0">
                <a:latin typeface="Arial Narrow" pitchFamily="34" charset="0"/>
                <a:cs typeface="Times New Roman" pitchFamily="18" charset="0"/>
              </a:rPr>
              <a:t>, 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defRPr/>
            </a:pP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ketoconazole</a:t>
            </a:r>
            <a:r>
              <a:rPr lang="en-US" sz="2200" b="1" dirty="0">
                <a:latin typeface="Arial Narrow" pitchFamily="34" charset="0"/>
                <a:cs typeface="Times New Roman" pitchFamily="18" charset="0"/>
              </a:rPr>
              <a:t>, 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miconazole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latin typeface="Arial Narrow" pitchFamily="34" charset="0"/>
                <a:cs typeface="Times New Roman" pitchFamily="18" charset="0"/>
              </a:rPr>
              <a:t>or </a:t>
            </a:r>
            <a:r>
              <a:rPr lang="en-US" sz="2200" b="1" dirty="0" err="1">
                <a:latin typeface="Arial Narrow" pitchFamily="34" charset="0"/>
                <a:cs typeface="Times New Roman" pitchFamily="18" charset="0"/>
              </a:rPr>
              <a:t>nystatin</a:t>
            </a:r>
            <a:r>
              <a:rPr lang="en-US" sz="2200" b="1" dirty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ts val="2300"/>
              </a:lnSpc>
              <a:defRPr/>
            </a:pPr>
            <a:r>
              <a:rPr lang="en-US" sz="2200" b="1" dirty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Vaginal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candidiasis</a:t>
            </a:r>
            <a:r>
              <a:rPr lang="en-US" sz="2200" b="1" dirty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3D556B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ts val="2300"/>
              </a:lnSpc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Topical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cotrimazole,econazole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</a:t>
            </a:r>
          </a:p>
          <a:p>
            <a:pPr>
              <a:lnSpc>
                <a:spcPts val="2300"/>
              </a:lnSpc>
              <a:defRPr/>
            </a:pP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ketoconazole</a:t>
            </a:r>
            <a:r>
              <a:rPr lang="en-US" sz="2200" b="1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miconazole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or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nystatin</a:t>
            </a:r>
            <a:endParaRPr lang="en-US" sz="2200" b="1" i="1" dirty="0">
              <a:latin typeface="Arial Narrow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57600" y="4191000"/>
            <a:ext cx="5181600" cy="158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4244008"/>
            <a:ext cx="86106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Efficacy of topical agents in superficial mycoses depends not only on type of lesion &amp; mechanism of the drug action but also on; </a:t>
            </a:r>
          </a:p>
          <a:p>
            <a:pPr marL="365760"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Viscosity,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hydrophobicity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&amp; acidity of the formulation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Cream or </a:t>
            </a:r>
            <a:br>
              <a:rPr lang="en-US" sz="22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 solution are preferred.</a:t>
            </a:r>
          </a:p>
          <a:p>
            <a:pPr marL="365760"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Their ability to concentrate in to stratum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corneum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squamous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mucosa, </a:t>
            </a:r>
            <a:br>
              <a:rPr lang="en-US" sz="22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 or cornea.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Topical antifungal agents are usually not successful in mycoses of the nails &amp; hair and has no place in therapy of subcutaneous mycoses.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17" y="376535"/>
            <a:ext cx="854208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ANTIFUNGAL THERAPY FOR SUPERFICIAL MYCOSIS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adway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755839"/>
            <a:ext cx="4114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Use of Topical Antifungal Therapy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600" y="838200"/>
            <a:ext cx="8534400" cy="5791200"/>
            <a:chOff x="457200" y="838200"/>
            <a:chExt cx="8534400" cy="5791200"/>
          </a:xfrm>
        </p:grpSpPr>
        <p:sp>
          <p:nvSpPr>
            <p:cNvPr id="5" name="Rectangle 4"/>
            <p:cNvSpPr/>
            <p:nvPr/>
          </p:nvSpPr>
          <p:spPr>
            <a:xfrm>
              <a:off x="3657600" y="1524000"/>
              <a:ext cx="3528646" cy="5074227"/>
            </a:xfrm>
            <a:prstGeom prst="rect">
              <a:avLst/>
            </a:prstGeom>
            <a:solidFill>
              <a:srgbClr val="B5EDFD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227855" y="1524000"/>
              <a:ext cx="1641231" cy="5074227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5998458"/>
              <a:ext cx="80772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+mj-lt"/>
                </a:rPr>
                <a:t>Caspofungin</a:t>
              </a:r>
              <a:r>
                <a:rPr lang="en-US" b="1" dirty="0" smtClean="0">
                  <a:latin typeface="Arial Narrow" pitchFamily="34" charset="0"/>
                </a:rPr>
                <a:t>         Disrupts 	           +			          +	</a:t>
              </a:r>
            </a:p>
            <a:p>
              <a:pPr>
                <a:lnSpc>
                  <a:spcPts val="1800"/>
                </a:lnSpc>
              </a:pPr>
              <a:r>
                <a:rPr lang="en-US" b="1" dirty="0" smtClean="0">
                  <a:latin typeface="Arial Narrow" pitchFamily="34" charset="0"/>
                </a:rPr>
                <a:t> 		cell wall                               </a:t>
              </a:r>
              <a:r>
                <a:rPr lang="en-US" dirty="0" smtClean="0">
                  <a:latin typeface="Arial Narrow" pitchFamily="34" charset="0"/>
                </a:rPr>
                <a:t> </a:t>
              </a:r>
              <a:endParaRPr lang="en-US" dirty="0">
                <a:latin typeface="Arial Narrow" pitchFamily="34" charset="0"/>
              </a:endParaRPr>
            </a:p>
          </p:txBody>
        </p:sp>
        <p:pic>
          <p:nvPicPr>
            <p:cNvPr id="4" name="Picture 2" descr="http://cdn.pharmacologycorner.com/wp-content/uploads/2009/02/antifungaltable-thumb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t="8241" r="1123" b="16400"/>
            <a:stretch>
              <a:fillRect/>
            </a:stretch>
          </p:blipFill>
          <p:spPr bwMode="auto">
            <a:xfrm>
              <a:off x="457200" y="838200"/>
              <a:ext cx="8534400" cy="5257800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362944" y="189084"/>
            <a:ext cx="8400056" cy="6480072"/>
            <a:chOff x="559904" y="189084"/>
            <a:chExt cx="8400056" cy="6480072"/>
          </a:xfrm>
        </p:grpSpPr>
        <p:sp>
          <p:nvSpPr>
            <p:cNvPr id="9" name="Rectangle 8"/>
            <p:cNvSpPr/>
            <p:nvPr/>
          </p:nvSpPr>
          <p:spPr>
            <a:xfrm>
              <a:off x="559904" y="189084"/>
              <a:ext cx="8400056" cy="523220"/>
            </a:xfrm>
            <a:prstGeom prst="rect">
              <a:avLst/>
            </a:prstGeom>
            <a:solidFill>
              <a:srgbClr val="00B0F0"/>
            </a:solidFill>
            <a:ln w="57150" cmpd="dbl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ANTIFUNGAL THERAPY FOR SUPERFICIAL </a:t>
              </a:r>
              <a:r>
                <a:rPr lang="en-US" sz="2800" i="1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vs</a:t>
              </a: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  SYSTEMIC MYCOSIS</a:t>
              </a:r>
              <a:endParaRPr lang="en-US" sz="28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19540" y="6629400"/>
              <a:ext cx="8305800" cy="1588"/>
            </a:xfrm>
            <a:prstGeom prst="line">
              <a:avLst/>
            </a:prstGeom>
            <a:ln w="57150" cmpd="dbl">
              <a:solidFill>
                <a:srgbClr val="4C0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019800" y="3733800"/>
              <a:ext cx="5791200" cy="1588"/>
            </a:xfrm>
            <a:prstGeom prst="line">
              <a:avLst/>
            </a:prstGeom>
            <a:ln w="57150" cmpd="dbl">
              <a:solidFill>
                <a:srgbClr val="4C0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2285206" y="3733006"/>
              <a:ext cx="5791200" cy="1588"/>
            </a:xfrm>
            <a:prstGeom prst="line">
              <a:avLst/>
            </a:prstGeom>
            <a:ln w="57150" cmpd="dbl">
              <a:solidFill>
                <a:srgbClr val="4C0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749543" y="3746258"/>
              <a:ext cx="5791200" cy="1588"/>
            </a:xfrm>
            <a:prstGeom prst="line">
              <a:avLst/>
            </a:prstGeom>
            <a:ln w="57150" cmpd="dbl">
              <a:solidFill>
                <a:srgbClr val="4C0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786120" y="3759510"/>
              <a:ext cx="5791200" cy="1588"/>
            </a:xfrm>
            <a:prstGeom prst="line">
              <a:avLst/>
            </a:prstGeom>
            <a:ln w="57150" cmpd="dbl">
              <a:solidFill>
                <a:srgbClr val="4C0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266406" y="3772762"/>
              <a:ext cx="5791200" cy="1588"/>
            </a:xfrm>
            <a:prstGeom prst="line">
              <a:avLst/>
            </a:prstGeom>
            <a:ln w="57150" cmpd="dbl">
              <a:solidFill>
                <a:srgbClr val="4C0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9600" y="838200"/>
              <a:ext cx="8305800" cy="1588"/>
            </a:xfrm>
            <a:prstGeom prst="line">
              <a:avLst/>
            </a:prstGeom>
            <a:ln w="57150" cmpd="dbl">
              <a:solidFill>
                <a:srgbClr val="4C0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gradFill flip="none" rotWithShape="1">
            <a:gsLst>
              <a:gs pos="11000">
                <a:schemeClr val="tx2">
                  <a:lumMod val="40000"/>
                  <a:lumOff val="60000"/>
                  <a:alpha val="84000"/>
                </a:schemeClr>
              </a:gs>
              <a:gs pos="20000">
                <a:srgbClr val="CCFF66">
                  <a:alpha val="76000"/>
                </a:srgbClr>
              </a:gs>
              <a:gs pos="5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914400"/>
            <a:ext cx="5638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Font typeface="Wingdings 3"/>
              <a:buChar char="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Oral or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parentral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polyene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antibiotics</a:t>
            </a:r>
          </a:p>
          <a:p>
            <a:pPr>
              <a:lnSpc>
                <a:spcPts val="2500"/>
              </a:lnSpc>
              <a:buFont typeface="Wingdings 3"/>
              <a:buChar char="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Systemic azoles</a:t>
            </a:r>
          </a:p>
          <a:p>
            <a:pPr>
              <a:lnSpc>
                <a:spcPts val="2500"/>
              </a:lnSpc>
              <a:buFont typeface="Wingdings 3"/>
              <a:buChar char="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Flucytosine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Font typeface="Wingdings 3"/>
              <a:buChar char="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Echinocandins</a:t>
            </a:r>
            <a:endParaRPr lang="en-US" sz="2200" dirty="0"/>
          </a:p>
        </p:txBody>
      </p:sp>
      <p:sp>
        <p:nvSpPr>
          <p:cNvPr id="20" name="Rectangle 19"/>
          <p:cNvSpPr/>
          <p:nvPr/>
        </p:nvSpPr>
        <p:spPr>
          <a:xfrm>
            <a:off x="426325" y="376535"/>
            <a:ext cx="8163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ANTIFUNGAL THERAPY FOR SYSTEMIC MYCOSIS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adway" pitchFamily="82" charset="0"/>
            </a:endParaRPr>
          </a:p>
        </p:txBody>
      </p:sp>
      <p:graphicFrame>
        <p:nvGraphicFramePr>
          <p:cNvPr id="21" name="Group 57"/>
          <p:cNvGraphicFramePr>
            <a:graphicFrameLocks/>
          </p:cNvGraphicFramePr>
          <p:nvPr/>
        </p:nvGraphicFramePr>
        <p:xfrm>
          <a:off x="261730" y="2431772"/>
          <a:ext cx="8617226" cy="3840480"/>
        </p:xfrm>
        <a:graphic>
          <a:graphicData uri="http://schemas.openxmlformats.org/drawingml/2006/table">
            <a:tbl>
              <a:tblPr rtl="1"/>
              <a:tblGrid>
                <a:gridCol w="5572540"/>
                <a:gridCol w="3044686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Drugs used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682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Amphotericin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Flucytocin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Fluconazole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latin typeface="Arial Narrow" pitchFamily="34" charset="0"/>
                        </a:rPr>
                        <a:t>Caspofungin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Amphotericin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Flucytocin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Fluconazole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Itraconazole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Itraconazole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Amphotericin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Itraconazole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Amphotericin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Amphotericin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Itraconazole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Fluconazole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latin typeface="Arial Narrow" pitchFamily="34" charset="0"/>
                        </a:rPr>
                        <a:t>Caspofungin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Fluconazole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Itraconazole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Amphotericin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Fluconazole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Itraconazole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Amphotericin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Amphotericin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Flucytocin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,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Amphotericin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Amphotericin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Flucytocin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Systemic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candidiasis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Cryptococcosis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 meningitis)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Systemic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Aspergillosis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Blastomycosis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Histoplasmosis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Coccidiomycosis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Paracoccidiomycosis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Mucormycosis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Disseminated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Sportrichosis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gradFill flip="none" rotWithShape="1">
            <a:gsLst>
              <a:gs pos="11000">
                <a:schemeClr val="tx2">
                  <a:lumMod val="40000"/>
                  <a:lumOff val="60000"/>
                  <a:alpha val="84000"/>
                </a:schemeClr>
              </a:gs>
              <a:gs pos="20000">
                <a:srgbClr val="CCFF66">
                  <a:alpha val="76000"/>
                </a:srgbClr>
              </a:gs>
              <a:gs pos="5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2.bakersfieldcollege.edu/bio16/images/10-T04_Antifungal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040" t="20915" r="3030" b="12418"/>
          <a:stretch>
            <a:fillRect/>
          </a:stretch>
        </p:blipFill>
        <p:spPr bwMode="auto">
          <a:xfrm>
            <a:off x="378012" y="1295400"/>
            <a:ext cx="8384988" cy="5105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90502" y="824948"/>
            <a:ext cx="7034298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Bernard MT Condensed" pitchFamily="18" charset="0"/>
              </a:rPr>
              <a:t>COMPARATIVE PHARMACOLGY OF ANTIFUNGAL THERAPY</a:t>
            </a:r>
            <a:endParaRPr lang="en-US" sz="26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gradFill flip="none" rotWithShape="1">
            <a:gsLst>
              <a:gs pos="11000">
                <a:schemeClr val="tx2">
                  <a:lumMod val="40000"/>
                  <a:lumOff val="60000"/>
                  <a:alpha val="84000"/>
                </a:schemeClr>
              </a:gs>
              <a:gs pos="20000">
                <a:srgbClr val="CCFF66">
                  <a:alpha val="76000"/>
                </a:srgbClr>
              </a:gs>
              <a:gs pos="5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 descr="mindfie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3912"/>
            <a:ext cx="5981700" cy="5010150"/>
          </a:xfrm>
          <a:prstGeom prst="round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19800" y="671691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O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O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D</a:t>
            </a:r>
          </a:p>
          <a:p>
            <a:endParaRPr lang="en-US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L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U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K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6" descr="http://pathmicro.med.sc.edu/mycology/cand-alb-yeast-dk.jpg"/>
          <p:cNvPicPr>
            <a:picLocks noChangeAspect="1" noChangeArrowheads="1"/>
          </p:cNvPicPr>
          <p:nvPr/>
        </p:nvPicPr>
        <p:blipFill>
          <a:blip r:embed="rId3" cstate="print"/>
          <a:srcRect r="11429" b="20699"/>
          <a:stretch>
            <a:fillRect/>
          </a:stretch>
        </p:blipFill>
        <p:spPr bwMode="auto">
          <a:xfrm>
            <a:off x="2590800" y="4202669"/>
            <a:ext cx="1981200" cy="2133599"/>
          </a:xfrm>
          <a:prstGeom prst="rect">
            <a:avLst/>
          </a:prstGeom>
          <a:noFill/>
        </p:spPr>
      </p:pic>
      <p:sp>
        <p:nvSpPr>
          <p:cNvPr id="477" name="Rectangle 476"/>
          <p:cNvSpPr/>
          <p:nvPr/>
        </p:nvSpPr>
        <p:spPr>
          <a:xfrm>
            <a:off x="228600" y="228600"/>
            <a:ext cx="512236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/>
                </a:solidFill>
                <a:latin typeface="Broadway" pitchFamily="82" charset="0"/>
              </a:rPr>
              <a:t>COMMON FUNGAL PATHOGENS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adway" pitchFamily="82" charset="0"/>
            </a:endParaRPr>
          </a:p>
        </p:txBody>
      </p:sp>
      <p:sp>
        <p:nvSpPr>
          <p:cNvPr id="481" name="Rectangle 480"/>
          <p:cNvSpPr/>
          <p:nvPr/>
        </p:nvSpPr>
        <p:spPr>
          <a:xfrm>
            <a:off x="76200" y="6858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>
              <a:buClr>
                <a:schemeClr val="accent3"/>
              </a:buClr>
              <a:buSzPct val="95000"/>
              <a:defRPr/>
            </a:pPr>
            <a:r>
              <a:rPr lang="en-US" sz="2400" b="1" u="heavy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 Narrow" pitchFamily="34" charset="0"/>
                <a:cs typeface="Times New Roman" pitchFamily="18" charset="0"/>
              </a:rPr>
              <a:t>Source of infesting fungi </a:t>
            </a:r>
          </a:p>
          <a:p>
            <a:pPr lvl="0" indent="-274320">
              <a:buClr>
                <a:schemeClr val="accent3"/>
              </a:buClr>
              <a:buSzPct val="95000"/>
              <a:defRPr/>
            </a:pPr>
            <a:r>
              <a:rPr lang="en-PH" sz="2400" b="1" dirty="0" smtClean="0">
                <a:latin typeface="Arial Narrow" pitchFamily="34" charset="0"/>
              </a:rPr>
              <a:t>Either live commensally </a:t>
            </a:r>
            <a:r>
              <a:rPr lang="en-PH" sz="2400" b="1" dirty="0">
                <a:latin typeface="Arial Narrow" pitchFamily="34" charset="0"/>
              </a:rPr>
              <a:t>or </a:t>
            </a:r>
            <a:r>
              <a:rPr lang="en-PH" sz="2400" b="1" dirty="0" smtClean="0">
                <a:latin typeface="Arial Narrow" pitchFamily="34" charset="0"/>
              </a:rPr>
              <a:t>exist in the surrounding  environment </a:t>
            </a:r>
          </a:p>
        </p:txBody>
      </p:sp>
      <p:sp>
        <p:nvSpPr>
          <p:cNvPr id="488" name="Rectangle 487"/>
          <p:cNvSpPr/>
          <p:nvPr/>
        </p:nvSpPr>
        <p:spPr>
          <a:xfrm>
            <a:off x="76200" y="1950231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>
              <a:buClr>
                <a:schemeClr val="accent3"/>
              </a:buClr>
              <a:buSzPct val="95000"/>
              <a:defRPr/>
            </a:pPr>
            <a:r>
              <a:rPr lang="en-US" sz="2400" b="1" u="heavy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 Narrow" pitchFamily="34" charset="0"/>
                <a:cs typeface="Times New Roman" pitchFamily="18" charset="0"/>
              </a:rPr>
              <a:t>TYPES</a:t>
            </a:r>
            <a:endParaRPr lang="en-PH" sz="2400" b="1" dirty="0" smtClean="0">
              <a:latin typeface="Arial Narrow" pitchFamily="34" charset="0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304800" y="2347988"/>
            <a:ext cx="8839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 Narrow" pitchFamily="34" charset="0"/>
              </a:rPr>
              <a:t>Actinomycetes</a:t>
            </a:r>
            <a:r>
              <a:rPr lang="en-US" sz="2200" b="1" dirty="0" smtClean="0">
                <a:solidFill>
                  <a:srgbClr val="0070C0"/>
                </a:solidFill>
                <a:latin typeface="Arial Narrow" pitchFamily="34" charset="0"/>
              </a:rPr>
              <a:t> : </a:t>
            </a:r>
            <a:r>
              <a:rPr lang="en-US" sz="2200" b="1" dirty="0" err="1" smtClean="0">
                <a:latin typeface="Arial Narrow" pitchFamily="34" charset="0"/>
              </a:rPr>
              <a:t>actinomycosis</a:t>
            </a:r>
            <a:r>
              <a:rPr lang="en-US" sz="2200" b="1" dirty="0">
                <a:latin typeface="Arial Narrow" pitchFamily="34" charset="0"/>
              </a:rPr>
              <a:t>, </a:t>
            </a:r>
            <a:r>
              <a:rPr lang="en-US" sz="2200" b="1" dirty="0" err="1">
                <a:latin typeface="Arial Narrow" pitchFamily="34" charset="0"/>
              </a:rPr>
              <a:t>nocardiosis</a:t>
            </a:r>
            <a:r>
              <a:rPr lang="en-US" sz="2200" b="1" dirty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streptomycosis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Arial Narrow" pitchFamily="34" charset="0"/>
              </a:rPr>
              <a:t>Yeasts: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candidiasis</a:t>
            </a:r>
            <a:r>
              <a:rPr lang="en-US" sz="2200" b="1" dirty="0">
                <a:latin typeface="Arial Narrow" pitchFamily="34" charset="0"/>
              </a:rPr>
              <a:t>, </a:t>
            </a:r>
            <a:r>
              <a:rPr lang="en-US" sz="2200" b="1" dirty="0" err="1">
                <a:latin typeface="Arial Narrow" pitchFamily="34" charset="0"/>
              </a:rPr>
              <a:t>c</a:t>
            </a:r>
            <a:r>
              <a:rPr lang="en-US" sz="2200" b="1" dirty="0" err="1" smtClean="0">
                <a:latin typeface="Arial Narrow" pitchFamily="34" charset="0"/>
              </a:rPr>
              <a:t>ryptococcosis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 Narrow" pitchFamily="34" charset="0"/>
              </a:rPr>
              <a:t>Dermatophytes</a:t>
            </a:r>
            <a:r>
              <a:rPr lang="en-US" sz="22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200" b="1" i="1" dirty="0" smtClean="0">
                <a:solidFill>
                  <a:srgbClr val="0070C0"/>
                </a:solidFill>
                <a:latin typeface="Arial Narrow" pitchFamily="34" charset="0"/>
              </a:rPr>
              <a:t>(</a:t>
            </a:r>
            <a:r>
              <a:rPr lang="en-US" sz="2000" b="1" i="1" dirty="0" err="1" smtClean="0">
                <a:solidFill>
                  <a:srgbClr val="0070C0"/>
                </a:solidFill>
                <a:latin typeface="Arial Narrow" pitchFamily="34" charset="0"/>
              </a:rPr>
              <a:t>epidermo</a:t>
            </a:r>
            <a:r>
              <a:rPr lang="en-US" sz="2000" b="1" i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Arial Narrow" pitchFamily="34" charset="0"/>
              </a:rPr>
              <a:t>&amp;  </a:t>
            </a:r>
            <a:r>
              <a:rPr lang="en-US" sz="2000" b="1" i="1" dirty="0" err="1">
                <a:solidFill>
                  <a:srgbClr val="0070C0"/>
                </a:solidFill>
                <a:latin typeface="Arial Narrow" pitchFamily="34" charset="0"/>
              </a:rPr>
              <a:t>tricho</a:t>
            </a:r>
            <a:r>
              <a:rPr lang="en-US" sz="2000" b="1" i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 Narrow" pitchFamily="34" charset="0"/>
              </a:rPr>
              <a:t>phytons</a:t>
            </a:r>
            <a:r>
              <a:rPr lang="en-US" sz="2000" b="1" i="1" dirty="0">
                <a:solidFill>
                  <a:srgbClr val="0070C0"/>
                </a:solidFill>
                <a:latin typeface="Arial Narrow" pitchFamily="34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Arial Narrow" pitchFamily="34" charset="0"/>
              </a:rPr>
              <a:t>microsporum</a:t>
            </a:r>
            <a:r>
              <a:rPr lang="en-US" sz="2000" b="1" i="1" dirty="0" smtClean="0">
                <a:solidFill>
                  <a:srgbClr val="0070C0"/>
                </a:solidFill>
                <a:latin typeface="Arial Narrow" pitchFamily="34" charset="0"/>
              </a:rPr>
              <a:t>),  </a:t>
            </a:r>
            <a:r>
              <a:rPr lang="en-US" sz="2200" b="1" dirty="0" smtClean="0">
                <a:latin typeface="Arial Narrow" pitchFamily="34" charset="0"/>
              </a:rPr>
              <a:t>superficial mycosis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Arial Narrow" pitchFamily="34" charset="0"/>
              </a:rPr>
              <a:t>Filamentous Fungi: </a:t>
            </a:r>
            <a:r>
              <a:rPr lang="en-US" sz="2200" b="1" dirty="0" err="1" smtClean="0">
                <a:latin typeface="Arial Narrow" pitchFamily="34" charset="0"/>
              </a:rPr>
              <a:t>chromoblastomycosis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zygomycosis</a:t>
            </a:r>
            <a:r>
              <a:rPr lang="en-US" sz="2200" b="1" dirty="0" smtClean="0">
                <a:latin typeface="Arial Narrow" pitchFamily="34" charset="0"/>
              </a:rPr>
              <a:t>,  </a:t>
            </a:r>
            <a:r>
              <a:rPr lang="en-US" sz="2200" b="1" dirty="0" err="1" smtClean="0">
                <a:latin typeface="Arial Narrow" pitchFamily="34" charset="0"/>
              </a:rPr>
              <a:t>aspergillosis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Arial Narrow" pitchFamily="34" charset="0"/>
              </a:rPr>
              <a:t>Dimorphic Fungi: </a:t>
            </a:r>
            <a:r>
              <a:rPr lang="en-US" sz="2200" b="1" dirty="0" err="1" smtClean="0">
                <a:latin typeface="Arial Narrow" pitchFamily="34" charset="0"/>
              </a:rPr>
              <a:t>blastomycosis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>
                <a:latin typeface="Arial Narrow" pitchFamily="34" charset="0"/>
              </a:rPr>
              <a:t>histoplasmosis</a:t>
            </a:r>
            <a:r>
              <a:rPr lang="en-US" sz="2200" b="1" dirty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coccidioidomycosis</a:t>
            </a:r>
            <a:r>
              <a:rPr lang="en-US" sz="2200" b="1" dirty="0" smtClean="0">
                <a:latin typeface="Arial Narrow" pitchFamily="34" charset="0"/>
              </a:rPr>
              <a:t>                            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4356236" y="348460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6386" name="Picture 2" descr="http://pathmicro.med.sc.edu/mycology/streptomyc-dk.jpg"/>
          <p:cNvPicPr>
            <a:picLocks noChangeAspect="1" noChangeArrowheads="1"/>
          </p:cNvPicPr>
          <p:nvPr/>
        </p:nvPicPr>
        <p:blipFill>
          <a:blip r:embed="rId5" cstate="print"/>
          <a:srcRect l="25215" r="15186" b="18545"/>
          <a:stretch>
            <a:fillRect/>
          </a:stretch>
        </p:blipFill>
        <p:spPr bwMode="auto">
          <a:xfrm>
            <a:off x="457200" y="4202668"/>
            <a:ext cx="1981200" cy="2133600"/>
          </a:xfrm>
          <a:prstGeom prst="rect">
            <a:avLst/>
          </a:prstGeom>
          <a:noFill/>
        </p:spPr>
      </p:pic>
      <p:pic>
        <p:nvPicPr>
          <p:cNvPr id="16388" name="Picture 4" descr="http://pathmicro.med.sc.edu/mycology/conid.jpg"/>
          <p:cNvPicPr>
            <a:picLocks noChangeAspect="1" noChangeArrowheads="1"/>
          </p:cNvPicPr>
          <p:nvPr/>
        </p:nvPicPr>
        <p:blipFill>
          <a:blip r:embed="rId6" cstate="print"/>
          <a:srcRect l="35000"/>
          <a:stretch>
            <a:fillRect/>
          </a:stretch>
        </p:blipFill>
        <p:spPr bwMode="auto">
          <a:xfrm>
            <a:off x="4724400" y="4202668"/>
            <a:ext cx="1981201" cy="2133600"/>
          </a:xfrm>
          <a:prstGeom prst="rect">
            <a:avLst/>
          </a:prstGeom>
          <a:noFill/>
        </p:spPr>
      </p:pic>
      <p:pic>
        <p:nvPicPr>
          <p:cNvPr id="494" name="Picture 4" descr="http://www.medicalmycology.org/images2/aspergillus.jpg"/>
          <p:cNvPicPr>
            <a:picLocks noChangeAspect="1" noChangeArrowheads="1"/>
          </p:cNvPicPr>
          <p:nvPr/>
        </p:nvPicPr>
        <p:blipFill>
          <a:blip r:embed="rId7" cstate="print"/>
          <a:srcRect l="7237" t="21622"/>
          <a:stretch>
            <a:fillRect/>
          </a:stretch>
        </p:blipFill>
        <p:spPr bwMode="auto">
          <a:xfrm>
            <a:off x="6809583" y="4202668"/>
            <a:ext cx="1953417" cy="2133600"/>
          </a:xfrm>
          <a:prstGeom prst="rect">
            <a:avLst/>
          </a:prstGeom>
          <a:noFill/>
        </p:spPr>
      </p:pic>
      <p:sp>
        <p:nvSpPr>
          <p:cNvPr id="495" name="Rectangle 494"/>
          <p:cNvSpPr/>
          <p:nvPr/>
        </p:nvSpPr>
        <p:spPr>
          <a:xfrm>
            <a:off x="685800" y="63362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streptomycetes</a:t>
            </a:r>
            <a:endParaRPr lang="en-US" dirty="0"/>
          </a:p>
        </p:txBody>
      </p:sp>
      <p:sp>
        <p:nvSpPr>
          <p:cNvPr id="496" name="Rectangle 495"/>
          <p:cNvSpPr/>
          <p:nvPr/>
        </p:nvSpPr>
        <p:spPr>
          <a:xfrm>
            <a:off x="2895600" y="6336268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candidiasis</a:t>
            </a:r>
            <a:endParaRPr lang="en-US" dirty="0"/>
          </a:p>
        </p:txBody>
      </p:sp>
      <p:sp>
        <p:nvSpPr>
          <p:cNvPr id="497" name="Rectangle 496"/>
          <p:cNvSpPr/>
          <p:nvPr/>
        </p:nvSpPr>
        <p:spPr>
          <a:xfrm>
            <a:off x="7162800" y="6336268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aspergillosis</a:t>
            </a:r>
            <a:endParaRPr lang="en-US" dirty="0"/>
          </a:p>
        </p:txBody>
      </p:sp>
      <p:sp>
        <p:nvSpPr>
          <p:cNvPr id="498" name="Rectangle 497"/>
          <p:cNvSpPr/>
          <p:nvPr/>
        </p:nvSpPr>
        <p:spPr>
          <a:xfrm>
            <a:off x="5105400" y="6336268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microsporum</a:t>
            </a:r>
            <a:endParaRPr lang="en-US" dirty="0"/>
          </a:p>
        </p:txBody>
      </p:sp>
      <p:cxnSp>
        <p:nvCxnSpPr>
          <p:cNvPr id="500" name="Straight Arrow Connector 499"/>
          <p:cNvCxnSpPr/>
          <p:nvPr/>
        </p:nvCxnSpPr>
        <p:spPr>
          <a:xfrm rot="5400000">
            <a:off x="1410494" y="1562100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" name="TextBox 500"/>
          <p:cNvSpPr txBox="1"/>
          <p:nvPr/>
        </p:nvSpPr>
        <p:spPr>
          <a:xfrm>
            <a:off x="1335156" y="1600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 smtClean="0">
                <a:effectLst/>
                <a:latin typeface="Arial Narrow" pitchFamily="34" charset="0"/>
              </a:rPr>
              <a:t>Opportunistic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3276600" y="1447800"/>
            <a:ext cx="44958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chemeClr val="tx2"/>
                </a:solidFill>
                <a:effectLst/>
                <a:latin typeface="Arial Narrow" pitchFamily="34" charset="0"/>
              </a:rPr>
              <a:t>Immuno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Arial Narrow" pitchFamily="34" charset="0"/>
              </a:rPr>
              <a:t>-suppression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Arial Narrow" pitchFamily="34" charset="0"/>
              </a:rPr>
              <a:t>Indiscriminate use of antibiotics</a:t>
            </a:r>
            <a:endParaRPr lang="en-US" sz="2400" b="1" dirty="0">
              <a:solidFill>
                <a:schemeClr val="tx2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" grpId="0"/>
      <p:bldP spid="489" grpId="0" build="p"/>
      <p:bldP spid="495" grpId="0"/>
      <p:bldP spid="496" grpId="0"/>
      <p:bldP spid="497" grpId="0"/>
      <p:bldP spid="4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212.photobucket.com/albums/cc74/cat_at_uw/Osler%20-%20Mycology/th_Blastomycosis-coni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914400"/>
            <a:ext cx="1438275" cy="1524000"/>
          </a:xfrm>
          <a:prstGeom prst="rect">
            <a:avLst/>
          </a:prstGeom>
          <a:noFill/>
        </p:spPr>
      </p:pic>
      <p:pic>
        <p:nvPicPr>
          <p:cNvPr id="24580" name="Picture 4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743200"/>
            <a:ext cx="2057400" cy="1371600"/>
          </a:xfrm>
          <a:prstGeom prst="rect">
            <a:avLst/>
          </a:prstGeom>
          <a:noFill/>
        </p:spPr>
      </p:pic>
      <p:pic>
        <p:nvPicPr>
          <p:cNvPr id="24582" name="Picture 6" descr="http://botit.botany.wisc.edu/toms_fungi/images/hcap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762000"/>
            <a:ext cx="1876425" cy="1403192"/>
          </a:xfrm>
          <a:prstGeom prst="rect">
            <a:avLst/>
          </a:prstGeom>
          <a:noFill/>
        </p:spPr>
      </p:pic>
      <p:pic>
        <p:nvPicPr>
          <p:cNvPr id="24584" name="Picture 8" descr="http://www.medvet.umontreal.ca/clinpath/banq-im/Images/cyto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362200"/>
            <a:ext cx="1600200" cy="2126192"/>
          </a:xfrm>
          <a:prstGeom prst="rect">
            <a:avLst/>
          </a:prstGeom>
          <a:noFill/>
        </p:spPr>
      </p:pic>
      <p:pic>
        <p:nvPicPr>
          <p:cNvPr id="24586" name="Picture 10" descr="http://www.missionforvisionusa.org/anatomy/uploaded_images/wGMScocci-7900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1884" y="2667000"/>
            <a:ext cx="1952184" cy="1625890"/>
          </a:xfrm>
          <a:prstGeom prst="rect">
            <a:avLst/>
          </a:prstGeom>
          <a:noFill/>
        </p:spPr>
      </p:pic>
      <p:pic>
        <p:nvPicPr>
          <p:cNvPr id="24588" name="Picture 12" descr="http://www.cdc.gov/nczved/images/mdb_aspergillo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609601"/>
            <a:ext cx="1917484" cy="1905000"/>
          </a:xfrm>
          <a:prstGeom prst="rect">
            <a:avLst/>
          </a:prstGeom>
          <a:noFill/>
        </p:spPr>
      </p:pic>
      <p:pic>
        <p:nvPicPr>
          <p:cNvPr id="24592" name="Picture 16" descr="http://img.medscape.com/pi/emed/ckb/pulmonology/295571-1347013-297976-16992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4458088"/>
            <a:ext cx="2362200" cy="1942712"/>
          </a:xfrm>
          <a:prstGeom prst="rect">
            <a:avLst/>
          </a:prstGeom>
          <a:noFill/>
        </p:spPr>
      </p:pic>
      <p:pic>
        <p:nvPicPr>
          <p:cNvPr id="24600" name="Picture 24" descr="http://www.nlm.nih.gov/medlineplus/images/histoplasmosi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4600575"/>
            <a:ext cx="2190750" cy="1952625"/>
          </a:xfrm>
          <a:prstGeom prst="rect">
            <a:avLst/>
          </a:prstGeom>
          <a:noFill/>
        </p:spPr>
      </p:pic>
      <p:pic>
        <p:nvPicPr>
          <p:cNvPr id="24602" name="Picture 26" descr="http://pathmicro.med.sc.edu/mycology/blastomycosis%20xray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4419600"/>
            <a:ext cx="2374900" cy="203923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28600" y="228600"/>
            <a:ext cx="512236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/>
                </a:solidFill>
                <a:latin typeface="Broadway" pitchFamily="82" charset="0"/>
              </a:rPr>
              <a:t>COMMON FUNGAL PATHOGENS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adway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gradFill flip="none" rotWithShape="1">
            <a:gsLst>
              <a:gs pos="11000">
                <a:schemeClr val="tx2">
                  <a:lumMod val="40000"/>
                  <a:lumOff val="60000"/>
                  <a:alpha val="84000"/>
                </a:schemeClr>
              </a:gs>
              <a:gs pos="20000">
                <a:srgbClr val="CCFF66">
                  <a:alpha val="76000"/>
                </a:srgbClr>
              </a:gs>
              <a:gs pos="5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6260068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histoplasmosis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00" y="6248400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blastomycosis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29400" y="624840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coccidioidomycosis</a:t>
            </a:r>
            <a:r>
              <a:rPr lang="en-US" b="1" dirty="0" smtClean="0">
                <a:latin typeface="Arial Narrow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Rectangle 474"/>
          <p:cNvSpPr/>
          <p:nvPr/>
        </p:nvSpPr>
        <p:spPr>
          <a:xfrm>
            <a:off x="0" y="6400800"/>
            <a:ext cx="9144000" cy="685800"/>
          </a:xfrm>
          <a:prstGeom prst="rect">
            <a:avLst/>
          </a:prstGeom>
          <a:gradFill flip="none" rotWithShape="1">
            <a:gsLst>
              <a:gs pos="11000">
                <a:schemeClr val="tx2">
                  <a:lumMod val="40000"/>
                  <a:lumOff val="60000"/>
                  <a:alpha val="84000"/>
                </a:schemeClr>
              </a:gs>
              <a:gs pos="20000">
                <a:srgbClr val="CCFF66">
                  <a:alpha val="76000"/>
                </a:srgbClr>
              </a:gs>
              <a:gs pos="5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/>
          <p:cNvSpPr/>
          <p:nvPr/>
        </p:nvSpPr>
        <p:spPr>
          <a:xfrm>
            <a:off x="4096265" y="212036"/>
            <a:ext cx="162204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Mycosis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adway" pitchFamily="82" charset="0"/>
            </a:endParaRPr>
          </a:p>
        </p:txBody>
      </p:sp>
      <p:sp>
        <p:nvSpPr>
          <p:cNvPr id="479" name="Rectangle 478"/>
          <p:cNvSpPr/>
          <p:nvPr/>
        </p:nvSpPr>
        <p:spPr>
          <a:xfrm>
            <a:off x="381000" y="1602556"/>
            <a:ext cx="334457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Superficial Mycosis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adway" pitchFamily="82" charset="0"/>
            </a:endParaRPr>
          </a:p>
        </p:txBody>
      </p:sp>
      <p:sp>
        <p:nvSpPr>
          <p:cNvPr id="480" name="Rectangle 479"/>
          <p:cNvSpPr/>
          <p:nvPr/>
        </p:nvSpPr>
        <p:spPr>
          <a:xfrm>
            <a:off x="5410200" y="1602556"/>
            <a:ext cx="315445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Systemic  Mycosis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adway" pitchFamily="82" charset="0"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304800" y="2080786"/>
            <a:ext cx="4343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b="1" i="1" u="sng" dirty="0" err="1" smtClean="0">
                <a:solidFill>
                  <a:srgbClr val="0066FF"/>
                </a:solidFill>
                <a:latin typeface="Arial Narrow" pitchFamily="34" charset="0"/>
                <a:cs typeface="Times New Roman" pitchFamily="18" charset="0"/>
              </a:rPr>
              <a:t>Dermatomycoses</a:t>
            </a:r>
            <a:r>
              <a:rPr lang="en-US" sz="2200" b="1" i="1" u="sng" dirty="0" smtClean="0">
                <a:solidFill>
                  <a:srgbClr val="0066FF"/>
                </a:solidFill>
                <a:latin typeface="Arial Narrow" pitchFamily="34" charset="0"/>
                <a:cs typeface="Times New Roman" pitchFamily="18" charset="0"/>
              </a:rPr>
              <a:t> as </a:t>
            </a:r>
            <a:r>
              <a:rPr lang="en-US" sz="2200" b="1" i="1" u="sng" dirty="0" err="1" smtClean="0">
                <a:solidFill>
                  <a:srgbClr val="0066FF"/>
                </a:solidFill>
                <a:latin typeface="Arial Narrow" pitchFamily="34" charset="0"/>
                <a:cs typeface="Times New Roman" pitchFamily="18" charset="0"/>
              </a:rPr>
              <a:t>jn</a:t>
            </a:r>
            <a:r>
              <a:rPr lang="en-US" sz="2200" b="1" i="1" u="sng" dirty="0" smtClean="0">
                <a:solidFill>
                  <a:srgbClr val="0066FF"/>
                </a:solidFill>
                <a:latin typeface="Arial Narrow" pitchFamily="34" charset="0"/>
                <a:cs typeface="Times New Roman" pitchFamily="18" charset="0"/>
              </a:rPr>
              <a:t>; </a:t>
            </a:r>
            <a:r>
              <a:rPr lang="en-US" sz="2200" b="1" dirty="0" smtClean="0">
                <a:latin typeface="Arial Narrow" pitchFamily="34" charset="0"/>
              </a:rPr>
              <a:t>athlete`s   foot </a:t>
            </a:r>
            <a:r>
              <a:rPr lang="en-US" sz="2200" b="1" dirty="0">
                <a:latin typeface="Arial Narrow" pitchFamily="34" charset="0"/>
              </a:rPr>
              <a:t>or </a:t>
            </a:r>
            <a:r>
              <a:rPr lang="en-US" sz="2200" b="1" dirty="0" err="1">
                <a:latin typeface="Arial Narrow" pitchFamily="34" charset="0"/>
              </a:rPr>
              <a:t>tinea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pedis</a:t>
            </a:r>
            <a:r>
              <a:rPr lang="en-US" sz="2200" b="1" dirty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tinea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cruris</a:t>
            </a:r>
            <a:r>
              <a:rPr lang="en-US" sz="2200" b="1" dirty="0">
                <a:latin typeface="Arial Narrow" pitchFamily="34" charset="0"/>
              </a:rPr>
              <a:t>, </a:t>
            </a:r>
            <a:r>
              <a:rPr lang="en-US" sz="2200" b="1" dirty="0" smtClean="0">
                <a:latin typeface="Arial Narrow" pitchFamily="34" charset="0"/>
              </a:rPr>
              <a:t>   </a:t>
            </a:r>
            <a:r>
              <a:rPr lang="en-US" sz="2200" b="1" dirty="0" err="1" smtClean="0">
                <a:latin typeface="Arial Narrow" pitchFamily="34" charset="0"/>
              </a:rPr>
              <a:t>tinea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capitis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…etc </a:t>
            </a:r>
          </a:p>
          <a:p>
            <a:pPr marL="274320" lvl="1">
              <a:defRPr/>
            </a:pPr>
            <a:r>
              <a:rPr lang="en-US" sz="2000" b="1" i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Common fungi involved;</a:t>
            </a:r>
          </a:p>
          <a:p>
            <a:pPr marL="274320" lvl="1">
              <a:defRPr/>
            </a:pPr>
            <a:r>
              <a:rPr lang="en-US" sz="2000" b="1" i="1" dirty="0" err="1" smtClean="0">
                <a:latin typeface="Arial Narrow" pitchFamily="34" charset="0"/>
                <a:cs typeface="Times New Roman" pitchFamily="18" charset="0"/>
              </a:rPr>
              <a:t>Epidermophyton</a:t>
            </a:r>
            <a:r>
              <a:rPr lang="en-US" sz="2000" b="1" i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Arial Narrow" pitchFamily="34" charset="0"/>
                <a:cs typeface="Times New Roman" pitchFamily="18" charset="0"/>
              </a:rPr>
              <a:t>(skin and nails)</a:t>
            </a:r>
          </a:p>
          <a:p>
            <a:pPr marL="274320" lvl="1">
              <a:defRPr/>
            </a:pPr>
            <a:r>
              <a:rPr lang="en-US" sz="2000" b="1" i="1" dirty="0" err="1">
                <a:latin typeface="Arial Narrow" pitchFamily="34" charset="0"/>
                <a:cs typeface="Times New Roman" pitchFamily="18" charset="0"/>
              </a:rPr>
              <a:t>Trichophyton</a:t>
            </a:r>
            <a:r>
              <a:rPr lang="en-US" sz="2000" b="1" i="1" dirty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000" b="1" i="1" dirty="0" err="1">
                <a:latin typeface="Arial Narrow" pitchFamily="34" charset="0"/>
                <a:cs typeface="Times New Roman" pitchFamily="18" charset="0"/>
              </a:rPr>
              <a:t>skin,hair</a:t>
            </a:r>
            <a:r>
              <a:rPr lang="en-US" sz="2000" b="1" i="1" dirty="0">
                <a:latin typeface="Arial Narrow" pitchFamily="34" charset="0"/>
                <a:cs typeface="Times New Roman" pitchFamily="18" charset="0"/>
              </a:rPr>
              <a:t> &amp; nail)</a:t>
            </a:r>
          </a:p>
          <a:p>
            <a:pPr marL="274320" lvl="1">
              <a:defRPr/>
            </a:pPr>
            <a:r>
              <a:rPr lang="en-US" sz="2000" b="1" i="1" dirty="0" err="1">
                <a:latin typeface="Arial Narrow" pitchFamily="34" charset="0"/>
                <a:cs typeface="Times New Roman" pitchFamily="18" charset="0"/>
              </a:rPr>
              <a:t>Microsporum</a:t>
            </a:r>
            <a:r>
              <a:rPr lang="en-US" sz="2000" b="1" i="1" dirty="0">
                <a:latin typeface="Arial Narrow" pitchFamily="34" charset="0"/>
                <a:cs typeface="Times New Roman" pitchFamily="18" charset="0"/>
              </a:rPr>
              <a:t> (skin and hair) 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2286000" y="877956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>
              <a:buClr>
                <a:schemeClr val="accent3"/>
              </a:buClr>
              <a:buSzPct val="95000"/>
              <a:defRPr/>
            </a:pPr>
            <a:r>
              <a:rPr lang="en-US" sz="2800" dirty="0" smtClean="0">
                <a:solidFill>
                  <a:schemeClr val="tx2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Bernard MT Condensed" pitchFamily="18" charset="0"/>
                <a:cs typeface="Times New Roman" pitchFamily="18" charset="0"/>
              </a:rPr>
              <a:t>CLASSIFICATION OF MYCOSIS</a:t>
            </a:r>
          </a:p>
        </p:txBody>
      </p:sp>
      <p:sp>
        <p:nvSpPr>
          <p:cNvPr id="484" name="TextBox 483"/>
          <p:cNvSpPr txBox="1"/>
          <p:nvPr/>
        </p:nvSpPr>
        <p:spPr>
          <a:xfrm>
            <a:off x="304800" y="4403229"/>
            <a:ext cx="4495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u="sng" dirty="0" err="1" smtClean="0">
                <a:solidFill>
                  <a:srgbClr val="0066FF"/>
                </a:solidFill>
                <a:latin typeface="Arial Narrow" pitchFamily="34" charset="0"/>
                <a:cs typeface="Times New Roman" pitchFamily="18" charset="0"/>
              </a:rPr>
              <a:t>Candidias</a:t>
            </a:r>
            <a:r>
              <a:rPr lang="en-US" sz="2200" b="1" i="1" u="sng" dirty="0" smtClean="0">
                <a:solidFill>
                  <a:srgbClr val="0066FF"/>
                </a:solidFill>
                <a:latin typeface="Arial Narrow" pitchFamily="34" charset="0"/>
                <a:cs typeface="Times New Roman" pitchFamily="18" charset="0"/>
              </a:rPr>
              <a:t> is in;</a:t>
            </a:r>
            <a:r>
              <a:rPr lang="en-US" sz="2200" b="1" i="1" dirty="0" smtClean="0">
                <a:solidFill>
                  <a:srgbClr val="0066FF"/>
                </a:solidFill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200" b="1" dirty="0" smtClean="0">
                <a:effectLst/>
                <a:latin typeface="Arial Narrow" pitchFamily="34" charset="0"/>
              </a:rPr>
              <a:t>oral thrush, </a:t>
            </a:r>
            <a:r>
              <a:rPr lang="en-US" sz="2200" b="1" dirty="0" err="1" smtClean="0">
                <a:effectLst/>
                <a:latin typeface="Arial Narrow" pitchFamily="34" charset="0"/>
              </a:rPr>
              <a:t>vaginitis</a:t>
            </a:r>
            <a:r>
              <a:rPr lang="en-US" sz="2200" b="1" dirty="0" smtClean="0">
                <a:effectLst/>
                <a:latin typeface="Arial Narrow" pitchFamily="34" charset="0"/>
              </a:rPr>
              <a:t> and diaper </a:t>
            </a:r>
            <a:r>
              <a:rPr lang="en-US" sz="2200" b="1" dirty="0" err="1" smtClean="0">
                <a:effectLst/>
                <a:latin typeface="Arial Narrow" pitchFamily="34" charset="0"/>
              </a:rPr>
              <a:t>candidiasis</a:t>
            </a:r>
            <a:r>
              <a:rPr lang="en-US" sz="2200" b="1" dirty="0" smtClean="0">
                <a:effectLst/>
                <a:latin typeface="Arial Narrow" pitchFamily="34" charset="0"/>
              </a:rPr>
              <a:t> </a:t>
            </a:r>
          </a:p>
          <a:p>
            <a:r>
              <a:rPr lang="en-US" sz="2000" b="1" i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Common fungi involved</a:t>
            </a:r>
          </a:p>
          <a:p>
            <a:r>
              <a:rPr lang="en-US" sz="2000" b="1" i="1" dirty="0" err="1" smtClean="0">
                <a:latin typeface="Arial Narrow" pitchFamily="34" charset="0"/>
                <a:cs typeface="Times New Roman" pitchFamily="18" charset="0"/>
              </a:rPr>
              <a:t>candida</a:t>
            </a:r>
            <a:r>
              <a:rPr lang="en-US" sz="2000" b="1" i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  <a:cs typeface="Times New Roman" pitchFamily="18" charset="0"/>
              </a:rPr>
              <a:t>albicans</a:t>
            </a:r>
            <a:r>
              <a:rPr lang="en-US" sz="2000" b="1" i="1" dirty="0" smtClean="0">
                <a:latin typeface="Arial Narrow" pitchFamily="34" charset="0"/>
                <a:cs typeface="Times New Roman" pitchFamily="18" charset="0"/>
              </a:rPr>
              <a:t> affecting  mucous membranes &amp; </a:t>
            </a:r>
            <a:r>
              <a:rPr lang="en-US" sz="2000" b="1" i="1" dirty="0" err="1" smtClean="0">
                <a:latin typeface="Arial Narrow" pitchFamily="34" charset="0"/>
                <a:cs typeface="Times New Roman" pitchFamily="18" charset="0"/>
              </a:rPr>
              <a:t>muco-cutaneous</a:t>
            </a:r>
            <a:r>
              <a:rPr lang="en-US" sz="2000" b="1" i="1" dirty="0" smtClean="0">
                <a:latin typeface="Arial Narrow" pitchFamily="34" charset="0"/>
                <a:cs typeface="Times New Roman" pitchFamily="18" charset="0"/>
              </a:rPr>
              <a:t> junctions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485" name="TextBox 484"/>
          <p:cNvSpPr txBox="1"/>
          <p:nvPr/>
        </p:nvSpPr>
        <p:spPr>
          <a:xfrm>
            <a:off x="5257800" y="2090729"/>
            <a:ext cx="411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25425"/>
            <a:r>
              <a:rPr lang="en-US" sz="2200" b="1" dirty="0" err="1" smtClean="0">
                <a:effectLst/>
                <a:latin typeface="Arial Narrow" pitchFamily="34" charset="0"/>
              </a:rPr>
              <a:t>Broncho</a:t>
            </a:r>
            <a:r>
              <a:rPr lang="en-US" sz="2200" b="1" dirty="0" smtClean="0">
                <a:effectLst/>
                <a:latin typeface="Arial Narrow" pitchFamily="34" charset="0"/>
              </a:rPr>
              <a:t>-pulmonary infections, </a:t>
            </a:r>
            <a:r>
              <a:rPr lang="en-US" sz="2200" b="1" dirty="0" err="1" smtClean="0">
                <a:latin typeface="Arial Narrow" pitchFamily="34" charset="0"/>
              </a:rPr>
              <a:t>endocarditis</a:t>
            </a:r>
            <a:r>
              <a:rPr lang="en-US" sz="2200" b="1" dirty="0" smtClean="0">
                <a:latin typeface="Arial Narrow" pitchFamily="34" charset="0"/>
              </a:rPr>
              <a:t>, meningitis, </a:t>
            </a:r>
            <a:r>
              <a:rPr lang="en-US" sz="2200" b="1" dirty="0" err="1" smtClean="0">
                <a:latin typeface="Arial Narrow" pitchFamily="34" charset="0"/>
              </a:rPr>
              <a:t>otitis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ophthalmitis</a:t>
            </a:r>
            <a:r>
              <a:rPr lang="en-US" sz="2200" b="1" dirty="0" smtClean="0">
                <a:latin typeface="Arial Narrow" pitchFamily="34" charset="0"/>
              </a:rPr>
              <a:t>, ..etc</a:t>
            </a:r>
            <a:endParaRPr lang="en-US" sz="2200" b="1" dirty="0" smtClean="0">
              <a:effectLst/>
              <a:latin typeface="Arial Narrow" pitchFamily="34" charset="0"/>
            </a:endParaRPr>
          </a:p>
          <a:p>
            <a:pPr marL="274320" lvl="1" indent="-225425"/>
            <a:r>
              <a:rPr lang="en-US" sz="2000" b="1" i="1" dirty="0" smtClean="0">
                <a:solidFill>
                  <a:schemeClr val="tx2"/>
                </a:solidFill>
                <a:effectLst/>
                <a:latin typeface="Arial Narrow" pitchFamily="34" charset="0"/>
              </a:rPr>
              <a:t>Common fungi involved; </a:t>
            </a:r>
            <a:endParaRPr lang="en-US" sz="2000" b="1" i="1" dirty="0">
              <a:solidFill>
                <a:schemeClr val="tx2"/>
              </a:solidFill>
              <a:latin typeface="Arial Narrow" pitchFamily="34" charset="0"/>
            </a:endParaRPr>
          </a:p>
          <a:p>
            <a:pPr marL="274320"/>
            <a:r>
              <a:rPr lang="en-US" sz="2000" b="1" dirty="0" smtClean="0">
                <a:effectLst/>
                <a:latin typeface="Arial Narrow" pitchFamily="34" charset="0"/>
              </a:rPr>
              <a:t>Candida </a:t>
            </a:r>
            <a:r>
              <a:rPr lang="en-US" sz="2000" b="1" dirty="0" err="1" smtClean="0">
                <a:effectLst/>
                <a:latin typeface="Arial Narrow" pitchFamily="34" charset="0"/>
              </a:rPr>
              <a:t>albicans</a:t>
            </a:r>
            <a:r>
              <a:rPr lang="en-US" sz="2000" b="1" dirty="0" smtClean="0">
                <a:effectLst/>
                <a:latin typeface="Arial Narrow" pitchFamily="34" charset="0"/>
              </a:rPr>
              <a:t>, </a:t>
            </a:r>
            <a:r>
              <a:rPr lang="en-US" sz="2000" b="1" dirty="0" err="1" smtClean="0">
                <a:effectLst/>
                <a:latin typeface="Arial Narrow" pitchFamily="34" charset="0"/>
              </a:rPr>
              <a:t>cryptococosis</a:t>
            </a:r>
            <a:r>
              <a:rPr lang="en-US" sz="2000" b="1" dirty="0" smtClean="0">
                <a:effectLst/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chromoblastomycosis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zygomycosis</a:t>
            </a:r>
            <a:r>
              <a:rPr lang="en-US" sz="2000" b="1" dirty="0" smtClean="0">
                <a:latin typeface="Arial Narrow" pitchFamily="34" charset="0"/>
              </a:rPr>
              <a:t>,  </a:t>
            </a:r>
            <a:r>
              <a:rPr lang="en-US" sz="2000" b="1" dirty="0" err="1" smtClean="0">
                <a:latin typeface="Arial Narrow" pitchFamily="34" charset="0"/>
              </a:rPr>
              <a:t>aspergillosis</a:t>
            </a:r>
            <a:r>
              <a:rPr lang="en-US" sz="2000" b="1" dirty="0" smtClean="0">
                <a:latin typeface="Arial Narrow" pitchFamily="34" charset="0"/>
              </a:rPr>
              <a:t>, </a:t>
            </a:r>
          </a:p>
          <a:p>
            <a:pPr marL="274320"/>
            <a:r>
              <a:rPr lang="en-US" sz="2000" b="1" dirty="0" err="1" smtClean="0">
                <a:latin typeface="Arial Narrow" pitchFamily="34" charset="0"/>
              </a:rPr>
              <a:t>blastomycosis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histoplasmosis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coccidioimycosis</a:t>
            </a:r>
            <a:r>
              <a:rPr lang="en-US" sz="2000" b="1" dirty="0" smtClean="0">
                <a:latin typeface="Arial Narrow" pitchFamily="34" charset="0"/>
              </a:rPr>
              <a:t>               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354975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/>
                </a:solidFill>
                <a:latin typeface="Broadway" pitchFamily="82" charset="0"/>
              </a:rPr>
              <a:t>FUNGAL </a:t>
            </a:r>
            <a:r>
              <a:rPr lang="en-US" sz="2400" dirty="0" smtClean="0">
                <a:solidFill>
                  <a:schemeClr val="bg1"/>
                </a:solidFill>
                <a:latin typeface="Broadway" pitchFamily="82" charset="0"/>
              </a:rPr>
              <a:t>INFECTIONS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adway" pitchFamily="82" charset="0"/>
            </a:endParaRPr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 flipV="1">
            <a:off x="3778353" y="457200"/>
            <a:ext cx="336447" cy="2233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543800" y="4725194"/>
            <a:ext cx="1371600" cy="2091319"/>
            <a:chOff x="7543800" y="4725194"/>
            <a:chExt cx="1371600" cy="2091319"/>
          </a:xfrm>
        </p:grpSpPr>
        <p:pic>
          <p:nvPicPr>
            <p:cNvPr id="16" name="Picture 6" descr="histoplasmosis">
              <a:hlinkClick r:id="rId3" tooltip="histoplasma fungi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43800" y="5078896"/>
              <a:ext cx="1371600" cy="1737617"/>
            </a:xfrm>
            <a:prstGeom prst="rect">
              <a:avLst/>
            </a:prstGeom>
            <a:noFill/>
          </p:spPr>
        </p:pic>
        <p:cxnSp>
          <p:nvCxnSpPr>
            <p:cNvPr id="18" name="Straight Arrow Connector 17"/>
            <p:cNvCxnSpPr/>
            <p:nvPr/>
          </p:nvCxnSpPr>
          <p:spPr>
            <a:xfrm rot="5400000">
              <a:off x="8097080" y="4876800"/>
              <a:ext cx="304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943600" y="5029200"/>
            <a:ext cx="1381390" cy="1789044"/>
            <a:chOff x="5943600" y="5029200"/>
            <a:chExt cx="1381390" cy="1789044"/>
          </a:xfrm>
        </p:grpSpPr>
        <p:pic>
          <p:nvPicPr>
            <p:cNvPr id="15" name="Picture 4" descr="http://pathmicro.med.sc.edu/mycology/Cryptococcosis-dk1.jpg"/>
            <p:cNvPicPr>
              <a:picLocks noChangeAspect="1" noChangeArrowheads="1"/>
            </p:cNvPicPr>
            <p:nvPr/>
          </p:nvPicPr>
          <p:blipFill>
            <a:blip r:embed="rId5" cstate="print"/>
            <a:srcRect l="17455" b="16035"/>
            <a:stretch>
              <a:fillRect/>
            </a:stretch>
          </p:blipFill>
          <p:spPr bwMode="auto">
            <a:xfrm>
              <a:off x="5943600" y="5065644"/>
              <a:ext cx="1381390" cy="1752600"/>
            </a:xfrm>
            <a:prstGeom prst="rect">
              <a:avLst/>
            </a:prstGeom>
            <a:noFill/>
          </p:spPr>
        </p:pic>
        <p:cxnSp>
          <p:nvCxnSpPr>
            <p:cNvPr id="22" name="Straight Arrow Connector 21"/>
            <p:cNvCxnSpPr/>
            <p:nvPr/>
          </p:nvCxnSpPr>
          <p:spPr>
            <a:xfrm rot="5400000">
              <a:off x="6517550" y="5104606"/>
              <a:ext cx="1524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 animBg="1"/>
      <p:bldP spid="480" grpId="0" animBg="1"/>
      <p:bldP spid="482" grpId="0"/>
      <p:bldP spid="484" grpId="0"/>
      <p:bldP spid="4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gradFill flip="none" rotWithShape="1">
            <a:gsLst>
              <a:gs pos="11000">
                <a:schemeClr val="tx2">
                  <a:lumMod val="40000"/>
                  <a:lumOff val="60000"/>
                  <a:alpha val="84000"/>
                </a:schemeClr>
              </a:gs>
              <a:gs pos="20000">
                <a:srgbClr val="CCFF66">
                  <a:alpha val="76000"/>
                </a:srgbClr>
              </a:gs>
              <a:gs pos="5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fungalguide.ca/images/content/funga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981200" cy="257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fungal Imag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09600"/>
            <a:ext cx="426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fungal Imag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32578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oralcancerfoundation.org/dental/images/Candida-2.jpg"/>
          <p:cNvPicPr>
            <a:picLocks noChangeAspect="1" noChangeArrowheads="1"/>
          </p:cNvPicPr>
          <p:nvPr/>
        </p:nvPicPr>
        <p:blipFill>
          <a:blip r:embed="rId5" cstate="print"/>
          <a:srcRect l="4082" t="13072" r="8163" b="18954"/>
          <a:stretch>
            <a:fillRect/>
          </a:stretch>
        </p:blipFill>
        <p:spPr bwMode="auto">
          <a:xfrm>
            <a:off x="5689242" y="4300467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t3.gstatic.com/images?q=tbn:ANd9GcQ5AGuxQrMmlsxgHk-UJBzZcSEWRwNFDllCrpKNmgyCoi5BkcNK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28600"/>
            <a:ext cx="1905000" cy="254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healthline.com/images/adam/big/1968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273" r="49091"/>
          <a:stretch>
            <a:fillRect/>
          </a:stretch>
        </p:blipFill>
        <p:spPr bwMode="auto">
          <a:xfrm>
            <a:off x="2984679" y="2819400"/>
            <a:ext cx="30670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1326" y="1676400"/>
            <a:ext cx="4572000" cy="769441"/>
          </a:xfrm>
          <a:prstGeom prst="rect">
            <a:avLst/>
          </a:prstGeom>
          <a:solidFill>
            <a:srgbClr val="3D556B">
              <a:alpha val="2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lumMod val="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ANTIFUNGALS</a:t>
            </a:r>
            <a:endParaRPr lang="en-US" sz="44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lumMod val="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4" descr="http://www.gcarlson.com/DisplayImage.php?ImageID=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599" y="1143000"/>
            <a:ext cx="4495801" cy="54102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9" name="Rectangle 8"/>
          <p:cNvSpPr/>
          <p:nvPr/>
        </p:nvSpPr>
        <p:spPr>
          <a:xfrm>
            <a:off x="4572000" y="6027003"/>
            <a:ext cx="472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lumMod val="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rush Script MT" pitchFamily="66" charset="0"/>
              </a:rPr>
              <a:t>ANTIFUNGALS</a:t>
            </a:r>
            <a:endParaRPr lang="en-US" sz="48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lumMod val="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8028</TotalTime>
  <Words>3490</Words>
  <Application>Microsoft Office PowerPoint</Application>
  <PresentationFormat>On-screen Show (4:3)</PresentationFormat>
  <Paragraphs>634</Paragraphs>
  <Slides>49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ksupy</cp:lastModifiedBy>
  <cp:revision>117</cp:revision>
  <dcterms:created xsi:type="dcterms:W3CDTF">2010-11-22T06:35:05Z</dcterms:created>
  <dcterms:modified xsi:type="dcterms:W3CDTF">2010-12-22T04:55:45Z</dcterms:modified>
</cp:coreProperties>
</file>