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3" r:id="rId3"/>
    <p:sldId id="260" r:id="rId4"/>
    <p:sldId id="283" r:id="rId5"/>
    <p:sldId id="309" r:id="rId6"/>
    <p:sldId id="261" r:id="rId7"/>
    <p:sldId id="297" r:id="rId8"/>
    <p:sldId id="301" r:id="rId9"/>
    <p:sldId id="291" r:id="rId10"/>
    <p:sldId id="300" r:id="rId11"/>
    <p:sldId id="299" r:id="rId12"/>
    <p:sldId id="265" r:id="rId13"/>
    <p:sldId id="329" r:id="rId14"/>
    <p:sldId id="257" r:id="rId15"/>
    <p:sldId id="304" r:id="rId16"/>
    <p:sldId id="302" r:id="rId17"/>
    <p:sldId id="317" r:id="rId18"/>
    <p:sldId id="315" r:id="rId19"/>
    <p:sldId id="313" r:id="rId20"/>
    <p:sldId id="318" r:id="rId21"/>
    <p:sldId id="331" r:id="rId22"/>
    <p:sldId id="332" r:id="rId23"/>
    <p:sldId id="324" r:id="rId24"/>
    <p:sldId id="323" r:id="rId25"/>
    <p:sldId id="325" r:id="rId26"/>
    <p:sldId id="326" r:id="rId27"/>
    <p:sldId id="321" r:id="rId28"/>
    <p:sldId id="327" r:id="rId29"/>
    <p:sldId id="335" r:id="rId30"/>
    <p:sldId id="334" r:id="rId31"/>
    <p:sldId id="33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AC5BB5"/>
    <a:srgbClr val="CC99FF"/>
    <a:srgbClr val="FFFFFF"/>
    <a:srgbClr val="0000FF"/>
    <a:srgbClr val="FDE63D"/>
    <a:srgbClr val="CCFFFF"/>
    <a:srgbClr val="CC9900"/>
    <a:srgbClr val="8A67BD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56" autoAdjust="0"/>
  </p:normalViewPr>
  <p:slideViewPr>
    <p:cSldViewPr>
      <p:cViewPr varScale="1">
        <p:scale>
          <a:sx n="72" d="100"/>
          <a:sy n="72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24459-DA96-454D-994B-3650425A1ED9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A8FA1-4CF6-4849-934C-EF7E9E59F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Interphase</a:t>
            </a:r>
            <a:endParaRPr lang="en-US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FA1-4CF6-4849-934C-EF7E9E59F3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FA1-4CF6-4849-934C-EF7E9E59F36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FA1-4CF6-4849-934C-EF7E9E59F36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FA1-4CF6-4849-934C-EF7E9E59F36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FA1-4CF6-4849-934C-EF7E9E59F36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FA1-4CF6-4849-934C-EF7E9E59F36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Interphase</a:t>
            </a:r>
            <a:endParaRPr lang="en-US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FA1-4CF6-4849-934C-EF7E9E59F3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E21A-1756-44CA-88D0-0BFBFB56D333}" type="slidenum">
              <a:rPr lang="en-US"/>
              <a:pPr/>
              <a:t>9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E21A-1756-44CA-88D0-0BFBFB56D333}" type="slidenum">
              <a:rPr lang="en-US"/>
              <a:pPr/>
              <a:t>10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E21A-1756-44CA-88D0-0BFBFB56D333}" type="slidenum">
              <a:rPr lang="en-US"/>
              <a:pPr/>
              <a:t>11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FA1-4CF6-4849-934C-EF7E9E59F3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alpha val="41000"/>
              </a:schemeClr>
            </a:gs>
            <a:gs pos="34000">
              <a:srgbClr val="FFBDFF">
                <a:alpha val="50000"/>
              </a:srgbClr>
            </a:gs>
            <a:gs pos="100000">
              <a:schemeClr val="accent4">
                <a:lumMod val="60000"/>
                <a:lumOff val="40000"/>
                <a:alpha val="47000"/>
              </a:schemeClr>
            </a:gs>
            <a:gs pos="100000">
              <a:schemeClr val="accent1">
                <a:lumMod val="60000"/>
                <a:lumOff val="40000"/>
                <a:alpha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2515-4997-475B-B85A-419C47CEB8A8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30B2-7460-479A-B945-A71E2F141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carlson.com/media/closeups/2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hyperlink" Target="http://www.gcarlson.com/media/closeups/6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arlson.com/media/closeups/66.jpg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carlson.com/media/closeups/2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hyperlink" Target="http://www.gcarlson.com/media/closeups/20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carlson.com/media/closeups/2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jpeg"/><Relationship Id="rId4" Type="http://schemas.openxmlformats.org/officeDocument/2006/relationships/hyperlink" Target="http://www.gcarlson.com/media/closeups/20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hyperlink" Target="http://www.gcarlson.com/media/closeups/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286000"/>
            <a:ext cx="9144000" cy="4572000"/>
            <a:chOff x="0" y="-209550"/>
            <a:chExt cx="11430000" cy="3009900"/>
          </a:xfrm>
        </p:grpSpPr>
        <p:pic>
          <p:nvPicPr>
            <p:cNvPr id="4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810000" y="-139148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620000" y="-20955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Administrator\Pictures\ccc.png"/>
          <p:cNvPicPr>
            <a:picLocks noChangeAspect="1" noChangeArrowheads="1"/>
          </p:cNvPicPr>
          <p:nvPr/>
        </p:nvPicPr>
        <p:blipFill>
          <a:blip r:embed="rId4" cstate="print"/>
          <a:srcRect r="7612" b="36820"/>
          <a:stretch>
            <a:fillRect/>
          </a:stretch>
        </p:blipFill>
        <p:spPr bwMode="auto">
          <a:xfrm>
            <a:off x="685800" y="3962400"/>
            <a:ext cx="8458200" cy="2895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457200"/>
            <a:ext cx="778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Britannic Bold" pitchFamily="34" charset="0"/>
              </a:rPr>
              <a:t>CANCER CHEMOTHERAPY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alpha val="41000"/>
              </a:schemeClr>
            </a:gs>
            <a:gs pos="34000">
              <a:srgbClr val="CCFF33">
                <a:alpha val="49000"/>
              </a:srgbClr>
            </a:gs>
            <a:gs pos="100000">
              <a:schemeClr val="accent4">
                <a:lumMod val="60000"/>
                <a:lumOff val="40000"/>
                <a:alpha val="47000"/>
              </a:schemeClr>
            </a:gs>
            <a:gs pos="100000">
              <a:schemeClr val="accent1">
                <a:lumMod val="60000"/>
                <a:lumOff val="40000"/>
                <a:alpha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67726" y="1645362"/>
            <a:ext cx="3426174" cy="328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 l="62040" t="42211" r="6884" b="22238"/>
          <a:stretch>
            <a:fillRect/>
          </a:stretch>
        </p:blipFill>
        <p:spPr bwMode="auto">
          <a:xfrm>
            <a:off x="70449" y="228600"/>
            <a:ext cx="51873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0" y="228600"/>
            <a:ext cx="4175374" cy="425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Bernard MT Condensed" pitchFamily="18" charset="0"/>
              </a:rPr>
              <a:t>Features of MALIGNANT  CELLS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 l="62496" t="78365" r="24722" b="16815"/>
          <a:stretch>
            <a:fillRect/>
          </a:stretch>
        </p:blipFill>
        <p:spPr bwMode="auto">
          <a:xfrm>
            <a:off x="51516" y="4647126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1" y="1524000"/>
            <a:ext cx="3467946" cy="335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676400" y="4648994"/>
            <a:ext cx="2057400" cy="1370806"/>
            <a:chOff x="1676400" y="4648994"/>
            <a:chExt cx="2057400" cy="137080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 contrast="30000"/>
            </a:blip>
            <a:srcRect l="71170" t="84992" r="16505" b="9585"/>
            <a:stretch>
              <a:fillRect/>
            </a:stretch>
          </p:blipFill>
          <p:spPr bwMode="auto">
            <a:xfrm>
              <a:off x="1676400" y="5334000"/>
              <a:ext cx="2057400" cy="685800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/>
          </p:nvCxnSpPr>
          <p:spPr>
            <a:xfrm rot="5400000">
              <a:off x="2006958" y="5029200"/>
              <a:ext cx="762000" cy="1588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18" descr="3-13-06_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7600"/>
            <a:ext cx="2590800" cy="214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10" descr="7_Wipe_Across_Chevrons_2"/>
          <p:cNvPicPr>
            <a:picLocks noChangeAspect="1" noChangeArrowheads="1"/>
          </p:cNvPicPr>
          <p:nvPr/>
        </p:nvPicPr>
        <p:blipFill>
          <a:blip r:embed="rId6" cstate="print"/>
          <a:srcRect l="5354" t="16845" r="66524" b="29694"/>
          <a:stretch>
            <a:fillRect/>
          </a:stretch>
        </p:blipFill>
        <p:spPr bwMode="auto">
          <a:xfrm>
            <a:off x="3719746" y="4851148"/>
            <a:ext cx="2448272" cy="1872208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alpha val="41000"/>
              </a:schemeClr>
            </a:gs>
            <a:gs pos="34000">
              <a:srgbClr val="CCFF33">
                <a:alpha val="49000"/>
              </a:srgbClr>
            </a:gs>
            <a:gs pos="100000">
              <a:schemeClr val="accent4">
                <a:lumMod val="60000"/>
                <a:lumOff val="40000"/>
                <a:alpha val="47000"/>
              </a:schemeClr>
            </a:gs>
            <a:gs pos="100000">
              <a:schemeClr val="accent1">
                <a:lumMod val="60000"/>
                <a:lumOff val="40000"/>
                <a:alpha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228600"/>
            <a:ext cx="4175374" cy="425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Bernard MT Condensed" pitchFamily="18" charset="0"/>
              </a:rPr>
              <a:t>Features of MALIGNANT  CELLS</a:t>
            </a:r>
          </a:p>
        </p:txBody>
      </p:sp>
      <p:sp>
        <p:nvSpPr>
          <p:cNvPr id="17" name="Oval 16"/>
          <p:cNvSpPr/>
          <p:nvPr/>
        </p:nvSpPr>
        <p:spPr>
          <a:xfrm>
            <a:off x="967726" y="1645362"/>
            <a:ext cx="3426174" cy="328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 l="62040" t="42211" r="6884" b="22238"/>
          <a:stretch>
            <a:fillRect/>
          </a:stretch>
        </p:blipFill>
        <p:spPr bwMode="auto">
          <a:xfrm>
            <a:off x="70449" y="228600"/>
            <a:ext cx="51873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 l="62496" t="78365" r="24722" b="16815"/>
          <a:stretch>
            <a:fillRect/>
          </a:stretch>
        </p:blipFill>
        <p:spPr bwMode="auto">
          <a:xfrm>
            <a:off x="51516" y="4647126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4" descr="nrc1044-f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917" t="7723" r="1697" b="16507"/>
          <a:stretch>
            <a:fillRect/>
          </a:stretch>
        </p:blipFill>
        <p:spPr>
          <a:xfrm>
            <a:off x="3657600" y="2009904"/>
            <a:ext cx="5334000" cy="2790696"/>
          </a:xfrm>
          <a:prstGeom prst="rect">
            <a:avLst/>
          </a:prstGeom>
          <a:noFill/>
          <a:ln/>
        </p:spPr>
      </p:pic>
      <p:grpSp>
        <p:nvGrpSpPr>
          <p:cNvPr id="29" name="Group 28"/>
          <p:cNvGrpSpPr/>
          <p:nvPr/>
        </p:nvGrpSpPr>
        <p:grpSpPr>
          <a:xfrm>
            <a:off x="1981200" y="4231688"/>
            <a:ext cx="2057400" cy="2473912"/>
            <a:chOff x="1981200" y="4231688"/>
            <a:chExt cx="2057400" cy="2473912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2705100" y="5184188"/>
              <a:ext cx="1905000" cy="0"/>
            </a:xfrm>
            <a:prstGeom prst="line">
              <a:avLst/>
            </a:prstGeom>
            <a:ln w="57150">
              <a:solidFill>
                <a:srgbClr val="A59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 contrast="30000"/>
            </a:blip>
            <a:srcRect l="79843" t="78365" r="7831" b="16815"/>
            <a:stretch>
              <a:fillRect/>
            </a:stretch>
          </p:blipFill>
          <p:spPr bwMode="auto">
            <a:xfrm>
              <a:off x="1981200" y="6096000"/>
              <a:ext cx="2057400" cy="609600"/>
            </a:xfrm>
            <a:prstGeom prst="rect">
              <a:avLst/>
            </a:prstGeom>
            <a:noFill/>
            <a:ln w="9525">
              <a:solidFill>
                <a:srgbClr val="A591BD"/>
              </a:solidFill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1676400" y="4648994"/>
            <a:ext cx="2057400" cy="1370806"/>
            <a:chOff x="1676400" y="4648994"/>
            <a:chExt cx="2057400" cy="137080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 contrast="30000"/>
            </a:blip>
            <a:srcRect l="71170" t="84992" r="16505" b="9585"/>
            <a:stretch>
              <a:fillRect/>
            </a:stretch>
          </p:blipFill>
          <p:spPr bwMode="auto">
            <a:xfrm>
              <a:off x="1676400" y="5334000"/>
              <a:ext cx="2057400" cy="685800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</p:spPr>
        </p:pic>
        <p:cxnSp>
          <p:nvCxnSpPr>
            <p:cNvPr id="22" name="Straight Connector 21"/>
            <p:cNvCxnSpPr/>
            <p:nvPr/>
          </p:nvCxnSpPr>
          <p:spPr>
            <a:xfrm rot="5400000">
              <a:off x="2006958" y="5029200"/>
              <a:ext cx="762000" cy="1588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495800" y="838200"/>
            <a:ext cx="4648200" cy="6019800"/>
            <a:chOff x="4495800" y="838200"/>
            <a:chExt cx="4648200" cy="6019800"/>
          </a:xfrm>
        </p:grpSpPr>
        <p:sp>
          <p:nvSpPr>
            <p:cNvPr id="54" name="TextBox 53"/>
            <p:cNvSpPr txBox="1"/>
            <p:nvPr/>
          </p:nvSpPr>
          <p:spPr>
            <a:xfrm>
              <a:off x="7848600" y="1720790"/>
              <a:ext cx="1295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 Narrow" pitchFamily="34" charset="0"/>
                </a:rPr>
                <a:t>Lymphatic Spread</a:t>
              </a:r>
              <a:endParaRPr lang="en-US" sz="1100" b="1" dirty="0">
                <a:latin typeface="Arial Narrow" pitchFamily="34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495800" y="838200"/>
              <a:ext cx="4495800" cy="6019800"/>
              <a:chOff x="4495800" y="838200"/>
              <a:chExt cx="4495800" cy="60198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495800" y="2250252"/>
                <a:ext cx="4121150" cy="4607748"/>
                <a:chOff x="762000" y="685800"/>
                <a:chExt cx="4191000" cy="47244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762000" y="685800"/>
                  <a:ext cx="4191000" cy="4724400"/>
                </a:xfrm>
                <a:prstGeom prst="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3" name="Picture 2" descr="C:\Documents and Settings\Ahmed\My Documents\My Pictures\hoho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 t="1626" r="16602" b="2439"/>
                <a:stretch>
                  <a:fillRect/>
                </a:stretch>
              </p:blipFill>
              <p:spPr bwMode="auto">
                <a:xfrm>
                  <a:off x="762000" y="685800"/>
                  <a:ext cx="4114800" cy="44958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3228" t="72859" r="19764" b="3040"/>
              <a:stretch>
                <a:fillRect/>
              </a:stretch>
            </p:blipFill>
            <p:spPr bwMode="auto">
              <a:xfrm>
                <a:off x="7519190" y="5817541"/>
                <a:ext cx="1049020" cy="1040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lum bright="-10000" contrast="20000"/>
              </a:blip>
              <a:srcRect l="42503" t="6165" r="1817" b="59993"/>
              <a:stretch>
                <a:fillRect/>
              </a:stretch>
            </p:blipFill>
            <p:spPr bwMode="auto">
              <a:xfrm>
                <a:off x="6369050" y="2507843"/>
                <a:ext cx="2302425" cy="132210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6902376" y="838200"/>
                <a:ext cx="2089224" cy="1040459"/>
                <a:chOff x="5715000" y="457200"/>
                <a:chExt cx="2581835" cy="1371600"/>
              </a:xfrm>
            </p:grpSpPr>
            <p:pic>
              <p:nvPicPr>
                <p:cNvPr id="47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15913" t="4575" r="59750" b="72664"/>
                <a:stretch>
                  <a:fillRect/>
                </a:stretch>
              </p:blipFill>
              <p:spPr bwMode="auto">
                <a:xfrm>
                  <a:off x="6781800" y="457200"/>
                  <a:ext cx="1515035" cy="990600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" name="Picture 2" descr="C:\Documents and Settings\Ahmed\My Documents\My Pictures\oo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715000" y="881007"/>
                  <a:ext cx="1384360" cy="947793"/>
                </a:xfrm>
                <a:prstGeom prst="ellipse">
                  <a:avLst/>
                </a:prstGeom>
                <a:noFill/>
              </p:spPr>
            </p:pic>
          </p:grpSp>
          <p:pic>
            <p:nvPicPr>
              <p:cNvPr id="49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039" t="42064" r="57559" b="32497"/>
              <a:stretch>
                <a:fillRect/>
              </a:stretch>
            </p:blipFill>
            <p:spPr bwMode="auto">
              <a:xfrm>
                <a:off x="6518910" y="1791527"/>
                <a:ext cx="1049020" cy="68168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4724" t="40242" r="22599" b="41869"/>
              <a:stretch>
                <a:fillRect/>
              </a:stretch>
            </p:blipFill>
            <p:spPr bwMode="auto">
              <a:xfrm>
                <a:off x="7717790" y="1905000"/>
                <a:ext cx="1163619" cy="642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4572000" y="6172200"/>
                <a:ext cx="1371600" cy="369332"/>
              </a:xfrm>
              <a:prstGeom prst="rect">
                <a:avLst/>
              </a:prstGeom>
              <a:solidFill>
                <a:srgbClr val="A591B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METASTASIS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019800" y="1632010"/>
                <a:ext cx="1066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Arial Narrow" pitchFamily="34" charset="0"/>
                  </a:rPr>
                  <a:t>Blood Spread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0800000">
                <a:off x="5791200" y="3200400"/>
                <a:ext cx="609600" cy="2286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6934200" y="3810000"/>
                <a:ext cx="1676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Arial Narrow" pitchFamily="34" charset="0"/>
                  </a:rPr>
                  <a:t>Invasion of tumor border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324600" y="4267200"/>
                <a:ext cx="16764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Arial Narrow" pitchFamily="34" charset="0"/>
                  </a:rPr>
                  <a:t>Invasion of blood </a:t>
                </a:r>
                <a:r>
                  <a:rPr lang="en-US" sz="1100" b="1" dirty="0" err="1" smtClean="0">
                    <a:latin typeface="Arial Narrow" pitchFamily="34" charset="0"/>
                  </a:rPr>
                  <a:t>vessle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ubling"/>
          <p:cNvPicPr>
            <a:picLocks noChangeAspect="1" noChangeArrowheads="1"/>
          </p:cNvPicPr>
          <p:nvPr/>
        </p:nvPicPr>
        <p:blipFill>
          <a:blip r:embed="rId2" cstate="print"/>
          <a:srcRect l="13333" t="17210" r="14167" b="13950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white">
          <a:xfrm>
            <a:off x="1003180" y="949912"/>
            <a:ext cx="90922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Normal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cell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white">
          <a:xfrm>
            <a:off x="4343400" y="2667000"/>
            <a:ext cx="10118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Dividing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white">
          <a:xfrm>
            <a:off x="1930109" y="1352625"/>
            <a:ext cx="16690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Malignant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transformation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white">
          <a:xfrm>
            <a:off x="3608388" y="1154668"/>
            <a:ext cx="18018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cancer cells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white">
          <a:xfrm>
            <a:off x="4572000" y="659166"/>
            <a:ext cx="1093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i="1" dirty="0">
                <a:solidFill>
                  <a:srgbClr val="F5FF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Doubling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white">
          <a:xfrm>
            <a:off x="5715000" y="11430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 cells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white">
          <a:xfrm>
            <a:off x="6705600" y="914400"/>
            <a:ext cx="1093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lnSpc>
                <a:spcPct val="90000"/>
              </a:lnSpc>
            </a:pPr>
            <a:r>
              <a:rPr lang="en-US" sz="2000" b="1" i="1" dirty="0">
                <a:solidFill>
                  <a:srgbClr val="F5FF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Doubling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white">
          <a:xfrm>
            <a:off x="7722834" y="13716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8 cells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white">
          <a:xfrm>
            <a:off x="6934200" y="2297668"/>
            <a:ext cx="1093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i="1" dirty="0">
                <a:solidFill>
                  <a:srgbClr val="F5FF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Doubling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white">
          <a:xfrm>
            <a:off x="5562600" y="2828278"/>
            <a:ext cx="9428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16 cells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white">
          <a:xfrm>
            <a:off x="542225" y="2400595"/>
            <a:ext cx="161935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 million cells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(20 doublings)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undetectable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white">
          <a:xfrm>
            <a:off x="1695064" y="4267200"/>
            <a:ext cx="18485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 billion cells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(30 doublings)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LUMP APPEARS</a:t>
            </a:r>
            <a:endParaRPr lang="en-US" sz="20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white">
          <a:xfrm>
            <a:off x="7772400" y="4953000"/>
            <a:ext cx="118654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41 – 43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doublings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Death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52400"/>
            <a:ext cx="49314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Exponential Growth of MALIGNANT 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3253668"/>
            <a:ext cx="4572000" cy="122084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CELL CYCLE TIME: </a:t>
            </a:r>
            <a:r>
              <a:rPr lang="en-US" sz="2000" b="1" i="1" dirty="0" smtClean="0">
                <a:solidFill>
                  <a:srgbClr val="F5FFD9"/>
                </a:solidFill>
                <a:latin typeface="Arial Narrow" pitchFamily="34" charset="0"/>
              </a:rPr>
              <a:t>Time required for tumor to double in size </a:t>
            </a:r>
            <a:r>
              <a:rPr lang="en-US" sz="2000" b="1" spc="-80" dirty="0" smtClean="0">
                <a:solidFill>
                  <a:srgbClr val="F5FFD9"/>
                </a:solidFill>
                <a:sym typeface="Wingdings 3"/>
              </a:rPr>
              <a:t> </a:t>
            </a:r>
            <a:r>
              <a:rPr lang="en-US" sz="2000" b="1" i="1" dirty="0" smtClean="0">
                <a:solidFill>
                  <a:srgbClr val="F5FFD9"/>
                </a:solidFill>
                <a:latin typeface="Arial Narrow" pitchFamily="34" charset="0"/>
                <a:sym typeface="Wingdings"/>
              </a:rPr>
              <a:t>variable</a:t>
            </a:r>
          </a:p>
          <a:p>
            <a:pPr eaLnBrk="0" hangingPunct="0">
              <a:lnSpc>
                <a:spcPts val="2200"/>
              </a:lnSpc>
            </a:pPr>
            <a:r>
              <a:rPr lang="en-US" sz="2000" b="1" i="1" dirty="0" err="1" smtClean="0">
                <a:solidFill>
                  <a:srgbClr val="F5FFD9"/>
                </a:solidFill>
                <a:latin typeface="Arial Narrow" pitchFamily="34" charset="0"/>
                <a:sym typeface="Wingdings"/>
              </a:rPr>
              <a:t>Hodgikin’s</a:t>
            </a:r>
            <a:r>
              <a:rPr lang="en-US" sz="2000" b="1" spc="-80" dirty="0" smtClean="0">
                <a:solidFill>
                  <a:srgbClr val="F5FFD9"/>
                </a:solidFill>
                <a:sym typeface="Wingdings 3"/>
              </a:rPr>
              <a:t>  </a:t>
            </a:r>
            <a:r>
              <a:rPr lang="en-US" sz="2000" b="1" i="1" spc="-80" dirty="0" smtClean="0">
                <a:solidFill>
                  <a:srgbClr val="F5FFD9"/>
                </a:solidFill>
                <a:sym typeface="Wingdings 3"/>
              </a:rPr>
              <a:t>Disease </a:t>
            </a:r>
            <a:r>
              <a:rPr lang="en-US" sz="2000" b="1" spc="-80" dirty="0" smtClean="0">
                <a:solidFill>
                  <a:srgbClr val="F5FFD9"/>
                </a:solidFill>
                <a:sym typeface="Wingdings 3"/>
              </a:rPr>
              <a:t>  3 - 4 days</a:t>
            </a:r>
          </a:p>
          <a:p>
            <a:pPr eaLnBrk="0" hangingPunct="0">
              <a:lnSpc>
                <a:spcPts val="2200"/>
              </a:lnSpc>
            </a:pPr>
            <a:r>
              <a:rPr lang="en-US" sz="2000" b="1" i="1" spc="-80" dirty="0" smtClean="0">
                <a:solidFill>
                  <a:srgbClr val="F5FFD9"/>
                </a:solidFill>
                <a:sym typeface="Wingdings 3"/>
              </a:rPr>
              <a:t>Colonic carcinoma </a:t>
            </a:r>
            <a:r>
              <a:rPr lang="en-US" sz="2000" b="1" spc="-80" dirty="0" smtClean="0">
                <a:solidFill>
                  <a:srgbClr val="F5FFD9"/>
                </a:solidFill>
                <a:sym typeface="Wingdings 3"/>
              </a:rPr>
              <a:t> 80 days</a:t>
            </a:r>
          </a:p>
        </p:txBody>
      </p:sp>
      <p:sp>
        <p:nvSpPr>
          <p:cNvPr id="20" name="Oval 19"/>
          <p:cNvSpPr/>
          <p:nvPr/>
        </p:nvSpPr>
        <p:spPr>
          <a:xfrm>
            <a:off x="1586146" y="3962400"/>
            <a:ext cx="2057400" cy="152400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43800" y="4917488"/>
            <a:ext cx="1600200" cy="1045342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34844" y="5543350"/>
            <a:ext cx="1828800" cy="67710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95000"/>
              </a:lnSpc>
              <a:tabLst>
                <a:tab pos="4575175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Limit of clinical</a:t>
            </a:r>
          </a:p>
          <a:p>
            <a:pPr marL="342900" indent="-342900" algn="ctr" eaLnBrk="0" hangingPunct="0">
              <a:lnSpc>
                <a:spcPct val="95000"/>
              </a:lnSpc>
              <a:tabLst>
                <a:tab pos="4575175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detection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76200"/>
            <a:ext cx="23622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EARLY GROWTH</a:t>
            </a:r>
          </a:p>
          <a:p>
            <a:pPr algn="ctr"/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Zero Order Kinetics</a:t>
            </a:r>
            <a:endParaRPr lang="en-US" sz="22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9" grpId="0"/>
      <p:bldP spid="20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ublin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13333" t="17210" r="14167" b="13950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52400" y="3163911"/>
            <a:ext cx="8839200" cy="2336537"/>
          </a:xfrm>
          <a:prstGeom prst="rect">
            <a:avLst/>
          </a:prstGeom>
          <a:gradFill flip="none" rotWithShape="1">
            <a:gsLst>
              <a:gs pos="0">
                <a:srgbClr val="D9FFFF">
                  <a:alpha val="65000"/>
                </a:srgbClr>
              </a:gs>
              <a:gs pos="50000">
                <a:srgbClr val="D8E2F4">
                  <a:alpha val="65000"/>
                </a:srgbClr>
              </a:gs>
              <a:gs pos="100000">
                <a:schemeClr val="bg1">
                  <a:alpha val="46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Thus at</a:t>
            </a:r>
            <a:r>
              <a:rPr lang="en-US" sz="2200" b="1" u="heavy" dirty="0" smtClean="0"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 any particular time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Some cells are in CC &amp;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others are Resting at G</a:t>
            </a:r>
            <a:r>
              <a:rPr lang="en-US" sz="2200" b="1" baseline="-25000" dirty="0" smtClean="0">
                <a:latin typeface="Arial Narrow" pitchFamily="34" charset="0"/>
              </a:rPr>
              <a:t>0.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Ratio of Proliferating / Resting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GROWTH FRACTION [GF]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A tissue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% </a:t>
            </a:r>
            <a:r>
              <a:rPr lang="en-US" sz="2200" b="1" dirty="0" smtClean="0">
                <a:latin typeface="Arial Narrow" pitchFamily="34" charset="0"/>
              </a:rPr>
              <a:t>of Proliferating Cells /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R</a:t>
            </a:r>
            <a:r>
              <a:rPr lang="en-US" sz="2200" b="1" dirty="0" smtClean="0">
                <a:latin typeface="Arial Narrow" pitchFamily="34" charset="0"/>
              </a:rPr>
              <a:t>esting Cells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  </a:t>
            </a:r>
            <a:r>
              <a:rPr lang="en-US" sz="2200" b="1" dirty="0" smtClean="0">
                <a:latin typeface="Arial Narrow" pitchFamily="34" charset="0"/>
              </a:rPr>
              <a:t>High Growth Fraction.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A tissue composed mostly of cells in G</a:t>
            </a:r>
            <a:r>
              <a:rPr lang="en-US" sz="2200" b="1" baseline="-25000" dirty="0" smtClean="0">
                <a:latin typeface="Arial Narrow" pitchFamily="34" charset="0"/>
              </a:rPr>
              <a:t>0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Low Growth Fraction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28600" y="177084"/>
            <a:ext cx="8534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The more the tumor enlarges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新細明體" pitchFamily="18" charset="-120"/>
                <a:sym typeface="Wingdings 3"/>
              </a:rPr>
              <a:t>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its growth slows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</a:p>
          <a:p>
            <a:pPr lvl="0"/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becomes non-exponential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842" y="1027810"/>
            <a:ext cx="3810000" cy="1272143"/>
          </a:xfrm>
          <a:prstGeom prst="rect">
            <a:avLst/>
          </a:prstGeom>
          <a:gradFill flip="none" rotWithShape="1">
            <a:gsLst>
              <a:gs pos="0">
                <a:srgbClr val="D9FFFF">
                  <a:alpha val="71000"/>
                </a:srgbClr>
              </a:gs>
              <a:gs pos="50000">
                <a:srgbClr val="D8E2F4">
                  <a:alpha val="56000"/>
                </a:srgbClr>
              </a:gs>
              <a:gs pos="100000">
                <a:schemeClr val="bg1">
                  <a:alpha val="44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defRPr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GROWTH RATE will depend on;</a:t>
            </a:r>
          </a:p>
          <a:p>
            <a:pPr lvl="0">
              <a:lnSpc>
                <a:spcPts val="23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 Growth fraction</a:t>
            </a:r>
          </a:p>
          <a:p>
            <a:pPr lvl="0">
              <a:lnSpc>
                <a:spcPts val="23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 Cell cycle time</a:t>
            </a:r>
          </a:p>
          <a:p>
            <a:pPr lvl="0">
              <a:lnSpc>
                <a:spcPts val="23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 Rate of cell loss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189963"/>
            <a:ext cx="27432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LATE GROWTH</a:t>
            </a:r>
          </a:p>
          <a:p>
            <a:pPr algn="ctr"/>
            <a:r>
              <a:rPr lang="en-US" sz="2200" dirty="0" err="1" smtClean="0">
                <a:solidFill>
                  <a:srgbClr val="CCFF33"/>
                </a:solidFill>
                <a:latin typeface="Bernard MT Condensed" pitchFamily="18" charset="0"/>
              </a:rPr>
              <a:t>Gompertzian</a:t>
            </a: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  Kinetics</a:t>
            </a:r>
            <a:endParaRPr lang="en-US" sz="22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5703725"/>
            <a:ext cx="8763000" cy="977191"/>
          </a:xfrm>
          <a:prstGeom prst="rect">
            <a:avLst/>
          </a:prstGeom>
          <a:gradFill flip="none" rotWithShape="1">
            <a:gsLst>
              <a:gs pos="0">
                <a:srgbClr val="D9FFFF">
                  <a:alpha val="71000"/>
                </a:srgbClr>
              </a:gs>
              <a:gs pos="50000">
                <a:srgbClr val="D8E2F4">
                  <a:alpha val="56000"/>
                </a:srgbClr>
              </a:gs>
              <a:gs pos="100000">
                <a:schemeClr val="bg1">
                  <a:alpha val="44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</a:rPr>
              <a:t> S</a:t>
            </a:r>
            <a:r>
              <a:rPr lang="en-US" sz="2200" b="1" dirty="0" smtClean="0">
                <a:latin typeface="Arial Narrow" pitchFamily="34" charset="0"/>
              </a:rPr>
              <a:t>maller tumors = grow slowly but have large GF</a:t>
            </a:r>
          </a:p>
          <a:p>
            <a:pPr>
              <a:lnSpc>
                <a:spcPts val="23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smtClean="0">
                <a:latin typeface="Arial Narrow" pitchFamily="34" charset="0"/>
              </a:rPr>
              <a:t>M</a:t>
            </a:r>
            <a:r>
              <a:rPr lang="en-US" sz="2200" b="1" dirty="0" smtClean="0">
                <a:latin typeface="Arial Narrow" pitchFamily="34" charset="0"/>
              </a:rPr>
              <a:t>edium size tumors = grow more quicker but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with smaller GF</a:t>
            </a:r>
          </a:p>
          <a:p>
            <a:pPr>
              <a:lnSpc>
                <a:spcPts val="23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smtClean="0">
                <a:latin typeface="Arial Narrow" pitchFamily="34" charset="0"/>
              </a:rPr>
              <a:t>L</a:t>
            </a:r>
            <a:r>
              <a:rPr lang="en-US" sz="2200" b="1" dirty="0" smtClean="0">
                <a:latin typeface="Arial Narrow" pitchFamily="34" charset="0"/>
              </a:rPr>
              <a:t>arge tumors = have small growth rate and GF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25323" y="1042116"/>
            <a:ext cx="5029200" cy="3733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3901523" y="2852812"/>
            <a:ext cx="623266" cy="1237304"/>
          </a:xfrm>
          <a:prstGeom prst="rect">
            <a:avLst/>
          </a:prstGeom>
          <a:noFill/>
          <a:ln/>
        </p:spPr>
        <p:txBody>
          <a:bodyPr vert="vert270" lIns="90488" tIns="44450" rIns="90488" bIns="4445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5175" algn="l"/>
              </a:tabLst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99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number of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5175" algn="l"/>
              </a:tabLst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99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cancer cells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99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Freeform 3"/>
          <p:cNvSpPr>
            <a:spLocks/>
          </p:cNvSpPr>
          <p:nvPr/>
        </p:nvSpPr>
        <p:spPr bwMode="auto">
          <a:xfrm>
            <a:off x="4579387" y="1217169"/>
            <a:ext cx="4042534" cy="288406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9"/>
              </a:cxn>
              <a:cxn ang="0">
                <a:pos x="3200" y="2009"/>
              </a:cxn>
            </a:cxnLst>
            <a:rect l="0" t="0" r="r" b="b"/>
            <a:pathLst>
              <a:path w="3201" h="2010">
                <a:moveTo>
                  <a:pt x="0" y="0"/>
                </a:moveTo>
                <a:lnTo>
                  <a:pt x="0" y="2009"/>
                </a:lnTo>
                <a:lnTo>
                  <a:pt x="3200" y="2009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Freeform 4"/>
          <p:cNvSpPr>
            <a:spLocks/>
          </p:cNvSpPr>
          <p:nvPr/>
        </p:nvSpPr>
        <p:spPr bwMode="auto">
          <a:xfrm>
            <a:off x="4587323" y="1651716"/>
            <a:ext cx="2921414" cy="24352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64" y="0"/>
              </a:cxn>
              <a:cxn ang="0">
                <a:pos x="2064" y="1709"/>
              </a:cxn>
            </a:cxnLst>
            <a:rect l="0" t="0" r="r" b="b"/>
            <a:pathLst>
              <a:path w="2065" h="1710">
                <a:moveTo>
                  <a:pt x="0" y="9"/>
                </a:moveTo>
                <a:lnTo>
                  <a:pt x="2064" y="0"/>
                </a:lnTo>
                <a:lnTo>
                  <a:pt x="2064" y="1709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4603198" y="2602308"/>
            <a:ext cx="3641725" cy="45719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4623836" y="1324426"/>
            <a:ext cx="3932375" cy="2734835"/>
          </a:xfrm>
          <a:custGeom>
            <a:avLst/>
            <a:gdLst/>
            <a:ahLst/>
            <a:cxnLst>
              <a:cxn ang="0">
                <a:pos x="0" y="1900"/>
              </a:cxn>
              <a:cxn ang="0">
                <a:pos x="58" y="1905"/>
              </a:cxn>
              <a:cxn ang="0">
                <a:pos x="123" y="1905"/>
              </a:cxn>
              <a:cxn ang="0">
                <a:pos x="196" y="1895"/>
              </a:cxn>
              <a:cxn ang="0">
                <a:pos x="232" y="1885"/>
              </a:cxn>
              <a:cxn ang="0">
                <a:pos x="275" y="1870"/>
              </a:cxn>
              <a:cxn ang="0">
                <a:pos x="362" y="1840"/>
              </a:cxn>
              <a:cxn ang="0">
                <a:pos x="406" y="1820"/>
              </a:cxn>
              <a:cxn ang="0">
                <a:pos x="449" y="1800"/>
              </a:cxn>
              <a:cxn ang="0">
                <a:pos x="500" y="1775"/>
              </a:cxn>
              <a:cxn ang="0">
                <a:pos x="551" y="1740"/>
              </a:cxn>
              <a:cxn ang="0">
                <a:pos x="608" y="1701"/>
              </a:cxn>
              <a:cxn ang="0">
                <a:pos x="674" y="1646"/>
              </a:cxn>
              <a:cxn ang="0">
                <a:pos x="746" y="1581"/>
              </a:cxn>
              <a:cxn ang="0">
                <a:pos x="818" y="1501"/>
              </a:cxn>
              <a:cxn ang="0">
                <a:pos x="898" y="1416"/>
              </a:cxn>
              <a:cxn ang="0">
                <a:pos x="985" y="1322"/>
              </a:cxn>
              <a:cxn ang="0">
                <a:pos x="1159" y="1132"/>
              </a:cxn>
              <a:cxn ang="0">
                <a:pos x="1238" y="1037"/>
              </a:cxn>
              <a:cxn ang="0">
                <a:pos x="1318" y="952"/>
              </a:cxn>
              <a:cxn ang="0">
                <a:pos x="1456" y="798"/>
              </a:cxn>
              <a:cxn ang="0">
                <a:pos x="1593" y="643"/>
              </a:cxn>
              <a:cxn ang="0">
                <a:pos x="1731" y="504"/>
              </a:cxn>
              <a:cxn ang="0">
                <a:pos x="1803" y="439"/>
              </a:cxn>
              <a:cxn ang="0">
                <a:pos x="1875" y="379"/>
              </a:cxn>
              <a:cxn ang="0">
                <a:pos x="1955" y="324"/>
              </a:cxn>
              <a:cxn ang="0">
                <a:pos x="2042" y="279"/>
              </a:cxn>
              <a:cxn ang="0">
                <a:pos x="2223" y="189"/>
              </a:cxn>
              <a:cxn ang="0">
                <a:pos x="2389" y="120"/>
              </a:cxn>
              <a:cxn ang="0">
                <a:pos x="2469" y="90"/>
              </a:cxn>
              <a:cxn ang="0">
                <a:pos x="2542" y="65"/>
              </a:cxn>
              <a:cxn ang="0">
                <a:pos x="2607" y="45"/>
              </a:cxn>
              <a:cxn ang="0">
                <a:pos x="2665" y="30"/>
              </a:cxn>
              <a:cxn ang="0">
                <a:pos x="2773" y="10"/>
              </a:cxn>
              <a:cxn ang="0">
                <a:pos x="2860" y="5"/>
              </a:cxn>
              <a:cxn ang="0">
                <a:pos x="2918" y="0"/>
              </a:cxn>
            </a:cxnLst>
            <a:rect l="0" t="0" r="r" b="b"/>
            <a:pathLst>
              <a:path w="2919" h="1906">
                <a:moveTo>
                  <a:pt x="0" y="1900"/>
                </a:moveTo>
                <a:lnTo>
                  <a:pt x="58" y="1905"/>
                </a:lnTo>
                <a:lnTo>
                  <a:pt x="123" y="1905"/>
                </a:lnTo>
                <a:lnTo>
                  <a:pt x="196" y="1895"/>
                </a:lnTo>
                <a:lnTo>
                  <a:pt x="232" y="1885"/>
                </a:lnTo>
                <a:lnTo>
                  <a:pt x="275" y="1870"/>
                </a:lnTo>
                <a:lnTo>
                  <a:pt x="362" y="1840"/>
                </a:lnTo>
                <a:lnTo>
                  <a:pt x="406" y="1820"/>
                </a:lnTo>
                <a:lnTo>
                  <a:pt x="449" y="1800"/>
                </a:lnTo>
                <a:lnTo>
                  <a:pt x="500" y="1775"/>
                </a:lnTo>
                <a:lnTo>
                  <a:pt x="551" y="1740"/>
                </a:lnTo>
                <a:lnTo>
                  <a:pt x="608" y="1701"/>
                </a:lnTo>
                <a:lnTo>
                  <a:pt x="674" y="1646"/>
                </a:lnTo>
                <a:lnTo>
                  <a:pt x="746" y="1581"/>
                </a:lnTo>
                <a:lnTo>
                  <a:pt x="818" y="1501"/>
                </a:lnTo>
                <a:lnTo>
                  <a:pt x="898" y="1416"/>
                </a:lnTo>
                <a:lnTo>
                  <a:pt x="985" y="1322"/>
                </a:lnTo>
                <a:lnTo>
                  <a:pt x="1159" y="1132"/>
                </a:lnTo>
                <a:lnTo>
                  <a:pt x="1238" y="1037"/>
                </a:lnTo>
                <a:lnTo>
                  <a:pt x="1318" y="952"/>
                </a:lnTo>
                <a:lnTo>
                  <a:pt x="1456" y="798"/>
                </a:lnTo>
                <a:lnTo>
                  <a:pt x="1593" y="643"/>
                </a:lnTo>
                <a:lnTo>
                  <a:pt x="1731" y="504"/>
                </a:lnTo>
                <a:lnTo>
                  <a:pt x="1803" y="439"/>
                </a:lnTo>
                <a:lnTo>
                  <a:pt x="1875" y="379"/>
                </a:lnTo>
                <a:lnTo>
                  <a:pt x="1955" y="324"/>
                </a:lnTo>
                <a:lnTo>
                  <a:pt x="2042" y="279"/>
                </a:lnTo>
                <a:lnTo>
                  <a:pt x="2223" y="189"/>
                </a:lnTo>
                <a:lnTo>
                  <a:pt x="2389" y="120"/>
                </a:lnTo>
                <a:lnTo>
                  <a:pt x="2469" y="90"/>
                </a:lnTo>
                <a:lnTo>
                  <a:pt x="2542" y="65"/>
                </a:lnTo>
                <a:lnTo>
                  <a:pt x="2607" y="45"/>
                </a:lnTo>
                <a:lnTo>
                  <a:pt x="2665" y="30"/>
                </a:lnTo>
                <a:lnTo>
                  <a:pt x="2773" y="10"/>
                </a:lnTo>
                <a:lnTo>
                  <a:pt x="2860" y="5"/>
                </a:lnTo>
                <a:lnTo>
                  <a:pt x="2918" y="0"/>
                </a:lnTo>
              </a:path>
            </a:pathLst>
          </a:custGeom>
          <a:noFill/>
          <a:ln w="50800" cap="rnd" cmpd="sng">
            <a:solidFill>
              <a:srgbClr val="CCFF33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6327044" y="4260567"/>
            <a:ext cx="207272" cy="337191"/>
          </a:xfrm>
          <a:prstGeom prst="upArrow">
            <a:avLst>
              <a:gd name="adj1" fmla="val 50000"/>
              <a:gd name="adj2" fmla="val 100330"/>
            </a:avLst>
          </a:prstGeom>
          <a:gradFill rotWithShape="0">
            <a:gsLst>
              <a:gs pos="0">
                <a:srgbClr val="FC0128"/>
              </a:gs>
              <a:gs pos="100000">
                <a:srgbClr val="FC0128">
                  <a:gamma/>
                  <a:tint val="5019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7178123" y="2099874"/>
            <a:ext cx="1661077" cy="6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tabLst>
                <a:tab pos="4575175" algn="l"/>
              </a:tabLs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diagnostic</a:t>
            </a:r>
          </a:p>
          <a:p>
            <a:pPr marL="342900" indent="-342900" algn="ctr" eaLnBrk="0" hangingPunct="0">
              <a:tabLst>
                <a:tab pos="4575175" algn="l"/>
              </a:tabLs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threshold</a:t>
            </a:r>
          </a:p>
          <a:p>
            <a:pPr marL="342900" indent="-342900" algn="ctr" eaLnBrk="0" hangingPunct="0">
              <a:tabLst>
                <a:tab pos="4575175" algn="l"/>
              </a:tabLs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(1cm)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254323" y="3823386"/>
            <a:ext cx="1661077" cy="34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tabLst>
                <a:tab pos="4575175" algn="l"/>
              </a:tabLs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" charset="0"/>
              </a:rPr>
              <a:t>time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4587323" y="4090116"/>
            <a:ext cx="1661077" cy="6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tabLst>
                <a:tab pos="4575175" algn="l"/>
              </a:tabLs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undetectable </a:t>
            </a:r>
          </a:p>
          <a:p>
            <a:pPr marL="342900" indent="-342900" algn="ctr" eaLnBrk="0" hangingPunct="0">
              <a:tabLst>
                <a:tab pos="4575175" algn="l"/>
              </a:tabLs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cancer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6148886" y="4090116"/>
            <a:ext cx="1661077" cy="6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tabLst>
                <a:tab pos="4575175" algn="l"/>
              </a:tabLs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detectable </a:t>
            </a:r>
          </a:p>
          <a:p>
            <a:pPr marL="342900" indent="-342900" algn="ctr" eaLnBrk="0" hangingPunct="0">
              <a:tabLst>
                <a:tab pos="4575175" algn="l"/>
              </a:tabLs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cancer</a:t>
            </a: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3917399" y="1229411"/>
            <a:ext cx="710234" cy="6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5000"/>
              </a:lnSpc>
              <a:tabLst>
                <a:tab pos="4575175" algn="l"/>
              </a:tabLs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" charset="0"/>
              </a:rPr>
              <a:t>10 </a:t>
            </a:r>
            <a:r>
              <a:rPr lang="en-US" sz="1400" b="1" baseline="64000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" charset="0"/>
              </a:rPr>
              <a:t>12</a:t>
            </a:r>
          </a:p>
          <a:p>
            <a:pPr marL="342900" indent="-342900" eaLnBrk="0" hangingPunct="0">
              <a:lnSpc>
                <a:spcPct val="95000"/>
              </a:lnSpc>
              <a:tabLst>
                <a:tab pos="4575175" algn="l"/>
              </a:tabLst>
            </a:pPr>
            <a:endParaRPr lang="en-US" sz="1400" b="1" baseline="64000" dirty="0">
              <a:solidFill>
                <a:srgbClr val="FFFF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95000"/>
              </a:lnSpc>
              <a:tabLst>
                <a:tab pos="4575175" algn="l"/>
              </a:tabLst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95000"/>
              </a:lnSpc>
              <a:tabLst>
                <a:tab pos="4575175" algn="l"/>
              </a:tabLst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70000"/>
              </a:lnSpc>
              <a:tabLst>
                <a:tab pos="4575175" algn="l"/>
              </a:tabLst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95000"/>
              </a:lnSpc>
              <a:tabLst>
                <a:tab pos="4575175" algn="l"/>
              </a:tabLs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" charset="0"/>
              </a:rPr>
              <a:t>10 </a:t>
            </a:r>
            <a:r>
              <a:rPr lang="en-US" sz="1400" b="1" baseline="64000" dirty="0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" charset="0"/>
              </a:rPr>
              <a:t>9</a:t>
            </a:r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5692223" y="3366216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7406723" y="4268274"/>
            <a:ext cx="207272" cy="337191"/>
          </a:xfrm>
          <a:prstGeom prst="upArrow">
            <a:avLst>
              <a:gd name="adj1" fmla="val 50000"/>
              <a:gd name="adj2" fmla="val 100330"/>
            </a:avLst>
          </a:prstGeom>
          <a:gradFill rotWithShape="0">
            <a:gsLst>
              <a:gs pos="0">
                <a:srgbClr val="FC0128"/>
              </a:gs>
              <a:gs pos="100000">
                <a:srgbClr val="FC0128">
                  <a:gamma/>
                  <a:tint val="5019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0" grpId="0" animBg="1"/>
      <p:bldP spid="31" grpId="0" animBg="1"/>
      <p:bldP spid="3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90000"/>
              </a:schemeClr>
            </a:gs>
            <a:gs pos="34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  <a:gs pos="76000">
              <a:srgbClr val="000042"/>
            </a:gs>
            <a:gs pos="9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1200" y="381000"/>
            <a:ext cx="3733800" cy="492443"/>
          </a:xfrm>
          <a:prstGeom prst="rect">
            <a:avLst/>
          </a:prstGeom>
          <a:gradFill flip="none" rotWithShape="1">
            <a:gsLst>
              <a:gs pos="0">
                <a:srgbClr val="0085B4">
                  <a:shade val="30000"/>
                  <a:satMod val="115000"/>
                </a:srgbClr>
              </a:gs>
              <a:gs pos="50000">
                <a:srgbClr val="0085B4">
                  <a:shade val="67500"/>
                  <a:satMod val="115000"/>
                </a:srgbClr>
              </a:gs>
              <a:gs pos="100000">
                <a:srgbClr val="0085B4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How far is the problem? 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1" y="5029200"/>
            <a:ext cx="9143999" cy="1828800"/>
            <a:chOff x="1" y="5029200"/>
            <a:chExt cx="12191998" cy="1828800"/>
          </a:xfrm>
        </p:grpSpPr>
        <p:grpSp>
          <p:nvGrpSpPr>
            <p:cNvPr id="6" name="Group 17"/>
            <p:cNvGrpSpPr/>
            <p:nvPr/>
          </p:nvGrpSpPr>
          <p:grpSpPr>
            <a:xfrm>
              <a:off x="1" y="5029200"/>
              <a:ext cx="6095999" cy="1828800"/>
              <a:chOff x="1" y="5029200"/>
              <a:chExt cx="6095999" cy="1828800"/>
            </a:xfrm>
          </p:grpSpPr>
          <p:pic>
            <p:nvPicPr>
              <p:cNvPr id="16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8"/>
            <p:cNvGrpSpPr/>
            <p:nvPr/>
          </p:nvGrpSpPr>
          <p:grpSpPr>
            <a:xfrm>
              <a:off x="6096000" y="5029200"/>
              <a:ext cx="6095999" cy="1828800"/>
              <a:chOff x="1" y="5029200"/>
              <a:chExt cx="6095999" cy="1828800"/>
            </a:xfrm>
          </p:grpSpPr>
          <p:pic>
            <p:nvPicPr>
              <p:cNvPr id="20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362200" y="1205380"/>
            <a:ext cx="6477000" cy="1676400"/>
          </a:xfrm>
          <a:prstGeom prst="rect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34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  <a:gs pos="76000">
                <a:srgbClr val="000042"/>
              </a:gs>
              <a:gs pos="9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marL="342900" indent="-342900">
              <a:lnSpc>
                <a:spcPts val="2400"/>
              </a:lnSpc>
              <a:buSzPct val="80000"/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 in 3 develop cancer </a:t>
            </a:r>
          </a:p>
          <a:p>
            <a:pPr marL="342900" lvl="0" indent="-342900">
              <a:lnSpc>
                <a:spcPts val="2400"/>
              </a:lnSpc>
              <a:buSzPct val="80000"/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50% die/survive </a:t>
            </a:r>
          </a:p>
          <a:p>
            <a:pPr marL="342900" indent="-342900">
              <a:lnSpc>
                <a:spcPts val="2400"/>
              </a:lnSpc>
              <a:buSzPct val="80000"/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17% cured by chemotherapy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marL="342900" lvl="0" indent="-342900">
              <a:lnSpc>
                <a:spcPts val="2400"/>
              </a:lnSpc>
              <a:buSzPct val="80000"/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&gt; 16 million new cancer cases diagnosed yearly</a:t>
            </a:r>
          </a:p>
          <a:p>
            <a:pPr marL="342900" lvl="0" indent="-342900">
              <a:lnSpc>
                <a:spcPts val="2400"/>
              </a:lnSpc>
              <a:buSzPct val="80000"/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Nearly 10 million die of cancer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1523" y="2957980"/>
            <a:ext cx="4002361" cy="3442820"/>
            <a:chOff x="4876800" y="4329580"/>
            <a:chExt cx="3087961" cy="2528420"/>
          </a:xfrm>
        </p:grpSpPr>
        <p:pic>
          <p:nvPicPr>
            <p:cNvPr id="27" name="Picture 4" descr="FemaleS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4329580"/>
              <a:ext cx="3087961" cy="252842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5114925" y="439102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Females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0484" y="2945095"/>
            <a:ext cx="3857624" cy="3455705"/>
            <a:chOff x="4876800" y="1828800"/>
            <a:chExt cx="3095624" cy="2527485"/>
          </a:xfrm>
        </p:grpSpPr>
        <p:pic>
          <p:nvPicPr>
            <p:cNvPr id="33" name="Picture 3" descr="MaleS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6800" y="1828800"/>
              <a:ext cx="3095624" cy="2527485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5048250" y="184785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Males</a:t>
              </a:r>
              <a:endParaRPr lang="en-US" dirty="0"/>
            </a:p>
          </p:txBody>
        </p:sp>
      </p:grpSp>
      <p:pic>
        <p:nvPicPr>
          <p:cNvPr id="31746" name="Picture 2" descr="http://upload.wikimedia.org/wikipedia/commons/9/9c/The_Earth_seen_from_Apollo_17_trsp_bac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28267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90000"/>
              </a:schemeClr>
            </a:gs>
            <a:gs pos="34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  <a:gs pos="76000">
              <a:srgbClr val="000042"/>
            </a:gs>
            <a:gs pos="9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57800" y="333675"/>
            <a:ext cx="3352800" cy="1981200"/>
          </a:xfrm>
          <a:prstGeom prst="rect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34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  <a:gs pos="76000">
                <a:srgbClr val="000042"/>
              </a:gs>
              <a:gs pos="9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marL="342900" indent="-342900">
              <a:lnSpc>
                <a:spcPts val="2500"/>
              </a:lnSpc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Surgery</a:t>
            </a:r>
          </a:p>
          <a:p>
            <a:pPr marL="342900" indent="-342900">
              <a:lnSpc>
                <a:spcPts val="2500"/>
              </a:lnSpc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Radiotherapy</a:t>
            </a:r>
          </a:p>
          <a:p>
            <a:pPr marL="342900" indent="-342900">
              <a:lnSpc>
                <a:spcPts val="2500"/>
              </a:lnSpc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Chemotherapy</a:t>
            </a:r>
          </a:p>
          <a:p>
            <a:pPr marL="342900" indent="-342900">
              <a:lnSpc>
                <a:spcPts val="2500"/>
              </a:lnSpc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Endocrine therapy</a:t>
            </a:r>
          </a:p>
          <a:p>
            <a:pPr marL="342900" indent="-342900">
              <a:lnSpc>
                <a:spcPts val="2500"/>
              </a:lnSpc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Immunotherapy</a:t>
            </a:r>
          </a:p>
          <a:p>
            <a:pPr marL="342900" indent="-342900">
              <a:lnSpc>
                <a:spcPts val="2500"/>
              </a:lnSpc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Biological therapy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19200" y="304800"/>
            <a:ext cx="3581400" cy="492443"/>
          </a:xfrm>
          <a:prstGeom prst="rect">
            <a:avLst/>
          </a:prstGeom>
          <a:gradFill flip="none" rotWithShape="1">
            <a:gsLst>
              <a:gs pos="0">
                <a:srgbClr val="0085B4">
                  <a:shade val="30000"/>
                  <a:satMod val="115000"/>
                </a:srgbClr>
              </a:gs>
              <a:gs pos="50000">
                <a:srgbClr val="0085B4">
                  <a:shade val="67500"/>
                  <a:satMod val="115000"/>
                </a:srgbClr>
              </a:gs>
              <a:gs pos="100000">
                <a:srgbClr val="0085B4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TREATMENT  MODALITIES 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1" y="5029200"/>
            <a:ext cx="9143999" cy="1828800"/>
            <a:chOff x="1" y="5029200"/>
            <a:chExt cx="12191998" cy="1828800"/>
          </a:xfrm>
        </p:grpSpPr>
        <p:grpSp>
          <p:nvGrpSpPr>
            <p:cNvPr id="3" name="Group 17"/>
            <p:cNvGrpSpPr/>
            <p:nvPr/>
          </p:nvGrpSpPr>
          <p:grpSpPr>
            <a:xfrm>
              <a:off x="1" y="5029200"/>
              <a:ext cx="6095999" cy="1828800"/>
              <a:chOff x="1" y="5029200"/>
              <a:chExt cx="6095999" cy="1828800"/>
            </a:xfrm>
          </p:grpSpPr>
          <p:pic>
            <p:nvPicPr>
              <p:cNvPr id="16" name="Picture 8" descr="http://www.gcarlson.com/DisplayImage.php?ImageID=66">
                <a:hlinkClick r:id="rId3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8" descr="http://www.gcarlson.com/DisplayImage.php?ImageID=66">
                <a:hlinkClick r:id="rId3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8"/>
            <p:cNvGrpSpPr/>
            <p:nvPr/>
          </p:nvGrpSpPr>
          <p:grpSpPr>
            <a:xfrm>
              <a:off x="6096000" y="5029200"/>
              <a:ext cx="6095999" cy="1828800"/>
              <a:chOff x="1" y="5029200"/>
              <a:chExt cx="6095999" cy="1828800"/>
            </a:xfrm>
          </p:grpSpPr>
          <p:pic>
            <p:nvPicPr>
              <p:cNvPr id="20" name="Picture 8" descr="http://www.gcarlson.com/DisplayImage.php?ImageID=66">
                <a:hlinkClick r:id="rId3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8" descr="http://www.gcarlson.com/DisplayImage.php?ImageID=66">
                <a:hlinkClick r:id="rId3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2" descr="C:\Documents and Settings\Ahmed\My Documents\My Pictures\P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781" t="3846" r="6164" b="3561"/>
          <a:stretch>
            <a:fillRect/>
          </a:stretch>
        </p:blipFill>
        <p:spPr bwMode="auto">
          <a:xfrm>
            <a:off x="0" y="0"/>
            <a:ext cx="1447800" cy="1452269"/>
          </a:xfrm>
          <a:prstGeom prst="flowChartDelay">
            <a:avLst/>
          </a:prstGeom>
          <a:noFill/>
        </p:spPr>
      </p:pic>
      <p:pic>
        <p:nvPicPr>
          <p:cNvPr id="14" name="Picture 8" descr="http://www.gcarlson.com/DisplayImage.php?ImageID=66">
            <a:hlinkClick r:id="rId3" tooltip="Death Receptor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5650">
            <a:off x="16699" y="935619"/>
            <a:ext cx="592275" cy="793552"/>
          </a:xfrm>
          <a:prstGeom prst="ca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8600" y="2667000"/>
            <a:ext cx="8458200" cy="2667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lvl="0" indent="-342900">
              <a:lnSpc>
                <a:spcPts val="2500"/>
              </a:lnSpc>
              <a:buSzPct val="80000"/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E63D"/>
                </a:solidFill>
                <a:effectLst/>
                <a:uLnTx/>
                <a:uFillTx/>
                <a:latin typeface="Arial Narrow" pitchFamily="34" charset="0"/>
              </a:rPr>
              <a:t>Curative;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Total </a:t>
            </a:r>
            <a:r>
              <a:rPr lang="en-US" sz="2400" b="1" noProof="0" dirty="0" smtClean="0">
                <a:solidFill>
                  <a:schemeClr val="bg1"/>
                </a:solidFill>
                <a:latin typeface="Arial Narrow" pitchFamily="34" charset="0"/>
              </a:rPr>
              <a:t>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radication of cancer cells</a:t>
            </a:r>
            <a:r>
              <a:rPr lang="en-US" sz="2400" b="1" spc="-8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if could not be surgically excised or some disseminated tumors; Testicular,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Wilms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’,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Hodgikin’s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Disease  </a:t>
            </a:r>
          </a:p>
          <a:p>
            <a:pPr marL="342900" indent="-342900">
              <a:lnSpc>
                <a:spcPts val="25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solidFill>
                  <a:srgbClr val="FDE63D"/>
                </a:solidFill>
                <a:latin typeface="Arial Narrow" pitchFamily="34" charset="0"/>
              </a:rPr>
              <a:t>Palliative;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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survival,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lleviate symptoms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, avoid life-threatening toxicity </a:t>
            </a:r>
            <a:r>
              <a:rPr lang="en-US" sz="2400" b="1" spc="-8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In most other inoperable disseminated tumors  to delay growth &amp;  size</a:t>
            </a:r>
            <a:endParaRPr lang="en-US" sz="2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lnSpc>
                <a:spcPts val="2500"/>
              </a:lnSpc>
              <a:buSzPct val="80000"/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E63D"/>
                </a:solidFill>
                <a:effectLst/>
                <a:uLnTx/>
                <a:uFillTx/>
                <a:latin typeface="Arial Narrow" pitchFamily="34" charset="0"/>
              </a:rPr>
              <a:t>Adjuvant therapy to surgery or irradiation;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In attempt to eradicate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micrometastasis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recurrence </a:t>
            </a:r>
            <a:r>
              <a:rPr lang="en-US" sz="2400" b="1" spc="-8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solid tumors as breast cancer &amp; colorectal cancer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1221001"/>
            <a:ext cx="2189336" cy="461665"/>
          </a:xfrm>
          <a:prstGeom prst="rect">
            <a:avLst/>
          </a:prstGeom>
          <a:gradFill flip="none" rotWithShape="1">
            <a:gsLst>
              <a:gs pos="0">
                <a:srgbClr val="0085B4">
                  <a:shade val="30000"/>
                  <a:satMod val="115000"/>
                </a:srgbClr>
              </a:gs>
              <a:gs pos="50000">
                <a:srgbClr val="0085B4">
                  <a:shade val="67500"/>
                  <a:satMod val="115000"/>
                </a:srgbClr>
              </a:gs>
              <a:gs pos="100000">
                <a:srgbClr val="0085B4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THERAPEUTICs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5106199" y="1066800"/>
            <a:ext cx="466026" cy="1295400"/>
          </a:xfrm>
          <a:prstGeom prst="leftBrace">
            <a:avLst/>
          </a:prstGeom>
          <a:ln w="38100">
            <a:solidFill>
              <a:srgbClr val="FDE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828587">
            <a:off x="166346" y="1817798"/>
            <a:ext cx="2056001" cy="8037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0085B4"/>
                  </a:solidFill>
                  <a:prstDash val="solid"/>
                </a:ln>
                <a:solidFill>
                  <a:srgbClr val="FDE63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oper Black" pitchFamily="18" charset="0"/>
              </a:rPr>
              <a:t>GOALS?</a:t>
            </a:r>
            <a:endParaRPr lang="en-US" sz="2800" b="1" cap="none" spc="0" dirty="0">
              <a:ln>
                <a:solidFill>
                  <a:srgbClr val="0085B4"/>
                </a:solidFill>
                <a:prstDash val="solid"/>
              </a:ln>
              <a:solidFill>
                <a:srgbClr val="FDE63D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1785698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0085B4">
                  <a:shade val="30000"/>
                  <a:satMod val="115000"/>
                </a:srgbClr>
              </a:gs>
              <a:gs pos="50000">
                <a:srgbClr val="0085B4">
                  <a:shade val="67500"/>
                  <a:satMod val="115000"/>
                </a:srgbClr>
              </a:gs>
              <a:gs pos="100000">
                <a:srgbClr val="0085B4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ANTINEOPLASTIC AGENTS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5" grpId="0" animBg="1"/>
      <p:bldP spid="26" grpId="0" animBg="1"/>
      <p:bldP spid="2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50000"/>
              </a:schemeClr>
            </a:gs>
            <a:gs pos="41000">
              <a:srgbClr val="E9E9B7"/>
            </a:gs>
            <a:gs pos="93000">
              <a:srgbClr val="E9E9B7">
                <a:alpha val="87000"/>
              </a:srgbClr>
            </a:gs>
            <a:gs pos="76000">
              <a:srgbClr val="CCFF33">
                <a:alpha val="28000"/>
              </a:srgbClr>
            </a:gs>
            <a:gs pos="90000">
              <a:srgbClr val="FFC00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152400"/>
            <a:ext cx="381000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1- CHEMOTHERAPY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1295400"/>
            <a:ext cx="854075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Blip>
                <a:blip r:embed="rId2"/>
              </a:buBlip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875" y="2076033"/>
            <a:ext cx="33247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274320">
              <a:buClr>
                <a:schemeClr val="accent1"/>
              </a:buClr>
              <a:buAutoNum type="romanUcPeriod"/>
            </a:pPr>
            <a:r>
              <a:rPr lang="en-US" sz="2200" b="1" dirty="0" err="1" smtClean="0">
                <a:latin typeface="Arial Narrow" pitchFamily="34" charset="0"/>
              </a:rPr>
              <a:t>Alkylating</a:t>
            </a:r>
            <a:r>
              <a:rPr lang="en-US" sz="2200" b="1" dirty="0" smtClean="0">
                <a:latin typeface="Arial Narrow" pitchFamily="34" charset="0"/>
              </a:rPr>
              <a:t> Agents &amp;  Related Compounds</a:t>
            </a:r>
          </a:p>
          <a:p>
            <a:pPr marL="182880" indent="-274320">
              <a:buClr>
                <a:schemeClr val="accent1"/>
              </a:buClr>
              <a:buAutoNum type="romanUcPeriod"/>
            </a:pPr>
            <a:r>
              <a:rPr lang="en-US" sz="2200" b="1" dirty="0" err="1" smtClean="0">
                <a:latin typeface="Arial Narrow" pitchFamily="34" charset="0"/>
              </a:rPr>
              <a:t>Antimetabolites</a:t>
            </a:r>
            <a:r>
              <a:rPr lang="en-US" sz="2200" b="1" dirty="0" smtClean="0">
                <a:latin typeface="Arial Narrow" pitchFamily="34" charset="0"/>
              </a:rPr>
              <a:t> (Structural Analogues)</a:t>
            </a:r>
          </a:p>
          <a:p>
            <a:pPr marL="182880" indent="-274320">
              <a:buClr>
                <a:schemeClr val="accent1"/>
              </a:buClr>
              <a:buAutoNum type="romanUcPeriod"/>
            </a:pPr>
            <a:r>
              <a:rPr lang="en-US" sz="2200" b="1" dirty="0" err="1" smtClean="0">
                <a:latin typeface="Arial Narrow" pitchFamily="34" charset="0"/>
              </a:rPr>
              <a:t>Cytotoxic</a:t>
            </a:r>
            <a:r>
              <a:rPr lang="en-US" sz="2200" b="1" dirty="0" smtClean="0">
                <a:latin typeface="Arial Narrow" pitchFamily="34" charset="0"/>
              </a:rPr>
              <a:t> Antibiotics (Antitumor Antibiotics)</a:t>
            </a:r>
          </a:p>
          <a:p>
            <a:pPr marL="182880" indent="-274320">
              <a:buClr>
                <a:schemeClr val="accent1"/>
              </a:buClr>
              <a:buFontTx/>
              <a:buAutoNum type="romanUcPeriod"/>
            </a:pPr>
            <a:r>
              <a:rPr lang="en-US" sz="2200" b="1" dirty="0" smtClean="0">
                <a:latin typeface="Arial Narrow" pitchFamily="34" charset="0"/>
              </a:rPr>
              <a:t>Plant Alkaloids</a:t>
            </a:r>
          </a:p>
          <a:p>
            <a:pPr marL="182880" indent="-274320">
              <a:buClr>
                <a:schemeClr val="accent1"/>
              </a:buClr>
              <a:buAutoNum type="romanUcPeriod"/>
            </a:pPr>
            <a:r>
              <a:rPr lang="en-US" sz="2200" b="1" dirty="0" smtClean="0">
                <a:latin typeface="Arial Narrow" pitchFamily="34" charset="0"/>
              </a:rPr>
              <a:t>Miscellaneous Agents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352490"/>
            <a:ext cx="4114800" cy="400110"/>
          </a:xfrm>
          <a:prstGeom prst="rect">
            <a:avLst/>
          </a:prstGeom>
          <a:solidFill>
            <a:srgbClr val="F4F3D9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Bernard MT Condensed" pitchFamily="18" charset="0"/>
              </a:rPr>
              <a:t>ACCORDING TO THEIR CHEMICAL CLASS</a:t>
            </a:r>
            <a:endParaRPr lang="en-US" sz="20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352490"/>
            <a:ext cx="3581400" cy="400110"/>
          </a:xfrm>
          <a:prstGeom prst="rect">
            <a:avLst/>
          </a:prstGeom>
          <a:solidFill>
            <a:srgbClr val="F4F3D9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Bernard MT Condensed" pitchFamily="18" charset="0"/>
              </a:rPr>
              <a:t>ACCORDING TO SITE OF ACTION</a:t>
            </a:r>
            <a:endParaRPr lang="en-US" sz="20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90460" y="722244"/>
            <a:ext cx="24384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CLASSIFICATION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53200" y="2602468"/>
            <a:ext cx="2504147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DE63D"/>
                </a:solidFill>
                <a:latin typeface="Bernard MT Condensed" pitchFamily="18" charset="0"/>
              </a:rPr>
              <a:t>IN RELATION TO CELL CYCLE</a:t>
            </a:r>
            <a:endParaRPr lang="en-US" dirty="0">
              <a:solidFill>
                <a:srgbClr val="FDE63D"/>
              </a:solidFill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1992868"/>
            <a:ext cx="3197029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DE63D"/>
                </a:solidFill>
                <a:latin typeface="Bernard MT Condensed" pitchFamily="18" charset="0"/>
              </a:rPr>
              <a:t>IN RELATION TO CELLULAR TARGETS</a:t>
            </a:r>
            <a:endParaRPr lang="en-US" dirty="0">
              <a:solidFill>
                <a:srgbClr val="FDE63D"/>
              </a:solidFill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450" y="2660571"/>
            <a:ext cx="266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Purines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</a:rPr>
              <a:t> &amp;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Pyrimidines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</a:rPr>
              <a:t> Nucleic a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sym typeface="Wingdings 3"/>
              </a:rPr>
              <a:t>DNA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sym typeface="Wingdings 3"/>
              </a:rPr>
              <a:t>RNA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sym typeface="Wingdings 3"/>
              </a:rPr>
              <a:t>Proteins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sym typeface="Wingdings 3"/>
              </a:rPr>
              <a:t>Microtubules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34000" y="3276600"/>
            <a:ext cx="381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457200" algn="r">
              <a:buClr>
                <a:schemeClr val="accent1"/>
              </a:buClr>
            </a:pPr>
            <a:r>
              <a:rPr lang="en-US" sz="2000" dirty="0" smtClean="0">
                <a:solidFill>
                  <a:srgbClr val="0070C0"/>
                </a:solidFill>
                <a:latin typeface="Bernard MT Condensed" pitchFamily="18" charset="0"/>
              </a:rPr>
              <a:t>I. Cell Cycle Specific (CCS)</a:t>
            </a:r>
          </a:p>
          <a:p>
            <a:pPr marL="365760" indent="-457200" algn="r">
              <a:buClr>
                <a:schemeClr val="accent1"/>
              </a:buClr>
            </a:pPr>
            <a:r>
              <a:rPr lang="en-US" sz="2000" dirty="0" smtClean="0">
                <a:solidFill>
                  <a:srgbClr val="0070C0"/>
                </a:solidFill>
                <a:latin typeface="Bernard MT Condensed" pitchFamily="18" charset="0"/>
              </a:rPr>
              <a:t>Phase Dependent</a:t>
            </a:r>
          </a:p>
          <a:p>
            <a:pPr marL="365760" indent="-457200" algn="r">
              <a:buClr>
                <a:schemeClr val="accent1"/>
              </a:buClr>
            </a:pPr>
            <a:r>
              <a:rPr lang="en-US" sz="2200" b="1" spc="-50" dirty="0" smtClean="0">
                <a:latin typeface="Arial Narrow" pitchFamily="34" charset="0"/>
              </a:rPr>
              <a:t>Drugs act only at a specific phase in CC.</a:t>
            </a:r>
          </a:p>
          <a:p>
            <a:pPr marL="365760" indent="-457200" algn="r">
              <a:buClr>
                <a:schemeClr val="accent1"/>
              </a:buClr>
            </a:pPr>
            <a:r>
              <a:rPr lang="en-US" sz="2000" dirty="0" smtClean="0">
                <a:solidFill>
                  <a:srgbClr val="0070C0"/>
                </a:solidFill>
                <a:latin typeface="Bernard MT Condensed" pitchFamily="18" charset="0"/>
              </a:rPr>
              <a:t>II. Cell Cycle Non-Specific (CCNS)</a:t>
            </a:r>
          </a:p>
          <a:p>
            <a:pPr indent="-91440" algn="r">
              <a:buClr>
                <a:schemeClr val="accent1"/>
              </a:buClr>
            </a:pPr>
            <a:r>
              <a:rPr lang="en-US" sz="2000" dirty="0" smtClean="0">
                <a:solidFill>
                  <a:srgbClr val="0070C0"/>
                </a:solidFill>
                <a:latin typeface="Bernard MT Condensed" pitchFamily="18" charset="0"/>
              </a:rPr>
              <a:t>Non Phase Dependent</a:t>
            </a:r>
          </a:p>
          <a:p>
            <a:r>
              <a:rPr lang="en-US" sz="2200" b="1" spc="-50" dirty="0" smtClean="0">
                <a:latin typeface="Arial Narrow" pitchFamily="34" charset="0"/>
              </a:rPr>
              <a:t>Drugs act at all proliferation stages but not in the G</a:t>
            </a:r>
            <a:r>
              <a:rPr lang="en-US" sz="2200" b="1" spc="-50" baseline="-25000" dirty="0" smtClean="0">
                <a:latin typeface="Arial Narrow" pitchFamily="34" charset="0"/>
              </a:rPr>
              <a:t>0</a:t>
            </a:r>
            <a:r>
              <a:rPr lang="en-US" sz="2200" b="1" spc="-50" dirty="0" smtClean="0">
                <a:latin typeface="Arial Narrow" pitchFamily="34" charset="0"/>
              </a:rPr>
              <a:t>-resting phase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3048000" y="2171700"/>
            <a:ext cx="228600" cy="304800"/>
          </a:xfrm>
          <a:prstGeom prst="triangle">
            <a:avLst/>
          </a:prstGeom>
          <a:solidFill>
            <a:srgbClr val="FDE63D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3962400" y="1219200"/>
            <a:ext cx="1143000" cy="304800"/>
          </a:xfrm>
          <a:prstGeom prst="downArrow">
            <a:avLst/>
          </a:prstGeom>
          <a:gradFill flip="none" rotWithShape="1">
            <a:gsLst>
              <a:gs pos="18000">
                <a:srgbClr val="E9E9B7"/>
              </a:gs>
              <a:gs pos="44000">
                <a:schemeClr val="accent1"/>
              </a:gs>
              <a:gs pos="81000">
                <a:srgbClr val="E5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6200" y="1752600"/>
            <a:ext cx="838200" cy="304800"/>
          </a:xfrm>
          <a:prstGeom prst="downArrow">
            <a:avLst/>
          </a:prstGeom>
          <a:gradFill flip="none" rotWithShape="1">
            <a:gsLst>
              <a:gs pos="18000">
                <a:srgbClr val="E9E9B7"/>
              </a:gs>
              <a:gs pos="44000">
                <a:schemeClr val="accent1"/>
              </a:gs>
              <a:gs pos="81000">
                <a:srgbClr val="E5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114800" y="2362200"/>
            <a:ext cx="685800" cy="304800"/>
          </a:xfrm>
          <a:prstGeom prst="downArrow">
            <a:avLst/>
          </a:prstGeom>
          <a:gradFill flip="none" rotWithShape="1">
            <a:gsLst>
              <a:gs pos="18000">
                <a:srgbClr val="E9E9B7"/>
              </a:gs>
              <a:gs pos="44000">
                <a:schemeClr val="accent1"/>
              </a:gs>
              <a:gs pos="81000">
                <a:srgbClr val="E5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6411688" y="2971800"/>
            <a:ext cx="609600" cy="304800"/>
          </a:xfrm>
          <a:prstGeom prst="downArrow">
            <a:avLst/>
          </a:prstGeom>
          <a:gradFill flip="none" rotWithShape="1">
            <a:gsLst>
              <a:gs pos="18000">
                <a:srgbClr val="E9E9B7"/>
              </a:gs>
              <a:gs pos="44000">
                <a:schemeClr val="accent1"/>
              </a:gs>
              <a:gs pos="81000">
                <a:srgbClr val="E5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5400000">
            <a:off x="2552700" y="2857500"/>
            <a:ext cx="228600" cy="304800"/>
          </a:xfrm>
          <a:prstGeom prst="triangle">
            <a:avLst/>
          </a:prstGeom>
          <a:solidFill>
            <a:srgbClr val="FDE63D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400000">
            <a:off x="4838700" y="3771900"/>
            <a:ext cx="228600" cy="304800"/>
          </a:xfrm>
          <a:prstGeom prst="triangle">
            <a:avLst/>
          </a:prstGeom>
          <a:solidFill>
            <a:srgbClr val="FDE63D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4914900" y="3009900"/>
            <a:ext cx="228600" cy="304800"/>
          </a:xfrm>
          <a:prstGeom prst="triangle">
            <a:avLst/>
          </a:prstGeom>
          <a:solidFill>
            <a:srgbClr val="FDE63D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572000" y="1752600"/>
            <a:ext cx="936172" cy="304800"/>
          </a:xfrm>
          <a:prstGeom prst="downArrow">
            <a:avLst/>
          </a:prstGeom>
          <a:gradFill flip="none" rotWithShape="1">
            <a:gsLst>
              <a:gs pos="18000">
                <a:srgbClr val="E9E9B7"/>
              </a:gs>
              <a:gs pos="44000">
                <a:schemeClr val="accent1"/>
              </a:gs>
              <a:gs pos="81000">
                <a:srgbClr val="E5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7685314" y="1752600"/>
            <a:ext cx="936170" cy="838200"/>
          </a:xfrm>
          <a:prstGeom prst="downArrow">
            <a:avLst>
              <a:gd name="adj1" fmla="val 50000"/>
              <a:gd name="adj2" fmla="val 18831"/>
            </a:avLst>
          </a:prstGeom>
          <a:gradFill flip="none" rotWithShape="1">
            <a:gsLst>
              <a:gs pos="18000">
                <a:srgbClr val="E9E9B7"/>
              </a:gs>
              <a:gs pos="44000">
                <a:schemeClr val="accent1"/>
              </a:gs>
              <a:gs pos="81000">
                <a:srgbClr val="E5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Link to full-size graphical abstra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4192" cy="914400"/>
          </a:xfrm>
          <a:prstGeom prst="rect">
            <a:avLst/>
          </a:prstGeom>
          <a:noFill/>
        </p:spPr>
      </p:pic>
      <p:pic>
        <p:nvPicPr>
          <p:cNvPr id="38" name="Picture 2" descr="Link to full-size graphical abstra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605" y="151326"/>
            <a:ext cx="1315192" cy="1287328"/>
          </a:xfrm>
          <a:prstGeom prst="rect">
            <a:avLst/>
          </a:prstGeom>
          <a:noFill/>
        </p:spPr>
      </p:pic>
      <p:pic>
        <p:nvPicPr>
          <p:cNvPr id="33794" name="Picture 2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6200" y="4752975"/>
            <a:ext cx="3886200" cy="2105025"/>
          </a:xfrm>
          <a:prstGeom prst="rect">
            <a:avLst/>
          </a:prstGeom>
          <a:noFill/>
        </p:spPr>
      </p:pic>
      <p:pic>
        <p:nvPicPr>
          <p:cNvPr id="39" name="Picture 2" descr="Link to full-size graphical abstra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205210"/>
            <a:ext cx="1905000" cy="1524000"/>
          </a:xfrm>
          <a:prstGeom prst="rect">
            <a:avLst/>
          </a:prstGeom>
          <a:noFill/>
        </p:spPr>
      </p:pic>
      <p:sp>
        <p:nvSpPr>
          <p:cNvPr id="40" name="5-Point Star 39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1 -0.0074 0.03038 -0.01481 0.03212 -0.00625 C 0.03385 0.00232 0.01406 0.02848 0.01076 0.05093 C 0.00746 0.07338 0.00486 0.1088 0.01198 0.12871 C 0.0191 0.14861 0.0493 0.15649 0.05364 0.16991 C 0.05798 0.18334 0.03073 0.20024 0.03819 0.20949 C 0.04566 0.21875 0.08871 0.22292 0.09878 0.22547 " pathEditMode="relative" ptsTypes="aaaaa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6531E-6 C 0.01232 -0.00439 0.02465 -0.00878 0.0309 0.00394 C 0.03715 0.01666 0.02951 0.06545 0.03802 0.07702 C 0.04653 0.08858 0.071 0.06638 0.0816 0.07332 C 0.09219 0.08026 0.09809 0.11078 0.10139 0.11818 " pathEditMode="relative" ptsTypes="aaaaA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98 0.00139 0.02396 0.00301 0.02743 0.01574 C 0.0309 0.02848 0.01458 0.06991 0.02135 0.07616 C 0.02812 0.08241 0.05677 0.06574 0.06788 0.05394 C 0.07899 0.04213 0.07726 0.00787 0.08802 0.00463 C 0.09878 0.00139 0.11389 0.03565 0.13212 0.03496 C 0.15035 0.03426 0.18403 -0.00625 0.19757 0 C 0.21111 0.00625 0.21788 0.0588 0.21302 0.07292 C 0.20816 0.08704 0.18073 0.07987 0.16788 0.08403 C 0.15503 0.0882 0.15226 0.09931 0.13576 0.09838 C 0.11927 0.09746 0.07205 0.0882 0.0691 0.07778 C 0.06614 0.06737 0.10972 0.04329 0.11788 0.03635 " pathEditMode="relative" ptsTypes="aaaaaaaaaa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19 -0.00973 0.03455 -0.01922 0.04757 -0.01274 C 0.06059 -0.00625 0.0625 0.02893 0.07865 0.03958 C 0.09479 0.05023 0.13316 0.04884 0.1441 0.05069 " pathEditMode="relative" ptsTypes="aa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26" grpId="0"/>
      <p:bldP spid="27" grpId="0"/>
      <p:bldP spid="28" grpId="0" animBg="1"/>
      <p:bldP spid="28" grpId="1" animBg="1"/>
      <p:bldP spid="30" grpId="0" animBg="1"/>
      <p:bldP spid="31" grpId="0" animBg="1"/>
      <p:bldP spid="32" grpId="0" animBg="1"/>
      <p:bldP spid="33" grpId="2" animBg="1"/>
      <p:bldP spid="33" grpId="3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50000"/>
              </a:schemeClr>
            </a:gs>
            <a:gs pos="41000">
              <a:srgbClr val="E9E9B7"/>
            </a:gs>
            <a:gs pos="93000">
              <a:srgbClr val="E9E9B7">
                <a:alpha val="87000"/>
              </a:srgbClr>
            </a:gs>
            <a:gs pos="76000">
              <a:srgbClr val="CCFF33">
                <a:alpha val="28000"/>
              </a:srgbClr>
            </a:gs>
            <a:gs pos="90000">
              <a:srgbClr val="FFC00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5721" y="188889"/>
            <a:ext cx="3197029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DE63D"/>
                </a:solidFill>
                <a:latin typeface="Bernard MT Condensed" pitchFamily="18" charset="0"/>
              </a:rPr>
              <a:t>IN RELATION TO CELLULAR TARGETS</a:t>
            </a:r>
            <a:endParaRPr lang="en-US" dirty="0">
              <a:solidFill>
                <a:srgbClr val="FDE63D"/>
              </a:solidFill>
              <a:latin typeface="Bernard MT Condensed" pitchFamily="18" charset="0"/>
            </a:endParaRP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 flipH="1">
            <a:off x="4255387" y="6074662"/>
            <a:ext cx="321329" cy="2723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5227571" y="6074662"/>
            <a:ext cx="163943" cy="2723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4827549" y="1973749"/>
            <a:ext cx="0" cy="17923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314297" y="686874"/>
            <a:ext cx="2336193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Aft>
                <a:spcPct val="20000"/>
              </a:spcAft>
            </a:pPr>
            <a:r>
              <a:rPr lang="en-US" dirty="0">
                <a:solidFill>
                  <a:srgbClr val="FFFF00"/>
                </a:solidFill>
                <a:latin typeface="Bernard MT Condensed" pitchFamily="18" charset="0"/>
              </a:rPr>
              <a:t>PURINE SYNTHESIS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961982" y="686874"/>
            <a:ext cx="2336194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Aft>
                <a:spcPct val="20000"/>
              </a:spcAft>
            </a:pPr>
            <a:r>
              <a:rPr lang="en-US">
                <a:solidFill>
                  <a:srgbClr val="FFFF00"/>
                </a:solidFill>
                <a:latin typeface="Bernard MT Condensed" pitchFamily="18" charset="0"/>
              </a:rPr>
              <a:t>PYRIMIDINE SYNTHESIS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3652075" y="1648026"/>
            <a:ext cx="2336193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Aft>
                <a:spcPct val="20000"/>
              </a:spcAft>
            </a:pPr>
            <a:r>
              <a:rPr lang="en-US">
                <a:solidFill>
                  <a:srgbClr val="FFFF00"/>
                </a:solidFill>
                <a:latin typeface="Bernard MT Condensed" pitchFamily="18" charset="0"/>
              </a:rPr>
              <a:t>RIBONUCLEOTIDES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525838" y="2829886"/>
            <a:ext cx="2657523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Aft>
                <a:spcPct val="20000"/>
              </a:spcAft>
            </a:pPr>
            <a:r>
              <a:rPr lang="en-US">
                <a:solidFill>
                  <a:srgbClr val="FFFF00"/>
                </a:solidFill>
                <a:latin typeface="Bernard MT Condensed" pitchFamily="18" charset="0"/>
              </a:rPr>
              <a:t>DEOXYRIBONUCLEOTIDES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4411133" y="3814176"/>
            <a:ext cx="832832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Aft>
                <a:spcPct val="20000"/>
              </a:spcAft>
            </a:pPr>
            <a:r>
              <a:rPr lang="en-US">
                <a:solidFill>
                  <a:srgbClr val="FFFF00"/>
                </a:solidFill>
                <a:latin typeface="Bernard MT Condensed" pitchFamily="18" charset="0"/>
              </a:rPr>
              <a:t>DNA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4429167" y="5024515"/>
            <a:ext cx="832832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Aft>
                <a:spcPct val="20000"/>
              </a:spcAft>
            </a:pPr>
            <a:r>
              <a:rPr lang="en-US">
                <a:solidFill>
                  <a:srgbClr val="FFFF00"/>
                </a:solidFill>
                <a:latin typeface="Bernard MT Condensed" pitchFamily="18" charset="0"/>
              </a:rPr>
              <a:t>RNA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4294733" y="5725799"/>
            <a:ext cx="1118094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/>
            <a:r>
              <a:rPr lang="en-US" sz="1600">
                <a:solidFill>
                  <a:srgbClr val="FFFF00"/>
                </a:solidFill>
                <a:latin typeface="Bernard MT Condensed" pitchFamily="18" charset="0"/>
              </a:rPr>
              <a:t>PROTEINS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047233" y="6409285"/>
            <a:ext cx="1605006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/>
            <a:r>
              <a:rPr lang="en-US" sz="1600">
                <a:solidFill>
                  <a:srgbClr val="FFFF00"/>
                </a:solidFill>
                <a:latin typeface="Bernard MT Condensed" pitchFamily="18" charset="0"/>
              </a:rPr>
              <a:t>MICROTUBULES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3040566" y="6409285"/>
            <a:ext cx="1605006" cy="313264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/>
            <a:r>
              <a:rPr lang="en-US" sz="1600">
                <a:solidFill>
                  <a:srgbClr val="FFFF00"/>
                </a:solidFill>
                <a:latin typeface="Bernard MT Condensed" pitchFamily="18" charset="0"/>
              </a:rPr>
              <a:t>ENZYMES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7139178" y="5758347"/>
            <a:ext cx="1945830" cy="92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110000"/>
              </a:lnSpc>
            </a:pPr>
            <a:r>
              <a:rPr lang="en-US" sz="1400" b="1" dirty="0">
                <a:latin typeface="Arial" charset="0"/>
              </a:rPr>
              <a:t>L-ASPARAGINASE</a:t>
            </a:r>
          </a:p>
          <a:p>
            <a:pPr marL="342900" indent="-342900" eaLnBrk="0" hangingPunct="0">
              <a:lnSpc>
                <a:spcPct val="110000"/>
              </a:lnSpc>
            </a:pPr>
            <a:endParaRPr lang="en-US" sz="1400" b="1" dirty="0">
              <a:latin typeface="Arial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r>
              <a:rPr lang="en-US" sz="1400" b="1" dirty="0">
                <a:latin typeface="Arial" charset="0"/>
              </a:rPr>
              <a:t>VINCA ALKALOIDS</a:t>
            </a:r>
          </a:p>
          <a:p>
            <a:pPr marL="342900" indent="-342900" eaLnBrk="0" hangingPunct="0">
              <a:lnSpc>
                <a:spcPct val="110000"/>
              </a:lnSpc>
            </a:pPr>
            <a:r>
              <a:rPr lang="en-US" sz="1400" b="1" dirty="0" smtClean="0">
                <a:latin typeface="Arial" charset="0"/>
              </a:rPr>
              <a:t>TAXOIDS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7024354" y="2593678"/>
            <a:ext cx="2154238" cy="1566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165000"/>
              </a:lnSpc>
            </a:pPr>
            <a:r>
              <a:rPr lang="en-US" sz="1400" b="1" dirty="0">
                <a:latin typeface="Arial" charset="0"/>
              </a:rPr>
              <a:t>ALKYLATING AGENTS</a:t>
            </a:r>
            <a:endParaRPr lang="en-US" altLang="zh-TW" sz="1400" b="1" dirty="0">
              <a:latin typeface="Arial" charset="0"/>
              <a:ea typeface="新細明體" pitchFamily="18" charset="-120"/>
            </a:endParaRPr>
          </a:p>
          <a:p>
            <a:pPr marL="342900" indent="-342900" eaLnBrk="0" hangingPunct="0">
              <a:lnSpc>
                <a:spcPct val="165000"/>
              </a:lnSpc>
            </a:pPr>
            <a:r>
              <a:rPr lang="en-US" altLang="zh-TW" sz="1400" b="1" dirty="0">
                <a:latin typeface="Arial" charset="0"/>
                <a:ea typeface="新細明體" pitchFamily="18" charset="-120"/>
              </a:rPr>
              <a:t>AKYLATING </a:t>
            </a:r>
            <a:r>
              <a:rPr lang="en-US" altLang="zh-TW" sz="1400" b="1" dirty="0" smtClean="0">
                <a:latin typeface="Arial" charset="0"/>
                <a:ea typeface="新細明體" pitchFamily="18" charset="-120"/>
              </a:rPr>
              <a:t>LIKE (INTERCALATING</a:t>
            </a:r>
            <a:r>
              <a:rPr lang="en-US" altLang="zh-TW" sz="1400" b="1" dirty="0">
                <a:latin typeface="Arial" charset="0"/>
                <a:ea typeface="新細明體" pitchFamily="18" charset="-120"/>
              </a:rPr>
              <a:t>)</a:t>
            </a:r>
          </a:p>
          <a:p>
            <a:pPr marL="342900" indent="-342900" eaLnBrk="0" hangingPunct="0">
              <a:lnSpc>
                <a:spcPct val="165000"/>
              </a:lnSpc>
            </a:pPr>
            <a:r>
              <a:rPr lang="en-US" altLang="zh-TW" sz="1400" b="1" dirty="0">
                <a:latin typeface="Arial" charset="0"/>
                <a:ea typeface="新細明體" pitchFamily="18" charset="-120"/>
              </a:rPr>
              <a:t>A</a:t>
            </a:r>
            <a:r>
              <a:rPr lang="en-US" sz="1400" b="1" dirty="0">
                <a:latin typeface="Arial" charset="0"/>
              </a:rPr>
              <a:t>NTIBIOTICS</a:t>
            </a: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 flipV="1">
            <a:off x="1938866" y="1400617"/>
            <a:ext cx="1811575" cy="69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>
            <a:off x="3835692" y="1099813"/>
            <a:ext cx="444286" cy="4734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5129205" y="1089134"/>
            <a:ext cx="583638" cy="4841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 flipH="1">
            <a:off x="5304625" y="3116451"/>
            <a:ext cx="1723044" cy="7173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auto">
          <a:xfrm flipH="1">
            <a:off x="5321019" y="3920970"/>
            <a:ext cx="1773867" cy="1210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3886514" y="4725490"/>
            <a:ext cx="19312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4845583" y="4784227"/>
            <a:ext cx="0" cy="177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>
            <a:off x="4835746" y="5391176"/>
            <a:ext cx="0" cy="2723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9" name="Line 26"/>
          <p:cNvSpPr>
            <a:spLocks noChangeShapeType="1"/>
          </p:cNvSpPr>
          <p:nvPr/>
        </p:nvSpPr>
        <p:spPr bwMode="auto">
          <a:xfrm flipH="1">
            <a:off x="1894602" y="3374538"/>
            <a:ext cx="27345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4652130" y="2144620"/>
            <a:ext cx="350839" cy="65857"/>
          </a:xfrm>
          <a:prstGeom prst="rect">
            <a:avLst/>
          </a:prstGeom>
          <a:solidFill>
            <a:srgbClr val="EF91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4652130" y="2388468"/>
            <a:ext cx="350839" cy="65856"/>
          </a:xfrm>
          <a:prstGeom prst="rect">
            <a:avLst/>
          </a:prstGeom>
          <a:solidFill>
            <a:srgbClr val="EF91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4652130" y="2623416"/>
            <a:ext cx="350839" cy="65856"/>
          </a:xfrm>
          <a:prstGeom prst="rect">
            <a:avLst/>
          </a:prstGeom>
          <a:solidFill>
            <a:srgbClr val="EF91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4648851" y="3330040"/>
            <a:ext cx="350839" cy="65857"/>
          </a:xfrm>
          <a:prstGeom prst="rect">
            <a:avLst/>
          </a:prstGeom>
          <a:solidFill>
            <a:srgbClr val="EF91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 rot="19140000">
            <a:off x="3838971" y="1276024"/>
            <a:ext cx="350839" cy="65857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 flipH="1">
            <a:off x="1886404" y="2653674"/>
            <a:ext cx="27345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>
            <a:off x="1894602" y="2413387"/>
            <a:ext cx="2734576" cy="17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 flipH="1">
            <a:off x="1894602" y="2178439"/>
            <a:ext cx="27345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68" name="Freeform 35"/>
          <p:cNvSpPr>
            <a:spLocks/>
          </p:cNvSpPr>
          <p:nvPr/>
        </p:nvSpPr>
        <p:spPr bwMode="auto">
          <a:xfrm>
            <a:off x="5557097" y="3970808"/>
            <a:ext cx="2086999" cy="1178301"/>
          </a:xfrm>
          <a:custGeom>
            <a:avLst/>
            <a:gdLst/>
            <a:ahLst/>
            <a:cxnLst>
              <a:cxn ang="0">
                <a:pos x="1272" y="0"/>
              </a:cxn>
              <a:cxn ang="0">
                <a:pos x="1272" y="661"/>
              </a:cxn>
              <a:cxn ang="0">
                <a:pos x="0" y="661"/>
              </a:cxn>
              <a:cxn ang="0">
                <a:pos x="0" y="453"/>
              </a:cxn>
            </a:cxnLst>
            <a:rect l="0" t="0" r="r" b="b"/>
            <a:pathLst>
              <a:path w="1273" h="662">
                <a:moveTo>
                  <a:pt x="1272" y="0"/>
                </a:moveTo>
                <a:lnTo>
                  <a:pt x="1272" y="661"/>
                </a:lnTo>
                <a:lnTo>
                  <a:pt x="0" y="661"/>
                </a:lnTo>
                <a:lnTo>
                  <a:pt x="0" y="45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5532505" y="5880652"/>
            <a:ext cx="16328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 flipV="1">
            <a:off x="6724374" y="6220614"/>
            <a:ext cx="454123" cy="30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6734211" y="6656693"/>
            <a:ext cx="457402" cy="7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72" name="Freeform 39"/>
          <p:cNvSpPr>
            <a:spLocks/>
          </p:cNvSpPr>
          <p:nvPr/>
        </p:nvSpPr>
        <p:spPr bwMode="auto">
          <a:xfrm>
            <a:off x="1455234" y="4796686"/>
            <a:ext cx="2726378" cy="372002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0" y="208"/>
              </a:cxn>
              <a:cxn ang="0">
                <a:pos x="1662" y="208"/>
              </a:cxn>
              <a:cxn ang="0">
                <a:pos x="1662" y="0"/>
              </a:cxn>
            </a:cxnLst>
            <a:rect l="0" t="0" r="r" b="b"/>
            <a:pathLst>
              <a:path w="1663" h="209">
                <a:moveTo>
                  <a:pt x="0" y="37"/>
                </a:moveTo>
                <a:lnTo>
                  <a:pt x="0" y="208"/>
                </a:lnTo>
                <a:lnTo>
                  <a:pt x="1662" y="208"/>
                </a:lnTo>
                <a:lnTo>
                  <a:pt x="166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863398" y="4497661"/>
            <a:ext cx="1585333" cy="50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165000"/>
              </a:lnSpc>
            </a:pPr>
            <a:r>
              <a:rPr lang="en-US" sz="1400" b="1" dirty="0">
                <a:latin typeface="Arial" charset="0"/>
              </a:rPr>
              <a:t>ETOPOSIDE</a:t>
            </a:r>
          </a:p>
        </p:txBody>
      </p:sp>
      <p:sp>
        <p:nvSpPr>
          <p:cNvPr id="74" name="Line 41"/>
          <p:cNvSpPr>
            <a:spLocks noChangeShapeType="1"/>
          </p:cNvSpPr>
          <p:nvPr/>
        </p:nvSpPr>
        <p:spPr bwMode="auto">
          <a:xfrm flipV="1">
            <a:off x="1938866" y="1251105"/>
            <a:ext cx="1837806" cy="3275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75" name="Line 42"/>
          <p:cNvSpPr>
            <a:spLocks noChangeShapeType="1"/>
          </p:cNvSpPr>
          <p:nvPr/>
        </p:nvSpPr>
        <p:spPr bwMode="auto">
          <a:xfrm>
            <a:off x="1948703" y="1582168"/>
            <a:ext cx="1627958" cy="2278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pic>
        <p:nvPicPr>
          <p:cNvPr id="76" name="Picture 4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0343" y="4161259"/>
            <a:ext cx="5705230" cy="742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7" name="Rectangle 46"/>
          <p:cNvSpPr>
            <a:spLocks noChangeArrowheads="1"/>
          </p:cNvSpPr>
          <p:nvPr/>
        </p:nvSpPr>
        <p:spPr bwMode="auto">
          <a:xfrm>
            <a:off x="2030675" y="5237903"/>
            <a:ext cx="1724684" cy="356183"/>
          </a:xfrm>
          <a:prstGeom prst="rect">
            <a:avLst/>
          </a:prstGeom>
          <a:gradFill rotWithShape="0">
            <a:gsLst>
              <a:gs pos="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 eaLnBrk="0" hangingPunct="0"/>
            <a:r>
              <a:rPr lang="en-US" altLang="zh-TW" sz="1600" dirty="0" smtClean="0">
                <a:solidFill>
                  <a:srgbClr val="FFFF00"/>
                </a:solidFill>
                <a:latin typeface="Bernard MT Condensed" pitchFamily="18" charset="0"/>
                <a:ea typeface="新細明體" pitchFamily="18" charset="-120"/>
              </a:rPr>
              <a:t>TOPOISOMERASE</a:t>
            </a:r>
            <a:endParaRPr lang="en-US" sz="16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78" name="Rectangle 6"/>
          <p:cNvSpPr txBox="1">
            <a:spLocks noChangeArrowheads="1"/>
          </p:cNvSpPr>
          <p:nvPr/>
        </p:nvSpPr>
        <p:spPr>
          <a:xfrm>
            <a:off x="-533400" y="1309066"/>
            <a:ext cx="2464070" cy="2904813"/>
          </a:xfrm>
          <a:prstGeom prst="rect">
            <a:avLst/>
          </a:prstGeom>
          <a:noFill/>
          <a:ln/>
        </p:spPr>
        <p:txBody>
          <a:bodyPr lIns="90488" tIns="44450" rIns="90488" bIns="4445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6-MERCAPTOPURINE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6-THIOGUANINE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METHOTREXATE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5-FLUOROURACIL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HYDROXYUREA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CYTARABINE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50000"/>
              </a:schemeClr>
            </a:gs>
            <a:gs pos="41000">
              <a:srgbClr val="E9E9B7"/>
            </a:gs>
            <a:gs pos="93000">
              <a:srgbClr val="E9E9B7">
                <a:alpha val="87000"/>
              </a:srgbClr>
            </a:gs>
            <a:gs pos="76000">
              <a:srgbClr val="CCFF33">
                <a:alpha val="28000"/>
              </a:srgbClr>
            </a:gs>
            <a:gs pos="90000">
              <a:srgbClr val="FFC00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43470"/>
            <a:ext cx="17526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  <a:latin typeface="Bernard MT Condensed" pitchFamily="18" charset="0"/>
              </a:rPr>
              <a:t>IN RELATION TO CELLULAR TARGETS</a:t>
            </a:r>
            <a:endParaRPr lang="en-US" dirty="0">
              <a:solidFill>
                <a:srgbClr val="33CCFF"/>
              </a:solidFill>
              <a:latin typeface="Bernard MT Condensed" pitchFamily="18" charset="0"/>
            </a:endParaRPr>
          </a:p>
        </p:txBody>
      </p:sp>
      <p:pic>
        <p:nvPicPr>
          <p:cNvPr id="27" name="Picture 26" descr="F71454-050-f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b="4019"/>
          <a:stretch>
            <a:fillRect/>
          </a:stretch>
        </p:blipFill>
        <p:spPr bwMode="auto">
          <a:xfrm>
            <a:off x="914400" y="457201"/>
            <a:ext cx="78486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6F1AA"/>
            </a:gs>
            <a:gs pos="34000">
              <a:srgbClr val="E9E9B7"/>
            </a:gs>
            <a:gs pos="60000">
              <a:srgbClr val="E5FFFF"/>
            </a:gs>
            <a:gs pos="77000">
              <a:srgbClr val="EBE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76200"/>
            <a:ext cx="9144000" cy="707886"/>
          </a:xfrm>
          <a:prstGeom prst="rect">
            <a:avLst/>
          </a:prstGeom>
          <a:gradFill flip="none" rotWithShape="1">
            <a:gsLst>
              <a:gs pos="5000">
                <a:srgbClr val="F6F1AA"/>
              </a:gs>
              <a:gs pos="34000">
                <a:srgbClr val="E9E9B7"/>
              </a:gs>
              <a:gs pos="60000">
                <a:srgbClr val="E5FFFF"/>
              </a:gs>
              <a:gs pos="77000">
                <a:srgbClr val="EBEB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365760" indent="-457200" algn="r">
              <a:buClr>
                <a:schemeClr val="accent1"/>
              </a:buClr>
            </a:pPr>
            <a:r>
              <a:rPr lang="en-US" sz="2000" dirty="0" smtClean="0">
                <a:latin typeface="Bernard MT Condensed" pitchFamily="18" charset="0"/>
              </a:rPr>
              <a:t> Cell Cycle Specific (CCS)</a:t>
            </a:r>
          </a:p>
          <a:p>
            <a:pPr marL="365760" indent="-457200" algn="r">
              <a:buClr>
                <a:schemeClr val="accent1"/>
              </a:buClr>
            </a:pPr>
            <a:r>
              <a:rPr lang="en-US" sz="2000" dirty="0" smtClean="0">
                <a:latin typeface="Bernard MT Condensed" pitchFamily="18" charset="0"/>
              </a:rPr>
              <a:t>Phase Dependent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5279" y="1810543"/>
            <a:ext cx="7620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92593" y="1810543"/>
            <a:ext cx="2144486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003479" y="2343943"/>
            <a:ext cx="2144486" cy="5334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14365" y="2877343"/>
            <a:ext cx="2144486" cy="533400"/>
          </a:xfrm>
          <a:prstGeom prst="rect">
            <a:avLst/>
          </a:prstGeom>
          <a:solidFill>
            <a:srgbClr val="E9E9B7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03479" y="3410743"/>
            <a:ext cx="2144486" cy="914400"/>
          </a:xfrm>
          <a:prstGeom prst="rect">
            <a:avLst/>
          </a:prstGeom>
          <a:solidFill>
            <a:srgbClr val="FFDF9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03479" y="4325143"/>
            <a:ext cx="2144486" cy="762000"/>
          </a:xfrm>
          <a:prstGeom prst="rect">
            <a:avLst/>
          </a:prstGeom>
          <a:solidFill>
            <a:srgbClr val="FDE63D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03479" y="5087143"/>
            <a:ext cx="2144486" cy="762000"/>
          </a:xfrm>
          <a:prstGeom prst="rect">
            <a:avLst/>
          </a:prstGeom>
          <a:solidFill>
            <a:srgbClr val="FFCC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1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63359"/>
          <a:stretch>
            <a:fillRect/>
          </a:stretch>
        </p:blipFill>
        <p:spPr bwMode="auto">
          <a:xfrm>
            <a:off x="972094" y="1715485"/>
            <a:ext cx="2241185" cy="4223656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1400" y="1136087"/>
            <a:ext cx="3524481" cy="605220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buNone/>
            </a:pPr>
            <a:r>
              <a:rPr lang="en-US" sz="1600" dirty="0">
                <a:latin typeface="Arial Rounded MT Bold" pitchFamily="34" charset="0"/>
              </a:rPr>
              <a:t>Antibiotics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None/>
            </a:pPr>
            <a:r>
              <a:rPr lang="en-US" sz="1600" b="1" dirty="0" smtClean="0">
                <a:latin typeface="Arial Rounded MT Bold" pitchFamily="34" charset="0"/>
              </a:rPr>
              <a:t>      </a:t>
            </a:r>
            <a:r>
              <a:rPr lang="en-US" sz="1600" dirty="0" err="1" smtClean="0">
                <a:latin typeface="Arial Rounded MT Bold" pitchFamily="34" charset="0"/>
              </a:rPr>
              <a:t>Antimetabolites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023257" y="2084797"/>
            <a:ext cx="986672" cy="5568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/>
            <a:r>
              <a:rPr lang="en-US" sz="2000" dirty="0" smtClean="0">
                <a:latin typeface="Bernard MT Condensed" pitchFamily="18" charset="0"/>
              </a:rPr>
              <a:t>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877332" y="2419759"/>
            <a:ext cx="986672" cy="5568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/>
            <a:r>
              <a:rPr lang="en-US" sz="2000" dirty="0" smtClean="0">
                <a:latin typeface="Bernard MT Condensed" pitchFamily="18" charset="0"/>
              </a:rPr>
              <a:t>G</a:t>
            </a:r>
            <a:r>
              <a:rPr lang="en-US" sz="2000" baseline="-2000" dirty="0" smtClean="0">
                <a:latin typeface="Bernard MT Condensed" pitchFamily="18" charset="0"/>
              </a:rPr>
              <a:t>2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15495" y="3146834"/>
            <a:ext cx="986671" cy="5568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/>
            <a:r>
              <a:rPr lang="en-US" sz="2000" dirty="0" smtClean="0">
                <a:latin typeface="Bernard MT Condensed" pitchFamily="18" charset="0"/>
              </a:rPr>
              <a:t>M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570593" y="4078942"/>
            <a:ext cx="1828019" cy="3313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err="1">
                <a:latin typeface="Arial Rounded MT Bold" pitchFamily="34" charset="0"/>
              </a:rPr>
              <a:t>Alkylating</a:t>
            </a:r>
            <a:r>
              <a:rPr lang="en-US" sz="1600" dirty="0">
                <a:latin typeface="Arial Rounded MT Bold" pitchFamily="34" charset="0"/>
              </a:rPr>
              <a:t> agents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050245" y="5250767"/>
            <a:ext cx="986671" cy="502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/>
            <a:r>
              <a:rPr lang="en-US" sz="2000" dirty="0">
                <a:latin typeface="Bernard MT Condensed" pitchFamily="18" charset="0"/>
              </a:rPr>
              <a:t>G</a:t>
            </a:r>
            <a:r>
              <a:rPr lang="en-US" sz="2000" baseline="-2000" dirty="0">
                <a:latin typeface="Bernard MT Condensed" pitchFamily="18" charset="0"/>
              </a:rPr>
              <a:t>1</a:t>
            </a:r>
            <a:endParaRPr lang="en-US" sz="2000" dirty="0">
              <a:latin typeface="Bernard MT Condensed" pitchFamily="18" charset="0"/>
            </a:endParaRPr>
          </a:p>
          <a:p>
            <a:pPr marL="342900" indent="-342900" algn="ctr" eaLnBrk="0" hangingPunct="0"/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861929" y="5267548"/>
            <a:ext cx="986671" cy="302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/>
            <a:r>
              <a:rPr lang="en-US" sz="2000" dirty="0">
                <a:latin typeface="Bernard MT Condensed" pitchFamily="18" charset="0"/>
              </a:rPr>
              <a:t>G</a:t>
            </a:r>
            <a:r>
              <a:rPr lang="en-US" sz="2000" baseline="-2000" dirty="0">
                <a:latin typeface="Bernard MT Condensed" pitchFamily="18" charset="0"/>
              </a:rPr>
              <a:t>0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315200" y="2490788"/>
            <a:ext cx="1447800" cy="3313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err="1">
                <a:latin typeface="Arial Rounded MT Bold" pitchFamily="34" charset="0"/>
              </a:rPr>
              <a:t>Vinca</a:t>
            </a:r>
            <a:r>
              <a:rPr lang="en-US" sz="1600" dirty="0">
                <a:latin typeface="Arial Rounded MT Bold" pitchFamily="34" charset="0"/>
              </a:rPr>
              <a:t> alkaloids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385457" y="3100388"/>
            <a:ext cx="1615387" cy="3313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>
                <a:latin typeface="Arial Rounded MT Bold" pitchFamily="34" charset="0"/>
              </a:rPr>
              <a:t>Mitotic inhibitors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729945" y="3799317"/>
            <a:ext cx="1115167" cy="331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err="1">
                <a:latin typeface="Arial Rounded MT Bold" pitchFamily="34" charset="0"/>
              </a:rPr>
              <a:t>Taxoids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0256" name="AutoShape 16"/>
          <p:cNvSpPr>
            <a:spLocks noChangeAspect="1" noChangeArrowheads="1" noTextEdit="1"/>
          </p:cNvSpPr>
          <p:nvPr/>
        </p:nvSpPr>
        <p:spPr bwMode="auto">
          <a:xfrm>
            <a:off x="3429407" y="1681507"/>
            <a:ext cx="4413250" cy="433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5516970" y="3870351"/>
            <a:ext cx="1844845" cy="65061"/>
          </a:xfrm>
          <a:custGeom>
            <a:avLst/>
            <a:gdLst/>
            <a:ahLst/>
            <a:cxnLst>
              <a:cxn ang="0">
                <a:pos x="7240" y="172"/>
              </a:cxn>
              <a:cxn ang="0">
                <a:pos x="7155" y="86"/>
              </a:cxn>
              <a:cxn ang="0">
                <a:pos x="2" y="0"/>
              </a:cxn>
              <a:cxn ang="0">
                <a:pos x="0" y="174"/>
              </a:cxn>
              <a:cxn ang="0">
                <a:pos x="7153" y="259"/>
              </a:cxn>
              <a:cxn ang="0">
                <a:pos x="7068" y="171"/>
              </a:cxn>
              <a:cxn ang="0">
                <a:pos x="7240" y="172"/>
              </a:cxn>
              <a:cxn ang="0">
                <a:pos x="7240" y="87"/>
              </a:cxn>
              <a:cxn ang="0">
                <a:pos x="7155" y="86"/>
              </a:cxn>
              <a:cxn ang="0">
                <a:pos x="7240" y="172"/>
              </a:cxn>
            </a:cxnLst>
            <a:rect l="0" t="0" r="r" b="b"/>
            <a:pathLst>
              <a:path w="7240" h="259">
                <a:moveTo>
                  <a:pt x="7240" y="172"/>
                </a:moveTo>
                <a:lnTo>
                  <a:pt x="7155" y="86"/>
                </a:lnTo>
                <a:lnTo>
                  <a:pt x="2" y="0"/>
                </a:lnTo>
                <a:lnTo>
                  <a:pt x="0" y="174"/>
                </a:lnTo>
                <a:lnTo>
                  <a:pt x="7153" y="259"/>
                </a:lnTo>
                <a:lnTo>
                  <a:pt x="7068" y="171"/>
                </a:lnTo>
                <a:lnTo>
                  <a:pt x="7240" y="172"/>
                </a:lnTo>
                <a:lnTo>
                  <a:pt x="7240" y="87"/>
                </a:lnTo>
                <a:lnTo>
                  <a:pt x="7155" y="86"/>
                </a:lnTo>
                <a:lnTo>
                  <a:pt x="7240" y="17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3600857" y="2116155"/>
            <a:ext cx="1297205" cy="1774808"/>
          </a:xfrm>
          <a:custGeom>
            <a:avLst/>
            <a:gdLst/>
            <a:ahLst/>
            <a:cxnLst>
              <a:cxn ang="0">
                <a:pos x="4772" y="99"/>
              </a:cxn>
              <a:cxn ang="0">
                <a:pos x="4436" y="233"/>
              </a:cxn>
              <a:cxn ang="0">
                <a:pos x="4110" y="383"/>
              </a:cxn>
              <a:cxn ang="0">
                <a:pos x="3792" y="549"/>
              </a:cxn>
              <a:cxn ang="0">
                <a:pos x="3485" y="729"/>
              </a:cxn>
              <a:cxn ang="0">
                <a:pos x="3187" y="924"/>
              </a:cxn>
              <a:cxn ang="0">
                <a:pos x="2901" y="1134"/>
              </a:cxn>
              <a:cxn ang="0">
                <a:pos x="2626" y="1356"/>
              </a:cxn>
              <a:cxn ang="0">
                <a:pos x="2362" y="1592"/>
              </a:cxn>
              <a:cxn ang="0">
                <a:pos x="2109" y="1840"/>
              </a:cxn>
              <a:cxn ang="0">
                <a:pos x="1868" y="2100"/>
              </a:cxn>
              <a:cxn ang="0">
                <a:pos x="1642" y="2371"/>
              </a:cxn>
              <a:cxn ang="0">
                <a:pos x="1427" y="2653"/>
              </a:cxn>
              <a:cxn ang="0">
                <a:pos x="1225" y="2946"/>
              </a:cxn>
              <a:cxn ang="0">
                <a:pos x="1037" y="3247"/>
              </a:cxn>
              <a:cxn ang="0">
                <a:pos x="864" y="3557"/>
              </a:cxn>
              <a:cxn ang="0">
                <a:pos x="705" y="3877"/>
              </a:cxn>
              <a:cxn ang="0">
                <a:pos x="562" y="4203"/>
              </a:cxn>
              <a:cxn ang="0">
                <a:pos x="433" y="4537"/>
              </a:cxn>
              <a:cxn ang="0">
                <a:pos x="321" y="4879"/>
              </a:cxn>
              <a:cxn ang="0">
                <a:pos x="225" y="5227"/>
              </a:cxn>
              <a:cxn ang="0">
                <a:pos x="145" y="5580"/>
              </a:cxn>
              <a:cxn ang="0">
                <a:pos x="82" y="5938"/>
              </a:cxn>
              <a:cxn ang="0">
                <a:pos x="37" y="6301"/>
              </a:cxn>
              <a:cxn ang="0">
                <a:pos x="10" y="6668"/>
              </a:cxn>
              <a:cxn ang="0">
                <a:pos x="0" y="7037"/>
              </a:cxn>
              <a:cxn ang="0">
                <a:pos x="178" y="6748"/>
              </a:cxn>
              <a:cxn ang="0">
                <a:pos x="201" y="6388"/>
              </a:cxn>
              <a:cxn ang="0">
                <a:pos x="243" y="6034"/>
              </a:cxn>
              <a:cxn ang="0">
                <a:pos x="300" y="5683"/>
              </a:cxn>
              <a:cxn ang="0">
                <a:pos x="375" y="5337"/>
              </a:cxn>
              <a:cxn ang="0">
                <a:pos x="466" y="4996"/>
              </a:cxn>
              <a:cxn ang="0">
                <a:pos x="572" y="4662"/>
              </a:cxn>
              <a:cxn ang="0">
                <a:pos x="695" y="4334"/>
              </a:cxn>
              <a:cxn ang="0">
                <a:pos x="832" y="4013"/>
              </a:cxn>
              <a:cxn ang="0">
                <a:pos x="984" y="3700"/>
              </a:cxn>
              <a:cxn ang="0">
                <a:pos x="1151" y="3395"/>
              </a:cxn>
              <a:cxn ang="0">
                <a:pos x="1332" y="3098"/>
              </a:cxn>
              <a:cxn ang="0">
                <a:pos x="1526" y="2811"/>
              </a:cxn>
              <a:cxn ang="0">
                <a:pos x="1733" y="2533"/>
              </a:cxn>
              <a:cxn ang="0">
                <a:pos x="1952" y="2266"/>
              </a:cxn>
              <a:cxn ang="0">
                <a:pos x="2185" y="2011"/>
              </a:cxn>
              <a:cxn ang="0">
                <a:pos x="2429" y="1766"/>
              </a:cxn>
              <a:cxn ang="0">
                <a:pos x="2684" y="1533"/>
              </a:cxn>
              <a:cxn ang="0">
                <a:pos x="2951" y="1313"/>
              </a:cxn>
              <a:cxn ang="0">
                <a:pos x="3229" y="1105"/>
              </a:cxn>
              <a:cxn ang="0">
                <a:pos x="3517" y="913"/>
              </a:cxn>
              <a:cxn ang="0">
                <a:pos x="3815" y="733"/>
              </a:cxn>
              <a:cxn ang="0">
                <a:pos x="4123" y="569"/>
              </a:cxn>
              <a:cxn ang="0">
                <a:pos x="4440" y="419"/>
              </a:cxn>
              <a:cxn ang="0">
                <a:pos x="4765" y="286"/>
              </a:cxn>
              <a:cxn ang="0">
                <a:pos x="4922" y="135"/>
              </a:cxn>
            </a:cxnLst>
            <a:rect l="0" t="0" r="r" b="b"/>
            <a:pathLst>
              <a:path w="5085" h="7037">
                <a:moveTo>
                  <a:pt x="5085" y="83"/>
                </a:moveTo>
                <a:lnTo>
                  <a:pt x="4977" y="28"/>
                </a:lnTo>
                <a:lnTo>
                  <a:pt x="4908" y="51"/>
                </a:lnTo>
                <a:lnTo>
                  <a:pt x="4840" y="74"/>
                </a:lnTo>
                <a:lnTo>
                  <a:pt x="4772" y="99"/>
                </a:lnTo>
                <a:lnTo>
                  <a:pt x="4703" y="124"/>
                </a:lnTo>
                <a:lnTo>
                  <a:pt x="4636" y="151"/>
                </a:lnTo>
                <a:lnTo>
                  <a:pt x="4569" y="178"/>
                </a:lnTo>
                <a:lnTo>
                  <a:pt x="4502" y="205"/>
                </a:lnTo>
                <a:lnTo>
                  <a:pt x="4436" y="233"/>
                </a:lnTo>
                <a:lnTo>
                  <a:pt x="4369" y="262"/>
                </a:lnTo>
                <a:lnTo>
                  <a:pt x="4304" y="291"/>
                </a:lnTo>
                <a:lnTo>
                  <a:pt x="4239" y="321"/>
                </a:lnTo>
                <a:lnTo>
                  <a:pt x="4174" y="351"/>
                </a:lnTo>
                <a:lnTo>
                  <a:pt x="4110" y="383"/>
                </a:lnTo>
                <a:lnTo>
                  <a:pt x="4045" y="415"/>
                </a:lnTo>
                <a:lnTo>
                  <a:pt x="3981" y="447"/>
                </a:lnTo>
                <a:lnTo>
                  <a:pt x="3918" y="481"/>
                </a:lnTo>
                <a:lnTo>
                  <a:pt x="3856" y="514"/>
                </a:lnTo>
                <a:lnTo>
                  <a:pt x="3792" y="549"/>
                </a:lnTo>
                <a:lnTo>
                  <a:pt x="3730" y="583"/>
                </a:lnTo>
                <a:lnTo>
                  <a:pt x="3668" y="619"/>
                </a:lnTo>
                <a:lnTo>
                  <a:pt x="3607" y="655"/>
                </a:lnTo>
                <a:lnTo>
                  <a:pt x="3546" y="691"/>
                </a:lnTo>
                <a:lnTo>
                  <a:pt x="3485" y="729"/>
                </a:lnTo>
                <a:lnTo>
                  <a:pt x="3425" y="767"/>
                </a:lnTo>
                <a:lnTo>
                  <a:pt x="3365" y="805"/>
                </a:lnTo>
                <a:lnTo>
                  <a:pt x="3305" y="845"/>
                </a:lnTo>
                <a:lnTo>
                  <a:pt x="3247" y="884"/>
                </a:lnTo>
                <a:lnTo>
                  <a:pt x="3187" y="924"/>
                </a:lnTo>
                <a:lnTo>
                  <a:pt x="3130" y="966"/>
                </a:lnTo>
                <a:lnTo>
                  <a:pt x="3071" y="1006"/>
                </a:lnTo>
                <a:lnTo>
                  <a:pt x="3014" y="1049"/>
                </a:lnTo>
                <a:lnTo>
                  <a:pt x="2958" y="1090"/>
                </a:lnTo>
                <a:lnTo>
                  <a:pt x="2901" y="1134"/>
                </a:lnTo>
                <a:lnTo>
                  <a:pt x="2845" y="1178"/>
                </a:lnTo>
                <a:lnTo>
                  <a:pt x="2790" y="1221"/>
                </a:lnTo>
                <a:lnTo>
                  <a:pt x="2734" y="1266"/>
                </a:lnTo>
                <a:lnTo>
                  <a:pt x="2680" y="1311"/>
                </a:lnTo>
                <a:lnTo>
                  <a:pt x="2626" y="1356"/>
                </a:lnTo>
                <a:lnTo>
                  <a:pt x="2571" y="1403"/>
                </a:lnTo>
                <a:lnTo>
                  <a:pt x="2518" y="1450"/>
                </a:lnTo>
                <a:lnTo>
                  <a:pt x="2466" y="1497"/>
                </a:lnTo>
                <a:lnTo>
                  <a:pt x="2413" y="1545"/>
                </a:lnTo>
                <a:lnTo>
                  <a:pt x="2362" y="1592"/>
                </a:lnTo>
                <a:lnTo>
                  <a:pt x="2310" y="1640"/>
                </a:lnTo>
                <a:lnTo>
                  <a:pt x="2259" y="1690"/>
                </a:lnTo>
                <a:lnTo>
                  <a:pt x="2209" y="1740"/>
                </a:lnTo>
                <a:lnTo>
                  <a:pt x="2159" y="1790"/>
                </a:lnTo>
                <a:lnTo>
                  <a:pt x="2109" y="1840"/>
                </a:lnTo>
                <a:lnTo>
                  <a:pt x="2060" y="1891"/>
                </a:lnTo>
                <a:lnTo>
                  <a:pt x="2011" y="1944"/>
                </a:lnTo>
                <a:lnTo>
                  <a:pt x="1963" y="1995"/>
                </a:lnTo>
                <a:lnTo>
                  <a:pt x="1916" y="2048"/>
                </a:lnTo>
                <a:lnTo>
                  <a:pt x="1868" y="2100"/>
                </a:lnTo>
                <a:lnTo>
                  <a:pt x="1822" y="2154"/>
                </a:lnTo>
                <a:lnTo>
                  <a:pt x="1776" y="2207"/>
                </a:lnTo>
                <a:lnTo>
                  <a:pt x="1731" y="2262"/>
                </a:lnTo>
                <a:lnTo>
                  <a:pt x="1685" y="2317"/>
                </a:lnTo>
                <a:lnTo>
                  <a:pt x="1642" y="2371"/>
                </a:lnTo>
                <a:lnTo>
                  <a:pt x="1597" y="2428"/>
                </a:lnTo>
                <a:lnTo>
                  <a:pt x="1553" y="2483"/>
                </a:lnTo>
                <a:lnTo>
                  <a:pt x="1511" y="2539"/>
                </a:lnTo>
                <a:lnTo>
                  <a:pt x="1468" y="2596"/>
                </a:lnTo>
                <a:lnTo>
                  <a:pt x="1427" y="2653"/>
                </a:lnTo>
                <a:lnTo>
                  <a:pt x="1385" y="2711"/>
                </a:lnTo>
                <a:lnTo>
                  <a:pt x="1344" y="2769"/>
                </a:lnTo>
                <a:lnTo>
                  <a:pt x="1304" y="2828"/>
                </a:lnTo>
                <a:lnTo>
                  <a:pt x="1264" y="2886"/>
                </a:lnTo>
                <a:lnTo>
                  <a:pt x="1225" y="2946"/>
                </a:lnTo>
                <a:lnTo>
                  <a:pt x="1186" y="3005"/>
                </a:lnTo>
                <a:lnTo>
                  <a:pt x="1148" y="3065"/>
                </a:lnTo>
                <a:lnTo>
                  <a:pt x="1111" y="3125"/>
                </a:lnTo>
                <a:lnTo>
                  <a:pt x="1073" y="3186"/>
                </a:lnTo>
                <a:lnTo>
                  <a:pt x="1037" y="3247"/>
                </a:lnTo>
                <a:lnTo>
                  <a:pt x="1002" y="3308"/>
                </a:lnTo>
                <a:lnTo>
                  <a:pt x="967" y="3370"/>
                </a:lnTo>
                <a:lnTo>
                  <a:pt x="932" y="3432"/>
                </a:lnTo>
                <a:lnTo>
                  <a:pt x="898" y="3495"/>
                </a:lnTo>
                <a:lnTo>
                  <a:pt x="864" y="3557"/>
                </a:lnTo>
                <a:lnTo>
                  <a:pt x="831" y="3620"/>
                </a:lnTo>
                <a:lnTo>
                  <a:pt x="799" y="3684"/>
                </a:lnTo>
                <a:lnTo>
                  <a:pt x="767" y="3748"/>
                </a:lnTo>
                <a:lnTo>
                  <a:pt x="736" y="3812"/>
                </a:lnTo>
                <a:lnTo>
                  <a:pt x="705" y="3877"/>
                </a:lnTo>
                <a:lnTo>
                  <a:pt x="676" y="3941"/>
                </a:lnTo>
                <a:lnTo>
                  <a:pt x="646" y="4006"/>
                </a:lnTo>
                <a:lnTo>
                  <a:pt x="617" y="4072"/>
                </a:lnTo>
                <a:lnTo>
                  <a:pt x="589" y="4137"/>
                </a:lnTo>
                <a:lnTo>
                  <a:pt x="562" y="4203"/>
                </a:lnTo>
                <a:lnTo>
                  <a:pt x="535" y="4270"/>
                </a:lnTo>
                <a:lnTo>
                  <a:pt x="509" y="4336"/>
                </a:lnTo>
                <a:lnTo>
                  <a:pt x="483" y="4403"/>
                </a:lnTo>
                <a:lnTo>
                  <a:pt x="457" y="4470"/>
                </a:lnTo>
                <a:lnTo>
                  <a:pt x="433" y="4537"/>
                </a:lnTo>
                <a:lnTo>
                  <a:pt x="410" y="4605"/>
                </a:lnTo>
                <a:lnTo>
                  <a:pt x="386" y="4673"/>
                </a:lnTo>
                <a:lnTo>
                  <a:pt x="364" y="4741"/>
                </a:lnTo>
                <a:lnTo>
                  <a:pt x="342" y="4811"/>
                </a:lnTo>
                <a:lnTo>
                  <a:pt x="321" y="4879"/>
                </a:lnTo>
                <a:lnTo>
                  <a:pt x="300" y="4948"/>
                </a:lnTo>
                <a:lnTo>
                  <a:pt x="280" y="5017"/>
                </a:lnTo>
                <a:lnTo>
                  <a:pt x="261" y="5086"/>
                </a:lnTo>
                <a:lnTo>
                  <a:pt x="243" y="5156"/>
                </a:lnTo>
                <a:lnTo>
                  <a:pt x="225" y="5227"/>
                </a:lnTo>
                <a:lnTo>
                  <a:pt x="207" y="5297"/>
                </a:lnTo>
                <a:lnTo>
                  <a:pt x="190" y="5367"/>
                </a:lnTo>
                <a:lnTo>
                  <a:pt x="175" y="5437"/>
                </a:lnTo>
                <a:lnTo>
                  <a:pt x="160" y="5509"/>
                </a:lnTo>
                <a:lnTo>
                  <a:pt x="145" y="5580"/>
                </a:lnTo>
                <a:lnTo>
                  <a:pt x="131" y="5651"/>
                </a:lnTo>
                <a:lnTo>
                  <a:pt x="118" y="5722"/>
                </a:lnTo>
                <a:lnTo>
                  <a:pt x="105" y="5794"/>
                </a:lnTo>
                <a:lnTo>
                  <a:pt x="94" y="5866"/>
                </a:lnTo>
                <a:lnTo>
                  <a:pt x="82" y="5938"/>
                </a:lnTo>
                <a:lnTo>
                  <a:pt x="71" y="6010"/>
                </a:lnTo>
                <a:lnTo>
                  <a:pt x="62" y="6083"/>
                </a:lnTo>
                <a:lnTo>
                  <a:pt x="52" y="6155"/>
                </a:lnTo>
                <a:lnTo>
                  <a:pt x="45" y="6228"/>
                </a:lnTo>
                <a:lnTo>
                  <a:pt x="37" y="6301"/>
                </a:lnTo>
                <a:lnTo>
                  <a:pt x="30" y="6373"/>
                </a:lnTo>
                <a:lnTo>
                  <a:pt x="23" y="6447"/>
                </a:lnTo>
                <a:lnTo>
                  <a:pt x="18" y="6520"/>
                </a:lnTo>
                <a:lnTo>
                  <a:pt x="13" y="6594"/>
                </a:lnTo>
                <a:lnTo>
                  <a:pt x="10" y="6668"/>
                </a:lnTo>
                <a:lnTo>
                  <a:pt x="6" y="6742"/>
                </a:lnTo>
                <a:lnTo>
                  <a:pt x="3" y="6815"/>
                </a:lnTo>
                <a:lnTo>
                  <a:pt x="1" y="6889"/>
                </a:lnTo>
                <a:lnTo>
                  <a:pt x="0" y="6964"/>
                </a:lnTo>
                <a:lnTo>
                  <a:pt x="0" y="7037"/>
                </a:lnTo>
                <a:lnTo>
                  <a:pt x="172" y="7037"/>
                </a:lnTo>
                <a:lnTo>
                  <a:pt x="173" y="6965"/>
                </a:lnTo>
                <a:lnTo>
                  <a:pt x="173" y="6893"/>
                </a:lnTo>
                <a:lnTo>
                  <a:pt x="176" y="6820"/>
                </a:lnTo>
                <a:lnTo>
                  <a:pt x="178" y="6748"/>
                </a:lnTo>
                <a:lnTo>
                  <a:pt x="181" y="6676"/>
                </a:lnTo>
                <a:lnTo>
                  <a:pt x="185" y="6604"/>
                </a:lnTo>
                <a:lnTo>
                  <a:pt x="190" y="6532"/>
                </a:lnTo>
                <a:lnTo>
                  <a:pt x="196" y="6461"/>
                </a:lnTo>
                <a:lnTo>
                  <a:pt x="201" y="6388"/>
                </a:lnTo>
                <a:lnTo>
                  <a:pt x="209" y="6317"/>
                </a:lnTo>
                <a:lnTo>
                  <a:pt x="216" y="6246"/>
                </a:lnTo>
                <a:lnTo>
                  <a:pt x="225" y="6176"/>
                </a:lnTo>
                <a:lnTo>
                  <a:pt x="233" y="6104"/>
                </a:lnTo>
                <a:lnTo>
                  <a:pt x="243" y="6034"/>
                </a:lnTo>
                <a:lnTo>
                  <a:pt x="252" y="5963"/>
                </a:lnTo>
                <a:lnTo>
                  <a:pt x="264" y="5893"/>
                </a:lnTo>
                <a:lnTo>
                  <a:pt x="276" y="5822"/>
                </a:lnTo>
                <a:lnTo>
                  <a:pt x="287" y="5752"/>
                </a:lnTo>
                <a:lnTo>
                  <a:pt x="300" y="5683"/>
                </a:lnTo>
                <a:lnTo>
                  <a:pt x="314" y="5613"/>
                </a:lnTo>
                <a:lnTo>
                  <a:pt x="328" y="5544"/>
                </a:lnTo>
                <a:lnTo>
                  <a:pt x="343" y="5474"/>
                </a:lnTo>
                <a:lnTo>
                  <a:pt x="359" y="5405"/>
                </a:lnTo>
                <a:lnTo>
                  <a:pt x="375" y="5337"/>
                </a:lnTo>
                <a:lnTo>
                  <a:pt x="392" y="5268"/>
                </a:lnTo>
                <a:lnTo>
                  <a:pt x="410" y="5200"/>
                </a:lnTo>
                <a:lnTo>
                  <a:pt x="428" y="5132"/>
                </a:lnTo>
                <a:lnTo>
                  <a:pt x="446" y="5064"/>
                </a:lnTo>
                <a:lnTo>
                  <a:pt x="466" y="4996"/>
                </a:lnTo>
                <a:lnTo>
                  <a:pt x="485" y="4929"/>
                </a:lnTo>
                <a:lnTo>
                  <a:pt x="506" y="4862"/>
                </a:lnTo>
                <a:lnTo>
                  <a:pt x="528" y="4795"/>
                </a:lnTo>
                <a:lnTo>
                  <a:pt x="550" y="4728"/>
                </a:lnTo>
                <a:lnTo>
                  <a:pt x="572" y="4662"/>
                </a:lnTo>
                <a:lnTo>
                  <a:pt x="596" y="4596"/>
                </a:lnTo>
                <a:lnTo>
                  <a:pt x="619" y="4530"/>
                </a:lnTo>
                <a:lnTo>
                  <a:pt x="644" y="4464"/>
                </a:lnTo>
                <a:lnTo>
                  <a:pt x="669" y="4399"/>
                </a:lnTo>
                <a:lnTo>
                  <a:pt x="695" y="4334"/>
                </a:lnTo>
                <a:lnTo>
                  <a:pt x="721" y="4269"/>
                </a:lnTo>
                <a:lnTo>
                  <a:pt x="748" y="4204"/>
                </a:lnTo>
                <a:lnTo>
                  <a:pt x="776" y="4140"/>
                </a:lnTo>
                <a:lnTo>
                  <a:pt x="803" y="4077"/>
                </a:lnTo>
                <a:lnTo>
                  <a:pt x="832" y="4013"/>
                </a:lnTo>
                <a:lnTo>
                  <a:pt x="862" y="3950"/>
                </a:lnTo>
                <a:lnTo>
                  <a:pt x="892" y="3886"/>
                </a:lnTo>
                <a:lnTo>
                  <a:pt x="921" y="3823"/>
                </a:lnTo>
                <a:lnTo>
                  <a:pt x="953" y="3762"/>
                </a:lnTo>
                <a:lnTo>
                  <a:pt x="984" y="3700"/>
                </a:lnTo>
                <a:lnTo>
                  <a:pt x="1017" y="3638"/>
                </a:lnTo>
                <a:lnTo>
                  <a:pt x="1049" y="3577"/>
                </a:lnTo>
                <a:lnTo>
                  <a:pt x="1083" y="3515"/>
                </a:lnTo>
                <a:lnTo>
                  <a:pt x="1116" y="3454"/>
                </a:lnTo>
                <a:lnTo>
                  <a:pt x="1151" y="3395"/>
                </a:lnTo>
                <a:lnTo>
                  <a:pt x="1186" y="3334"/>
                </a:lnTo>
                <a:lnTo>
                  <a:pt x="1221" y="3274"/>
                </a:lnTo>
                <a:lnTo>
                  <a:pt x="1258" y="3216"/>
                </a:lnTo>
                <a:lnTo>
                  <a:pt x="1295" y="3156"/>
                </a:lnTo>
                <a:lnTo>
                  <a:pt x="1332" y="3098"/>
                </a:lnTo>
                <a:lnTo>
                  <a:pt x="1369" y="3039"/>
                </a:lnTo>
                <a:lnTo>
                  <a:pt x="1408" y="2982"/>
                </a:lnTo>
                <a:lnTo>
                  <a:pt x="1447" y="2924"/>
                </a:lnTo>
                <a:lnTo>
                  <a:pt x="1486" y="2867"/>
                </a:lnTo>
                <a:lnTo>
                  <a:pt x="1526" y="2811"/>
                </a:lnTo>
                <a:lnTo>
                  <a:pt x="1566" y="2754"/>
                </a:lnTo>
                <a:lnTo>
                  <a:pt x="1606" y="2699"/>
                </a:lnTo>
                <a:lnTo>
                  <a:pt x="1648" y="2644"/>
                </a:lnTo>
                <a:lnTo>
                  <a:pt x="1691" y="2588"/>
                </a:lnTo>
                <a:lnTo>
                  <a:pt x="1733" y="2533"/>
                </a:lnTo>
                <a:lnTo>
                  <a:pt x="1776" y="2479"/>
                </a:lnTo>
                <a:lnTo>
                  <a:pt x="1819" y="2425"/>
                </a:lnTo>
                <a:lnTo>
                  <a:pt x="1863" y="2372"/>
                </a:lnTo>
                <a:lnTo>
                  <a:pt x="1908" y="2319"/>
                </a:lnTo>
                <a:lnTo>
                  <a:pt x="1952" y="2266"/>
                </a:lnTo>
                <a:lnTo>
                  <a:pt x="1998" y="2215"/>
                </a:lnTo>
                <a:lnTo>
                  <a:pt x="2044" y="2163"/>
                </a:lnTo>
                <a:lnTo>
                  <a:pt x="2091" y="2112"/>
                </a:lnTo>
                <a:lnTo>
                  <a:pt x="2137" y="2061"/>
                </a:lnTo>
                <a:lnTo>
                  <a:pt x="2185" y="2011"/>
                </a:lnTo>
                <a:lnTo>
                  <a:pt x="2233" y="1961"/>
                </a:lnTo>
                <a:lnTo>
                  <a:pt x="2281" y="1911"/>
                </a:lnTo>
                <a:lnTo>
                  <a:pt x="2330" y="1862"/>
                </a:lnTo>
                <a:lnTo>
                  <a:pt x="2379" y="1814"/>
                </a:lnTo>
                <a:lnTo>
                  <a:pt x="2429" y="1766"/>
                </a:lnTo>
                <a:lnTo>
                  <a:pt x="2479" y="1718"/>
                </a:lnTo>
                <a:lnTo>
                  <a:pt x="2530" y="1671"/>
                </a:lnTo>
                <a:lnTo>
                  <a:pt x="2581" y="1624"/>
                </a:lnTo>
                <a:lnTo>
                  <a:pt x="2633" y="1579"/>
                </a:lnTo>
                <a:lnTo>
                  <a:pt x="2684" y="1533"/>
                </a:lnTo>
                <a:lnTo>
                  <a:pt x="2737" y="1488"/>
                </a:lnTo>
                <a:lnTo>
                  <a:pt x="2790" y="1444"/>
                </a:lnTo>
                <a:lnTo>
                  <a:pt x="2844" y="1400"/>
                </a:lnTo>
                <a:lnTo>
                  <a:pt x="2897" y="1356"/>
                </a:lnTo>
                <a:lnTo>
                  <a:pt x="2951" y="1313"/>
                </a:lnTo>
                <a:lnTo>
                  <a:pt x="3007" y="1270"/>
                </a:lnTo>
                <a:lnTo>
                  <a:pt x="3062" y="1229"/>
                </a:lnTo>
                <a:lnTo>
                  <a:pt x="3117" y="1187"/>
                </a:lnTo>
                <a:lnTo>
                  <a:pt x="3173" y="1147"/>
                </a:lnTo>
                <a:lnTo>
                  <a:pt x="3229" y="1105"/>
                </a:lnTo>
                <a:lnTo>
                  <a:pt x="3285" y="1066"/>
                </a:lnTo>
                <a:lnTo>
                  <a:pt x="3343" y="1027"/>
                </a:lnTo>
                <a:lnTo>
                  <a:pt x="3400" y="988"/>
                </a:lnTo>
                <a:lnTo>
                  <a:pt x="3459" y="950"/>
                </a:lnTo>
                <a:lnTo>
                  <a:pt x="3517" y="913"/>
                </a:lnTo>
                <a:lnTo>
                  <a:pt x="3576" y="875"/>
                </a:lnTo>
                <a:lnTo>
                  <a:pt x="3635" y="839"/>
                </a:lnTo>
                <a:lnTo>
                  <a:pt x="3695" y="803"/>
                </a:lnTo>
                <a:lnTo>
                  <a:pt x="3754" y="768"/>
                </a:lnTo>
                <a:lnTo>
                  <a:pt x="3815" y="733"/>
                </a:lnTo>
                <a:lnTo>
                  <a:pt x="3876" y="699"/>
                </a:lnTo>
                <a:lnTo>
                  <a:pt x="3936" y="666"/>
                </a:lnTo>
                <a:lnTo>
                  <a:pt x="3998" y="633"/>
                </a:lnTo>
                <a:lnTo>
                  <a:pt x="4060" y="601"/>
                </a:lnTo>
                <a:lnTo>
                  <a:pt x="4123" y="569"/>
                </a:lnTo>
                <a:lnTo>
                  <a:pt x="4185" y="537"/>
                </a:lnTo>
                <a:lnTo>
                  <a:pt x="4248" y="507"/>
                </a:lnTo>
                <a:lnTo>
                  <a:pt x="4311" y="478"/>
                </a:lnTo>
                <a:lnTo>
                  <a:pt x="4375" y="448"/>
                </a:lnTo>
                <a:lnTo>
                  <a:pt x="4440" y="419"/>
                </a:lnTo>
                <a:lnTo>
                  <a:pt x="4503" y="391"/>
                </a:lnTo>
                <a:lnTo>
                  <a:pt x="4568" y="364"/>
                </a:lnTo>
                <a:lnTo>
                  <a:pt x="4633" y="337"/>
                </a:lnTo>
                <a:lnTo>
                  <a:pt x="4699" y="312"/>
                </a:lnTo>
                <a:lnTo>
                  <a:pt x="4765" y="286"/>
                </a:lnTo>
                <a:lnTo>
                  <a:pt x="4831" y="262"/>
                </a:lnTo>
                <a:lnTo>
                  <a:pt x="4897" y="237"/>
                </a:lnTo>
                <a:lnTo>
                  <a:pt x="4964" y="214"/>
                </a:lnTo>
                <a:lnTo>
                  <a:pt x="5031" y="190"/>
                </a:lnTo>
                <a:lnTo>
                  <a:pt x="4922" y="135"/>
                </a:lnTo>
                <a:lnTo>
                  <a:pt x="5085" y="83"/>
                </a:lnTo>
                <a:lnTo>
                  <a:pt x="5059" y="0"/>
                </a:lnTo>
                <a:lnTo>
                  <a:pt x="4977" y="28"/>
                </a:lnTo>
                <a:lnTo>
                  <a:pt x="5085" y="8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904195" y="2138380"/>
            <a:ext cx="610359" cy="1774808"/>
          </a:xfrm>
          <a:custGeom>
            <a:avLst/>
            <a:gdLst/>
            <a:ahLst/>
            <a:cxnLst>
              <a:cxn ang="0">
                <a:pos x="2318" y="6868"/>
              </a:cxn>
              <a:cxn ang="0">
                <a:pos x="2399" y="6929"/>
              </a:cxn>
              <a:cxn ang="0">
                <a:pos x="163" y="0"/>
              </a:cxn>
              <a:cxn ang="0">
                <a:pos x="0" y="52"/>
              </a:cxn>
              <a:cxn ang="0">
                <a:pos x="2235" y="6981"/>
              </a:cxn>
              <a:cxn ang="0">
                <a:pos x="2316" y="7042"/>
              </a:cxn>
              <a:cxn ang="0">
                <a:pos x="2235" y="6981"/>
              </a:cxn>
              <a:cxn ang="0">
                <a:pos x="2254" y="7040"/>
              </a:cxn>
              <a:cxn ang="0">
                <a:pos x="2316" y="7040"/>
              </a:cxn>
              <a:cxn ang="0">
                <a:pos x="2318" y="6868"/>
              </a:cxn>
            </a:cxnLst>
            <a:rect l="0" t="0" r="r" b="b"/>
            <a:pathLst>
              <a:path w="2399" h="7042">
                <a:moveTo>
                  <a:pt x="2318" y="6868"/>
                </a:moveTo>
                <a:lnTo>
                  <a:pt x="2399" y="6929"/>
                </a:lnTo>
                <a:lnTo>
                  <a:pt x="163" y="0"/>
                </a:lnTo>
                <a:lnTo>
                  <a:pt x="0" y="52"/>
                </a:lnTo>
                <a:lnTo>
                  <a:pt x="2235" y="6981"/>
                </a:lnTo>
                <a:lnTo>
                  <a:pt x="2316" y="7042"/>
                </a:lnTo>
                <a:lnTo>
                  <a:pt x="2235" y="6981"/>
                </a:lnTo>
                <a:lnTo>
                  <a:pt x="2254" y="7040"/>
                </a:lnTo>
                <a:lnTo>
                  <a:pt x="2316" y="7040"/>
                </a:lnTo>
                <a:lnTo>
                  <a:pt x="2318" y="686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5485221" y="2151525"/>
            <a:ext cx="608830" cy="1783887"/>
          </a:xfrm>
          <a:custGeom>
            <a:avLst/>
            <a:gdLst/>
            <a:ahLst/>
            <a:cxnLst>
              <a:cxn ang="0">
                <a:pos x="106" y="6788"/>
              </a:cxn>
              <a:cxn ang="0">
                <a:pos x="240" y="6883"/>
              </a:cxn>
              <a:cxn ang="0">
                <a:pos x="2387" y="52"/>
              </a:cxn>
              <a:cxn ang="0">
                <a:pos x="2222" y="0"/>
              </a:cxn>
              <a:cxn ang="0">
                <a:pos x="75" y="6832"/>
              </a:cxn>
              <a:cxn ang="0">
                <a:pos x="209" y="6926"/>
              </a:cxn>
              <a:cxn ang="0">
                <a:pos x="75" y="6832"/>
              </a:cxn>
              <a:cxn ang="0">
                <a:pos x="0" y="7079"/>
              </a:cxn>
              <a:cxn ang="0">
                <a:pos x="209" y="6926"/>
              </a:cxn>
              <a:cxn ang="0">
                <a:pos x="106" y="6788"/>
              </a:cxn>
            </a:cxnLst>
            <a:rect l="0" t="0" r="r" b="b"/>
            <a:pathLst>
              <a:path w="2387" h="7079">
                <a:moveTo>
                  <a:pt x="106" y="6788"/>
                </a:moveTo>
                <a:lnTo>
                  <a:pt x="240" y="6883"/>
                </a:lnTo>
                <a:lnTo>
                  <a:pt x="2387" y="52"/>
                </a:lnTo>
                <a:lnTo>
                  <a:pt x="2222" y="0"/>
                </a:lnTo>
                <a:lnTo>
                  <a:pt x="75" y="6832"/>
                </a:lnTo>
                <a:lnTo>
                  <a:pt x="209" y="6926"/>
                </a:lnTo>
                <a:lnTo>
                  <a:pt x="75" y="6832"/>
                </a:lnTo>
                <a:lnTo>
                  <a:pt x="0" y="7079"/>
                </a:lnTo>
                <a:lnTo>
                  <a:pt x="209" y="6926"/>
                </a:lnTo>
                <a:lnTo>
                  <a:pt x="106" y="678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5513796" y="2517336"/>
            <a:ext cx="1863202" cy="1378390"/>
          </a:xfrm>
          <a:custGeom>
            <a:avLst/>
            <a:gdLst/>
            <a:ahLst/>
            <a:cxnLst>
              <a:cxn ang="0">
                <a:pos x="7260" y="69"/>
              </a:cxn>
              <a:cxn ang="0">
                <a:pos x="7209" y="0"/>
              </a:cxn>
              <a:cxn ang="0">
                <a:pos x="0" y="5325"/>
              </a:cxn>
              <a:cxn ang="0">
                <a:pos x="103" y="5463"/>
              </a:cxn>
              <a:cxn ang="0">
                <a:pos x="7311" y="138"/>
              </a:cxn>
              <a:cxn ang="0">
                <a:pos x="7260" y="69"/>
              </a:cxn>
            </a:cxnLst>
            <a:rect l="0" t="0" r="r" b="b"/>
            <a:pathLst>
              <a:path w="7311" h="5463">
                <a:moveTo>
                  <a:pt x="7260" y="69"/>
                </a:moveTo>
                <a:lnTo>
                  <a:pt x="7209" y="0"/>
                </a:lnTo>
                <a:lnTo>
                  <a:pt x="0" y="5325"/>
                </a:lnTo>
                <a:lnTo>
                  <a:pt x="103" y="5463"/>
                </a:lnTo>
                <a:lnTo>
                  <a:pt x="7311" y="138"/>
                </a:lnTo>
                <a:lnTo>
                  <a:pt x="7260" y="6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6421845" y="1799814"/>
            <a:ext cx="273820" cy="443324"/>
          </a:xfrm>
          <a:custGeom>
            <a:avLst/>
            <a:gdLst/>
            <a:ahLst/>
            <a:cxnLst>
              <a:cxn ang="0">
                <a:pos x="78" y="1716"/>
              </a:cxn>
              <a:cxn ang="0">
                <a:pos x="154" y="1758"/>
              </a:cxn>
              <a:cxn ang="0">
                <a:pos x="1075" y="85"/>
              </a:cxn>
              <a:cxn ang="0">
                <a:pos x="920" y="0"/>
              </a:cxn>
              <a:cxn ang="0">
                <a:pos x="0" y="1674"/>
              </a:cxn>
              <a:cxn ang="0">
                <a:pos x="78" y="1716"/>
              </a:cxn>
            </a:cxnLst>
            <a:rect l="0" t="0" r="r" b="b"/>
            <a:pathLst>
              <a:path w="1075" h="1758">
                <a:moveTo>
                  <a:pt x="78" y="1716"/>
                </a:moveTo>
                <a:lnTo>
                  <a:pt x="154" y="1758"/>
                </a:lnTo>
                <a:lnTo>
                  <a:pt x="1075" y="85"/>
                </a:lnTo>
                <a:lnTo>
                  <a:pt x="920" y="0"/>
                </a:lnTo>
                <a:lnTo>
                  <a:pt x="0" y="1674"/>
                </a:lnTo>
                <a:lnTo>
                  <a:pt x="78" y="171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7060020" y="2796312"/>
            <a:ext cx="214161" cy="240575"/>
          </a:xfrm>
          <a:custGeom>
            <a:avLst/>
            <a:gdLst/>
            <a:ahLst/>
            <a:cxnLst>
              <a:cxn ang="0">
                <a:pos x="836" y="461"/>
              </a:cxn>
              <a:cxn ang="0">
                <a:pos x="0" y="0"/>
              </a:cxn>
              <a:cxn ang="0">
                <a:pos x="59" y="954"/>
              </a:cxn>
              <a:cxn ang="0">
                <a:pos x="836" y="461"/>
              </a:cxn>
              <a:cxn ang="0">
                <a:pos x="0" y="0"/>
              </a:cxn>
              <a:cxn ang="0">
                <a:pos x="836" y="461"/>
              </a:cxn>
            </a:cxnLst>
            <a:rect l="0" t="0" r="r" b="b"/>
            <a:pathLst>
              <a:path w="836" h="954">
                <a:moveTo>
                  <a:pt x="836" y="461"/>
                </a:moveTo>
                <a:lnTo>
                  <a:pt x="0" y="0"/>
                </a:lnTo>
                <a:lnTo>
                  <a:pt x="59" y="954"/>
                </a:lnTo>
                <a:lnTo>
                  <a:pt x="836" y="461"/>
                </a:lnTo>
                <a:lnTo>
                  <a:pt x="0" y="0"/>
                </a:lnTo>
                <a:lnTo>
                  <a:pt x="836" y="461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7148921" y="2976728"/>
            <a:ext cx="253934" cy="680873"/>
          </a:xfrm>
          <a:custGeom>
            <a:avLst/>
            <a:gdLst/>
            <a:ahLst/>
            <a:cxnLst>
              <a:cxn ang="0">
                <a:pos x="985" y="2606"/>
              </a:cxn>
              <a:cxn ang="0">
                <a:pos x="966" y="2457"/>
              </a:cxn>
              <a:cxn ang="0">
                <a:pos x="944" y="2311"/>
              </a:cxn>
              <a:cxn ang="0">
                <a:pos x="919" y="2170"/>
              </a:cxn>
              <a:cxn ang="0">
                <a:pos x="893" y="2031"/>
              </a:cxn>
              <a:cxn ang="0">
                <a:pos x="865" y="1896"/>
              </a:cxn>
              <a:cxn ang="0">
                <a:pos x="834" y="1765"/>
              </a:cxn>
              <a:cxn ang="0">
                <a:pos x="803" y="1639"/>
              </a:cxn>
              <a:cxn ang="0">
                <a:pos x="754" y="1457"/>
              </a:cxn>
              <a:cxn ang="0">
                <a:pos x="684" y="1228"/>
              </a:cxn>
              <a:cxn ang="0">
                <a:pos x="613" y="1016"/>
              </a:cxn>
              <a:cxn ang="0">
                <a:pos x="542" y="823"/>
              </a:cxn>
              <a:cxn ang="0">
                <a:pos x="471" y="648"/>
              </a:cxn>
              <a:cxn ang="0">
                <a:pos x="403" y="493"/>
              </a:cxn>
              <a:cxn ang="0">
                <a:pos x="340" y="358"/>
              </a:cxn>
              <a:cxn ang="0">
                <a:pos x="283" y="243"/>
              </a:cxn>
              <a:cxn ang="0">
                <a:pos x="214" y="111"/>
              </a:cxn>
              <a:cxn ang="0">
                <a:pos x="157" y="14"/>
              </a:cxn>
              <a:cxn ang="0">
                <a:pos x="0" y="94"/>
              </a:cxn>
              <a:cxn ang="0">
                <a:pos x="27" y="139"/>
              </a:cxn>
              <a:cxn ang="0">
                <a:pos x="102" y="275"/>
              </a:cxn>
              <a:cxn ang="0">
                <a:pos x="153" y="376"/>
              </a:cxn>
              <a:cxn ang="0">
                <a:pos x="211" y="497"/>
              </a:cxn>
              <a:cxn ang="0">
                <a:pos x="276" y="639"/>
              </a:cxn>
              <a:cxn ang="0">
                <a:pos x="343" y="799"/>
              </a:cxn>
              <a:cxn ang="0">
                <a:pos x="412" y="979"/>
              </a:cxn>
              <a:cxn ang="0">
                <a:pos x="482" y="1176"/>
              </a:cxn>
              <a:cxn ang="0">
                <a:pos x="550" y="1391"/>
              </a:cxn>
              <a:cxn ang="0">
                <a:pos x="617" y="1623"/>
              </a:cxn>
              <a:cxn ang="0">
                <a:pos x="648" y="1744"/>
              </a:cxn>
              <a:cxn ang="0">
                <a:pos x="678" y="1870"/>
              </a:cxn>
              <a:cxn ang="0">
                <a:pos x="706" y="1999"/>
              </a:cxn>
              <a:cxn ang="0">
                <a:pos x="733" y="2132"/>
              </a:cxn>
              <a:cxn ang="0">
                <a:pos x="759" y="2270"/>
              </a:cxn>
              <a:cxn ang="0">
                <a:pos x="781" y="2410"/>
              </a:cxn>
              <a:cxn ang="0">
                <a:pos x="801" y="2554"/>
              </a:cxn>
              <a:cxn ang="0">
                <a:pos x="819" y="2700"/>
              </a:cxn>
            </a:cxnLst>
            <a:rect l="0" t="0" r="r" b="b"/>
            <a:pathLst>
              <a:path w="994" h="2700">
                <a:moveTo>
                  <a:pt x="994" y="2682"/>
                </a:moveTo>
                <a:lnTo>
                  <a:pt x="985" y="2606"/>
                </a:lnTo>
                <a:lnTo>
                  <a:pt x="976" y="2531"/>
                </a:lnTo>
                <a:lnTo>
                  <a:pt x="966" y="2457"/>
                </a:lnTo>
                <a:lnTo>
                  <a:pt x="955" y="2383"/>
                </a:lnTo>
                <a:lnTo>
                  <a:pt x="944" y="2311"/>
                </a:lnTo>
                <a:lnTo>
                  <a:pt x="932" y="2240"/>
                </a:lnTo>
                <a:lnTo>
                  <a:pt x="919" y="2170"/>
                </a:lnTo>
                <a:lnTo>
                  <a:pt x="906" y="2099"/>
                </a:lnTo>
                <a:lnTo>
                  <a:pt x="893" y="2031"/>
                </a:lnTo>
                <a:lnTo>
                  <a:pt x="879" y="1963"/>
                </a:lnTo>
                <a:lnTo>
                  <a:pt x="865" y="1896"/>
                </a:lnTo>
                <a:lnTo>
                  <a:pt x="850" y="1830"/>
                </a:lnTo>
                <a:lnTo>
                  <a:pt x="834" y="1765"/>
                </a:lnTo>
                <a:lnTo>
                  <a:pt x="819" y="1701"/>
                </a:lnTo>
                <a:lnTo>
                  <a:pt x="803" y="1639"/>
                </a:lnTo>
                <a:lnTo>
                  <a:pt x="787" y="1577"/>
                </a:lnTo>
                <a:lnTo>
                  <a:pt x="754" y="1457"/>
                </a:lnTo>
                <a:lnTo>
                  <a:pt x="719" y="1340"/>
                </a:lnTo>
                <a:lnTo>
                  <a:pt x="684" y="1228"/>
                </a:lnTo>
                <a:lnTo>
                  <a:pt x="649" y="1120"/>
                </a:lnTo>
                <a:lnTo>
                  <a:pt x="613" y="1016"/>
                </a:lnTo>
                <a:lnTo>
                  <a:pt x="578" y="917"/>
                </a:lnTo>
                <a:lnTo>
                  <a:pt x="542" y="823"/>
                </a:lnTo>
                <a:lnTo>
                  <a:pt x="506" y="733"/>
                </a:lnTo>
                <a:lnTo>
                  <a:pt x="471" y="648"/>
                </a:lnTo>
                <a:lnTo>
                  <a:pt x="436" y="568"/>
                </a:lnTo>
                <a:lnTo>
                  <a:pt x="403" y="493"/>
                </a:lnTo>
                <a:lnTo>
                  <a:pt x="371" y="423"/>
                </a:lnTo>
                <a:lnTo>
                  <a:pt x="340" y="358"/>
                </a:lnTo>
                <a:lnTo>
                  <a:pt x="311" y="297"/>
                </a:lnTo>
                <a:lnTo>
                  <a:pt x="283" y="243"/>
                </a:lnTo>
                <a:lnTo>
                  <a:pt x="258" y="193"/>
                </a:lnTo>
                <a:lnTo>
                  <a:pt x="214" y="111"/>
                </a:lnTo>
                <a:lnTo>
                  <a:pt x="180" y="51"/>
                </a:lnTo>
                <a:lnTo>
                  <a:pt x="157" y="14"/>
                </a:lnTo>
                <a:lnTo>
                  <a:pt x="149" y="0"/>
                </a:lnTo>
                <a:lnTo>
                  <a:pt x="0" y="94"/>
                </a:lnTo>
                <a:lnTo>
                  <a:pt x="6" y="105"/>
                </a:lnTo>
                <a:lnTo>
                  <a:pt x="27" y="139"/>
                </a:lnTo>
                <a:lnTo>
                  <a:pt x="59" y="196"/>
                </a:lnTo>
                <a:lnTo>
                  <a:pt x="102" y="275"/>
                </a:lnTo>
                <a:lnTo>
                  <a:pt x="127" y="323"/>
                </a:lnTo>
                <a:lnTo>
                  <a:pt x="153" y="376"/>
                </a:lnTo>
                <a:lnTo>
                  <a:pt x="181" y="433"/>
                </a:lnTo>
                <a:lnTo>
                  <a:pt x="211" y="497"/>
                </a:lnTo>
                <a:lnTo>
                  <a:pt x="243" y="565"/>
                </a:lnTo>
                <a:lnTo>
                  <a:pt x="276" y="639"/>
                </a:lnTo>
                <a:lnTo>
                  <a:pt x="309" y="716"/>
                </a:lnTo>
                <a:lnTo>
                  <a:pt x="343" y="799"/>
                </a:lnTo>
                <a:lnTo>
                  <a:pt x="377" y="887"/>
                </a:lnTo>
                <a:lnTo>
                  <a:pt x="412" y="979"/>
                </a:lnTo>
                <a:lnTo>
                  <a:pt x="447" y="1075"/>
                </a:lnTo>
                <a:lnTo>
                  <a:pt x="482" y="1176"/>
                </a:lnTo>
                <a:lnTo>
                  <a:pt x="517" y="1281"/>
                </a:lnTo>
                <a:lnTo>
                  <a:pt x="550" y="1391"/>
                </a:lnTo>
                <a:lnTo>
                  <a:pt x="584" y="1505"/>
                </a:lnTo>
                <a:lnTo>
                  <a:pt x="617" y="1623"/>
                </a:lnTo>
                <a:lnTo>
                  <a:pt x="633" y="1682"/>
                </a:lnTo>
                <a:lnTo>
                  <a:pt x="648" y="1744"/>
                </a:lnTo>
                <a:lnTo>
                  <a:pt x="664" y="1807"/>
                </a:lnTo>
                <a:lnTo>
                  <a:pt x="678" y="1870"/>
                </a:lnTo>
                <a:lnTo>
                  <a:pt x="693" y="1934"/>
                </a:lnTo>
                <a:lnTo>
                  <a:pt x="706" y="1999"/>
                </a:lnTo>
                <a:lnTo>
                  <a:pt x="720" y="2065"/>
                </a:lnTo>
                <a:lnTo>
                  <a:pt x="733" y="2132"/>
                </a:lnTo>
                <a:lnTo>
                  <a:pt x="746" y="2200"/>
                </a:lnTo>
                <a:lnTo>
                  <a:pt x="759" y="2270"/>
                </a:lnTo>
                <a:lnTo>
                  <a:pt x="770" y="2339"/>
                </a:lnTo>
                <a:lnTo>
                  <a:pt x="781" y="2410"/>
                </a:lnTo>
                <a:lnTo>
                  <a:pt x="792" y="2481"/>
                </a:lnTo>
                <a:lnTo>
                  <a:pt x="801" y="2554"/>
                </a:lnTo>
                <a:lnTo>
                  <a:pt x="810" y="2627"/>
                </a:lnTo>
                <a:lnTo>
                  <a:pt x="819" y="2700"/>
                </a:lnTo>
                <a:lnTo>
                  <a:pt x="994" y="2682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7264807" y="3633620"/>
            <a:ext cx="234048" cy="222418"/>
          </a:xfrm>
          <a:custGeom>
            <a:avLst/>
            <a:gdLst/>
            <a:ahLst/>
            <a:cxnLst>
              <a:cxn ang="0">
                <a:pos x="916" y="0"/>
              </a:cxn>
              <a:cxn ang="0">
                <a:pos x="551" y="883"/>
              </a:cxn>
              <a:cxn ang="0">
                <a:pos x="0" y="102"/>
              </a:cxn>
              <a:cxn ang="0">
                <a:pos x="916" y="0"/>
              </a:cxn>
              <a:cxn ang="0">
                <a:pos x="551" y="883"/>
              </a:cxn>
              <a:cxn ang="0">
                <a:pos x="916" y="0"/>
              </a:cxn>
            </a:cxnLst>
            <a:rect l="0" t="0" r="r" b="b"/>
            <a:pathLst>
              <a:path w="916" h="883">
                <a:moveTo>
                  <a:pt x="916" y="0"/>
                </a:moveTo>
                <a:lnTo>
                  <a:pt x="551" y="883"/>
                </a:lnTo>
                <a:lnTo>
                  <a:pt x="0" y="102"/>
                </a:lnTo>
                <a:lnTo>
                  <a:pt x="916" y="0"/>
                </a:lnTo>
                <a:lnTo>
                  <a:pt x="551" y="883"/>
                </a:lnTo>
                <a:lnTo>
                  <a:pt x="916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7695021" y="3529366"/>
            <a:ext cx="229458" cy="233010"/>
          </a:xfrm>
          <a:custGeom>
            <a:avLst/>
            <a:gdLst/>
            <a:ahLst/>
            <a:cxnLst>
              <a:cxn ang="0">
                <a:pos x="898" y="711"/>
              </a:cxn>
              <a:cxn ang="0">
                <a:pos x="256" y="0"/>
              </a:cxn>
              <a:cxn ang="0">
                <a:pos x="0" y="922"/>
              </a:cxn>
              <a:cxn ang="0">
                <a:pos x="898" y="711"/>
              </a:cxn>
              <a:cxn ang="0">
                <a:pos x="256" y="0"/>
              </a:cxn>
              <a:cxn ang="0">
                <a:pos x="898" y="711"/>
              </a:cxn>
            </a:cxnLst>
            <a:rect l="0" t="0" r="r" b="b"/>
            <a:pathLst>
              <a:path w="898" h="922">
                <a:moveTo>
                  <a:pt x="898" y="711"/>
                </a:moveTo>
                <a:lnTo>
                  <a:pt x="256" y="0"/>
                </a:lnTo>
                <a:lnTo>
                  <a:pt x="0" y="922"/>
                </a:lnTo>
                <a:lnTo>
                  <a:pt x="898" y="711"/>
                </a:lnTo>
                <a:lnTo>
                  <a:pt x="256" y="0"/>
                </a:lnTo>
                <a:lnTo>
                  <a:pt x="898" y="71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7785507" y="3731057"/>
            <a:ext cx="56600" cy="428194"/>
          </a:xfrm>
          <a:custGeom>
            <a:avLst/>
            <a:gdLst/>
            <a:ahLst/>
            <a:cxnLst>
              <a:cxn ang="0">
                <a:pos x="176" y="1693"/>
              </a:cxn>
              <a:cxn ang="0">
                <a:pos x="186" y="1577"/>
              </a:cxn>
              <a:cxn ang="0">
                <a:pos x="193" y="1468"/>
              </a:cxn>
              <a:cxn ang="0">
                <a:pos x="200" y="1362"/>
              </a:cxn>
              <a:cxn ang="0">
                <a:pos x="207" y="1260"/>
              </a:cxn>
              <a:cxn ang="0">
                <a:pos x="211" y="1164"/>
              </a:cxn>
              <a:cxn ang="0">
                <a:pos x="215" y="1072"/>
              </a:cxn>
              <a:cxn ang="0">
                <a:pos x="218" y="985"/>
              </a:cxn>
              <a:cxn ang="0">
                <a:pos x="222" y="900"/>
              </a:cxn>
              <a:cxn ang="0">
                <a:pos x="223" y="822"/>
              </a:cxn>
              <a:cxn ang="0">
                <a:pos x="224" y="747"/>
              </a:cxn>
              <a:cxn ang="0">
                <a:pos x="225" y="676"/>
              </a:cxn>
              <a:cxn ang="0">
                <a:pos x="225" y="610"/>
              </a:cxn>
              <a:cxn ang="0">
                <a:pos x="222" y="488"/>
              </a:cxn>
              <a:cxn ang="0">
                <a:pos x="218" y="381"/>
              </a:cxn>
              <a:cxn ang="0">
                <a:pos x="213" y="289"/>
              </a:cxn>
              <a:cxn ang="0">
                <a:pos x="208" y="211"/>
              </a:cxn>
              <a:cxn ang="0">
                <a:pos x="201" y="146"/>
              </a:cxn>
              <a:cxn ang="0">
                <a:pos x="195" y="93"/>
              </a:cxn>
              <a:cxn ang="0">
                <a:pos x="186" y="27"/>
              </a:cxn>
              <a:cxn ang="0">
                <a:pos x="180" y="0"/>
              </a:cxn>
              <a:cxn ang="0">
                <a:pos x="9" y="41"/>
              </a:cxn>
              <a:cxn ang="0">
                <a:pos x="11" y="55"/>
              </a:cxn>
              <a:cxn ang="0">
                <a:pos x="21" y="116"/>
              </a:cxn>
              <a:cxn ang="0">
                <a:pos x="26" y="164"/>
              </a:cxn>
              <a:cxn ang="0">
                <a:pos x="32" y="225"/>
              </a:cxn>
              <a:cxn ang="0">
                <a:pos x="38" y="300"/>
              </a:cxn>
              <a:cxn ang="0">
                <a:pos x="43" y="389"/>
              </a:cxn>
              <a:cxn ang="0">
                <a:pos x="46" y="492"/>
              </a:cxn>
              <a:cxn ang="0">
                <a:pos x="48" y="611"/>
              </a:cxn>
              <a:cxn ang="0">
                <a:pos x="48" y="676"/>
              </a:cxn>
              <a:cxn ang="0">
                <a:pos x="47" y="745"/>
              </a:cxn>
              <a:cxn ang="0">
                <a:pos x="47" y="820"/>
              </a:cxn>
              <a:cxn ang="0">
                <a:pos x="45" y="897"/>
              </a:cxn>
              <a:cxn ang="0">
                <a:pos x="43" y="979"/>
              </a:cxn>
              <a:cxn ang="0">
                <a:pos x="40" y="1065"/>
              </a:cxn>
              <a:cxn ang="0">
                <a:pos x="36" y="1156"/>
              </a:cxn>
              <a:cxn ang="0">
                <a:pos x="30" y="1250"/>
              </a:cxn>
              <a:cxn ang="0">
                <a:pos x="25" y="1350"/>
              </a:cxn>
              <a:cxn ang="0">
                <a:pos x="17" y="1455"/>
              </a:cxn>
              <a:cxn ang="0">
                <a:pos x="9" y="1564"/>
              </a:cxn>
              <a:cxn ang="0">
                <a:pos x="0" y="1678"/>
              </a:cxn>
              <a:cxn ang="0">
                <a:pos x="176" y="1693"/>
              </a:cxn>
            </a:cxnLst>
            <a:rect l="0" t="0" r="r" b="b"/>
            <a:pathLst>
              <a:path w="225" h="1693">
                <a:moveTo>
                  <a:pt x="176" y="1693"/>
                </a:moveTo>
                <a:lnTo>
                  <a:pt x="186" y="1577"/>
                </a:lnTo>
                <a:lnTo>
                  <a:pt x="193" y="1468"/>
                </a:lnTo>
                <a:lnTo>
                  <a:pt x="200" y="1362"/>
                </a:lnTo>
                <a:lnTo>
                  <a:pt x="207" y="1260"/>
                </a:lnTo>
                <a:lnTo>
                  <a:pt x="211" y="1164"/>
                </a:lnTo>
                <a:lnTo>
                  <a:pt x="215" y="1072"/>
                </a:lnTo>
                <a:lnTo>
                  <a:pt x="218" y="985"/>
                </a:lnTo>
                <a:lnTo>
                  <a:pt x="222" y="900"/>
                </a:lnTo>
                <a:lnTo>
                  <a:pt x="223" y="822"/>
                </a:lnTo>
                <a:lnTo>
                  <a:pt x="224" y="747"/>
                </a:lnTo>
                <a:lnTo>
                  <a:pt x="225" y="676"/>
                </a:lnTo>
                <a:lnTo>
                  <a:pt x="225" y="610"/>
                </a:lnTo>
                <a:lnTo>
                  <a:pt x="222" y="488"/>
                </a:lnTo>
                <a:lnTo>
                  <a:pt x="218" y="381"/>
                </a:lnTo>
                <a:lnTo>
                  <a:pt x="213" y="289"/>
                </a:lnTo>
                <a:lnTo>
                  <a:pt x="208" y="211"/>
                </a:lnTo>
                <a:lnTo>
                  <a:pt x="201" y="146"/>
                </a:lnTo>
                <a:lnTo>
                  <a:pt x="195" y="93"/>
                </a:lnTo>
                <a:lnTo>
                  <a:pt x="186" y="27"/>
                </a:lnTo>
                <a:lnTo>
                  <a:pt x="180" y="0"/>
                </a:lnTo>
                <a:lnTo>
                  <a:pt x="9" y="41"/>
                </a:lnTo>
                <a:lnTo>
                  <a:pt x="11" y="55"/>
                </a:lnTo>
                <a:lnTo>
                  <a:pt x="21" y="116"/>
                </a:lnTo>
                <a:lnTo>
                  <a:pt x="26" y="164"/>
                </a:lnTo>
                <a:lnTo>
                  <a:pt x="32" y="225"/>
                </a:lnTo>
                <a:lnTo>
                  <a:pt x="38" y="300"/>
                </a:lnTo>
                <a:lnTo>
                  <a:pt x="43" y="389"/>
                </a:lnTo>
                <a:lnTo>
                  <a:pt x="46" y="492"/>
                </a:lnTo>
                <a:lnTo>
                  <a:pt x="48" y="611"/>
                </a:lnTo>
                <a:lnTo>
                  <a:pt x="48" y="676"/>
                </a:lnTo>
                <a:lnTo>
                  <a:pt x="47" y="745"/>
                </a:lnTo>
                <a:lnTo>
                  <a:pt x="47" y="820"/>
                </a:lnTo>
                <a:lnTo>
                  <a:pt x="45" y="897"/>
                </a:lnTo>
                <a:lnTo>
                  <a:pt x="43" y="979"/>
                </a:lnTo>
                <a:lnTo>
                  <a:pt x="40" y="1065"/>
                </a:lnTo>
                <a:lnTo>
                  <a:pt x="36" y="1156"/>
                </a:lnTo>
                <a:lnTo>
                  <a:pt x="30" y="1250"/>
                </a:lnTo>
                <a:lnTo>
                  <a:pt x="25" y="1350"/>
                </a:lnTo>
                <a:lnTo>
                  <a:pt x="17" y="1455"/>
                </a:lnTo>
                <a:lnTo>
                  <a:pt x="9" y="1564"/>
                </a:lnTo>
                <a:lnTo>
                  <a:pt x="0" y="1678"/>
                </a:lnTo>
                <a:lnTo>
                  <a:pt x="176" y="169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7688670" y="4138371"/>
            <a:ext cx="234047" cy="220905"/>
          </a:xfrm>
          <a:custGeom>
            <a:avLst/>
            <a:gdLst/>
            <a:ahLst/>
            <a:cxnLst>
              <a:cxn ang="0">
                <a:pos x="920" y="78"/>
              </a:cxn>
              <a:cxn ang="0">
                <a:pos x="390" y="875"/>
              </a:cxn>
              <a:cxn ang="0">
                <a:pos x="0" y="0"/>
              </a:cxn>
              <a:cxn ang="0">
                <a:pos x="920" y="78"/>
              </a:cxn>
              <a:cxn ang="0">
                <a:pos x="390" y="875"/>
              </a:cxn>
              <a:cxn ang="0">
                <a:pos x="920" y="78"/>
              </a:cxn>
            </a:cxnLst>
            <a:rect l="0" t="0" r="r" b="b"/>
            <a:pathLst>
              <a:path w="920" h="875">
                <a:moveTo>
                  <a:pt x="920" y="78"/>
                </a:moveTo>
                <a:lnTo>
                  <a:pt x="390" y="875"/>
                </a:lnTo>
                <a:lnTo>
                  <a:pt x="0" y="0"/>
                </a:lnTo>
                <a:lnTo>
                  <a:pt x="920" y="78"/>
                </a:lnTo>
                <a:lnTo>
                  <a:pt x="390" y="875"/>
                </a:lnTo>
                <a:lnTo>
                  <a:pt x="920" y="78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7399746" y="2572475"/>
            <a:ext cx="211102" cy="240576"/>
          </a:xfrm>
          <a:custGeom>
            <a:avLst/>
            <a:gdLst/>
            <a:ahLst/>
            <a:cxnLst>
              <a:cxn ang="0">
                <a:pos x="829" y="552"/>
              </a:cxn>
              <a:cxn ang="0">
                <a:pos x="49" y="0"/>
              </a:cxn>
              <a:cxn ang="0">
                <a:pos x="0" y="954"/>
              </a:cxn>
              <a:cxn ang="0">
                <a:pos x="829" y="552"/>
              </a:cxn>
              <a:cxn ang="0">
                <a:pos x="49" y="0"/>
              </a:cxn>
              <a:cxn ang="0">
                <a:pos x="829" y="552"/>
              </a:cxn>
            </a:cxnLst>
            <a:rect l="0" t="0" r="r" b="b"/>
            <a:pathLst>
              <a:path w="829" h="954">
                <a:moveTo>
                  <a:pt x="829" y="552"/>
                </a:moveTo>
                <a:lnTo>
                  <a:pt x="49" y="0"/>
                </a:lnTo>
                <a:lnTo>
                  <a:pt x="0" y="954"/>
                </a:lnTo>
                <a:lnTo>
                  <a:pt x="829" y="552"/>
                </a:lnTo>
                <a:lnTo>
                  <a:pt x="49" y="0"/>
                </a:lnTo>
                <a:lnTo>
                  <a:pt x="829" y="552"/>
                </a:lnTo>
                <a:close/>
              </a:path>
            </a:pathLst>
          </a:custGeom>
          <a:solidFill>
            <a:srgbClr val="66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7480707" y="2744968"/>
            <a:ext cx="151443" cy="261758"/>
          </a:xfrm>
          <a:custGeom>
            <a:avLst/>
            <a:gdLst/>
            <a:ahLst/>
            <a:cxnLst>
              <a:cxn ang="0">
                <a:pos x="595" y="965"/>
              </a:cxn>
              <a:cxn ang="0">
                <a:pos x="478" y="702"/>
              </a:cxn>
              <a:cxn ang="0">
                <a:pos x="382" y="488"/>
              </a:cxn>
              <a:cxn ang="0">
                <a:pos x="307" y="321"/>
              </a:cxn>
              <a:cxn ang="0">
                <a:pos x="248" y="193"/>
              </a:cxn>
              <a:cxn ang="0">
                <a:pos x="207" y="102"/>
              </a:cxn>
              <a:cxn ang="0">
                <a:pos x="179" y="43"/>
              </a:cxn>
              <a:cxn ang="0">
                <a:pos x="164" y="10"/>
              </a:cxn>
              <a:cxn ang="0">
                <a:pos x="159" y="0"/>
              </a:cxn>
              <a:cxn ang="0">
                <a:pos x="0" y="76"/>
              </a:cxn>
              <a:cxn ang="0">
                <a:pos x="4" y="86"/>
              </a:cxn>
              <a:cxn ang="0">
                <a:pos x="19" y="118"/>
              </a:cxn>
              <a:cxn ang="0">
                <a:pos x="47" y="176"/>
              </a:cxn>
              <a:cxn ang="0">
                <a:pos x="88" y="267"/>
              </a:cxn>
              <a:cxn ang="0">
                <a:pos x="146" y="393"/>
              </a:cxn>
              <a:cxn ang="0">
                <a:pos x="221" y="560"/>
              </a:cxn>
              <a:cxn ang="0">
                <a:pos x="317" y="773"/>
              </a:cxn>
              <a:cxn ang="0">
                <a:pos x="433" y="1036"/>
              </a:cxn>
              <a:cxn ang="0">
                <a:pos x="595" y="965"/>
              </a:cxn>
            </a:cxnLst>
            <a:rect l="0" t="0" r="r" b="b"/>
            <a:pathLst>
              <a:path w="595" h="1036">
                <a:moveTo>
                  <a:pt x="595" y="965"/>
                </a:moveTo>
                <a:lnTo>
                  <a:pt x="478" y="702"/>
                </a:lnTo>
                <a:lnTo>
                  <a:pt x="382" y="488"/>
                </a:lnTo>
                <a:lnTo>
                  <a:pt x="307" y="321"/>
                </a:lnTo>
                <a:lnTo>
                  <a:pt x="248" y="193"/>
                </a:lnTo>
                <a:lnTo>
                  <a:pt x="207" y="102"/>
                </a:lnTo>
                <a:lnTo>
                  <a:pt x="179" y="43"/>
                </a:lnTo>
                <a:lnTo>
                  <a:pt x="164" y="10"/>
                </a:lnTo>
                <a:lnTo>
                  <a:pt x="159" y="0"/>
                </a:lnTo>
                <a:lnTo>
                  <a:pt x="0" y="76"/>
                </a:lnTo>
                <a:lnTo>
                  <a:pt x="4" y="86"/>
                </a:lnTo>
                <a:lnTo>
                  <a:pt x="19" y="118"/>
                </a:lnTo>
                <a:lnTo>
                  <a:pt x="47" y="176"/>
                </a:lnTo>
                <a:lnTo>
                  <a:pt x="88" y="267"/>
                </a:lnTo>
                <a:lnTo>
                  <a:pt x="146" y="393"/>
                </a:lnTo>
                <a:lnTo>
                  <a:pt x="221" y="560"/>
                </a:lnTo>
                <a:lnTo>
                  <a:pt x="317" y="773"/>
                </a:lnTo>
                <a:lnTo>
                  <a:pt x="433" y="1036"/>
                </a:lnTo>
                <a:lnTo>
                  <a:pt x="595" y="965"/>
                </a:lnTo>
                <a:close/>
              </a:path>
            </a:pathLst>
          </a:custGeom>
          <a:solidFill>
            <a:srgbClr val="66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7496582" y="2942289"/>
            <a:ext cx="214161" cy="239062"/>
          </a:xfrm>
          <a:custGeom>
            <a:avLst/>
            <a:gdLst/>
            <a:ahLst/>
            <a:cxnLst>
              <a:cxn ang="0">
                <a:pos x="841" y="0"/>
              </a:cxn>
              <a:cxn ang="0">
                <a:pos x="759" y="950"/>
              </a:cxn>
              <a:cxn ang="0">
                <a:pos x="0" y="373"/>
              </a:cxn>
              <a:cxn ang="0">
                <a:pos x="841" y="0"/>
              </a:cxn>
              <a:cxn ang="0">
                <a:pos x="759" y="950"/>
              </a:cxn>
              <a:cxn ang="0">
                <a:pos x="841" y="0"/>
              </a:cxn>
            </a:cxnLst>
            <a:rect l="0" t="0" r="r" b="b"/>
            <a:pathLst>
              <a:path w="841" h="950">
                <a:moveTo>
                  <a:pt x="841" y="0"/>
                </a:moveTo>
                <a:lnTo>
                  <a:pt x="759" y="950"/>
                </a:lnTo>
                <a:lnTo>
                  <a:pt x="0" y="373"/>
                </a:lnTo>
                <a:lnTo>
                  <a:pt x="841" y="0"/>
                </a:lnTo>
                <a:lnTo>
                  <a:pt x="759" y="950"/>
                </a:lnTo>
                <a:lnTo>
                  <a:pt x="841" y="0"/>
                </a:lnTo>
                <a:close/>
              </a:path>
            </a:pathLst>
          </a:custGeom>
          <a:solidFill>
            <a:srgbClr val="66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4961345" y="1895605"/>
            <a:ext cx="230988" cy="228471"/>
          </a:xfrm>
          <a:custGeom>
            <a:avLst/>
            <a:gdLst/>
            <a:ahLst/>
            <a:cxnLst>
              <a:cxn ang="0">
                <a:pos x="745" y="0"/>
              </a:cxn>
              <a:cxn ang="0">
                <a:pos x="0" y="600"/>
              </a:cxn>
              <a:cxn ang="0">
                <a:pos x="905" y="909"/>
              </a:cxn>
              <a:cxn ang="0">
                <a:pos x="745" y="0"/>
              </a:cxn>
              <a:cxn ang="0">
                <a:pos x="0" y="600"/>
              </a:cxn>
              <a:cxn ang="0">
                <a:pos x="745" y="0"/>
              </a:cxn>
            </a:cxnLst>
            <a:rect l="0" t="0" r="r" b="b"/>
            <a:pathLst>
              <a:path w="905" h="909">
                <a:moveTo>
                  <a:pt x="745" y="0"/>
                </a:moveTo>
                <a:lnTo>
                  <a:pt x="0" y="600"/>
                </a:lnTo>
                <a:lnTo>
                  <a:pt x="905" y="909"/>
                </a:lnTo>
                <a:lnTo>
                  <a:pt x="745" y="0"/>
                </a:lnTo>
                <a:lnTo>
                  <a:pt x="0" y="600"/>
                </a:lnTo>
                <a:lnTo>
                  <a:pt x="745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5156607" y="1957787"/>
            <a:ext cx="699084" cy="72626"/>
          </a:xfrm>
          <a:custGeom>
            <a:avLst/>
            <a:gdLst/>
            <a:ahLst/>
            <a:cxnLst>
              <a:cxn ang="0">
                <a:pos x="2737" y="113"/>
              </a:cxn>
              <a:cxn ang="0">
                <a:pos x="2678" y="101"/>
              </a:cxn>
              <a:cxn ang="0">
                <a:pos x="2617" y="90"/>
              </a:cxn>
              <a:cxn ang="0">
                <a:pos x="2557" y="80"/>
              </a:cxn>
              <a:cxn ang="0">
                <a:pos x="2497" y="70"/>
              </a:cxn>
              <a:cxn ang="0">
                <a:pos x="2436" y="62"/>
              </a:cxn>
              <a:cxn ang="0">
                <a:pos x="2376" y="54"/>
              </a:cxn>
              <a:cxn ang="0">
                <a:pos x="2315" y="46"/>
              </a:cxn>
              <a:cxn ang="0">
                <a:pos x="2254" y="39"/>
              </a:cxn>
              <a:cxn ang="0">
                <a:pos x="2193" y="33"/>
              </a:cxn>
              <a:cxn ang="0">
                <a:pos x="2133" y="28"/>
              </a:cxn>
              <a:cxn ang="0">
                <a:pos x="2072" y="22"/>
              </a:cxn>
              <a:cxn ang="0">
                <a:pos x="2012" y="18"/>
              </a:cxn>
              <a:cxn ang="0">
                <a:pos x="1892" y="11"/>
              </a:cxn>
              <a:cxn ang="0">
                <a:pos x="1772" y="5"/>
              </a:cxn>
              <a:cxn ang="0">
                <a:pos x="1655" y="2"/>
              </a:cxn>
              <a:cxn ang="0">
                <a:pos x="1539" y="0"/>
              </a:cxn>
              <a:cxn ang="0">
                <a:pos x="1425" y="0"/>
              </a:cxn>
              <a:cxn ang="0">
                <a:pos x="1313" y="1"/>
              </a:cxn>
              <a:cxn ang="0">
                <a:pos x="1203" y="4"/>
              </a:cxn>
              <a:cxn ang="0">
                <a:pos x="1097" y="7"/>
              </a:cxn>
              <a:cxn ang="0">
                <a:pos x="994" y="13"/>
              </a:cxn>
              <a:cxn ang="0">
                <a:pos x="894" y="18"/>
              </a:cxn>
              <a:cxn ang="0">
                <a:pos x="797" y="24"/>
              </a:cxn>
              <a:cxn ang="0">
                <a:pos x="704" y="32"/>
              </a:cxn>
              <a:cxn ang="0">
                <a:pos x="616" y="39"/>
              </a:cxn>
              <a:cxn ang="0">
                <a:pos x="532" y="48"/>
              </a:cxn>
              <a:cxn ang="0">
                <a:pos x="381" y="64"/>
              </a:cxn>
              <a:cxn ang="0">
                <a:pos x="250" y="80"/>
              </a:cxn>
              <a:cxn ang="0">
                <a:pos x="67" y="105"/>
              </a:cxn>
              <a:cxn ang="0">
                <a:pos x="0" y="116"/>
              </a:cxn>
              <a:cxn ang="0">
                <a:pos x="30" y="290"/>
              </a:cxn>
              <a:cxn ang="0">
                <a:pos x="93" y="280"/>
              </a:cxn>
              <a:cxn ang="0">
                <a:pos x="273" y="254"/>
              </a:cxn>
              <a:cxn ang="0">
                <a:pos x="400" y="239"/>
              </a:cxn>
              <a:cxn ang="0">
                <a:pos x="550" y="222"/>
              </a:cxn>
              <a:cxn ang="0">
                <a:pos x="631" y="215"/>
              </a:cxn>
              <a:cxn ang="0">
                <a:pos x="718" y="207"/>
              </a:cxn>
              <a:cxn ang="0">
                <a:pos x="809" y="201"/>
              </a:cxn>
              <a:cxn ang="0">
                <a:pos x="903" y="195"/>
              </a:cxn>
              <a:cxn ang="0">
                <a:pos x="1002" y="188"/>
              </a:cxn>
              <a:cxn ang="0">
                <a:pos x="1103" y="184"/>
              </a:cxn>
              <a:cxn ang="0">
                <a:pos x="1209" y="180"/>
              </a:cxn>
              <a:cxn ang="0">
                <a:pos x="1316" y="178"/>
              </a:cxn>
              <a:cxn ang="0">
                <a:pos x="1426" y="177"/>
              </a:cxn>
              <a:cxn ang="0">
                <a:pos x="1537" y="177"/>
              </a:cxn>
              <a:cxn ang="0">
                <a:pos x="1651" y="178"/>
              </a:cxn>
              <a:cxn ang="0">
                <a:pos x="1766" y="181"/>
              </a:cxn>
              <a:cxn ang="0">
                <a:pos x="1883" y="186"/>
              </a:cxn>
              <a:cxn ang="0">
                <a:pos x="2000" y="194"/>
              </a:cxn>
              <a:cxn ang="0">
                <a:pos x="2059" y="198"/>
              </a:cxn>
              <a:cxn ang="0">
                <a:pos x="2117" y="203"/>
              </a:cxn>
              <a:cxn ang="0">
                <a:pos x="2177" y="208"/>
              </a:cxn>
              <a:cxn ang="0">
                <a:pos x="2235" y="215"/>
              </a:cxn>
              <a:cxn ang="0">
                <a:pos x="2294" y="221"/>
              </a:cxn>
              <a:cxn ang="0">
                <a:pos x="2353" y="229"/>
              </a:cxn>
              <a:cxn ang="0">
                <a:pos x="2412" y="236"/>
              </a:cxn>
              <a:cxn ang="0">
                <a:pos x="2470" y="245"/>
              </a:cxn>
              <a:cxn ang="0">
                <a:pos x="2529" y="254"/>
              </a:cxn>
              <a:cxn ang="0">
                <a:pos x="2587" y="264"/>
              </a:cxn>
              <a:cxn ang="0">
                <a:pos x="2645" y="274"/>
              </a:cxn>
              <a:cxn ang="0">
                <a:pos x="2702" y="285"/>
              </a:cxn>
              <a:cxn ang="0">
                <a:pos x="2737" y="113"/>
              </a:cxn>
            </a:cxnLst>
            <a:rect l="0" t="0" r="r" b="b"/>
            <a:pathLst>
              <a:path w="2737" h="290">
                <a:moveTo>
                  <a:pt x="2737" y="113"/>
                </a:moveTo>
                <a:lnTo>
                  <a:pt x="2678" y="101"/>
                </a:lnTo>
                <a:lnTo>
                  <a:pt x="2617" y="90"/>
                </a:lnTo>
                <a:lnTo>
                  <a:pt x="2557" y="80"/>
                </a:lnTo>
                <a:lnTo>
                  <a:pt x="2497" y="70"/>
                </a:lnTo>
                <a:lnTo>
                  <a:pt x="2436" y="62"/>
                </a:lnTo>
                <a:lnTo>
                  <a:pt x="2376" y="54"/>
                </a:lnTo>
                <a:lnTo>
                  <a:pt x="2315" y="46"/>
                </a:lnTo>
                <a:lnTo>
                  <a:pt x="2254" y="39"/>
                </a:lnTo>
                <a:lnTo>
                  <a:pt x="2193" y="33"/>
                </a:lnTo>
                <a:lnTo>
                  <a:pt x="2133" y="28"/>
                </a:lnTo>
                <a:lnTo>
                  <a:pt x="2072" y="22"/>
                </a:lnTo>
                <a:lnTo>
                  <a:pt x="2012" y="18"/>
                </a:lnTo>
                <a:lnTo>
                  <a:pt x="1892" y="11"/>
                </a:lnTo>
                <a:lnTo>
                  <a:pt x="1772" y="5"/>
                </a:lnTo>
                <a:lnTo>
                  <a:pt x="1655" y="2"/>
                </a:lnTo>
                <a:lnTo>
                  <a:pt x="1539" y="0"/>
                </a:lnTo>
                <a:lnTo>
                  <a:pt x="1425" y="0"/>
                </a:lnTo>
                <a:lnTo>
                  <a:pt x="1313" y="1"/>
                </a:lnTo>
                <a:lnTo>
                  <a:pt x="1203" y="4"/>
                </a:lnTo>
                <a:lnTo>
                  <a:pt x="1097" y="7"/>
                </a:lnTo>
                <a:lnTo>
                  <a:pt x="994" y="13"/>
                </a:lnTo>
                <a:lnTo>
                  <a:pt x="894" y="18"/>
                </a:lnTo>
                <a:lnTo>
                  <a:pt x="797" y="24"/>
                </a:lnTo>
                <a:lnTo>
                  <a:pt x="704" y="32"/>
                </a:lnTo>
                <a:lnTo>
                  <a:pt x="616" y="39"/>
                </a:lnTo>
                <a:lnTo>
                  <a:pt x="532" y="48"/>
                </a:lnTo>
                <a:lnTo>
                  <a:pt x="381" y="64"/>
                </a:lnTo>
                <a:lnTo>
                  <a:pt x="250" y="80"/>
                </a:lnTo>
                <a:lnTo>
                  <a:pt x="67" y="105"/>
                </a:lnTo>
                <a:lnTo>
                  <a:pt x="0" y="116"/>
                </a:lnTo>
                <a:lnTo>
                  <a:pt x="30" y="290"/>
                </a:lnTo>
                <a:lnTo>
                  <a:pt x="93" y="280"/>
                </a:lnTo>
                <a:lnTo>
                  <a:pt x="273" y="254"/>
                </a:lnTo>
                <a:lnTo>
                  <a:pt x="400" y="239"/>
                </a:lnTo>
                <a:lnTo>
                  <a:pt x="550" y="222"/>
                </a:lnTo>
                <a:lnTo>
                  <a:pt x="631" y="215"/>
                </a:lnTo>
                <a:lnTo>
                  <a:pt x="718" y="207"/>
                </a:lnTo>
                <a:lnTo>
                  <a:pt x="809" y="201"/>
                </a:lnTo>
                <a:lnTo>
                  <a:pt x="903" y="195"/>
                </a:lnTo>
                <a:lnTo>
                  <a:pt x="1002" y="188"/>
                </a:lnTo>
                <a:lnTo>
                  <a:pt x="1103" y="184"/>
                </a:lnTo>
                <a:lnTo>
                  <a:pt x="1209" y="180"/>
                </a:lnTo>
                <a:lnTo>
                  <a:pt x="1316" y="178"/>
                </a:lnTo>
                <a:lnTo>
                  <a:pt x="1426" y="177"/>
                </a:lnTo>
                <a:lnTo>
                  <a:pt x="1537" y="177"/>
                </a:lnTo>
                <a:lnTo>
                  <a:pt x="1651" y="178"/>
                </a:lnTo>
                <a:lnTo>
                  <a:pt x="1766" y="181"/>
                </a:lnTo>
                <a:lnTo>
                  <a:pt x="1883" y="186"/>
                </a:lnTo>
                <a:lnTo>
                  <a:pt x="2000" y="194"/>
                </a:lnTo>
                <a:lnTo>
                  <a:pt x="2059" y="198"/>
                </a:lnTo>
                <a:lnTo>
                  <a:pt x="2117" y="203"/>
                </a:lnTo>
                <a:lnTo>
                  <a:pt x="2177" y="208"/>
                </a:lnTo>
                <a:lnTo>
                  <a:pt x="2235" y="215"/>
                </a:lnTo>
                <a:lnTo>
                  <a:pt x="2294" y="221"/>
                </a:lnTo>
                <a:lnTo>
                  <a:pt x="2353" y="229"/>
                </a:lnTo>
                <a:lnTo>
                  <a:pt x="2412" y="236"/>
                </a:lnTo>
                <a:lnTo>
                  <a:pt x="2470" y="245"/>
                </a:lnTo>
                <a:lnTo>
                  <a:pt x="2529" y="254"/>
                </a:lnTo>
                <a:lnTo>
                  <a:pt x="2587" y="264"/>
                </a:lnTo>
                <a:lnTo>
                  <a:pt x="2645" y="274"/>
                </a:lnTo>
                <a:lnTo>
                  <a:pt x="2702" y="285"/>
                </a:lnTo>
                <a:lnTo>
                  <a:pt x="2737" y="113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5834470" y="1895530"/>
            <a:ext cx="230988" cy="226958"/>
          </a:xfrm>
          <a:custGeom>
            <a:avLst/>
            <a:gdLst/>
            <a:ahLst/>
            <a:cxnLst>
              <a:cxn ang="0">
                <a:pos x="182" y="0"/>
              </a:cxn>
              <a:cxn ang="0">
                <a:pos x="910" y="617"/>
              </a:cxn>
              <a:cxn ang="0">
                <a:pos x="0" y="902"/>
              </a:cxn>
              <a:cxn ang="0">
                <a:pos x="182" y="0"/>
              </a:cxn>
              <a:cxn ang="0">
                <a:pos x="910" y="617"/>
              </a:cxn>
              <a:cxn ang="0">
                <a:pos x="182" y="0"/>
              </a:cxn>
            </a:cxnLst>
            <a:rect l="0" t="0" r="r" b="b"/>
            <a:pathLst>
              <a:path w="910" h="902">
                <a:moveTo>
                  <a:pt x="182" y="0"/>
                </a:moveTo>
                <a:lnTo>
                  <a:pt x="910" y="617"/>
                </a:lnTo>
                <a:lnTo>
                  <a:pt x="0" y="902"/>
                </a:lnTo>
                <a:lnTo>
                  <a:pt x="182" y="0"/>
                </a:lnTo>
                <a:lnTo>
                  <a:pt x="910" y="617"/>
                </a:lnTo>
                <a:lnTo>
                  <a:pt x="182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6078945" y="2088645"/>
            <a:ext cx="930071" cy="667256"/>
          </a:xfrm>
          <a:custGeom>
            <a:avLst/>
            <a:gdLst/>
            <a:ahLst/>
            <a:cxnLst>
              <a:cxn ang="0">
                <a:pos x="3588" y="2466"/>
              </a:cxn>
              <a:cxn ang="0">
                <a:pos x="3458" y="2293"/>
              </a:cxn>
              <a:cxn ang="0">
                <a:pos x="3323" y="2127"/>
              </a:cxn>
              <a:cxn ang="0">
                <a:pos x="3184" y="1968"/>
              </a:cxn>
              <a:cxn ang="0">
                <a:pos x="3042" y="1817"/>
              </a:cxn>
              <a:cxn ang="0">
                <a:pos x="2896" y="1673"/>
              </a:cxn>
              <a:cxn ang="0">
                <a:pos x="2749" y="1536"/>
              </a:cxn>
              <a:cxn ang="0">
                <a:pos x="2600" y="1405"/>
              </a:cxn>
              <a:cxn ang="0">
                <a:pos x="2450" y="1282"/>
              </a:cxn>
              <a:cxn ang="0">
                <a:pos x="2299" y="1165"/>
              </a:cxn>
              <a:cxn ang="0">
                <a:pos x="2149" y="1054"/>
              </a:cxn>
              <a:cxn ang="0">
                <a:pos x="1999" y="950"/>
              </a:cxn>
              <a:cxn ang="0">
                <a:pos x="1850" y="852"/>
              </a:cxn>
              <a:cxn ang="0">
                <a:pos x="1705" y="760"/>
              </a:cxn>
              <a:cxn ang="0">
                <a:pos x="1560" y="673"/>
              </a:cxn>
              <a:cxn ang="0">
                <a:pos x="1419" y="594"/>
              </a:cxn>
              <a:cxn ang="0">
                <a:pos x="1281" y="519"/>
              </a:cxn>
              <a:cxn ang="0">
                <a:pos x="1148" y="450"/>
              </a:cxn>
              <a:cxn ang="0">
                <a:pos x="1019" y="386"/>
              </a:cxn>
              <a:cxn ang="0">
                <a:pos x="896" y="329"/>
              </a:cxn>
              <a:cxn ang="0">
                <a:pos x="723" y="251"/>
              </a:cxn>
              <a:cxn ang="0">
                <a:pos x="515" y="165"/>
              </a:cxn>
              <a:cxn ang="0">
                <a:pos x="341" y="98"/>
              </a:cxn>
              <a:cxn ang="0">
                <a:pos x="201" y="49"/>
              </a:cxn>
              <a:cxn ang="0">
                <a:pos x="73" y="8"/>
              </a:cxn>
              <a:cxn ang="0">
                <a:pos x="0" y="161"/>
              </a:cxn>
              <a:cxn ang="0">
                <a:pos x="96" y="190"/>
              </a:cxn>
              <a:cxn ang="0">
                <a:pos x="211" y="229"/>
              </a:cxn>
              <a:cxn ang="0">
                <a:pos x="364" y="285"/>
              </a:cxn>
              <a:cxn ang="0">
                <a:pos x="551" y="360"/>
              </a:cxn>
              <a:cxn ang="0">
                <a:pos x="768" y="453"/>
              </a:cxn>
              <a:cxn ang="0">
                <a:pos x="886" y="507"/>
              </a:cxn>
              <a:cxn ang="0">
                <a:pos x="1010" y="567"/>
              </a:cxn>
              <a:cxn ang="0">
                <a:pos x="1137" y="632"/>
              </a:cxn>
              <a:cxn ang="0">
                <a:pos x="1270" y="702"/>
              </a:cxn>
              <a:cxn ang="0">
                <a:pos x="1407" y="778"/>
              </a:cxn>
              <a:cxn ang="0">
                <a:pos x="1546" y="858"/>
              </a:cxn>
              <a:cxn ang="0">
                <a:pos x="1689" y="946"/>
              </a:cxn>
              <a:cxn ang="0">
                <a:pos x="1833" y="1039"/>
              </a:cxn>
              <a:cxn ang="0">
                <a:pos x="1979" y="1138"/>
              </a:cxn>
              <a:cxn ang="0">
                <a:pos x="2126" y="1243"/>
              </a:cxn>
              <a:cxn ang="0">
                <a:pos x="2273" y="1354"/>
              </a:cxn>
              <a:cxn ang="0">
                <a:pos x="2419" y="1471"/>
              </a:cxn>
              <a:cxn ang="0">
                <a:pos x="2565" y="1595"/>
              </a:cxn>
              <a:cxn ang="0">
                <a:pos x="2710" y="1726"/>
              </a:cxn>
              <a:cxn ang="0">
                <a:pos x="2851" y="1863"/>
              </a:cxn>
              <a:cxn ang="0">
                <a:pos x="2992" y="2006"/>
              </a:cxn>
              <a:cxn ang="0">
                <a:pos x="3128" y="2156"/>
              </a:cxn>
              <a:cxn ang="0">
                <a:pos x="3261" y="2314"/>
              </a:cxn>
              <a:cxn ang="0">
                <a:pos x="3390" y="2479"/>
              </a:cxn>
              <a:cxn ang="0">
                <a:pos x="3514" y="2650"/>
              </a:cxn>
            </a:cxnLst>
            <a:rect l="0" t="0" r="r" b="b"/>
            <a:pathLst>
              <a:path w="3651" h="2650">
                <a:moveTo>
                  <a:pt x="3651" y="2556"/>
                </a:moveTo>
                <a:lnTo>
                  <a:pt x="3588" y="2466"/>
                </a:lnTo>
                <a:lnTo>
                  <a:pt x="3524" y="2379"/>
                </a:lnTo>
                <a:lnTo>
                  <a:pt x="3458" y="2293"/>
                </a:lnTo>
                <a:lnTo>
                  <a:pt x="3391" y="2210"/>
                </a:lnTo>
                <a:lnTo>
                  <a:pt x="3323" y="2127"/>
                </a:lnTo>
                <a:lnTo>
                  <a:pt x="3254" y="2047"/>
                </a:lnTo>
                <a:lnTo>
                  <a:pt x="3184" y="1968"/>
                </a:lnTo>
                <a:lnTo>
                  <a:pt x="3113" y="1891"/>
                </a:lnTo>
                <a:lnTo>
                  <a:pt x="3042" y="1817"/>
                </a:lnTo>
                <a:lnTo>
                  <a:pt x="2969" y="1745"/>
                </a:lnTo>
                <a:lnTo>
                  <a:pt x="2896" y="1673"/>
                </a:lnTo>
                <a:lnTo>
                  <a:pt x="2823" y="1603"/>
                </a:lnTo>
                <a:lnTo>
                  <a:pt x="2749" y="1536"/>
                </a:lnTo>
                <a:lnTo>
                  <a:pt x="2675" y="1470"/>
                </a:lnTo>
                <a:lnTo>
                  <a:pt x="2600" y="1405"/>
                </a:lnTo>
                <a:lnTo>
                  <a:pt x="2525" y="1343"/>
                </a:lnTo>
                <a:lnTo>
                  <a:pt x="2450" y="1282"/>
                </a:lnTo>
                <a:lnTo>
                  <a:pt x="2375" y="1222"/>
                </a:lnTo>
                <a:lnTo>
                  <a:pt x="2299" y="1165"/>
                </a:lnTo>
                <a:lnTo>
                  <a:pt x="2224" y="1108"/>
                </a:lnTo>
                <a:lnTo>
                  <a:pt x="2149" y="1054"/>
                </a:lnTo>
                <a:lnTo>
                  <a:pt x="2074" y="1001"/>
                </a:lnTo>
                <a:lnTo>
                  <a:pt x="1999" y="950"/>
                </a:lnTo>
                <a:lnTo>
                  <a:pt x="1925" y="900"/>
                </a:lnTo>
                <a:lnTo>
                  <a:pt x="1850" y="852"/>
                </a:lnTo>
                <a:lnTo>
                  <a:pt x="1777" y="805"/>
                </a:lnTo>
                <a:lnTo>
                  <a:pt x="1705" y="760"/>
                </a:lnTo>
                <a:lnTo>
                  <a:pt x="1632" y="716"/>
                </a:lnTo>
                <a:lnTo>
                  <a:pt x="1560" y="673"/>
                </a:lnTo>
                <a:lnTo>
                  <a:pt x="1489" y="633"/>
                </a:lnTo>
                <a:lnTo>
                  <a:pt x="1419" y="594"/>
                </a:lnTo>
                <a:lnTo>
                  <a:pt x="1349" y="555"/>
                </a:lnTo>
                <a:lnTo>
                  <a:pt x="1281" y="519"/>
                </a:lnTo>
                <a:lnTo>
                  <a:pt x="1214" y="484"/>
                </a:lnTo>
                <a:lnTo>
                  <a:pt x="1148" y="450"/>
                </a:lnTo>
                <a:lnTo>
                  <a:pt x="1083" y="418"/>
                </a:lnTo>
                <a:lnTo>
                  <a:pt x="1019" y="386"/>
                </a:lnTo>
                <a:lnTo>
                  <a:pt x="958" y="356"/>
                </a:lnTo>
                <a:lnTo>
                  <a:pt x="896" y="329"/>
                </a:lnTo>
                <a:lnTo>
                  <a:pt x="836" y="301"/>
                </a:lnTo>
                <a:lnTo>
                  <a:pt x="723" y="251"/>
                </a:lnTo>
                <a:lnTo>
                  <a:pt x="615" y="205"/>
                </a:lnTo>
                <a:lnTo>
                  <a:pt x="515" y="165"/>
                </a:lnTo>
                <a:lnTo>
                  <a:pt x="424" y="129"/>
                </a:lnTo>
                <a:lnTo>
                  <a:pt x="341" y="98"/>
                </a:lnTo>
                <a:lnTo>
                  <a:pt x="266" y="71"/>
                </a:lnTo>
                <a:lnTo>
                  <a:pt x="201" y="49"/>
                </a:lnTo>
                <a:lnTo>
                  <a:pt x="147" y="31"/>
                </a:lnTo>
                <a:lnTo>
                  <a:pt x="73" y="8"/>
                </a:lnTo>
                <a:lnTo>
                  <a:pt x="45" y="0"/>
                </a:lnTo>
                <a:lnTo>
                  <a:pt x="0" y="161"/>
                </a:lnTo>
                <a:lnTo>
                  <a:pt x="24" y="167"/>
                </a:lnTo>
                <a:lnTo>
                  <a:pt x="96" y="190"/>
                </a:lnTo>
                <a:lnTo>
                  <a:pt x="148" y="207"/>
                </a:lnTo>
                <a:lnTo>
                  <a:pt x="211" y="229"/>
                </a:lnTo>
                <a:lnTo>
                  <a:pt x="283" y="254"/>
                </a:lnTo>
                <a:lnTo>
                  <a:pt x="364" y="285"/>
                </a:lnTo>
                <a:lnTo>
                  <a:pt x="454" y="320"/>
                </a:lnTo>
                <a:lnTo>
                  <a:pt x="551" y="360"/>
                </a:lnTo>
                <a:lnTo>
                  <a:pt x="657" y="404"/>
                </a:lnTo>
                <a:lnTo>
                  <a:pt x="768" y="453"/>
                </a:lnTo>
                <a:lnTo>
                  <a:pt x="827" y="480"/>
                </a:lnTo>
                <a:lnTo>
                  <a:pt x="886" y="507"/>
                </a:lnTo>
                <a:lnTo>
                  <a:pt x="947" y="537"/>
                </a:lnTo>
                <a:lnTo>
                  <a:pt x="1010" y="567"/>
                </a:lnTo>
                <a:lnTo>
                  <a:pt x="1073" y="599"/>
                </a:lnTo>
                <a:lnTo>
                  <a:pt x="1137" y="632"/>
                </a:lnTo>
                <a:lnTo>
                  <a:pt x="1203" y="666"/>
                </a:lnTo>
                <a:lnTo>
                  <a:pt x="1270" y="702"/>
                </a:lnTo>
                <a:lnTo>
                  <a:pt x="1337" y="739"/>
                </a:lnTo>
                <a:lnTo>
                  <a:pt x="1407" y="778"/>
                </a:lnTo>
                <a:lnTo>
                  <a:pt x="1477" y="818"/>
                </a:lnTo>
                <a:lnTo>
                  <a:pt x="1546" y="858"/>
                </a:lnTo>
                <a:lnTo>
                  <a:pt x="1617" y="902"/>
                </a:lnTo>
                <a:lnTo>
                  <a:pt x="1689" y="946"/>
                </a:lnTo>
                <a:lnTo>
                  <a:pt x="1761" y="991"/>
                </a:lnTo>
                <a:lnTo>
                  <a:pt x="1833" y="1039"/>
                </a:lnTo>
                <a:lnTo>
                  <a:pt x="1906" y="1087"/>
                </a:lnTo>
                <a:lnTo>
                  <a:pt x="1979" y="1138"/>
                </a:lnTo>
                <a:lnTo>
                  <a:pt x="2052" y="1189"/>
                </a:lnTo>
                <a:lnTo>
                  <a:pt x="2126" y="1243"/>
                </a:lnTo>
                <a:lnTo>
                  <a:pt x="2199" y="1298"/>
                </a:lnTo>
                <a:lnTo>
                  <a:pt x="2273" y="1354"/>
                </a:lnTo>
                <a:lnTo>
                  <a:pt x="2346" y="1412"/>
                </a:lnTo>
                <a:lnTo>
                  <a:pt x="2419" y="1471"/>
                </a:lnTo>
                <a:lnTo>
                  <a:pt x="2492" y="1533"/>
                </a:lnTo>
                <a:lnTo>
                  <a:pt x="2565" y="1595"/>
                </a:lnTo>
                <a:lnTo>
                  <a:pt x="2638" y="1660"/>
                </a:lnTo>
                <a:lnTo>
                  <a:pt x="2710" y="1726"/>
                </a:lnTo>
                <a:lnTo>
                  <a:pt x="2781" y="1794"/>
                </a:lnTo>
                <a:lnTo>
                  <a:pt x="2851" y="1863"/>
                </a:lnTo>
                <a:lnTo>
                  <a:pt x="2923" y="1933"/>
                </a:lnTo>
                <a:lnTo>
                  <a:pt x="2992" y="2006"/>
                </a:lnTo>
                <a:lnTo>
                  <a:pt x="3061" y="2081"/>
                </a:lnTo>
                <a:lnTo>
                  <a:pt x="3128" y="2156"/>
                </a:lnTo>
                <a:lnTo>
                  <a:pt x="3195" y="2235"/>
                </a:lnTo>
                <a:lnTo>
                  <a:pt x="3261" y="2314"/>
                </a:lnTo>
                <a:lnTo>
                  <a:pt x="3326" y="2396"/>
                </a:lnTo>
                <a:lnTo>
                  <a:pt x="3390" y="2479"/>
                </a:lnTo>
                <a:lnTo>
                  <a:pt x="3452" y="2564"/>
                </a:lnTo>
                <a:lnTo>
                  <a:pt x="3514" y="2650"/>
                </a:lnTo>
                <a:lnTo>
                  <a:pt x="3651" y="255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3429408" y="2378680"/>
            <a:ext cx="541522" cy="399445"/>
          </a:xfrm>
          <a:custGeom>
            <a:avLst/>
            <a:gdLst/>
            <a:ahLst/>
            <a:cxnLst>
              <a:cxn ang="0">
                <a:pos x="51" y="72"/>
              </a:cxn>
              <a:cxn ang="0">
                <a:pos x="0" y="143"/>
              </a:cxn>
              <a:cxn ang="0">
                <a:pos x="2023" y="1587"/>
              </a:cxn>
              <a:cxn ang="0">
                <a:pos x="2126" y="1443"/>
              </a:cxn>
              <a:cxn ang="0">
                <a:pos x="102" y="0"/>
              </a:cxn>
              <a:cxn ang="0">
                <a:pos x="51" y="72"/>
              </a:cxn>
            </a:cxnLst>
            <a:rect l="0" t="0" r="r" b="b"/>
            <a:pathLst>
              <a:path w="2126" h="1587">
                <a:moveTo>
                  <a:pt x="51" y="72"/>
                </a:moveTo>
                <a:lnTo>
                  <a:pt x="0" y="143"/>
                </a:lnTo>
                <a:lnTo>
                  <a:pt x="2023" y="1587"/>
                </a:lnTo>
                <a:lnTo>
                  <a:pt x="2126" y="1443"/>
                </a:lnTo>
                <a:lnTo>
                  <a:pt x="102" y="0"/>
                </a:lnTo>
                <a:lnTo>
                  <a:pt x="51" y="7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3682284" y="2286000"/>
            <a:ext cx="201923" cy="236036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936"/>
              </a:cxn>
              <a:cxn ang="0">
                <a:pos x="796" y="443"/>
              </a:cxn>
              <a:cxn ang="0">
                <a:pos x="10" y="0"/>
              </a:cxn>
              <a:cxn ang="0">
                <a:pos x="0" y="936"/>
              </a:cxn>
              <a:cxn ang="0">
                <a:pos x="10" y="0"/>
              </a:cxn>
            </a:cxnLst>
            <a:rect l="0" t="0" r="r" b="b"/>
            <a:pathLst>
              <a:path w="796" h="936">
                <a:moveTo>
                  <a:pt x="10" y="0"/>
                </a:moveTo>
                <a:lnTo>
                  <a:pt x="0" y="936"/>
                </a:lnTo>
                <a:lnTo>
                  <a:pt x="796" y="443"/>
                </a:lnTo>
                <a:lnTo>
                  <a:pt x="10" y="0"/>
                </a:lnTo>
                <a:lnTo>
                  <a:pt x="0" y="936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3759608" y="1633356"/>
            <a:ext cx="1136584" cy="738369"/>
          </a:xfrm>
          <a:custGeom>
            <a:avLst/>
            <a:gdLst/>
            <a:ahLst/>
            <a:cxnLst>
              <a:cxn ang="0">
                <a:pos x="4408" y="0"/>
              </a:cxn>
              <a:cxn ang="0">
                <a:pos x="4254" y="43"/>
              </a:cxn>
              <a:cxn ang="0">
                <a:pos x="4104" y="87"/>
              </a:cxn>
              <a:cxn ang="0">
                <a:pos x="3957" y="134"/>
              </a:cxn>
              <a:cxn ang="0">
                <a:pos x="3813" y="181"/>
              </a:cxn>
              <a:cxn ang="0">
                <a:pos x="3534" y="279"/>
              </a:cxn>
              <a:cxn ang="0">
                <a:pos x="3268" y="381"/>
              </a:cxn>
              <a:cxn ang="0">
                <a:pos x="3015" y="487"/>
              </a:cxn>
              <a:cxn ang="0">
                <a:pos x="2773" y="597"/>
              </a:cxn>
              <a:cxn ang="0">
                <a:pos x="2543" y="710"/>
              </a:cxn>
              <a:cxn ang="0">
                <a:pos x="2324" y="823"/>
              </a:cxn>
              <a:cxn ang="0">
                <a:pos x="2116" y="939"/>
              </a:cxn>
              <a:cxn ang="0">
                <a:pos x="1920" y="1058"/>
              </a:cxn>
              <a:cxn ang="0">
                <a:pos x="1735" y="1175"/>
              </a:cxn>
              <a:cxn ang="0">
                <a:pos x="1561" y="1293"/>
              </a:cxn>
              <a:cxn ang="0">
                <a:pos x="1397" y="1411"/>
              </a:cxn>
              <a:cxn ang="0">
                <a:pos x="1243" y="1527"/>
              </a:cxn>
              <a:cxn ang="0">
                <a:pos x="1099" y="1642"/>
              </a:cxn>
              <a:cxn ang="0">
                <a:pos x="965" y="1754"/>
              </a:cxn>
              <a:cxn ang="0">
                <a:pos x="842" y="1865"/>
              </a:cxn>
              <a:cxn ang="0">
                <a:pos x="727" y="1972"/>
              </a:cxn>
              <a:cxn ang="0">
                <a:pos x="621" y="2076"/>
              </a:cxn>
              <a:cxn ang="0">
                <a:pos x="526" y="2175"/>
              </a:cxn>
              <a:cxn ang="0">
                <a:pos x="438" y="2269"/>
              </a:cxn>
              <a:cxn ang="0">
                <a:pos x="360" y="2358"/>
              </a:cxn>
              <a:cxn ang="0">
                <a:pos x="288" y="2442"/>
              </a:cxn>
              <a:cxn ang="0">
                <a:pos x="227" y="2518"/>
              </a:cxn>
              <a:cxn ang="0">
                <a:pos x="127" y="2650"/>
              </a:cxn>
              <a:cxn ang="0">
                <a:pos x="55" y="2752"/>
              </a:cxn>
              <a:cxn ang="0">
                <a:pos x="0" y="2841"/>
              </a:cxn>
              <a:cxn ang="0">
                <a:pos x="162" y="2907"/>
              </a:cxn>
              <a:cxn ang="0">
                <a:pos x="229" y="2803"/>
              </a:cxn>
              <a:cxn ang="0">
                <a:pos x="311" y="2692"/>
              </a:cxn>
              <a:cxn ang="0">
                <a:pos x="390" y="2588"/>
              </a:cxn>
              <a:cxn ang="0">
                <a:pos x="454" y="2512"/>
              </a:cxn>
              <a:cxn ang="0">
                <a:pos x="527" y="2428"/>
              </a:cxn>
              <a:cxn ang="0">
                <a:pos x="606" y="2339"/>
              </a:cxn>
              <a:cxn ang="0">
                <a:pos x="696" y="2246"/>
              </a:cxn>
              <a:cxn ang="0">
                <a:pos x="794" y="2147"/>
              </a:cxn>
              <a:cxn ang="0">
                <a:pos x="900" y="2045"/>
              </a:cxn>
              <a:cxn ang="0">
                <a:pos x="1017" y="1939"/>
              </a:cxn>
              <a:cxn ang="0">
                <a:pos x="1143" y="1830"/>
              </a:cxn>
              <a:cxn ang="0">
                <a:pos x="1277" y="1719"/>
              </a:cxn>
              <a:cxn ang="0">
                <a:pos x="1422" y="1606"/>
              </a:cxn>
              <a:cxn ang="0">
                <a:pos x="1578" y="1492"/>
              </a:cxn>
              <a:cxn ang="0">
                <a:pos x="1743" y="1377"/>
              </a:cxn>
              <a:cxn ang="0">
                <a:pos x="1919" y="1262"/>
              </a:cxn>
              <a:cxn ang="0">
                <a:pos x="2105" y="1146"/>
              </a:cxn>
              <a:cxn ang="0">
                <a:pos x="2303" y="1032"/>
              </a:cxn>
              <a:cxn ang="0">
                <a:pos x="2512" y="919"/>
              </a:cxn>
              <a:cxn ang="0">
                <a:pos x="2732" y="808"/>
              </a:cxn>
              <a:cxn ang="0">
                <a:pos x="2963" y="699"/>
              </a:cxn>
              <a:cxn ang="0">
                <a:pos x="3207" y="593"/>
              </a:cxn>
              <a:cxn ang="0">
                <a:pos x="3462" y="491"/>
              </a:cxn>
              <a:cxn ang="0">
                <a:pos x="3730" y="392"/>
              </a:cxn>
              <a:cxn ang="0">
                <a:pos x="3939" y="321"/>
              </a:cxn>
              <a:cxn ang="0">
                <a:pos x="4081" y="276"/>
              </a:cxn>
              <a:cxn ang="0">
                <a:pos x="4228" y="231"/>
              </a:cxn>
              <a:cxn ang="0">
                <a:pos x="4377" y="187"/>
              </a:cxn>
              <a:cxn ang="0">
                <a:pos x="4453" y="166"/>
              </a:cxn>
            </a:cxnLst>
            <a:rect l="0" t="0" r="r" b="b"/>
            <a:pathLst>
              <a:path w="4453" h="2925">
                <a:moveTo>
                  <a:pt x="4408" y="0"/>
                </a:moveTo>
                <a:lnTo>
                  <a:pt x="4408" y="0"/>
                </a:lnTo>
                <a:lnTo>
                  <a:pt x="4331" y="21"/>
                </a:lnTo>
                <a:lnTo>
                  <a:pt x="4254" y="43"/>
                </a:lnTo>
                <a:lnTo>
                  <a:pt x="4179" y="65"/>
                </a:lnTo>
                <a:lnTo>
                  <a:pt x="4104" y="87"/>
                </a:lnTo>
                <a:lnTo>
                  <a:pt x="4030" y="111"/>
                </a:lnTo>
                <a:lnTo>
                  <a:pt x="3957" y="134"/>
                </a:lnTo>
                <a:lnTo>
                  <a:pt x="3885" y="156"/>
                </a:lnTo>
                <a:lnTo>
                  <a:pt x="3813" y="181"/>
                </a:lnTo>
                <a:lnTo>
                  <a:pt x="3673" y="229"/>
                </a:lnTo>
                <a:lnTo>
                  <a:pt x="3534" y="279"/>
                </a:lnTo>
                <a:lnTo>
                  <a:pt x="3400" y="330"/>
                </a:lnTo>
                <a:lnTo>
                  <a:pt x="3268" y="381"/>
                </a:lnTo>
                <a:lnTo>
                  <a:pt x="3141" y="434"/>
                </a:lnTo>
                <a:lnTo>
                  <a:pt x="3015" y="487"/>
                </a:lnTo>
                <a:lnTo>
                  <a:pt x="2893" y="542"/>
                </a:lnTo>
                <a:lnTo>
                  <a:pt x="2773" y="597"/>
                </a:lnTo>
                <a:lnTo>
                  <a:pt x="2657" y="652"/>
                </a:lnTo>
                <a:lnTo>
                  <a:pt x="2543" y="710"/>
                </a:lnTo>
                <a:lnTo>
                  <a:pt x="2432" y="766"/>
                </a:lnTo>
                <a:lnTo>
                  <a:pt x="2324" y="823"/>
                </a:lnTo>
                <a:lnTo>
                  <a:pt x="2218" y="882"/>
                </a:lnTo>
                <a:lnTo>
                  <a:pt x="2116" y="939"/>
                </a:lnTo>
                <a:lnTo>
                  <a:pt x="2017" y="999"/>
                </a:lnTo>
                <a:lnTo>
                  <a:pt x="1920" y="1058"/>
                </a:lnTo>
                <a:lnTo>
                  <a:pt x="1827" y="1116"/>
                </a:lnTo>
                <a:lnTo>
                  <a:pt x="1735" y="1175"/>
                </a:lnTo>
                <a:lnTo>
                  <a:pt x="1646" y="1234"/>
                </a:lnTo>
                <a:lnTo>
                  <a:pt x="1561" y="1293"/>
                </a:lnTo>
                <a:lnTo>
                  <a:pt x="1477" y="1351"/>
                </a:lnTo>
                <a:lnTo>
                  <a:pt x="1397" y="1411"/>
                </a:lnTo>
                <a:lnTo>
                  <a:pt x="1318" y="1468"/>
                </a:lnTo>
                <a:lnTo>
                  <a:pt x="1243" y="1527"/>
                </a:lnTo>
                <a:lnTo>
                  <a:pt x="1170" y="1585"/>
                </a:lnTo>
                <a:lnTo>
                  <a:pt x="1099" y="1642"/>
                </a:lnTo>
                <a:lnTo>
                  <a:pt x="1031" y="1699"/>
                </a:lnTo>
                <a:lnTo>
                  <a:pt x="965" y="1754"/>
                </a:lnTo>
                <a:lnTo>
                  <a:pt x="902" y="1810"/>
                </a:lnTo>
                <a:lnTo>
                  <a:pt x="842" y="1865"/>
                </a:lnTo>
                <a:lnTo>
                  <a:pt x="783" y="1918"/>
                </a:lnTo>
                <a:lnTo>
                  <a:pt x="727" y="1972"/>
                </a:lnTo>
                <a:lnTo>
                  <a:pt x="672" y="2025"/>
                </a:lnTo>
                <a:lnTo>
                  <a:pt x="621" y="2076"/>
                </a:lnTo>
                <a:lnTo>
                  <a:pt x="572" y="2126"/>
                </a:lnTo>
                <a:lnTo>
                  <a:pt x="526" y="2175"/>
                </a:lnTo>
                <a:lnTo>
                  <a:pt x="481" y="2222"/>
                </a:lnTo>
                <a:lnTo>
                  <a:pt x="438" y="2269"/>
                </a:lnTo>
                <a:lnTo>
                  <a:pt x="398" y="2314"/>
                </a:lnTo>
                <a:lnTo>
                  <a:pt x="360" y="2358"/>
                </a:lnTo>
                <a:lnTo>
                  <a:pt x="322" y="2400"/>
                </a:lnTo>
                <a:lnTo>
                  <a:pt x="288" y="2442"/>
                </a:lnTo>
                <a:lnTo>
                  <a:pt x="256" y="2481"/>
                </a:lnTo>
                <a:lnTo>
                  <a:pt x="227" y="2518"/>
                </a:lnTo>
                <a:lnTo>
                  <a:pt x="172" y="2588"/>
                </a:lnTo>
                <a:lnTo>
                  <a:pt x="127" y="2650"/>
                </a:lnTo>
                <a:lnTo>
                  <a:pt x="87" y="2705"/>
                </a:lnTo>
                <a:lnTo>
                  <a:pt x="55" y="2752"/>
                </a:lnTo>
                <a:lnTo>
                  <a:pt x="16" y="2815"/>
                </a:lnTo>
                <a:lnTo>
                  <a:pt x="0" y="2841"/>
                </a:lnTo>
                <a:lnTo>
                  <a:pt x="151" y="2925"/>
                </a:lnTo>
                <a:lnTo>
                  <a:pt x="162" y="2907"/>
                </a:lnTo>
                <a:lnTo>
                  <a:pt x="200" y="2847"/>
                </a:lnTo>
                <a:lnTo>
                  <a:pt x="229" y="2803"/>
                </a:lnTo>
                <a:lnTo>
                  <a:pt x="266" y="2752"/>
                </a:lnTo>
                <a:lnTo>
                  <a:pt x="311" y="2692"/>
                </a:lnTo>
                <a:lnTo>
                  <a:pt x="362" y="2625"/>
                </a:lnTo>
                <a:lnTo>
                  <a:pt x="390" y="2588"/>
                </a:lnTo>
                <a:lnTo>
                  <a:pt x="421" y="2551"/>
                </a:lnTo>
                <a:lnTo>
                  <a:pt x="454" y="2512"/>
                </a:lnTo>
                <a:lnTo>
                  <a:pt x="489" y="2470"/>
                </a:lnTo>
                <a:lnTo>
                  <a:pt x="527" y="2428"/>
                </a:lnTo>
                <a:lnTo>
                  <a:pt x="566" y="2384"/>
                </a:lnTo>
                <a:lnTo>
                  <a:pt x="606" y="2339"/>
                </a:lnTo>
                <a:lnTo>
                  <a:pt x="650" y="2293"/>
                </a:lnTo>
                <a:lnTo>
                  <a:pt x="696" y="2246"/>
                </a:lnTo>
                <a:lnTo>
                  <a:pt x="744" y="2197"/>
                </a:lnTo>
                <a:lnTo>
                  <a:pt x="794" y="2147"/>
                </a:lnTo>
                <a:lnTo>
                  <a:pt x="846" y="2096"/>
                </a:lnTo>
                <a:lnTo>
                  <a:pt x="900" y="2045"/>
                </a:lnTo>
                <a:lnTo>
                  <a:pt x="958" y="1993"/>
                </a:lnTo>
                <a:lnTo>
                  <a:pt x="1017" y="1939"/>
                </a:lnTo>
                <a:lnTo>
                  <a:pt x="1078" y="1885"/>
                </a:lnTo>
                <a:lnTo>
                  <a:pt x="1143" y="1830"/>
                </a:lnTo>
                <a:lnTo>
                  <a:pt x="1209" y="1775"/>
                </a:lnTo>
                <a:lnTo>
                  <a:pt x="1277" y="1719"/>
                </a:lnTo>
                <a:lnTo>
                  <a:pt x="1349" y="1663"/>
                </a:lnTo>
                <a:lnTo>
                  <a:pt x="1422" y="1606"/>
                </a:lnTo>
                <a:lnTo>
                  <a:pt x="1498" y="1549"/>
                </a:lnTo>
                <a:lnTo>
                  <a:pt x="1578" y="1492"/>
                </a:lnTo>
                <a:lnTo>
                  <a:pt x="1659" y="1434"/>
                </a:lnTo>
                <a:lnTo>
                  <a:pt x="1743" y="1377"/>
                </a:lnTo>
                <a:lnTo>
                  <a:pt x="1830" y="1319"/>
                </a:lnTo>
                <a:lnTo>
                  <a:pt x="1919" y="1262"/>
                </a:lnTo>
                <a:lnTo>
                  <a:pt x="2011" y="1203"/>
                </a:lnTo>
                <a:lnTo>
                  <a:pt x="2105" y="1146"/>
                </a:lnTo>
                <a:lnTo>
                  <a:pt x="2203" y="1089"/>
                </a:lnTo>
                <a:lnTo>
                  <a:pt x="2303" y="1032"/>
                </a:lnTo>
                <a:lnTo>
                  <a:pt x="2405" y="976"/>
                </a:lnTo>
                <a:lnTo>
                  <a:pt x="2512" y="919"/>
                </a:lnTo>
                <a:lnTo>
                  <a:pt x="2620" y="863"/>
                </a:lnTo>
                <a:lnTo>
                  <a:pt x="2732" y="808"/>
                </a:lnTo>
                <a:lnTo>
                  <a:pt x="2846" y="753"/>
                </a:lnTo>
                <a:lnTo>
                  <a:pt x="2963" y="699"/>
                </a:lnTo>
                <a:lnTo>
                  <a:pt x="3083" y="646"/>
                </a:lnTo>
                <a:lnTo>
                  <a:pt x="3207" y="593"/>
                </a:lnTo>
                <a:lnTo>
                  <a:pt x="3333" y="542"/>
                </a:lnTo>
                <a:lnTo>
                  <a:pt x="3462" y="491"/>
                </a:lnTo>
                <a:lnTo>
                  <a:pt x="3594" y="441"/>
                </a:lnTo>
                <a:lnTo>
                  <a:pt x="3730" y="392"/>
                </a:lnTo>
                <a:lnTo>
                  <a:pt x="3868" y="344"/>
                </a:lnTo>
                <a:lnTo>
                  <a:pt x="3939" y="321"/>
                </a:lnTo>
                <a:lnTo>
                  <a:pt x="4010" y="298"/>
                </a:lnTo>
                <a:lnTo>
                  <a:pt x="4081" y="276"/>
                </a:lnTo>
                <a:lnTo>
                  <a:pt x="4154" y="252"/>
                </a:lnTo>
                <a:lnTo>
                  <a:pt x="4228" y="231"/>
                </a:lnTo>
                <a:lnTo>
                  <a:pt x="4302" y="209"/>
                </a:lnTo>
                <a:lnTo>
                  <a:pt x="4377" y="187"/>
                </a:lnTo>
                <a:lnTo>
                  <a:pt x="4453" y="166"/>
                </a:lnTo>
                <a:lnTo>
                  <a:pt x="4453" y="166"/>
                </a:lnTo>
                <a:lnTo>
                  <a:pt x="440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4926421" y="1530307"/>
            <a:ext cx="1476182" cy="257219"/>
          </a:xfrm>
          <a:custGeom>
            <a:avLst/>
            <a:gdLst/>
            <a:ahLst/>
            <a:cxnLst>
              <a:cxn ang="0">
                <a:pos x="5657" y="789"/>
              </a:cxn>
              <a:cxn ang="0">
                <a:pos x="5419" y="676"/>
              </a:cxn>
              <a:cxn ang="0">
                <a:pos x="5201" y="582"/>
              </a:cxn>
              <a:cxn ang="0">
                <a:pos x="5009" y="506"/>
              </a:cxn>
              <a:cxn ang="0">
                <a:pos x="4792" y="428"/>
              </a:cxn>
              <a:cxn ang="0">
                <a:pos x="4553" y="350"/>
              </a:cxn>
              <a:cxn ang="0">
                <a:pos x="4291" y="274"/>
              </a:cxn>
              <a:cxn ang="0">
                <a:pos x="4007" y="204"/>
              </a:cxn>
              <a:cxn ang="0">
                <a:pos x="3702" y="139"/>
              </a:cxn>
              <a:cxn ang="0">
                <a:pos x="3377" y="85"/>
              </a:cxn>
              <a:cxn ang="0">
                <a:pos x="3033" y="43"/>
              </a:cxn>
              <a:cxn ang="0">
                <a:pos x="2670" y="13"/>
              </a:cxn>
              <a:cxn ang="0">
                <a:pos x="2290" y="0"/>
              </a:cxn>
              <a:cxn ang="0">
                <a:pos x="1961" y="3"/>
              </a:cxn>
              <a:cxn ang="0">
                <a:pos x="1757" y="13"/>
              </a:cxn>
              <a:cxn ang="0">
                <a:pos x="1551" y="27"/>
              </a:cxn>
              <a:cxn ang="0">
                <a:pos x="1339" y="46"/>
              </a:cxn>
              <a:cxn ang="0">
                <a:pos x="1125" y="72"/>
              </a:cxn>
              <a:cxn ang="0">
                <a:pos x="907" y="104"/>
              </a:cxn>
              <a:cxn ang="0">
                <a:pos x="685" y="143"/>
              </a:cxn>
              <a:cxn ang="0">
                <a:pos x="459" y="188"/>
              </a:cxn>
              <a:cxn ang="0">
                <a:pos x="232" y="240"/>
              </a:cxn>
              <a:cxn ang="0">
                <a:pos x="0" y="301"/>
              </a:cxn>
              <a:cxn ang="0">
                <a:pos x="197" y="428"/>
              </a:cxn>
              <a:cxn ang="0">
                <a:pos x="422" y="373"/>
              </a:cxn>
              <a:cxn ang="0">
                <a:pos x="643" y="327"/>
              </a:cxn>
              <a:cxn ang="0">
                <a:pos x="861" y="286"/>
              </a:cxn>
              <a:cxn ang="0">
                <a:pos x="1077" y="253"/>
              </a:cxn>
              <a:cxn ang="0">
                <a:pos x="1288" y="226"/>
              </a:cxn>
              <a:cxn ang="0">
                <a:pos x="1495" y="204"/>
              </a:cxn>
              <a:cxn ang="0">
                <a:pos x="1700" y="188"/>
              </a:cxn>
              <a:cxn ang="0">
                <a:pos x="1900" y="178"/>
              </a:cxn>
              <a:cxn ang="0">
                <a:pos x="2160" y="172"/>
              </a:cxn>
              <a:cxn ang="0">
                <a:pos x="2539" y="179"/>
              </a:cxn>
              <a:cxn ang="0">
                <a:pos x="2900" y="203"/>
              </a:cxn>
              <a:cxn ang="0">
                <a:pos x="3242" y="240"/>
              </a:cxn>
              <a:cxn ang="0">
                <a:pos x="3567" y="290"/>
              </a:cxn>
              <a:cxn ang="0">
                <a:pos x="3871" y="350"/>
              </a:cxn>
              <a:cxn ang="0">
                <a:pos x="4156" y="417"/>
              </a:cxn>
              <a:cxn ang="0">
                <a:pos x="4419" y="490"/>
              </a:cxn>
              <a:cxn ang="0">
                <a:pos x="4662" y="566"/>
              </a:cxn>
              <a:cxn ang="0">
                <a:pos x="4881" y="643"/>
              </a:cxn>
              <a:cxn ang="0">
                <a:pos x="5075" y="717"/>
              </a:cxn>
              <a:cxn ang="0">
                <a:pos x="5247" y="788"/>
              </a:cxn>
              <a:cxn ang="0">
                <a:pos x="5515" y="912"/>
              </a:cxn>
              <a:cxn ang="0">
                <a:pos x="5733" y="1019"/>
              </a:cxn>
            </a:cxnLst>
            <a:rect l="0" t="0" r="r" b="b"/>
            <a:pathLst>
              <a:path w="5787" h="1019">
                <a:moveTo>
                  <a:pt x="5787" y="855"/>
                </a:moveTo>
                <a:lnTo>
                  <a:pt x="5753" y="838"/>
                </a:lnTo>
                <a:lnTo>
                  <a:pt x="5657" y="789"/>
                </a:lnTo>
                <a:lnTo>
                  <a:pt x="5589" y="756"/>
                </a:lnTo>
                <a:lnTo>
                  <a:pt x="5509" y="718"/>
                </a:lnTo>
                <a:lnTo>
                  <a:pt x="5419" y="676"/>
                </a:lnTo>
                <a:lnTo>
                  <a:pt x="5316" y="631"/>
                </a:lnTo>
                <a:lnTo>
                  <a:pt x="5259" y="606"/>
                </a:lnTo>
                <a:lnTo>
                  <a:pt x="5201" y="582"/>
                </a:lnTo>
                <a:lnTo>
                  <a:pt x="5140" y="557"/>
                </a:lnTo>
                <a:lnTo>
                  <a:pt x="5075" y="532"/>
                </a:lnTo>
                <a:lnTo>
                  <a:pt x="5009" y="506"/>
                </a:lnTo>
                <a:lnTo>
                  <a:pt x="4939" y="481"/>
                </a:lnTo>
                <a:lnTo>
                  <a:pt x="4867" y="454"/>
                </a:lnTo>
                <a:lnTo>
                  <a:pt x="4792" y="428"/>
                </a:lnTo>
                <a:lnTo>
                  <a:pt x="4716" y="402"/>
                </a:lnTo>
                <a:lnTo>
                  <a:pt x="4635" y="377"/>
                </a:lnTo>
                <a:lnTo>
                  <a:pt x="4553" y="350"/>
                </a:lnTo>
                <a:lnTo>
                  <a:pt x="4468" y="324"/>
                </a:lnTo>
                <a:lnTo>
                  <a:pt x="4381" y="300"/>
                </a:lnTo>
                <a:lnTo>
                  <a:pt x="4291" y="274"/>
                </a:lnTo>
                <a:lnTo>
                  <a:pt x="4199" y="251"/>
                </a:lnTo>
                <a:lnTo>
                  <a:pt x="4104" y="227"/>
                </a:lnTo>
                <a:lnTo>
                  <a:pt x="4007" y="204"/>
                </a:lnTo>
                <a:lnTo>
                  <a:pt x="3907" y="182"/>
                </a:lnTo>
                <a:lnTo>
                  <a:pt x="3806" y="161"/>
                </a:lnTo>
                <a:lnTo>
                  <a:pt x="3702" y="139"/>
                </a:lnTo>
                <a:lnTo>
                  <a:pt x="3597" y="120"/>
                </a:lnTo>
                <a:lnTo>
                  <a:pt x="3488" y="102"/>
                </a:lnTo>
                <a:lnTo>
                  <a:pt x="3377" y="85"/>
                </a:lnTo>
                <a:lnTo>
                  <a:pt x="3265" y="69"/>
                </a:lnTo>
                <a:lnTo>
                  <a:pt x="3150" y="55"/>
                </a:lnTo>
                <a:lnTo>
                  <a:pt x="3033" y="43"/>
                </a:lnTo>
                <a:lnTo>
                  <a:pt x="2915" y="31"/>
                </a:lnTo>
                <a:lnTo>
                  <a:pt x="2793" y="21"/>
                </a:lnTo>
                <a:lnTo>
                  <a:pt x="2670" y="13"/>
                </a:lnTo>
                <a:lnTo>
                  <a:pt x="2546" y="7"/>
                </a:lnTo>
                <a:lnTo>
                  <a:pt x="2419" y="3"/>
                </a:lnTo>
                <a:lnTo>
                  <a:pt x="2290" y="0"/>
                </a:lnTo>
                <a:lnTo>
                  <a:pt x="2160" y="0"/>
                </a:lnTo>
                <a:lnTo>
                  <a:pt x="2028" y="2"/>
                </a:lnTo>
                <a:lnTo>
                  <a:pt x="1961" y="3"/>
                </a:lnTo>
                <a:lnTo>
                  <a:pt x="1893" y="6"/>
                </a:lnTo>
                <a:lnTo>
                  <a:pt x="1825" y="9"/>
                </a:lnTo>
                <a:lnTo>
                  <a:pt x="1757" y="13"/>
                </a:lnTo>
                <a:lnTo>
                  <a:pt x="1689" y="16"/>
                </a:lnTo>
                <a:lnTo>
                  <a:pt x="1620" y="21"/>
                </a:lnTo>
                <a:lnTo>
                  <a:pt x="1551" y="27"/>
                </a:lnTo>
                <a:lnTo>
                  <a:pt x="1481" y="33"/>
                </a:lnTo>
                <a:lnTo>
                  <a:pt x="1410" y="39"/>
                </a:lnTo>
                <a:lnTo>
                  <a:pt x="1339" y="46"/>
                </a:lnTo>
                <a:lnTo>
                  <a:pt x="1269" y="54"/>
                </a:lnTo>
                <a:lnTo>
                  <a:pt x="1197" y="63"/>
                </a:lnTo>
                <a:lnTo>
                  <a:pt x="1125" y="72"/>
                </a:lnTo>
                <a:lnTo>
                  <a:pt x="1053" y="82"/>
                </a:lnTo>
                <a:lnTo>
                  <a:pt x="980" y="93"/>
                </a:lnTo>
                <a:lnTo>
                  <a:pt x="907" y="104"/>
                </a:lnTo>
                <a:lnTo>
                  <a:pt x="834" y="116"/>
                </a:lnTo>
                <a:lnTo>
                  <a:pt x="759" y="129"/>
                </a:lnTo>
                <a:lnTo>
                  <a:pt x="685" y="143"/>
                </a:lnTo>
                <a:lnTo>
                  <a:pt x="610" y="157"/>
                </a:lnTo>
                <a:lnTo>
                  <a:pt x="536" y="172"/>
                </a:lnTo>
                <a:lnTo>
                  <a:pt x="459" y="188"/>
                </a:lnTo>
                <a:lnTo>
                  <a:pt x="384" y="205"/>
                </a:lnTo>
                <a:lnTo>
                  <a:pt x="308" y="222"/>
                </a:lnTo>
                <a:lnTo>
                  <a:pt x="232" y="240"/>
                </a:lnTo>
                <a:lnTo>
                  <a:pt x="155" y="260"/>
                </a:lnTo>
                <a:lnTo>
                  <a:pt x="77" y="280"/>
                </a:lnTo>
                <a:lnTo>
                  <a:pt x="0" y="301"/>
                </a:lnTo>
                <a:lnTo>
                  <a:pt x="45" y="467"/>
                </a:lnTo>
                <a:lnTo>
                  <a:pt x="121" y="447"/>
                </a:lnTo>
                <a:lnTo>
                  <a:pt x="197" y="428"/>
                </a:lnTo>
                <a:lnTo>
                  <a:pt x="272" y="409"/>
                </a:lnTo>
                <a:lnTo>
                  <a:pt x="348" y="390"/>
                </a:lnTo>
                <a:lnTo>
                  <a:pt x="422" y="373"/>
                </a:lnTo>
                <a:lnTo>
                  <a:pt x="497" y="356"/>
                </a:lnTo>
                <a:lnTo>
                  <a:pt x="570" y="341"/>
                </a:lnTo>
                <a:lnTo>
                  <a:pt x="643" y="327"/>
                </a:lnTo>
                <a:lnTo>
                  <a:pt x="717" y="312"/>
                </a:lnTo>
                <a:lnTo>
                  <a:pt x="789" y="299"/>
                </a:lnTo>
                <a:lnTo>
                  <a:pt x="861" y="286"/>
                </a:lnTo>
                <a:lnTo>
                  <a:pt x="934" y="274"/>
                </a:lnTo>
                <a:lnTo>
                  <a:pt x="1005" y="264"/>
                </a:lnTo>
                <a:lnTo>
                  <a:pt x="1077" y="253"/>
                </a:lnTo>
                <a:lnTo>
                  <a:pt x="1148" y="243"/>
                </a:lnTo>
                <a:lnTo>
                  <a:pt x="1218" y="234"/>
                </a:lnTo>
                <a:lnTo>
                  <a:pt x="1288" y="226"/>
                </a:lnTo>
                <a:lnTo>
                  <a:pt x="1358" y="218"/>
                </a:lnTo>
                <a:lnTo>
                  <a:pt x="1427" y="211"/>
                </a:lnTo>
                <a:lnTo>
                  <a:pt x="1495" y="204"/>
                </a:lnTo>
                <a:lnTo>
                  <a:pt x="1565" y="199"/>
                </a:lnTo>
                <a:lnTo>
                  <a:pt x="1633" y="194"/>
                </a:lnTo>
                <a:lnTo>
                  <a:pt x="1700" y="188"/>
                </a:lnTo>
                <a:lnTo>
                  <a:pt x="1767" y="184"/>
                </a:lnTo>
                <a:lnTo>
                  <a:pt x="1834" y="181"/>
                </a:lnTo>
                <a:lnTo>
                  <a:pt x="1900" y="178"/>
                </a:lnTo>
                <a:lnTo>
                  <a:pt x="1966" y="176"/>
                </a:lnTo>
                <a:lnTo>
                  <a:pt x="2031" y="174"/>
                </a:lnTo>
                <a:lnTo>
                  <a:pt x="2160" y="172"/>
                </a:lnTo>
                <a:lnTo>
                  <a:pt x="2289" y="172"/>
                </a:lnTo>
                <a:lnTo>
                  <a:pt x="2415" y="174"/>
                </a:lnTo>
                <a:lnTo>
                  <a:pt x="2539" y="179"/>
                </a:lnTo>
                <a:lnTo>
                  <a:pt x="2662" y="185"/>
                </a:lnTo>
                <a:lnTo>
                  <a:pt x="2782" y="194"/>
                </a:lnTo>
                <a:lnTo>
                  <a:pt x="2900" y="203"/>
                </a:lnTo>
                <a:lnTo>
                  <a:pt x="3016" y="214"/>
                </a:lnTo>
                <a:lnTo>
                  <a:pt x="3131" y="227"/>
                </a:lnTo>
                <a:lnTo>
                  <a:pt x="3242" y="240"/>
                </a:lnTo>
                <a:lnTo>
                  <a:pt x="3352" y="256"/>
                </a:lnTo>
                <a:lnTo>
                  <a:pt x="3460" y="272"/>
                </a:lnTo>
                <a:lnTo>
                  <a:pt x="3567" y="290"/>
                </a:lnTo>
                <a:lnTo>
                  <a:pt x="3670" y="310"/>
                </a:lnTo>
                <a:lnTo>
                  <a:pt x="3772" y="329"/>
                </a:lnTo>
                <a:lnTo>
                  <a:pt x="3871" y="350"/>
                </a:lnTo>
                <a:lnTo>
                  <a:pt x="3969" y="372"/>
                </a:lnTo>
                <a:lnTo>
                  <a:pt x="4064" y="395"/>
                </a:lnTo>
                <a:lnTo>
                  <a:pt x="4156" y="417"/>
                </a:lnTo>
                <a:lnTo>
                  <a:pt x="4247" y="441"/>
                </a:lnTo>
                <a:lnTo>
                  <a:pt x="4334" y="466"/>
                </a:lnTo>
                <a:lnTo>
                  <a:pt x="4419" y="490"/>
                </a:lnTo>
                <a:lnTo>
                  <a:pt x="4502" y="515"/>
                </a:lnTo>
                <a:lnTo>
                  <a:pt x="4583" y="540"/>
                </a:lnTo>
                <a:lnTo>
                  <a:pt x="4662" y="566"/>
                </a:lnTo>
                <a:lnTo>
                  <a:pt x="4737" y="592"/>
                </a:lnTo>
                <a:lnTo>
                  <a:pt x="4811" y="617"/>
                </a:lnTo>
                <a:lnTo>
                  <a:pt x="4881" y="643"/>
                </a:lnTo>
                <a:lnTo>
                  <a:pt x="4949" y="668"/>
                </a:lnTo>
                <a:lnTo>
                  <a:pt x="5014" y="693"/>
                </a:lnTo>
                <a:lnTo>
                  <a:pt x="5075" y="717"/>
                </a:lnTo>
                <a:lnTo>
                  <a:pt x="5136" y="742"/>
                </a:lnTo>
                <a:lnTo>
                  <a:pt x="5194" y="766"/>
                </a:lnTo>
                <a:lnTo>
                  <a:pt x="5247" y="788"/>
                </a:lnTo>
                <a:lnTo>
                  <a:pt x="5348" y="833"/>
                </a:lnTo>
                <a:lnTo>
                  <a:pt x="5437" y="874"/>
                </a:lnTo>
                <a:lnTo>
                  <a:pt x="5515" y="912"/>
                </a:lnTo>
                <a:lnTo>
                  <a:pt x="5580" y="944"/>
                </a:lnTo>
                <a:lnTo>
                  <a:pt x="5677" y="993"/>
                </a:lnTo>
                <a:lnTo>
                  <a:pt x="5733" y="1019"/>
                </a:lnTo>
                <a:lnTo>
                  <a:pt x="5787" y="85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6394857" y="1656884"/>
            <a:ext cx="234048" cy="216367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917" y="685"/>
              </a:cxn>
              <a:cxn ang="0">
                <a:pos x="0" y="854"/>
              </a:cxn>
              <a:cxn ang="0">
                <a:pos x="284" y="0"/>
              </a:cxn>
              <a:cxn ang="0">
                <a:pos x="917" y="685"/>
              </a:cxn>
              <a:cxn ang="0">
                <a:pos x="284" y="0"/>
              </a:cxn>
            </a:cxnLst>
            <a:rect l="0" t="0" r="r" b="b"/>
            <a:pathLst>
              <a:path w="917" h="854">
                <a:moveTo>
                  <a:pt x="284" y="0"/>
                </a:moveTo>
                <a:lnTo>
                  <a:pt x="917" y="685"/>
                </a:lnTo>
                <a:lnTo>
                  <a:pt x="0" y="854"/>
                </a:lnTo>
                <a:lnTo>
                  <a:pt x="284" y="0"/>
                </a:lnTo>
                <a:lnTo>
                  <a:pt x="917" y="685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4497795" y="3931492"/>
            <a:ext cx="975963" cy="984996"/>
          </a:xfrm>
          <a:custGeom>
            <a:avLst/>
            <a:gdLst/>
            <a:ahLst/>
            <a:cxnLst>
              <a:cxn ang="0">
                <a:pos x="4" y="149"/>
              </a:cxn>
              <a:cxn ang="0">
                <a:pos x="21" y="395"/>
              </a:cxn>
              <a:cxn ang="0">
                <a:pos x="53" y="638"/>
              </a:cxn>
              <a:cxn ang="0">
                <a:pos x="98" y="875"/>
              </a:cxn>
              <a:cxn ang="0">
                <a:pos x="159" y="1107"/>
              </a:cxn>
              <a:cxn ang="0">
                <a:pos x="232" y="1332"/>
              </a:cxn>
              <a:cxn ang="0">
                <a:pos x="320" y="1553"/>
              </a:cxn>
              <a:cxn ang="0">
                <a:pos x="419" y="1766"/>
              </a:cxn>
              <a:cxn ang="0">
                <a:pos x="530" y="1972"/>
              </a:cxn>
              <a:cxn ang="0">
                <a:pos x="653" y="2171"/>
              </a:cxn>
              <a:cxn ang="0">
                <a:pos x="788" y="2360"/>
              </a:cxn>
              <a:cxn ang="0">
                <a:pos x="932" y="2542"/>
              </a:cxn>
              <a:cxn ang="0">
                <a:pos x="1087" y="2714"/>
              </a:cxn>
              <a:cxn ang="0">
                <a:pos x="1253" y="2877"/>
              </a:cxn>
              <a:cxn ang="0">
                <a:pos x="1426" y="3030"/>
              </a:cxn>
              <a:cxn ang="0">
                <a:pos x="1610" y="3172"/>
              </a:cxn>
              <a:cxn ang="0">
                <a:pos x="1802" y="3304"/>
              </a:cxn>
              <a:cxn ang="0">
                <a:pos x="2001" y="3423"/>
              </a:cxn>
              <a:cxn ang="0">
                <a:pos x="2208" y="3530"/>
              </a:cxn>
              <a:cxn ang="0">
                <a:pos x="2422" y="3626"/>
              </a:cxn>
              <a:cxn ang="0">
                <a:pos x="2642" y="3708"/>
              </a:cxn>
              <a:cxn ang="0">
                <a:pos x="2869" y="3776"/>
              </a:cxn>
              <a:cxn ang="0">
                <a:pos x="3102" y="3830"/>
              </a:cxn>
              <a:cxn ang="0">
                <a:pos x="3339" y="3871"/>
              </a:cxn>
              <a:cxn ang="0">
                <a:pos x="3580" y="3896"/>
              </a:cxn>
              <a:cxn ang="0">
                <a:pos x="3827" y="3906"/>
              </a:cxn>
              <a:cxn ang="0">
                <a:pos x="3639" y="3727"/>
              </a:cxn>
              <a:cxn ang="0">
                <a:pos x="3408" y="3706"/>
              </a:cxn>
              <a:cxn ang="0">
                <a:pos x="3180" y="3671"/>
              </a:cxn>
              <a:cxn ang="0">
                <a:pos x="2958" y="3621"/>
              </a:cxn>
              <a:cxn ang="0">
                <a:pos x="2740" y="3558"/>
              </a:cxn>
              <a:cxn ang="0">
                <a:pos x="2528" y="3482"/>
              </a:cxn>
              <a:cxn ang="0">
                <a:pos x="2323" y="3394"/>
              </a:cxn>
              <a:cxn ang="0">
                <a:pos x="2124" y="3294"/>
              </a:cxn>
              <a:cxn ang="0">
                <a:pos x="1931" y="3182"/>
              </a:cxn>
              <a:cxn ang="0">
                <a:pos x="1747" y="3059"/>
              </a:cxn>
              <a:cxn ang="0">
                <a:pos x="1571" y="2925"/>
              </a:cxn>
              <a:cxn ang="0">
                <a:pos x="1403" y="2781"/>
              </a:cxn>
              <a:cxn ang="0">
                <a:pos x="1243" y="2627"/>
              </a:cxn>
              <a:cxn ang="0">
                <a:pos x="1093" y="2464"/>
              </a:cxn>
              <a:cxn ang="0">
                <a:pos x="952" y="2292"/>
              </a:cxn>
              <a:cxn ang="0">
                <a:pos x="822" y="2112"/>
              </a:cxn>
              <a:cxn ang="0">
                <a:pos x="702" y="1924"/>
              </a:cxn>
              <a:cxn ang="0">
                <a:pos x="593" y="1728"/>
              </a:cxn>
              <a:cxn ang="0">
                <a:pos x="495" y="1526"/>
              </a:cxn>
              <a:cxn ang="0">
                <a:pos x="410" y="1318"/>
              </a:cxn>
              <a:cxn ang="0">
                <a:pos x="338" y="1103"/>
              </a:cxn>
              <a:cxn ang="0">
                <a:pos x="277" y="881"/>
              </a:cxn>
              <a:cxn ang="0">
                <a:pos x="230" y="656"/>
              </a:cxn>
              <a:cxn ang="0">
                <a:pos x="197" y="425"/>
              </a:cxn>
              <a:cxn ang="0">
                <a:pos x="178" y="191"/>
              </a:cxn>
              <a:cxn ang="0">
                <a:pos x="174" y="0"/>
              </a:cxn>
            </a:cxnLst>
            <a:rect l="0" t="0" r="r" b="b"/>
            <a:pathLst>
              <a:path w="3828" h="3906">
                <a:moveTo>
                  <a:pt x="0" y="0"/>
                </a:moveTo>
                <a:lnTo>
                  <a:pt x="0" y="0"/>
                </a:lnTo>
                <a:lnTo>
                  <a:pt x="2" y="50"/>
                </a:lnTo>
                <a:lnTo>
                  <a:pt x="3" y="100"/>
                </a:lnTo>
                <a:lnTo>
                  <a:pt x="4" y="149"/>
                </a:lnTo>
                <a:lnTo>
                  <a:pt x="6" y="199"/>
                </a:lnTo>
                <a:lnTo>
                  <a:pt x="9" y="248"/>
                </a:lnTo>
                <a:lnTo>
                  <a:pt x="12" y="298"/>
                </a:lnTo>
                <a:lnTo>
                  <a:pt x="16" y="347"/>
                </a:lnTo>
                <a:lnTo>
                  <a:pt x="21" y="395"/>
                </a:lnTo>
                <a:lnTo>
                  <a:pt x="26" y="444"/>
                </a:lnTo>
                <a:lnTo>
                  <a:pt x="31" y="493"/>
                </a:lnTo>
                <a:lnTo>
                  <a:pt x="38" y="541"/>
                </a:lnTo>
                <a:lnTo>
                  <a:pt x="45" y="590"/>
                </a:lnTo>
                <a:lnTo>
                  <a:pt x="53" y="638"/>
                </a:lnTo>
                <a:lnTo>
                  <a:pt x="60" y="686"/>
                </a:lnTo>
                <a:lnTo>
                  <a:pt x="70" y="733"/>
                </a:lnTo>
                <a:lnTo>
                  <a:pt x="78" y="780"/>
                </a:lnTo>
                <a:lnTo>
                  <a:pt x="88" y="827"/>
                </a:lnTo>
                <a:lnTo>
                  <a:pt x="98" y="875"/>
                </a:lnTo>
                <a:lnTo>
                  <a:pt x="110" y="922"/>
                </a:lnTo>
                <a:lnTo>
                  <a:pt x="121" y="968"/>
                </a:lnTo>
                <a:lnTo>
                  <a:pt x="133" y="1014"/>
                </a:lnTo>
                <a:lnTo>
                  <a:pt x="146" y="1060"/>
                </a:lnTo>
                <a:lnTo>
                  <a:pt x="159" y="1107"/>
                </a:lnTo>
                <a:lnTo>
                  <a:pt x="173" y="1152"/>
                </a:lnTo>
                <a:lnTo>
                  <a:pt x="187" y="1197"/>
                </a:lnTo>
                <a:lnTo>
                  <a:pt x="202" y="1243"/>
                </a:lnTo>
                <a:lnTo>
                  <a:pt x="216" y="1288"/>
                </a:lnTo>
                <a:lnTo>
                  <a:pt x="232" y="1332"/>
                </a:lnTo>
                <a:lnTo>
                  <a:pt x="249" y="1377"/>
                </a:lnTo>
                <a:lnTo>
                  <a:pt x="265" y="1422"/>
                </a:lnTo>
                <a:lnTo>
                  <a:pt x="283" y="1465"/>
                </a:lnTo>
                <a:lnTo>
                  <a:pt x="300" y="1509"/>
                </a:lnTo>
                <a:lnTo>
                  <a:pt x="320" y="1553"/>
                </a:lnTo>
                <a:lnTo>
                  <a:pt x="339" y="1595"/>
                </a:lnTo>
                <a:lnTo>
                  <a:pt x="358" y="1639"/>
                </a:lnTo>
                <a:lnTo>
                  <a:pt x="377" y="1681"/>
                </a:lnTo>
                <a:lnTo>
                  <a:pt x="397" y="1724"/>
                </a:lnTo>
                <a:lnTo>
                  <a:pt x="419" y="1766"/>
                </a:lnTo>
                <a:lnTo>
                  <a:pt x="440" y="1808"/>
                </a:lnTo>
                <a:lnTo>
                  <a:pt x="462" y="1849"/>
                </a:lnTo>
                <a:lnTo>
                  <a:pt x="483" y="1891"/>
                </a:lnTo>
                <a:lnTo>
                  <a:pt x="507" y="1931"/>
                </a:lnTo>
                <a:lnTo>
                  <a:pt x="530" y="1972"/>
                </a:lnTo>
                <a:lnTo>
                  <a:pt x="554" y="2012"/>
                </a:lnTo>
                <a:lnTo>
                  <a:pt x="578" y="2052"/>
                </a:lnTo>
                <a:lnTo>
                  <a:pt x="603" y="2092"/>
                </a:lnTo>
                <a:lnTo>
                  <a:pt x="627" y="2131"/>
                </a:lnTo>
                <a:lnTo>
                  <a:pt x="653" y="2171"/>
                </a:lnTo>
                <a:lnTo>
                  <a:pt x="679" y="2209"/>
                </a:lnTo>
                <a:lnTo>
                  <a:pt x="705" y="2247"/>
                </a:lnTo>
                <a:lnTo>
                  <a:pt x="732" y="2286"/>
                </a:lnTo>
                <a:lnTo>
                  <a:pt x="759" y="2323"/>
                </a:lnTo>
                <a:lnTo>
                  <a:pt x="788" y="2360"/>
                </a:lnTo>
                <a:lnTo>
                  <a:pt x="815" y="2397"/>
                </a:lnTo>
                <a:lnTo>
                  <a:pt x="844" y="2435"/>
                </a:lnTo>
                <a:lnTo>
                  <a:pt x="873" y="2471"/>
                </a:lnTo>
                <a:lnTo>
                  <a:pt x="903" y="2507"/>
                </a:lnTo>
                <a:lnTo>
                  <a:pt x="932" y="2542"/>
                </a:lnTo>
                <a:lnTo>
                  <a:pt x="962" y="2577"/>
                </a:lnTo>
                <a:lnTo>
                  <a:pt x="993" y="2612"/>
                </a:lnTo>
                <a:lnTo>
                  <a:pt x="1024" y="2646"/>
                </a:lnTo>
                <a:lnTo>
                  <a:pt x="1056" y="2680"/>
                </a:lnTo>
                <a:lnTo>
                  <a:pt x="1087" y="2714"/>
                </a:lnTo>
                <a:lnTo>
                  <a:pt x="1120" y="2747"/>
                </a:lnTo>
                <a:lnTo>
                  <a:pt x="1153" y="2781"/>
                </a:lnTo>
                <a:lnTo>
                  <a:pt x="1186" y="2813"/>
                </a:lnTo>
                <a:lnTo>
                  <a:pt x="1219" y="2845"/>
                </a:lnTo>
                <a:lnTo>
                  <a:pt x="1253" y="2877"/>
                </a:lnTo>
                <a:lnTo>
                  <a:pt x="1287" y="2909"/>
                </a:lnTo>
                <a:lnTo>
                  <a:pt x="1321" y="2940"/>
                </a:lnTo>
                <a:lnTo>
                  <a:pt x="1356" y="2970"/>
                </a:lnTo>
                <a:lnTo>
                  <a:pt x="1391" y="3001"/>
                </a:lnTo>
                <a:lnTo>
                  <a:pt x="1426" y="3030"/>
                </a:lnTo>
                <a:lnTo>
                  <a:pt x="1462" y="3059"/>
                </a:lnTo>
                <a:lnTo>
                  <a:pt x="1498" y="3089"/>
                </a:lnTo>
                <a:lnTo>
                  <a:pt x="1536" y="3117"/>
                </a:lnTo>
                <a:lnTo>
                  <a:pt x="1573" y="3145"/>
                </a:lnTo>
                <a:lnTo>
                  <a:pt x="1610" y="3172"/>
                </a:lnTo>
                <a:lnTo>
                  <a:pt x="1647" y="3199"/>
                </a:lnTo>
                <a:lnTo>
                  <a:pt x="1686" y="3226"/>
                </a:lnTo>
                <a:lnTo>
                  <a:pt x="1724" y="3253"/>
                </a:lnTo>
                <a:lnTo>
                  <a:pt x="1762" y="3278"/>
                </a:lnTo>
                <a:lnTo>
                  <a:pt x="1802" y="3304"/>
                </a:lnTo>
                <a:lnTo>
                  <a:pt x="1841" y="3328"/>
                </a:lnTo>
                <a:lnTo>
                  <a:pt x="1880" y="3353"/>
                </a:lnTo>
                <a:lnTo>
                  <a:pt x="1920" y="3377"/>
                </a:lnTo>
                <a:lnTo>
                  <a:pt x="1960" y="3399"/>
                </a:lnTo>
                <a:lnTo>
                  <a:pt x="2001" y="3423"/>
                </a:lnTo>
                <a:lnTo>
                  <a:pt x="2042" y="3445"/>
                </a:lnTo>
                <a:lnTo>
                  <a:pt x="2082" y="3468"/>
                </a:lnTo>
                <a:lnTo>
                  <a:pt x="2124" y="3489"/>
                </a:lnTo>
                <a:lnTo>
                  <a:pt x="2167" y="3510"/>
                </a:lnTo>
                <a:lnTo>
                  <a:pt x="2208" y="3530"/>
                </a:lnTo>
                <a:lnTo>
                  <a:pt x="2251" y="3551"/>
                </a:lnTo>
                <a:lnTo>
                  <a:pt x="2293" y="3571"/>
                </a:lnTo>
                <a:lnTo>
                  <a:pt x="2336" y="3589"/>
                </a:lnTo>
                <a:lnTo>
                  <a:pt x="2378" y="3608"/>
                </a:lnTo>
                <a:lnTo>
                  <a:pt x="2422" y="3626"/>
                </a:lnTo>
                <a:lnTo>
                  <a:pt x="2465" y="3643"/>
                </a:lnTo>
                <a:lnTo>
                  <a:pt x="2509" y="3660"/>
                </a:lnTo>
                <a:lnTo>
                  <a:pt x="2554" y="3676"/>
                </a:lnTo>
                <a:lnTo>
                  <a:pt x="2598" y="3692"/>
                </a:lnTo>
                <a:lnTo>
                  <a:pt x="2642" y="3708"/>
                </a:lnTo>
                <a:lnTo>
                  <a:pt x="2688" y="3723"/>
                </a:lnTo>
                <a:lnTo>
                  <a:pt x="2733" y="3737"/>
                </a:lnTo>
                <a:lnTo>
                  <a:pt x="2778" y="3751"/>
                </a:lnTo>
                <a:lnTo>
                  <a:pt x="2823" y="3763"/>
                </a:lnTo>
                <a:lnTo>
                  <a:pt x="2869" y="3776"/>
                </a:lnTo>
                <a:lnTo>
                  <a:pt x="2915" y="3789"/>
                </a:lnTo>
                <a:lnTo>
                  <a:pt x="2961" y="3799"/>
                </a:lnTo>
                <a:lnTo>
                  <a:pt x="3008" y="3811"/>
                </a:lnTo>
                <a:lnTo>
                  <a:pt x="3055" y="3821"/>
                </a:lnTo>
                <a:lnTo>
                  <a:pt x="3102" y="3830"/>
                </a:lnTo>
                <a:lnTo>
                  <a:pt x="3148" y="3840"/>
                </a:lnTo>
                <a:lnTo>
                  <a:pt x="3195" y="3848"/>
                </a:lnTo>
                <a:lnTo>
                  <a:pt x="3243" y="3857"/>
                </a:lnTo>
                <a:lnTo>
                  <a:pt x="3291" y="3864"/>
                </a:lnTo>
                <a:lnTo>
                  <a:pt x="3339" y="3871"/>
                </a:lnTo>
                <a:lnTo>
                  <a:pt x="3387" y="3877"/>
                </a:lnTo>
                <a:lnTo>
                  <a:pt x="3435" y="3882"/>
                </a:lnTo>
                <a:lnTo>
                  <a:pt x="3484" y="3888"/>
                </a:lnTo>
                <a:lnTo>
                  <a:pt x="3533" y="3892"/>
                </a:lnTo>
                <a:lnTo>
                  <a:pt x="3580" y="3896"/>
                </a:lnTo>
                <a:lnTo>
                  <a:pt x="3630" y="3899"/>
                </a:lnTo>
                <a:lnTo>
                  <a:pt x="3679" y="3902"/>
                </a:lnTo>
                <a:lnTo>
                  <a:pt x="3728" y="3904"/>
                </a:lnTo>
                <a:lnTo>
                  <a:pt x="3777" y="3905"/>
                </a:lnTo>
                <a:lnTo>
                  <a:pt x="3827" y="3906"/>
                </a:lnTo>
                <a:lnTo>
                  <a:pt x="3828" y="3734"/>
                </a:lnTo>
                <a:lnTo>
                  <a:pt x="3780" y="3732"/>
                </a:lnTo>
                <a:lnTo>
                  <a:pt x="3734" y="3731"/>
                </a:lnTo>
                <a:lnTo>
                  <a:pt x="3687" y="3729"/>
                </a:lnTo>
                <a:lnTo>
                  <a:pt x="3639" y="3727"/>
                </a:lnTo>
                <a:lnTo>
                  <a:pt x="3593" y="3724"/>
                </a:lnTo>
                <a:lnTo>
                  <a:pt x="3546" y="3721"/>
                </a:lnTo>
                <a:lnTo>
                  <a:pt x="3500" y="3717"/>
                </a:lnTo>
                <a:lnTo>
                  <a:pt x="3454" y="3711"/>
                </a:lnTo>
                <a:lnTo>
                  <a:pt x="3408" y="3706"/>
                </a:lnTo>
                <a:lnTo>
                  <a:pt x="3362" y="3701"/>
                </a:lnTo>
                <a:lnTo>
                  <a:pt x="3316" y="3693"/>
                </a:lnTo>
                <a:lnTo>
                  <a:pt x="3271" y="3687"/>
                </a:lnTo>
                <a:lnTo>
                  <a:pt x="3225" y="3678"/>
                </a:lnTo>
                <a:lnTo>
                  <a:pt x="3180" y="3671"/>
                </a:lnTo>
                <a:lnTo>
                  <a:pt x="3136" y="3662"/>
                </a:lnTo>
                <a:lnTo>
                  <a:pt x="3090" y="3653"/>
                </a:lnTo>
                <a:lnTo>
                  <a:pt x="3046" y="3643"/>
                </a:lnTo>
                <a:lnTo>
                  <a:pt x="3002" y="3632"/>
                </a:lnTo>
                <a:lnTo>
                  <a:pt x="2958" y="3621"/>
                </a:lnTo>
                <a:lnTo>
                  <a:pt x="2913" y="3610"/>
                </a:lnTo>
                <a:lnTo>
                  <a:pt x="2870" y="3597"/>
                </a:lnTo>
                <a:lnTo>
                  <a:pt x="2826" y="3586"/>
                </a:lnTo>
                <a:lnTo>
                  <a:pt x="2784" y="3572"/>
                </a:lnTo>
                <a:lnTo>
                  <a:pt x="2740" y="3558"/>
                </a:lnTo>
                <a:lnTo>
                  <a:pt x="2697" y="3544"/>
                </a:lnTo>
                <a:lnTo>
                  <a:pt x="2655" y="3529"/>
                </a:lnTo>
                <a:lnTo>
                  <a:pt x="2612" y="3514"/>
                </a:lnTo>
                <a:lnTo>
                  <a:pt x="2570" y="3498"/>
                </a:lnTo>
                <a:lnTo>
                  <a:pt x="2528" y="3482"/>
                </a:lnTo>
                <a:lnTo>
                  <a:pt x="2487" y="3465"/>
                </a:lnTo>
                <a:lnTo>
                  <a:pt x="2445" y="3449"/>
                </a:lnTo>
                <a:lnTo>
                  <a:pt x="2405" y="3431"/>
                </a:lnTo>
                <a:lnTo>
                  <a:pt x="2363" y="3413"/>
                </a:lnTo>
                <a:lnTo>
                  <a:pt x="2323" y="3394"/>
                </a:lnTo>
                <a:lnTo>
                  <a:pt x="2282" y="3375"/>
                </a:lnTo>
                <a:lnTo>
                  <a:pt x="2242" y="3356"/>
                </a:lnTo>
                <a:lnTo>
                  <a:pt x="2203" y="3336"/>
                </a:lnTo>
                <a:lnTo>
                  <a:pt x="2163" y="3315"/>
                </a:lnTo>
                <a:lnTo>
                  <a:pt x="2124" y="3294"/>
                </a:lnTo>
                <a:lnTo>
                  <a:pt x="2085" y="3273"/>
                </a:lnTo>
                <a:lnTo>
                  <a:pt x="2046" y="3251"/>
                </a:lnTo>
                <a:lnTo>
                  <a:pt x="2008" y="3228"/>
                </a:lnTo>
                <a:lnTo>
                  <a:pt x="1970" y="3206"/>
                </a:lnTo>
                <a:lnTo>
                  <a:pt x="1931" y="3182"/>
                </a:lnTo>
                <a:lnTo>
                  <a:pt x="1894" y="3158"/>
                </a:lnTo>
                <a:lnTo>
                  <a:pt x="1857" y="3135"/>
                </a:lnTo>
                <a:lnTo>
                  <a:pt x="1820" y="3109"/>
                </a:lnTo>
                <a:lnTo>
                  <a:pt x="1784" y="3085"/>
                </a:lnTo>
                <a:lnTo>
                  <a:pt x="1747" y="3059"/>
                </a:lnTo>
                <a:lnTo>
                  <a:pt x="1711" y="3034"/>
                </a:lnTo>
                <a:lnTo>
                  <a:pt x="1676" y="3007"/>
                </a:lnTo>
                <a:lnTo>
                  <a:pt x="1640" y="2979"/>
                </a:lnTo>
                <a:lnTo>
                  <a:pt x="1606" y="2953"/>
                </a:lnTo>
                <a:lnTo>
                  <a:pt x="1571" y="2925"/>
                </a:lnTo>
                <a:lnTo>
                  <a:pt x="1537" y="2897"/>
                </a:lnTo>
                <a:lnTo>
                  <a:pt x="1503" y="2869"/>
                </a:lnTo>
                <a:lnTo>
                  <a:pt x="1469" y="2840"/>
                </a:lnTo>
                <a:lnTo>
                  <a:pt x="1436" y="2811"/>
                </a:lnTo>
                <a:lnTo>
                  <a:pt x="1403" y="2781"/>
                </a:lnTo>
                <a:lnTo>
                  <a:pt x="1370" y="2752"/>
                </a:lnTo>
                <a:lnTo>
                  <a:pt x="1338" y="2721"/>
                </a:lnTo>
                <a:lnTo>
                  <a:pt x="1306" y="2690"/>
                </a:lnTo>
                <a:lnTo>
                  <a:pt x="1274" y="2659"/>
                </a:lnTo>
                <a:lnTo>
                  <a:pt x="1243" y="2627"/>
                </a:lnTo>
                <a:lnTo>
                  <a:pt x="1212" y="2595"/>
                </a:lnTo>
                <a:lnTo>
                  <a:pt x="1181" y="2563"/>
                </a:lnTo>
                <a:lnTo>
                  <a:pt x="1152" y="2530"/>
                </a:lnTo>
                <a:lnTo>
                  <a:pt x="1122" y="2497"/>
                </a:lnTo>
                <a:lnTo>
                  <a:pt x="1093" y="2464"/>
                </a:lnTo>
                <a:lnTo>
                  <a:pt x="1063" y="2430"/>
                </a:lnTo>
                <a:lnTo>
                  <a:pt x="1036" y="2396"/>
                </a:lnTo>
                <a:lnTo>
                  <a:pt x="1007" y="2362"/>
                </a:lnTo>
                <a:lnTo>
                  <a:pt x="979" y="2327"/>
                </a:lnTo>
                <a:lnTo>
                  <a:pt x="952" y="2292"/>
                </a:lnTo>
                <a:lnTo>
                  <a:pt x="925" y="2257"/>
                </a:lnTo>
                <a:lnTo>
                  <a:pt x="898" y="2221"/>
                </a:lnTo>
                <a:lnTo>
                  <a:pt x="873" y="2186"/>
                </a:lnTo>
                <a:lnTo>
                  <a:pt x="847" y="2148"/>
                </a:lnTo>
                <a:lnTo>
                  <a:pt x="822" y="2112"/>
                </a:lnTo>
                <a:lnTo>
                  <a:pt x="797" y="2075"/>
                </a:lnTo>
                <a:lnTo>
                  <a:pt x="773" y="2038"/>
                </a:lnTo>
                <a:lnTo>
                  <a:pt x="748" y="2001"/>
                </a:lnTo>
                <a:lnTo>
                  <a:pt x="725" y="1962"/>
                </a:lnTo>
                <a:lnTo>
                  <a:pt x="702" y="1924"/>
                </a:lnTo>
                <a:lnTo>
                  <a:pt x="679" y="1886"/>
                </a:lnTo>
                <a:lnTo>
                  <a:pt x="657" y="1846"/>
                </a:lnTo>
                <a:lnTo>
                  <a:pt x="636" y="1807"/>
                </a:lnTo>
                <a:lnTo>
                  <a:pt x="613" y="1769"/>
                </a:lnTo>
                <a:lnTo>
                  <a:pt x="593" y="1728"/>
                </a:lnTo>
                <a:lnTo>
                  <a:pt x="573" y="1689"/>
                </a:lnTo>
                <a:lnTo>
                  <a:pt x="553" y="1648"/>
                </a:lnTo>
                <a:lnTo>
                  <a:pt x="533" y="1608"/>
                </a:lnTo>
                <a:lnTo>
                  <a:pt x="514" y="1568"/>
                </a:lnTo>
                <a:lnTo>
                  <a:pt x="495" y="1526"/>
                </a:lnTo>
                <a:lnTo>
                  <a:pt x="478" y="1485"/>
                </a:lnTo>
                <a:lnTo>
                  <a:pt x="460" y="1443"/>
                </a:lnTo>
                <a:lnTo>
                  <a:pt x="443" y="1402"/>
                </a:lnTo>
                <a:lnTo>
                  <a:pt x="426" y="1359"/>
                </a:lnTo>
                <a:lnTo>
                  <a:pt x="410" y="1318"/>
                </a:lnTo>
                <a:lnTo>
                  <a:pt x="395" y="1275"/>
                </a:lnTo>
                <a:lnTo>
                  <a:pt x="379" y="1231"/>
                </a:lnTo>
                <a:lnTo>
                  <a:pt x="365" y="1189"/>
                </a:lnTo>
                <a:lnTo>
                  <a:pt x="350" y="1145"/>
                </a:lnTo>
                <a:lnTo>
                  <a:pt x="338" y="1103"/>
                </a:lnTo>
                <a:lnTo>
                  <a:pt x="324" y="1058"/>
                </a:lnTo>
                <a:lnTo>
                  <a:pt x="312" y="1014"/>
                </a:lnTo>
                <a:lnTo>
                  <a:pt x="299" y="971"/>
                </a:lnTo>
                <a:lnTo>
                  <a:pt x="289" y="926"/>
                </a:lnTo>
                <a:lnTo>
                  <a:pt x="277" y="881"/>
                </a:lnTo>
                <a:lnTo>
                  <a:pt x="266" y="837"/>
                </a:lnTo>
                <a:lnTo>
                  <a:pt x="257" y="792"/>
                </a:lnTo>
                <a:lnTo>
                  <a:pt x="247" y="746"/>
                </a:lnTo>
                <a:lnTo>
                  <a:pt x="239" y="702"/>
                </a:lnTo>
                <a:lnTo>
                  <a:pt x="230" y="656"/>
                </a:lnTo>
                <a:lnTo>
                  <a:pt x="223" y="610"/>
                </a:lnTo>
                <a:lnTo>
                  <a:pt x="215" y="564"/>
                </a:lnTo>
                <a:lnTo>
                  <a:pt x="209" y="519"/>
                </a:lnTo>
                <a:lnTo>
                  <a:pt x="203" y="472"/>
                </a:lnTo>
                <a:lnTo>
                  <a:pt x="197" y="425"/>
                </a:lnTo>
                <a:lnTo>
                  <a:pt x="192" y="379"/>
                </a:lnTo>
                <a:lnTo>
                  <a:pt x="188" y="332"/>
                </a:lnTo>
                <a:lnTo>
                  <a:pt x="185" y="285"/>
                </a:lnTo>
                <a:lnTo>
                  <a:pt x="181" y="239"/>
                </a:lnTo>
                <a:lnTo>
                  <a:pt x="178" y="191"/>
                </a:lnTo>
                <a:lnTo>
                  <a:pt x="176" y="143"/>
                </a:lnTo>
                <a:lnTo>
                  <a:pt x="175" y="96"/>
                </a:lnTo>
                <a:lnTo>
                  <a:pt x="174" y="48"/>
                </a:lnTo>
                <a:lnTo>
                  <a:pt x="174" y="0"/>
                </a:lnTo>
                <a:lnTo>
                  <a:pt x="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7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497795" y="2898029"/>
            <a:ext cx="986671" cy="984997"/>
          </a:xfrm>
          <a:custGeom>
            <a:avLst/>
            <a:gdLst/>
            <a:ahLst/>
            <a:cxnLst>
              <a:cxn ang="0">
                <a:pos x="3723" y="3"/>
              </a:cxn>
              <a:cxn ang="0">
                <a:pos x="3477" y="20"/>
              </a:cxn>
              <a:cxn ang="0">
                <a:pos x="3236" y="53"/>
              </a:cxn>
              <a:cxn ang="0">
                <a:pos x="3000" y="100"/>
              </a:cxn>
              <a:cxn ang="0">
                <a:pos x="2769" y="162"/>
              </a:cxn>
              <a:cxn ang="0">
                <a:pos x="2543" y="237"/>
              </a:cxn>
              <a:cxn ang="0">
                <a:pos x="2324" y="327"/>
              </a:cxn>
              <a:cxn ang="0">
                <a:pos x="2112" y="429"/>
              </a:cxn>
              <a:cxn ang="0">
                <a:pos x="1907" y="543"/>
              </a:cxn>
              <a:cxn ang="0">
                <a:pos x="1710" y="668"/>
              </a:cxn>
              <a:cxn ang="0">
                <a:pos x="1521" y="806"/>
              </a:cxn>
              <a:cxn ang="0">
                <a:pos x="1341" y="954"/>
              </a:cxn>
              <a:cxn ang="0">
                <a:pos x="1170" y="1113"/>
              </a:cxn>
              <a:cxn ang="0">
                <a:pos x="1008" y="1282"/>
              </a:cxn>
              <a:cxn ang="0">
                <a:pos x="857" y="1461"/>
              </a:cxn>
              <a:cxn ang="0">
                <a:pos x="716" y="1647"/>
              </a:cxn>
              <a:cxn ang="0">
                <a:pos x="587" y="1843"/>
              </a:cxn>
              <a:cxn ang="0">
                <a:pos x="470" y="2047"/>
              </a:cxn>
              <a:cxn ang="0">
                <a:pos x="363" y="2258"/>
              </a:cxn>
              <a:cxn ang="0">
                <a:pos x="270" y="2476"/>
              </a:cxn>
              <a:cxn ang="0">
                <a:pos x="190" y="2701"/>
              </a:cxn>
              <a:cxn ang="0">
                <a:pos x="123" y="2931"/>
              </a:cxn>
              <a:cxn ang="0">
                <a:pos x="71" y="3168"/>
              </a:cxn>
              <a:cxn ang="0">
                <a:pos x="32" y="3410"/>
              </a:cxn>
              <a:cxn ang="0">
                <a:pos x="9" y="3655"/>
              </a:cxn>
              <a:cxn ang="0">
                <a:pos x="0" y="3905"/>
              </a:cxn>
              <a:cxn ang="0">
                <a:pos x="178" y="3713"/>
              </a:cxn>
              <a:cxn ang="0">
                <a:pos x="197" y="3478"/>
              </a:cxn>
              <a:cxn ang="0">
                <a:pos x="231" y="3246"/>
              </a:cxn>
              <a:cxn ang="0">
                <a:pos x="279" y="3019"/>
              </a:cxn>
              <a:cxn ang="0">
                <a:pos x="340" y="2797"/>
              </a:cxn>
              <a:cxn ang="0">
                <a:pos x="414" y="2581"/>
              </a:cxn>
              <a:cxn ang="0">
                <a:pos x="500" y="2371"/>
              </a:cxn>
              <a:cxn ang="0">
                <a:pos x="599" y="2168"/>
              </a:cxn>
              <a:cxn ang="0">
                <a:pos x="710" y="1972"/>
              </a:cxn>
              <a:cxn ang="0">
                <a:pos x="831" y="1783"/>
              </a:cxn>
              <a:cxn ang="0">
                <a:pos x="964" y="1603"/>
              </a:cxn>
              <a:cxn ang="0">
                <a:pos x="1107" y="1431"/>
              </a:cxn>
              <a:cxn ang="0">
                <a:pos x="1259" y="1267"/>
              </a:cxn>
              <a:cxn ang="0">
                <a:pos x="1421" y="1114"/>
              </a:cxn>
              <a:cxn ang="0">
                <a:pos x="1591" y="970"/>
              </a:cxn>
              <a:cxn ang="0">
                <a:pos x="1770" y="836"/>
              </a:cxn>
              <a:cxn ang="0">
                <a:pos x="1957" y="714"/>
              </a:cxn>
              <a:cxn ang="0">
                <a:pos x="2152" y="602"/>
              </a:cxn>
              <a:cxn ang="0">
                <a:pos x="2353" y="502"/>
              </a:cxn>
              <a:cxn ang="0">
                <a:pos x="2560" y="415"/>
              </a:cxn>
              <a:cxn ang="0">
                <a:pos x="2774" y="341"/>
              </a:cxn>
              <a:cxn ang="0">
                <a:pos x="2994" y="279"/>
              </a:cxn>
              <a:cxn ang="0">
                <a:pos x="3219" y="231"/>
              </a:cxn>
              <a:cxn ang="0">
                <a:pos x="3448" y="197"/>
              </a:cxn>
              <a:cxn ang="0">
                <a:pos x="3681" y="177"/>
              </a:cxn>
              <a:cxn ang="0">
                <a:pos x="3872" y="172"/>
              </a:cxn>
            </a:cxnLst>
            <a:rect l="0" t="0" r="r" b="b"/>
            <a:pathLst>
              <a:path w="3872" h="3905">
                <a:moveTo>
                  <a:pt x="3872" y="0"/>
                </a:moveTo>
                <a:lnTo>
                  <a:pt x="3872" y="0"/>
                </a:lnTo>
                <a:lnTo>
                  <a:pt x="3822" y="0"/>
                </a:lnTo>
                <a:lnTo>
                  <a:pt x="3772" y="1"/>
                </a:lnTo>
                <a:lnTo>
                  <a:pt x="3723" y="3"/>
                </a:lnTo>
                <a:lnTo>
                  <a:pt x="3673" y="5"/>
                </a:lnTo>
                <a:lnTo>
                  <a:pt x="3624" y="8"/>
                </a:lnTo>
                <a:lnTo>
                  <a:pt x="3575" y="11"/>
                </a:lnTo>
                <a:lnTo>
                  <a:pt x="3526" y="16"/>
                </a:lnTo>
                <a:lnTo>
                  <a:pt x="3477" y="20"/>
                </a:lnTo>
                <a:lnTo>
                  <a:pt x="3428" y="26"/>
                </a:lnTo>
                <a:lnTo>
                  <a:pt x="3380" y="32"/>
                </a:lnTo>
                <a:lnTo>
                  <a:pt x="3331" y="38"/>
                </a:lnTo>
                <a:lnTo>
                  <a:pt x="3284" y="45"/>
                </a:lnTo>
                <a:lnTo>
                  <a:pt x="3236" y="53"/>
                </a:lnTo>
                <a:lnTo>
                  <a:pt x="3188" y="61"/>
                </a:lnTo>
                <a:lnTo>
                  <a:pt x="3141" y="70"/>
                </a:lnTo>
                <a:lnTo>
                  <a:pt x="3093" y="80"/>
                </a:lnTo>
                <a:lnTo>
                  <a:pt x="3046" y="89"/>
                </a:lnTo>
                <a:lnTo>
                  <a:pt x="3000" y="100"/>
                </a:lnTo>
                <a:lnTo>
                  <a:pt x="2953" y="112"/>
                </a:lnTo>
                <a:lnTo>
                  <a:pt x="2906" y="123"/>
                </a:lnTo>
                <a:lnTo>
                  <a:pt x="2860" y="136"/>
                </a:lnTo>
                <a:lnTo>
                  <a:pt x="2814" y="148"/>
                </a:lnTo>
                <a:lnTo>
                  <a:pt x="2769" y="162"/>
                </a:lnTo>
                <a:lnTo>
                  <a:pt x="2723" y="176"/>
                </a:lnTo>
                <a:lnTo>
                  <a:pt x="2677" y="191"/>
                </a:lnTo>
                <a:lnTo>
                  <a:pt x="2632" y="205"/>
                </a:lnTo>
                <a:lnTo>
                  <a:pt x="2588" y="221"/>
                </a:lnTo>
                <a:lnTo>
                  <a:pt x="2543" y="237"/>
                </a:lnTo>
                <a:lnTo>
                  <a:pt x="2498" y="254"/>
                </a:lnTo>
                <a:lnTo>
                  <a:pt x="2455" y="271"/>
                </a:lnTo>
                <a:lnTo>
                  <a:pt x="2411" y="289"/>
                </a:lnTo>
                <a:lnTo>
                  <a:pt x="2368" y="308"/>
                </a:lnTo>
                <a:lnTo>
                  <a:pt x="2324" y="327"/>
                </a:lnTo>
                <a:lnTo>
                  <a:pt x="2281" y="346"/>
                </a:lnTo>
                <a:lnTo>
                  <a:pt x="2238" y="366"/>
                </a:lnTo>
                <a:lnTo>
                  <a:pt x="2195" y="386"/>
                </a:lnTo>
                <a:lnTo>
                  <a:pt x="2154" y="408"/>
                </a:lnTo>
                <a:lnTo>
                  <a:pt x="2112" y="429"/>
                </a:lnTo>
                <a:lnTo>
                  <a:pt x="2070" y="450"/>
                </a:lnTo>
                <a:lnTo>
                  <a:pt x="2029" y="472"/>
                </a:lnTo>
                <a:lnTo>
                  <a:pt x="1988" y="496"/>
                </a:lnTo>
                <a:lnTo>
                  <a:pt x="1947" y="519"/>
                </a:lnTo>
                <a:lnTo>
                  <a:pt x="1907" y="543"/>
                </a:lnTo>
                <a:lnTo>
                  <a:pt x="1867" y="567"/>
                </a:lnTo>
                <a:lnTo>
                  <a:pt x="1827" y="592"/>
                </a:lnTo>
                <a:lnTo>
                  <a:pt x="1788" y="617"/>
                </a:lnTo>
                <a:lnTo>
                  <a:pt x="1748" y="643"/>
                </a:lnTo>
                <a:lnTo>
                  <a:pt x="1710" y="668"/>
                </a:lnTo>
                <a:lnTo>
                  <a:pt x="1672" y="696"/>
                </a:lnTo>
                <a:lnTo>
                  <a:pt x="1634" y="722"/>
                </a:lnTo>
                <a:lnTo>
                  <a:pt x="1595" y="750"/>
                </a:lnTo>
                <a:lnTo>
                  <a:pt x="1558" y="778"/>
                </a:lnTo>
                <a:lnTo>
                  <a:pt x="1521" y="806"/>
                </a:lnTo>
                <a:lnTo>
                  <a:pt x="1484" y="835"/>
                </a:lnTo>
                <a:lnTo>
                  <a:pt x="1447" y="864"/>
                </a:lnTo>
                <a:lnTo>
                  <a:pt x="1412" y="894"/>
                </a:lnTo>
                <a:lnTo>
                  <a:pt x="1376" y="925"/>
                </a:lnTo>
                <a:lnTo>
                  <a:pt x="1341" y="954"/>
                </a:lnTo>
                <a:lnTo>
                  <a:pt x="1306" y="985"/>
                </a:lnTo>
                <a:lnTo>
                  <a:pt x="1271" y="1017"/>
                </a:lnTo>
                <a:lnTo>
                  <a:pt x="1237" y="1049"/>
                </a:lnTo>
                <a:lnTo>
                  <a:pt x="1203" y="1081"/>
                </a:lnTo>
                <a:lnTo>
                  <a:pt x="1170" y="1113"/>
                </a:lnTo>
                <a:lnTo>
                  <a:pt x="1137" y="1146"/>
                </a:lnTo>
                <a:lnTo>
                  <a:pt x="1104" y="1180"/>
                </a:lnTo>
                <a:lnTo>
                  <a:pt x="1072" y="1214"/>
                </a:lnTo>
                <a:lnTo>
                  <a:pt x="1040" y="1248"/>
                </a:lnTo>
                <a:lnTo>
                  <a:pt x="1008" y="1282"/>
                </a:lnTo>
                <a:lnTo>
                  <a:pt x="977" y="1317"/>
                </a:lnTo>
                <a:lnTo>
                  <a:pt x="946" y="1352"/>
                </a:lnTo>
                <a:lnTo>
                  <a:pt x="916" y="1387"/>
                </a:lnTo>
                <a:lnTo>
                  <a:pt x="887" y="1424"/>
                </a:lnTo>
                <a:lnTo>
                  <a:pt x="857" y="1461"/>
                </a:lnTo>
                <a:lnTo>
                  <a:pt x="828" y="1497"/>
                </a:lnTo>
                <a:lnTo>
                  <a:pt x="799" y="1534"/>
                </a:lnTo>
                <a:lnTo>
                  <a:pt x="772" y="1571"/>
                </a:lnTo>
                <a:lnTo>
                  <a:pt x="744" y="1609"/>
                </a:lnTo>
                <a:lnTo>
                  <a:pt x="716" y="1647"/>
                </a:lnTo>
                <a:lnTo>
                  <a:pt x="690" y="1685"/>
                </a:lnTo>
                <a:lnTo>
                  <a:pt x="663" y="1725"/>
                </a:lnTo>
                <a:lnTo>
                  <a:pt x="638" y="1764"/>
                </a:lnTo>
                <a:lnTo>
                  <a:pt x="612" y="1803"/>
                </a:lnTo>
                <a:lnTo>
                  <a:pt x="587" y="1843"/>
                </a:lnTo>
                <a:lnTo>
                  <a:pt x="562" y="1883"/>
                </a:lnTo>
                <a:lnTo>
                  <a:pt x="539" y="1924"/>
                </a:lnTo>
                <a:lnTo>
                  <a:pt x="515" y="1964"/>
                </a:lnTo>
                <a:lnTo>
                  <a:pt x="492" y="2005"/>
                </a:lnTo>
                <a:lnTo>
                  <a:pt x="470" y="2047"/>
                </a:lnTo>
                <a:lnTo>
                  <a:pt x="447" y="2088"/>
                </a:lnTo>
                <a:lnTo>
                  <a:pt x="425" y="2130"/>
                </a:lnTo>
                <a:lnTo>
                  <a:pt x="405" y="2172"/>
                </a:lnTo>
                <a:lnTo>
                  <a:pt x="383" y="2215"/>
                </a:lnTo>
                <a:lnTo>
                  <a:pt x="363" y="2258"/>
                </a:lnTo>
                <a:lnTo>
                  <a:pt x="344" y="2301"/>
                </a:lnTo>
                <a:lnTo>
                  <a:pt x="325" y="2344"/>
                </a:lnTo>
                <a:lnTo>
                  <a:pt x="306" y="2387"/>
                </a:lnTo>
                <a:lnTo>
                  <a:pt x="288" y="2432"/>
                </a:lnTo>
                <a:lnTo>
                  <a:pt x="270" y="2476"/>
                </a:lnTo>
                <a:lnTo>
                  <a:pt x="253" y="2520"/>
                </a:lnTo>
                <a:lnTo>
                  <a:pt x="237" y="2565"/>
                </a:lnTo>
                <a:lnTo>
                  <a:pt x="221" y="2610"/>
                </a:lnTo>
                <a:lnTo>
                  <a:pt x="205" y="2655"/>
                </a:lnTo>
                <a:lnTo>
                  <a:pt x="190" y="2701"/>
                </a:lnTo>
                <a:lnTo>
                  <a:pt x="175" y="2747"/>
                </a:lnTo>
                <a:lnTo>
                  <a:pt x="161" y="2793"/>
                </a:lnTo>
                <a:lnTo>
                  <a:pt x="148" y="2838"/>
                </a:lnTo>
                <a:lnTo>
                  <a:pt x="136" y="2885"/>
                </a:lnTo>
                <a:lnTo>
                  <a:pt x="123" y="2931"/>
                </a:lnTo>
                <a:lnTo>
                  <a:pt x="111" y="2978"/>
                </a:lnTo>
                <a:lnTo>
                  <a:pt x="100" y="3026"/>
                </a:lnTo>
                <a:lnTo>
                  <a:pt x="90" y="3072"/>
                </a:lnTo>
                <a:lnTo>
                  <a:pt x="80" y="3120"/>
                </a:lnTo>
                <a:lnTo>
                  <a:pt x="71" y="3168"/>
                </a:lnTo>
                <a:lnTo>
                  <a:pt x="61" y="3216"/>
                </a:lnTo>
                <a:lnTo>
                  <a:pt x="54" y="3264"/>
                </a:lnTo>
                <a:lnTo>
                  <a:pt x="45" y="3312"/>
                </a:lnTo>
                <a:lnTo>
                  <a:pt x="39" y="3361"/>
                </a:lnTo>
                <a:lnTo>
                  <a:pt x="32" y="3410"/>
                </a:lnTo>
                <a:lnTo>
                  <a:pt x="26" y="3459"/>
                </a:lnTo>
                <a:lnTo>
                  <a:pt x="21" y="3508"/>
                </a:lnTo>
                <a:lnTo>
                  <a:pt x="16" y="3557"/>
                </a:lnTo>
                <a:lnTo>
                  <a:pt x="12" y="3605"/>
                </a:lnTo>
                <a:lnTo>
                  <a:pt x="9" y="3655"/>
                </a:lnTo>
                <a:lnTo>
                  <a:pt x="6" y="3705"/>
                </a:lnTo>
                <a:lnTo>
                  <a:pt x="4" y="3755"/>
                </a:lnTo>
                <a:lnTo>
                  <a:pt x="3" y="3805"/>
                </a:lnTo>
                <a:lnTo>
                  <a:pt x="2" y="3855"/>
                </a:lnTo>
                <a:lnTo>
                  <a:pt x="0" y="3905"/>
                </a:lnTo>
                <a:lnTo>
                  <a:pt x="174" y="3905"/>
                </a:lnTo>
                <a:lnTo>
                  <a:pt x="174" y="3858"/>
                </a:lnTo>
                <a:lnTo>
                  <a:pt x="175" y="3809"/>
                </a:lnTo>
                <a:lnTo>
                  <a:pt x="176" y="3761"/>
                </a:lnTo>
                <a:lnTo>
                  <a:pt x="178" y="3713"/>
                </a:lnTo>
                <a:lnTo>
                  <a:pt x="181" y="3666"/>
                </a:lnTo>
                <a:lnTo>
                  <a:pt x="185" y="3618"/>
                </a:lnTo>
                <a:lnTo>
                  <a:pt x="189" y="3571"/>
                </a:lnTo>
                <a:lnTo>
                  <a:pt x="193" y="3525"/>
                </a:lnTo>
                <a:lnTo>
                  <a:pt x="197" y="3478"/>
                </a:lnTo>
                <a:lnTo>
                  <a:pt x="204" y="3431"/>
                </a:lnTo>
                <a:lnTo>
                  <a:pt x="209" y="3384"/>
                </a:lnTo>
                <a:lnTo>
                  <a:pt x="216" y="3337"/>
                </a:lnTo>
                <a:lnTo>
                  <a:pt x="224" y="3292"/>
                </a:lnTo>
                <a:lnTo>
                  <a:pt x="231" y="3246"/>
                </a:lnTo>
                <a:lnTo>
                  <a:pt x="240" y="3200"/>
                </a:lnTo>
                <a:lnTo>
                  <a:pt x="248" y="3154"/>
                </a:lnTo>
                <a:lnTo>
                  <a:pt x="258" y="3109"/>
                </a:lnTo>
                <a:lnTo>
                  <a:pt x="269" y="3064"/>
                </a:lnTo>
                <a:lnTo>
                  <a:pt x="279" y="3019"/>
                </a:lnTo>
                <a:lnTo>
                  <a:pt x="291" y="2974"/>
                </a:lnTo>
                <a:lnTo>
                  <a:pt x="302" y="2930"/>
                </a:lnTo>
                <a:lnTo>
                  <a:pt x="314" y="2885"/>
                </a:lnTo>
                <a:lnTo>
                  <a:pt x="327" y="2841"/>
                </a:lnTo>
                <a:lnTo>
                  <a:pt x="340" y="2797"/>
                </a:lnTo>
                <a:lnTo>
                  <a:pt x="354" y="2753"/>
                </a:lnTo>
                <a:lnTo>
                  <a:pt x="369" y="2710"/>
                </a:lnTo>
                <a:lnTo>
                  <a:pt x="383" y="2667"/>
                </a:lnTo>
                <a:lnTo>
                  <a:pt x="398" y="2624"/>
                </a:lnTo>
                <a:lnTo>
                  <a:pt x="414" y="2581"/>
                </a:lnTo>
                <a:lnTo>
                  <a:pt x="430" y="2538"/>
                </a:lnTo>
                <a:lnTo>
                  <a:pt x="447" y="2497"/>
                </a:lnTo>
                <a:lnTo>
                  <a:pt x="465" y="2454"/>
                </a:lnTo>
                <a:lnTo>
                  <a:pt x="482" y="2413"/>
                </a:lnTo>
                <a:lnTo>
                  <a:pt x="500" y="2371"/>
                </a:lnTo>
                <a:lnTo>
                  <a:pt x="520" y="2330"/>
                </a:lnTo>
                <a:lnTo>
                  <a:pt x="539" y="2289"/>
                </a:lnTo>
                <a:lnTo>
                  <a:pt x="559" y="2249"/>
                </a:lnTo>
                <a:lnTo>
                  <a:pt x="579" y="2209"/>
                </a:lnTo>
                <a:lnTo>
                  <a:pt x="599" y="2168"/>
                </a:lnTo>
                <a:lnTo>
                  <a:pt x="621" y="2128"/>
                </a:lnTo>
                <a:lnTo>
                  <a:pt x="642" y="2088"/>
                </a:lnTo>
                <a:lnTo>
                  <a:pt x="664" y="2049"/>
                </a:lnTo>
                <a:lnTo>
                  <a:pt x="687" y="2011"/>
                </a:lnTo>
                <a:lnTo>
                  <a:pt x="710" y="1972"/>
                </a:lnTo>
                <a:lnTo>
                  <a:pt x="733" y="1933"/>
                </a:lnTo>
                <a:lnTo>
                  <a:pt x="757" y="1896"/>
                </a:lnTo>
                <a:lnTo>
                  <a:pt x="782" y="1858"/>
                </a:lnTo>
                <a:lnTo>
                  <a:pt x="807" y="1820"/>
                </a:lnTo>
                <a:lnTo>
                  <a:pt x="831" y="1783"/>
                </a:lnTo>
                <a:lnTo>
                  <a:pt x="858" y="1747"/>
                </a:lnTo>
                <a:lnTo>
                  <a:pt x="883" y="1711"/>
                </a:lnTo>
                <a:lnTo>
                  <a:pt x="910" y="1674"/>
                </a:lnTo>
                <a:lnTo>
                  <a:pt x="937" y="1638"/>
                </a:lnTo>
                <a:lnTo>
                  <a:pt x="964" y="1603"/>
                </a:lnTo>
                <a:lnTo>
                  <a:pt x="992" y="1567"/>
                </a:lnTo>
                <a:lnTo>
                  <a:pt x="1020" y="1533"/>
                </a:lnTo>
                <a:lnTo>
                  <a:pt x="1048" y="1498"/>
                </a:lnTo>
                <a:lnTo>
                  <a:pt x="1077" y="1464"/>
                </a:lnTo>
                <a:lnTo>
                  <a:pt x="1107" y="1431"/>
                </a:lnTo>
                <a:lnTo>
                  <a:pt x="1137" y="1397"/>
                </a:lnTo>
                <a:lnTo>
                  <a:pt x="1166" y="1364"/>
                </a:lnTo>
                <a:lnTo>
                  <a:pt x="1197" y="1332"/>
                </a:lnTo>
                <a:lnTo>
                  <a:pt x="1227" y="1300"/>
                </a:lnTo>
                <a:lnTo>
                  <a:pt x="1259" y="1267"/>
                </a:lnTo>
                <a:lnTo>
                  <a:pt x="1291" y="1236"/>
                </a:lnTo>
                <a:lnTo>
                  <a:pt x="1323" y="1205"/>
                </a:lnTo>
                <a:lnTo>
                  <a:pt x="1355" y="1175"/>
                </a:lnTo>
                <a:lnTo>
                  <a:pt x="1388" y="1144"/>
                </a:lnTo>
                <a:lnTo>
                  <a:pt x="1421" y="1114"/>
                </a:lnTo>
                <a:lnTo>
                  <a:pt x="1454" y="1084"/>
                </a:lnTo>
                <a:lnTo>
                  <a:pt x="1488" y="1055"/>
                </a:lnTo>
                <a:lnTo>
                  <a:pt x="1522" y="1027"/>
                </a:lnTo>
                <a:lnTo>
                  <a:pt x="1557" y="998"/>
                </a:lnTo>
                <a:lnTo>
                  <a:pt x="1591" y="970"/>
                </a:lnTo>
                <a:lnTo>
                  <a:pt x="1626" y="943"/>
                </a:lnTo>
                <a:lnTo>
                  <a:pt x="1662" y="915"/>
                </a:lnTo>
                <a:lnTo>
                  <a:pt x="1697" y="888"/>
                </a:lnTo>
                <a:lnTo>
                  <a:pt x="1734" y="862"/>
                </a:lnTo>
                <a:lnTo>
                  <a:pt x="1770" y="836"/>
                </a:lnTo>
                <a:lnTo>
                  <a:pt x="1807" y="811"/>
                </a:lnTo>
                <a:lnTo>
                  <a:pt x="1844" y="786"/>
                </a:lnTo>
                <a:lnTo>
                  <a:pt x="1881" y="762"/>
                </a:lnTo>
                <a:lnTo>
                  <a:pt x="1919" y="737"/>
                </a:lnTo>
                <a:lnTo>
                  <a:pt x="1957" y="714"/>
                </a:lnTo>
                <a:lnTo>
                  <a:pt x="1995" y="691"/>
                </a:lnTo>
                <a:lnTo>
                  <a:pt x="2034" y="668"/>
                </a:lnTo>
                <a:lnTo>
                  <a:pt x="2073" y="646"/>
                </a:lnTo>
                <a:lnTo>
                  <a:pt x="2112" y="623"/>
                </a:lnTo>
                <a:lnTo>
                  <a:pt x="2152" y="602"/>
                </a:lnTo>
                <a:lnTo>
                  <a:pt x="2191" y="582"/>
                </a:lnTo>
                <a:lnTo>
                  <a:pt x="2230" y="561"/>
                </a:lnTo>
                <a:lnTo>
                  <a:pt x="2272" y="542"/>
                </a:lnTo>
                <a:lnTo>
                  <a:pt x="2312" y="521"/>
                </a:lnTo>
                <a:lnTo>
                  <a:pt x="2353" y="502"/>
                </a:lnTo>
                <a:lnTo>
                  <a:pt x="2393" y="484"/>
                </a:lnTo>
                <a:lnTo>
                  <a:pt x="2435" y="466"/>
                </a:lnTo>
                <a:lnTo>
                  <a:pt x="2476" y="449"/>
                </a:lnTo>
                <a:lnTo>
                  <a:pt x="2519" y="432"/>
                </a:lnTo>
                <a:lnTo>
                  <a:pt x="2560" y="415"/>
                </a:lnTo>
                <a:lnTo>
                  <a:pt x="2603" y="399"/>
                </a:lnTo>
                <a:lnTo>
                  <a:pt x="2645" y="384"/>
                </a:lnTo>
                <a:lnTo>
                  <a:pt x="2688" y="369"/>
                </a:lnTo>
                <a:lnTo>
                  <a:pt x="2730" y="354"/>
                </a:lnTo>
                <a:lnTo>
                  <a:pt x="2774" y="341"/>
                </a:lnTo>
                <a:lnTo>
                  <a:pt x="2818" y="328"/>
                </a:lnTo>
                <a:lnTo>
                  <a:pt x="2861" y="315"/>
                </a:lnTo>
                <a:lnTo>
                  <a:pt x="2905" y="302"/>
                </a:lnTo>
                <a:lnTo>
                  <a:pt x="2950" y="291"/>
                </a:lnTo>
                <a:lnTo>
                  <a:pt x="2994" y="279"/>
                </a:lnTo>
                <a:lnTo>
                  <a:pt x="3039" y="268"/>
                </a:lnTo>
                <a:lnTo>
                  <a:pt x="3084" y="259"/>
                </a:lnTo>
                <a:lnTo>
                  <a:pt x="3128" y="248"/>
                </a:lnTo>
                <a:lnTo>
                  <a:pt x="3173" y="239"/>
                </a:lnTo>
                <a:lnTo>
                  <a:pt x="3219" y="231"/>
                </a:lnTo>
                <a:lnTo>
                  <a:pt x="3264" y="222"/>
                </a:lnTo>
                <a:lnTo>
                  <a:pt x="3310" y="215"/>
                </a:lnTo>
                <a:lnTo>
                  <a:pt x="3356" y="209"/>
                </a:lnTo>
                <a:lnTo>
                  <a:pt x="3402" y="202"/>
                </a:lnTo>
                <a:lnTo>
                  <a:pt x="3448" y="197"/>
                </a:lnTo>
                <a:lnTo>
                  <a:pt x="3494" y="192"/>
                </a:lnTo>
                <a:lnTo>
                  <a:pt x="3541" y="187"/>
                </a:lnTo>
                <a:lnTo>
                  <a:pt x="3588" y="183"/>
                </a:lnTo>
                <a:lnTo>
                  <a:pt x="3635" y="180"/>
                </a:lnTo>
                <a:lnTo>
                  <a:pt x="3681" y="177"/>
                </a:lnTo>
                <a:lnTo>
                  <a:pt x="3729" y="175"/>
                </a:lnTo>
                <a:lnTo>
                  <a:pt x="3776" y="173"/>
                </a:lnTo>
                <a:lnTo>
                  <a:pt x="3824" y="172"/>
                </a:lnTo>
                <a:lnTo>
                  <a:pt x="3872" y="172"/>
                </a:lnTo>
                <a:lnTo>
                  <a:pt x="3872" y="172"/>
                </a:lnTo>
                <a:lnTo>
                  <a:pt x="3872" y="0"/>
                </a:lnTo>
                <a:close/>
              </a:path>
            </a:pathLst>
          </a:custGeom>
          <a:solidFill>
            <a:srgbClr val="F7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5521732" y="2898029"/>
            <a:ext cx="988201" cy="984997"/>
          </a:xfrm>
          <a:custGeom>
            <a:avLst/>
            <a:gdLst/>
            <a:ahLst/>
            <a:cxnLst>
              <a:cxn ang="0">
                <a:pos x="3868" y="3755"/>
              </a:cxn>
              <a:cxn ang="0">
                <a:pos x="3851" y="3508"/>
              </a:cxn>
              <a:cxn ang="0">
                <a:pos x="3818" y="3264"/>
              </a:cxn>
              <a:cxn ang="0">
                <a:pos x="3771" y="3026"/>
              </a:cxn>
              <a:cxn ang="0">
                <a:pos x="3710" y="2793"/>
              </a:cxn>
              <a:cxn ang="0">
                <a:pos x="3635" y="2565"/>
              </a:cxn>
              <a:cxn ang="0">
                <a:pos x="3547" y="2344"/>
              </a:cxn>
              <a:cxn ang="0">
                <a:pos x="3447" y="2130"/>
              </a:cxn>
              <a:cxn ang="0">
                <a:pos x="3333" y="1924"/>
              </a:cxn>
              <a:cxn ang="0">
                <a:pos x="3209" y="1725"/>
              </a:cxn>
              <a:cxn ang="0">
                <a:pos x="3072" y="1534"/>
              </a:cxn>
              <a:cxn ang="0">
                <a:pos x="2926" y="1352"/>
              </a:cxn>
              <a:cxn ang="0">
                <a:pos x="2768" y="1180"/>
              </a:cxn>
              <a:cxn ang="0">
                <a:pos x="2601" y="1017"/>
              </a:cxn>
              <a:cxn ang="0">
                <a:pos x="2424" y="864"/>
              </a:cxn>
              <a:cxn ang="0">
                <a:pos x="2238" y="722"/>
              </a:cxn>
              <a:cxn ang="0">
                <a:pos x="2045" y="592"/>
              </a:cxn>
              <a:cxn ang="0">
                <a:pos x="1843" y="472"/>
              </a:cxn>
              <a:cxn ang="0">
                <a:pos x="1633" y="366"/>
              </a:cxn>
              <a:cxn ang="0">
                <a:pos x="1417" y="271"/>
              </a:cxn>
              <a:cxn ang="0">
                <a:pos x="1195" y="191"/>
              </a:cxn>
              <a:cxn ang="0">
                <a:pos x="966" y="123"/>
              </a:cxn>
              <a:cxn ang="0">
                <a:pos x="731" y="70"/>
              </a:cxn>
              <a:cxn ang="0">
                <a:pos x="491" y="32"/>
              </a:cxn>
              <a:cxn ang="0">
                <a:pos x="248" y="8"/>
              </a:cxn>
              <a:cxn ang="0">
                <a:pos x="0" y="0"/>
              </a:cxn>
              <a:cxn ang="0">
                <a:pos x="189" y="177"/>
              </a:cxn>
              <a:cxn ang="0">
                <a:pos x="423" y="197"/>
              </a:cxn>
              <a:cxn ang="0">
                <a:pos x="653" y="231"/>
              </a:cxn>
              <a:cxn ang="0">
                <a:pos x="878" y="279"/>
              </a:cxn>
              <a:cxn ang="0">
                <a:pos x="1098" y="341"/>
              </a:cxn>
              <a:cxn ang="0">
                <a:pos x="1312" y="415"/>
              </a:cxn>
              <a:cxn ang="0">
                <a:pos x="1519" y="502"/>
              </a:cxn>
              <a:cxn ang="0">
                <a:pos x="1720" y="602"/>
              </a:cxn>
              <a:cxn ang="0">
                <a:pos x="1915" y="714"/>
              </a:cxn>
              <a:cxn ang="0">
                <a:pos x="2102" y="836"/>
              </a:cxn>
              <a:cxn ang="0">
                <a:pos x="2281" y="970"/>
              </a:cxn>
              <a:cxn ang="0">
                <a:pos x="2451" y="1114"/>
              </a:cxn>
              <a:cxn ang="0">
                <a:pos x="2613" y="1267"/>
              </a:cxn>
              <a:cxn ang="0">
                <a:pos x="2765" y="1431"/>
              </a:cxn>
              <a:cxn ang="0">
                <a:pos x="2907" y="1603"/>
              </a:cxn>
              <a:cxn ang="0">
                <a:pos x="3040" y="1783"/>
              </a:cxn>
              <a:cxn ang="0">
                <a:pos x="3162" y="1972"/>
              </a:cxn>
              <a:cxn ang="0">
                <a:pos x="3272" y="2168"/>
              </a:cxn>
              <a:cxn ang="0">
                <a:pos x="3370" y="2371"/>
              </a:cxn>
              <a:cxn ang="0">
                <a:pos x="3458" y="2581"/>
              </a:cxn>
              <a:cxn ang="0">
                <a:pos x="3532" y="2797"/>
              </a:cxn>
              <a:cxn ang="0">
                <a:pos x="3593" y="3019"/>
              </a:cxn>
              <a:cxn ang="0">
                <a:pos x="3640" y="3246"/>
              </a:cxn>
              <a:cxn ang="0">
                <a:pos x="3675" y="3478"/>
              </a:cxn>
              <a:cxn ang="0">
                <a:pos x="3694" y="3713"/>
              </a:cxn>
              <a:cxn ang="0">
                <a:pos x="3698" y="3905"/>
              </a:cxn>
            </a:cxnLst>
            <a:rect l="0" t="0" r="r" b="b"/>
            <a:pathLst>
              <a:path w="3871" h="3905">
                <a:moveTo>
                  <a:pt x="3871" y="3905"/>
                </a:moveTo>
                <a:lnTo>
                  <a:pt x="3871" y="3905"/>
                </a:lnTo>
                <a:lnTo>
                  <a:pt x="3870" y="3855"/>
                </a:lnTo>
                <a:lnTo>
                  <a:pt x="3869" y="3805"/>
                </a:lnTo>
                <a:lnTo>
                  <a:pt x="3868" y="3755"/>
                </a:lnTo>
                <a:lnTo>
                  <a:pt x="3866" y="3705"/>
                </a:lnTo>
                <a:lnTo>
                  <a:pt x="3863" y="3655"/>
                </a:lnTo>
                <a:lnTo>
                  <a:pt x="3860" y="3605"/>
                </a:lnTo>
                <a:lnTo>
                  <a:pt x="3855" y="3557"/>
                </a:lnTo>
                <a:lnTo>
                  <a:pt x="3851" y="3508"/>
                </a:lnTo>
                <a:lnTo>
                  <a:pt x="3846" y="3459"/>
                </a:lnTo>
                <a:lnTo>
                  <a:pt x="3839" y="3410"/>
                </a:lnTo>
                <a:lnTo>
                  <a:pt x="3833" y="3361"/>
                </a:lnTo>
                <a:lnTo>
                  <a:pt x="3827" y="3312"/>
                </a:lnTo>
                <a:lnTo>
                  <a:pt x="3818" y="3264"/>
                </a:lnTo>
                <a:lnTo>
                  <a:pt x="3811" y="3216"/>
                </a:lnTo>
                <a:lnTo>
                  <a:pt x="3801" y="3168"/>
                </a:lnTo>
                <a:lnTo>
                  <a:pt x="3792" y="3120"/>
                </a:lnTo>
                <a:lnTo>
                  <a:pt x="3782" y="3072"/>
                </a:lnTo>
                <a:lnTo>
                  <a:pt x="3771" y="3026"/>
                </a:lnTo>
                <a:lnTo>
                  <a:pt x="3760" y="2978"/>
                </a:lnTo>
                <a:lnTo>
                  <a:pt x="3749" y="2931"/>
                </a:lnTo>
                <a:lnTo>
                  <a:pt x="3736" y="2885"/>
                </a:lnTo>
                <a:lnTo>
                  <a:pt x="3723" y="2838"/>
                </a:lnTo>
                <a:lnTo>
                  <a:pt x="3710" y="2793"/>
                </a:lnTo>
                <a:lnTo>
                  <a:pt x="3696" y="2747"/>
                </a:lnTo>
                <a:lnTo>
                  <a:pt x="3682" y="2701"/>
                </a:lnTo>
                <a:lnTo>
                  <a:pt x="3667" y="2655"/>
                </a:lnTo>
                <a:lnTo>
                  <a:pt x="3651" y="2610"/>
                </a:lnTo>
                <a:lnTo>
                  <a:pt x="3635" y="2565"/>
                </a:lnTo>
                <a:lnTo>
                  <a:pt x="3618" y="2520"/>
                </a:lnTo>
                <a:lnTo>
                  <a:pt x="3601" y="2476"/>
                </a:lnTo>
                <a:lnTo>
                  <a:pt x="3584" y="2432"/>
                </a:lnTo>
                <a:lnTo>
                  <a:pt x="3566" y="2387"/>
                </a:lnTo>
                <a:lnTo>
                  <a:pt x="3547" y="2344"/>
                </a:lnTo>
                <a:lnTo>
                  <a:pt x="3528" y="2301"/>
                </a:lnTo>
                <a:lnTo>
                  <a:pt x="3509" y="2258"/>
                </a:lnTo>
                <a:lnTo>
                  <a:pt x="3488" y="2215"/>
                </a:lnTo>
                <a:lnTo>
                  <a:pt x="3467" y="2172"/>
                </a:lnTo>
                <a:lnTo>
                  <a:pt x="3447" y="2130"/>
                </a:lnTo>
                <a:lnTo>
                  <a:pt x="3425" y="2088"/>
                </a:lnTo>
                <a:lnTo>
                  <a:pt x="3402" y="2047"/>
                </a:lnTo>
                <a:lnTo>
                  <a:pt x="3380" y="2005"/>
                </a:lnTo>
                <a:lnTo>
                  <a:pt x="3356" y="1964"/>
                </a:lnTo>
                <a:lnTo>
                  <a:pt x="3333" y="1924"/>
                </a:lnTo>
                <a:lnTo>
                  <a:pt x="3310" y="1883"/>
                </a:lnTo>
                <a:lnTo>
                  <a:pt x="3284" y="1843"/>
                </a:lnTo>
                <a:lnTo>
                  <a:pt x="3260" y="1803"/>
                </a:lnTo>
                <a:lnTo>
                  <a:pt x="3234" y="1764"/>
                </a:lnTo>
                <a:lnTo>
                  <a:pt x="3209" y="1725"/>
                </a:lnTo>
                <a:lnTo>
                  <a:pt x="3182" y="1685"/>
                </a:lnTo>
                <a:lnTo>
                  <a:pt x="3155" y="1647"/>
                </a:lnTo>
                <a:lnTo>
                  <a:pt x="3128" y="1609"/>
                </a:lnTo>
                <a:lnTo>
                  <a:pt x="3100" y="1571"/>
                </a:lnTo>
                <a:lnTo>
                  <a:pt x="3072" y="1534"/>
                </a:lnTo>
                <a:lnTo>
                  <a:pt x="3044" y="1497"/>
                </a:lnTo>
                <a:lnTo>
                  <a:pt x="3015" y="1461"/>
                </a:lnTo>
                <a:lnTo>
                  <a:pt x="2985" y="1424"/>
                </a:lnTo>
                <a:lnTo>
                  <a:pt x="2955" y="1387"/>
                </a:lnTo>
                <a:lnTo>
                  <a:pt x="2926" y="1352"/>
                </a:lnTo>
                <a:lnTo>
                  <a:pt x="2895" y="1317"/>
                </a:lnTo>
                <a:lnTo>
                  <a:pt x="2864" y="1282"/>
                </a:lnTo>
                <a:lnTo>
                  <a:pt x="2832" y="1248"/>
                </a:lnTo>
                <a:lnTo>
                  <a:pt x="2800" y="1214"/>
                </a:lnTo>
                <a:lnTo>
                  <a:pt x="2768" y="1180"/>
                </a:lnTo>
                <a:lnTo>
                  <a:pt x="2735" y="1146"/>
                </a:lnTo>
                <a:lnTo>
                  <a:pt x="2702" y="1113"/>
                </a:lnTo>
                <a:lnTo>
                  <a:pt x="2668" y="1081"/>
                </a:lnTo>
                <a:lnTo>
                  <a:pt x="2635" y="1049"/>
                </a:lnTo>
                <a:lnTo>
                  <a:pt x="2601" y="1017"/>
                </a:lnTo>
                <a:lnTo>
                  <a:pt x="2566" y="985"/>
                </a:lnTo>
                <a:lnTo>
                  <a:pt x="2531" y="954"/>
                </a:lnTo>
                <a:lnTo>
                  <a:pt x="2496" y="925"/>
                </a:lnTo>
                <a:lnTo>
                  <a:pt x="2460" y="894"/>
                </a:lnTo>
                <a:lnTo>
                  <a:pt x="2424" y="864"/>
                </a:lnTo>
                <a:lnTo>
                  <a:pt x="2387" y="835"/>
                </a:lnTo>
                <a:lnTo>
                  <a:pt x="2351" y="806"/>
                </a:lnTo>
                <a:lnTo>
                  <a:pt x="2314" y="778"/>
                </a:lnTo>
                <a:lnTo>
                  <a:pt x="2277" y="750"/>
                </a:lnTo>
                <a:lnTo>
                  <a:pt x="2238" y="722"/>
                </a:lnTo>
                <a:lnTo>
                  <a:pt x="2200" y="696"/>
                </a:lnTo>
                <a:lnTo>
                  <a:pt x="2162" y="668"/>
                </a:lnTo>
                <a:lnTo>
                  <a:pt x="2123" y="643"/>
                </a:lnTo>
                <a:lnTo>
                  <a:pt x="2084" y="617"/>
                </a:lnTo>
                <a:lnTo>
                  <a:pt x="2045" y="592"/>
                </a:lnTo>
                <a:lnTo>
                  <a:pt x="2004" y="567"/>
                </a:lnTo>
                <a:lnTo>
                  <a:pt x="1965" y="543"/>
                </a:lnTo>
                <a:lnTo>
                  <a:pt x="1924" y="519"/>
                </a:lnTo>
                <a:lnTo>
                  <a:pt x="1884" y="496"/>
                </a:lnTo>
                <a:lnTo>
                  <a:pt x="1843" y="472"/>
                </a:lnTo>
                <a:lnTo>
                  <a:pt x="1801" y="450"/>
                </a:lnTo>
                <a:lnTo>
                  <a:pt x="1760" y="429"/>
                </a:lnTo>
                <a:lnTo>
                  <a:pt x="1718" y="408"/>
                </a:lnTo>
                <a:lnTo>
                  <a:pt x="1676" y="386"/>
                </a:lnTo>
                <a:lnTo>
                  <a:pt x="1633" y="366"/>
                </a:lnTo>
                <a:lnTo>
                  <a:pt x="1590" y="346"/>
                </a:lnTo>
                <a:lnTo>
                  <a:pt x="1548" y="327"/>
                </a:lnTo>
                <a:lnTo>
                  <a:pt x="1504" y="308"/>
                </a:lnTo>
                <a:lnTo>
                  <a:pt x="1461" y="289"/>
                </a:lnTo>
                <a:lnTo>
                  <a:pt x="1417" y="271"/>
                </a:lnTo>
                <a:lnTo>
                  <a:pt x="1373" y="254"/>
                </a:lnTo>
                <a:lnTo>
                  <a:pt x="1329" y="237"/>
                </a:lnTo>
                <a:lnTo>
                  <a:pt x="1284" y="221"/>
                </a:lnTo>
                <a:lnTo>
                  <a:pt x="1239" y="205"/>
                </a:lnTo>
                <a:lnTo>
                  <a:pt x="1195" y="191"/>
                </a:lnTo>
                <a:lnTo>
                  <a:pt x="1149" y="176"/>
                </a:lnTo>
                <a:lnTo>
                  <a:pt x="1103" y="162"/>
                </a:lnTo>
                <a:lnTo>
                  <a:pt x="1057" y="148"/>
                </a:lnTo>
                <a:lnTo>
                  <a:pt x="1012" y="136"/>
                </a:lnTo>
                <a:lnTo>
                  <a:pt x="966" y="123"/>
                </a:lnTo>
                <a:lnTo>
                  <a:pt x="919" y="112"/>
                </a:lnTo>
                <a:lnTo>
                  <a:pt x="872" y="100"/>
                </a:lnTo>
                <a:lnTo>
                  <a:pt x="825" y="89"/>
                </a:lnTo>
                <a:lnTo>
                  <a:pt x="779" y="80"/>
                </a:lnTo>
                <a:lnTo>
                  <a:pt x="731" y="70"/>
                </a:lnTo>
                <a:lnTo>
                  <a:pt x="684" y="61"/>
                </a:lnTo>
                <a:lnTo>
                  <a:pt x="636" y="53"/>
                </a:lnTo>
                <a:lnTo>
                  <a:pt x="588" y="45"/>
                </a:lnTo>
                <a:lnTo>
                  <a:pt x="539" y="38"/>
                </a:lnTo>
                <a:lnTo>
                  <a:pt x="491" y="32"/>
                </a:lnTo>
                <a:lnTo>
                  <a:pt x="444" y="26"/>
                </a:lnTo>
                <a:lnTo>
                  <a:pt x="395" y="20"/>
                </a:lnTo>
                <a:lnTo>
                  <a:pt x="346" y="16"/>
                </a:lnTo>
                <a:lnTo>
                  <a:pt x="297" y="11"/>
                </a:lnTo>
                <a:lnTo>
                  <a:pt x="248" y="8"/>
                </a:lnTo>
                <a:lnTo>
                  <a:pt x="199" y="5"/>
                </a:lnTo>
                <a:lnTo>
                  <a:pt x="149" y="3"/>
                </a:lnTo>
                <a:lnTo>
                  <a:pt x="99" y="1"/>
                </a:lnTo>
                <a:lnTo>
                  <a:pt x="50" y="0"/>
                </a:lnTo>
                <a:lnTo>
                  <a:pt x="0" y="0"/>
                </a:lnTo>
                <a:lnTo>
                  <a:pt x="0" y="172"/>
                </a:lnTo>
                <a:lnTo>
                  <a:pt x="48" y="172"/>
                </a:lnTo>
                <a:lnTo>
                  <a:pt x="96" y="173"/>
                </a:lnTo>
                <a:lnTo>
                  <a:pt x="142" y="175"/>
                </a:lnTo>
                <a:lnTo>
                  <a:pt x="189" y="177"/>
                </a:lnTo>
                <a:lnTo>
                  <a:pt x="237" y="180"/>
                </a:lnTo>
                <a:lnTo>
                  <a:pt x="284" y="183"/>
                </a:lnTo>
                <a:lnTo>
                  <a:pt x="331" y="187"/>
                </a:lnTo>
                <a:lnTo>
                  <a:pt x="378" y="192"/>
                </a:lnTo>
                <a:lnTo>
                  <a:pt x="423" y="197"/>
                </a:lnTo>
                <a:lnTo>
                  <a:pt x="470" y="202"/>
                </a:lnTo>
                <a:lnTo>
                  <a:pt x="516" y="209"/>
                </a:lnTo>
                <a:lnTo>
                  <a:pt x="562" y="215"/>
                </a:lnTo>
                <a:lnTo>
                  <a:pt x="607" y="222"/>
                </a:lnTo>
                <a:lnTo>
                  <a:pt x="653" y="231"/>
                </a:lnTo>
                <a:lnTo>
                  <a:pt x="699" y="239"/>
                </a:lnTo>
                <a:lnTo>
                  <a:pt x="744" y="248"/>
                </a:lnTo>
                <a:lnTo>
                  <a:pt x="788" y="258"/>
                </a:lnTo>
                <a:lnTo>
                  <a:pt x="833" y="268"/>
                </a:lnTo>
                <a:lnTo>
                  <a:pt x="878" y="279"/>
                </a:lnTo>
                <a:lnTo>
                  <a:pt x="922" y="291"/>
                </a:lnTo>
                <a:lnTo>
                  <a:pt x="966" y="302"/>
                </a:lnTo>
                <a:lnTo>
                  <a:pt x="1011" y="315"/>
                </a:lnTo>
                <a:lnTo>
                  <a:pt x="1054" y="328"/>
                </a:lnTo>
                <a:lnTo>
                  <a:pt x="1098" y="341"/>
                </a:lnTo>
                <a:lnTo>
                  <a:pt x="1140" y="354"/>
                </a:lnTo>
                <a:lnTo>
                  <a:pt x="1183" y="369"/>
                </a:lnTo>
                <a:lnTo>
                  <a:pt x="1227" y="384"/>
                </a:lnTo>
                <a:lnTo>
                  <a:pt x="1269" y="399"/>
                </a:lnTo>
                <a:lnTo>
                  <a:pt x="1312" y="415"/>
                </a:lnTo>
                <a:lnTo>
                  <a:pt x="1353" y="432"/>
                </a:lnTo>
                <a:lnTo>
                  <a:pt x="1396" y="449"/>
                </a:lnTo>
                <a:lnTo>
                  <a:pt x="1437" y="466"/>
                </a:lnTo>
                <a:lnTo>
                  <a:pt x="1478" y="484"/>
                </a:lnTo>
                <a:lnTo>
                  <a:pt x="1519" y="502"/>
                </a:lnTo>
                <a:lnTo>
                  <a:pt x="1560" y="521"/>
                </a:lnTo>
                <a:lnTo>
                  <a:pt x="1600" y="542"/>
                </a:lnTo>
                <a:lnTo>
                  <a:pt x="1640" y="561"/>
                </a:lnTo>
                <a:lnTo>
                  <a:pt x="1681" y="582"/>
                </a:lnTo>
                <a:lnTo>
                  <a:pt x="1720" y="602"/>
                </a:lnTo>
                <a:lnTo>
                  <a:pt x="1760" y="623"/>
                </a:lnTo>
                <a:lnTo>
                  <a:pt x="1799" y="646"/>
                </a:lnTo>
                <a:lnTo>
                  <a:pt x="1838" y="668"/>
                </a:lnTo>
                <a:lnTo>
                  <a:pt x="1877" y="691"/>
                </a:lnTo>
                <a:lnTo>
                  <a:pt x="1915" y="714"/>
                </a:lnTo>
                <a:lnTo>
                  <a:pt x="1953" y="737"/>
                </a:lnTo>
                <a:lnTo>
                  <a:pt x="1990" y="762"/>
                </a:lnTo>
                <a:lnTo>
                  <a:pt x="2028" y="786"/>
                </a:lnTo>
                <a:lnTo>
                  <a:pt x="2065" y="811"/>
                </a:lnTo>
                <a:lnTo>
                  <a:pt x="2102" y="836"/>
                </a:lnTo>
                <a:lnTo>
                  <a:pt x="2138" y="862"/>
                </a:lnTo>
                <a:lnTo>
                  <a:pt x="2174" y="888"/>
                </a:lnTo>
                <a:lnTo>
                  <a:pt x="2210" y="915"/>
                </a:lnTo>
                <a:lnTo>
                  <a:pt x="2246" y="943"/>
                </a:lnTo>
                <a:lnTo>
                  <a:pt x="2281" y="970"/>
                </a:lnTo>
                <a:lnTo>
                  <a:pt x="2315" y="998"/>
                </a:lnTo>
                <a:lnTo>
                  <a:pt x="2350" y="1027"/>
                </a:lnTo>
                <a:lnTo>
                  <a:pt x="2384" y="1055"/>
                </a:lnTo>
                <a:lnTo>
                  <a:pt x="2418" y="1084"/>
                </a:lnTo>
                <a:lnTo>
                  <a:pt x="2451" y="1114"/>
                </a:lnTo>
                <a:lnTo>
                  <a:pt x="2484" y="1144"/>
                </a:lnTo>
                <a:lnTo>
                  <a:pt x="2517" y="1175"/>
                </a:lnTo>
                <a:lnTo>
                  <a:pt x="2549" y="1205"/>
                </a:lnTo>
                <a:lnTo>
                  <a:pt x="2581" y="1236"/>
                </a:lnTo>
                <a:lnTo>
                  <a:pt x="2613" y="1267"/>
                </a:lnTo>
                <a:lnTo>
                  <a:pt x="2644" y="1299"/>
                </a:lnTo>
                <a:lnTo>
                  <a:pt x="2674" y="1332"/>
                </a:lnTo>
                <a:lnTo>
                  <a:pt x="2705" y="1364"/>
                </a:lnTo>
                <a:lnTo>
                  <a:pt x="2735" y="1397"/>
                </a:lnTo>
                <a:lnTo>
                  <a:pt x="2765" y="1431"/>
                </a:lnTo>
                <a:lnTo>
                  <a:pt x="2795" y="1464"/>
                </a:lnTo>
                <a:lnTo>
                  <a:pt x="2823" y="1498"/>
                </a:lnTo>
                <a:lnTo>
                  <a:pt x="2851" y="1533"/>
                </a:lnTo>
                <a:lnTo>
                  <a:pt x="2880" y="1567"/>
                </a:lnTo>
                <a:lnTo>
                  <a:pt x="2907" y="1603"/>
                </a:lnTo>
                <a:lnTo>
                  <a:pt x="2935" y="1638"/>
                </a:lnTo>
                <a:lnTo>
                  <a:pt x="2962" y="1674"/>
                </a:lnTo>
                <a:lnTo>
                  <a:pt x="2988" y="1711"/>
                </a:lnTo>
                <a:lnTo>
                  <a:pt x="3014" y="1747"/>
                </a:lnTo>
                <a:lnTo>
                  <a:pt x="3040" y="1783"/>
                </a:lnTo>
                <a:lnTo>
                  <a:pt x="3065" y="1820"/>
                </a:lnTo>
                <a:lnTo>
                  <a:pt x="3089" y="1858"/>
                </a:lnTo>
                <a:lnTo>
                  <a:pt x="3114" y="1896"/>
                </a:lnTo>
                <a:lnTo>
                  <a:pt x="3138" y="1933"/>
                </a:lnTo>
                <a:lnTo>
                  <a:pt x="3162" y="1972"/>
                </a:lnTo>
                <a:lnTo>
                  <a:pt x="3184" y="2011"/>
                </a:lnTo>
                <a:lnTo>
                  <a:pt x="3206" y="2049"/>
                </a:lnTo>
                <a:lnTo>
                  <a:pt x="3229" y="2088"/>
                </a:lnTo>
                <a:lnTo>
                  <a:pt x="3251" y="2128"/>
                </a:lnTo>
                <a:lnTo>
                  <a:pt x="3272" y="2168"/>
                </a:lnTo>
                <a:lnTo>
                  <a:pt x="3293" y="2209"/>
                </a:lnTo>
                <a:lnTo>
                  <a:pt x="3313" y="2249"/>
                </a:lnTo>
                <a:lnTo>
                  <a:pt x="3333" y="2289"/>
                </a:lnTo>
                <a:lnTo>
                  <a:pt x="3352" y="2330"/>
                </a:lnTo>
                <a:lnTo>
                  <a:pt x="3370" y="2371"/>
                </a:lnTo>
                <a:lnTo>
                  <a:pt x="3389" y="2413"/>
                </a:lnTo>
                <a:lnTo>
                  <a:pt x="3406" y="2454"/>
                </a:lnTo>
                <a:lnTo>
                  <a:pt x="3425" y="2497"/>
                </a:lnTo>
                <a:lnTo>
                  <a:pt x="3440" y="2538"/>
                </a:lnTo>
                <a:lnTo>
                  <a:pt x="3458" y="2581"/>
                </a:lnTo>
                <a:lnTo>
                  <a:pt x="3473" y="2624"/>
                </a:lnTo>
                <a:lnTo>
                  <a:pt x="3488" y="2667"/>
                </a:lnTo>
                <a:lnTo>
                  <a:pt x="3503" y="2710"/>
                </a:lnTo>
                <a:lnTo>
                  <a:pt x="3518" y="2753"/>
                </a:lnTo>
                <a:lnTo>
                  <a:pt x="3532" y="2797"/>
                </a:lnTo>
                <a:lnTo>
                  <a:pt x="3545" y="2841"/>
                </a:lnTo>
                <a:lnTo>
                  <a:pt x="3558" y="2885"/>
                </a:lnTo>
                <a:lnTo>
                  <a:pt x="3569" y="2930"/>
                </a:lnTo>
                <a:lnTo>
                  <a:pt x="3581" y="2974"/>
                </a:lnTo>
                <a:lnTo>
                  <a:pt x="3593" y="3019"/>
                </a:lnTo>
                <a:lnTo>
                  <a:pt x="3603" y="3064"/>
                </a:lnTo>
                <a:lnTo>
                  <a:pt x="3613" y="3109"/>
                </a:lnTo>
                <a:lnTo>
                  <a:pt x="3623" y="3154"/>
                </a:lnTo>
                <a:lnTo>
                  <a:pt x="3632" y="3200"/>
                </a:lnTo>
                <a:lnTo>
                  <a:pt x="3640" y="3246"/>
                </a:lnTo>
                <a:lnTo>
                  <a:pt x="3648" y="3292"/>
                </a:lnTo>
                <a:lnTo>
                  <a:pt x="3655" y="3337"/>
                </a:lnTo>
                <a:lnTo>
                  <a:pt x="3662" y="3384"/>
                </a:lnTo>
                <a:lnTo>
                  <a:pt x="3668" y="3431"/>
                </a:lnTo>
                <a:lnTo>
                  <a:pt x="3675" y="3478"/>
                </a:lnTo>
                <a:lnTo>
                  <a:pt x="3679" y="3525"/>
                </a:lnTo>
                <a:lnTo>
                  <a:pt x="3683" y="3571"/>
                </a:lnTo>
                <a:lnTo>
                  <a:pt x="3687" y="3618"/>
                </a:lnTo>
                <a:lnTo>
                  <a:pt x="3690" y="3666"/>
                </a:lnTo>
                <a:lnTo>
                  <a:pt x="3694" y="3713"/>
                </a:lnTo>
                <a:lnTo>
                  <a:pt x="3696" y="3761"/>
                </a:lnTo>
                <a:lnTo>
                  <a:pt x="3697" y="3809"/>
                </a:lnTo>
                <a:lnTo>
                  <a:pt x="3698" y="3858"/>
                </a:lnTo>
                <a:lnTo>
                  <a:pt x="3698" y="3905"/>
                </a:lnTo>
                <a:lnTo>
                  <a:pt x="3698" y="3905"/>
                </a:lnTo>
                <a:lnTo>
                  <a:pt x="3871" y="3905"/>
                </a:lnTo>
                <a:close/>
              </a:path>
            </a:pathLst>
          </a:custGeom>
          <a:solidFill>
            <a:srgbClr val="F7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5782083" y="3958355"/>
            <a:ext cx="737326" cy="950196"/>
          </a:xfrm>
          <a:custGeom>
            <a:avLst/>
            <a:gdLst/>
            <a:ahLst/>
            <a:cxnLst>
              <a:cxn ang="0">
                <a:pos x="200" y="3722"/>
              </a:cxn>
              <a:cxn ang="0">
                <a:pos x="425" y="3641"/>
              </a:cxn>
              <a:cxn ang="0">
                <a:pos x="645" y="3546"/>
              </a:cxn>
              <a:cxn ang="0">
                <a:pos x="856" y="3440"/>
              </a:cxn>
              <a:cxn ang="0">
                <a:pos x="1061" y="3320"/>
              </a:cxn>
              <a:cxn ang="0">
                <a:pos x="1255" y="3188"/>
              </a:cxn>
              <a:cxn ang="0">
                <a:pos x="1441" y="3044"/>
              </a:cxn>
              <a:cxn ang="0">
                <a:pos x="1619" y="2891"/>
              </a:cxn>
              <a:cxn ang="0">
                <a:pos x="1786" y="2727"/>
              </a:cxn>
              <a:cxn ang="0">
                <a:pos x="1944" y="2553"/>
              </a:cxn>
              <a:cxn ang="0">
                <a:pos x="2090" y="2371"/>
              </a:cxn>
              <a:cxn ang="0">
                <a:pos x="2227" y="2179"/>
              </a:cxn>
              <a:cxn ang="0">
                <a:pos x="2351" y="1980"/>
              </a:cxn>
              <a:cxn ang="0">
                <a:pos x="2463" y="1773"/>
              </a:cxn>
              <a:cxn ang="0">
                <a:pos x="2564" y="1559"/>
              </a:cxn>
              <a:cxn ang="0">
                <a:pos x="2651" y="1339"/>
              </a:cxn>
              <a:cxn ang="0">
                <a:pos x="2726" y="1113"/>
              </a:cxn>
              <a:cxn ang="0">
                <a:pos x="2787" y="882"/>
              </a:cxn>
              <a:cxn ang="0">
                <a:pos x="2834" y="647"/>
              </a:cxn>
              <a:cxn ang="0">
                <a:pos x="2866" y="407"/>
              </a:cxn>
              <a:cxn ang="0">
                <a:pos x="2884" y="164"/>
              </a:cxn>
              <a:cxn ang="0">
                <a:pos x="2715" y="0"/>
              </a:cxn>
              <a:cxn ang="0">
                <a:pos x="2707" y="235"/>
              </a:cxn>
              <a:cxn ang="0">
                <a:pos x="2686" y="466"/>
              </a:cxn>
              <a:cxn ang="0">
                <a:pos x="2650" y="694"/>
              </a:cxn>
              <a:cxn ang="0">
                <a:pos x="2601" y="919"/>
              </a:cxn>
              <a:cxn ang="0">
                <a:pos x="2538" y="1138"/>
              </a:cxn>
              <a:cxn ang="0">
                <a:pos x="2463" y="1352"/>
              </a:cxn>
              <a:cxn ang="0">
                <a:pos x="2375" y="1560"/>
              </a:cxn>
              <a:cxn ang="0">
                <a:pos x="2274" y="1761"/>
              </a:cxn>
              <a:cxn ang="0">
                <a:pos x="2163" y="1957"/>
              </a:cxn>
              <a:cxn ang="0">
                <a:pos x="2040" y="2145"/>
              </a:cxn>
              <a:cxn ang="0">
                <a:pos x="1907" y="2326"/>
              </a:cxn>
              <a:cxn ang="0">
                <a:pos x="1764" y="2497"/>
              </a:cxn>
              <a:cxn ang="0">
                <a:pos x="1610" y="2660"/>
              </a:cxn>
              <a:cxn ang="0">
                <a:pos x="1447" y="2814"/>
              </a:cxn>
              <a:cxn ang="0">
                <a:pos x="1274" y="2958"/>
              </a:cxn>
              <a:cxn ang="0">
                <a:pos x="1094" y="3091"/>
              </a:cxn>
              <a:cxn ang="0">
                <a:pos x="904" y="3213"/>
              </a:cxn>
              <a:cxn ang="0">
                <a:pos x="707" y="3324"/>
              </a:cxn>
              <a:cxn ang="0">
                <a:pos x="503" y="3422"/>
              </a:cxn>
              <a:cxn ang="0">
                <a:pos x="291" y="3508"/>
              </a:cxn>
              <a:cxn ang="0">
                <a:pos x="73" y="3580"/>
              </a:cxn>
            </a:cxnLst>
            <a:rect l="0" t="0" r="r" b="b"/>
            <a:pathLst>
              <a:path w="2888" h="3769">
                <a:moveTo>
                  <a:pt x="45" y="3769"/>
                </a:moveTo>
                <a:lnTo>
                  <a:pt x="122" y="3746"/>
                </a:lnTo>
                <a:lnTo>
                  <a:pt x="200" y="3722"/>
                </a:lnTo>
                <a:lnTo>
                  <a:pt x="275" y="3696"/>
                </a:lnTo>
                <a:lnTo>
                  <a:pt x="351" y="3670"/>
                </a:lnTo>
                <a:lnTo>
                  <a:pt x="425" y="3641"/>
                </a:lnTo>
                <a:lnTo>
                  <a:pt x="500" y="3611"/>
                </a:lnTo>
                <a:lnTo>
                  <a:pt x="572" y="3580"/>
                </a:lnTo>
                <a:lnTo>
                  <a:pt x="645" y="3546"/>
                </a:lnTo>
                <a:lnTo>
                  <a:pt x="716" y="3512"/>
                </a:lnTo>
                <a:lnTo>
                  <a:pt x="787" y="3477"/>
                </a:lnTo>
                <a:lnTo>
                  <a:pt x="856" y="3440"/>
                </a:lnTo>
                <a:lnTo>
                  <a:pt x="926" y="3401"/>
                </a:lnTo>
                <a:lnTo>
                  <a:pt x="994" y="3361"/>
                </a:lnTo>
                <a:lnTo>
                  <a:pt x="1061" y="3320"/>
                </a:lnTo>
                <a:lnTo>
                  <a:pt x="1127" y="3277"/>
                </a:lnTo>
                <a:lnTo>
                  <a:pt x="1191" y="3232"/>
                </a:lnTo>
                <a:lnTo>
                  <a:pt x="1255" y="3188"/>
                </a:lnTo>
                <a:lnTo>
                  <a:pt x="1318" y="3141"/>
                </a:lnTo>
                <a:lnTo>
                  <a:pt x="1381" y="3093"/>
                </a:lnTo>
                <a:lnTo>
                  <a:pt x="1441" y="3044"/>
                </a:lnTo>
                <a:lnTo>
                  <a:pt x="1502" y="2994"/>
                </a:lnTo>
                <a:lnTo>
                  <a:pt x="1561" y="2943"/>
                </a:lnTo>
                <a:lnTo>
                  <a:pt x="1619" y="2891"/>
                </a:lnTo>
                <a:lnTo>
                  <a:pt x="1676" y="2837"/>
                </a:lnTo>
                <a:lnTo>
                  <a:pt x="1732" y="2782"/>
                </a:lnTo>
                <a:lnTo>
                  <a:pt x="1786" y="2727"/>
                </a:lnTo>
                <a:lnTo>
                  <a:pt x="1840" y="2670"/>
                </a:lnTo>
                <a:lnTo>
                  <a:pt x="1893" y="2612"/>
                </a:lnTo>
                <a:lnTo>
                  <a:pt x="1944" y="2553"/>
                </a:lnTo>
                <a:lnTo>
                  <a:pt x="1994" y="2493"/>
                </a:lnTo>
                <a:lnTo>
                  <a:pt x="2043" y="2432"/>
                </a:lnTo>
                <a:lnTo>
                  <a:pt x="2090" y="2371"/>
                </a:lnTo>
                <a:lnTo>
                  <a:pt x="2137" y="2308"/>
                </a:lnTo>
                <a:lnTo>
                  <a:pt x="2182" y="2244"/>
                </a:lnTo>
                <a:lnTo>
                  <a:pt x="2227" y="2179"/>
                </a:lnTo>
                <a:lnTo>
                  <a:pt x="2269" y="2113"/>
                </a:lnTo>
                <a:lnTo>
                  <a:pt x="2311" y="2047"/>
                </a:lnTo>
                <a:lnTo>
                  <a:pt x="2351" y="1980"/>
                </a:lnTo>
                <a:lnTo>
                  <a:pt x="2389" y="1911"/>
                </a:lnTo>
                <a:lnTo>
                  <a:pt x="2428" y="1843"/>
                </a:lnTo>
                <a:lnTo>
                  <a:pt x="2463" y="1773"/>
                </a:lnTo>
                <a:lnTo>
                  <a:pt x="2498" y="1703"/>
                </a:lnTo>
                <a:lnTo>
                  <a:pt x="2531" y="1631"/>
                </a:lnTo>
                <a:lnTo>
                  <a:pt x="2564" y="1559"/>
                </a:lnTo>
                <a:lnTo>
                  <a:pt x="2594" y="1487"/>
                </a:lnTo>
                <a:lnTo>
                  <a:pt x="2623" y="1413"/>
                </a:lnTo>
                <a:lnTo>
                  <a:pt x="2651" y="1339"/>
                </a:lnTo>
                <a:lnTo>
                  <a:pt x="2678" y="1264"/>
                </a:lnTo>
                <a:lnTo>
                  <a:pt x="2702" y="1190"/>
                </a:lnTo>
                <a:lnTo>
                  <a:pt x="2726" y="1113"/>
                </a:lnTo>
                <a:lnTo>
                  <a:pt x="2748" y="1037"/>
                </a:lnTo>
                <a:lnTo>
                  <a:pt x="2768" y="960"/>
                </a:lnTo>
                <a:lnTo>
                  <a:pt x="2787" y="882"/>
                </a:lnTo>
                <a:lnTo>
                  <a:pt x="2804" y="805"/>
                </a:lnTo>
                <a:lnTo>
                  <a:pt x="2819" y="726"/>
                </a:lnTo>
                <a:lnTo>
                  <a:pt x="2834" y="647"/>
                </a:lnTo>
                <a:lnTo>
                  <a:pt x="2847" y="568"/>
                </a:lnTo>
                <a:lnTo>
                  <a:pt x="2857" y="488"/>
                </a:lnTo>
                <a:lnTo>
                  <a:pt x="2866" y="407"/>
                </a:lnTo>
                <a:lnTo>
                  <a:pt x="2875" y="327"/>
                </a:lnTo>
                <a:lnTo>
                  <a:pt x="2880" y="245"/>
                </a:lnTo>
                <a:lnTo>
                  <a:pt x="2884" y="164"/>
                </a:lnTo>
                <a:lnTo>
                  <a:pt x="2886" y="82"/>
                </a:lnTo>
                <a:lnTo>
                  <a:pt x="2888" y="0"/>
                </a:lnTo>
                <a:lnTo>
                  <a:pt x="2715" y="0"/>
                </a:lnTo>
                <a:lnTo>
                  <a:pt x="2715" y="79"/>
                </a:lnTo>
                <a:lnTo>
                  <a:pt x="2712" y="157"/>
                </a:lnTo>
                <a:lnTo>
                  <a:pt x="2707" y="235"/>
                </a:lnTo>
                <a:lnTo>
                  <a:pt x="2702" y="312"/>
                </a:lnTo>
                <a:lnTo>
                  <a:pt x="2695" y="390"/>
                </a:lnTo>
                <a:lnTo>
                  <a:pt x="2686" y="466"/>
                </a:lnTo>
                <a:lnTo>
                  <a:pt x="2676" y="543"/>
                </a:lnTo>
                <a:lnTo>
                  <a:pt x="2664" y="619"/>
                </a:lnTo>
                <a:lnTo>
                  <a:pt x="2650" y="694"/>
                </a:lnTo>
                <a:lnTo>
                  <a:pt x="2635" y="770"/>
                </a:lnTo>
                <a:lnTo>
                  <a:pt x="2619" y="844"/>
                </a:lnTo>
                <a:lnTo>
                  <a:pt x="2601" y="919"/>
                </a:lnTo>
                <a:lnTo>
                  <a:pt x="2582" y="992"/>
                </a:lnTo>
                <a:lnTo>
                  <a:pt x="2561" y="1065"/>
                </a:lnTo>
                <a:lnTo>
                  <a:pt x="2538" y="1138"/>
                </a:lnTo>
                <a:lnTo>
                  <a:pt x="2514" y="1209"/>
                </a:lnTo>
                <a:lnTo>
                  <a:pt x="2489" y="1280"/>
                </a:lnTo>
                <a:lnTo>
                  <a:pt x="2463" y="1352"/>
                </a:lnTo>
                <a:lnTo>
                  <a:pt x="2435" y="1422"/>
                </a:lnTo>
                <a:lnTo>
                  <a:pt x="2405" y="1491"/>
                </a:lnTo>
                <a:lnTo>
                  <a:pt x="2375" y="1560"/>
                </a:lnTo>
                <a:lnTo>
                  <a:pt x="2343" y="1627"/>
                </a:lnTo>
                <a:lnTo>
                  <a:pt x="2310" y="1695"/>
                </a:lnTo>
                <a:lnTo>
                  <a:pt x="2274" y="1761"/>
                </a:lnTo>
                <a:lnTo>
                  <a:pt x="2239" y="1828"/>
                </a:lnTo>
                <a:lnTo>
                  <a:pt x="2201" y="1893"/>
                </a:lnTo>
                <a:lnTo>
                  <a:pt x="2163" y="1957"/>
                </a:lnTo>
                <a:lnTo>
                  <a:pt x="2123" y="2021"/>
                </a:lnTo>
                <a:lnTo>
                  <a:pt x="2083" y="2084"/>
                </a:lnTo>
                <a:lnTo>
                  <a:pt x="2040" y="2145"/>
                </a:lnTo>
                <a:lnTo>
                  <a:pt x="1997" y="2206"/>
                </a:lnTo>
                <a:lnTo>
                  <a:pt x="1953" y="2266"/>
                </a:lnTo>
                <a:lnTo>
                  <a:pt x="1907" y="2326"/>
                </a:lnTo>
                <a:lnTo>
                  <a:pt x="1861" y="2384"/>
                </a:lnTo>
                <a:lnTo>
                  <a:pt x="1813" y="2441"/>
                </a:lnTo>
                <a:lnTo>
                  <a:pt x="1764" y="2497"/>
                </a:lnTo>
                <a:lnTo>
                  <a:pt x="1713" y="2553"/>
                </a:lnTo>
                <a:lnTo>
                  <a:pt x="1662" y="2607"/>
                </a:lnTo>
                <a:lnTo>
                  <a:pt x="1610" y="2660"/>
                </a:lnTo>
                <a:lnTo>
                  <a:pt x="1556" y="2713"/>
                </a:lnTo>
                <a:lnTo>
                  <a:pt x="1502" y="2764"/>
                </a:lnTo>
                <a:lnTo>
                  <a:pt x="1447" y="2814"/>
                </a:lnTo>
                <a:lnTo>
                  <a:pt x="1390" y="2863"/>
                </a:lnTo>
                <a:lnTo>
                  <a:pt x="1333" y="2911"/>
                </a:lnTo>
                <a:lnTo>
                  <a:pt x="1274" y="2958"/>
                </a:lnTo>
                <a:lnTo>
                  <a:pt x="1215" y="3004"/>
                </a:lnTo>
                <a:lnTo>
                  <a:pt x="1155" y="3047"/>
                </a:lnTo>
                <a:lnTo>
                  <a:pt x="1094" y="3091"/>
                </a:lnTo>
                <a:lnTo>
                  <a:pt x="1031" y="3134"/>
                </a:lnTo>
                <a:lnTo>
                  <a:pt x="968" y="3174"/>
                </a:lnTo>
                <a:lnTo>
                  <a:pt x="904" y="3213"/>
                </a:lnTo>
                <a:lnTo>
                  <a:pt x="839" y="3252"/>
                </a:lnTo>
                <a:lnTo>
                  <a:pt x="774" y="3288"/>
                </a:lnTo>
                <a:lnTo>
                  <a:pt x="707" y="3324"/>
                </a:lnTo>
                <a:lnTo>
                  <a:pt x="640" y="3358"/>
                </a:lnTo>
                <a:lnTo>
                  <a:pt x="572" y="3391"/>
                </a:lnTo>
                <a:lnTo>
                  <a:pt x="503" y="3422"/>
                </a:lnTo>
                <a:lnTo>
                  <a:pt x="433" y="3452"/>
                </a:lnTo>
                <a:lnTo>
                  <a:pt x="363" y="3480"/>
                </a:lnTo>
                <a:lnTo>
                  <a:pt x="291" y="3508"/>
                </a:lnTo>
                <a:lnTo>
                  <a:pt x="219" y="3534"/>
                </a:lnTo>
                <a:lnTo>
                  <a:pt x="147" y="3558"/>
                </a:lnTo>
                <a:lnTo>
                  <a:pt x="73" y="3580"/>
                </a:lnTo>
                <a:lnTo>
                  <a:pt x="0" y="3603"/>
                </a:lnTo>
                <a:lnTo>
                  <a:pt x="45" y="3769"/>
                </a:lnTo>
                <a:close/>
              </a:path>
            </a:pathLst>
          </a:custGeom>
          <a:solidFill>
            <a:srgbClr val="F7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5597932" y="4747896"/>
            <a:ext cx="230989" cy="219392"/>
          </a:xfrm>
          <a:custGeom>
            <a:avLst/>
            <a:gdLst/>
            <a:ahLst/>
            <a:cxnLst>
              <a:cxn ang="0">
                <a:pos x="908" y="869"/>
              </a:cxn>
              <a:cxn ang="0">
                <a:pos x="0" y="652"/>
              </a:cxn>
              <a:cxn ang="0">
                <a:pos x="669" y="0"/>
              </a:cxn>
              <a:cxn ang="0">
                <a:pos x="908" y="869"/>
              </a:cxn>
              <a:cxn ang="0">
                <a:pos x="0" y="652"/>
              </a:cxn>
              <a:cxn ang="0">
                <a:pos x="908" y="869"/>
              </a:cxn>
            </a:cxnLst>
            <a:rect l="0" t="0" r="r" b="b"/>
            <a:pathLst>
              <a:path w="908" h="869">
                <a:moveTo>
                  <a:pt x="908" y="869"/>
                </a:moveTo>
                <a:lnTo>
                  <a:pt x="0" y="652"/>
                </a:lnTo>
                <a:lnTo>
                  <a:pt x="669" y="0"/>
                </a:lnTo>
                <a:lnTo>
                  <a:pt x="908" y="869"/>
                </a:lnTo>
                <a:lnTo>
                  <a:pt x="0" y="652"/>
                </a:lnTo>
                <a:lnTo>
                  <a:pt x="908" y="869"/>
                </a:lnTo>
                <a:close/>
              </a:path>
            </a:pathLst>
          </a:custGeom>
          <a:solidFill>
            <a:srgbClr val="F7C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51775" y="209490"/>
            <a:ext cx="3182025" cy="40011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DE63D"/>
                </a:solidFill>
                <a:latin typeface="Bernard MT Condensed" pitchFamily="18" charset="0"/>
              </a:rPr>
              <a:t>IN RELATION TO The CELL CYCLE</a:t>
            </a:r>
            <a:endParaRPr lang="en-US" sz="2000" dirty="0">
              <a:solidFill>
                <a:srgbClr val="FDE63D"/>
              </a:solidFill>
              <a:latin typeface="Bernard MT Condensed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5279" y="2343943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65279" y="2877343"/>
            <a:ext cx="762000" cy="533400"/>
          </a:xfrm>
          <a:prstGeom prst="rect">
            <a:avLst/>
          </a:prstGeom>
          <a:solidFill>
            <a:srgbClr val="E9E9B7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5279" y="3410743"/>
            <a:ext cx="762000" cy="914400"/>
          </a:xfrm>
          <a:prstGeom prst="rect">
            <a:avLst/>
          </a:prstGeom>
          <a:solidFill>
            <a:srgbClr val="FFDF9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5279" y="4325143"/>
            <a:ext cx="762000" cy="729344"/>
          </a:xfrm>
          <a:prstGeom prst="rect">
            <a:avLst/>
          </a:prstGeom>
          <a:solidFill>
            <a:srgbClr val="FDE63D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5279" y="5087143"/>
            <a:ext cx="762000" cy="740230"/>
          </a:xfrm>
          <a:prstGeom prst="rect">
            <a:avLst/>
          </a:prstGeom>
          <a:solidFill>
            <a:srgbClr val="FFCC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r="85564"/>
          <a:stretch>
            <a:fillRect/>
          </a:stretch>
        </p:blipFill>
        <p:spPr bwMode="auto">
          <a:xfrm>
            <a:off x="89079" y="1723235"/>
            <a:ext cx="883015" cy="4220365"/>
          </a:xfrm>
          <a:prstGeom prst="rect">
            <a:avLst/>
          </a:prstGeom>
          <a:noFill/>
        </p:spPr>
      </p:pic>
      <p:sp>
        <p:nvSpPr>
          <p:cNvPr id="64" name="Arc 63"/>
          <p:cNvSpPr/>
          <p:nvPr/>
        </p:nvSpPr>
        <p:spPr>
          <a:xfrm rot="20495917">
            <a:off x="6111734" y="5455497"/>
            <a:ext cx="1338944" cy="533400"/>
          </a:xfrm>
          <a:prstGeom prst="arc">
            <a:avLst>
              <a:gd name="adj1" fmla="val 13128328"/>
              <a:gd name="adj2" fmla="val 20275145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0" y="5829837"/>
            <a:ext cx="9144000" cy="707886"/>
          </a:xfrm>
          <a:prstGeom prst="rect">
            <a:avLst/>
          </a:prstGeom>
          <a:gradFill flip="none" rotWithShape="1">
            <a:gsLst>
              <a:gs pos="5000">
                <a:srgbClr val="F6F1AA"/>
              </a:gs>
              <a:gs pos="34000">
                <a:srgbClr val="E9E9B7"/>
              </a:gs>
              <a:gs pos="60000">
                <a:srgbClr val="E5FFFF"/>
              </a:gs>
              <a:gs pos="77000">
                <a:srgbClr val="EBEB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365760" indent="-457200" algn="r">
              <a:buClr>
                <a:schemeClr val="accent1"/>
              </a:buClr>
            </a:pPr>
            <a:r>
              <a:rPr lang="en-US" sz="2000" dirty="0" smtClean="0">
                <a:latin typeface="Bernard MT Condensed" pitchFamily="18" charset="0"/>
              </a:rPr>
              <a:t>Cell Cycle Non-Specific (CCNS)</a:t>
            </a:r>
          </a:p>
          <a:p>
            <a:pPr marL="365760" indent="-457200" algn="r">
              <a:buClr>
                <a:schemeClr val="accent1"/>
              </a:buClr>
            </a:pPr>
            <a:r>
              <a:rPr lang="en-US" sz="2000" dirty="0" smtClean="0">
                <a:latin typeface="Bernard MT Condensed" pitchFamily="18" charset="0"/>
              </a:rPr>
              <a:t>Non Phase Dependent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-1" y="6457058"/>
            <a:ext cx="9144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-60" dirty="0" err="1" smtClean="0">
                <a:solidFill>
                  <a:srgbClr val="6600FF"/>
                </a:solidFill>
                <a:latin typeface="Arial Narrow" pitchFamily="34" charset="0"/>
              </a:rPr>
              <a:t>Cyclophosphamide</a:t>
            </a:r>
            <a:r>
              <a:rPr lang="en-US" sz="2000" b="1" spc="-60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000" b="1" spc="-60" dirty="0" err="1" smtClean="0">
                <a:solidFill>
                  <a:srgbClr val="6600FF"/>
                </a:solidFill>
                <a:latin typeface="Arial Narrow" pitchFamily="34" charset="0"/>
              </a:rPr>
              <a:t>Busulfan</a:t>
            </a:r>
            <a:r>
              <a:rPr lang="en-US" sz="2000" b="1" spc="-60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000" b="1" spc="-60" dirty="0" err="1" smtClean="0">
                <a:solidFill>
                  <a:srgbClr val="6600FF"/>
                </a:solidFill>
                <a:latin typeface="Arial Narrow" pitchFamily="34" charset="0"/>
              </a:rPr>
              <a:t>Carmustine</a:t>
            </a:r>
            <a:r>
              <a:rPr lang="en-US" sz="2000" b="1" spc="-60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000" b="1" spc="-60" dirty="0" err="1" smtClean="0">
                <a:solidFill>
                  <a:srgbClr val="6600FF"/>
                </a:solidFill>
                <a:latin typeface="Arial Narrow" pitchFamily="34" charset="0"/>
              </a:rPr>
              <a:t>Lomustine</a:t>
            </a:r>
            <a:r>
              <a:rPr lang="en-US" sz="2000" b="1" spc="-60" dirty="0" smtClean="0">
                <a:solidFill>
                  <a:srgbClr val="6600FF"/>
                </a:solidFill>
                <a:latin typeface="Arial Narrow" pitchFamily="34" charset="0"/>
              </a:rPr>
              <a:t> , </a:t>
            </a:r>
            <a:r>
              <a:rPr lang="en-US" sz="2000" b="1" spc="-60" dirty="0" err="1" smtClean="0">
                <a:solidFill>
                  <a:srgbClr val="6600FF"/>
                </a:solidFill>
                <a:latin typeface="Arial Narrow" pitchFamily="34" charset="0"/>
              </a:rPr>
              <a:t>Cisplastin</a:t>
            </a:r>
            <a:r>
              <a:rPr lang="en-US" sz="2000" b="1" spc="-60" dirty="0" smtClean="0">
                <a:solidFill>
                  <a:srgbClr val="6600FF"/>
                </a:solidFill>
                <a:latin typeface="Arial Narrow" pitchFamily="34" charset="0"/>
              </a:rPr>
              <a:t>, Doxorubicin, </a:t>
            </a:r>
            <a:r>
              <a:rPr lang="en-US" sz="2000" b="1" spc="-60" dirty="0" err="1" smtClean="0">
                <a:solidFill>
                  <a:srgbClr val="6600FF"/>
                </a:solidFill>
                <a:latin typeface="Arial Narrow" pitchFamily="34" charset="0"/>
              </a:rPr>
              <a:t>Actinomycin</a:t>
            </a:r>
            <a:r>
              <a:rPr lang="en-US" sz="2000" b="1" spc="-60" dirty="0" smtClean="0">
                <a:solidFill>
                  <a:srgbClr val="6600FF"/>
                </a:solidFill>
                <a:latin typeface="Arial Narrow" pitchFamily="34" charset="0"/>
              </a:rPr>
              <a:t> D</a:t>
            </a:r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5496332" y="5771923"/>
            <a:ext cx="45719" cy="210315"/>
          </a:xfrm>
          <a:custGeom>
            <a:avLst/>
            <a:gdLst/>
            <a:ahLst/>
            <a:cxnLst>
              <a:cxn ang="0">
                <a:pos x="86" y="836"/>
              </a:cxn>
              <a:cxn ang="0">
                <a:pos x="173" y="836"/>
              </a:cxn>
              <a:cxn ang="0">
                <a:pos x="173" y="0"/>
              </a:cxn>
              <a:cxn ang="0">
                <a:pos x="0" y="0"/>
              </a:cxn>
              <a:cxn ang="0">
                <a:pos x="0" y="836"/>
              </a:cxn>
              <a:cxn ang="0">
                <a:pos x="86" y="836"/>
              </a:cxn>
            </a:cxnLst>
            <a:rect l="0" t="0" r="r" b="b"/>
            <a:pathLst>
              <a:path w="173" h="836">
                <a:moveTo>
                  <a:pt x="86" y="836"/>
                </a:moveTo>
                <a:lnTo>
                  <a:pt x="173" y="836"/>
                </a:lnTo>
                <a:lnTo>
                  <a:pt x="173" y="0"/>
                </a:lnTo>
                <a:lnTo>
                  <a:pt x="0" y="0"/>
                </a:lnTo>
                <a:lnTo>
                  <a:pt x="0" y="836"/>
                </a:lnTo>
                <a:lnTo>
                  <a:pt x="86" y="83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5516970" y="4003792"/>
            <a:ext cx="1844845" cy="1841384"/>
          </a:xfrm>
          <a:custGeom>
            <a:avLst/>
            <a:gdLst/>
            <a:ahLst/>
            <a:cxnLst>
              <a:cxn ang="0">
                <a:pos x="277" y="7295"/>
              </a:cxn>
              <a:cxn ang="0">
                <a:pos x="734" y="7263"/>
              </a:cxn>
              <a:cxn ang="0">
                <a:pos x="1182" y="7203"/>
              </a:cxn>
              <a:cxn ang="0">
                <a:pos x="1621" y="7114"/>
              </a:cxn>
              <a:cxn ang="0">
                <a:pos x="2051" y="6999"/>
              </a:cxn>
              <a:cxn ang="0">
                <a:pos x="2470" y="6859"/>
              </a:cxn>
              <a:cxn ang="0">
                <a:pos x="2878" y="6693"/>
              </a:cxn>
              <a:cxn ang="0">
                <a:pos x="3273" y="6504"/>
              </a:cxn>
              <a:cxn ang="0">
                <a:pos x="3656" y="6291"/>
              </a:cxn>
              <a:cxn ang="0">
                <a:pos x="4023" y="6056"/>
              </a:cxn>
              <a:cxn ang="0">
                <a:pos x="4376" y="5800"/>
              </a:cxn>
              <a:cxn ang="0">
                <a:pos x="4713" y="5523"/>
              </a:cxn>
              <a:cxn ang="0">
                <a:pos x="5032" y="5227"/>
              </a:cxn>
              <a:cxn ang="0">
                <a:pos x="5334" y="4912"/>
              </a:cxn>
              <a:cxn ang="0">
                <a:pos x="5617" y="4580"/>
              </a:cxn>
              <a:cxn ang="0">
                <a:pos x="5881" y="4230"/>
              </a:cxn>
              <a:cxn ang="0">
                <a:pos x="6123" y="3865"/>
              </a:cxn>
              <a:cxn ang="0">
                <a:pos x="6345" y="3484"/>
              </a:cxn>
              <a:cxn ang="0">
                <a:pos x="6545" y="3090"/>
              </a:cxn>
              <a:cxn ang="0">
                <a:pos x="6720" y="2681"/>
              </a:cxn>
              <a:cxn ang="0">
                <a:pos x="6872" y="2260"/>
              </a:cxn>
              <a:cxn ang="0">
                <a:pos x="6999" y="1828"/>
              </a:cxn>
              <a:cxn ang="0">
                <a:pos x="7101" y="1386"/>
              </a:cxn>
              <a:cxn ang="0">
                <a:pos x="7174" y="932"/>
              </a:cxn>
              <a:cxn ang="0">
                <a:pos x="7221" y="471"/>
              </a:cxn>
              <a:cxn ang="0">
                <a:pos x="7239" y="1"/>
              </a:cxn>
              <a:cxn ang="0">
                <a:pos x="7055" y="368"/>
              </a:cxn>
              <a:cxn ang="0">
                <a:pos x="7015" y="821"/>
              </a:cxn>
              <a:cxn ang="0">
                <a:pos x="6948" y="1264"/>
              </a:cxn>
              <a:cxn ang="0">
                <a:pos x="6854" y="1699"/>
              </a:cxn>
              <a:cxn ang="0">
                <a:pos x="6735" y="2124"/>
              </a:cxn>
              <a:cxn ang="0">
                <a:pos x="6591" y="2537"/>
              </a:cxn>
              <a:cxn ang="0">
                <a:pos x="6424" y="2938"/>
              </a:cxn>
              <a:cxn ang="0">
                <a:pos x="6234" y="3326"/>
              </a:cxn>
              <a:cxn ang="0">
                <a:pos x="6022" y="3700"/>
              </a:cxn>
              <a:cxn ang="0">
                <a:pos x="5789" y="4061"/>
              </a:cxn>
              <a:cxn ang="0">
                <a:pos x="5536" y="4405"/>
              </a:cxn>
              <a:cxn ang="0">
                <a:pos x="5263" y="4733"/>
              </a:cxn>
              <a:cxn ang="0">
                <a:pos x="4972" y="5044"/>
              </a:cxn>
              <a:cxn ang="0">
                <a:pos x="4663" y="5338"/>
              </a:cxn>
              <a:cxn ang="0">
                <a:pos x="4337" y="5611"/>
              </a:cxn>
              <a:cxn ang="0">
                <a:pos x="3997" y="5865"/>
              </a:cxn>
              <a:cxn ang="0">
                <a:pos x="3640" y="6098"/>
              </a:cxn>
              <a:cxn ang="0">
                <a:pos x="3270" y="6311"/>
              </a:cxn>
              <a:cxn ang="0">
                <a:pos x="2887" y="6501"/>
              </a:cxn>
              <a:cxn ang="0">
                <a:pos x="2491" y="6666"/>
              </a:cxn>
              <a:cxn ang="0">
                <a:pos x="2085" y="6809"/>
              </a:cxn>
              <a:cxn ang="0">
                <a:pos x="1667" y="6926"/>
              </a:cxn>
              <a:cxn ang="0">
                <a:pos x="1240" y="7018"/>
              </a:cxn>
              <a:cxn ang="0">
                <a:pos x="804" y="7082"/>
              </a:cxn>
              <a:cxn ang="0">
                <a:pos x="360" y="7120"/>
              </a:cxn>
              <a:cxn ang="0">
                <a:pos x="0" y="7128"/>
              </a:cxn>
            </a:cxnLst>
            <a:rect l="0" t="0" r="r" b="b"/>
            <a:pathLst>
              <a:path w="7239" h="7302">
                <a:moveTo>
                  <a:pt x="0" y="7302"/>
                </a:moveTo>
                <a:lnTo>
                  <a:pt x="0" y="7302"/>
                </a:lnTo>
                <a:lnTo>
                  <a:pt x="92" y="7301"/>
                </a:lnTo>
                <a:lnTo>
                  <a:pt x="185" y="7298"/>
                </a:lnTo>
                <a:lnTo>
                  <a:pt x="277" y="7295"/>
                </a:lnTo>
                <a:lnTo>
                  <a:pt x="369" y="7292"/>
                </a:lnTo>
                <a:lnTo>
                  <a:pt x="460" y="7287"/>
                </a:lnTo>
                <a:lnTo>
                  <a:pt x="552" y="7280"/>
                </a:lnTo>
                <a:lnTo>
                  <a:pt x="642" y="7272"/>
                </a:lnTo>
                <a:lnTo>
                  <a:pt x="734" y="7263"/>
                </a:lnTo>
                <a:lnTo>
                  <a:pt x="824" y="7254"/>
                </a:lnTo>
                <a:lnTo>
                  <a:pt x="914" y="7242"/>
                </a:lnTo>
                <a:lnTo>
                  <a:pt x="1003" y="7230"/>
                </a:lnTo>
                <a:lnTo>
                  <a:pt x="1093" y="7218"/>
                </a:lnTo>
                <a:lnTo>
                  <a:pt x="1182" y="7203"/>
                </a:lnTo>
                <a:lnTo>
                  <a:pt x="1270" y="7187"/>
                </a:lnTo>
                <a:lnTo>
                  <a:pt x="1358" y="7171"/>
                </a:lnTo>
                <a:lnTo>
                  <a:pt x="1447" y="7153"/>
                </a:lnTo>
                <a:lnTo>
                  <a:pt x="1535" y="7135"/>
                </a:lnTo>
                <a:lnTo>
                  <a:pt x="1621" y="7114"/>
                </a:lnTo>
                <a:lnTo>
                  <a:pt x="1708" y="7094"/>
                </a:lnTo>
                <a:lnTo>
                  <a:pt x="1794" y="7072"/>
                </a:lnTo>
                <a:lnTo>
                  <a:pt x="1881" y="7048"/>
                </a:lnTo>
                <a:lnTo>
                  <a:pt x="1966" y="7025"/>
                </a:lnTo>
                <a:lnTo>
                  <a:pt x="2051" y="6999"/>
                </a:lnTo>
                <a:lnTo>
                  <a:pt x="2136" y="6974"/>
                </a:lnTo>
                <a:lnTo>
                  <a:pt x="2220" y="6946"/>
                </a:lnTo>
                <a:lnTo>
                  <a:pt x="2304" y="6919"/>
                </a:lnTo>
                <a:lnTo>
                  <a:pt x="2387" y="6889"/>
                </a:lnTo>
                <a:lnTo>
                  <a:pt x="2470" y="6859"/>
                </a:lnTo>
                <a:lnTo>
                  <a:pt x="2553" y="6827"/>
                </a:lnTo>
                <a:lnTo>
                  <a:pt x="2635" y="6795"/>
                </a:lnTo>
                <a:lnTo>
                  <a:pt x="2717" y="6762"/>
                </a:lnTo>
                <a:lnTo>
                  <a:pt x="2798" y="6728"/>
                </a:lnTo>
                <a:lnTo>
                  <a:pt x="2878" y="6693"/>
                </a:lnTo>
                <a:lnTo>
                  <a:pt x="2958" y="6657"/>
                </a:lnTo>
                <a:lnTo>
                  <a:pt x="3038" y="6621"/>
                </a:lnTo>
                <a:lnTo>
                  <a:pt x="3117" y="6582"/>
                </a:lnTo>
                <a:lnTo>
                  <a:pt x="3196" y="6543"/>
                </a:lnTo>
                <a:lnTo>
                  <a:pt x="3273" y="6504"/>
                </a:lnTo>
                <a:lnTo>
                  <a:pt x="3351" y="6463"/>
                </a:lnTo>
                <a:lnTo>
                  <a:pt x="3429" y="6422"/>
                </a:lnTo>
                <a:lnTo>
                  <a:pt x="3504" y="6379"/>
                </a:lnTo>
                <a:lnTo>
                  <a:pt x="3581" y="6336"/>
                </a:lnTo>
                <a:lnTo>
                  <a:pt x="3656" y="6291"/>
                </a:lnTo>
                <a:lnTo>
                  <a:pt x="3731" y="6246"/>
                </a:lnTo>
                <a:lnTo>
                  <a:pt x="3804" y="6199"/>
                </a:lnTo>
                <a:lnTo>
                  <a:pt x="3879" y="6153"/>
                </a:lnTo>
                <a:lnTo>
                  <a:pt x="3951" y="6105"/>
                </a:lnTo>
                <a:lnTo>
                  <a:pt x="4023" y="6056"/>
                </a:lnTo>
                <a:lnTo>
                  <a:pt x="4096" y="6007"/>
                </a:lnTo>
                <a:lnTo>
                  <a:pt x="4167" y="5957"/>
                </a:lnTo>
                <a:lnTo>
                  <a:pt x="4237" y="5905"/>
                </a:lnTo>
                <a:lnTo>
                  <a:pt x="4307" y="5853"/>
                </a:lnTo>
                <a:lnTo>
                  <a:pt x="4376" y="5800"/>
                </a:lnTo>
                <a:lnTo>
                  <a:pt x="4445" y="5746"/>
                </a:lnTo>
                <a:lnTo>
                  <a:pt x="4513" y="5692"/>
                </a:lnTo>
                <a:lnTo>
                  <a:pt x="4580" y="5637"/>
                </a:lnTo>
                <a:lnTo>
                  <a:pt x="4647" y="5580"/>
                </a:lnTo>
                <a:lnTo>
                  <a:pt x="4713" y="5523"/>
                </a:lnTo>
                <a:lnTo>
                  <a:pt x="4777" y="5465"/>
                </a:lnTo>
                <a:lnTo>
                  <a:pt x="4842" y="5407"/>
                </a:lnTo>
                <a:lnTo>
                  <a:pt x="4906" y="5348"/>
                </a:lnTo>
                <a:lnTo>
                  <a:pt x="4970" y="5288"/>
                </a:lnTo>
                <a:lnTo>
                  <a:pt x="5032" y="5227"/>
                </a:lnTo>
                <a:lnTo>
                  <a:pt x="5093" y="5165"/>
                </a:lnTo>
                <a:lnTo>
                  <a:pt x="5155" y="5104"/>
                </a:lnTo>
                <a:lnTo>
                  <a:pt x="5216" y="5041"/>
                </a:lnTo>
                <a:lnTo>
                  <a:pt x="5275" y="4977"/>
                </a:lnTo>
                <a:lnTo>
                  <a:pt x="5334" y="4912"/>
                </a:lnTo>
                <a:lnTo>
                  <a:pt x="5392" y="4847"/>
                </a:lnTo>
                <a:lnTo>
                  <a:pt x="5450" y="4781"/>
                </a:lnTo>
                <a:lnTo>
                  <a:pt x="5506" y="4714"/>
                </a:lnTo>
                <a:lnTo>
                  <a:pt x="5562" y="4647"/>
                </a:lnTo>
                <a:lnTo>
                  <a:pt x="5617" y="4580"/>
                </a:lnTo>
                <a:lnTo>
                  <a:pt x="5671" y="4511"/>
                </a:lnTo>
                <a:lnTo>
                  <a:pt x="5725" y="4442"/>
                </a:lnTo>
                <a:lnTo>
                  <a:pt x="5778" y="4372"/>
                </a:lnTo>
                <a:lnTo>
                  <a:pt x="5830" y="4302"/>
                </a:lnTo>
                <a:lnTo>
                  <a:pt x="5881" y="4230"/>
                </a:lnTo>
                <a:lnTo>
                  <a:pt x="5931" y="4159"/>
                </a:lnTo>
                <a:lnTo>
                  <a:pt x="5981" y="4086"/>
                </a:lnTo>
                <a:lnTo>
                  <a:pt x="6029" y="4013"/>
                </a:lnTo>
                <a:lnTo>
                  <a:pt x="6076" y="3939"/>
                </a:lnTo>
                <a:lnTo>
                  <a:pt x="6123" y="3865"/>
                </a:lnTo>
                <a:lnTo>
                  <a:pt x="6169" y="3790"/>
                </a:lnTo>
                <a:lnTo>
                  <a:pt x="6215" y="3714"/>
                </a:lnTo>
                <a:lnTo>
                  <a:pt x="6259" y="3638"/>
                </a:lnTo>
                <a:lnTo>
                  <a:pt x="6303" y="3561"/>
                </a:lnTo>
                <a:lnTo>
                  <a:pt x="6345" y="3484"/>
                </a:lnTo>
                <a:lnTo>
                  <a:pt x="6387" y="3407"/>
                </a:lnTo>
                <a:lnTo>
                  <a:pt x="6428" y="3328"/>
                </a:lnTo>
                <a:lnTo>
                  <a:pt x="6468" y="3248"/>
                </a:lnTo>
                <a:lnTo>
                  <a:pt x="6506" y="3170"/>
                </a:lnTo>
                <a:lnTo>
                  <a:pt x="6545" y="3090"/>
                </a:lnTo>
                <a:lnTo>
                  <a:pt x="6582" y="3009"/>
                </a:lnTo>
                <a:lnTo>
                  <a:pt x="6618" y="2927"/>
                </a:lnTo>
                <a:lnTo>
                  <a:pt x="6653" y="2846"/>
                </a:lnTo>
                <a:lnTo>
                  <a:pt x="6687" y="2764"/>
                </a:lnTo>
                <a:lnTo>
                  <a:pt x="6720" y="2681"/>
                </a:lnTo>
                <a:lnTo>
                  <a:pt x="6753" y="2598"/>
                </a:lnTo>
                <a:lnTo>
                  <a:pt x="6784" y="2514"/>
                </a:lnTo>
                <a:lnTo>
                  <a:pt x="6815" y="2430"/>
                </a:lnTo>
                <a:lnTo>
                  <a:pt x="6845" y="2345"/>
                </a:lnTo>
                <a:lnTo>
                  <a:pt x="6872" y="2260"/>
                </a:lnTo>
                <a:lnTo>
                  <a:pt x="6900" y="2175"/>
                </a:lnTo>
                <a:lnTo>
                  <a:pt x="6927" y="2089"/>
                </a:lnTo>
                <a:lnTo>
                  <a:pt x="6952" y="2003"/>
                </a:lnTo>
                <a:lnTo>
                  <a:pt x="6975" y="1915"/>
                </a:lnTo>
                <a:lnTo>
                  <a:pt x="6999" y="1828"/>
                </a:lnTo>
                <a:lnTo>
                  <a:pt x="7021" y="1741"/>
                </a:lnTo>
                <a:lnTo>
                  <a:pt x="7044" y="1653"/>
                </a:lnTo>
                <a:lnTo>
                  <a:pt x="7063" y="1564"/>
                </a:lnTo>
                <a:lnTo>
                  <a:pt x="7082" y="1475"/>
                </a:lnTo>
                <a:lnTo>
                  <a:pt x="7101" y="1386"/>
                </a:lnTo>
                <a:lnTo>
                  <a:pt x="7117" y="1296"/>
                </a:lnTo>
                <a:lnTo>
                  <a:pt x="7133" y="1206"/>
                </a:lnTo>
                <a:lnTo>
                  <a:pt x="7148" y="1114"/>
                </a:lnTo>
                <a:lnTo>
                  <a:pt x="7162" y="1024"/>
                </a:lnTo>
                <a:lnTo>
                  <a:pt x="7174" y="932"/>
                </a:lnTo>
                <a:lnTo>
                  <a:pt x="7186" y="841"/>
                </a:lnTo>
                <a:lnTo>
                  <a:pt x="7197" y="749"/>
                </a:lnTo>
                <a:lnTo>
                  <a:pt x="7206" y="657"/>
                </a:lnTo>
                <a:lnTo>
                  <a:pt x="7214" y="564"/>
                </a:lnTo>
                <a:lnTo>
                  <a:pt x="7221" y="471"/>
                </a:lnTo>
                <a:lnTo>
                  <a:pt x="7228" y="378"/>
                </a:lnTo>
                <a:lnTo>
                  <a:pt x="7232" y="284"/>
                </a:lnTo>
                <a:lnTo>
                  <a:pt x="7235" y="191"/>
                </a:lnTo>
                <a:lnTo>
                  <a:pt x="7237" y="96"/>
                </a:lnTo>
                <a:lnTo>
                  <a:pt x="7239" y="1"/>
                </a:lnTo>
                <a:lnTo>
                  <a:pt x="7067" y="0"/>
                </a:lnTo>
                <a:lnTo>
                  <a:pt x="7066" y="93"/>
                </a:lnTo>
                <a:lnTo>
                  <a:pt x="7063" y="185"/>
                </a:lnTo>
                <a:lnTo>
                  <a:pt x="7060" y="277"/>
                </a:lnTo>
                <a:lnTo>
                  <a:pt x="7055" y="368"/>
                </a:lnTo>
                <a:lnTo>
                  <a:pt x="7049" y="460"/>
                </a:lnTo>
                <a:lnTo>
                  <a:pt x="7042" y="550"/>
                </a:lnTo>
                <a:lnTo>
                  <a:pt x="7034" y="641"/>
                </a:lnTo>
                <a:lnTo>
                  <a:pt x="7025" y="731"/>
                </a:lnTo>
                <a:lnTo>
                  <a:pt x="7015" y="821"/>
                </a:lnTo>
                <a:lnTo>
                  <a:pt x="7004" y="910"/>
                </a:lnTo>
                <a:lnTo>
                  <a:pt x="6991" y="999"/>
                </a:lnTo>
                <a:lnTo>
                  <a:pt x="6978" y="1089"/>
                </a:lnTo>
                <a:lnTo>
                  <a:pt x="6964" y="1177"/>
                </a:lnTo>
                <a:lnTo>
                  <a:pt x="6948" y="1264"/>
                </a:lnTo>
                <a:lnTo>
                  <a:pt x="6931" y="1353"/>
                </a:lnTo>
                <a:lnTo>
                  <a:pt x="6914" y="1440"/>
                </a:lnTo>
                <a:lnTo>
                  <a:pt x="6895" y="1527"/>
                </a:lnTo>
                <a:lnTo>
                  <a:pt x="6875" y="1613"/>
                </a:lnTo>
                <a:lnTo>
                  <a:pt x="6854" y="1699"/>
                </a:lnTo>
                <a:lnTo>
                  <a:pt x="6833" y="1786"/>
                </a:lnTo>
                <a:lnTo>
                  <a:pt x="6809" y="1871"/>
                </a:lnTo>
                <a:lnTo>
                  <a:pt x="6786" y="1955"/>
                </a:lnTo>
                <a:lnTo>
                  <a:pt x="6761" y="2040"/>
                </a:lnTo>
                <a:lnTo>
                  <a:pt x="6735" y="2124"/>
                </a:lnTo>
                <a:lnTo>
                  <a:pt x="6708" y="2207"/>
                </a:lnTo>
                <a:lnTo>
                  <a:pt x="6681" y="2290"/>
                </a:lnTo>
                <a:lnTo>
                  <a:pt x="6652" y="2373"/>
                </a:lnTo>
                <a:lnTo>
                  <a:pt x="6622" y="2455"/>
                </a:lnTo>
                <a:lnTo>
                  <a:pt x="6591" y="2537"/>
                </a:lnTo>
                <a:lnTo>
                  <a:pt x="6559" y="2617"/>
                </a:lnTo>
                <a:lnTo>
                  <a:pt x="6528" y="2698"/>
                </a:lnTo>
                <a:lnTo>
                  <a:pt x="6495" y="2779"/>
                </a:lnTo>
                <a:lnTo>
                  <a:pt x="6459" y="2859"/>
                </a:lnTo>
                <a:lnTo>
                  <a:pt x="6424" y="2938"/>
                </a:lnTo>
                <a:lnTo>
                  <a:pt x="6388" y="3016"/>
                </a:lnTo>
                <a:lnTo>
                  <a:pt x="6351" y="3094"/>
                </a:lnTo>
                <a:lnTo>
                  <a:pt x="6313" y="3173"/>
                </a:lnTo>
                <a:lnTo>
                  <a:pt x="6274" y="3249"/>
                </a:lnTo>
                <a:lnTo>
                  <a:pt x="6234" y="3326"/>
                </a:lnTo>
                <a:lnTo>
                  <a:pt x="6194" y="3402"/>
                </a:lnTo>
                <a:lnTo>
                  <a:pt x="6152" y="3478"/>
                </a:lnTo>
                <a:lnTo>
                  <a:pt x="6109" y="3553"/>
                </a:lnTo>
                <a:lnTo>
                  <a:pt x="6066" y="3627"/>
                </a:lnTo>
                <a:lnTo>
                  <a:pt x="6022" y="3700"/>
                </a:lnTo>
                <a:lnTo>
                  <a:pt x="5978" y="3774"/>
                </a:lnTo>
                <a:lnTo>
                  <a:pt x="5932" y="3846"/>
                </a:lnTo>
                <a:lnTo>
                  <a:pt x="5885" y="3919"/>
                </a:lnTo>
                <a:lnTo>
                  <a:pt x="5837" y="3990"/>
                </a:lnTo>
                <a:lnTo>
                  <a:pt x="5789" y="4061"/>
                </a:lnTo>
                <a:lnTo>
                  <a:pt x="5740" y="4130"/>
                </a:lnTo>
                <a:lnTo>
                  <a:pt x="5690" y="4200"/>
                </a:lnTo>
                <a:lnTo>
                  <a:pt x="5639" y="4270"/>
                </a:lnTo>
                <a:lnTo>
                  <a:pt x="5588" y="4338"/>
                </a:lnTo>
                <a:lnTo>
                  <a:pt x="5536" y="4405"/>
                </a:lnTo>
                <a:lnTo>
                  <a:pt x="5483" y="4472"/>
                </a:lnTo>
                <a:lnTo>
                  <a:pt x="5429" y="4539"/>
                </a:lnTo>
                <a:lnTo>
                  <a:pt x="5374" y="4604"/>
                </a:lnTo>
                <a:lnTo>
                  <a:pt x="5319" y="4669"/>
                </a:lnTo>
                <a:lnTo>
                  <a:pt x="5263" y="4733"/>
                </a:lnTo>
                <a:lnTo>
                  <a:pt x="5206" y="4797"/>
                </a:lnTo>
                <a:lnTo>
                  <a:pt x="5149" y="4860"/>
                </a:lnTo>
                <a:lnTo>
                  <a:pt x="5090" y="4922"/>
                </a:lnTo>
                <a:lnTo>
                  <a:pt x="5032" y="4983"/>
                </a:lnTo>
                <a:lnTo>
                  <a:pt x="4972" y="5044"/>
                </a:lnTo>
                <a:lnTo>
                  <a:pt x="4912" y="5105"/>
                </a:lnTo>
                <a:lnTo>
                  <a:pt x="4850" y="5163"/>
                </a:lnTo>
                <a:lnTo>
                  <a:pt x="4788" y="5223"/>
                </a:lnTo>
                <a:lnTo>
                  <a:pt x="4726" y="5280"/>
                </a:lnTo>
                <a:lnTo>
                  <a:pt x="4663" y="5338"/>
                </a:lnTo>
                <a:lnTo>
                  <a:pt x="4599" y="5394"/>
                </a:lnTo>
                <a:lnTo>
                  <a:pt x="4535" y="5449"/>
                </a:lnTo>
                <a:lnTo>
                  <a:pt x="4470" y="5504"/>
                </a:lnTo>
                <a:lnTo>
                  <a:pt x="4404" y="5558"/>
                </a:lnTo>
                <a:lnTo>
                  <a:pt x="4337" y="5611"/>
                </a:lnTo>
                <a:lnTo>
                  <a:pt x="4271" y="5663"/>
                </a:lnTo>
                <a:lnTo>
                  <a:pt x="4203" y="5715"/>
                </a:lnTo>
                <a:lnTo>
                  <a:pt x="4135" y="5766"/>
                </a:lnTo>
                <a:lnTo>
                  <a:pt x="4066" y="5816"/>
                </a:lnTo>
                <a:lnTo>
                  <a:pt x="3997" y="5865"/>
                </a:lnTo>
                <a:lnTo>
                  <a:pt x="3926" y="5913"/>
                </a:lnTo>
                <a:lnTo>
                  <a:pt x="3856" y="5961"/>
                </a:lnTo>
                <a:lnTo>
                  <a:pt x="3784" y="6008"/>
                </a:lnTo>
                <a:lnTo>
                  <a:pt x="3713" y="6054"/>
                </a:lnTo>
                <a:lnTo>
                  <a:pt x="3640" y="6098"/>
                </a:lnTo>
                <a:lnTo>
                  <a:pt x="3567" y="6143"/>
                </a:lnTo>
                <a:lnTo>
                  <a:pt x="3493" y="6187"/>
                </a:lnTo>
                <a:lnTo>
                  <a:pt x="3420" y="6229"/>
                </a:lnTo>
                <a:lnTo>
                  <a:pt x="3346" y="6271"/>
                </a:lnTo>
                <a:lnTo>
                  <a:pt x="3270" y="6311"/>
                </a:lnTo>
                <a:lnTo>
                  <a:pt x="3194" y="6351"/>
                </a:lnTo>
                <a:lnTo>
                  <a:pt x="3119" y="6390"/>
                </a:lnTo>
                <a:lnTo>
                  <a:pt x="3041" y="6427"/>
                </a:lnTo>
                <a:lnTo>
                  <a:pt x="2965" y="6464"/>
                </a:lnTo>
                <a:lnTo>
                  <a:pt x="2887" y="6501"/>
                </a:lnTo>
                <a:lnTo>
                  <a:pt x="2809" y="6536"/>
                </a:lnTo>
                <a:lnTo>
                  <a:pt x="2731" y="6570"/>
                </a:lnTo>
                <a:lnTo>
                  <a:pt x="2651" y="6603"/>
                </a:lnTo>
                <a:lnTo>
                  <a:pt x="2572" y="6636"/>
                </a:lnTo>
                <a:lnTo>
                  <a:pt x="2491" y="6666"/>
                </a:lnTo>
                <a:lnTo>
                  <a:pt x="2411" y="6697"/>
                </a:lnTo>
                <a:lnTo>
                  <a:pt x="2331" y="6726"/>
                </a:lnTo>
                <a:lnTo>
                  <a:pt x="2249" y="6755"/>
                </a:lnTo>
                <a:lnTo>
                  <a:pt x="2167" y="6782"/>
                </a:lnTo>
                <a:lnTo>
                  <a:pt x="2085" y="6809"/>
                </a:lnTo>
                <a:lnTo>
                  <a:pt x="2002" y="6835"/>
                </a:lnTo>
                <a:lnTo>
                  <a:pt x="1919" y="6859"/>
                </a:lnTo>
                <a:lnTo>
                  <a:pt x="1835" y="6882"/>
                </a:lnTo>
                <a:lnTo>
                  <a:pt x="1752" y="6905"/>
                </a:lnTo>
                <a:lnTo>
                  <a:pt x="1667" y="6926"/>
                </a:lnTo>
                <a:lnTo>
                  <a:pt x="1583" y="6946"/>
                </a:lnTo>
                <a:lnTo>
                  <a:pt x="1498" y="6965"/>
                </a:lnTo>
                <a:lnTo>
                  <a:pt x="1412" y="6985"/>
                </a:lnTo>
                <a:lnTo>
                  <a:pt x="1326" y="7002"/>
                </a:lnTo>
                <a:lnTo>
                  <a:pt x="1240" y="7018"/>
                </a:lnTo>
                <a:lnTo>
                  <a:pt x="1154" y="7032"/>
                </a:lnTo>
                <a:lnTo>
                  <a:pt x="1067" y="7047"/>
                </a:lnTo>
                <a:lnTo>
                  <a:pt x="979" y="7060"/>
                </a:lnTo>
                <a:lnTo>
                  <a:pt x="892" y="7072"/>
                </a:lnTo>
                <a:lnTo>
                  <a:pt x="804" y="7082"/>
                </a:lnTo>
                <a:lnTo>
                  <a:pt x="716" y="7092"/>
                </a:lnTo>
                <a:lnTo>
                  <a:pt x="627" y="7101"/>
                </a:lnTo>
                <a:lnTo>
                  <a:pt x="539" y="7108"/>
                </a:lnTo>
                <a:lnTo>
                  <a:pt x="450" y="7114"/>
                </a:lnTo>
                <a:lnTo>
                  <a:pt x="360" y="7120"/>
                </a:lnTo>
                <a:lnTo>
                  <a:pt x="271" y="7124"/>
                </a:lnTo>
                <a:lnTo>
                  <a:pt x="180" y="7126"/>
                </a:lnTo>
                <a:lnTo>
                  <a:pt x="90" y="7128"/>
                </a:lnTo>
                <a:lnTo>
                  <a:pt x="0" y="7128"/>
                </a:lnTo>
                <a:lnTo>
                  <a:pt x="0" y="7128"/>
                </a:lnTo>
                <a:lnTo>
                  <a:pt x="0" y="730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3600858" y="3862388"/>
            <a:ext cx="1885542" cy="1982788"/>
          </a:xfrm>
          <a:custGeom>
            <a:avLst/>
            <a:gdLst/>
            <a:ahLst/>
            <a:cxnLst>
              <a:cxn ang="0">
                <a:pos x="5" y="285"/>
              </a:cxn>
              <a:cxn ang="0">
                <a:pos x="37" y="753"/>
              </a:cxn>
              <a:cxn ang="0">
                <a:pos x="98" y="1214"/>
              </a:cxn>
              <a:cxn ang="0">
                <a:pos x="186" y="1664"/>
              </a:cxn>
              <a:cxn ang="0">
                <a:pos x="300" y="2106"/>
              </a:cxn>
              <a:cxn ang="0">
                <a:pos x="440" y="2535"/>
              </a:cxn>
              <a:cxn ang="0">
                <a:pos x="605" y="2952"/>
              </a:cxn>
              <a:cxn ang="0">
                <a:pos x="794" y="3358"/>
              </a:cxn>
              <a:cxn ang="0">
                <a:pos x="1005" y="3748"/>
              </a:cxn>
              <a:cxn ang="0">
                <a:pos x="1238" y="4125"/>
              </a:cxn>
              <a:cxn ang="0">
                <a:pos x="1494" y="4484"/>
              </a:cxn>
              <a:cxn ang="0">
                <a:pos x="1768" y="4829"/>
              </a:cxn>
              <a:cxn ang="0">
                <a:pos x="2063" y="5156"/>
              </a:cxn>
              <a:cxn ang="0">
                <a:pos x="2376" y="5463"/>
              </a:cxn>
              <a:cxn ang="0">
                <a:pos x="2705" y="5751"/>
              </a:cxn>
              <a:cxn ang="0">
                <a:pos x="3052" y="6020"/>
              </a:cxn>
              <a:cxn ang="0">
                <a:pos x="3415" y="6267"/>
              </a:cxn>
              <a:cxn ang="0">
                <a:pos x="3793" y="6492"/>
              </a:cxn>
              <a:cxn ang="0">
                <a:pos x="4184" y="6694"/>
              </a:cxn>
              <a:cxn ang="0">
                <a:pos x="4589" y="6873"/>
              </a:cxn>
              <a:cxn ang="0">
                <a:pos x="5006" y="7025"/>
              </a:cxn>
              <a:cxn ang="0">
                <a:pos x="5433" y="7153"/>
              </a:cxn>
              <a:cxn ang="0">
                <a:pos x="5872" y="7254"/>
              </a:cxn>
              <a:cxn ang="0">
                <a:pos x="6319" y="7326"/>
              </a:cxn>
              <a:cxn ang="0">
                <a:pos x="6776" y="7371"/>
              </a:cxn>
              <a:cxn ang="0">
                <a:pos x="7239" y="7387"/>
              </a:cxn>
              <a:cxn ang="0">
                <a:pos x="6876" y="7205"/>
              </a:cxn>
              <a:cxn ang="0">
                <a:pos x="6429" y="7166"/>
              </a:cxn>
              <a:cxn ang="0">
                <a:pos x="5991" y="7100"/>
              </a:cxn>
              <a:cxn ang="0">
                <a:pos x="5562" y="7008"/>
              </a:cxn>
              <a:cxn ang="0">
                <a:pos x="5142" y="6889"/>
              </a:cxn>
              <a:cxn ang="0">
                <a:pos x="4733" y="6744"/>
              </a:cxn>
              <a:cxn ang="0">
                <a:pos x="4336" y="6575"/>
              </a:cxn>
              <a:cxn ang="0">
                <a:pos x="3951" y="6382"/>
              </a:cxn>
              <a:cxn ang="0">
                <a:pos x="3580" y="6167"/>
              </a:cxn>
              <a:cxn ang="0">
                <a:pos x="3224" y="5930"/>
              </a:cxn>
              <a:cxn ang="0">
                <a:pos x="2881" y="5673"/>
              </a:cxn>
              <a:cxn ang="0">
                <a:pos x="2555" y="5395"/>
              </a:cxn>
              <a:cxn ang="0">
                <a:pos x="2247" y="5097"/>
              </a:cxn>
              <a:cxn ang="0">
                <a:pos x="1955" y="4782"/>
              </a:cxn>
              <a:cxn ang="0">
                <a:pos x="1683" y="4450"/>
              </a:cxn>
              <a:cxn ang="0">
                <a:pos x="1431" y="4101"/>
              </a:cxn>
              <a:cxn ang="0">
                <a:pos x="1198" y="3737"/>
              </a:cxn>
              <a:cxn ang="0">
                <a:pos x="987" y="3358"/>
              </a:cxn>
              <a:cxn ang="0">
                <a:pos x="798" y="2965"/>
              </a:cxn>
              <a:cxn ang="0">
                <a:pos x="633" y="2560"/>
              </a:cxn>
              <a:cxn ang="0">
                <a:pos x="492" y="2142"/>
              </a:cxn>
              <a:cxn ang="0">
                <a:pos x="375" y="1714"/>
              </a:cxn>
              <a:cxn ang="0">
                <a:pos x="283" y="1275"/>
              </a:cxn>
              <a:cxn ang="0">
                <a:pos x="219" y="827"/>
              </a:cxn>
              <a:cxn ang="0">
                <a:pos x="182" y="372"/>
              </a:cxn>
              <a:cxn ang="0">
                <a:pos x="172" y="0"/>
              </a:cxn>
            </a:cxnLst>
            <a:rect l="0" t="0" r="r" b="b"/>
            <a:pathLst>
              <a:path w="7239" h="7387">
                <a:moveTo>
                  <a:pt x="0" y="0"/>
                </a:moveTo>
                <a:lnTo>
                  <a:pt x="0" y="0"/>
                </a:lnTo>
                <a:lnTo>
                  <a:pt x="1" y="96"/>
                </a:lnTo>
                <a:lnTo>
                  <a:pt x="2" y="191"/>
                </a:lnTo>
                <a:lnTo>
                  <a:pt x="5" y="285"/>
                </a:lnTo>
                <a:lnTo>
                  <a:pt x="10" y="379"/>
                </a:lnTo>
                <a:lnTo>
                  <a:pt x="15" y="474"/>
                </a:lnTo>
                <a:lnTo>
                  <a:pt x="21" y="567"/>
                </a:lnTo>
                <a:lnTo>
                  <a:pt x="29" y="661"/>
                </a:lnTo>
                <a:lnTo>
                  <a:pt x="37" y="753"/>
                </a:lnTo>
                <a:lnTo>
                  <a:pt x="47" y="846"/>
                </a:lnTo>
                <a:lnTo>
                  <a:pt x="59" y="939"/>
                </a:lnTo>
                <a:lnTo>
                  <a:pt x="70" y="1031"/>
                </a:lnTo>
                <a:lnTo>
                  <a:pt x="83" y="1123"/>
                </a:lnTo>
                <a:lnTo>
                  <a:pt x="98" y="1214"/>
                </a:lnTo>
                <a:lnTo>
                  <a:pt x="113" y="1305"/>
                </a:lnTo>
                <a:lnTo>
                  <a:pt x="130" y="1395"/>
                </a:lnTo>
                <a:lnTo>
                  <a:pt x="148" y="1485"/>
                </a:lnTo>
                <a:lnTo>
                  <a:pt x="166" y="1575"/>
                </a:lnTo>
                <a:lnTo>
                  <a:pt x="186" y="1664"/>
                </a:lnTo>
                <a:lnTo>
                  <a:pt x="206" y="1753"/>
                </a:lnTo>
                <a:lnTo>
                  <a:pt x="229" y="1842"/>
                </a:lnTo>
                <a:lnTo>
                  <a:pt x="251" y="1930"/>
                </a:lnTo>
                <a:lnTo>
                  <a:pt x="276" y="2018"/>
                </a:lnTo>
                <a:lnTo>
                  <a:pt x="300" y="2106"/>
                </a:lnTo>
                <a:lnTo>
                  <a:pt x="327" y="2192"/>
                </a:lnTo>
                <a:lnTo>
                  <a:pt x="353" y="2279"/>
                </a:lnTo>
                <a:lnTo>
                  <a:pt x="381" y="2364"/>
                </a:lnTo>
                <a:lnTo>
                  <a:pt x="411" y="2450"/>
                </a:lnTo>
                <a:lnTo>
                  <a:pt x="440" y="2535"/>
                </a:lnTo>
                <a:lnTo>
                  <a:pt x="471" y="2619"/>
                </a:lnTo>
                <a:lnTo>
                  <a:pt x="503" y="2704"/>
                </a:lnTo>
                <a:lnTo>
                  <a:pt x="536" y="2788"/>
                </a:lnTo>
                <a:lnTo>
                  <a:pt x="570" y="2871"/>
                </a:lnTo>
                <a:lnTo>
                  <a:pt x="605" y="2952"/>
                </a:lnTo>
                <a:lnTo>
                  <a:pt x="642" y="3034"/>
                </a:lnTo>
                <a:lnTo>
                  <a:pt x="678" y="3116"/>
                </a:lnTo>
                <a:lnTo>
                  <a:pt x="715" y="3197"/>
                </a:lnTo>
                <a:lnTo>
                  <a:pt x="754" y="3278"/>
                </a:lnTo>
                <a:lnTo>
                  <a:pt x="794" y="3358"/>
                </a:lnTo>
                <a:lnTo>
                  <a:pt x="834" y="3437"/>
                </a:lnTo>
                <a:lnTo>
                  <a:pt x="876" y="3515"/>
                </a:lnTo>
                <a:lnTo>
                  <a:pt x="918" y="3594"/>
                </a:lnTo>
                <a:lnTo>
                  <a:pt x="962" y="3672"/>
                </a:lnTo>
                <a:lnTo>
                  <a:pt x="1005" y="3748"/>
                </a:lnTo>
                <a:lnTo>
                  <a:pt x="1050" y="3825"/>
                </a:lnTo>
                <a:lnTo>
                  <a:pt x="1096" y="3900"/>
                </a:lnTo>
                <a:lnTo>
                  <a:pt x="1143" y="3976"/>
                </a:lnTo>
                <a:lnTo>
                  <a:pt x="1191" y="4050"/>
                </a:lnTo>
                <a:lnTo>
                  <a:pt x="1238" y="4125"/>
                </a:lnTo>
                <a:lnTo>
                  <a:pt x="1288" y="4198"/>
                </a:lnTo>
                <a:lnTo>
                  <a:pt x="1338" y="4271"/>
                </a:lnTo>
                <a:lnTo>
                  <a:pt x="1389" y="4343"/>
                </a:lnTo>
                <a:lnTo>
                  <a:pt x="1441" y="4414"/>
                </a:lnTo>
                <a:lnTo>
                  <a:pt x="1494" y="4484"/>
                </a:lnTo>
                <a:lnTo>
                  <a:pt x="1547" y="4556"/>
                </a:lnTo>
                <a:lnTo>
                  <a:pt x="1601" y="4625"/>
                </a:lnTo>
                <a:lnTo>
                  <a:pt x="1656" y="4694"/>
                </a:lnTo>
                <a:lnTo>
                  <a:pt x="1712" y="4761"/>
                </a:lnTo>
                <a:lnTo>
                  <a:pt x="1768" y="4829"/>
                </a:lnTo>
                <a:lnTo>
                  <a:pt x="1826" y="4896"/>
                </a:lnTo>
                <a:lnTo>
                  <a:pt x="1884" y="4962"/>
                </a:lnTo>
                <a:lnTo>
                  <a:pt x="1943" y="5027"/>
                </a:lnTo>
                <a:lnTo>
                  <a:pt x="2002" y="5091"/>
                </a:lnTo>
                <a:lnTo>
                  <a:pt x="2063" y="5156"/>
                </a:lnTo>
                <a:lnTo>
                  <a:pt x="2124" y="5218"/>
                </a:lnTo>
                <a:lnTo>
                  <a:pt x="2185" y="5280"/>
                </a:lnTo>
                <a:lnTo>
                  <a:pt x="2248" y="5342"/>
                </a:lnTo>
                <a:lnTo>
                  <a:pt x="2311" y="5403"/>
                </a:lnTo>
                <a:lnTo>
                  <a:pt x="2376" y="5463"/>
                </a:lnTo>
                <a:lnTo>
                  <a:pt x="2441" y="5523"/>
                </a:lnTo>
                <a:lnTo>
                  <a:pt x="2505" y="5581"/>
                </a:lnTo>
                <a:lnTo>
                  <a:pt x="2571" y="5639"/>
                </a:lnTo>
                <a:lnTo>
                  <a:pt x="2638" y="5695"/>
                </a:lnTo>
                <a:lnTo>
                  <a:pt x="2705" y="5751"/>
                </a:lnTo>
                <a:lnTo>
                  <a:pt x="2774" y="5807"/>
                </a:lnTo>
                <a:lnTo>
                  <a:pt x="2843" y="5861"/>
                </a:lnTo>
                <a:lnTo>
                  <a:pt x="2912" y="5915"/>
                </a:lnTo>
                <a:lnTo>
                  <a:pt x="2982" y="5968"/>
                </a:lnTo>
                <a:lnTo>
                  <a:pt x="3052" y="6020"/>
                </a:lnTo>
                <a:lnTo>
                  <a:pt x="3124" y="6071"/>
                </a:lnTo>
                <a:lnTo>
                  <a:pt x="3196" y="6122"/>
                </a:lnTo>
                <a:lnTo>
                  <a:pt x="3268" y="6171"/>
                </a:lnTo>
                <a:lnTo>
                  <a:pt x="3342" y="6220"/>
                </a:lnTo>
                <a:lnTo>
                  <a:pt x="3415" y="6267"/>
                </a:lnTo>
                <a:lnTo>
                  <a:pt x="3490" y="6314"/>
                </a:lnTo>
                <a:lnTo>
                  <a:pt x="3564" y="6360"/>
                </a:lnTo>
                <a:lnTo>
                  <a:pt x="3640" y="6405"/>
                </a:lnTo>
                <a:lnTo>
                  <a:pt x="3716" y="6449"/>
                </a:lnTo>
                <a:lnTo>
                  <a:pt x="3793" y="6492"/>
                </a:lnTo>
                <a:lnTo>
                  <a:pt x="3869" y="6534"/>
                </a:lnTo>
                <a:lnTo>
                  <a:pt x="3948" y="6576"/>
                </a:lnTo>
                <a:lnTo>
                  <a:pt x="4026" y="6616"/>
                </a:lnTo>
                <a:lnTo>
                  <a:pt x="4104" y="6656"/>
                </a:lnTo>
                <a:lnTo>
                  <a:pt x="4184" y="6694"/>
                </a:lnTo>
                <a:lnTo>
                  <a:pt x="4264" y="6731"/>
                </a:lnTo>
                <a:lnTo>
                  <a:pt x="4344" y="6768"/>
                </a:lnTo>
                <a:lnTo>
                  <a:pt x="4426" y="6804"/>
                </a:lnTo>
                <a:lnTo>
                  <a:pt x="4507" y="6839"/>
                </a:lnTo>
                <a:lnTo>
                  <a:pt x="4589" y="6873"/>
                </a:lnTo>
                <a:lnTo>
                  <a:pt x="4672" y="6905"/>
                </a:lnTo>
                <a:lnTo>
                  <a:pt x="4753" y="6937"/>
                </a:lnTo>
                <a:lnTo>
                  <a:pt x="4837" y="6967"/>
                </a:lnTo>
                <a:lnTo>
                  <a:pt x="4922" y="6996"/>
                </a:lnTo>
                <a:lnTo>
                  <a:pt x="5006" y="7025"/>
                </a:lnTo>
                <a:lnTo>
                  <a:pt x="5090" y="7053"/>
                </a:lnTo>
                <a:lnTo>
                  <a:pt x="5175" y="7079"/>
                </a:lnTo>
                <a:lnTo>
                  <a:pt x="5261" y="7105"/>
                </a:lnTo>
                <a:lnTo>
                  <a:pt x="5347" y="7129"/>
                </a:lnTo>
                <a:lnTo>
                  <a:pt x="5433" y="7153"/>
                </a:lnTo>
                <a:lnTo>
                  <a:pt x="5519" y="7175"/>
                </a:lnTo>
                <a:lnTo>
                  <a:pt x="5608" y="7196"/>
                </a:lnTo>
                <a:lnTo>
                  <a:pt x="5695" y="7216"/>
                </a:lnTo>
                <a:lnTo>
                  <a:pt x="5783" y="7236"/>
                </a:lnTo>
                <a:lnTo>
                  <a:pt x="5872" y="7254"/>
                </a:lnTo>
                <a:lnTo>
                  <a:pt x="5960" y="7271"/>
                </a:lnTo>
                <a:lnTo>
                  <a:pt x="6049" y="7287"/>
                </a:lnTo>
                <a:lnTo>
                  <a:pt x="6139" y="7300"/>
                </a:lnTo>
                <a:lnTo>
                  <a:pt x="6229" y="7314"/>
                </a:lnTo>
                <a:lnTo>
                  <a:pt x="6319" y="7326"/>
                </a:lnTo>
                <a:lnTo>
                  <a:pt x="6410" y="7338"/>
                </a:lnTo>
                <a:lnTo>
                  <a:pt x="6500" y="7348"/>
                </a:lnTo>
                <a:lnTo>
                  <a:pt x="6592" y="7357"/>
                </a:lnTo>
                <a:lnTo>
                  <a:pt x="6683" y="7364"/>
                </a:lnTo>
                <a:lnTo>
                  <a:pt x="6776" y="7371"/>
                </a:lnTo>
                <a:lnTo>
                  <a:pt x="6867" y="7376"/>
                </a:lnTo>
                <a:lnTo>
                  <a:pt x="6960" y="7380"/>
                </a:lnTo>
                <a:lnTo>
                  <a:pt x="7052" y="7383"/>
                </a:lnTo>
                <a:lnTo>
                  <a:pt x="7146" y="7386"/>
                </a:lnTo>
                <a:lnTo>
                  <a:pt x="7239" y="7387"/>
                </a:lnTo>
                <a:lnTo>
                  <a:pt x="7239" y="7213"/>
                </a:lnTo>
                <a:lnTo>
                  <a:pt x="7148" y="7213"/>
                </a:lnTo>
                <a:lnTo>
                  <a:pt x="7057" y="7211"/>
                </a:lnTo>
                <a:lnTo>
                  <a:pt x="6966" y="7209"/>
                </a:lnTo>
                <a:lnTo>
                  <a:pt x="6876" y="7205"/>
                </a:lnTo>
                <a:lnTo>
                  <a:pt x="6786" y="7199"/>
                </a:lnTo>
                <a:lnTo>
                  <a:pt x="6696" y="7193"/>
                </a:lnTo>
                <a:lnTo>
                  <a:pt x="6608" y="7186"/>
                </a:lnTo>
                <a:lnTo>
                  <a:pt x="6518" y="7176"/>
                </a:lnTo>
                <a:lnTo>
                  <a:pt x="6429" y="7166"/>
                </a:lnTo>
                <a:lnTo>
                  <a:pt x="6342" y="7156"/>
                </a:lnTo>
                <a:lnTo>
                  <a:pt x="6253" y="7143"/>
                </a:lnTo>
                <a:lnTo>
                  <a:pt x="6165" y="7130"/>
                </a:lnTo>
                <a:lnTo>
                  <a:pt x="6078" y="7116"/>
                </a:lnTo>
                <a:lnTo>
                  <a:pt x="5991" y="7100"/>
                </a:lnTo>
                <a:lnTo>
                  <a:pt x="5905" y="7084"/>
                </a:lnTo>
                <a:lnTo>
                  <a:pt x="5818" y="7066"/>
                </a:lnTo>
                <a:lnTo>
                  <a:pt x="5732" y="7048"/>
                </a:lnTo>
                <a:lnTo>
                  <a:pt x="5647" y="7028"/>
                </a:lnTo>
                <a:lnTo>
                  <a:pt x="5562" y="7008"/>
                </a:lnTo>
                <a:lnTo>
                  <a:pt x="5477" y="6987"/>
                </a:lnTo>
                <a:lnTo>
                  <a:pt x="5393" y="6963"/>
                </a:lnTo>
                <a:lnTo>
                  <a:pt x="5309" y="6940"/>
                </a:lnTo>
                <a:lnTo>
                  <a:pt x="5225" y="6914"/>
                </a:lnTo>
                <a:lnTo>
                  <a:pt x="5142" y="6889"/>
                </a:lnTo>
                <a:lnTo>
                  <a:pt x="5060" y="6862"/>
                </a:lnTo>
                <a:lnTo>
                  <a:pt x="4977" y="6834"/>
                </a:lnTo>
                <a:lnTo>
                  <a:pt x="4895" y="6805"/>
                </a:lnTo>
                <a:lnTo>
                  <a:pt x="4814" y="6775"/>
                </a:lnTo>
                <a:lnTo>
                  <a:pt x="4733" y="6744"/>
                </a:lnTo>
                <a:lnTo>
                  <a:pt x="4652" y="6712"/>
                </a:lnTo>
                <a:lnTo>
                  <a:pt x="4573" y="6679"/>
                </a:lnTo>
                <a:lnTo>
                  <a:pt x="4494" y="6646"/>
                </a:lnTo>
                <a:lnTo>
                  <a:pt x="4414" y="6611"/>
                </a:lnTo>
                <a:lnTo>
                  <a:pt x="4336" y="6575"/>
                </a:lnTo>
                <a:lnTo>
                  <a:pt x="4259" y="6539"/>
                </a:lnTo>
                <a:lnTo>
                  <a:pt x="4181" y="6501"/>
                </a:lnTo>
                <a:lnTo>
                  <a:pt x="4103" y="6462"/>
                </a:lnTo>
                <a:lnTo>
                  <a:pt x="4027" y="6423"/>
                </a:lnTo>
                <a:lnTo>
                  <a:pt x="3951" y="6382"/>
                </a:lnTo>
                <a:lnTo>
                  <a:pt x="3876" y="6342"/>
                </a:lnTo>
                <a:lnTo>
                  <a:pt x="3801" y="6299"/>
                </a:lnTo>
                <a:lnTo>
                  <a:pt x="3727" y="6256"/>
                </a:lnTo>
                <a:lnTo>
                  <a:pt x="3653" y="6212"/>
                </a:lnTo>
                <a:lnTo>
                  <a:pt x="3580" y="6167"/>
                </a:lnTo>
                <a:lnTo>
                  <a:pt x="3508" y="6122"/>
                </a:lnTo>
                <a:lnTo>
                  <a:pt x="3435" y="6075"/>
                </a:lnTo>
                <a:lnTo>
                  <a:pt x="3364" y="6028"/>
                </a:lnTo>
                <a:lnTo>
                  <a:pt x="3294" y="5979"/>
                </a:lnTo>
                <a:lnTo>
                  <a:pt x="3224" y="5930"/>
                </a:lnTo>
                <a:lnTo>
                  <a:pt x="3153" y="5880"/>
                </a:lnTo>
                <a:lnTo>
                  <a:pt x="3084" y="5829"/>
                </a:lnTo>
                <a:lnTo>
                  <a:pt x="3016" y="5778"/>
                </a:lnTo>
                <a:lnTo>
                  <a:pt x="2948" y="5726"/>
                </a:lnTo>
                <a:lnTo>
                  <a:pt x="2881" y="5673"/>
                </a:lnTo>
                <a:lnTo>
                  <a:pt x="2815" y="5618"/>
                </a:lnTo>
                <a:lnTo>
                  <a:pt x="2749" y="5564"/>
                </a:lnTo>
                <a:lnTo>
                  <a:pt x="2684" y="5508"/>
                </a:lnTo>
                <a:lnTo>
                  <a:pt x="2619" y="5451"/>
                </a:lnTo>
                <a:lnTo>
                  <a:pt x="2555" y="5395"/>
                </a:lnTo>
                <a:lnTo>
                  <a:pt x="2493" y="5337"/>
                </a:lnTo>
                <a:lnTo>
                  <a:pt x="2430" y="5278"/>
                </a:lnTo>
                <a:lnTo>
                  <a:pt x="2368" y="5218"/>
                </a:lnTo>
                <a:lnTo>
                  <a:pt x="2308" y="5159"/>
                </a:lnTo>
                <a:lnTo>
                  <a:pt x="2247" y="5097"/>
                </a:lnTo>
                <a:lnTo>
                  <a:pt x="2187" y="5035"/>
                </a:lnTo>
                <a:lnTo>
                  <a:pt x="2129" y="4974"/>
                </a:lnTo>
                <a:lnTo>
                  <a:pt x="2070" y="4911"/>
                </a:lnTo>
                <a:lnTo>
                  <a:pt x="2013" y="4847"/>
                </a:lnTo>
                <a:lnTo>
                  <a:pt x="1955" y="4782"/>
                </a:lnTo>
                <a:lnTo>
                  <a:pt x="1900" y="4717"/>
                </a:lnTo>
                <a:lnTo>
                  <a:pt x="1845" y="4651"/>
                </a:lnTo>
                <a:lnTo>
                  <a:pt x="1789" y="4584"/>
                </a:lnTo>
                <a:lnTo>
                  <a:pt x="1736" y="4517"/>
                </a:lnTo>
                <a:lnTo>
                  <a:pt x="1683" y="4450"/>
                </a:lnTo>
                <a:lnTo>
                  <a:pt x="1631" y="4381"/>
                </a:lnTo>
                <a:lnTo>
                  <a:pt x="1580" y="4312"/>
                </a:lnTo>
                <a:lnTo>
                  <a:pt x="1530" y="4243"/>
                </a:lnTo>
                <a:lnTo>
                  <a:pt x="1480" y="4172"/>
                </a:lnTo>
                <a:lnTo>
                  <a:pt x="1431" y="4101"/>
                </a:lnTo>
                <a:lnTo>
                  <a:pt x="1382" y="4029"/>
                </a:lnTo>
                <a:lnTo>
                  <a:pt x="1335" y="3957"/>
                </a:lnTo>
                <a:lnTo>
                  <a:pt x="1288" y="3884"/>
                </a:lnTo>
                <a:lnTo>
                  <a:pt x="1243" y="3811"/>
                </a:lnTo>
                <a:lnTo>
                  <a:pt x="1198" y="3737"/>
                </a:lnTo>
                <a:lnTo>
                  <a:pt x="1154" y="3662"/>
                </a:lnTo>
                <a:lnTo>
                  <a:pt x="1111" y="3587"/>
                </a:lnTo>
                <a:lnTo>
                  <a:pt x="1069" y="3511"/>
                </a:lnTo>
                <a:lnTo>
                  <a:pt x="1028" y="3434"/>
                </a:lnTo>
                <a:lnTo>
                  <a:pt x="987" y="3358"/>
                </a:lnTo>
                <a:lnTo>
                  <a:pt x="948" y="3280"/>
                </a:lnTo>
                <a:lnTo>
                  <a:pt x="910" y="3202"/>
                </a:lnTo>
                <a:lnTo>
                  <a:pt x="871" y="3124"/>
                </a:lnTo>
                <a:lnTo>
                  <a:pt x="834" y="3045"/>
                </a:lnTo>
                <a:lnTo>
                  <a:pt x="798" y="2965"/>
                </a:lnTo>
                <a:lnTo>
                  <a:pt x="764" y="2884"/>
                </a:lnTo>
                <a:lnTo>
                  <a:pt x="730" y="2805"/>
                </a:lnTo>
                <a:lnTo>
                  <a:pt x="696" y="2723"/>
                </a:lnTo>
                <a:lnTo>
                  <a:pt x="664" y="2642"/>
                </a:lnTo>
                <a:lnTo>
                  <a:pt x="633" y="2560"/>
                </a:lnTo>
                <a:lnTo>
                  <a:pt x="602" y="2477"/>
                </a:lnTo>
                <a:lnTo>
                  <a:pt x="573" y="2394"/>
                </a:lnTo>
                <a:lnTo>
                  <a:pt x="545" y="2311"/>
                </a:lnTo>
                <a:lnTo>
                  <a:pt x="517" y="2227"/>
                </a:lnTo>
                <a:lnTo>
                  <a:pt x="492" y="2142"/>
                </a:lnTo>
                <a:lnTo>
                  <a:pt x="466" y="2058"/>
                </a:lnTo>
                <a:lnTo>
                  <a:pt x="442" y="1972"/>
                </a:lnTo>
                <a:lnTo>
                  <a:pt x="418" y="1886"/>
                </a:lnTo>
                <a:lnTo>
                  <a:pt x="396" y="1800"/>
                </a:lnTo>
                <a:lnTo>
                  <a:pt x="375" y="1714"/>
                </a:lnTo>
                <a:lnTo>
                  <a:pt x="354" y="1627"/>
                </a:lnTo>
                <a:lnTo>
                  <a:pt x="335" y="1540"/>
                </a:lnTo>
                <a:lnTo>
                  <a:pt x="316" y="1451"/>
                </a:lnTo>
                <a:lnTo>
                  <a:pt x="299" y="1363"/>
                </a:lnTo>
                <a:lnTo>
                  <a:pt x="283" y="1275"/>
                </a:lnTo>
                <a:lnTo>
                  <a:pt x="268" y="1186"/>
                </a:lnTo>
                <a:lnTo>
                  <a:pt x="254" y="1097"/>
                </a:lnTo>
                <a:lnTo>
                  <a:pt x="242" y="1008"/>
                </a:lnTo>
                <a:lnTo>
                  <a:pt x="230" y="917"/>
                </a:lnTo>
                <a:lnTo>
                  <a:pt x="219" y="827"/>
                </a:lnTo>
                <a:lnTo>
                  <a:pt x="209" y="736"/>
                </a:lnTo>
                <a:lnTo>
                  <a:pt x="201" y="646"/>
                </a:lnTo>
                <a:lnTo>
                  <a:pt x="194" y="555"/>
                </a:lnTo>
                <a:lnTo>
                  <a:pt x="187" y="463"/>
                </a:lnTo>
                <a:lnTo>
                  <a:pt x="182" y="372"/>
                </a:lnTo>
                <a:lnTo>
                  <a:pt x="178" y="279"/>
                </a:lnTo>
                <a:lnTo>
                  <a:pt x="175" y="186"/>
                </a:lnTo>
                <a:lnTo>
                  <a:pt x="172" y="94"/>
                </a:lnTo>
                <a:lnTo>
                  <a:pt x="172" y="0"/>
                </a:lnTo>
                <a:lnTo>
                  <a:pt x="17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6200" y="7196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MTX, 6-MP, 5-FU, 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Cyt-Arb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Fludarabine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Pentostane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Bleomycin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Vinca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 alkaloids, 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Taxanes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Etoposide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Camptothecins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, L-</a:t>
            </a:r>
            <a:r>
              <a:rPr lang="en-US" sz="2000" b="1" spc="-100" dirty="0" err="1" smtClean="0">
                <a:solidFill>
                  <a:srgbClr val="6600FF"/>
                </a:solidFill>
                <a:latin typeface="Arial Narrow" pitchFamily="34" charset="0"/>
              </a:rPr>
              <a:t>asparaginase</a:t>
            </a:r>
            <a:r>
              <a:rPr lang="en-US" sz="2000" b="1" spc="-1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62800" y="4525754"/>
            <a:ext cx="1981200" cy="579646"/>
          </a:xfrm>
          <a:prstGeom prst="rect">
            <a:avLst/>
          </a:prstGeom>
          <a:solidFill>
            <a:srgbClr val="FFFF99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b="1" dirty="0" smtClean="0">
                <a:latin typeface="Arial Narrow" pitchFamily="34" charset="0"/>
              </a:rPr>
              <a:t>Improper spindle formation </a:t>
            </a:r>
            <a:r>
              <a:rPr lang="en-US" dirty="0" smtClean="0">
                <a:solidFill>
                  <a:srgbClr val="6600FF"/>
                </a:solidFill>
                <a:latin typeface="Bernard MT Condensed" pitchFamily="18" charset="0"/>
              </a:rPr>
              <a:t>M Arrest</a:t>
            </a:r>
            <a:endParaRPr lang="en-US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52800" y="4876800"/>
            <a:ext cx="1371600" cy="579646"/>
          </a:xfrm>
          <a:prstGeom prst="rect">
            <a:avLst/>
          </a:prstGeom>
          <a:solidFill>
            <a:srgbClr val="FFFF99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b="1" dirty="0" smtClean="0">
                <a:latin typeface="Arial Narrow" pitchFamily="34" charset="0"/>
              </a:rPr>
              <a:t>DNA damage </a:t>
            </a:r>
            <a:r>
              <a:rPr lang="en-US" dirty="0" smtClean="0">
                <a:solidFill>
                  <a:srgbClr val="6600FF"/>
                </a:solidFill>
                <a:latin typeface="Bernard MT Condensed" pitchFamily="18" charset="0"/>
              </a:rPr>
              <a:t>G1 Arrest</a:t>
            </a:r>
            <a:endParaRPr lang="en-US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20000" y="1858616"/>
            <a:ext cx="1371600" cy="579646"/>
          </a:xfrm>
          <a:prstGeom prst="rect">
            <a:avLst/>
          </a:prstGeom>
          <a:solidFill>
            <a:srgbClr val="FFFF99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b="1" dirty="0" smtClean="0">
                <a:latin typeface="Arial Narrow" pitchFamily="34" charset="0"/>
              </a:rPr>
              <a:t>DNA damage </a:t>
            </a:r>
            <a:r>
              <a:rPr lang="en-US" dirty="0" smtClean="0">
                <a:solidFill>
                  <a:srgbClr val="6600FF"/>
                </a:solidFill>
                <a:latin typeface="Bernard MT Condensed" pitchFamily="18" charset="0"/>
              </a:rPr>
              <a:t>G2 Arrest</a:t>
            </a:r>
            <a:endParaRPr lang="en-US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76600" y="1295400"/>
            <a:ext cx="1371600" cy="579646"/>
          </a:xfrm>
          <a:prstGeom prst="rect">
            <a:avLst/>
          </a:prstGeom>
          <a:solidFill>
            <a:srgbClr val="FFFF99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b="1" dirty="0" err="1" smtClean="0">
                <a:latin typeface="Arial Narrow" pitchFamily="34" charset="0"/>
              </a:rPr>
              <a:t>Unreplicated</a:t>
            </a:r>
            <a:r>
              <a:rPr lang="en-US" b="1" dirty="0" smtClean="0">
                <a:latin typeface="Arial Narrow" pitchFamily="34" charset="0"/>
              </a:rPr>
              <a:t> DNA  </a:t>
            </a:r>
            <a:r>
              <a:rPr lang="en-US" b="1" dirty="0" smtClean="0">
                <a:solidFill>
                  <a:srgbClr val="6600FF"/>
                </a:solidFill>
                <a:latin typeface="Bernard MT Condensed" pitchFamily="18" charset="0"/>
              </a:rPr>
              <a:t>S</a:t>
            </a:r>
            <a:r>
              <a:rPr lang="en-US" dirty="0" smtClean="0">
                <a:solidFill>
                  <a:srgbClr val="6600FF"/>
                </a:solidFill>
                <a:latin typeface="Bernard MT Condensed" pitchFamily="18" charset="0"/>
              </a:rPr>
              <a:t> Arrest</a:t>
            </a:r>
            <a:endParaRPr lang="en-US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70" name="5-Point Star 69"/>
          <p:cNvSpPr/>
          <p:nvPr/>
        </p:nvSpPr>
        <p:spPr>
          <a:xfrm>
            <a:off x="0" y="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629400" y="14478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Topoisomerase</a:t>
            </a:r>
            <a:r>
              <a:rPr lang="en-US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Inhibitors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0244" grpId="0" uiExpand="1" build="p" animBg="1"/>
      <p:bldP spid="10245" grpId="0"/>
      <p:bldP spid="10246" grpId="0"/>
      <p:bldP spid="10247" grpId="0"/>
      <p:bldP spid="10248" grpId="0"/>
      <p:bldP spid="10249" grpId="0"/>
      <p:bldP spid="10250" grpId="0"/>
      <p:bldP spid="10250" grpId="1"/>
      <p:bldP spid="10251" grpId="0"/>
      <p:bldP spid="10252" grpId="0"/>
      <p:bldP spid="10253" grpId="0"/>
      <p:bldP spid="10256" grpId="0"/>
      <p:bldP spid="10258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10279" grpId="0" animBg="1"/>
      <p:bldP spid="10280" grpId="0" animBg="1"/>
      <p:bldP spid="10281" grpId="0" animBg="1"/>
      <p:bldP spid="10282" grpId="0" animBg="1"/>
      <p:bldP spid="10283" grpId="0" animBg="1"/>
      <p:bldP spid="10284" grpId="0" animBg="1"/>
      <p:bldP spid="10285" grpId="0" animBg="1"/>
      <p:bldP spid="10286" grpId="0" animBg="1"/>
      <p:bldP spid="10287" grpId="0" animBg="1"/>
      <p:bldP spid="10288" grpId="0" animBg="1"/>
      <p:bldP spid="1028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4" grpId="0" animBg="1"/>
      <p:bldP spid="65" grpId="0" animBg="1"/>
      <p:bldP spid="68" grpId="0"/>
      <p:bldP spid="10266" grpId="0" animBg="1"/>
      <p:bldP spid="10259" grpId="0" animBg="1"/>
      <p:bldP spid="10260" grpId="0" animBg="1"/>
      <p:bldP spid="69" grpId="0"/>
      <p:bldP spid="71" grpId="0" animBg="1"/>
      <p:bldP spid="75" grpId="0" animBg="1"/>
      <p:bldP spid="76" grpId="0" animBg="1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2286000"/>
            <a:ext cx="9144000" cy="4572000"/>
            <a:chOff x="0" y="-209550"/>
            <a:chExt cx="11430000" cy="3009900"/>
          </a:xfrm>
        </p:grpSpPr>
        <p:pic>
          <p:nvPicPr>
            <p:cNvPr id="4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810000" y="-139148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620000" y="-20955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Administrator\Pictures\ccc.png"/>
          <p:cNvPicPr>
            <a:picLocks noChangeAspect="1" noChangeArrowheads="1"/>
          </p:cNvPicPr>
          <p:nvPr/>
        </p:nvPicPr>
        <p:blipFill>
          <a:blip r:embed="rId4" cstate="print"/>
          <a:srcRect r="7612" b="36820"/>
          <a:stretch>
            <a:fillRect/>
          </a:stretch>
        </p:blipFill>
        <p:spPr bwMode="auto">
          <a:xfrm>
            <a:off x="685800" y="3962400"/>
            <a:ext cx="8458200" cy="2895600"/>
          </a:xfrm>
          <a:prstGeom prst="rect">
            <a:avLst/>
          </a:prstGeom>
          <a:noFill/>
        </p:spPr>
      </p:pic>
      <p:sp>
        <p:nvSpPr>
          <p:cNvPr id="8" name="Flowchart: Punched Tape 7"/>
          <p:cNvSpPr/>
          <p:nvPr/>
        </p:nvSpPr>
        <p:spPr>
          <a:xfrm rot="303283">
            <a:off x="361080" y="1610052"/>
            <a:ext cx="8305800" cy="5252782"/>
          </a:xfrm>
          <a:prstGeom prst="flowChartPunchedTape">
            <a:avLst/>
          </a:prstGeom>
          <a:solidFill>
            <a:srgbClr val="FFFFFF">
              <a:alpha val="78039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3874" y="126964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A67BD"/>
                </a:solidFill>
                <a:latin typeface="Cooper Black" pitchFamily="18" charset="0"/>
              </a:rPr>
              <a:t>PART I</a:t>
            </a:r>
            <a:endParaRPr lang="en-US" sz="2400" dirty="0">
              <a:solidFill>
                <a:srgbClr val="8A67BD"/>
              </a:solidFill>
              <a:latin typeface="Cooper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638610"/>
            <a:ext cx="81534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/>
              <a:t> Differentiate a normal from a malignantly transformed cell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/>
              <a:t> Hint on major tumor growth kinetics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/>
              <a:t> Contrast the varied modalities of treatment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/>
              <a:t> Elaborate on chemotherapy regarding their classification </a:t>
            </a:r>
            <a:br>
              <a:rPr lang="en-US" sz="2400" b="1" dirty="0" smtClean="0"/>
            </a:br>
            <a:r>
              <a:rPr lang="en-US" sz="2400" b="1" dirty="0" smtClean="0"/>
              <a:t>    according to their chemical nature, target site of action &amp;  </a:t>
            </a:r>
            <a:br>
              <a:rPr lang="en-US" sz="2400" b="1" dirty="0" smtClean="0"/>
            </a:br>
            <a:r>
              <a:rPr lang="en-US" sz="2400" b="1" dirty="0" smtClean="0"/>
              <a:t>    relevance to cell cycle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/>
              <a:t> Raise the principles of their </a:t>
            </a:r>
            <a:r>
              <a:rPr lang="en-US" sz="2400" b="1" dirty="0" err="1" smtClean="0"/>
              <a:t>antineoplastic</a:t>
            </a:r>
            <a:r>
              <a:rPr lang="en-US" sz="2400" b="1" dirty="0" smtClean="0"/>
              <a:t> mechanisms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/>
              <a:t> Discuss their varied side effects &amp; toxicities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/>
              <a:t> Explain how resistance against them develops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/>
              <a:t> Raise the different strategies of administration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75299" y="457200"/>
            <a:ext cx="778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Britannic Bold" pitchFamily="34" charset="0"/>
              </a:rPr>
              <a:t>CANCER CHEMOTHERAPY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13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nard MT Condensed" pitchFamily="18" charset="0"/>
              </a:rPr>
              <a:t>ILOs</a:t>
            </a:r>
            <a:endParaRPr lang="en-US" sz="28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6F1AA"/>
            </a:gs>
            <a:gs pos="34000">
              <a:srgbClr val="E9E9B7"/>
            </a:gs>
            <a:gs pos="60000">
              <a:srgbClr val="E5FFFF"/>
            </a:gs>
            <a:gs pos="77000">
              <a:srgbClr val="EBE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28600" y="152400"/>
            <a:ext cx="2885662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DE63D"/>
                </a:solidFill>
                <a:latin typeface="Bernard MT Condensed" pitchFamily="18" charset="0"/>
              </a:rPr>
              <a:t>IN RELATION TO The CELL CYCLE</a:t>
            </a:r>
            <a:endParaRPr lang="en-US" dirty="0">
              <a:solidFill>
                <a:srgbClr val="FDE63D"/>
              </a:solidFill>
              <a:latin typeface="Bernard MT Condensed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940158"/>
            <a:ext cx="5968284" cy="2946042"/>
            <a:chOff x="228600" y="940158"/>
            <a:chExt cx="5968284" cy="2946042"/>
          </a:xfrm>
        </p:grpSpPr>
        <p:sp>
          <p:nvSpPr>
            <p:cNvPr id="71" name="Rectangle 70"/>
            <p:cNvSpPr/>
            <p:nvPr/>
          </p:nvSpPr>
          <p:spPr>
            <a:xfrm>
              <a:off x="228600" y="940158"/>
              <a:ext cx="4191000" cy="457200"/>
            </a:xfrm>
            <a:prstGeom prst="rect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1027"/>
            <p:cNvSpPr txBox="1">
              <a:spLocks noChangeArrowheads="1"/>
            </p:cNvSpPr>
            <p:nvPr/>
          </p:nvSpPr>
          <p:spPr>
            <a:xfrm>
              <a:off x="253284" y="978795"/>
              <a:ext cx="5943600" cy="2907405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Blip>
                  <a:blip r:embed="rId3"/>
                </a:buBlip>
                <a:tabLst/>
                <a:defRPr/>
              </a:pPr>
              <a:r>
                <a:rPr lang="en-US" sz="2000" dirty="0" smtClean="0">
                  <a:latin typeface="Bernard MT Condensed" pitchFamily="18" charset="0"/>
                </a:rPr>
                <a:t>Phase non-Dependence (non-specific): </a:t>
              </a:r>
            </a:p>
            <a:p>
              <a:pPr>
                <a:lnSpc>
                  <a:spcPts val="2400"/>
                </a:lnSpc>
                <a:spcBef>
                  <a:spcPts val="600"/>
                </a:spcBef>
              </a:pPr>
              <a:r>
                <a:rPr lang="en-US" sz="2200" b="1" spc="-100" dirty="0" smtClean="0">
                  <a:latin typeface="Arial Narrow" pitchFamily="34" charset="0"/>
                </a:rPr>
                <a:t>Their dose-</a:t>
              </a:r>
              <a:r>
                <a:rPr lang="en-US" sz="2200" b="1" spc="-100" dirty="0" err="1" smtClean="0">
                  <a:latin typeface="Arial Narrow" pitchFamily="34" charset="0"/>
                </a:rPr>
                <a:t>cytotoxicity</a:t>
              </a:r>
              <a:r>
                <a:rPr lang="en-US" sz="2200" b="1" spc="-100" dirty="0" smtClean="0">
                  <a:latin typeface="Arial Narrow" pitchFamily="34" charset="0"/>
                </a:rPr>
                <a:t> relationships follow first-order kinetics (cells are killed exponentially with increasing dose).</a:t>
              </a:r>
              <a:endParaRPr kumimoji="0" lang="en-US" sz="2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274320" marR="0" lvl="1" algn="l" defTabSz="914400" rtl="0" eaLnBrk="1" fontAlgn="auto" latinLnBrk="0" hangingPunct="1">
                <a:lnSpc>
                  <a:spcPts val="2400"/>
                </a:lnSpc>
                <a:buClrTx/>
                <a:buSzPct val="75000"/>
                <a:buBlip>
                  <a:blip r:embed="rId4"/>
                </a:buBlip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</a:rPr>
                <a:t> The drugs generally have a linear dose-response curve(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sym typeface="Symbol" pitchFamily="18" charset="2"/>
                </a:rPr>
                <a:t> the drug administration, the  the fraction of cell killed).</a:t>
              </a:r>
            </a:p>
            <a:p>
              <a:pPr marL="274320" lvl="1">
                <a:lnSpc>
                  <a:spcPts val="2400"/>
                </a:lnSpc>
                <a:buSzPct val="75000"/>
                <a:buBlip>
                  <a:blip r:embed="rId4"/>
                </a:buBlip>
                <a:defRPr/>
              </a:pP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</a:rPr>
                <a:t>Cytotoxic</a:t>
              </a:r>
              <a:r>
                <a:rPr lang="en-US" sz="2200" b="1" dirty="0" smtClean="0">
                  <a:latin typeface="Arial Narrow" pitchFamily="34" charset="0"/>
                </a:rPr>
                <a:t> drugs are given at very high doses over a short period</a:t>
              </a:r>
            </a:p>
            <a:p>
              <a:pPr marL="274320" lvl="1">
                <a:lnSpc>
                  <a:spcPts val="2400"/>
                </a:lnSpc>
                <a:buSzPct val="75000"/>
                <a:buBlip>
                  <a:blip r:embed="rId4"/>
                </a:buBlip>
                <a:defRPr/>
              </a:pP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 Effective in tumors </a:t>
              </a:r>
              <a:r>
                <a:rPr lang="en-US" sz="2200" b="1" dirty="0" smtClean="0">
                  <a:latin typeface="Arial Narrow" pitchFamily="34" charset="0"/>
                </a:rPr>
                <a:t>both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GF</a:t>
              </a:r>
              <a:r>
                <a:rPr lang="en-US" sz="2200" b="1" dirty="0" smtClean="0">
                  <a:latin typeface="Arial Narrow" pitchFamily="34" charset="0"/>
                </a:rPr>
                <a:t> &amp;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 </a:t>
              </a:r>
              <a:r>
                <a:rPr lang="en-US" sz="2200" b="1" dirty="0" smtClean="0">
                  <a:latin typeface="Arial Narrow" pitchFamily="34" charset="0"/>
                </a:rPr>
                <a:t>GF 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28600" y="584916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What is the difference between phase dependence &amp; phase non dependence?…..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20000"/>
          </a:blip>
          <a:srcRect/>
          <a:stretch>
            <a:fillRect/>
          </a:stretch>
        </p:blipFill>
        <p:spPr bwMode="auto">
          <a:xfrm>
            <a:off x="6191250" y="1219200"/>
            <a:ext cx="2952750" cy="2295525"/>
          </a:xfrm>
          <a:prstGeom prst="rect">
            <a:avLst/>
          </a:prstGeom>
          <a:gradFill flip="none" rotWithShape="1">
            <a:gsLst>
              <a:gs pos="5000">
                <a:srgbClr val="F6F1AA"/>
              </a:gs>
              <a:gs pos="34000">
                <a:srgbClr val="E9E9B7"/>
              </a:gs>
              <a:gs pos="60000">
                <a:srgbClr val="E5FFFF"/>
              </a:gs>
              <a:gs pos="77000">
                <a:srgbClr val="EBEBFF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20000"/>
          </a:blip>
          <a:srcRect/>
          <a:stretch>
            <a:fillRect/>
          </a:stretch>
        </p:blipFill>
        <p:spPr bwMode="auto">
          <a:xfrm>
            <a:off x="6172200" y="4032429"/>
            <a:ext cx="2971800" cy="2381250"/>
          </a:xfrm>
          <a:prstGeom prst="rect">
            <a:avLst/>
          </a:prstGeom>
          <a:gradFill flip="none" rotWithShape="1">
            <a:gsLst>
              <a:gs pos="5000">
                <a:srgbClr val="F6F1AA"/>
              </a:gs>
              <a:gs pos="34000">
                <a:srgbClr val="E9E9B7"/>
              </a:gs>
              <a:gs pos="60000">
                <a:srgbClr val="E5FFFF"/>
              </a:gs>
              <a:gs pos="77000">
                <a:srgbClr val="EBEBFF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228600" y="3810000"/>
            <a:ext cx="5987142" cy="3048000"/>
            <a:chOff x="228600" y="3810000"/>
            <a:chExt cx="5987142" cy="3048000"/>
          </a:xfrm>
        </p:grpSpPr>
        <p:sp>
          <p:nvSpPr>
            <p:cNvPr id="70" name="Rectangle 69"/>
            <p:cNvSpPr/>
            <p:nvPr/>
          </p:nvSpPr>
          <p:spPr>
            <a:xfrm>
              <a:off x="228600" y="3950595"/>
              <a:ext cx="3429000" cy="457200"/>
            </a:xfrm>
            <a:prstGeom prst="rect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027"/>
            <p:cNvSpPr txBox="1">
              <a:spLocks noChangeArrowheads="1"/>
            </p:cNvSpPr>
            <p:nvPr/>
          </p:nvSpPr>
          <p:spPr>
            <a:xfrm>
              <a:off x="272142" y="3810000"/>
              <a:ext cx="5943600" cy="3048000"/>
            </a:xfrm>
            <a:prstGeom prst="rect">
              <a:avLst/>
            </a:prstGeom>
          </p:spPr>
          <p:txBody>
            <a:bodyPr/>
            <a:lstStyle/>
            <a:p>
              <a:pPr marL="7429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Blip>
                  <a:blip r:embed="rId7"/>
                </a:buBlip>
                <a:tabLst/>
                <a:defRPr/>
              </a:pP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Blip>
                  <a:blip r:embed="rId3"/>
                </a:buBlip>
                <a:defRPr/>
              </a:pPr>
              <a:r>
                <a:rPr lang="en-US" sz="2000" dirty="0" smtClean="0">
                  <a:latin typeface="Bernard MT Condensed" pitchFamily="18" charset="0"/>
                </a:rPr>
                <a:t>Phase Dependence (specific):</a:t>
              </a:r>
            </a:p>
            <a:p>
              <a:pPr>
                <a:lnSpc>
                  <a:spcPts val="2400"/>
                </a:lnSpc>
                <a:spcBef>
                  <a:spcPts val="600"/>
                </a:spcBef>
              </a:pPr>
              <a:r>
                <a:rPr lang="en-US" sz="2200" b="1" spc="-80" dirty="0" smtClean="0">
                  <a:latin typeface="Arial Narrow" pitchFamily="34" charset="0"/>
                </a:rPr>
                <a:t>Their dose - </a:t>
              </a:r>
              <a:r>
                <a:rPr lang="en-US" sz="2200" b="1" spc="-80" dirty="0" err="1" smtClean="0">
                  <a:latin typeface="Arial Narrow" pitchFamily="34" charset="0"/>
                </a:rPr>
                <a:t>cytotoxicity</a:t>
              </a:r>
              <a:r>
                <a:rPr lang="en-US" sz="2200" b="1" spc="-80" dirty="0" smtClean="0">
                  <a:latin typeface="Arial Narrow" pitchFamily="34" charset="0"/>
                </a:rPr>
                <a:t> curve is initially exponential, but at higher doses the response approaches a maximum</a:t>
              </a:r>
            </a:p>
            <a:p>
              <a:pPr marR="0" lvl="1" indent="-285750" fontAlgn="auto">
                <a:lnSpc>
                  <a:spcPts val="2400"/>
                </a:lnSpc>
                <a:buClrTx/>
                <a:buSzPct val="75000"/>
                <a:buBlip>
                  <a:blip r:embed="rId4"/>
                </a:buBlip>
                <a:tabLst/>
                <a:defRPr/>
              </a:pPr>
              <a:r>
                <a:rPr lang="en-US" sz="2200" b="1" dirty="0" smtClean="0">
                  <a:latin typeface="Arial Narrow" pitchFamily="34" charset="0"/>
                </a:rPr>
                <a:t>Above a certain dosage level, further increase in drug doesn’t result in more cell killing. </a:t>
              </a:r>
            </a:p>
            <a:p>
              <a:pPr lvl="1" indent="-285750">
                <a:lnSpc>
                  <a:spcPts val="2400"/>
                </a:lnSpc>
                <a:buSzPct val="75000"/>
                <a:buBlip>
                  <a:blip r:embed="rId4"/>
                </a:buBlip>
                <a:defRPr/>
              </a:pPr>
              <a:r>
                <a:rPr lang="en-US" sz="2200" b="1" dirty="0" err="1" smtClean="0">
                  <a:latin typeface="Arial Narrow" pitchFamily="34" charset="0"/>
                </a:rPr>
                <a:t>Cytotoxic</a:t>
              </a:r>
              <a:r>
                <a:rPr lang="en-US" sz="2200" b="1" dirty="0" smtClean="0">
                  <a:latin typeface="Arial Narrow" pitchFamily="34" charset="0"/>
                </a:rPr>
                <a:t> drugs are given by infusion and the duration can be varied to killing demands</a:t>
              </a:r>
            </a:p>
            <a:p>
              <a:pPr lvl="1" indent="-285750">
                <a:lnSpc>
                  <a:spcPts val="2400"/>
                </a:lnSpc>
                <a:buSzPct val="75000"/>
                <a:buBlip>
                  <a:blip r:embed="rId4"/>
                </a:buBlip>
                <a:defRPr/>
              </a:pPr>
              <a:r>
                <a:rPr lang="en-US" sz="2200" b="1" dirty="0" smtClean="0">
                  <a:latin typeface="Arial Narrow" pitchFamily="34" charset="0"/>
                </a:rPr>
                <a:t>Effective in tumors with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 </a:t>
              </a:r>
              <a:r>
                <a:rPr lang="en-US" sz="2200" b="1" dirty="0" smtClean="0">
                  <a:latin typeface="Arial Narrow" pitchFamily="34" charset="0"/>
                </a:rPr>
                <a:t>GF </a:t>
              </a:r>
            </a:p>
          </p:txBody>
        </p:sp>
      </p:grpSp>
      <p:sp>
        <p:nvSpPr>
          <p:cNvPr id="12" name="5-Point Star 11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6F1AA"/>
            </a:gs>
            <a:gs pos="34000">
              <a:srgbClr val="E9E9B7"/>
            </a:gs>
            <a:gs pos="60000">
              <a:srgbClr val="E5FFFF"/>
            </a:gs>
            <a:gs pos="77000">
              <a:srgbClr val="EBE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027"/>
          <p:cNvSpPr txBox="1">
            <a:spLocks noChangeArrowheads="1"/>
          </p:cNvSpPr>
          <p:nvPr/>
        </p:nvSpPr>
        <p:spPr>
          <a:xfrm>
            <a:off x="228600" y="838200"/>
            <a:ext cx="8534400" cy="38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Objective of giving chemotherapy is to KILL (eradicate) cancer cells. How much?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401" y="228600"/>
            <a:ext cx="441959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CFF33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Principles of Anti-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neoplastic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Actions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76801" y="228600"/>
            <a:ext cx="274320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CFF33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Log-Kill Hypothesis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3" name="Rectangle 1027"/>
          <p:cNvSpPr txBox="1">
            <a:spLocks noChangeArrowheads="1"/>
          </p:cNvSpPr>
          <p:nvPr/>
        </p:nvSpPr>
        <p:spPr>
          <a:xfrm>
            <a:off x="228600" y="1166610"/>
            <a:ext cx="8687874" cy="2109990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It was found that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a given intervention will kill the same FRACTION [PROPORTION] of cancer cells  each time rather than kill a constant NUMBER of cells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so, if the drug was to kill  99.99% of cells (1 in every 10</a:t>
            </a:r>
            <a:r>
              <a:rPr lang="en-US" sz="2200" b="1" baseline="30000" dirty="0" smtClean="0">
                <a:latin typeface="Arial Narrow" pitchFamily="34" charset="0"/>
              </a:rPr>
              <a:t>4</a:t>
            </a:r>
            <a:r>
              <a:rPr lang="en-US" sz="2200" b="1" dirty="0" smtClean="0">
                <a:latin typeface="Arial Narrow" pitchFamily="34" charset="0"/>
              </a:rPr>
              <a:t> survives), representing a “log kill” of 4. If the initial tumor burden was 10</a:t>
            </a:r>
            <a:r>
              <a:rPr lang="en-US" sz="2200" b="1" baseline="30000" dirty="0" smtClean="0">
                <a:latin typeface="Arial Narrow" pitchFamily="34" charset="0"/>
              </a:rPr>
              <a:t>11</a:t>
            </a:r>
            <a:r>
              <a:rPr lang="en-US" sz="2200" b="1" dirty="0" smtClean="0">
                <a:latin typeface="Arial Narrow" pitchFamily="34" charset="0"/>
              </a:rPr>
              <a:t> cells this leaves 10</a:t>
            </a:r>
            <a:r>
              <a:rPr lang="en-US" sz="2200" b="1" baseline="30000" dirty="0" smtClean="0">
                <a:latin typeface="Arial Narrow" pitchFamily="34" charset="0"/>
              </a:rPr>
              <a:t>7</a:t>
            </a:r>
            <a:r>
              <a:rPr lang="en-US" sz="2200" b="1" dirty="0" smtClean="0">
                <a:latin typeface="Arial Narrow" pitchFamily="34" charset="0"/>
              </a:rPr>
              <a:t> still viable. So we always need multiple sessions.</a:t>
            </a:r>
          </a:p>
          <a:p>
            <a:pPr lvl="0" indent="-342900">
              <a:lnSpc>
                <a:spcPts val="2400"/>
              </a:lnSpc>
              <a:defRPr/>
            </a:pPr>
            <a:endParaRPr lang="en-US" sz="2200" b="1" dirty="0" smtClean="0">
              <a:latin typeface="Arial Narrow" pitchFamily="34" charset="0"/>
            </a:endParaRPr>
          </a:p>
          <a:p>
            <a:pPr lvl="0" indent="-342900">
              <a:lnSpc>
                <a:spcPts val="2400"/>
              </a:lnSpc>
              <a:defRPr/>
            </a:pP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4" name="Rectangle 1027"/>
          <p:cNvSpPr txBox="1">
            <a:spLocks noChangeArrowheads="1"/>
          </p:cNvSpPr>
          <p:nvPr/>
        </p:nvSpPr>
        <p:spPr>
          <a:xfrm>
            <a:off x="228600" y="2971800"/>
            <a:ext cx="8991600" cy="1371600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A high “log kill” by </a:t>
            </a:r>
            <a:r>
              <a:rPr lang="en-US" sz="2200" b="1" dirty="0" err="1" smtClean="0">
                <a:latin typeface="Arial Narrow" pitchFamily="34" charset="0"/>
              </a:rPr>
              <a:t>monotherapy</a:t>
            </a:r>
            <a:r>
              <a:rPr lang="en-US" sz="2200" b="1" dirty="0" smtClean="0">
                <a:latin typeface="Arial Narrow" pitchFamily="34" charset="0"/>
              </a:rPr>
              <a:t> is seldom achieved, as toxic side effects restrict the doses used &amp; resistance can develop with repeating sessions.</a:t>
            </a:r>
          </a:p>
          <a:p>
            <a:pPr lvl="0" indent="-342900">
              <a:lnSpc>
                <a:spcPts val="26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Schedules of combinations therapy is mandatory to produce as near total cell kill as possible while minimizing resistance development</a:t>
            </a:r>
            <a:endParaRPr lang="en-US" sz="2200" b="1" dirty="0" smtClean="0">
              <a:solidFill>
                <a:srgbClr val="EC4416"/>
              </a:solidFill>
              <a:latin typeface="Arial Narrow" pitchFamily="34" charset="0"/>
            </a:endParaRPr>
          </a:p>
          <a:p>
            <a:pPr lvl="0" indent="-342900">
              <a:lnSpc>
                <a:spcPts val="2600"/>
              </a:lnSpc>
              <a:defRPr/>
            </a:pP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228600" y="5638800"/>
            <a:ext cx="8611674" cy="1066800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4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solidFill>
                  <a:srgbClr val="EC4416"/>
                </a:solidFill>
                <a:latin typeface="Arial Narrow" pitchFamily="34" charset="0"/>
              </a:rPr>
              <a:t>Solid cancer tumors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GF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EC4416"/>
                </a:solidFill>
                <a:latin typeface="Arial Narrow" pitchFamily="34" charset="0"/>
              </a:rPr>
              <a:t>respond poorly to chemotherapy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remove 1</a:t>
            </a:r>
            <a:r>
              <a:rPr lang="en-US" sz="2200" b="1" spc="-80" baseline="30000" dirty="0" smtClean="0">
                <a:latin typeface="Arial Narrow" pitchFamily="34" charset="0"/>
                <a:sym typeface="Wingdings 3"/>
              </a:rPr>
              <a:t>st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 by surgery</a:t>
            </a:r>
          </a:p>
          <a:p>
            <a:pPr lvl="0" indent="-342900">
              <a:lnSpc>
                <a:spcPts val="2400"/>
              </a:lnSpc>
              <a:buBlip>
                <a:blip r:embed="rId3"/>
              </a:buBlip>
              <a:defRPr/>
            </a:pPr>
            <a:r>
              <a:rPr lang="en-US" sz="2200" b="1" spc="-80" dirty="0" smtClean="0">
                <a:solidFill>
                  <a:srgbClr val="EC4416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EC4416"/>
                </a:solidFill>
                <a:latin typeface="Arial Narrow" pitchFamily="34" charset="0"/>
              </a:rPr>
              <a:t>Disseminated cancers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GF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EC4416"/>
                </a:solidFill>
                <a:latin typeface="Arial Narrow" pitchFamily="34" charset="0"/>
              </a:rPr>
              <a:t>respond well to chemotherapy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7" name="Rectangle 1027"/>
          <p:cNvSpPr txBox="1">
            <a:spLocks noChangeArrowheads="1"/>
          </p:cNvSpPr>
          <p:nvPr/>
        </p:nvSpPr>
        <p:spPr>
          <a:xfrm>
            <a:off x="228600" y="4572000"/>
            <a:ext cx="8611674" cy="990600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400"/>
              </a:lnSpc>
              <a:buBlip>
                <a:blip r:embed="rId3"/>
              </a:buBlip>
              <a:defRPr/>
            </a:pPr>
            <a:r>
              <a:rPr lang="en-US" sz="2200" b="1" spc="-80" dirty="0" smtClean="0">
                <a:latin typeface="Arial Narrow" pitchFamily="34" charset="0"/>
                <a:sym typeface="Wingdings 3"/>
              </a:rPr>
              <a:t>Dividing cell </a:t>
            </a:r>
            <a:r>
              <a:rPr lang="en-US" sz="2200" b="1" dirty="0" smtClean="0">
                <a:latin typeface="Arial Narrow" pitchFamily="34" charset="0"/>
              </a:rPr>
              <a:t> more susceptible to chemotherapy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 outer part</a:t>
            </a:r>
            <a:endParaRPr lang="en-US" sz="2200" b="1" dirty="0" smtClean="0">
              <a:latin typeface="Arial Narrow" pitchFamily="34" charset="0"/>
            </a:endParaRPr>
          </a:p>
          <a:p>
            <a:pPr lvl="0" indent="-342900">
              <a:lnSpc>
                <a:spcPts val="24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G</a:t>
            </a:r>
            <a:r>
              <a:rPr lang="en-US" sz="2200" b="1" baseline="-25000" dirty="0" smtClean="0">
                <a:latin typeface="Arial Narrow" pitchFamily="34" charset="0"/>
                <a:sym typeface="Wingdings 3"/>
              </a:rPr>
              <a:t>0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cells 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 not sensitive but activate when therapy ends   at core; </a:t>
            </a:r>
          </a:p>
          <a:p>
            <a:pPr lvl="0" indent="-342900">
              <a:lnSpc>
                <a:spcPts val="2400"/>
              </a:lnSpc>
              <a:defRPr/>
            </a:pPr>
            <a:r>
              <a:rPr lang="en-US" sz="2200" b="1" spc="-80" dirty="0" smtClean="0">
                <a:latin typeface="Arial Narrow" pitchFamily="34" charset="0"/>
                <a:sym typeface="Wingdings 3"/>
              </a:rPr>
              <a:t>      usually youngest cells, hypoxic region </a:t>
            </a:r>
            <a:endParaRPr lang="en-US" sz="2200" b="1" dirty="0" smtClean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48600" y="4561269"/>
            <a:ext cx="838200" cy="838200"/>
            <a:chOff x="7848600" y="4561269"/>
            <a:chExt cx="838200" cy="838200"/>
          </a:xfrm>
        </p:grpSpPr>
        <p:sp>
          <p:nvSpPr>
            <p:cNvPr id="18" name="Oval 17"/>
            <p:cNvSpPr/>
            <p:nvPr/>
          </p:nvSpPr>
          <p:spPr>
            <a:xfrm>
              <a:off x="7848600" y="4561269"/>
              <a:ext cx="838200" cy="838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65395" y="477699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7391400" y="47244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67600" y="5029200"/>
            <a:ext cx="7620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6F1AA"/>
            </a:gs>
            <a:gs pos="34000">
              <a:srgbClr val="E9E9B7"/>
            </a:gs>
            <a:gs pos="60000">
              <a:srgbClr val="E5FFFF"/>
            </a:gs>
            <a:gs pos="77000">
              <a:srgbClr val="EBE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can00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F0F6"/>
              </a:clrFrom>
              <a:clrTo>
                <a:srgbClr val="E9F0F6">
                  <a:alpha val="0"/>
                </a:srgbClr>
              </a:clrTo>
            </a:clrChange>
          </a:blip>
          <a:srcRect l="-5" t="4612" r="1611" b="1846"/>
          <a:stretch>
            <a:fillRect/>
          </a:stretch>
        </p:blipFill>
        <p:spPr bwMode="auto">
          <a:xfrm rot="60000">
            <a:off x="327682" y="606955"/>
            <a:ext cx="8483511" cy="6235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401" y="189963"/>
            <a:ext cx="441959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CFF33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Principles of Anti-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neoplastic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Actions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76801" y="189963"/>
            <a:ext cx="274320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CFF33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Log-Kill Hypothesis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179802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3 log kill / 1 log survive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37149" y="2057401"/>
            <a:ext cx="3001851" cy="2360054"/>
          </a:xfrm>
          <a:custGeom>
            <a:avLst/>
            <a:gdLst>
              <a:gd name="connsiteX0" fmla="*/ 0 w 3513786"/>
              <a:gd name="connsiteY0" fmla="*/ 1976907 h 1976907"/>
              <a:gd name="connsiteX1" fmla="*/ 360609 w 3513786"/>
              <a:gd name="connsiteY1" fmla="*/ 1642056 h 1976907"/>
              <a:gd name="connsiteX2" fmla="*/ 1223493 w 3513786"/>
              <a:gd name="connsiteY2" fmla="*/ 920839 h 1976907"/>
              <a:gd name="connsiteX3" fmla="*/ 2807595 w 3513786"/>
              <a:gd name="connsiteY3" fmla="*/ 199622 h 1976907"/>
              <a:gd name="connsiteX4" fmla="*/ 3412902 w 3513786"/>
              <a:gd name="connsiteY4" fmla="*/ 32197 h 1976907"/>
              <a:gd name="connsiteX5" fmla="*/ 3412902 w 3513786"/>
              <a:gd name="connsiteY5" fmla="*/ 6439 h 197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786" h="1976907">
                <a:moveTo>
                  <a:pt x="0" y="1976907"/>
                </a:moveTo>
                <a:cubicBezTo>
                  <a:pt x="78347" y="1897487"/>
                  <a:pt x="156694" y="1818067"/>
                  <a:pt x="360609" y="1642056"/>
                </a:cubicBezTo>
                <a:cubicBezTo>
                  <a:pt x="564525" y="1466045"/>
                  <a:pt x="815662" y="1161245"/>
                  <a:pt x="1223493" y="920839"/>
                </a:cubicBezTo>
                <a:cubicBezTo>
                  <a:pt x="1631324" y="680433"/>
                  <a:pt x="2442694" y="347729"/>
                  <a:pt x="2807595" y="199622"/>
                </a:cubicBezTo>
                <a:cubicBezTo>
                  <a:pt x="3172496" y="51515"/>
                  <a:pt x="3312018" y="64394"/>
                  <a:pt x="3412902" y="32197"/>
                </a:cubicBezTo>
                <a:cubicBezTo>
                  <a:pt x="3513786" y="0"/>
                  <a:pt x="3463344" y="3219"/>
                  <a:pt x="3412902" y="6439"/>
                </a:cubicBezTo>
              </a:path>
            </a:pathLst>
          </a:custGeom>
          <a:ln w="57150">
            <a:solidFill>
              <a:srgbClr val="E2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1676400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Tumor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regrowth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after premature cessation of therapy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667000" y="3821805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048000" y="4114800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3429000" y="4572000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810000" y="4876800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267200" y="5516454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50000"/>
              </a:schemeClr>
            </a:gs>
            <a:gs pos="41000">
              <a:srgbClr val="E9E9B7"/>
            </a:gs>
            <a:gs pos="93000">
              <a:srgbClr val="E9E9B7">
                <a:alpha val="87000"/>
              </a:srgbClr>
            </a:gs>
            <a:gs pos="76000">
              <a:srgbClr val="CCFF33">
                <a:alpha val="28000"/>
              </a:srgbClr>
            </a:gs>
            <a:gs pos="90000">
              <a:srgbClr val="FFC00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lowchart: Document 83"/>
          <p:cNvSpPr/>
          <p:nvPr/>
        </p:nvSpPr>
        <p:spPr>
          <a:xfrm>
            <a:off x="4724400" y="609600"/>
            <a:ext cx="4191000" cy="3352800"/>
          </a:xfrm>
          <a:prstGeom prst="flowChartDocument">
            <a:avLst/>
          </a:prstGeom>
          <a:gradFill flip="none" rotWithShape="1">
            <a:gsLst>
              <a:gs pos="5000">
                <a:schemeClr val="bg2">
                  <a:lumMod val="10000"/>
                </a:schemeClr>
              </a:gs>
              <a:gs pos="41000">
                <a:schemeClr val="bg2">
                  <a:lumMod val="25000"/>
                </a:schemeClr>
              </a:gs>
              <a:gs pos="93000">
                <a:schemeClr val="bg2">
                  <a:lumMod val="50000"/>
                </a:schemeClr>
              </a:gs>
              <a:gs pos="76000">
                <a:srgbClr val="567400">
                  <a:alpha val="50980"/>
                </a:srgbClr>
              </a:gs>
              <a:gs pos="90000">
                <a:srgbClr val="FFC000">
                  <a:alpha val="40000"/>
                </a:srgb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" y="1524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COMMON TOXICITIES OF CHEMOTHERAPY                                                  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4800600" y="623553"/>
            <a:ext cx="4343400" cy="3124200"/>
          </a:xfrm>
          <a:prstGeom prst="rect">
            <a:avLst/>
          </a:prstGeom>
          <a:noFill/>
          <a:ln/>
        </p:spPr>
        <p:txBody>
          <a:bodyPr vert="horz" lIns="84452" tIns="41485" rIns="84452" bIns="41485" rtlCol="0">
            <a:normAutofit/>
          </a:bodyPr>
          <a:lstStyle/>
          <a:p>
            <a:pPr marL="350838" marR="0" lvl="0" indent="-350838" algn="l" defTabSz="914400" rtl="0" eaLnBrk="1" fontAlgn="auto" latinLnBrk="0" hangingPunct="1">
              <a:spcAft>
                <a:spcPts val="0"/>
              </a:spcAft>
              <a:buClrTx/>
              <a:buSzTx/>
              <a:tabLst>
                <a:tab pos="1763713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Kill fast growing cells</a:t>
            </a:r>
          </a:p>
          <a:p>
            <a:pPr marL="801688" marR="0" lvl="1" indent="-33655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1763713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blood cells progenitors</a:t>
            </a:r>
          </a:p>
          <a:p>
            <a:pPr marL="801688" marR="0" lvl="1" indent="-33655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1763713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cells in the digestive tract</a:t>
            </a:r>
          </a:p>
          <a:p>
            <a:pPr marL="801688" marR="0" lvl="1" indent="-33655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1763713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reproductive system</a:t>
            </a:r>
          </a:p>
          <a:p>
            <a:pPr marL="801688" marR="0" lvl="1" indent="-33655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1763713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hair follicles</a:t>
            </a:r>
          </a:p>
          <a:p>
            <a:pPr marL="350838" marR="0" lvl="0" indent="-350838" algn="l" defTabSz="914400" rtl="0" eaLnBrk="1" fontAlgn="auto" latinLnBrk="0" hangingPunct="1">
              <a:spcAft>
                <a:spcPts val="0"/>
              </a:spcAft>
              <a:buClrTx/>
              <a:buSzTx/>
              <a:tabLst>
                <a:tab pos="1763713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Affect other vulnerable tissues </a:t>
            </a:r>
          </a:p>
          <a:p>
            <a:pPr marL="801688" marR="0" lvl="1" indent="-33655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1763713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heart and lungs</a:t>
            </a:r>
          </a:p>
          <a:p>
            <a:pPr marL="801688" marR="0" lvl="1" indent="-33655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1763713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kidney and bladder</a:t>
            </a:r>
          </a:p>
          <a:p>
            <a:pPr marL="801688" marR="0" lvl="1" indent="-33655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1763713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nerve system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80" name="Arc 79"/>
          <p:cNvSpPr/>
          <p:nvPr/>
        </p:nvSpPr>
        <p:spPr>
          <a:xfrm flipH="1" flipV="1">
            <a:off x="3976353" y="75126"/>
            <a:ext cx="1600200" cy="838200"/>
          </a:xfrm>
          <a:prstGeom prst="arc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flipH="1" flipV="1">
            <a:off x="3962399" y="0"/>
            <a:ext cx="1588395" cy="2438400"/>
          </a:xfrm>
          <a:prstGeom prst="arc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81" idx="2"/>
          </p:cNvCxnSpPr>
          <p:nvPr/>
        </p:nvCxnSpPr>
        <p:spPr>
          <a:xfrm rot="5400000" flipH="1" flipV="1">
            <a:off x="3619499" y="876300"/>
            <a:ext cx="685800" cy="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28600" y="685800"/>
            <a:ext cx="3962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An ideal chemotherapeutic would eradicate cancer cells without harming normal tissue.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But there is no so far ideal</a:t>
            </a:r>
          </a:p>
          <a:p>
            <a:pPr>
              <a:buFont typeface="Wingdings 3" pitchFamily="18" charset="2"/>
              <a:buChar char=""/>
            </a:pPr>
            <a:r>
              <a:rPr lang="en-US" sz="2400" b="1" dirty="0" smtClean="0"/>
              <a:t>ADRs </a:t>
            </a:r>
          </a:p>
          <a:p>
            <a:r>
              <a:rPr lang="en-US" sz="2400" b="1" spc="-80" dirty="0" smtClean="0">
                <a:latin typeface="Arial Narrow" pitchFamily="34" charset="0"/>
                <a:sym typeface="Wingdings 3"/>
              </a:rPr>
              <a:t>     C</a:t>
            </a:r>
            <a:r>
              <a:rPr lang="en-US" sz="2400" b="1" dirty="0" smtClean="0"/>
              <a:t>ommon to develop </a:t>
            </a:r>
            <a:r>
              <a:rPr lang="en-US" sz="3200" b="1" dirty="0" smtClean="0"/>
              <a:t>???</a:t>
            </a:r>
            <a:endParaRPr lang="en-US" sz="2400" b="1" dirty="0" smtClean="0"/>
          </a:p>
          <a:p>
            <a:r>
              <a:rPr lang="en-US" sz="2400" b="1" dirty="0" smtClean="0"/>
              <a:t>  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Time Course of development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800" y="4191000"/>
            <a:ext cx="8458201" cy="2438400"/>
            <a:chOff x="304800" y="4191000"/>
            <a:chExt cx="8458201" cy="2438400"/>
          </a:xfrm>
        </p:grpSpPr>
        <p:sp>
          <p:nvSpPr>
            <p:cNvPr id="10" name="Rectangle 9"/>
            <p:cNvSpPr/>
            <p:nvPr/>
          </p:nvSpPr>
          <p:spPr>
            <a:xfrm>
              <a:off x="304800" y="4191000"/>
              <a:ext cx="8458200" cy="2438400"/>
            </a:xfrm>
            <a:prstGeom prst="rect">
              <a:avLst/>
            </a:prstGeom>
            <a:gradFill flip="none" rotWithShape="1">
              <a:gsLst>
                <a:gs pos="5000">
                  <a:schemeClr val="bg2">
                    <a:lumMod val="10000"/>
                  </a:schemeClr>
                </a:gs>
                <a:gs pos="41000">
                  <a:schemeClr val="bg2">
                    <a:lumMod val="25000"/>
                  </a:schemeClr>
                </a:gs>
                <a:gs pos="93000">
                  <a:schemeClr val="bg2">
                    <a:lumMod val="50000"/>
                  </a:schemeClr>
                </a:gs>
                <a:gs pos="76000">
                  <a:srgbClr val="567400">
                    <a:alpha val="83000"/>
                  </a:srgbClr>
                </a:gs>
                <a:gs pos="90000">
                  <a:srgbClr val="CC9900">
                    <a:alpha val="85000"/>
                  </a:srgbClr>
                </a:gs>
              </a:gsLst>
              <a:lin ang="0" scaled="1"/>
              <a:tileRect/>
            </a:gradFill>
            <a:ln w="28575">
              <a:solidFill>
                <a:srgbClr val="FDE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>
            <a:xfrm>
              <a:off x="320139" y="4216758"/>
              <a:ext cx="8442862" cy="2374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488" tIns="44450" rIns="90488" bIns="44450" rtlCol="0">
              <a:normAutofit fontScale="92500"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AU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DE63D"/>
                  </a:solidFill>
                  <a:effectLst/>
                  <a:uLnTx/>
                  <a:uFillTx/>
                  <a:latin typeface="Bernard MT Condensed" pitchFamily="18" charset="0"/>
                </a:rPr>
                <a:t>Immediate     	</a:t>
              </a:r>
              <a:r>
                <a:rPr kumimoji="0" lang="en-AU" sz="2400" i="0" u="none" strike="noStrike" kern="1200" cap="none" spc="0" normalizeH="0" noProof="0" dirty="0" smtClean="0">
                  <a:ln>
                    <a:noFill/>
                  </a:ln>
                  <a:solidFill>
                    <a:srgbClr val="FDE63D"/>
                  </a:solidFill>
                  <a:effectLst/>
                  <a:uLnTx/>
                  <a:uFillTx/>
                  <a:latin typeface="Bernard MT Condensed" pitchFamily="18" charset="0"/>
                </a:rPr>
                <a:t> </a:t>
              </a:r>
              <a:r>
                <a:rPr kumimoji="0" lang="en-AU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DE63D"/>
                  </a:solidFill>
                  <a:effectLst/>
                  <a:uLnTx/>
                  <a:uFillTx/>
                  <a:latin typeface="Bernard MT Condensed" pitchFamily="18" charset="0"/>
                </a:rPr>
                <a:t>Early     		Delayed 	      Late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AU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CCFFFF"/>
                  </a:solidFill>
                  <a:effectLst/>
                  <a:uLnTx/>
                  <a:uFillTx/>
                  <a:latin typeface="Arial Narrow" pitchFamily="34" charset="0"/>
                </a:rPr>
                <a:t>(hours - days) 	(days - weeks)  		(weeks- months)  	(months - yrs)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Extravasation</a:t>
              </a: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	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r>
                <a:rPr kumimoji="0" lang="en-A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Myelosuppression</a:t>
              </a: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	</a:t>
              </a:r>
              <a:r>
                <a:rPr kumimoji="0" lang="en-A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Cardiotoxicity</a:t>
              </a: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</a:t>
              </a:r>
              <a:r>
                <a:rPr kumimoji="0" lang="en-AU" sz="20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Second Cancer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Nausea &amp; Emesis	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 </a:t>
              </a:r>
              <a:r>
                <a:rPr kumimoji="0" lang="en-A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Mucositis</a:t>
              </a: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	Lung fibrosis             Encephalopathy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Hypersensitivity	  Alopecia	   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	 </a:t>
              </a: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P. Neuropathy          Sterility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Tumour </a:t>
              </a:r>
              <a:r>
                <a:rPr kumimoji="0" lang="en-A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lysis</a:t>
              </a: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  Cystitis	    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	</a:t>
              </a:r>
              <a:r>
                <a:rPr kumimoji="0" lang="en-A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Hepatotoxicity</a:t>
              </a: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	</a:t>
              </a:r>
              <a:r>
                <a:rPr kumimoji="0" lang="en-AU" sz="20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</a:t>
              </a:r>
              <a:r>
                <a:rPr kumimoji="0" lang="en-A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Teratogenicity</a:t>
              </a:r>
              <a:endPara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                                      	</a:t>
              </a:r>
              <a:r>
                <a:rPr kumimoji="0" lang="en-A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Nephrotoxicity</a:t>
              </a: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04800" y="5105400"/>
              <a:ext cx="8458200" cy="0"/>
            </a:xfrm>
            <a:prstGeom prst="line">
              <a:avLst/>
            </a:prstGeom>
            <a:ln w="28575">
              <a:solidFill>
                <a:srgbClr val="FDE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957944" y="5410200"/>
              <a:ext cx="2438400" cy="0"/>
            </a:xfrm>
            <a:prstGeom prst="line">
              <a:avLst/>
            </a:prstGeom>
            <a:ln w="28575">
              <a:solidFill>
                <a:srgbClr val="FDE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76600" y="5410200"/>
              <a:ext cx="2438400" cy="0"/>
            </a:xfrm>
            <a:prstGeom prst="line">
              <a:avLst/>
            </a:prstGeom>
            <a:ln w="28575">
              <a:solidFill>
                <a:srgbClr val="FDE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410200" y="5410200"/>
              <a:ext cx="2438400" cy="0"/>
            </a:xfrm>
            <a:prstGeom prst="line">
              <a:avLst/>
            </a:prstGeom>
            <a:ln w="28575">
              <a:solidFill>
                <a:srgbClr val="FDE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5-Point Star 17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6" grpId="0" animBg="1"/>
      <p:bldP spid="80" grpId="0" animBg="1"/>
      <p:bldP spid="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50000"/>
              </a:schemeClr>
            </a:gs>
            <a:gs pos="41000">
              <a:srgbClr val="E9E9B7"/>
            </a:gs>
            <a:gs pos="93000">
              <a:srgbClr val="E9E9B7">
                <a:alpha val="87000"/>
              </a:srgbClr>
            </a:gs>
            <a:gs pos="76000">
              <a:srgbClr val="CCFF33">
                <a:alpha val="28000"/>
              </a:srgbClr>
            </a:gs>
            <a:gs pos="90000">
              <a:srgbClr val="FFC00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228600" y="761999"/>
            <a:ext cx="2514600" cy="399871"/>
          </a:xfrm>
          <a:prstGeom prst="rect">
            <a:avLst/>
          </a:prstGeom>
          <a:solidFill>
            <a:srgbClr val="FDE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6200" y="117157"/>
            <a:ext cx="5715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Bernard MT Condensed" pitchFamily="18" charset="0"/>
              </a:rPr>
              <a:t>COMMON TOXICITIES OF CHEMOTHERAPY                                                  </a:t>
            </a:r>
          </a:p>
        </p:txBody>
      </p:sp>
      <p:pic>
        <p:nvPicPr>
          <p:cNvPr id="87" name="Picture 11" descr="scan0008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1266" t="1995" r="15190" b="22823"/>
          <a:stretch>
            <a:fillRect/>
          </a:stretch>
        </p:blipFill>
        <p:spPr bwMode="auto">
          <a:xfrm>
            <a:off x="5308243" y="3276600"/>
            <a:ext cx="3683357" cy="3276600"/>
          </a:xfrm>
          <a:prstGeom prst="rect">
            <a:avLst/>
          </a:prstGeom>
          <a:noFill/>
        </p:spPr>
      </p:pic>
      <p:sp>
        <p:nvSpPr>
          <p:cNvPr id="85" name="Rectangle 84"/>
          <p:cNvSpPr/>
          <p:nvPr/>
        </p:nvSpPr>
        <p:spPr>
          <a:xfrm>
            <a:off x="228600" y="769066"/>
            <a:ext cx="5181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 BM DEPRESSION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80" dirty="0" err="1" smtClean="0">
                <a:latin typeface="Arial Narrow" pitchFamily="34" charset="0"/>
                <a:sym typeface="Wingdings 3"/>
              </a:rPr>
              <a:t>M</a:t>
            </a:r>
            <a:r>
              <a:rPr lang="en-US" sz="2400" b="1" dirty="0" err="1" smtClean="0"/>
              <a:t>yelosuppression</a:t>
            </a:r>
            <a:r>
              <a:rPr lang="en-US" sz="2400" b="1" dirty="0" smtClean="0"/>
              <a:t> 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lead to infection , bleeding, anemia</a:t>
            </a:r>
          </a:p>
          <a:p>
            <a:endParaRPr lang="en-US" sz="400" b="1" spc="-80" dirty="0" smtClean="0">
              <a:latin typeface="Arial Narrow" pitchFamily="34" charset="0"/>
              <a:sym typeface="Wingdings 3"/>
            </a:endParaRPr>
          </a:p>
          <a:p>
            <a:r>
              <a:rPr lang="en-US" sz="2200" spc="-80" dirty="0" smtClean="0">
                <a:latin typeface="Bernard MT Condensed" pitchFamily="18" charset="0"/>
                <a:sym typeface="Wingdings 3"/>
              </a:rPr>
              <a:t>Recovery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 may be </a:t>
            </a:r>
          </a:p>
          <a:p>
            <a:r>
              <a:rPr lang="en-US" sz="2200" b="1" spc="-80" dirty="0" smtClean="0">
                <a:latin typeface="Arial Narrow" pitchFamily="34" charset="0"/>
                <a:sym typeface="Wingdings 3"/>
              </a:rPr>
              <a:t>a.  </a:t>
            </a:r>
            <a:r>
              <a:rPr lang="en-US" sz="2200" b="1" dirty="0" smtClean="0">
                <a:latin typeface="Arial Narrow" pitchFamily="34" charset="0"/>
              </a:rPr>
              <a:t>rapid (17–21 days)</a:t>
            </a:r>
          </a:p>
          <a:p>
            <a:pPr indent="-457200"/>
            <a:r>
              <a:rPr lang="en-US" sz="2200" b="1" dirty="0" smtClean="0">
                <a:latin typeface="Arial Narrow" pitchFamily="34" charset="0"/>
              </a:rPr>
              <a:t>b. delayed (initial fall 8–10 days,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fall at 27–32 days, recovery 42–50 days)</a:t>
            </a:r>
          </a:p>
          <a:p>
            <a:endParaRPr lang="en-US" sz="800" b="1" spc="-80" dirty="0" smtClean="0">
              <a:latin typeface="Arial Narrow" pitchFamily="34" charset="0"/>
              <a:sym typeface="Wingdings 3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duotone>
              <a:schemeClr val="accent4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9605" y="265089"/>
            <a:ext cx="3773494" cy="2819400"/>
          </a:xfrm>
          <a:prstGeom prst="rect">
            <a:avLst/>
          </a:prstGeom>
          <a:gradFill flip="none" rotWithShape="1">
            <a:gsLst>
              <a:gs pos="5000">
                <a:srgbClr val="F6F1AA"/>
              </a:gs>
              <a:gs pos="34000">
                <a:srgbClr val="E9E9B7"/>
              </a:gs>
              <a:gs pos="60000">
                <a:srgbClr val="E5FFFF"/>
              </a:gs>
              <a:gs pos="77000">
                <a:srgbClr val="EBEBFF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3186447"/>
            <a:ext cx="518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spc="-80" dirty="0" smtClean="0">
              <a:latin typeface="Arial Narrow" pitchFamily="34" charset="0"/>
              <a:sym typeface="Wingdings 3"/>
            </a:endParaRPr>
          </a:p>
          <a:p>
            <a:r>
              <a:rPr lang="en-US" sz="2200" u="heavy" spc="-8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  <a:sym typeface="Wingdings 3"/>
              </a:rPr>
              <a:t>Support</a:t>
            </a:r>
            <a:r>
              <a:rPr lang="en-US" sz="2200" b="1" dirty="0" smtClean="0">
                <a:latin typeface="Arial Narrow" pitchFamily="34" charset="0"/>
              </a:rPr>
              <a:t> with blood products (red cells &amp;  platelet concentrates) + early antibiotic</a:t>
            </a:r>
          </a:p>
          <a:p>
            <a:endParaRPr lang="en-US" sz="400" spc="-80" dirty="0" smtClean="0">
              <a:latin typeface="Bernard MT Condensed" pitchFamily="18" charset="0"/>
              <a:sym typeface="Wingdings 3"/>
            </a:endParaRPr>
          </a:p>
          <a:p>
            <a:r>
              <a:rPr lang="en-US" sz="2200" u="heavy" spc="-8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  <a:sym typeface="Wingdings 3"/>
              </a:rPr>
              <a:t>Treatment </a:t>
            </a:r>
            <a:r>
              <a:rPr lang="en-US" sz="20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erythropoietin, granulocyte colony-stimulating factor (G-CSF), granulocyte macrophage colony-stimulating</a:t>
            </a:r>
          </a:p>
          <a:p>
            <a:r>
              <a:rPr lang="en-US" sz="2200" b="1" dirty="0" smtClean="0">
                <a:latin typeface="Arial Narrow" pitchFamily="34" charset="0"/>
              </a:rPr>
              <a:t>factor (GM-CSF</a:t>
            </a:r>
            <a:r>
              <a:rPr lang="en-US" sz="2200" b="1" spc="-80" dirty="0" smtClean="0">
                <a:latin typeface="Arial Narrow" pitchFamily="34" charset="0"/>
                <a:sym typeface="Wingdings 3"/>
              </a:rPr>
              <a:t> )</a:t>
            </a:r>
          </a:p>
          <a:p>
            <a:endParaRPr lang="en-US" sz="600" b="1" spc="-8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842" y="5445204"/>
            <a:ext cx="518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Vincristine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Bleomycin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Cisplastin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Glucocorticosteroids</a:t>
            </a:r>
            <a:r>
              <a:rPr lang="en-US" sz="2200" b="1" dirty="0" smtClean="0">
                <a:latin typeface="Arial Narrow" pitchFamily="34" charset="0"/>
              </a:rPr>
              <a:t> seldom cause BM depression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50000"/>
              </a:schemeClr>
            </a:gs>
            <a:gs pos="41000">
              <a:srgbClr val="E9E9B7"/>
            </a:gs>
            <a:gs pos="93000">
              <a:srgbClr val="E9E9B7">
                <a:alpha val="87000"/>
              </a:srgbClr>
            </a:gs>
            <a:gs pos="76000">
              <a:srgbClr val="CCFF33">
                <a:alpha val="28000"/>
              </a:srgbClr>
            </a:gs>
            <a:gs pos="90000">
              <a:srgbClr val="FFC00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6200" y="117157"/>
            <a:ext cx="5715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Bernard MT Condensed" pitchFamily="18" charset="0"/>
              </a:rPr>
              <a:t>COMMON TOXICITIES OF CHEMOTHERAPY                                                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872098"/>
            <a:ext cx="8686800" cy="2154436"/>
            <a:chOff x="228600" y="872098"/>
            <a:chExt cx="8686800" cy="2154436"/>
          </a:xfrm>
        </p:grpSpPr>
        <p:sp>
          <p:nvSpPr>
            <p:cNvPr id="88" name="Rectangle 87"/>
            <p:cNvSpPr/>
            <p:nvPr/>
          </p:nvSpPr>
          <p:spPr>
            <a:xfrm>
              <a:off x="267237" y="877910"/>
              <a:ext cx="2819400" cy="399871"/>
            </a:xfrm>
            <a:prstGeom prst="rect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8600" y="872098"/>
              <a:ext cx="8686800" cy="2154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57200"/>
              <a:r>
                <a:rPr lang="en-US" sz="2400" b="1" dirty="0" smtClean="0"/>
                <a:t>2. Nausea &amp; vomiting</a:t>
              </a:r>
              <a:r>
                <a:rPr lang="en-US" sz="2400" b="1" spc="-80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deterrent to patient compliance in completing the  course of treatment </a:t>
              </a:r>
            </a:p>
            <a:p>
              <a:r>
                <a:rPr lang="en-US" sz="2200" u="heavy" dirty="0" smtClean="0">
                  <a:uFill>
                    <a:solidFill>
                      <a:srgbClr val="FDE63D"/>
                    </a:solidFill>
                  </a:uFill>
                  <a:latin typeface="Bernard MT Condensed" pitchFamily="18" charset="0"/>
                </a:rPr>
                <a:t>Mechanisms </a:t>
              </a:r>
              <a:r>
                <a:rPr lang="en-US" sz="2200" b="1" spc="-80" dirty="0" smtClean="0">
                  <a:latin typeface="Arial Narrow" pitchFamily="34" charset="0"/>
                  <a:sym typeface="Wingdings 3"/>
                </a:rPr>
                <a:t>     </a:t>
              </a:r>
              <a:r>
                <a:rPr lang="en-US" sz="2200" b="1" dirty="0" smtClean="0">
                  <a:latin typeface="Arial Narrow" pitchFamily="34" charset="0"/>
                </a:rPr>
                <a:t>Stimulation of CRTZ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		Release of serotonin in GIT</a:t>
              </a:r>
              <a:r>
                <a:rPr lang="en-US" sz="2200" b="1" spc="-80" dirty="0" smtClean="0">
                  <a:latin typeface="Arial Narrow" pitchFamily="34" charset="0"/>
                  <a:sym typeface="Wingdings 3"/>
                </a:rPr>
                <a:t> activate </a:t>
              </a:r>
              <a:r>
                <a:rPr lang="en-US" sz="2200" b="1" dirty="0" smtClean="0">
                  <a:latin typeface="Arial Narrow" pitchFamily="34" charset="0"/>
                </a:rPr>
                <a:t> 5-HT</a:t>
              </a:r>
              <a:r>
                <a:rPr lang="en-US" sz="2200" b="1" baseline="-25000" dirty="0" smtClean="0">
                  <a:latin typeface="Arial Narrow" pitchFamily="34" charset="0"/>
                </a:rPr>
                <a:t>3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		Stimulation of </a:t>
              </a:r>
              <a:r>
                <a:rPr lang="en-US" sz="2200" b="1" dirty="0" err="1" smtClean="0">
                  <a:latin typeface="Arial Narrow" pitchFamily="34" charset="0"/>
                </a:rPr>
                <a:t>vagal</a:t>
              </a:r>
              <a:r>
                <a:rPr lang="en-US" sz="2200" b="1" dirty="0" smtClean="0">
                  <a:latin typeface="Arial Narrow" pitchFamily="34" charset="0"/>
                </a:rPr>
                <a:t> afferents </a:t>
              </a:r>
              <a:r>
                <a:rPr lang="en-US" sz="2200" b="1" spc="-80" dirty="0" smtClean="0">
                  <a:latin typeface="Arial Narrow" pitchFamily="34" charset="0"/>
                  <a:sym typeface="Wingdings 3"/>
                </a:rPr>
                <a:t> </a:t>
              </a:r>
              <a:r>
                <a:rPr lang="en-US" sz="2200" b="1" dirty="0" smtClean="0">
                  <a:latin typeface="Arial Narrow" pitchFamily="34" charset="0"/>
                </a:rPr>
                <a:t>peristalsis &amp; gastric </a:t>
              </a:r>
              <a:r>
                <a:rPr lang="en-US" sz="2200" b="1" dirty="0" err="1" smtClean="0">
                  <a:latin typeface="Arial Narrow" pitchFamily="34" charset="0"/>
                </a:rPr>
                <a:t>atony</a:t>
              </a:r>
              <a:endParaRPr lang="en-US" sz="2200" b="1" dirty="0" smtClean="0">
                <a:latin typeface="Arial Narrow" pitchFamily="34" charset="0"/>
              </a:endParaRPr>
            </a:p>
            <a:p>
              <a:pPr indent="-457200"/>
              <a:r>
                <a:rPr lang="en-US" sz="2200" u="heavy" spc="-80" dirty="0" smtClean="0">
                  <a:uFill>
                    <a:solidFill>
                      <a:srgbClr val="FDE63D"/>
                    </a:solidFill>
                  </a:uFill>
                  <a:latin typeface="Bernard MT Condensed" pitchFamily="18" charset="0"/>
                  <a:sym typeface="Wingdings 3"/>
                </a:rPr>
                <a:t>Treatment </a:t>
              </a:r>
              <a:r>
                <a:rPr lang="en-US" sz="2200" b="1" spc="-80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anti-emetic therapy; 5-HT</a:t>
              </a:r>
              <a:r>
                <a:rPr lang="en-US" sz="2200" b="1" baseline="-25000" dirty="0" smtClean="0">
                  <a:latin typeface="Arial Narrow" pitchFamily="34" charset="0"/>
                </a:rPr>
                <a:t>3</a:t>
              </a:r>
              <a:r>
                <a:rPr lang="en-US" sz="2200" b="1" dirty="0" smtClean="0">
                  <a:latin typeface="Arial Narrow" pitchFamily="34" charset="0"/>
                </a:rPr>
                <a:t> antagonist; </a:t>
              </a:r>
              <a:r>
                <a:rPr lang="en-US" sz="2200" b="1" spc="-80" dirty="0" err="1" smtClean="0">
                  <a:latin typeface="Arial Narrow" pitchFamily="34" charset="0"/>
                  <a:sym typeface="Wingdings 3"/>
                </a:rPr>
                <a:t>ondansterone</a:t>
              </a:r>
              <a:r>
                <a:rPr lang="en-US" sz="2200" b="1" spc="-80" dirty="0" smtClean="0">
                  <a:latin typeface="Arial Narrow" pitchFamily="34" charset="0"/>
                  <a:sym typeface="Wingdings 3"/>
                </a:rPr>
                <a:t>  + Steroids 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20000"/>
          </a:blip>
          <a:srcRect/>
          <a:stretch>
            <a:fillRect/>
          </a:stretch>
        </p:blipFill>
        <p:spPr bwMode="auto">
          <a:xfrm>
            <a:off x="2590800" y="3171532"/>
            <a:ext cx="6324600" cy="3531919"/>
          </a:xfrm>
          <a:prstGeom prst="rect">
            <a:avLst/>
          </a:prstGeom>
          <a:gradFill flip="none" rotWithShape="1">
            <a:gsLst>
              <a:gs pos="5000">
                <a:srgbClr val="F6F1AA"/>
              </a:gs>
              <a:gs pos="34000">
                <a:srgbClr val="E9E9B7"/>
              </a:gs>
              <a:gs pos="60000">
                <a:srgbClr val="E5FFFF"/>
              </a:gs>
              <a:gs pos="77000">
                <a:srgbClr val="EBEBFF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04800" y="3186447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Emetogenic</a:t>
            </a:r>
            <a:r>
              <a:rPr lang="en-US" sz="2000" b="1" dirty="0" smtClean="0">
                <a:latin typeface="Arial Narrow" pitchFamily="34" charset="0"/>
              </a:rPr>
              <a:t> Potential of Chemotherapy </a:t>
            </a:r>
            <a:endParaRPr lang="en-US" sz="2000" dirty="0"/>
          </a:p>
        </p:txBody>
      </p:sp>
      <p:sp>
        <p:nvSpPr>
          <p:cNvPr id="8" name="5-Point Star 7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50000"/>
              </a:schemeClr>
            </a:gs>
            <a:gs pos="41000">
              <a:srgbClr val="E9E9B7"/>
            </a:gs>
            <a:gs pos="93000">
              <a:srgbClr val="E9E9B7">
                <a:alpha val="87000"/>
              </a:srgbClr>
            </a:gs>
            <a:gs pos="76000">
              <a:srgbClr val="CCFF33">
                <a:alpha val="28000"/>
              </a:srgbClr>
            </a:gs>
            <a:gs pos="90000">
              <a:srgbClr val="FFC00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6200" y="117157"/>
            <a:ext cx="5715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Bernard MT Condensed" pitchFamily="18" charset="0"/>
              </a:rPr>
              <a:t>COMMON TOXICITIES OF CHEMOTHERAPY                                                  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28600" y="533400"/>
            <a:ext cx="8686800" cy="4593565"/>
          </a:xfrm>
          <a:prstGeom prst="rect">
            <a:avLst/>
          </a:prstGeom>
          <a:gradFill flip="none" rotWithShape="1">
            <a:gsLst>
              <a:gs pos="5000">
                <a:srgbClr val="F6F1AA"/>
              </a:gs>
              <a:gs pos="34000">
                <a:srgbClr val="E9E9B7"/>
              </a:gs>
              <a:gs pos="60000">
                <a:srgbClr val="E5FFFF"/>
              </a:gs>
              <a:gs pos="77000">
                <a:srgbClr val="EBEBFF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700"/>
              </a:lnSpc>
            </a:pPr>
            <a:r>
              <a:rPr lang="en-US" sz="2400" dirty="0" smtClean="0">
                <a:latin typeface="Bernard MT Condensed" pitchFamily="18" charset="0"/>
              </a:rPr>
              <a:t>3. </a:t>
            </a:r>
            <a:r>
              <a:rPr lang="en-US" sz="2400" dirty="0" err="1" smtClean="0">
                <a:latin typeface="Bernard MT Condensed" pitchFamily="18" charset="0"/>
              </a:rPr>
              <a:t>Extravasation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severe tissue necrosis</a:t>
            </a:r>
            <a:endParaRPr lang="en-US" sz="2400" dirty="0" smtClean="0">
              <a:latin typeface="Bernard MT Condensed" pitchFamily="18" charset="0"/>
            </a:endParaRPr>
          </a:p>
          <a:p>
            <a:pPr indent="-457200">
              <a:lnSpc>
                <a:spcPts val="2700"/>
              </a:lnSpc>
            </a:pPr>
            <a:r>
              <a:rPr lang="en-US" sz="2400" dirty="0" smtClean="0">
                <a:latin typeface="Bernard MT Condensed" pitchFamily="18" charset="0"/>
              </a:rPr>
              <a:t>4. Damage to gastrointestinal epithelium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diarrhea &amp; dehydration</a:t>
            </a:r>
            <a:endParaRPr lang="en-US" sz="2400" dirty="0" smtClean="0">
              <a:latin typeface="Bernard MT Condensed" pitchFamily="18" charset="0"/>
            </a:endParaRPr>
          </a:p>
          <a:p>
            <a:pPr indent="-457200">
              <a:lnSpc>
                <a:spcPts val="2700"/>
              </a:lnSpc>
            </a:pPr>
            <a:r>
              <a:rPr lang="en-US" sz="2400" dirty="0" smtClean="0">
                <a:latin typeface="Bernard MT Condensed" pitchFamily="18" charset="0"/>
              </a:rPr>
              <a:t>5. Impair wound healing </a:t>
            </a:r>
          </a:p>
          <a:p>
            <a:pPr>
              <a:lnSpc>
                <a:spcPts val="2700"/>
              </a:lnSpc>
            </a:pPr>
            <a:r>
              <a:rPr lang="en-US" sz="2400" dirty="0" smtClean="0">
                <a:latin typeface="Bernard MT Condensed" pitchFamily="18" charset="0"/>
              </a:rPr>
              <a:t>6. Alopecia; </a:t>
            </a:r>
            <a:r>
              <a:rPr lang="pt-BR" sz="2200" b="1" i="1" dirty="0" smtClean="0">
                <a:latin typeface="Arial Narrow" pitchFamily="34" charset="0"/>
              </a:rPr>
              <a:t>Doxorubicin, ifosfamide, parenteral etoposide, camptothecins,</a:t>
            </a:r>
          </a:p>
          <a:p>
            <a:pPr>
              <a:lnSpc>
                <a:spcPts val="2700"/>
              </a:lnSpc>
            </a:pPr>
            <a:r>
              <a:rPr lang="en-US" sz="2200" b="1" i="1" dirty="0" smtClean="0">
                <a:latin typeface="Arial Narrow" pitchFamily="34" charset="0"/>
              </a:rPr>
              <a:t>                       anti-metabolites, </a:t>
            </a:r>
            <a:r>
              <a:rPr lang="en-US" sz="2200" b="1" i="1" dirty="0" err="1" smtClean="0">
                <a:latin typeface="Arial Narrow" pitchFamily="34" charset="0"/>
              </a:rPr>
              <a:t>vinca</a:t>
            </a:r>
            <a:r>
              <a:rPr lang="en-US" sz="2200" b="1" i="1" dirty="0" smtClean="0">
                <a:latin typeface="Arial Narrow" pitchFamily="34" charset="0"/>
              </a:rPr>
              <a:t> alkaloids &amp; </a:t>
            </a:r>
            <a:r>
              <a:rPr lang="en-US" sz="2200" b="1" i="1" dirty="0" err="1" smtClean="0">
                <a:latin typeface="Arial Narrow" pitchFamily="34" charset="0"/>
              </a:rPr>
              <a:t>taxanes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</a:p>
          <a:p>
            <a:pPr indent="-457200">
              <a:lnSpc>
                <a:spcPts val="2700"/>
              </a:lnSpc>
            </a:pPr>
            <a:r>
              <a:rPr lang="en-US" sz="2400" dirty="0" smtClean="0">
                <a:latin typeface="Bernard MT Condensed" pitchFamily="18" charset="0"/>
              </a:rPr>
              <a:t>7. Kidney damage; </a:t>
            </a:r>
            <a:r>
              <a:rPr lang="en-US" sz="2400" b="1" dirty="0" smtClean="0">
                <a:latin typeface="Arial Narrow" pitchFamily="34" charset="0"/>
              </a:rPr>
              <a:t>The rapid cell destruction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extensive </a:t>
            </a:r>
            <a:r>
              <a:rPr lang="en-US" sz="2400" b="1" dirty="0" err="1" smtClean="0">
                <a:latin typeface="Arial Narrow" pitchFamily="34" charset="0"/>
              </a:rPr>
              <a:t>purine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catabolism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urates</a:t>
            </a:r>
            <a:r>
              <a:rPr lang="en-US" sz="2400" b="1" dirty="0" smtClean="0">
                <a:latin typeface="Arial Narrow" pitchFamily="34" charset="0"/>
              </a:rPr>
              <a:t> precipitate in renal tubules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renal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failure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so </a:t>
            </a:r>
            <a:br>
              <a:rPr lang="en-US" sz="2400" b="1" spc="-80" dirty="0" smtClean="0">
                <a:latin typeface="Arial Narrow" pitchFamily="34" charset="0"/>
                <a:sym typeface="Wingdings 3"/>
              </a:rPr>
            </a:br>
            <a:r>
              <a:rPr lang="en-US" sz="2400" b="1" spc="-80" dirty="0" smtClean="0">
                <a:latin typeface="Arial Narrow" pitchFamily="34" charset="0"/>
                <a:sym typeface="Wingdings 3"/>
              </a:rPr>
              <a:t>   can give </a:t>
            </a:r>
            <a:r>
              <a:rPr lang="en-US" sz="2400" b="1" spc="-80" dirty="0" err="1" smtClean="0">
                <a:latin typeface="Arial Narrow" pitchFamily="34" charset="0"/>
                <a:sym typeface="Wingdings 3"/>
              </a:rPr>
              <a:t>allopurinol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 + excessive fluid intake  </a:t>
            </a:r>
            <a:endParaRPr lang="en-US" sz="2400" b="1" dirty="0" smtClean="0">
              <a:latin typeface="Arial Narrow" pitchFamily="34" charset="0"/>
            </a:endParaRPr>
          </a:p>
          <a:p>
            <a:pPr indent="-457200">
              <a:lnSpc>
                <a:spcPts val="2700"/>
              </a:lnSpc>
            </a:pPr>
            <a:r>
              <a:rPr lang="en-US" sz="2400" dirty="0" smtClean="0">
                <a:latin typeface="Bernard MT Condensed" pitchFamily="18" charset="0"/>
              </a:rPr>
              <a:t>8. Depression of growth </a:t>
            </a:r>
            <a:endParaRPr lang="en-US" sz="2400" dirty="0" smtClean="0">
              <a:latin typeface="Bernard MT Condensed" pitchFamily="18" charset="0"/>
            </a:endParaRPr>
          </a:p>
          <a:p>
            <a:pPr indent="-457200">
              <a:lnSpc>
                <a:spcPts val="2700"/>
              </a:lnSpc>
            </a:pPr>
            <a:r>
              <a:rPr lang="en-US" sz="2400" spc="-80" dirty="0" smtClean="0">
                <a:latin typeface="Bernard MT Condensed" pitchFamily="18" charset="0"/>
                <a:sym typeface="Wingdings 3"/>
              </a:rPr>
              <a:t> </a:t>
            </a:r>
            <a:r>
              <a:rPr lang="en-US" sz="2400" spc="-80" dirty="0" smtClean="0">
                <a:latin typeface="Bernard MT Condensed" pitchFamily="18" charset="0"/>
                <a:sym typeface="Wingdings 3"/>
              </a:rPr>
              <a:t>   </a:t>
            </a:r>
            <a:r>
              <a:rPr lang="en-US" sz="2400" spc="-8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 children</a:t>
            </a:r>
          </a:p>
          <a:p>
            <a:pPr indent="-457200">
              <a:lnSpc>
                <a:spcPts val="2700"/>
              </a:lnSpc>
            </a:pPr>
            <a:r>
              <a:rPr lang="en-US" sz="2400" spc="-80" dirty="0" smtClean="0">
                <a:latin typeface="Bernard MT Condensed" pitchFamily="18" charset="0"/>
                <a:sym typeface="Wingdings 3"/>
              </a:rPr>
              <a:t>9. Sterility</a:t>
            </a:r>
          </a:p>
          <a:p>
            <a:pPr indent="-457200">
              <a:lnSpc>
                <a:spcPts val="2700"/>
              </a:lnSpc>
            </a:pPr>
            <a:r>
              <a:rPr lang="en-US" sz="2400" spc="-80" dirty="0" smtClean="0">
                <a:latin typeface="Bernard MT Condensed" pitchFamily="18" charset="0"/>
                <a:sym typeface="Wingdings 3"/>
              </a:rPr>
              <a:t>10. </a:t>
            </a:r>
            <a:r>
              <a:rPr lang="en-US" sz="2400" spc="-80" dirty="0" err="1" smtClean="0">
                <a:latin typeface="Bernard MT Condensed" pitchFamily="18" charset="0"/>
                <a:sym typeface="Wingdings 3"/>
              </a:rPr>
              <a:t>Teratogenicity</a:t>
            </a:r>
            <a:endParaRPr lang="en-US" sz="2400" spc="-80" dirty="0" smtClean="0">
              <a:latin typeface="Bernard MT Condensed" pitchFamily="18" charset="0"/>
              <a:sym typeface="Wingdings 3"/>
            </a:endParaRPr>
          </a:p>
          <a:p>
            <a:pPr indent="-457200">
              <a:lnSpc>
                <a:spcPts val="2700"/>
              </a:lnSpc>
            </a:pPr>
            <a:r>
              <a:rPr lang="en-US" sz="2400" spc="-80" dirty="0" smtClean="0">
                <a:latin typeface="Bernard MT Condensed" pitchFamily="18" charset="0"/>
                <a:sym typeface="Wingdings 3"/>
              </a:rPr>
              <a:t>11. Carcinogenicity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19108" y="3406945"/>
          <a:ext cx="5410200" cy="3272151"/>
        </p:xfrm>
        <a:graphic>
          <a:graphicData uri="http://schemas.openxmlformats.org/drawingml/2006/table">
            <a:tbl>
              <a:tblPr/>
              <a:tblGrid>
                <a:gridCol w="1543050"/>
                <a:gridCol w="38671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4416"/>
                          </a:solidFill>
                          <a:effectLst/>
                          <a:latin typeface="Bernard MT Condensed" pitchFamily="18" charset="0"/>
                        </a:rPr>
                        <a:t>Toxicity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4416"/>
                          </a:solidFill>
                          <a:effectLst/>
                          <a:latin typeface="Bernard MT Condensed" pitchFamily="18" charset="0"/>
                        </a:rPr>
                        <a:t>Drug(s)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Renal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Cisplatin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methotrexate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Urinary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Cyclophosphamide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Hepatic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6-MP, busulfan, cyclophosphamide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Pulmonary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Bleomycin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busulfan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procarbazine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Cardiac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Doxorubicin,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daunorubicin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Neurologic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Vincristine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cisplatin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paclitaxel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Immuno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- suppression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Cyclophosphamide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cytarabine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dactinomycin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methotrexate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63135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EC4416"/>
                </a:solidFill>
                <a:latin typeface="Bernard MT Condensed" pitchFamily="18" charset="0"/>
              </a:rPr>
              <a:t>Distinctive Toxicities of Some Anticancer Drugs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2971800" y="5795564"/>
            <a:ext cx="457200" cy="457200"/>
          </a:xfrm>
          <a:prstGeom prst="notched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 animBg="1"/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6F1AA"/>
            </a:gs>
            <a:gs pos="34000">
              <a:srgbClr val="E9E9B7"/>
            </a:gs>
            <a:gs pos="60000">
              <a:srgbClr val="CCFF33">
                <a:alpha val="71000"/>
              </a:srgbClr>
            </a:gs>
            <a:gs pos="95000">
              <a:srgbClr val="EBE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117157"/>
            <a:ext cx="4114800" cy="4924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Bernard MT Condensed" pitchFamily="18" charset="0"/>
              </a:rPr>
              <a:t>RESISTANCE TO CHEMOTHERAPY                                                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" y="762000"/>
            <a:ext cx="8458200" cy="3276600"/>
            <a:chOff x="457200" y="762000"/>
            <a:chExt cx="8458200" cy="3297238"/>
          </a:xfrm>
        </p:grpSpPr>
        <p:pic>
          <p:nvPicPr>
            <p:cNvPr id="14" name="Picture 2" descr="D:\resistance mechanism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18421"/>
            <a:stretch>
              <a:fillRect/>
            </a:stretch>
          </p:blipFill>
          <p:spPr bwMode="auto">
            <a:xfrm>
              <a:off x="457200" y="762000"/>
              <a:ext cx="8458200" cy="329723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073501" y="350520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500" b="1" spc="-40" dirty="0" smtClean="0">
                  <a:solidFill>
                    <a:srgbClr val="EA573E"/>
                  </a:solidFill>
                  <a:latin typeface="Arial Narrow" pitchFamily="34" charset="0"/>
                </a:rPr>
                <a:t>Decrease inward transport</a:t>
              </a:r>
              <a:endParaRPr lang="en-US" sz="1500" b="1" spc="-40" dirty="0">
                <a:solidFill>
                  <a:srgbClr val="EA573E"/>
                </a:solidFill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27412" y="2339788"/>
              <a:ext cx="381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500" b="1" spc="-40" dirty="0" smtClean="0">
                  <a:solidFill>
                    <a:srgbClr val="EA573E"/>
                  </a:solidFill>
                  <a:latin typeface="Arial Narrow" pitchFamily="34" charset="0"/>
                  <a:sym typeface="Wingdings 3"/>
                </a:rPr>
                <a:t></a:t>
              </a:r>
              <a:endParaRPr lang="en-US" sz="1500" b="1" spc="-40" dirty="0">
                <a:solidFill>
                  <a:srgbClr val="EA573E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721995" y="762000"/>
            <a:ext cx="238688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0" y="-128790"/>
            <a:ext cx="8739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C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1500" b="1" cap="none" spc="50" dirty="0">
              <a:ln w="11430">
                <a:solidFill>
                  <a:sysClr val="windowText" lastClr="000000"/>
                </a:solidFill>
              </a:ln>
              <a:solidFill>
                <a:srgbClr val="CC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047" y="5646522"/>
            <a:ext cx="365759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b="1" dirty="0" smtClean="0">
                <a:solidFill>
                  <a:srgbClr val="FF1D1D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000" b="1" dirty="0" smtClean="0">
                <a:solidFill>
                  <a:srgbClr val="FF1D1D"/>
                </a:solidFill>
                <a:latin typeface="Arial Narrow" pitchFamily="34" charset="0"/>
              </a:rPr>
              <a:t>intracellular drug concentration</a:t>
            </a:r>
            <a:endParaRPr lang="en-US" sz="2000" b="1" dirty="0">
              <a:solidFill>
                <a:srgbClr val="FF1D1D"/>
              </a:solidFill>
              <a:latin typeface="Arial Narrow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14400" y="2651054"/>
            <a:ext cx="1447800" cy="2630382"/>
            <a:chOff x="914400" y="2651054"/>
            <a:chExt cx="1447800" cy="2630382"/>
          </a:xfrm>
        </p:grpSpPr>
        <p:sp>
          <p:nvSpPr>
            <p:cNvPr id="12" name="TextBox 11"/>
            <p:cNvSpPr txBox="1"/>
            <p:nvPr/>
          </p:nvSpPr>
          <p:spPr>
            <a:xfrm>
              <a:off x="914400" y="4214477"/>
              <a:ext cx="1447800" cy="1066959"/>
            </a:xfrm>
            <a:prstGeom prst="rect">
              <a:avLst/>
            </a:prstGeom>
            <a:solidFill>
              <a:srgbClr val="FDE63D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doxorubicin </a:t>
              </a:r>
              <a:r>
                <a:rPr lang="en-US" sz="2000" b="1" dirty="0" err="1" smtClean="0">
                  <a:latin typeface="Arial Narrow" pitchFamily="34" charset="0"/>
                </a:rPr>
                <a:t>vincristine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paclitaxel</a:t>
              </a:r>
              <a:endParaRPr lang="en-US" sz="2000" b="1" dirty="0" smtClean="0">
                <a:latin typeface="Arial Narrow" pitchFamily="34" charset="0"/>
              </a:endParaRPr>
            </a:p>
            <a:p>
              <a:pPr>
                <a:lnSpc>
                  <a:spcPts val="1900"/>
                </a:lnSpc>
              </a:pPr>
              <a:r>
                <a:rPr lang="en-US" sz="2000" b="1" dirty="0" err="1" smtClean="0">
                  <a:latin typeface="Arial Narrow" pitchFamily="34" charset="0"/>
                </a:rPr>
                <a:t>atoposide</a:t>
              </a:r>
              <a:endParaRPr lang="en-US" sz="2000" b="1" dirty="0"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20" idx="2"/>
            </p:cNvCxnSpPr>
            <p:nvPr/>
          </p:nvCxnSpPr>
          <p:spPr>
            <a:xfrm rot="5400000">
              <a:off x="1050984" y="3200272"/>
              <a:ext cx="1616147" cy="5177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28600" y="3505200"/>
            <a:ext cx="2362200" cy="3094246"/>
            <a:chOff x="228600" y="3505200"/>
            <a:chExt cx="2362200" cy="3094246"/>
          </a:xfrm>
        </p:grpSpPr>
        <p:sp>
          <p:nvSpPr>
            <p:cNvPr id="25" name="TextBox 24"/>
            <p:cNvSpPr txBox="1"/>
            <p:nvPr/>
          </p:nvSpPr>
          <p:spPr>
            <a:xfrm>
              <a:off x="228600" y="6019800"/>
              <a:ext cx="2362200" cy="57964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Cytosine </a:t>
              </a:r>
              <a:r>
                <a:rPr lang="en-US" sz="2000" b="1" dirty="0" err="1" smtClean="0">
                  <a:latin typeface="Arial Narrow" pitchFamily="34" charset="0"/>
                </a:rPr>
                <a:t>arabinoside</a:t>
              </a:r>
              <a:endParaRPr lang="en-US" sz="2000" b="1" dirty="0" smtClean="0">
                <a:latin typeface="Arial Narrow" pitchFamily="34" charset="0"/>
              </a:endParaRPr>
            </a:p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5-FU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-788894" y="4751294"/>
              <a:ext cx="2514600" cy="224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Brace 45"/>
          <p:cNvSpPr/>
          <p:nvPr/>
        </p:nvSpPr>
        <p:spPr>
          <a:xfrm rot="5400000">
            <a:off x="2400300" y="4000500"/>
            <a:ext cx="228600" cy="3048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105400" y="4030124"/>
            <a:ext cx="40386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The use of </a:t>
            </a:r>
            <a:r>
              <a:rPr lang="en-US" sz="2200" b="1" dirty="0" err="1" smtClean="0">
                <a:latin typeface="Arial Narrow" pitchFamily="34" charset="0"/>
              </a:rPr>
              <a:t>monotherapy</a:t>
            </a:r>
            <a:r>
              <a:rPr lang="en-US" sz="2200" b="1" dirty="0" smtClean="0">
                <a:latin typeface="Arial Narrow" pitchFamily="34" charset="0"/>
              </a:rPr>
              <a:t> can lead to the appearance of survivor cells resistant to several other unrelated </a:t>
            </a:r>
            <a:r>
              <a:rPr lang="en-US" sz="2200" b="1" dirty="0" err="1" smtClean="0">
                <a:latin typeface="Arial Narrow" pitchFamily="34" charset="0"/>
              </a:rPr>
              <a:t>cytotoxic</a:t>
            </a:r>
            <a:r>
              <a:rPr lang="en-US" sz="2200" b="1" dirty="0" smtClean="0">
                <a:latin typeface="Arial Narrow" pitchFamily="34" charset="0"/>
              </a:rPr>
              <a:t> agent i.e. </a:t>
            </a:r>
            <a:r>
              <a:rPr lang="en-US" sz="2400" b="1" dirty="0" smtClean="0">
                <a:latin typeface="Arial Narrow" pitchFamily="34" charset="0"/>
              </a:rPr>
              <a:t>MDR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5257800"/>
            <a:ext cx="40386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Minimize incidence by using combinations &amp; if develops add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VERAPAMIL (a CCB) in </a:t>
            </a:r>
            <a:r>
              <a:rPr lang="en-US" sz="2200" b="1" dirty="0" err="1" smtClean="0">
                <a:latin typeface="Arial Narrow" pitchFamily="34" charset="0"/>
              </a:rPr>
              <a:t>adjuvance</a:t>
            </a:r>
            <a:r>
              <a:rPr lang="en-US" sz="2200" b="1" dirty="0" smtClean="0">
                <a:latin typeface="Arial Narrow" pitchFamily="34" charset="0"/>
              </a:rPr>
              <a:t> to chemotherapeutics to inhibit P-glycoprotein !!! 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998632" y="3733800"/>
            <a:ext cx="2209800" cy="2865646"/>
            <a:chOff x="2895600" y="3733800"/>
            <a:chExt cx="2209800" cy="2865646"/>
          </a:xfrm>
        </p:grpSpPr>
        <p:sp>
          <p:nvSpPr>
            <p:cNvPr id="23" name="TextBox 22"/>
            <p:cNvSpPr txBox="1"/>
            <p:nvPr/>
          </p:nvSpPr>
          <p:spPr>
            <a:xfrm>
              <a:off x="2895600" y="6019800"/>
              <a:ext cx="2209800" cy="579646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err="1" smtClean="0">
                  <a:latin typeface="Arial Narrow" pitchFamily="34" charset="0"/>
                </a:rPr>
                <a:t>Cyclophosphamide</a:t>
              </a:r>
              <a:endParaRPr lang="en-US" sz="2000" b="1" dirty="0" smtClean="0">
                <a:latin typeface="Arial Narrow" pitchFamily="34" charset="0"/>
              </a:endParaRPr>
            </a:p>
            <a:p>
              <a:pPr>
                <a:lnSpc>
                  <a:spcPts val="1900"/>
                </a:lnSpc>
              </a:pPr>
              <a:r>
                <a:rPr lang="en-US" sz="2000" b="1" dirty="0" err="1" smtClean="0">
                  <a:latin typeface="Arial Narrow" pitchFamily="34" charset="0"/>
                </a:rPr>
                <a:t>Cisplatin</a:t>
              </a:r>
              <a:endParaRPr lang="en-US" sz="2000" b="1" dirty="0" smtClean="0">
                <a:latin typeface="Arial Narrow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3544094" y="4837906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667000" y="3505200"/>
            <a:ext cx="2209800" cy="1954918"/>
            <a:chOff x="2667000" y="3505200"/>
            <a:chExt cx="2209800" cy="1954918"/>
          </a:xfrm>
        </p:grpSpPr>
        <p:sp>
          <p:nvSpPr>
            <p:cNvPr id="38" name="TextBox 37"/>
            <p:cNvSpPr txBox="1"/>
            <p:nvPr/>
          </p:nvSpPr>
          <p:spPr>
            <a:xfrm>
              <a:off x="2667000" y="4880472"/>
              <a:ext cx="2209800" cy="579646"/>
            </a:xfrm>
            <a:prstGeom prst="rect">
              <a:avLst/>
            </a:prstGeom>
            <a:solidFill>
              <a:srgbClr val="FDE63D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6MP</a:t>
              </a:r>
            </a:p>
            <a:p>
              <a:pPr>
                <a:lnSpc>
                  <a:spcPts val="1900"/>
                </a:lnSpc>
              </a:pPr>
              <a:r>
                <a:rPr lang="en-US" sz="2000" b="1" dirty="0" err="1" smtClean="0">
                  <a:latin typeface="Arial Narrow" pitchFamily="34" charset="0"/>
                </a:rPr>
                <a:t>Cyclophosphamide</a:t>
              </a:r>
              <a:endParaRPr lang="en-US" sz="2000" b="1" dirty="0" smtClean="0">
                <a:latin typeface="Arial Narrow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H="1">
              <a:off x="2857500" y="4076700"/>
              <a:ext cx="1524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438400" y="3810794"/>
            <a:ext cx="1600200" cy="983329"/>
            <a:chOff x="2438400" y="3810794"/>
            <a:chExt cx="1600200" cy="983329"/>
          </a:xfrm>
        </p:grpSpPr>
        <p:sp>
          <p:nvSpPr>
            <p:cNvPr id="18" name="TextBox 17"/>
            <p:cNvSpPr txBox="1"/>
            <p:nvPr/>
          </p:nvSpPr>
          <p:spPr>
            <a:xfrm>
              <a:off x="2438400" y="4214477"/>
              <a:ext cx="1600200" cy="579646"/>
            </a:xfrm>
            <a:prstGeom prst="rect">
              <a:avLst/>
            </a:prstGeom>
            <a:solidFill>
              <a:srgbClr val="FDE63D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5-FU</a:t>
              </a:r>
            </a:p>
            <a:p>
              <a:pPr>
                <a:lnSpc>
                  <a:spcPts val="1900"/>
                </a:lnSpc>
              </a:pPr>
              <a:r>
                <a:rPr lang="en-US" sz="2000" b="1" dirty="0" err="1" smtClean="0">
                  <a:latin typeface="Arial Narrow" pitchFamily="34" charset="0"/>
                </a:rPr>
                <a:t>methotrexate</a:t>
              </a:r>
              <a:endParaRPr lang="en-US" sz="2000" b="1" dirty="0" smtClean="0">
                <a:latin typeface="Arial Narrow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67000" y="40386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5-Point Star 27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6" grpId="0" animBg="1"/>
      <p:bldP spid="49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6F1AA"/>
            </a:gs>
            <a:gs pos="34000">
              <a:srgbClr val="E9E9B7"/>
            </a:gs>
            <a:gs pos="60000">
              <a:schemeClr val="accent2">
                <a:lumMod val="40000"/>
                <a:lumOff val="60000"/>
              </a:schemeClr>
            </a:gs>
            <a:gs pos="77000">
              <a:srgbClr val="EBE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326224" y="152400"/>
            <a:ext cx="4303176" cy="2895600"/>
            <a:chOff x="1144587" y="152400"/>
            <a:chExt cx="4303176" cy="3200400"/>
          </a:xfrm>
        </p:grpSpPr>
        <p:sp>
          <p:nvSpPr>
            <p:cNvPr id="3" name="Rectangle 2"/>
            <p:cNvSpPr/>
            <p:nvPr/>
          </p:nvSpPr>
          <p:spPr>
            <a:xfrm>
              <a:off x="2855889" y="152400"/>
              <a:ext cx="496911" cy="32004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827338" y="685800"/>
              <a:ext cx="541337" cy="152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144587" y="381000"/>
              <a:ext cx="1979613" cy="6469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b="1" dirty="0">
                  <a:latin typeface="Arial Narrow" pitchFamily="34" charset="0"/>
                </a:rPr>
                <a:t>Reduced </a:t>
              </a:r>
              <a:r>
                <a:rPr lang="en-GB" b="1" dirty="0" err="1">
                  <a:latin typeface="Arial Narrow" pitchFamily="34" charset="0"/>
                </a:rPr>
                <a:t>Folate</a:t>
              </a:r>
              <a:r>
                <a:rPr lang="en-GB" b="1" dirty="0">
                  <a:latin typeface="Arial Narrow" pitchFamily="34" charset="0"/>
                </a:rPr>
                <a:t> Carrier (RFC)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555875" y="762000"/>
              <a:ext cx="10160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759075" y="533400"/>
              <a:ext cx="136525" cy="457200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163388" y="1619071"/>
              <a:ext cx="1351212" cy="12286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b="1" dirty="0" err="1">
                  <a:latin typeface="Arial Narrow" pitchFamily="34" charset="0"/>
                </a:rPr>
                <a:t>Folate</a:t>
              </a:r>
              <a:r>
                <a:rPr lang="en-GB" b="1" dirty="0">
                  <a:latin typeface="Arial Narrow" pitchFamily="34" charset="0"/>
                </a:rPr>
                <a:t> Receptor (FR-</a:t>
              </a:r>
              <a:r>
                <a:rPr lang="el-GR" b="1" dirty="0">
                  <a:latin typeface="Arial Narrow" pitchFamily="34" charset="0"/>
                </a:rPr>
                <a:t>α</a:t>
              </a:r>
              <a:r>
                <a:rPr lang="en-GB" b="1" dirty="0">
                  <a:latin typeface="Arial Narrow" pitchFamily="34" charset="0"/>
                </a:rPr>
                <a:t>) </a:t>
              </a:r>
            </a:p>
            <a:p>
              <a:pPr eaLnBrk="0" hangingPunct="0">
                <a:spcBef>
                  <a:spcPct val="10000"/>
                </a:spcBef>
              </a:pPr>
              <a:endParaRPr lang="en-GB" altLang="zh-TW" b="1" dirty="0">
                <a:latin typeface="Arial Narrow" pitchFamily="34" charset="0"/>
                <a:ea typeface="新細明體" pitchFamily="18" charset="-12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841625" y="11301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841625" y="12825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841625" y="14349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841625" y="15873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98600" y="1219200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633537" y="1371600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836737" y="1295400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701800" y="1066800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762250" y="1474609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762250" y="1322209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762250" y="1169809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667000" y="2044521"/>
              <a:ext cx="473075" cy="381000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903538" y="2306459"/>
              <a:ext cx="66675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978150" y="2147709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962275" y="2501721"/>
              <a:ext cx="474663" cy="533400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233738" y="2501721"/>
              <a:ext cx="68262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165475" y="2577921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302000" y="2730321"/>
              <a:ext cx="66675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233738" y="2806521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098800" y="2806521"/>
              <a:ext cx="66675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030538" y="2882721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098800" y="2577921"/>
              <a:ext cx="66675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030538" y="2654121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843338" y="2044521"/>
              <a:ext cx="474662" cy="533400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978275" y="21207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911600" y="2196921"/>
              <a:ext cx="66675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114800" y="2349321"/>
              <a:ext cx="66675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046538" y="2425521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181475" y="21207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114800" y="2196921"/>
              <a:ext cx="66675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978275" y="22731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911600" y="2349321"/>
              <a:ext cx="66675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724400" y="2577921"/>
              <a:ext cx="66675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927600" y="2501721"/>
              <a:ext cx="66675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791075" y="2273121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981200" y="1295399"/>
              <a:ext cx="711200" cy="13952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398713" y="1587321"/>
              <a:ext cx="428625" cy="7239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" y="288"/>
                </a:cxn>
                <a:cxn ang="0">
                  <a:pos x="256" y="432"/>
                </a:cxn>
                <a:cxn ang="0">
                  <a:pos x="304" y="432"/>
                </a:cxn>
              </a:cxnLst>
              <a:rect l="0" t="0" r="r" b="b"/>
              <a:pathLst>
                <a:path w="304" h="456">
                  <a:moveTo>
                    <a:pt x="160" y="0"/>
                  </a:moveTo>
                  <a:cubicBezTo>
                    <a:pt x="80" y="108"/>
                    <a:pt x="0" y="216"/>
                    <a:pt x="16" y="288"/>
                  </a:cubicBezTo>
                  <a:cubicBezTo>
                    <a:pt x="32" y="360"/>
                    <a:pt x="208" y="408"/>
                    <a:pt x="256" y="432"/>
                  </a:cubicBezTo>
                  <a:cubicBezTo>
                    <a:pt x="304" y="456"/>
                    <a:pt x="304" y="444"/>
                    <a:pt x="304" y="432"/>
                  </a:cubicBezTo>
                </a:path>
              </a:pathLst>
            </a:custGeom>
            <a:noFill/>
            <a:ln w="57150" cap="flat" cmpd="sng">
              <a:solidFill>
                <a:srgbClr val="FF66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V="1">
              <a:off x="3505200" y="2349321"/>
              <a:ext cx="338138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3390363" y="2731154"/>
              <a:ext cx="2057400" cy="2868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GB" b="1" dirty="0">
                  <a:latin typeface="Arial Narrow" pitchFamily="34" charset="0"/>
                </a:rPr>
                <a:t>Folic </a:t>
              </a:r>
              <a:r>
                <a:rPr lang="en-GB" b="1" dirty="0" smtClean="0">
                  <a:latin typeface="Arial Narrow" pitchFamily="34" charset="0"/>
                </a:rPr>
                <a:t>a., THFs</a:t>
              </a:r>
              <a:endParaRPr lang="en-GB" b="1" dirty="0">
                <a:latin typeface="Arial Narrow" pitchFamily="34" charset="0"/>
              </a:endParaRPr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2762250" y="1622246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4876800" y="2654121"/>
              <a:ext cx="66675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AutoShape 59"/>
            <p:cNvSpPr>
              <a:spLocks noChangeArrowheads="1"/>
            </p:cNvSpPr>
            <p:nvPr/>
          </p:nvSpPr>
          <p:spPr bwMode="auto">
            <a:xfrm rot="5400000">
              <a:off x="2605088" y="1906408"/>
              <a:ext cx="533400" cy="657225"/>
            </a:xfrm>
            <a:custGeom>
              <a:avLst/>
              <a:gdLst>
                <a:gd name="G0" fmla="+- 7700 0 0"/>
                <a:gd name="G1" fmla="+- 11733570 0 0"/>
                <a:gd name="G2" fmla="+- 0 0 11733570"/>
                <a:gd name="T0" fmla="*/ 0 256 1"/>
                <a:gd name="T1" fmla="*/ 180 256 1"/>
                <a:gd name="G3" fmla="+- 11733570 T0 T1"/>
                <a:gd name="T2" fmla="*/ 0 256 1"/>
                <a:gd name="T3" fmla="*/ 90 256 1"/>
                <a:gd name="G4" fmla="+- 11733570 T2 T3"/>
                <a:gd name="G5" fmla="*/ G4 2 1"/>
                <a:gd name="T4" fmla="*/ 90 256 1"/>
                <a:gd name="T5" fmla="*/ 0 256 1"/>
                <a:gd name="G6" fmla="+- 11733570 T4 T5"/>
                <a:gd name="G7" fmla="*/ G6 2 1"/>
                <a:gd name="G8" fmla="abs 1173357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700"/>
                <a:gd name="G18" fmla="*/ 7700 1 2"/>
                <a:gd name="G19" fmla="+- G18 5400 0"/>
                <a:gd name="G20" fmla="cos G19 11733570"/>
                <a:gd name="G21" fmla="sin G19 11733570"/>
                <a:gd name="G22" fmla="+- G20 10800 0"/>
                <a:gd name="G23" fmla="+- G21 10800 0"/>
                <a:gd name="G24" fmla="+- 10800 0 G20"/>
                <a:gd name="G25" fmla="+- 7700 10800 0"/>
                <a:gd name="G26" fmla="?: G9 G17 G25"/>
                <a:gd name="G27" fmla="?: G9 0 21600"/>
                <a:gd name="G28" fmla="cos 10800 11733570"/>
                <a:gd name="G29" fmla="sin 10800 11733570"/>
                <a:gd name="G30" fmla="sin 7700 11733570"/>
                <a:gd name="G31" fmla="+- G28 10800 0"/>
                <a:gd name="G32" fmla="+- G29 10800 0"/>
                <a:gd name="G33" fmla="+- G30 10800 0"/>
                <a:gd name="G34" fmla="?: G4 0 G31"/>
                <a:gd name="G35" fmla="?: 11733570 G34 0"/>
                <a:gd name="G36" fmla="?: G6 G35 G31"/>
                <a:gd name="G37" fmla="+- 21600 0 G36"/>
                <a:gd name="G38" fmla="?: G4 0 G33"/>
                <a:gd name="G39" fmla="?: 1173357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551 w 21600"/>
                <a:gd name="T15" fmla="*/ 10954 h 21600"/>
                <a:gd name="T16" fmla="*/ 10800 w 21600"/>
                <a:gd name="T17" fmla="*/ 3100 h 21600"/>
                <a:gd name="T18" fmla="*/ 20049 w 21600"/>
                <a:gd name="T19" fmla="*/ 1095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101" y="10928"/>
                  </a:moveTo>
                  <a:cubicBezTo>
                    <a:pt x="3100" y="10886"/>
                    <a:pt x="3100" y="10843"/>
                    <a:pt x="3100" y="10800"/>
                  </a:cubicBezTo>
                  <a:cubicBezTo>
                    <a:pt x="3100" y="6547"/>
                    <a:pt x="6547" y="3100"/>
                    <a:pt x="10800" y="3100"/>
                  </a:cubicBezTo>
                  <a:cubicBezTo>
                    <a:pt x="15052" y="3100"/>
                    <a:pt x="18500" y="6547"/>
                    <a:pt x="18500" y="10800"/>
                  </a:cubicBezTo>
                  <a:cubicBezTo>
                    <a:pt x="18500" y="10843"/>
                    <a:pt x="18499" y="10886"/>
                    <a:pt x="18498" y="10928"/>
                  </a:cubicBezTo>
                  <a:lnTo>
                    <a:pt x="21598" y="10980"/>
                  </a:lnTo>
                  <a:cubicBezTo>
                    <a:pt x="21599" y="10920"/>
                    <a:pt x="21600" y="1086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60"/>
                    <a:pt x="0" y="10920"/>
                    <a:pt x="1" y="10980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2957513" y="1968321"/>
              <a:ext cx="68262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3035300" y="20445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3048000" y="2273121"/>
              <a:ext cx="68263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2957513" y="2328684"/>
              <a:ext cx="68262" cy="1524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2906713" y="2076271"/>
              <a:ext cx="66675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2992438" y="2249309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4181475" y="2196921"/>
              <a:ext cx="474663" cy="533400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Line 67"/>
            <p:cNvSpPr>
              <a:spLocks noChangeShapeType="1"/>
            </p:cNvSpPr>
            <p:nvPr/>
          </p:nvSpPr>
          <p:spPr bwMode="auto">
            <a:xfrm>
              <a:off x="4419600" y="2349321"/>
              <a:ext cx="269875" cy="15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4343400" y="2577921"/>
              <a:ext cx="269875" cy="15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386026"/>
              <a:ext cx="1702158" cy="1105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b="1" dirty="0" smtClean="0">
                  <a:latin typeface="Arial Narrow" pitchFamily="34" charset="0"/>
                </a:rPr>
                <a:t>Folic a., THF,</a:t>
              </a:r>
            </a:p>
            <a:p>
              <a:pPr eaLnBrk="0" hangingPunct="0">
                <a:spcBef>
                  <a:spcPts val="600"/>
                </a:spcBef>
              </a:pPr>
              <a:r>
                <a:rPr lang="en-GB" b="1" dirty="0" err="1" smtClean="0">
                  <a:latin typeface="Arial Narrow" pitchFamily="34" charset="0"/>
                </a:rPr>
                <a:t>Methotrexate</a:t>
              </a:r>
              <a:r>
                <a:rPr lang="en-GB" altLang="zh-TW" b="1" dirty="0" smtClean="0">
                  <a:latin typeface="Arial Narrow" pitchFamily="34" charset="0"/>
                  <a:ea typeface="新細明體" pitchFamily="18" charset="-120"/>
                </a:rPr>
                <a:t> </a:t>
              </a:r>
            </a:p>
            <a:p>
              <a:pPr eaLnBrk="0" hangingPunct="0"/>
              <a:r>
                <a:rPr lang="en-GB" altLang="zh-TW" b="1" dirty="0" smtClean="0">
                  <a:latin typeface="Arial Narrow" pitchFamily="34" charset="0"/>
                  <a:ea typeface="新細明體" pitchFamily="18" charset="-120"/>
                </a:rPr>
                <a:t>5-FU</a:t>
              </a:r>
              <a:endParaRPr lang="en-GB" b="1" dirty="0">
                <a:latin typeface="Arial Narrow" pitchFamily="34" charset="0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651000" y="1371600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785937" y="1524000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989137" y="1447800"/>
              <a:ext cx="68263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1854200" y="1219200"/>
              <a:ext cx="68262" cy="762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-76200" y="3072684"/>
            <a:ext cx="269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 </a:t>
            </a:r>
            <a:r>
              <a:rPr lang="en-US" sz="2400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inward transport</a:t>
            </a:r>
            <a:endParaRPr lang="en-US" dirty="0">
              <a:solidFill>
                <a:srgbClr val="E2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213" name="Group 212"/>
          <p:cNvGrpSpPr/>
          <p:nvPr/>
        </p:nvGrpSpPr>
        <p:grpSpPr>
          <a:xfrm>
            <a:off x="4800600" y="3657600"/>
            <a:ext cx="4267200" cy="2280464"/>
            <a:chOff x="3657600" y="4184868"/>
            <a:chExt cx="5181600" cy="2280464"/>
          </a:xfrm>
        </p:grpSpPr>
        <p:grpSp>
          <p:nvGrpSpPr>
            <p:cNvPr id="207" name="Group 206"/>
            <p:cNvGrpSpPr/>
            <p:nvPr/>
          </p:nvGrpSpPr>
          <p:grpSpPr>
            <a:xfrm>
              <a:off x="3657600" y="4184868"/>
              <a:ext cx="5181600" cy="2280464"/>
              <a:chOff x="762000" y="1752600"/>
              <a:chExt cx="5181600" cy="2280464"/>
            </a:xfrm>
          </p:grpSpPr>
          <p:pic>
            <p:nvPicPr>
              <p:cNvPr id="208" name="Picture 2" descr="http://www.nature.com/scibx/journal/v2/n19/images/scibx.2009.773-F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692" r="12615" b="60354"/>
              <a:stretch>
                <a:fillRect/>
              </a:stretch>
            </p:blipFill>
            <p:spPr bwMode="auto">
              <a:xfrm>
                <a:off x="762000" y="1752600"/>
                <a:ext cx="5181600" cy="2133600"/>
              </a:xfrm>
              <a:prstGeom prst="rect">
                <a:avLst/>
              </a:prstGeom>
              <a:noFill/>
            </p:spPr>
          </p:pic>
          <p:sp>
            <p:nvSpPr>
              <p:cNvPr id="209" name="TextBox 208"/>
              <p:cNvSpPr txBox="1"/>
              <p:nvPr/>
            </p:nvSpPr>
            <p:spPr>
              <a:xfrm rot="16200000">
                <a:off x="1676400" y="1758732"/>
                <a:ext cx="152400" cy="307777"/>
              </a:xfrm>
              <a:prstGeom prst="rect">
                <a:avLst/>
              </a:prstGeom>
              <a:solidFill>
                <a:srgbClr val="D599B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838200" y="3663732"/>
                <a:ext cx="1905000" cy="369332"/>
              </a:xfrm>
              <a:prstGeom prst="rect">
                <a:avLst/>
              </a:prstGeom>
              <a:solidFill>
                <a:srgbClr val="D599B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bg1"/>
                    </a:solidFill>
                  </a:rPr>
                  <a:t>Vincristine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enters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>
              <a:off x="6340929" y="4285016"/>
              <a:ext cx="20234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Effluxed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Vincristine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657600" y="4317642"/>
              <a:ext cx="990600" cy="307777"/>
            </a:xfrm>
            <a:prstGeom prst="rect">
              <a:avLst/>
            </a:prstGeom>
            <a:solidFill>
              <a:srgbClr val="D599B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0" y="3581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C5B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 Outward efflux</a:t>
            </a:r>
            <a:endParaRPr lang="en-US" sz="2400" dirty="0">
              <a:solidFill>
                <a:srgbClr val="AC5BB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04800" y="381000"/>
            <a:ext cx="762000" cy="4924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DE63D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Bernard MT Condensed" pitchFamily="18" charset="0"/>
              </a:rPr>
              <a:t>MDR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1524000" y="3528641"/>
            <a:ext cx="5791200" cy="15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Many body molecules and drugs (yellow balls) encounter multidrug-resistance pumps (blue) after passing through a cell membran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883" y="4114800"/>
            <a:ext cx="2137317" cy="2190750"/>
          </a:xfrm>
          <a:prstGeom prst="rect">
            <a:avLst/>
          </a:prstGeom>
          <a:noFill/>
        </p:spPr>
      </p:pic>
      <p:grpSp>
        <p:nvGrpSpPr>
          <p:cNvPr id="204" name="Group 203"/>
          <p:cNvGrpSpPr/>
          <p:nvPr/>
        </p:nvGrpSpPr>
        <p:grpSpPr>
          <a:xfrm>
            <a:off x="2590800" y="4555647"/>
            <a:ext cx="2514600" cy="2064128"/>
            <a:chOff x="7405255" y="1399909"/>
            <a:chExt cx="3886200" cy="2830974"/>
          </a:xfrm>
        </p:grpSpPr>
        <p:pic>
          <p:nvPicPr>
            <p:cNvPr id="205" name="Picture 2" descr="http://www.nature.com/nrc/journal/v2/n6/images/nrc823-f3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r="16000" b="22788"/>
            <a:stretch>
              <a:fillRect/>
            </a:stretch>
          </p:blipFill>
          <p:spPr bwMode="auto">
            <a:xfrm>
              <a:off x="7405255" y="1399909"/>
              <a:ext cx="3886200" cy="2743200"/>
            </a:xfrm>
            <a:prstGeom prst="rect">
              <a:avLst/>
            </a:prstGeom>
            <a:noFill/>
          </p:spPr>
        </p:pic>
        <p:sp>
          <p:nvSpPr>
            <p:cNvPr id="206" name="TextBox 205"/>
            <p:cNvSpPr txBox="1"/>
            <p:nvPr/>
          </p:nvSpPr>
          <p:spPr>
            <a:xfrm>
              <a:off x="9642764" y="3685909"/>
              <a:ext cx="1515718" cy="544974"/>
            </a:xfrm>
            <a:prstGeom prst="rect">
              <a:avLst/>
            </a:prstGeom>
            <a:solidFill>
              <a:srgbClr val="F3C1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600" b="1" spc="-40" dirty="0" err="1" smtClean="0">
                  <a:latin typeface="Arial Narrow" pitchFamily="34" charset="0"/>
                </a:rPr>
                <a:t>Vincristine</a:t>
              </a:r>
              <a:endParaRPr lang="en-US" sz="1600" b="1" spc="-4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50000"/>
              </a:schemeClr>
            </a:gs>
            <a:gs pos="41000">
              <a:srgbClr val="E9E9B7"/>
            </a:gs>
            <a:gs pos="93000">
              <a:srgbClr val="E9E9B7">
                <a:alpha val="87000"/>
              </a:srgbClr>
            </a:gs>
            <a:gs pos="76000">
              <a:srgbClr val="CCFF33">
                <a:alpha val="28000"/>
              </a:srgbClr>
            </a:gs>
            <a:gs pos="90000">
              <a:srgbClr val="FFC00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228600" y="721658"/>
            <a:ext cx="2743200" cy="457201"/>
          </a:xfrm>
          <a:prstGeom prst="rect">
            <a:avLst/>
          </a:prstGeom>
          <a:solidFill>
            <a:srgbClr val="FDE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6200" y="117157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Bernard MT Condensed" pitchFamily="18" charset="0"/>
              </a:rPr>
              <a:t>STRATEGIES OF CHEMOTHERAPEUTIC DRUG ADMINISTRATION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Bernard MT Condensed" pitchFamily="18" charset="0"/>
              </a:rPr>
              <a:t>The  RATIONAL is to </a:t>
            </a:r>
            <a:r>
              <a:rPr lang="en-US" sz="2400" b="1" spc="-8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heavy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combine</a:t>
            </a:r>
            <a:r>
              <a:rPr lang="en-US" sz="2400" b="1" spc="-40" dirty="0" smtClean="0">
                <a:latin typeface="Arial Narrow" pitchFamily="34" charset="0"/>
              </a:rPr>
              <a:t> several chemotherapeutics rather than apply one only as </a:t>
            </a:r>
            <a:r>
              <a:rPr lang="en-US" sz="2400" b="1" spc="-40" dirty="0" err="1" smtClean="0">
                <a:latin typeface="Arial Narrow" pitchFamily="34" charset="0"/>
              </a:rPr>
              <a:t>monotherapy</a:t>
            </a:r>
            <a:r>
              <a:rPr lang="en-US" sz="2400" b="1" spc="-40" dirty="0" smtClean="0">
                <a:latin typeface="Arial Narrow" pitchFamily="34" charset="0"/>
              </a:rPr>
              <a:t> and to give that on </a:t>
            </a:r>
            <a:r>
              <a:rPr lang="en-US" sz="2400" b="1" u="heavy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intermittent </a:t>
            </a:r>
            <a:r>
              <a:rPr lang="en-US" sz="2400" b="1" u="heavy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sessions</a:t>
            </a:r>
            <a:endParaRPr lang="en-US" sz="2400" b="1" u="heavy" spc="-40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610600" cy="248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E20000"/>
                </a:solidFill>
                <a:latin typeface="Bernard MT Condensed" pitchFamily="18" charset="0"/>
              </a:rPr>
              <a:t>Combination</a:t>
            </a:r>
            <a:r>
              <a:rPr lang="en-US" sz="2400" b="1" dirty="0" smtClean="0">
                <a:solidFill>
                  <a:srgbClr val="E2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of drugs with </a:t>
            </a:r>
            <a:r>
              <a:rPr lang="en-US" sz="2400" b="1" dirty="0" smtClean="0"/>
              <a:t>different  </a:t>
            </a:r>
            <a:r>
              <a:rPr lang="en-US" sz="2400" b="1" dirty="0" err="1" smtClean="0"/>
              <a:t>antiproliferative</a:t>
            </a:r>
            <a:r>
              <a:rPr lang="en-US" sz="2400" b="1" dirty="0" smtClean="0"/>
              <a:t> profiles that affect different biochemical pathways  and with varying toxicity profile is likely to merit: </a:t>
            </a:r>
          </a:p>
          <a:p>
            <a:pPr eaLnBrk="0" hangingPunct="0">
              <a:lnSpc>
                <a:spcPts val="2500"/>
              </a:lnSpc>
              <a:buSzPct val="79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Maximization </a:t>
            </a:r>
            <a:r>
              <a:rPr lang="en-US" sz="2400" b="1" dirty="0" smtClean="0">
                <a:latin typeface="Arial Narrow" pitchFamily="34" charset="0"/>
              </a:rPr>
              <a:t>of cell kill within the range of tolerated toxicity</a:t>
            </a:r>
          </a:p>
          <a:p>
            <a:pPr eaLnBrk="0" hangingPunct="0">
              <a:lnSpc>
                <a:spcPts val="2500"/>
              </a:lnSpc>
              <a:buSzPct val="79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Having </a:t>
            </a:r>
            <a:r>
              <a:rPr lang="en-US" sz="2400" b="1" dirty="0" smtClean="0">
                <a:latin typeface="Arial Narrow" pitchFamily="34" charset="0"/>
              </a:rPr>
              <a:t>no additive toxicity</a:t>
            </a:r>
          </a:p>
          <a:p>
            <a:pPr eaLnBrk="0" hangingPunct="0">
              <a:lnSpc>
                <a:spcPts val="2500"/>
              </a:lnSpc>
              <a:buSzPct val="79000"/>
              <a:buBlip>
                <a:blip r:embed="rId3"/>
              </a:buBlip>
            </a:pP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50" dirty="0" smtClean="0">
                <a:latin typeface="Arial Narrow" pitchFamily="34" charset="0"/>
              </a:rPr>
              <a:t>Effectiveness </a:t>
            </a:r>
            <a:r>
              <a:rPr lang="en-US" sz="2400" b="1" spc="-50" dirty="0" smtClean="0">
                <a:latin typeface="Arial Narrow" pitchFamily="34" charset="0"/>
              </a:rPr>
              <a:t>against the broader range of tumor cellular </a:t>
            </a:r>
            <a:r>
              <a:rPr lang="en-US" sz="2400" b="1" spc="-50" dirty="0" err="1" smtClean="0">
                <a:latin typeface="Arial Narrow" pitchFamily="34" charset="0"/>
              </a:rPr>
              <a:t>heterogenicity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</a:p>
          <a:p>
            <a:pPr eaLnBrk="0" hangingPunct="0">
              <a:lnSpc>
                <a:spcPts val="2500"/>
              </a:lnSpc>
              <a:buSzPct val="79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Slowing </a:t>
            </a:r>
            <a:r>
              <a:rPr lang="en-US" sz="2400" b="1" dirty="0" smtClean="0">
                <a:latin typeface="Arial Narrow" pitchFamily="34" charset="0"/>
              </a:rPr>
              <a:t>or preventing development of resistance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20000"/>
                </a:solidFill>
                <a:latin typeface="Bernard MT Condensed" pitchFamily="18" charset="0"/>
              </a:rPr>
              <a:t>Intermittently</a:t>
            </a:r>
            <a:r>
              <a:rPr lang="en-US" sz="2400" b="1" dirty="0" smtClean="0">
                <a:solidFill>
                  <a:srgbClr val="E2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to</a:t>
            </a:r>
          </a:p>
          <a:p>
            <a:pPr>
              <a:buSzPct val="79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Allow </a:t>
            </a:r>
            <a:r>
              <a:rPr lang="en-US" sz="2400" b="1" dirty="0" smtClean="0">
                <a:latin typeface="Arial Narrow" pitchFamily="34" charset="0"/>
              </a:rPr>
              <a:t>recovery of normal tissues that have been toxically affected.</a:t>
            </a:r>
          </a:p>
          <a:p>
            <a:pPr>
              <a:buSzPct val="79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Minimize </a:t>
            </a:r>
            <a:r>
              <a:rPr lang="en-US" sz="2400" b="1" dirty="0" smtClean="0">
                <a:latin typeface="Arial Narrow" pitchFamily="34" charset="0"/>
              </a:rPr>
              <a:t>the opportunity of developing </a:t>
            </a:r>
            <a:r>
              <a:rPr lang="en-US" sz="2400" b="1" dirty="0" smtClean="0">
                <a:latin typeface="Arial Narrow" pitchFamily="34" charset="0"/>
              </a:rPr>
              <a:t>resistance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363" y="5358684"/>
            <a:ext cx="80772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indent="-350838">
              <a:lnSpc>
                <a:spcPct val="90000"/>
              </a:lnSpc>
              <a:tabLst>
                <a:tab pos="1763713" algn="l"/>
              </a:tabLst>
            </a:pPr>
            <a:r>
              <a:rPr lang="en-US" sz="2200" dirty="0" smtClean="0">
                <a:latin typeface="Bernard MT Condensed" pitchFamily="18" charset="0"/>
              </a:rPr>
              <a:t>N.B.</a:t>
            </a:r>
            <a:r>
              <a:rPr lang="en-US" sz="2200" b="1" dirty="0" smtClean="0">
                <a:latin typeface="Arial Narrow" pitchFamily="34" charset="0"/>
              </a:rPr>
              <a:t> If </a:t>
            </a:r>
            <a:r>
              <a:rPr lang="en-US" sz="2400" b="1" u="heavy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tumor is operable </a:t>
            </a:r>
            <a:r>
              <a:rPr lang="en-US" sz="2200" b="1" dirty="0" smtClean="0">
                <a:latin typeface="Arial Narrow" pitchFamily="34" charset="0"/>
              </a:rPr>
              <a:t>we combine across modalities of treatment as chemotherapy (before or after surgery) with or without radiotherapy with or without addition of </a:t>
            </a:r>
            <a:r>
              <a:rPr lang="en-US" sz="2200" b="1" dirty="0" err="1" smtClean="0">
                <a:latin typeface="Arial Narrow" pitchFamily="34" charset="0"/>
              </a:rPr>
              <a:t>immuno</a:t>
            </a:r>
            <a:r>
              <a:rPr lang="en-US" sz="2200" b="1" dirty="0" smtClean="0">
                <a:latin typeface="Arial Narrow" pitchFamily="34" charset="0"/>
              </a:rPr>
              <a:t> or biological therapy </a:t>
            </a:r>
          </a:p>
          <a:p>
            <a:pPr marL="350838" indent="-350838">
              <a:lnSpc>
                <a:spcPct val="90000"/>
              </a:lnSpc>
              <a:tabLst>
                <a:tab pos="1763713" algn="l"/>
              </a:tabLst>
            </a:pPr>
            <a:r>
              <a:rPr lang="en-US" sz="2200" b="1" dirty="0" smtClean="0">
                <a:latin typeface="Arial Narrow" pitchFamily="34" charset="0"/>
              </a:rPr>
              <a:t>	If </a:t>
            </a:r>
            <a:r>
              <a:rPr lang="en-US" sz="2400" b="1" u="heavy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tumor is inoperable;</a:t>
            </a:r>
            <a:r>
              <a:rPr lang="en-US" sz="2200" b="1" dirty="0" smtClean="0">
                <a:latin typeface="Arial Narrow" pitchFamily="34" charset="0"/>
              </a:rPr>
              <a:t> the same could be applied without surgery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534400" y="762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2286000"/>
            <a:ext cx="9144000" cy="4572000"/>
            <a:chOff x="0" y="-209550"/>
            <a:chExt cx="11430000" cy="3009900"/>
          </a:xfrm>
        </p:grpSpPr>
        <p:pic>
          <p:nvPicPr>
            <p:cNvPr id="4" name="Picture 2" descr="mitosis">
              <a:hlinkClick r:id="rId4" tooltip="cell divis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mitosis">
              <a:hlinkClick r:id="rId4" tooltip="cell divis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810000" y="-139148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mitosis">
              <a:hlinkClick r:id="rId4" tooltip="cell divis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620000" y="-20955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42"/>
          <p:cNvGrpSpPr/>
          <p:nvPr/>
        </p:nvGrpSpPr>
        <p:grpSpPr>
          <a:xfrm>
            <a:off x="1028163" y="1842868"/>
            <a:ext cx="6934200" cy="4634132"/>
            <a:chOff x="1028163" y="1842868"/>
            <a:chExt cx="6934200" cy="4634132"/>
          </a:xfrm>
        </p:grpSpPr>
        <p:sp>
          <p:nvSpPr>
            <p:cNvPr id="21" name="Rounded Rectangle 20"/>
            <p:cNvSpPr/>
            <p:nvPr/>
          </p:nvSpPr>
          <p:spPr>
            <a:xfrm>
              <a:off x="1028163" y="1842868"/>
              <a:ext cx="6934200" cy="46341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50538" y="1919069"/>
              <a:ext cx="4568825" cy="3868738"/>
              <a:chOff x="1984375" y="1905000"/>
              <a:chExt cx="4568825" cy="3868738"/>
            </a:xfrm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1984375" y="1905001"/>
              <a:ext cx="4568825" cy="3868737"/>
            </p:xfrm>
            <a:graphic>
              <a:graphicData uri="http://schemas.openxmlformats.org/presentationml/2006/ole">
                <p:oleObj spid="_x0000_s4098" name="Image" r:id="rId6" imgW="8215873" imgH="6958730" progId="">
                  <p:embed/>
                </p:oleObj>
              </a:graphicData>
            </a:graphic>
          </p:graphicFrame>
          <p:sp>
            <p:nvSpPr>
              <p:cNvPr id="33" name="Rounded Rectangle 32"/>
              <p:cNvSpPr/>
              <p:nvPr/>
            </p:nvSpPr>
            <p:spPr>
              <a:xfrm>
                <a:off x="4114800" y="1905000"/>
                <a:ext cx="228600" cy="228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639873" y="4623609"/>
              <a:ext cx="2146479" cy="290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228600" indent="-228600" eaLnBrk="0" hangingPunct="0">
                <a:lnSpc>
                  <a:spcPts val="18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sz="2000" b="1" dirty="0">
                  <a:solidFill>
                    <a:srgbClr val="5700D6"/>
                  </a:solidFill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DNA content = 2n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358721" y="2669264"/>
              <a:ext cx="2057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228600" indent="-228600" eaLnBrk="0" hangingPunct="0">
                <a:lnSpc>
                  <a:spcPts val="18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sz="2000" b="1" dirty="0">
                  <a:solidFill>
                    <a:srgbClr val="5700D6"/>
                  </a:solidFill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DNA content = 4n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80563" y="5331022"/>
              <a:ext cx="4572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8600" indent="-228600" algn="ctr" eaLnBrk="0" hangingPunct="0">
                <a:lnSpc>
                  <a:spcPts val="18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S  38%</a:t>
              </a:r>
            </a:p>
            <a:p>
              <a:pPr marL="228600" indent="-228600" algn="ctr" eaLnBrk="0" hangingPunct="0">
                <a:lnSpc>
                  <a:spcPts val="18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sz="2000" b="1" dirty="0" smtClean="0">
                  <a:solidFill>
                    <a:srgbClr val="5700D6"/>
                  </a:solidFill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DNA synthesis</a:t>
              </a:r>
              <a:endParaRPr lang="en-US" sz="2000" b="1" dirty="0">
                <a:solidFill>
                  <a:srgbClr val="5700D6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>
              <a:off x="3237962" y="2795907"/>
              <a:ext cx="2094963" cy="2209800"/>
            </a:xfrm>
            <a:prstGeom prst="arc">
              <a:avLst>
                <a:gd name="adj1" fmla="val 18083998"/>
                <a:gd name="adj2" fmla="val 14268741"/>
              </a:avLst>
            </a:prstGeom>
            <a:ln w="76200">
              <a:solidFill>
                <a:srgbClr val="5700D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6200000" flipH="1">
              <a:off x="3745605" y="3062070"/>
              <a:ext cx="533400" cy="533400"/>
            </a:xfrm>
            <a:prstGeom prst="line">
              <a:avLst/>
            </a:prstGeom>
            <a:ln w="381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279005" y="3062070"/>
              <a:ext cx="533400" cy="533400"/>
            </a:xfrm>
            <a:prstGeom prst="line">
              <a:avLst/>
            </a:prstGeom>
            <a:ln w="381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476432" y="4216874"/>
              <a:ext cx="1206322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G</a:t>
              </a:r>
              <a:r>
                <a:rPr lang="en-US" b="1" baseline="-25000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1 </a:t>
              </a: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 40%</a:t>
              </a:r>
              <a:endParaRPr lang="en-US" b="1" baseline="-25000" dirty="0"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96921" y="2908595"/>
              <a:ext cx="1092558" cy="371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G</a:t>
              </a:r>
              <a:r>
                <a:rPr lang="en-US" b="1" baseline="-25000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2 </a:t>
              </a: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20%</a:t>
              </a:r>
              <a:endParaRPr lang="en-US" b="1" baseline="-25000" dirty="0"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46442" y="3913148"/>
              <a:ext cx="53340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G</a:t>
              </a:r>
              <a:r>
                <a:rPr lang="en-US" b="1" baseline="-25000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0</a:t>
              </a:r>
              <a:endParaRPr lang="en-US" b="1" baseline="-25000" dirty="0"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32963" y="3214469"/>
              <a:ext cx="1676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Arial Narrow" pitchFamily="34" charset="0"/>
                </a:rPr>
                <a:t>Synthesis needed for mitosis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76363" y="4839494"/>
              <a:ext cx="1828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Arial Narrow" pitchFamily="34" charset="0"/>
                </a:rPr>
                <a:t>Synthesis needed for DNA synthesis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310660"/>
            <a:ext cx="64770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5700D6"/>
                </a:solidFill>
                <a:latin typeface="Arial Narrow" pitchFamily="34" charset="0"/>
              </a:rPr>
              <a:t>NORMAL CELLS</a:t>
            </a:r>
          </a:p>
          <a:p>
            <a:pPr indent="-4572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1. Non dividing (terminally differentiated )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2. Continually proliferating</a:t>
            </a:r>
          </a:p>
          <a:p>
            <a:pPr indent="-4572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3. Resting but may be recruited into cell cycle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971736" y="1538068"/>
            <a:ext cx="2066827" cy="2350534"/>
            <a:chOff x="5971736" y="1538068"/>
            <a:chExt cx="2066827" cy="2350534"/>
          </a:xfrm>
        </p:grpSpPr>
        <p:sp>
          <p:nvSpPr>
            <p:cNvPr id="12" name="Rectangle 11"/>
            <p:cNvSpPr/>
            <p:nvPr/>
          </p:nvSpPr>
          <p:spPr>
            <a:xfrm>
              <a:off x="6745878" y="3519270"/>
              <a:ext cx="835485" cy="36933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Restjng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971736" y="1538068"/>
              <a:ext cx="2066827" cy="2209801"/>
              <a:chOff x="5971736" y="1385668"/>
              <a:chExt cx="2066827" cy="2209801"/>
            </a:xfrm>
          </p:grpSpPr>
          <p:sp>
            <p:nvSpPr>
              <p:cNvPr id="27" name="Arc 26"/>
              <p:cNvSpPr/>
              <p:nvPr/>
            </p:nvSpPr>
            <p:spPr>
              <a:xfrm flipV="1">
                <a:off x="5981164" y="1385668"/>
                <a:ext cx="2057399" cy="2209801"/>
              </a:xfrm>
              <a:prstGeom prst="arc">
                <a:avLst>
                  <a:gd name="adj1" fmla="val 18083998"/>
                  <a:gd name="adj2" fmla="val 5532468"/>
                </a:avLst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5971736" y="1385668"/>
                <a:ext cx="9906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>
            <a:off x="3962400" y="1143001"/>
            <a:ext cx="4724400" cy="3418521"/>
            <a:chOff x="3962400" y="1143001"/>
            <a:chExt cx="4724400" cy="3418521"/>
          </a:xfrm>
        </p:grpSpPr>
        <p:sp>
          <p:nvSpPr>
            <p:cNvPr id="13" name="Rectangle 12"/>
            <p:cNvSpPr/>
            <p:nvPr/>
          </p:nvSpPr>
          <p:spPr>
            <a:xfrm>
              <a:off x="6743163" y="4192190"/>
              <a:ext cx="1371600" cy="36933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ernard MT Condensed" pitchFamily="18" charset="0"/>
                </a:rPr>
                <a:t>P</a:t>
              </a:r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roliferating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62400" y="1143001"/>
              <a:ext cx="4724400" cy="3228420"/>
              <a:chOff x="3962400" y="1066799"/>
              <a:chExt cx="4724400" cy="3152221"/>
            </a:xfrm>
          </p:grpSpPr>
          <p:sp>
            <p:nvSpPr>
              <p:cNvPr id="28" name="Arc 27"/>
              <p:cNvSpPr/>
              <p:nvPr/>
            </p:nvSpPr>
            <p:spPr>
              <a:xfrm flipV="1">
                <a:off x="6629400" y="1066799"/>
                <a:ext cx="2057400" cy="3152221"/>
              </a:xfrm>
              <a:prstGeom prst="arc">
                <a:avLst>
                  <a:gd name="adj1" fmla="val 17285072"/>
                  <a:gd name="adj2" fmla="val 5532468"/>
                </a:avLst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3962400" y="1066800"/>
                <a:ext cx="36576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9"/>
          <p:cNvSpPr/>
          <p:nvPr/>
        </p:nvSpPr>
        <p:spPr>
          <a:xfrm>
            <a:off x="6705600" y="381000"/>
            <a:ext cx="13716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oper Black" pitchFamily="18" charset="0"/>
              </a:rPr>
              <a:t>?</a:t>
            </a:r>
            <a:endParaRPr lang="en-US" sz="115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oper Black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55894" y="6152732"/>
            <a:ext cx="3137397" cy="352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92100" eaLnBrk="0" hangingPunct="0">
              <a:lnSpc>
                <a:spcPts val="2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r>
              <a:rPr lang="en-US" sz="2400" dirty="0" smtClean="0">
                <a:solidFill>
                  <a:srgbClr val="5700D6"/>
                </a:solidFill>
                <a:latin typeface="Bernard MT Condensed" pitchFamily="18" charset="0"/>
              </a:rPr>
              <a:t>ORGANIZED CELL DIVISION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710332" y="3423382"/>
            <a:ext cx="10668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DEA"/>
                </a:solidFill>
                <a:latin typeface="Bernard MT Condensed" pitchFamily="18" charset="0"/>
              </a:rPr>
              <a:t>Enter Cycle</a:t>
            </a:r>
            <a:endParaRPr lang="en-US" sz="1600" dirty="0">
              <a:solidFill>
                <a:srgbClr val="00BDEA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92592" y="2438400"/>
            <a:ext cx="176080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DEA"/>
                </a:solidFill>
                <a:latin typeface="Bernard MT Condensed" pitchFamily="18" charset="0"/>
              </a:rPr>
              <a:t>Differentiate</a:t>
            </a:r>
            <a:endParaRPr lang="en-US" sz="1600" dirty="0">
              <a:solidFill>
                <a:srgbClr val="00BDEA"/>
              </a:solidFill>
              <a:latin typeface="Bernard MT Condensed" pitchFamily="18" charset="0"/>
            </a:endParaRPr>
          </a:p>
        </p:txBody>
      </p:sp>
      <p:grpSp>
        <p:nvGrpSpPr>
          <p:cNvPr id="56" name="Group 47"/>
          <p:cNvGrpSpPr/>
          <p:nvPr/>
        </p:nvGrpSpPr>
        <p:grpSpPr>
          <a:xfrm>
            <a:off x="1905000" y="2049193"/>
            <a:ext cx="1786596" cy="617807"/>
            <a:chOff x="1905000" y="1896793"/>
            <a:chExt cx="1786596" cy="617807"/>
          </a:xfrm>
        </p:grpSpPr>
        <p:sp>
          <p:nvSpPr>
            <p:cNvPr id="57" name="Rectangle 56"/>
            <p:cNvSpPr/>
            <p:nvPr/>
          </p:nvSpPr>
          <p:spPr>
            <a:xfrm>
              <a:off x="1905000" y="1896793"/>
              <a:ext cx="1524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BDEA"/>
                  </a:solidFill>
                  <a:latin typeface="Bernard MT Condensed" pitchFamily="18" charset="0"/>
                </a:rPr>
                <a:t>Mitosis Begin</a:t>
              </a:r>
              <a:endParaRPr lang="en-US" sz="2000" dirty="0">
                <a:solidFill>
                  <a:srgbClr val="00BDEA"/>
                </a:solidFill>
                <a:latin typeface="Bernard MT Condensed" pitchFamily="18" charset="0"/>
              </a:endParaRPr>
            </a:p>
          </p:txBody>
        </p:sp>
        <p:sp>
          <p:nvSpPr>
            <p:cNvPr id="58" name="Lightning Bolt 57"/>
            <p:cNvSpPr/>
            <p:nvPr/>
          </p:nvSpPr>
          <p:spPr>
            <a:xfrm>
              <a:off x="3310596" y="2057400"/>
              <a:ext cx="381000" cy="457200"/>
            </a:xfrm>
            <a:prstGeom prst="lightningBolt">
              <a:avLst/>
            </a:prstGeom>
            <a:solidFill>
              <a:srgbClr val="00BD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49"/>
          <p:cNvGrpSpPr/>
          <p:nvPr/>
        </p:nvGrpSpPr>
        <p:grpSpPr>
          <a:xfrm>
            <a:off x="5293540" y="5060010"/>
            <a:ext cx="1693420" cy="747952"/>
            <a:chOff x="5293540" y="4907610"/>
            <a:chExt cx="1693420" cy="747952"/>
          </a:xfrm>
        </p:grpSpPr>
        <p:sp>
          <p:nvSpPr>
            <p:cNvPr id="60" name="Rectangle 59"/>
            <p:cNvSpPr/>
            <p:nvPr/>
          </p:nvSpPr>
          <p:spPr>
            <a:xfrm>
              <a:off x="5615360" y="5255452"/>
              <a:ext cx="1371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BDEA"/>
                  </a:solidFill>
                  <a:latin typeface="Bernard MT Condensed" pitchFamily="18" charset="0"/>
                </a:rPr>
                <a:t>Committed</a:t>
              </a:r>
              <a:endParaRPr lang="en-US" sz="2000" dirty="0">
                <a:solidFill>
                  <a:srgbClr val="00BDEA"/>
                </a:solidFill>
                <a:latin typeface="Bernard MT Condensed" pitchFamily="18" charset="0"/>
              </a:endParaRPr>
            </a:p>
          </p:txBody>
        </p:sp>
        <p:sp>
          <p:nvSpPr>
            <p:cNvPr id="61" name="Lightning Bolt 60"/>
            <p:cNvSpPr/>
            <p:nvPr/>
          </p:nvSpPr>
          <p:spPr>
            <a:xfrm rot="10973599">
              <a:off x="5293540" y="4907610"/>
              <a:ext cx="434152" cy="491946"/>
            </a:xfrm>
            <a:prstGeom prst="lightningBolt">
              <a:avLst/>
            </a:prstGeom>
            <a:solidFill>
              <a:srgbClr val="00BD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606084" y="4471233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5700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Interphase</a:t>
            </a:r>
            <a:endParaRPr lang="en-US" dirty="0">
              <a:solidFill>
                <a:srgbClr val="5700D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3288405" y="2717559"/>
            <a:ext cx="2009775" cy="7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28600" indent="-228600" algn="ctr" eaLnBrk="0" hangingPunct="0">
              <a:lnSpc>
                <a:spcPct val="110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Mitosis</a:t>
            </a:r>
          </a:p>
          <a:p>
            <a:pPr marL="228600" indent="-228600" eaLnBrk="0" hangingPunct="0">
              <a:lnSpc>
                <a:spcPts val="18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           </a:t>
            </a:r>
            <a:r>
              <a:rPr lang="en-US" sz="2000" b="1" dirty="0" smtClean="0"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M 2%</a:t>
            </a: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 Narrow" pitchFamily="34" charset="0"/>
            </a:endParaRPr>
          </a:p>
          <a:p>
            <a:pPr marL="228600" indent="-228600" algn="ctr" eaLnBrk="0" hangingPunct="0">
              <a:lnSpc>
                <a:spcPct val="110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 Narrow" pitchFamily="34" charset="0"/>
            </a:endParaRPr>
          </a:p>
          <a:p>
            <a:pPr marL="228600" indent="-228600" algn="ctr" eaLnBrk="0" hangingPunct="0">
              <a:lnSpc>
                <a:spcPct val="110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 Narrow" pitchFamily="34" charset="0"/>
            </a:endParaRPr>
          </a:p>
          <a:p>
            <a:pPr marL="228600" indent="-228600" algn="ctr" eaLnBrk="0" hangingPunct="0">
              <a:lnSpc>
                <a:spcPct val="110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 Narrow" pitchFamily="34" charset="0"/>
            </a:endParaRPr>
          </a:p>
          <a:p>
            <a:pPr marL="228600" indent="-228600" algn="ctr" eaLnBrk="0" hangingPunct="0">
              <a:lnSpc>
                <a:spcPct val="40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 Narrow" pitchFamily="34" charset="0"/>
            </a:endParaRPr>
          </a:p>
          <a:p>
            <a:pPr marL="228600" indent="-228600" algn="ctr" eaLnBrk="0" hangingPunct="0">
              <a:lnSpc>
                <a:spcPct val="110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08489" y="1968438"/>
            <a:ext cx="1249060" cy="371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 eaLnBrk="0" hangingPunct="0">
              <a:lnSpc>
                <a:spcPct val="110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r>
              <a:rPr lang="en-US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rPr>
              <a:t>Cytokinesis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1" grpId="0"/>
      <p:bldP spid="54" grpId="0" animBg="1"/>
      <p:bldP spid="54" grpId="1" animBg="1"/>
      <p:bldP spid="55" grpId="0"/>
      <p:bldP spid="55" grpId="3"/>
      <p:bldP spid="62" grpId="0"/>
      <p:bldP spid="63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2286000"/>
            <a:ext cx="9144000" cy="4572000"/>
            <a:chOff x="0" y="-209550"/>
            <a:chExt cx="11430000" cy="3009900"/>
          </a:xfrm>
        </p:grpSpPr>
        <p:pic>
          <p:nvPicPr>
            <p:cNvPr id="4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810000" y="-139148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620000" y="-20955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Administrator\Pictures\ccc.png"/>
          <p:cNvPicPr>
            <a:picLocks noChangeAspect="1" noChangeArrowheads="1"/>
          </p:cNvPicPr>
          <p:nvPr/>
        </p:nvPicPr>
        <p:blipFill>
          <a:blip r:embed="rId4" cstate="print"/>
          <a:srcRect r="7612" b="36820"/>
          <a:stretch>
            <a:fillRect/>
          </a:stretch>
        </p:blipFill>
        <p:spPr bwMode="auto">
          <a:xfrm>
            <a:off x="685800" y="3962400"/>
            <a:ext cx="8458200" cy="2895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457200"/>
            <a:ext cx="778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Britannic Bold" pitchFamily="34" charset="0"/>
              </a:rPr>
              <a:t>CANCER CHEMOTHERAPY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267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orte" pitchFamily="66" charset="0"/>
              </a:rPr>
              <a:t>TO BE CONTINUED</a:t>
            </a:r>
            <a:endParaRPr lang="en-US" sz="3600" b="1" dirty="0">
              <a:latin typeface="Forte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34000">
              <a:srgbClr val="CCFF33">
                <a:alpha val="21000"/>
              </a:srgbClr>
            </a:gs>
            <a:gs pos="100000">
              <a:srgbClr val="CC99FF">
                <a:alpha val="21000"/>
              </a:srgbClr>
            </a:gs>
            <a:gs pos="100000">
              <a:schemeClr val="accent1">
                <a:lumMod val="60000"/>
                <a:lumOff val="40000"/>
                <a:alpha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152400"/>
            <a:ext cx="3581400" cy="400110"/>
          </a:xfrm>
          <a:prstGeom prst="rect">
            <a:avLst/>
          </a:prstGeom>
          <a:solidFill>
            <a:srgbClr val="E9E9B7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ACCORDING TO SITE OF ACTION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674914"/>
            <a:ext cx="3197029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DE63D"/>
                </a:solidFill>
                <a:latin typeface="Bernard MT Condensed" pitchFamily="18" charset="0"/>
              </a:rPr>
              <a:t>IN RELATION TO CELLULAR TARGETS</a:t>
            </a:r>
            <a:endParaRPr lang="en-US" dirty="0">
              <a:solidFill>
                <a:srgbClr val="FDE63D"/>
              </a:solidFill>
              <a:latin typeface="Bernard MT Condensed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3504126" y="0"/>
            <a:ext cx="5562600" cy="6858000"/>
            <a:chOff x="4038600" y="457200"/>
            <a:chExt cx="4724400" cy="6096000"/>
          </a:xfrm>
        </p:grpSpPr>
        <p:sp>
          <p:nvSpPr>
            <p:cNvPr id="41" name="Diamond 40"/>
            <p:cNvSpPr/>
            <p:nvPr/>
          </p:nvSpPr>
          <p:spPr>
            <a:xfrm>
              <a:off x="5867400" y="2884714"/>
              <a:ext cx="685800" cy="609600"/>
            </a:xfrm>
            <a:prstGeom prst="diamond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iamond 41"/>
            <p:cNvSpPr/>
            <p:nvPr/>
          </p:nvSpPr>
          <p:spPr>
            <a:xfrm>
              <a:off x="5889172" y="4016830"/>
              <a:ext cx="685800" cy="609600"/>
            </a:xfrm>
            <a:prstGeom prst="diamond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iamond 42"/>
            <p:cNvSpPr/>
            <p:nvPr/>
          </p:nvSpPr>
          <p:spPr>
            <a:xfrm>
              <a:off x="5562600" y="5072744"/>
              <a:ext cx="1371600" cy="609600"/>
            </a:xfrm>
            <a:prstGeom prst="diamond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iamond 43"/>
            <p:cNvSpPr/>
            <p:nvPr/>
          </p:nvSpPr>
          <p:spPr>
            <a:xfrm>
              <a:off x="5410200" y="5943600"/>
              <a:ext cx="1676400" cy="609600"/>
            </a:xfrm>
            <a:prstGeom prst="diamond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438400"/>
              <a:ext cx="1371600" cy="914400"/>
            </a:xfrm>
            <a:prstGeom prst="rect">
              <a:avLst/>
            </a:prstGeom>
            <a:solidFill>
              <a:srgbClr val="FF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91000" y="3505200"/>
              <a:ext cx="1371600" cy="1066800"/>
            </a:xfrm>
            <a:prstGeom prst="rect">
              <a:avLst/>
            </a:prstGeom>
            <a:solidFill>
              <a:srgbClr val="DEF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4724400"/>
              <a:ext cx="1524000" cy="1371600"/>
            </a:xfrm>
            <a:prstGeom prst="rect">
              <a:avLst/>
            </a:prstGeom>
            <a:solidFill>
              <a:srgbClr val="CD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34200" y="2090056"/>
              <a:ext cx="1752600" cy="2786744"/>
            </a:xfrm>
            <a:prstGeom prst="rect">
              <a:avLst/>
            </a:prstGeom>
            <a:solidFill>
              <a:srgbClr val="F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9686" y="533400"/>
              <a:ext cx="1371600" cy="1219200"/>
            </a:xfrm>
            <a:prstGeom prst="rect">
              <a:avLst/>
            </a:prstGeom>
            <a:solidFill>
              <a:srgbClr val="F6F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34200" y="5007428"/>
              <a:ext cx="1752600" cy="707572"/>
            </a:xfrm>
            <a:prstGeom prst="rect">
              <a:avLst/>
            </a:prstGeom>
            <a:solidFill>
              <a:srgbClr val="EB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iamond 44"/>
            <p:cNvSpPr/>
            <p:nvPr/>
          </p:nvSpPr>
          <p:spPr>
            <a:xfrm>
              <a:off x="4038600" y="609600"/>
              <a:ext cx="1447800" cy="1219200"/>
            </a:xfrm>
            <a:prstGeom prst="diamond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mond 45"/>
            <p:cNvSpPr/>
            <p:nvPr/>
          </p:nvSpPr>
          <p:spPr>
            <a:xfrm>
              <a:off x="7304316" y="598714"/>
              <a:ext cx="1447800" cy="1219200"/>
            </a:xfrm>
            <a:prstGeom prst="diamond">
              <a:avLst/>
            </a:prstGeom>
            <a:solidFill>
              <a:srgbClr val="FDE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4" descr="site of actio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lum bright="-20000"/>
            </a:blip>
            <a:srcRect l="3312" t="11111" r="4581" b="2222"/>
            <a:stretch>
              <a:fillRect/>
            </a:stretch>
          </p:blipFill>
          <p:spPr bwMode="auto">
            <a:xfrm>
              <a:off x="4038600" y="457200"/>
              <a:ext cx="4724400" cy="59436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495800" y="3374572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DNA Transcription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5800" y="314597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DNA Replication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24172" y="2590800"/>
              <a:ext cx="1752600" cy="2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DNA    Synthesis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50428" y="3428988"/>
              <a:ext cx="83820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400" b="1" dirty="0" smtClean="0">
                  <a:latin typeface="Arial Narrow" pitchFamily="34" charset="0"/>
                </a:rPr>
                <a:t>DNA Function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9314" y="17526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Nucleotide Synthesis</a:t>
              </a:r>
              <a:endParaRPr lang="en-US" sz="14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alpha val="41000"/>
              </a:schemeClr>
            </a:gs>
            <a:gs pos="34000">
              <a:srgbClr val="CCFF33">
                <a:alpha val="39000"/>
              </a:srgbClr>
            </a:gs>
            <a:gs pos="100000">
              <a:schemeClr val="accent4">
                <a:lumMod val="60000"/>
                <a:lumOff val="40000"/>
                <a:alpha val="47000"/>
              </a:schemeClr>
            </a:gs>
            <a:gs pos="100000">
              <a:schemeClr val="accent1">
                <a:lumMod val="60000"/>
                <a:lumOff val="40000"/>
                <a:alpha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43436" y="2351469"/>
            <a:ext cx="8267164" cy="4419600"/>
            <a:chOff x="343436" y="2351469"/>
            <a:chExt cx="8267164" cy="4419600"/>
          </a:xfrm>
        </p:grpSpPr>
        <p:pic>
          <p:nvPicPr>
            <p:cNvPr id="23555" name="Picture 3" descr="C:\Users\Administrator\Pictures\C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18"/>
            <a:stretch>
              <a:fillRect/>
            </a:stretch>
          </p:blipFill>
          <p:spPr bwMode="auto">
            <a:xfrm>
              <a:off x="1061400" y="2351469"/>
              <a:ext cx="7168200" cy="4419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43436" y="3899079"/>
              <a:ext cx="270456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SzPct val="79000"/>
                <a:buBlip>
                  <a:blip r:embed="rId3"/>
                </a:buBlip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Cell size</a:t>
              </a:r>
            </a:p>
            <a:p>
              <a:pPr>
                <a:buSzPct val="79000"/>
                <a:buBlip>
                  <a:blip r:embed="rId3"/>
                </a:buBlip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DNA replication complete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0" y="4902558"/>
              <a:ext cx="1752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SzPct val="80000"/>
                <a:buBlip>
                  <a:blip r:embed="rId3"/>
                </a:buBlip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 Cell size</a:t>
              </a:r>
            </a:p>
            <a:p>
              <a:pPr>
                <a:buSzPct val="80000"/>
                <a:buBlip>
                  <a:blip r:embed="rId3"/>
                </a:buBlip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 Nutrients</a:t>
              </a:r>
            </a:p>
            <a:p>
              <a:pPr>
                <a:buSzPct val="80000"/>
                <a:buBlip>
                  <a:blip r:embed="rId3"/>
                </a:buBlip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 Growth factors</a:t>
              </a:r>
            </a:p>
            <a:p>
              <a:pPr>
                <a:buSzPct val="80000"/>
                <a:buBlip>
                  <a:blip r:embed="rId3"/>
                </a:buBlip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 DNA damage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0" y="3010437"/>
              <a:ext cx="2667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SzPct val="79000"/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Metaphase; </a:t>
              </a:r>
            </a:p>
            <a:p>
              <a:pPr>
                <a:buSzPct val="79000"/>
                <a:buBlip>
                  <a:blip r:embed="rId3"/>
                </a:buBlip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Chromosome attachment to spindle is appropriate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00" y="5753854"/>
            <a:ext cx="3126146" cy="979502"/>
            <a:chOff x="762000" y="5753854"/>
            <a:chExt cx="3126146" cy="979502"/>
          </a:xfrm>
        </p:grpSpPr>
        <p:sp>
          <p:nvSpPr>
            <p:cNvPr id="9" name="Rectangle 8"/>
            <p:cNvSpPr/>
            <p:nvPr/>
          </p:nvSpPr>
          <p:spPr>
            <a:xfrm rot="1860000">
              <a:off x="3811946" y="6184716"/>
              <a:ext cx="76200" cy="548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180000">
              <a:off x="2916970" y="5517634"/>
              <a:ext cx="76200" cy="548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6095758"/>
              <a:ext cx="2800086" cy="615553"/>
            </a:xfrm>
            <a:prstGeom prst="rect">
              <a:avLst/>
            </a:prstGeom>
            <a:solidFill>
              <a:srgbClr val="FFFFFF">
                <a:alpha val="56078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buSzPct val="79000"/>
              </a:pPr>
              <a:r>
                <a:rPr lang="en-US" sz="1600" dirty="0" smtClean="0">
                  <a:solidFill>
                    <a:srgbClr val="000000"/>
                  </a:solidFill>
                  <a:latin typeface="Bernard MT Condensed" pitchFamily="18" charset="0"/>
                </a:rPr>
                <a:t>Replication Checkpoint </a:t>
              </a:r>
            </a:p>
            <a:p>
              <a:pPr>
                <a:buSzPct val="79000"/>
                <a:buBlip>
                  <a:blip r:embed="rId3"/>
                </a:buBlip>
              </a:pPr>
              <a:r>
                <a:rPr lang="en-US" b="1" dirty="0" smtClean="0">
                  <a:solidFill>
                    <a:srgbClr val="000000"/>
                  </a:solidFill>
                  <a:latin typeface="Arial Narrow" pitchFamily="34" charset="0"/>
                </a:rPr>
                <a:t>DNA replicating appropriate</a:t>
              </a:r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3621111" y="838882"/>
            <a:ext cx="2246289" cy="2742849"/>
            <a:chOff x="3621111" y="838882"/>
            <a:chExt cx="2246289" cy="2742849"/>
          </a:xfrm>
        </p:grpSpPr>
        <p:sp>
          <p:nvSpPr>
            <p:cNvPr id="11" name="Rectangle 10"/>
            <p:cNvSpPr/>
            <p:nvPr/>
          </p:nvSpPr>
          <p:spPr>
            <a:xfrm rot="120000" flipH="1">
              <a:off x="4367238" y="3189755"/>
              <a:ext cx="45719" cy="38143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-900000">
              <a:off x="4150987" y="3215011"/>
              <a:ext cx="45719" cy="3667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621111" y="838882"/>
              <a:ext cx="2246289" cy="1111315"/>
              <a:chOff x="3621111" y="838882"/>
              <a:chExt cx="2246289" cy="111131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621111" y="1627032"/>
                <a:ext cx="2246289" cy="32316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rgbClr val="000000"/>
                    </a:solidFill>
                    <a:latin typeface="Bernard MT Condensed" pitchFamily="18" charset="0"/>
                  </a:rPr>
                  <a:t>Other Mitotic checkpoints</a:t>
                </a:r>
                <a:endParaRPr lang="en-US" dirty="0" smtClean="0">
                  <a:solidFill>
                    <a:srgbClr val="00000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20000" flipH="1">
                <a:off x="5493043" y="838882"/>
                <a:ext cx="45719" cy="38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20000" flipH="1">
                <a:off x="3790884" y="863566"/>
                <a:ext cx="45719" cy="38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228600" y="2209800"/>
            <a:ext cx="254428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 smtClean="0">
                <a:solidFill>
                  <a:srgbClr val="5700D6"/>
                </a:solidFill>
                <a:latin typeface="Bernard MT Condensed" pitchFamily="18" charset="0"/>
              </a:rPr>
              <a:t>NORMAL CELLS</a:t>
            </a:r>
          </a:p>
          <a:p>
            <a:pPr>
              <a:lnSpc>
                <a:spcPts val="2600"/>
              </a:lnSpc>
            </a:pPr>
            <a:r>
              <a:rPr lang="en-US" sz="2000" dirty="0" smtClean="0">
                <a:solidFill>
                  <a:srgbClr val="5700D6"/>
                </a:solidFill>
                <a:latin typeface="Bernard MT Condensed" pitchFamily="18" charset="0"/>
              </a:rPr>
              <a:t>ORGANIZD CELL DIVISION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alpha val="41000"/>
              </a:schemeClr>
            </a:gs>
            <a:gs pos="34000">
              <a:srgbClr val="CCFF33">
                <a:alpha val="39000"/>
              </a:srgbClr>
            </a:gs>
            <a:gs pos="100000">
              <a:schemeClr val="accent4">
                <a:lumMod val="60000"/>
                <a:lumOff val="40000"/>
                <a:alpha val="47000"/>
              </a:schemeClr>
            </a:gs>
            <a:gs pos="100000">
              <a:schemeClr val="accent1">
                <a:lumMod val="60000"/>
                <a:lumOff val="40000"/>
                <a:alpha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0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81000" y="4724400"/>
            <a:ext cx="8458200" cy="1219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Body cells can only divide a limited number of times because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TELOMERES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(protective caps)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shorten with cell division till cell goes into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SENESCENCE</a:t>
            </a:r>
          </a:p>
        </p:txBody>
      </p:sp>
      <p:pic>
        <p:nvPicPr>
          <p:cNvPr id="21" name="Picture 2" descr="telomerase1                                                    0000B61D&#10;SDC MacDoc                     B5A5F16C:"/>
          <p:cNvPicPr>
            <a:picLocks noChangeAspect="1" noChangeArrowheads="1"/>
          </p:cNvPicPr>
          <p:nvPr/>
        </p:nvPicPr>
        <p:blipFill>
          <a:blip r:embed="rId3" cstate="print"/>
          <a:srcRect l="55194" t="6865" r="8011" b="59952"/>
          <a:stretch>
            <a:fillRect/>
          </a:stretch>
        </p:blipFill>
        <p:spPr bwMode="auto">
          <a:xfrm>
            <a:off x="457200" y="2438400"/>
            <a:ext cx="15240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telomerase1                                                    0000B61D&#10;SDC MacDoc                     B5A5F16C:"/>
          <p:cNvPicPr>
            <a:picLocks noChangeAspect="1" noChangeArrowheads="1"/>
          </p:cNvPicPr>
          <p:nvPr/>
        </p:nvPicPr>
        <p:blipFill>
          <a:blip r:embed="rId3" cstate="print"/>
          <a:srcRect l="5519" t="51943" r="47777" b="26317"/>
          <a:stretch>
            <a:fillRect/>
          </a:stretch>
        </p:blipFill>
        <p:spPr bwMode="auto">
          <a:xfrm>
            <a:off x="2133600" y="24384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8800" y="3505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Telomerase enzyme  is not activated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2667000"/>
            <a:ext cx="2544286" cy="75918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 smtClean="0">
                <a:solidFill>
                  <a:srgbClr val="5700D6"/>
                </a:solidFill>
                <a:latin typeface="Bernard MT Condensed" pitchFamily="18" charset="0"/>
              </a:rPr>
              <a:t>NORMAL CELLS</a:t>
            </a:r>
          </a:p>
          <a:p>
            <a:pPr>
              <a:lnSpc>
                <a:spcPts val="2600"/>
              </a:lnSpc>
            </a:pPr>
            <a:r>
              <a:rPr lang="en-US" sz="2000" dirty="0" smtClean="0">
                <a:solidFill>
                  <a:srgbClr val="5700D6"/>
                </a:solidFill>
                <a:latin typeface="Bernard MT Condensed" pitchFamily="18" charset="0"/>
              </a:rPr>
              <a:t>ORGANIZD CELL DIVISION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676400" y="1295400"/>
            <a:ext cx="25146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6019800"/>
            <a:ext cx="8991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000" b="1" i="1" dirty="0" err="1" smtClean="0">
                <a:latin typeface="Arial Narrow" pitchFamily="34" charset="0"/>
              </a:rPr>
              <a:t>N.B.If</a:t>
            </a:r>
            <a:r>
              <a:rPr lang="en-US" sz="2000" b="1" i="1" dirty="0" smtClean="0">
                <a:latin typeface="Arial Narrow" pitchFamily="34" charset="0"/>
              </a:rPr>
              <a:t> telomerase enzyme is activated to pertain telomeres so cell can become immortal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2286000"/>
            <a:ext cx="9144000" cy="4572000"/>
            <a:chOff x="0" y="-209550"/>
            <a:chExt cx="11430000" cy="3009900"/>
          </a:xfrm>
        </p:grpSpPr>
        <p:pic>
          <p:nvPicPr>
            <p:cNvPr id="4" name="Picture 2" descr="mitosis">
              <a:hlinkClick r:id="rId4" tooltip="cell divis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mitosis">
              <a:hlinkClick r:id="rId4" tooltip="cell divis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810000" y="-139148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mitosis">
              <a:hlinkClick r:id="rId4" tooltip="cell divis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620000" y="-20955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ounded Rectangle 20"/>
          <p:cNvSpPr/>
          <p:nvPr/>
        </p:nvSpPr>
        <p:spPr>
          <a:xfrm>
            <a:off x="1066800" y="2057400"/>
            <a:ext cx="7086600" cy="4800600"/>
          </a:xfrm>
          <a:prstGeom prst="round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90900" y="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00D6"/>
                </a:solidFill>
                <a:latin typeface="Arial Narrow" pitchFamily="34" charset="0"/>
              </a:rPr>
              <a:t>NORMAL CELLS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01694" y="2152308"/>
            <a:ext cx="5613042" cy="3868738"/>
            <a:chOff x="940158" y="1905000"/>
            <a:chExt cx="5613042" cy="3868738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984375" y="1905001"/>
            <a:ext cx="4568825" cy="3868737"/>
          </p:xfrm>
          <a:graphic>
            <a:graphicData uri="http://schemas.openxmlformats.org/presentationml/2006/ole">
              <p:oleObj spid="_x0000_s20482" name="Image" r:id="rId6" imgW="8215873" imgH="6958730" progId="">
                <p:embed/>
              </p:oleObj>
            </a:graphicData>
          </a:graphic>
        </p:graphicFrame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022242" y="2703490"/>
              <a:ext cx="2009775" cy="41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sz="20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Mitosis</a:t>
              </a:r>
            </a:p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sz="20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M</a:t>
              </a:r>
            </a:p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endPara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endPara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endPara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endPara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  <a:p>
              <a:pPr marL="228600" indent="-228600" algn="ctr" eaLnBrk="0" hangingPunct="0">
                <a:lnSpc>
                  <a:spcPct val="4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endPara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endPara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0158" y="5278316"/>
              <a:ext cx="4572000" cy="4029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sz="2000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39921" y="4457164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5700D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Interphase</a:t>
              </a:r>
              <a:endParaRPr lang="en-US" dirty="0">
                <a:solidFill>
                  <a:srgbClr val="5700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>
              <a:off x="2971799" y="2781838"/>
              <a:ext cx="2094963" cy="2209800"/>
            </a:xfrm>
            <a:prstGeom prst="arc">
              <a:avLst>
                <a:gd name="adj1" fmla="val 18083998"/>
                <a:gd name="adj2" fmla="val 14268741"/>
              </a:avLst>
            </a:prstGeom>
            <a:ln w="76200">
              <a:solidFill>
                <a:srgbClr val="5700D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6200000" flipH="1">
              <a:off x="3479442" y="3048001"/>
              <a:ext cx="533400" cy="533400"/>
            </a:xfrm>
            <a:prstGeom prst="line">
              <a:avLst/>
            </a:prstGeom>
            <a:ln w="381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012842" y="3048001"/>
              <a:ext cx="533400" cy="533400"/>
            </a:xfrm>
            <a:prstGeom prst="line">
              <a:avLst/>
            </a:prstGeom>
            <a:ln w="381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342326" y="1954369"/>
              <a:ext cx="1249060" cy="3718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b="1" dirty="0" err="1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Cytokinesis</a:t>
              </a:r>
              <a:endPara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70679" y="4202805"/>
              <a:ext cx="609600" cy="371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G</a:t>
              </a:r>
              <a:r>
                <a:rPr lang="en-US" b="1" baseline="-25000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1</a:t>
              </a:r>
              <a:endParaRPr lang="en-US" b="1" baseline="-25000" dirty="0"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60242" y="2881647"/>
              <a:ext cx="609600" cy="371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G</a:t>
              </a:r>
              <a:r>
                <a:rPr lang="en-US" b="1" baseline="-25000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2</a:t>
              </a:r>
              <a:endParaRPr lang="en-US" b="1" baseline="-25000" dirty="0"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80279" y="3899079"/>
              <a:ext cx="53340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eaLnBrk="0" hangingPunct="0">
                <a:lnSpc>
                  <a:spcPct val="11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</a:pPr>
              <a:r>
                <a:rPr lang="en-US" b="1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G</a:t>
              </a:r>
              <a:r>
                <a:rPr lang="en-US" b="1" baseline="-25000" dirty="0" smtClean="0">
                  <a:effectLst>
                    <a:outerShdw blurRad="38100" dist="38100" dir="2700000" algn="tl">
                      <a:srgbClr val="000099"/>
                    </a:outerShdw>
                  </a:effectLst>
                  <a:latin typeface="Arial Narrow" pitchFamily="34" charset="0"/>
                </a:rPr>
                <a:t>0</a:t>
              </a:r>
              <a:endParaRPr lang="en-US" b="1" baseline="-25000" dirty="0">
                <a:effectLst>
                  <a:outerShdw blurRad="38100" dist="38100" dir="2700000" algn="tl">
                    <a:srgbClr val="000099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114800" y="1905000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4" name="Picture 4" descr="http://www.cdc.gov/diabetes/pubs/images/balance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17011" y="228600"/>
            <a:ext cx="2109978" cy="19812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5146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66800" y="5715000"/>
            <a:ext cx="678180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2100" eaLnBrk="0" hangingPunct="0">
              <a:lnSpc>
                <a:spcPts val="2000"/>
              </a:lnSpc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r>
              <a:rPr lang="en-US" sz="2000" dirty="0" smtClean="0">
                <a:solidFill>
                  <a:srgbClr val="5700D6"/>
                </a:solidFill>
                <a:latin typeface="Bernard MT Condensed" pitchFamily="18" charset="0"/>
              </a:rPr>
              <a:t>ORGANIZED CELL DIVISION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0196" y="173865"/>
            <a:ext cx="3364346" cy="3336811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50000">
                <a:schemeClr val="bg1"/>
              </a:gs>
              <a:gs pos="87000">
                <a:schemeClr val="bg1">
                  <a:shade val="100000"/>
                  <a:satMod val="115000"/>
                  <a:alpha val="2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GF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GF R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Signaling Molecules; </a:t>
            </a:r>
          </a:p>
          <a:p>
            <a:pPr>
              <a:lnSpc>
                <a:spcPts val="2300"/>
              </a:lnSpc>
            </a:pPr>
            <a:r>
              <a:rPr lang="en-US" sz="2200" b="1" dirty="0" err="1" smtClean="0">
                <a:latin typeface="Arial Narrow" pitchFamily="34" charset="0"/>
              </a:rPr>
              <a:t>Ras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MAP </a:t>
            </a:r>
            <a:r>
              <a:rPr lang="en-US" sz="2200" b="1" dirty="0" err="1" smtClean="0">
                <a:latin typeface="Arial Narrow" pitchFamily="34" charset="0"/>
              </a:rPr>
              <a:t>Kinase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TF; </a:t>
            </a:r>
          </a:p>
          <a:p>
            <a:pPr>
              <a:lnSpc>
                <a:spcPts val="2300"/>
              </a:lnSpc>
            </a:pPr>
            <a:r>
              <a:rPr lang="en-US" sz="2200" b="1" dirty="0" err="1" smtClean="0">
                <a:latin typeface="Arial Narrow" pitchFamily="34" charset="0"/>
              </a:rPr>
              <a:t>Fos</a:t>
            </a:r>
            <a:r>
              <a:rPr lang="en-US" sz="2200" b="1" dirty="0" smtClean="0">
                <a:latin typeface="Arial Narrow" pitchFamily="34" charset="0"/>
              </a:rPr>
              <a:t>, Jun, </a:t>
            </a:r>
            <a:r>
              <a:rPr lang="en-US" sz="2200" b="1" dirty="0" err="1" smtClean="0">
                <a:latin typeface="Arial Narrow" pitchFamily="34" charset="0"/>
              </a:rPr>
              <a:t>Myc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+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Cell cycle control </a:t>
            </a:r>
            <a:r>
              <a:rPr lang="en-US" sz="2200" b="1" dirty="0" err="1" smtClean="0">
                <a:latin typeface="Arial Narrow" pitchFamily="34" charset="0"/>
              </a:rPr>
              <a:t>prts</a:t>
            </a:r>
            <a:r>
              <a:rPr lang="en-US" sz="2200" b="1" dirty="0" smtClean="0">
                <a:latin typeface="Arial Narrow" pitchFamily="34" charset="0"/>
              </a:rPr>
              <a:t>; </a:t>
            </a:r>
          </a:p>
          <a:p>
            <a:pPr>
              <a:lnSpc>
                <a:spcPts val="2300"/>
              </a:lnSpc>
            </a:pPr>
            <a:r>
              <a:rPr lang="en-US" sz="2200" b="1" dirty="0" err="1" smtClean="0">
                <a:latin typeface="Arial Narrow" pitchFamily="34" charset="0"/>
              </a:rPr>
              <a:t>Cyclins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err="1" smtClean="0">
                <a:latin typeface="Arial Narrow" pitchFamily="34" charset="0"/>
              </a:rPr>
              <a:t>Cdk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1592" y="112544"/>
            <a:ext cx="3048000" cy="3662541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61000">
                <a:schemeClr val="bg1"/>
              </a:gs>
              <a:gs pos="76000">
                <a:schemeClr val="bg1">
                  <a:alpha val="2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-</a:t>
            </a:r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ve</a:t>
            </a:r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 Cell cycle control </a:t>
            </a:r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prts</a:t>
            </a:r>
            <a:endParaRPr lang="en-US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&amp; DNA repair </a:t>
            </a:r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ptrs</a:t>
            </a:r>
            <a:endParaRPr lang="en-US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p16, 27, 21,</a:t>
            </a:r>
          </a:p>
          <a:p>
            <a:pPr algn="r"/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pRB</a:t>
            </a:r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 /E2F</a:t>
            </a:r>
          </a:p>
          <a:p>
            <a:pPr algn="r"/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p53</a:t>
            </a:r>
          </a:p>
          <a:p>
            <a:pPr algn="r"/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</a:t>
            </a: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Anti-apoptotic </a:t>
            </a:r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prts</a:t>
            </a:r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algn="r"/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Bcl2 # </a:t>
            </a:r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Bax</a:t>
            </a:r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Fas</a:t>
            </a:r>
            <a:endParaRPr lang="en-US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</a:t>
            </a:r>
            <a:endParaRPr lang="en-US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-</a:t>
            </a:r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ve</a:t>
            </a:r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Arial Narrow" pitchFamily="34" charset="0"/>
              </a:rPr>
              <a:t>Tolemerase</a:t>
            </a:r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en-US" sz="2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66800" y="5943600"/>
            <a:ext cx="6781800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91440" eaLnBrk="0" hangingPunct="0">
              <a:lnSpc>
                <a:spcPts val="2000"/>
              </a:lnSpc>
              <a:buClr>
                <a:srgbClr val="FF00FF"/>
              </a:buClr>
              <a:buSzPct val="80000"/>
              <a:buFont typeface="Wingdings 3" pitchFamily="18" charset="2"/>
              <a:buChar char="u"/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r>
              <a:rPr lang="en-US" sz="2000" b="1" dirty="0" smtClean="0">
                <a:latin typeface="Arial Narrow" pitchFamily="34" charset="0"/>
              </a:rPr>
              <a:t>Coordinated GF production &amp; signaling…etc</a:t>
            </a:r>
            <a:endParaRPr lang="en-US" sz="2000" b="1" dirty="0">
              <a:latin typeface="Arial Narrow" pitchFamily="34" charset="0"/>
            </a:endParaRPr>
          </a:p>
          <a:p>
            <a:pPr marL="457200" indent="-91440" eaLnBrk="0" hangingPunct="0">
              <a:lnSpc>
                <a:spcPts val="2000"/>
              </a:lnSpc>
              <a:buClr>
                <a:srgbClr val="FF00FF"/>
              </a:buClr>
              <a:buSzPct val="80000"/>
              <a:buFont typeface="Wingdings 3" pitchFamily="18" charset="2"/>
              <a:buChar char="u"/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r>
              <a:rPr lang="en-US" sz="2000" b="1" dirty="0" smtClean="0">
                <a:latin typeface="Arial Narrow" pitchFamily="34" charset="0"/>
              </a:rPr>
              <a:t>Tightly regulated tumor suppressor genes &amp; apoptotic </a:t>
            </a:r>
            <a:r>
              <a:rPr lang="en-US" sz="2000" b="1" dirty="0" err="1" smtClean="0">
                <a:latin typeface="Arial Narrow" pitchFamily="34" charset="0"/>
              </a:rPr>
              <a:t>prts</a:t>
            </a:r>
            <a:endParaRPr lang="en-US" sz="2000" b="1" dirty="0" smtClean="0">
              <a:latin typeface="Arial Narrow" pitchFamily="34" charset="0"/>
            </a:endParaRPr>
          </a:p>
          <a:p>
            <a:pPr marL="457200" indent="-91440" eaLnBrk="0" hangingPunct="0">
              <a:lnSpc>
                <a:spcPts val="2000"/>
              </a:lnSpc>
              <a:buClr>
                <a:srgbClr val="FF00FF"/>
              </a:buClr>
              <a:buSzPct val="80000"/>
              <a:buFont typeface="Wingdings 3" pitchFamily="18" charset="2"/>
              <a:buChar char="u"/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r>
              <a:rPr lang="en-US" sz="2000" b="1" dirty="0" smtClean="0">
                <a:latin typeface="Arial Narrow" pitchFamily="34" charset="0"/>
              </a:rPr>
              <a:t> Goes into senescence</a:t>
            </a:r>
          </a:p>
          <a:p>
            <a:pPr indent="-292100" eaLnBrk="0" hangingPunct="0">
              <a:lnSpc>
                <a:spcPts val="2000"/>
              </a:lnSpc>
              <a:buClr>
                <a:srgbClr val="FF00FF"/>
              </a:buClr>
              <a:buSzPct val="80000"/>
              <a:buFont typeface="Wingdings 3" pitchFamily="18" charset="2"/>
              <a:buChar char="u"/>
              <a:tabLst>
                <a:tab pos="804863" algn="ctr"/>
                <a:tab pos="2058988" algn="l"/>
                <a:tab pos="3889375" algn="l"/>
                <a:tab pos="5316538" algn="l"/>
                <a:tab pos="6918325" algn="l"/>
              </a:tabLst>
            </a:pP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0" y="2286000"/>
            <a:ext cx="9144000" cy="4572000"/>
            <a:chOff x="0" y="-209550"/>
            <a:chExt cx="11430000" cy="3009900"/>
          </a:xfrm>
        </p:grpSpPr>
        <p:pic>
          <p:nvPicPr>
            <p:cNvPr id="5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810000" y="-139148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mitosis">
              <a:hlinkClick r:id="rId2" tooltip="cell divis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620000" y="-209550"/>
              <a:ext cx="3810000" cy="28003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 descr="CANCER~1"/>
          <p:cNvPicPr>
            <a:picLocks noChangeAspect="1" noChangeArrowheads="1"/>
          </p:cNvPicPr>
          <p:nvPr/>
        </p:nvPicPr>
        <p:blipFill>
          <a:blip r:embed="rId4" cstate="print"/>
          <a:srcRect l="54167" t="17946" r="18333" b="48157"/>
          <a:stretch>
            <a:fillRect/>
          </a:stretch>
        </p:blipFill>
        <p:spPr bwMode="ltGray">
          <a:xfrm>
            <a:off x="5418775" y="50442"/>
            <a:ext cx="1593909" cy="1757650"/>
          </a:xfrm>
          <a:prstGeom prst="ellipse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623582" y="125111"/>
            <a:ext cx="7844838" cy="3451369"/>
            <a:chOff x="623582" y="125111"/>
            <a:chExt cx="7844838" cy="3451369"/>
          </a:xfrm>
        </p:grpSpPr>
        <p:pic>
          <p:nvPicPr>
            <p:cNvPr id="26" name="Picture 25" descr="genetics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8499" y="2297014"/>
              <a:ext cx="1948501" cy="1279466"/>
            </a:xfrm>
            <a:prstGeom prst="rect">
              <a:avLst/>
            </a:prstGeom>
            <a:noFill/>
          </p:spPr>
        </p:pic>
        <p:grpSp>
          <p:nvGrpSpPr>
            <p:cNvPr id="25" name="Group 24"/>
            <p:cNvGrpSpPr/>
            <p:nvPr/>
          </p:nvGrpSpPr>
          <p:grpSpPr>
            <a:xfrm>
              <a:off x="623582" y="125111"/>
              <a:ext cx="7844838" cy="2900120"/>
              <a:chOff x="623582" y="125111"/>
              <a:chExt cx="7844838" cy="2900120"/>
            </a:xfrm>
          </p:grpSpPr>
          <p:pic>
            <p:nvPicPr>
              <p:cNvPr id="3" name="Picture 2" descr="genetics3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19919" y="649930"/>
                <a:ext cx="1948501" cy="1279466"/>
              </a:xfrm>
              <a:prstGeom prst="rect">
                <a:avLst/>
              </a:prstGeom>
              <a:noFill/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564697" y="1699932"/>
                <a:ext cx="2231472" cy="93827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23582" y="125111"/>
                <a:ext cx="2231472" cy="11941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33226" y="2257552"/>
                <a:ext cx="1514213" cy="76767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2" descr="G:\Cotran\Images\CH08\f00802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 b="60119"/>
              <a:stretch>
                <a:fillRect/>
              </a:stretch>
            </p:blipFill>
            <p:spPr bwMode="auto">
              <a:xfrm>
                <a:off x="651352" y="125111"/>
                <a:ext cx="7184103" cy="2846689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3318632" y="125111"/>
            <a:ext cx="1528806" cy="4765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5700D6"/>
                </a:solidFill>
                <a:latin typeface="Bernard MT Condensed" pitchFamily="18" charset="0"/>
              </a:rPr>
              <a:t>NORMAL CELLS</a:t>
            </a:r>
          </a:p>
        </p:txBody>
      </p:sp>
      <p:pic>
        <p:nvPicPr>
          <p:cNvPr id="17" name="Picture 2" descr="CANCER~1"/>
          <p:cNvPicPr>
            <a:picLocks noChangeAspect="1" noChangeArrowheads="1"/>
          </p:cNvPicPr>
          <p:nvPr/>
        </p:nvPicPr>
        <p:blipFill>
          <a:blip r:embed="rId7" cstate="print"/>
          <a:srcRect l="12500" t="17946" r="50833" b="33202"/>
          <a:stretch>
            <a:fillRect/>
          </a:stretch>
        </p:blipFill>
        <p:spPr bwMode="ltGray">
          <a:xfrm>
            <a:off x="337458" y="4389994"/>
            <a:ext cx="1992385" cy="2087006"/>
          </a:xfrm>
          <a:prstGeom prst="ellipse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453194" y="5695281"/>
            <a:ext cx="1805964" cy="440128"/>
          </a:xfrm>
          <a:prstGeom prst="rect">
            <a:avLst/>
          </a:prstGeom>
          <a:solidFill>
            <a:srgbClr val="FF00FF"/>
          </a:solidFill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MALIGNANT  CELLS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5458" y="550828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Differ from normal cells in :</a:t>
            </a:r>
          </a:p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b="1" dirty="0" smtClean="0"/>
              <a:t>Uncontrolled proliferation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en-US" b="1" dirty="0" smtClean="0"/>
              <a:t>Dedifferentiation and loss of function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en-US" b="1" dirty="0" smtClean="0"/>
              <a:t>Invasiveness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en-US" b="1" dirty="0" smtClean="0"/>
              <a:t>Metastasis. 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17660" y="4547208"/>
            <a:ext cx="3506598" cy="557204"/>
          </a:xfrm>
          <a:prstGeom prst="rect">
            <a:avLst/>
          </a:prstGeom>
          <a:solidFill>
            <a:srgbClr val="FF00FF">
              <a:alpha val="23922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spc="-80" dirty="0" smtClean="0">
                <a:sym typeface="Wingdings 3"/>
              </a:rPr>
              <a:t>Transformation  </a:t>
            </a:r>
            <a:r>
              <a:rPr lang="en-US" b="1" spc="-80" dirty="0" err="1" smtClean="0"/>
              <a:t>Clonal</a:t>
            </a:r>
            <a:r>
              <a:rPr lang="en-US" b="1" spc="-80" dirty="0" smtClean="0"/>
              <a:t> expansion </a:t>
            </a:r>
            <a:r>
              <a:rPr lang="en-US" b="1" spc="-80" dirty="0" smtClean="0">
                <a:sym typeface="Wingdings 3"/>
              </a:rPr>
              <a:t> mutation  </a:t>
            </a:r>
            <a:r>
              <a:rPr lang="en-US" b="1" spc="-80" dirty="0" err="1" smtClean="0">
                <a:sym typeface="Wingdings 3"/>
              </a:rPr>
              <a:t>heterogenicity</a:t>
            </a:r>
            <a:endParaRPr lang="en-US" b="1" spc="-8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64030" y="3048000"/>
            <a:ext cx="7184103" cy="2514600"/>
            <a:chOff x="631372" y="3048000"/>
            <a:chExt cx="7184103" cy="2514600"/>
          </a:xfrm>
        </p:grpSpPr>
        <p:sp>
          <p:nvSpPr>
            <p:cNvPr id="28" name="Rectangle 27"/>
            <p:cNvSpPr/>
            <p:nvPr/>
          </p:nvSpPr>
          <p:spPr>
            <a:xfrm>
              <a:off x="2668723" y="4941243"/>
              <a:ext cx="2816279" cy="545158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59822" y="3579065"/>
              <a:ext cx="1514213" cy="721843"/>
            </a:xfrm>
            <a:prstGeom prst="rect">
              <a:avLst/>
            </a:prstGeom>
            <a:solidFill>
              <a:srgbClr val="FFBDFF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33226" y="3579065"/>
              <a:ext cx="1514213" cy="721843"/>
            </a:xfrm>
            <a:prstGeom prst="rect">
              <a:avLst/>
            </a:prstGeom>
            <a:solidFill>
              <a:srgbClr val="FFBDFF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06630" y="3579065"/>
              <a:ext cx="1514213" cy="721843"/>
            </a:xfrm>
            <a:prstGeom prst="rect">
              <a:avLst/>
            </a:prstGeom>
            <a:solidFill>
              <a:srgbClr val="FFBDFF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2" descr="G:\Cotran\Images\CH08\f008024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30000"/>
            </a:blip>
            <a:srcRect t="40609" b="24162"/>
            <a:stretch>
              <a:fillRect/>
            </a:stretch>
          </p:blipFill>
          <p:spPr bwMode="auto">
            <a:xfrm>
              <a:off x="631372" y="3048000"/>
              <a:ext cx="7184103" cy="25146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gradFill flip="none" rotWithShape="1">
            <a:gsLst>
              <a:gs pos="5000">
                <a:srgbClr val="002060"/>
              </a:gs>
              <a:gs pos="23000">
                <a:srgbClr val="0033CC"/>
              </a:gs>
              <a:gs pos="100000">
                <a:srgbClr val="0070C0"/>
              </a:gs>
              <a:gs pos="91000">
                <a:srgbClr val="0033CC"/>
              </a:gs>
              <a:gs pos="92000">
                <a:srgbClr val="0033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81000"/>
            <a:ext cx="9144000" cy="3429000"/>
          </a:xfrm>
          <a:prstGeom prst="rect">
            <a:avLst/>
          </a:prstGeom>
          <a:gradFill flip="none" rotWithShape="1">
            <a:gsLst>
              <a:gs pos="5000">
                <a:srgbClr val="002060"/>
              </a:gs>
              <a:gs pos="34000">
                <a:srgbClr val="0033CC"/>
              </a:gs>
              <a:gs pos="100000">
                <a:srgbClr val="0070C0"/>
              </a:gs>
              <a:gs pos="91000">
                <a:srgbClr val="00BDEA"/>
              </a:gs>
              <a:gs pos="9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04825"/>
          </a:xfrm>
          <a:prstGeom prst="rect">
            <a:avLst/>
          </a:prstGeom>
          <a:solidFill>
            <a:srgbClr val="33CCFF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THE JOURNY OF TUMORIGENESIS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57400" y="3810000"/>
            <a:ext cx="8382000" cy="3048000"/>
            <a:chOff x="2057400" y="3810000"/>
            <a:chExt cx="8382000" cy="3048000"/>
          </a:xfrm>
        </p:grpSpPr>
        <p:pic>
          <p:nvPicPr>
            <p:cNvPr id="17" name="Picture 2" descr="INV&amp;ME~1"/>
            <p:cNvPicPr>
              <a:picLocks noChangeAspect="1" noChangeArrowheads="1"/>
            </p:cNvPicPr>
            <p:nvPr/>
          </p:nvPicPr>
          <p:blipFill>
            <a:blip r:embed="rId2" cstate="print"/>
            <a:srcRect l="7030" t="21384" r="10953" b="31736"/>
            <a:stretch>
              <a:fillRect/>
            </a:stretch>
          </p:blipFill>
          <p:spPr bwMode="ltGray">
            <a:xfrm>
              <a:off x="2057400" y="3810000"/>
              <a:ext cx="7086600" cy="3048000"/>
            </a:xfrm>
            <a:prstGeom prst="rect">
              <a:avLst/>
            </a:prstGeom>
            <a:noFill/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209800" y="6350169"/>
              <a:ext cx="8229600" cy="5078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tabLst>
                  <a:tab pos="977900" algn="ctr"/>
                  <a:tab pos="3141663" algn="ctr"/>
                  <a:tab pos="5257800" algn="ctr"/>
                  <a:tab pos="6977063" algn="ctr"/>
                </a:tabLst>
              </a:pPr>
              <a:r>
                <a:rPr lang="en-US" sz="13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TRANSFORMATION    EXPANSION/ MUTATIONS         	         METASTASIS     </a:t>
              </a:r>
              <a:r>
                <a:rPr lang="en-US" sz="1400" b="1" spc="-80" dirty="0" smtClean="0">
                  <a:solidFill>
                    <a:schemeClr val="bg1"/>
                  </a:solidFill>
                  <a:sym typeface="Wingdings 3"/>
                </a:rPr>
                <a:t>    </a:t>
              </a:r>
              <a:r>
                <a:rPr lang="en-US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1200" b="1" spc="-80" dirty="0" smtClean="0">
                  <a:solidFill>
                    <a:schemeClr val="bg1"/>
                  </a:solidFill>
                  <a:sym typeface="Wingdings 3"/>
                </a:rPr>
                <a:t>     </a:t>
              </a:r>
              <a:r>
                <a:rPr lang="en-US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/>
              </a:r>
              <a:br>
                <a:rPr lang="en-US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</a:br>
              <a:r>
                <a:rPr lang="en-US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	</a:t>
              </a:r>
              <a:r>
                <a:rPr lang="en-US" sz="13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                                     &amp;  HETEROGENECITY 	           		</a:t>
              </a:r>
              <a:endParaRPr lang="en-US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76800" y="3770672"/>
            <a:ext cx="1742272" cy="369332"/>
          </a:xfrm>
          <a:prstGeom prst="rect">
            <a:avLst/>
          </a:prstGeom>
          <a:solidFill>
            <a:srgbClr val="E9E9B7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PRY  NEOPLASM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40511" y="3763296"/>
            <a:ext cx="1503489" cy="369332"/>
          </a:xfrm>
          <a:prstGeom prst="rect">
            <a:avLst/>
          </a:prstGeom>
          <a:solidFill>
            <a:srgbClr val="E9E9B7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METASTASES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3" name="Picture 14" descr="Loss of Normal Growth Control"/>
          <p:cNvPicPr>
            <a:picLocks noChangeAspect="1" noChangeArrowheads="1"/>
          </p:cNvPicPr>
          <p:nvPr/>
        </p:nvPicPr>
        <p:blipFill>
          <a:blip r:embed="rId3" cstate="print"/>
          <a:srcRect l="17207" t="47059" r="12987"/>
          <a:stretch>
            <a:fillRect/>
          </a:stretch>
        </p:blipFill>
        <p:spPr bwMode="auto">
          <a:xfrm>
            <a:off x="5791200" y="1781475"/>
            <a:ext cx="3276600" cy="18288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152400" y="152400"/>
            <a:ext cx="5638800" cy="3429000"/>
            <a:chOff x="152400" y="152400"/>
            <a:chExt cx="5638800" cy="3429000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invGray">
            <a:xfrm rot="5400000">
              <a:off x="419891" y="1855691"/>
              <a:ext cx="1293817" cy="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invGray">
            <a:xfrm rot="5400000">
              <a:off x="4306092" y="1855691"/>
              <a:ext cx="1293817" cy="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invGray">
            <a:xfrm rot="5400000">
              <a:off x="2523816" y="1855691"/>
              <a:ext cx="1293817" cy="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invGray">
            <a:xfrm rot="5400000">
              <a:off x="764089" y="759910"/>
              <a:ext cx="605421" cy="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invGray">
            <a:xfrm>
              <a:off x="1000158" y="1387024"/>
              <a:ext cx="1256167" cy="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invGray">
            <a:xfrm>
              <a:off x="3702443" y="1387024"/>
              <a:ext cx="543907" cy="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invGray">
            <a:xfrm>
              <a:off x="152400" y="1059976"/>
              <a:ext cx="1828800" cy="1118768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 eaLnBrk="0" hangingPunct="0">
                <a:spcAft>
                  <a:spcPct val="1500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Initial</a:t>
              </a:r>
              <a:b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genetic change</a:t>
              </a:r>
            </a:p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(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pRb</a:t>
              </a:r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 functional loss or    c-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myc</a:t>
              </a:r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overexpression</a:t>
              </a:r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)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invGray">
            <a:xfrm>
              <a:off x="2523251" y="2518558"/>
              <a:ext cx="1257074" cy="923330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spcAft>
                  <a:spcPct val="1500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Decrease</a:t>
              </a:r>
              <a:b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in 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apoptotic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cell death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invGray">
            <a:xfrm>
              <a:off x="4270427" y="1059976"/>
              <a:ext cx="1292173" cy="923330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 eaLnBrk="0" hangingPunct="0">
                <a:spcAft>
                  <a:spcPct val="150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Subsequent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genetic change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invGray">
            <a:xfrm>
              <a:off x="656925" y="152400"/>
              <a:ext cx="837088" cy="646331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Normal</a:t>
              </a:r>
              <a:b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cell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invGray">
            <a:xfrm>
              <a:off x="2261904" y="1056382"/>
              <a:ext cx="1747021" cy="1118768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 eaLnBrk="0" hangingPunct="0">
                <a:spcAft>
                  <a:spcPct val="1500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Secondary</a:t>
              </a:r>
              <a:b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genetic change</a:t>
              </a:r>
            </a:p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(p53 dysfunction or bcl-2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overexpression</a:t>
              </a:r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)</a:t>
              </a:r>
              <a:endParaRPr lang="en-U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invGray">
            <a:xfrm>
              <a:off x="152400" y="2518558"/>
              <a:ext cx="2133600" cy="954107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 eaLnBrk="0" hangingPunct="0">
                <a:spcAft>
                  <a:spcPct val="1500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Increase 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in cell proliferation &amp; halt apoptotic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signals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invGray">
            <a:xfrm>
              <a:off x="4144207" y="2504182"/>
              <a:ext cx="1646993" cy="1077218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 eaLnBrk="0" hangingPunct="0"/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More alterations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in phenotype</a:t>
              </a:r>
              <a:b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Narrow" pitchFamily="34" charset="0"/>
                </a:rPr>
                <a:t>(</a:t>
              </a:r>
              <a:r>
                <a:rPr lang="en-US" sz="1400" b="1" dirty="0" err="1">
                  <a:solidFill>
                    <a:schemeClr val="bg1"/>
                  </a:solidFill>
                  <a:latin typeface="Arial Narrow" pitchFamily="34" charset="0"/>
                </a:rPr>
                <a:t>eg</a:t>
              </a:r>
              <a:r>
                <a:rPr lang="en-US" sz="1400" b="1" dirty="0">
                  <a:solidFill>
                    <a:schemeClr val="bg1"/>
                  </a:solidFill>
                  <a:latin typeface="Arial Narrow" pitchFamily="34" charset="0"/>
                </a:rPr>
                <a:t>, invasiveness</a:t>
              </a:r>
              <a:br>
                <a:rPr lang="en-US" sz="1400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Narrow" pitchFamily="34" charset="0"/>
                </a:rPr>
                <a:t>and metastasis)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alpha val="41000"/>
              </a:schemeClr>
            </a:gs>
            <a:gs pos="34000">
              <a:srgbClr val="CCFF33">
                <a:alpha val="49000"/>
              </a:srgbClr>
            </a:gs>
            <a:gs pos="100000">
              <a:schemeClr val="accent4">
                <a:lumMod val="60000"/>
                <a:lumOff val="40000"/>
                <a:alpha val="47000"/>
              </a:schemeClr>
            </a:gs>
            <a:gs pos="100000">
              <a:schemeClr val="accent1">
                <a:lumMod val="60000"/>
                <a:lumOff val="40000"/>
                <a:alpha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67726" y="1645362"/>
            <a:ext cx="3426174" cy="328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 l="62040" t="42211" r="6884" b="22238"/>
          <a:stretch>
            <a:fillRect/>
          </a:stretch>
        </p:blipFill>
        <p:spPr bwMode="auto">
          <a:xfrm>
            <a:off x="70449" y="228600"/>
            <a:ext cx="51873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0" y="228600"/>
            <a:ext cx="4175374" cy="425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latin typeface="Bernard MT Condensed" pitchFamily="18" charset="0"/>
              </a:rPr>
              <a:t>Features of MALIGNANT  CELLS</a:t>
            </a:r>
          </a:p>
        </p:txBody>
      </p:sp>
      <p:pic>
        <p:nvPicPr>
          <p:cNvPr id="12" name="Picture 2" descr="telomerase1                                                    0000B61D&#10;SDC MacDoc                     B5A5F16C:"/>
          <p:cNvPicPr>
            <a:picLocks noChangeAspect="1" noChangeArrowheads="1"/>
          </p:cNvPicPr>
          <p:nvPr/>
        </p:nvPicPr>
        <p:blipFill>
          <a:blip r:embed="rId4" cstate="print"/>
          <a:srcRect l="2669" t="73543" r="3009" b="2170"/>
          <a:stretch>
            <a:fillRect/>
          </a:stretch>
        </p:blipFill>
        <p:spPr bwMode="auto">
          <a:xfrm>
            <a:off x="3657600" y="4382037"/>
            <a:ext cx="5376041" cy="236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1676400" y="4648994"/>
            <a:ext cx="2057400" cy="1370806"/>
            <a:chOff x="1676400" y="4648994"/>
            <a:chExt cx="2057400" cy="137080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 contrast="30000"/>
            </a:blip>
            <a:srcRect l="71170" t="84992" r="16505" b="9585"/>
            <a:stretch>
              <a:fillRect/>
            </a:stretch>
          </p:blipFill>
          <p:spPr bwMode="auto">
            <a:xfrm>
              <a:off x="1676400" y="5334000"/>
              <a:ext cx="2057400" cy="685800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2006958" y="5029200"/>
              <a:ext cx="762000" cy="1588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02158" y="6019800"/>
            <a:ext cx="2057400" cy="457200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IMMORTALITY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19600" y="1617076"/>
            <a:ext cx="4419600" cy="5164723"/>
            <a:chOff x="4419600" y="1617076"/>
            <a:chExt cx="4419600" cy="5164723"/>
          </a:xfrm>
        </p:grpSpPr>
        <p:pic>
          <p:nvPicPr>
            <p:cNvPr id="18" name="Picture 7" descr="npo0000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b="2703"/>
            <a:stretch>
              <a:fillRect/>
            </a:stretch>
          </p:blipFill>
          <p:spPr bwMode="auto">
            <a:xfrm>
              <a:off x="4419600" y="1617076"/>
              <a:ext cx="4419600" cy="516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7239000" y="2667000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  <a:latin typeface="Bernard MT Condensed" pitchFamily="18" charset="0"/>
                </a:rPr>
                <a:t>NORMAL CELLS</a:t>
              </a:r>
              <a:endParaRPr lang="en-US" dirty="0">
                <a:solidFill>
                  <a:srgbClr val="00B0F0"/>
                </a:solidFill>
                <a:latin typeface="Bernard MT Condense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85526" y="5638800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  <a:latin typeface="Bernard MT Condensed" pitchFamily="18" charset="0"/>
                </a:rPr>
                <a:t>CANCEROUS CELLS</a:t>
              </a:r>
              <a:endParaRPr lang="en-US" dirty="0">
                <a:solidFill>
                  <a:srgbClr val="00B0F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1886</Words>
  <Application>Microsoft Office PowerPoint</Application>
  <PresentationFormat>On-screen Show (4:3)</PresentationFormat>
  <Paragraphs>450</Paragraphs>
  <Slides>31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193</cp:revision>
  <dcterms:created xsi:type="dcterms:W3CDTF">2010-12-11T18:53:25Z</dcterms:created>
  <dcterms:modified xsi:type="dcterms:W3CDTF">2010-12-28T18:21:05Z</dcterms:modified>
</cp:coreProperties>
</file>