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sldIdLst>
    <p:sldId id="257" r:id="rId2"/>
    <p:sldId id="356" r:id="rId3"/>
    <p:sldId id="328" r:id="rId4"/>
    <p:sldId id="256" r:id="rId5"/>
    <p:sldId id="258" r:id="rId6"/>
    <p:sldId id="260" r:id="rId7"/>
    <p:sldId id="261" r:id="rId8"/>
    <p:sldId id="262" r:id="rId9"/>
    <p:sldId id="330" r:id="rId10"/>
    <p:sldId id="333" r:id="rId11"/>
    <p:sldId id="263" r:id="rId12"/>
    <p:sldId id="335" r:id="rId13"/>
    <p:sldId id="334" r:id="rId14"/>
    <p:sldId id="331" r:id="rId15"/>
    <p:sldId id="264" r:id="rId16"/>
    <p:sldId id="318" r:id="rId17"/>
    <p:sldId id="265" r:id="rId18"/>
    <p:sldId id="337" r:id="rId19"/>
    <p:sldId id="323" r:id="rId20"/>
    <p:sldId id="324" r:id="rId21"/>
    <p:sldId id="355" r:id="rId22"/>
    <p:sldId id="339" r:id="rId23"/>
    <p:sldId id="267" r:id="rId24"/>
    <p:sldId id="343" r:id="rId25"/>
    <p:sldId id="341" r:id="rId26"/>
    <p:sldId id="325" r:id="rId27"/>
    <p:sldId id="346" r:id="rId28"/>
    <p:sldId id="345" r:id="rId29"/>
    <p:sldId id="348" r:id="rId30"/>
    <p:sldId id="352" r:id="rId31"/>
    <p:sldId id="35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CE1E"/>
    <a:srgbClr val="FFE2C5"/>
    <a:srgbClr val="FCF22C"/>
    <a:srgbClr val="CCFF33"/>
    <a:srgbClr val="FEF202"/>
    <a:srgbClr val="FFFFC5"/>
    <a:srgbClr val="FFEED5"/>
    <a:srgbClr val="FFDD4B"/>
    <a:srgbClr val="FFD1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A62E0-0708-4FA6-990E-2D1775FD28F6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B7BD7-A948-44E3-93AF-56B1A52A2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B7BD7-A948-44E3-93AF-56B1A52A2F6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3568-F5C5-4C30-9B88-A487ADCECB6D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55FB-E0FB-48E5-8D30-12EAF3AFD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3568-F5C5-4C30-9B88-A487ADCECB6D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55FB-E0FB-48E5-8D30-12EAF3AFD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3568-F5C5-4C30-9B88-A487ADCECB6D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55FB-E0FB-48E5-8D30-12EAF3AFD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3568-F5C5-4C30-9B88-A487ADCECB6D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55FB-E0FB-48E5-8D30-12EAF3AFD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3568-F5C5-4C30-9B88-A487ADCECB6D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55FB-E0FB-48E5-8D30-12EAF3AFD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3568-F5C5-4C30-9B88-A487ADCECB6D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55FB-E0FB-48E5-8D30-12EAF3AFD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3568-F5C5-4C30-9B88-A487ADCECB6D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55FB-E0FB-48E5-8D30-12EAF3AFD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3568-F5C5-4C30-9B88-A487ADCECB6D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55FB-E0FB-48E5-8D30-12EAF3AFD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3568-F5C5-4C30-9B88-A487ADCECB6D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55FB-E0FB-48E5-8D30-12EAF3AFD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3568-F5C5-4C30-9B88-A487ADCECB6D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55FB-E0FB-48E5-8D30-12EAF3AFD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3568-F5C5-4C30-9B88-A487ADCECB6D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55FB-E0FB-48E5-8D30-12EAF3AFD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2">
                <a:lumMod val="50000"/>
              </a:schemeClr>
            </a:gs>
            <a:gs pos="6000">
              <a:schemeClr val="bg2">
                <a:lumMod val="75000"/>
              </a:schemeClr>
            </a:gs>
            <a:gs pos="36000">
              <a:srgbClr val="F5FDA5">
                <a:alpha val="84000"/>
              </a:srgbClr>
            </a:gs>
            <a:gs pos="81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03568-F5C5-4C30-9B88-A487ADCECB6D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255FB-E0FB-48E5-8D30-12EAF3AFD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imgres?imgurl=http://www.hear.org/starr/hiplants/images/600max/starr_061223_2734_catharanthus_roseus.jpg&amp;imgrefurl=http://www.uniprot.org/taxonomy/4058&amp;usg=__SB2BDIv_p6ugiOkYLqfTuVuL9TY=&amp;h=450&amp;w=600&amp;sz=110&amp;hl=en&amp;start=20&amp;zoom=1&amp;um=1&amp;itbs=1&amp;tbnid=Uq39KBYEUlTq1M:&amp;tbnh=101&amp;tbnw=135&amp;prev=/images?q=Vinca+rosea&amp;um=1&amp;hl=en&amp;safe=active&amp;sa=N&amp;tbs=isch:1" TargetMode="External"/><Relationship Id="rId13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12" Type="http://schemas.openxmlformats.org/officeDocument/2006/relationships/hyperlink" Target="http://www.google.co.uk/imgres?imgurl=http://i1.treknature.com/photos/11556/vinca_rosea02.jpg&amp;imgrefurl=http://www.treknature.com/gallery/Asia/India/photo162712.htm&amp;usg=__dONdTy3X2iCZqBG-k8g6HE0TmJ0=&amp;h=799&amp;w=800&amp;sz=187&amp;hl=en&amp;start=2&amp;zoom=1&amp;um=1&amp;itbs=1&amp;tbnid=fgPXAH9-RaWS2M:&amp;tbnh=143&amp;tbnw=143&amp;prev=/images?q=Vinca+rosea&amp;um=1&amp;hl=en&amp;safe=active&amp;sa=N&amp;tbs=isch:1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8/84/Taxus_brevifolia_Blue_Mts_WA.jpg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9.jpeg"/><Relationship Id="rId10" Type="http://schemas.openxmlformats.org/officeDocument/2006/relationships/hyperlink" Target="http://www.google.co.uk/imgres?imgurl=http://chestofbooks.com/flora-plants/flowers/Nature-Garden-Insects/images/Mandrake-Or-May-Apple-Podophyllum-peltatum.jpg&amp;imgrefurl=http://chestofbooks.com/flora-plants/flowers/Nature-Garden-Insects/May-Apple-Hog-Apple-Mandrake-Wild-Lemon-Podophyllum-Peltatum-Barberry-Famil.html&amp;usg=__C6k-iqFzYdImNonn3Hp3aZM-oSo=&amp;h=762&amp;w=500&amp;sz=30&amp;hl=en&amp;start=7&amp;zoom=1&amp;um=1&amp;itbs=1&amp;tbnid=effGkpR4MmoYdM:&amp;tbnh=142&amp;tbnw=93&amp;prev=/images?q=Podophyllum+peltatum&amp;um=1&amp;hl=en&amp;safe=active&amp;sa=G&amp;tbs=isch:1" TargetMode="External"/><Relationship Id="rId4" Type="http://schemas.openxmlformats.org/officeDocument/2006/relationships/hyperlink" Target="http://en.wikipedia.org/wiki/File:CancerTree.jpg" TargetMode="External"/><Relationship Id="rId9" Type="http://schemas.openxmlformats.org/officeDocument/2006/relationships/image" Target="../media/image31.jpeg"/><Relationship Id="rId1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hyperlink" Target="http://en.wikipedia.org/wiki/Image:DNA_orbit_animated.gi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d/Cisplatin-2D.png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4">
                <a:lumMod val="60000"/>
                <a:lumOff val="40000"/>
                <a:alpha val="91000"/>
              </a:schemeClr>
            </a:gs>
            <a:gs pos="12000">
              <a:srgbClr val="7030A0">
                <a:alpha val="63000"/>
              </a:srgbClr>
            </a:gs>
            <a:gs pos="36000">
              <a:srgbClr val="F5FDA5">
                <a:alpha val="84000"/>
              </a:srgbClr>
            </a:gs>
            <a:gs pos="81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http://www.yourdictionary.com/images/main/A4dn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666776" y="-191224"/>
            <a:ext cx="1742436" cy="3364411"/>
          </a:xfrm>
          <a:prstGeom prst="rect">
            <a:avLst/>
          </a:prstGeom>
          <a:noFill/>
        </p:spPr>
      </p:pic>
      <p:pic>
        <p:nvPicPr>
          <p:cNvPr id="19" name="Picture 6" descr="http://www.yourdictionary.com/images/main/A4dn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34788" y="-844638"/>
            <a:ext cx="1742436" cy="3364411"/>
          </a:xfrm>
          <a:prstGeom prst="rect">
            <a:avLst/>
          </a:prstGeom>
          <a:noFill/>
        </p:spPr>
      </p:pic>
      <p:pic>
        <p:nvPicPr>
          <p:cNvPr id="22" name="Picture 6" descr="http://www.yourdictionary.com/images/main/A4dn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689860" y="-510856"/>
            <a:ext cx="1742436" cy="3364411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 rot="341125">
            <a:off x="286818" y="1979867"/>
            <a:ext cx="8632934" cy="87125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Left">
              <a:avLst>
                <a:gd name="adj" fmla="val 26281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CANCER CHEMOTHERAPY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181600" y="18800"/>
            <a:ext cx="3962400" cy="1219200"/>
            <a:chOff x="2514600" y="-342996"/>
            <a:chExt cx="4038600" cy="1377251"/>
          </a:xfrm>
        </p:grpSpPr>
        <p:pic>
          <p:nvPicPr>
            <p:cNvPr id="21" name="Picture 6" descr="http://www.yourdictionary.com/images/main/A4dna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4933902" y="-585043"/>
              <a:ext cx="1104996" cy="2133600"/>
            </a:xfrm>
            <a:prstGeom prst="rect">
              <a:avLst/>
            </a:prstGeom>
            <a:noFill/>
          </p:spPr>
        </p:pic>
        <p:pic>
          <p:nvPicPr>
            <p:cNvPr id="32" name="Picture 6" descr="http://www.yourdictionary.com/images/main/A4dna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3028902" y="-857298"/>
              <a:ext cx="1104996" cy="2133600"/>
            </a:xfrm>
            <a:prstGeom prst="rect">
              <a:avLst/>
            </a:prstGeom>
            <a:noFill/>
          </p:spPr>
        </p:pic>
      </p:grpSp>
      <p:sp>
        <p:nvSpPr>
          <p:cNvPr id="35" name="TextBox 34"/>
          <p:cNvSpPr txBox="1"/>
          <p:nvPr/>
        </p:nvSpPr>
        <p:spPr>
          <a:xfrm>
            <a:off x="7010400" y="3352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3333FF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srgbClr val="3333FF"/>
                  </a:outerShdw>
                </a:effectLst>
                <a:latin typeface="Cooper Black" pitchFamily="18" charset="0"/>
              </a:rPr>
              <a:t>PART II</a:t>
            </a:r>
            <a:endParaRPr lang="en-US" sz="2800" dirty="0">
              <a:ln>
                <a:solidFill>
                  <a:srgbClr val="3333FF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srgbClr val="3333FF"/>
                </a:outerShdw>
              </a:effectLst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" y="3500735"/>
            <a:ext cx="762000" cy="461665"/>
          </a:xfrm>
          <a:prstGeom prst="rect">
            <a:avLst/>
          </a:prstGeom>
          <a:solidFill>
            <a:srgbClr val="6666FF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ILOs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" y="41148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66FF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 Study different types of cancer chemotherapy, their mechanism of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action, their relevance to the cell cycle</a:t>
            </a:r>
          </a:p>
          <a:p>
            <a:pPr>
              <a:buClr>
                <a:srgbClr val="6666FF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 Relate their anti-</a:t>
            </a:r>
            <a:r>
              <a:rPr lang="en-US" sz="2400" b="1" dirty="0" err="1" smtClean="0">
                <a:latin typeface="Arial Narrow" pitchFamily="34" charset="0"/>
              </a:rPr>
              <a:t>neoplastic</a:t>
            </a:r>
            <a:r>
              <a:rPr lang="en-US" sz="2400" b="1" dirty="0" smtClean="0">
                <a:latin typeface="Arial Narrow" pitchFamily="34" charset="0"/>
              </a:rPr>
              <a:t> mechanism to their indications</a:t>
            </a:r>
          </a:p>
          <a:p>
            <a:pPr>
              <a:buClr>
                <a:srgbClr val="6666FF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 Justify their varied toxicities</a:t>
            </a:r>
          </a:p>
          <a:p>
            <a:pPr>
              <a:buClr>
                <a:srgbClr val="6666FF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 State if there exists specific antidote that would ameliorate or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eliminate toxicity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3531274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it-IT" sz="2200" b="1" dirty="0" smtClean="0">
                <a:latin typeface="Arial Narrow" pitchFamily="34" charset="0"/>
              </a:rPr>
              <a:t> Curative for choriocarcinoma &amp; osteogenic sarcoma </a:t>
            </a:r>
          </a:p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it-IT" sz="2200" b="1" dirty="0" smtClean="0">
                <a:latin typeface="Arial Narrow" pitchFamily="34" charset="0"/>
              </a:rPr>
              <a:t> </a:t>
            </a:r>
            <a:r>
              <a:rPr lang="it-IT" sz="2200" b="1" spc="-30" dirty="0" smtClean="0">
                <a:latin typeface="Arial Narrow" pitchFamily="34" charset="0"/>
              </a:rPr>
              <a:t>Induces </a:t>
            </a:r>
            <a:r>
              <a:rPr lang="en-US" sz="2200" b="1" spc="-30" dirty="0" smtClean="0">
                <a:latin typeface="Arial Narrow" pitchFamily="34" charset="0"/>
              </a:rPr>
              <a:t>remission </a:t>
            </a:r>
            <a:r>
              <a:rPr lang="en-US" sz="22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smtClean="0">
                <a:latin typeface="Arial Narrow" pitchFamily="34" charset="0"/>
              </a:rPr>
              <a:t>acute lymphocytic </a:t>
            </a:r>
            <a:r>
              <a:rPr lang="en-US" sz="2200" b="1" spc="-30" dirty="0" err="1" smtClean="0">
                <a:latin typeface="Arial Narrow" pitchFamily="34" charset="0"/>
              </a:rPr>
              <a:t>leukaemia</a:t>
            </a:r>
            <a:r>
              <a:rPr lang="en-US" sz="2200" b="1" spc="-30" dirty="0" smtClean="0">
                <a:latin typeface="Arial Narrow" pitchFamily="34" charset="0"/>
              </a:rPr>
              <a:t>  &amp; </a:t>
            </a:r>
            <a:r>
              <a:rPr lang="en-US" sz="2200" b="1" spc="-30" dirty="0" err="1" smtClean="0">
                <a:latin typeface="Arial Narrow" pitchFamily="34" charset="0"/>
              </a:rPr>
              <a:t>Burkitt’s</a:t>
            </a:r>
            <a:r>
              <a:rPr lang="en-US" sz="2200" b="1" spc="-30" dirty="0" smtClean="0">
                <a:latin typeface="Arial Narrow" pitchFamily="34" charset="0"/>
              </a:rPr>
              <a:t> lymphoma</a:t>
            </a:r>
          </a:p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Adjuvant therapy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breast carcinoma</a:t>
            </a:r>
          </a:p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Palliative therapy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</a:t>
            </a:r>
            <a:r>
              <a:rPr lang="en-US" sz="2200" b="1" dirty="0" smtClean="0">
                <a:latin typeface="Arial Narrow" pitchFamily="34" charset="0"/>
              </a:rPr>
              <a:t>metastatic breast, head, neck, cervical &amp; lung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                                  c</a:t>
            </a:r>
            <a:r>
              <a:rPr lang="en-US" sz="2200" b="1" spc="-30" dirty="0" smtClean="0">
                <a:latin typeface="Arial Narrow" pitchFamily="34" charset="0"/>
              </a:rPr>
              <a:t>arcinomas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723543"/>
            <a:ext cx="861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It is well distributed through out the body but does not cross                        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BBB; so can be given </a:t>
            </a:r>
            <a:r>
              <a:rPr lang="en-US" sz="2200" b="1" dirty="0" err="1" smtClean="0">
                <a:latin typeface="Arial Narrow" pitchFamily="34" charset="0"/>
              </a:rPr>
              <a:t>intrathecal</a:t>
            </a:r>
            <a:r>
              <a:rPr lang="en-US" sz="2200" b="1" dirty="0" smtClean="0">
                <a:latin typeface="Arial Narrow" pitchFamily="34" charset="0"/>
              </a:rPr>
              <a:t> if needed for intracranial tumors </a:t>
            </a:r>
          </a:p>
          <a:p>
            <a:pPr>
              <a:lnSpc>
                <a:spcPts val="2400"/>
              </a:lnSpc>
              <a:spcBef>
                <a:spcPts val="600"/>
              </a:spcBef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It is actively taken up into cells by the transport system used by </a:t>
            </a:r>
            <a:r>
              <a:rPr lang="en-US" sz="2200" b="1" dirty="0" err="1" smtClean="0">
                <a:latin typeface="Arial Narrow" pitchFamily="34" charset="0"/>
              </a:rPr>
              <a:t>folate</a:t>
            </a:r>
            <a:r>
              <a:rPr lang="en-US" sz="2200" b="1" dirty="0" smtClean="0">
                <a:latin typeface="Arial Narrow" pitchFamily="34" charset="0"/>
              </a:rPr>
              <a:t> 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Inside cells , it is </a:t>
            </a:r>
            <a:r>
              <a:rPr lang="en-US" sz="2200" b="1" dirty="0" err="1" smtClean="0">
                <a:latin typeface="Arial Narrow" pitchFamily="34" charset="0"/>
              </a:rPr>
              <a:t>metabolised</a:t>
            </a:r>
            <a:r>
              <a:rPr lang="en-US" sz="2200" b="1" dirty="0" smtClean="0">
                <a:latin typeface="Arial Narrow" pitchFamily="34" charset="0"/>
              </a:rPr>
              <a:t> to </a:t>
            </a:r>
            <a:r>
              <a:rPr lang="en-US" sz="2200" b="1" u="sng" dirty="0" err="1" smtClean="0">
                <a:latin typeface="Arial Narrow" pitchFamily="34" charset="0"/>
              </a:rPr>
              <a:t>polyglutamate</a:t>
            </a:r>
            <a:r>
              <a:rPr lang="en-US" sz="2200" b="1" u="sng" dirty="0" smtClean="0">
                <a:latin typeface="Arial Narrow" pitchFamily="34" charset="0"/>
              </a:rPr>
              <a:t> derivati</a:t>
            </a:r>
            <a:r>
              <a:rPr lang="en-US" sz="2200" b="1" dirty="0" smtClean="0">
                <a:latin typeface="Arial Narrow" pitchFamily="34" charset="0"/>
              </a:rPr>
              <a:t>ves, which is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</a:t>
            </a:r>
            <a:r>
              <a:rPr lang="en-US" sz="2200" b="1" u="sng" dirty="0" smtClean="0">
                <a:latin typeface="Arial Narrow" pitchFamily="34" charset="0"/>
              </a:rPr>
              <a:t>retained in cells for weeks </a:t>
            </a:r>
            <a:r>
              <a:rPr lang="en-US" sz="2200" b="1" dirty="0" smtClean="0">
                <a:latin typeface="Arial Narrow" pitchFamily="34" charset="0"/>
              </a:rPr>
              <a:t>allowing the drug to exert a sustained effect. </a:t>
            </a:r>
          </a:p>
          <a:p>
            <a:pPr>
              <a:lnSpc>
                <a:spcPts val="2400"/>
              </a:lnSpc>
              <a:spcBef>
                <a:spcPts val="600"/>
              </a:spcBef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Urinary excretion of metabolite &amp; unchanged drug occurs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in high doses </a:t>
            </a:r>
            <a:b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   toxicity  adequate hydration is essential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4850" y="3102805"/>
            <a:ext cx="623889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smtClean="0">
                <a:solidFill>
                  <a:srgbClr val="FEF202"/>
                </a:solidFill>
                <a:latin typeface="Bernard MT Condensed" pitchFamily="18" charset="0"/>
              </a:rPr>
              <a:t>Uses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5133443"/>
            <a:ext cx="1184940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Other Uses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557219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it-IT" sz="2200" b="1" dirty="0" smtClean="0">
                <a:latin typeface="Arial Narrow" pitchFamily="34" charset="0"/>
              </a:rPr>
              <a:t> Immunosuppressant in psoriasis, rheumatoid artherits, .....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1" y="609600"/>
            <a:ext cx="1600199" cy="430887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00050" indent="-400050"/>
            <a:r>
              <a:rPr lang="en-US" sz="2200" dirty="0" err="1" smtClean="0">
                <a:latin typeface="Bernard MT Condensed" pitchFamily="18" charset="0"/>
              </a:rPr>
              <a:t>Methotrexate</a:t>
            </a:r>
            <a:endParaRPr lang="en-US" sz="2200" dirty="0" smtClean="0"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152400"/>
            <a:ext cx="32004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FOLIC ACID ANTIMETABOLITES</a:t>
            </a:r>
          </a:p>
        </p:txBody>
      </p:sp>
      <p:pic>
        <p:nvPicPr>
          <p:cNvPr id="12" name="Picture 12" descr="http://images.nigms.nih.gov/imageRepository/2543/DNA_Replic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905000" y="-2057400"/>
            <a:ext cx="838200" cy="4953000"/>
          </a:xfrm>
          <a:prstGeom prst="rect">
            <a:avLst/>
          </a:prstGeom>
          <a:noFill/>
        </p:spPr>
      </p:pic>
      <p:pic>
        <p:nvPicPr>
          <p:cNvPr id="22" name="Picture 12" descr="http://images.nigms.nih.gov/imageRepository/2543/DNA_Replic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6248400" y="3962399"/>
            <a:ext cx="8382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762000"/>
            <a:ext cx="671979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143000"/>
            <a:ext cx="518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it-IT" sz="2200" b="1" dirty="0" smtClean="0">
                <a:latin typeface="Arial Narrow" pitchFamily="34" charset="0"/>
              </a:rPr>
              <a:t> B</a:t>
            </a:r>
            <a:r>
              <a:rPr lang="en-US" sz="2200" b="1" dirty="0" smtClean="0">
                <a:latin typeface="Arial Narrow" pitchFamily="34" charset="0"/>
              </a:rPr>
              <a:t>one marrow depression</a:t>
            </a:r>
          </a:p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Damage to GIT epithelium </a:t>
            </a:r>
          </a:p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Pneumonitis</a:t>
            </a:r>
            <a:r>
              <a:rPr lang="en-US" sz="2200" b="1" dirty="0" smtClean="0">
                <a:latin typeface="Arial Narrow" pitchFamily="34" charset="0"/>
              </a:rPr>
              <a:t> &amp; interstitial fibrosis</a:t>
            </a:r>
          </a:p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Hepatitis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when used in low dose for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</a:t>
            </a:r>
            <a:r>
              <a:rPr lang="en-US" sz="2200" b="1" dirty="0" err="1" smtClean="0">
                <a:latin typeface="Arial Narrow" pitchFamily="34" charset="0"/>
              </a:rPr>
              <a:t>immuno</a:t>
            </a:r>
            <a:r>
              <a:rPr lang="en-US" sz="2200" b="1" dirty="0" smtClean="0">
                <a:latin typeface="Arial Narrow" pitchFamily="34" charset="0"/>
              </a:rPr>
              <a:t>-suppression</a:t>
            </a:r>
          </a:p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Neurological toxicities when given </a:t>
            </a:r>
            <a:b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 </a:t>
            </a:r>
            <a:r>
              <a:rPr lang="en-US" sz="22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intrathecal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meningeal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irritation, stiff </a:t>
            </a:r>
            <a:b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 neck, headache and fever.</a:t>
            </a:r>
          </a:p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 err="1" smtClean="0">
                <a:latin typeface="Arial Narrow" pitchFamily="34" charset="0"/>
              </a:rPr>
              <a:t>Nephrotoxicity</a:t>
            </a:r>
            <a:r>
              <a:rPr lang="en-US" sz="2200" b="1" dirty="0" smtClean="0">
                <a:latin typeface="Arial Narrow" pitchFamily="34" charset="0"/>
              </a:rPr>
              <a:t> when used in high dose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b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smtClean="0">
                <a:latin typeface="Arial Narrow" pitchFamily="34" charset="0"/>
              </a:rPr>
              <a:t>must be followed after 24 hrs by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“Rescue </a:t>
            </a:r>
            <a:b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    Therapy” </a:t>
            </a:r>
            <a:r>
              <a:rPr lang="en-US" sz="2200" b="1" dirty="0" smtClean="0">
                <a:latin typeface="Arial Narrow" pitchFamily="34" charset="0"/>
              </a:rPr>
              <a:t>with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LEUCOVORIN</a:t>
            </a:r>
            <a:r>
              <a:rPr lang="en-US" sz="2200" b="1" dirty="0" smtClean="0">
                <a:latin typeface="Arial Narrow" pitchFamily="34" charset="0"/>
              </a:rPr>
              <a:t> (</a:t>
            </a:r>
            <a:r>
              <a:rPr lang="en-US" sz="2200" b="1" dirty="0" err="1" smtClean="0">
                <a:latin typeface="Arial Narrow" pitchFamily="34" charset="0"/>
              </a:rPr>
              <a:t>Folinic</a:t>
            </a:r>
            <a:r>
              <a:rPr lang="en-US" sz="2200" b="1" dirty="0" smtClean="0">
                <a:latin typeface="Arial Narrow" pitchFamily="34" charset="0"/>
              </a:rPr>
              <a:t> acid )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that </a:t>
            </a:r>
            <a:r>
              <a:rPr lang="en-US" sz="2200" b="1" u="sng" dirty="0" smtClean="0">
                <a:latin typeface="Arial Narrow" pitchFamily="34" charset="0"/>
              </a:rPr>
              <a:t>by passes the </a:t>
            </a:r>
            <a:r>
              <a:rPr lang="en-US" sz="2200" b="1" u="sng" dirty="0" err="1" smtClean="0">
                <a:latin typeface="Arial Narrow" pitchFamily="34" charset="0"/>
              </a:rPr>
              <a:t>dihydrofolate</a:t>
            </a:r>
            <a:r>
              <a:rPr lang="en-US" sz="2200" b="1" u="sng" dirty="0" smtClean="0">
                <a:latin typeface="Arial Narrow" pitchFamily="34" charset="0"/>
              </a:rPr>
              <a:t> </a:t>
            </a:r>
            <a:r>
              <a:rPr lang="en-US" sz="2200" b="1" u="sng" dirty="0" err="1" smtClean="0">
                <a:latin typeface="Arial Narrow" pitchFamily="34" charset="0"/>
              </a:rPr>
              <a:t>reductase</a:t>
            </a:r>
            <a:r>
              <a:rPr lang="en-US" sz="2200" b="1" u="sng" dirty="0" smtClean="0">
                <a:latin typeface="Arial Narrow" pitchFamily="34" charset="0"/>
              </a:rPr>
              <a:t> </a:t>
            </a:r>
            <a:br>
              <a:rPr lang="en-US" sz="2200" b="1" u="sng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</a:t>
            </a:r>
            <a:r>
              <a:rPr lang="en-US" sz="2200" b="1" u="sng" dirty="0" smtClean="0">
                <a:latin typeface="Arial Narrow" pitchFamily="34" charset="0"/>
              </a:rPr>
              <a:t> blockade</a:t>
            </a:r>
            <a:r>
              <a:rPr lang="en-US" sz="2200" b="1" dirty="0" smtClean="0">
                <a:latin typeface="Arial Narrow" pitchFamily="34" charset="0"/>
              </a:rPr>
              <a:t>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err="1" smtClean="0">
                <a:latin typeface="Arial Narrow" pitchFamily="34" charset="0"/>
              </a:rPr>
              <a:t>methotrexate</a:t>
            </a:r>
            <a:r>
              <a:rPr lang="en-US" sz="2200" b="1" dirty="0" smtClean="0">
                <a:latin typeface="Arial Narrow" pitchFamily="34" charset="0"/>
              </a:rPr>
              <a:t>    toxicity</a:t>
            </a:r>
            <a:r>
              <a:rPr lang="en-US" sz="2200" b="1" dirty="0" smtClean="0">
                <a:latin typeface="Arial Narrow" pitchFamily="34" charset="0"/>
              </a:rPr>
              <a:t>, </a:t>
            </a:r>
          </a:p>
          <a:p>
            <a:pPr>
              <a:lnSpc>
                <a:spcPts val="2400"/>
              </a:lnSpc>
              <a:buSzPct val="80000"/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  + give ample fluids + better alkalinize urine  pre </a:t>
            </a:r>
            <a:r>
              <a:rPr lang="en-US" sz="2200" b="1" dirty="0" err="1" smtClean="0">
                <a:latin typeface="Arial Narrow" pitchFamily="34" charset="0"/>
              </a:rPr>
              <a:t>treatmnent</a:t>
            </a:r>
            <a:r>
              <a:rPr lang="en-US" sz="2200" b="1" dirty="0" smtClean="0">
                <a:latin typeface="Arial Narrow" pitchFamily="34" charset="0"/>
              </a:rPr>
              <a:t> to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tubular injury 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1" y="609600"/>
            <a:ext cx="1600199" cy="430887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00050" indent="-400050"/>
            <a:r>
              <a:rPr lang="en-US" sz="2200" dirty="0" err="1" smtClean="0">
                <a:latin typeface="Bernard MT Condensed" pitchFamily="18" charset="0"/>
              </a:rPr>
              <a:t>Methotrexate</a:t>
            </a:r>
            <a:endParaRPr lang="en-US" sz="2200" dirty="0" smtClean="0">
              <a:latin typeface="Bernard MT Condensed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38800" y="1219200"/>
            <a:ext cx="3200400" cy="5512158"/>
            <a:chOff x="-1066800" y="1524000"/>
            <a:chExt cx="2667000" cy="5334000"/>
          </a:xfrm>
          <a:solidFill>
            <a:srgbClr val="FFD10D"/>
          </a:solidFill>
        </p:grpSpPr>
        <p:sp>
          <p:nvSpPr>
            <p:cNvPr id="15" name="Rectangle 14"/>
            <p:cNvSpPr/>
            <p:nvPr/>
          </p:nvSpPr>
          <p:spPr>
            <a:xfrm>
              <a:off x="-1066800" y="1524000"/>
              <a:ext cx="2667000" cy="5334000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4DBD2"/>
                </a:clrFrom>
                <a:clrTo>
                  <a:srgbClr val="E4DBD2">
                    <a:alpha val="0"/>
                  </a:srgbClr>
                </a:clrTo>
              </a:clrChange>
              <a:duotone>
                <a:prstClr val="black"/>
                <a:srgbClr val="DCCE1E">
                  <a:tint val="45000"/>
                  <a:satMod val="400000"/>
                </a:srgbClr>
              </a:duotone>
              <a:lum bright="10000"/>
            </a:blip>
            <a:srcRect l="2666" t="22855" r="4013"/>
            <a:stretch>
              <a:fillRect/>
            </a:stretch>
          </p:blipFill>
          <p:spPr bwMode="auto">
            <a:xfrm>
              <a:off x="-1066800" y="1531300"/>
              <a:ext cx="2667000" cy="5326700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</p:pic>
      </p:grpSp>
      <p:cxnSp>
        <p:nvCxnSpPr>
          <p:cNvPr id="24" name="Straight Arrow Connector 23"/>
          <p:cNvCxnSpPr/>
          <p:nvPr/>
        </p:nvCxnSpPr>
        <p:spPr>
          <a:xfrm rot="5400000">
            <a:off x="7734300" y="1562100"/>
            <a:ext cx="990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592094" y="1193185"/>
            <a:ext cx="532606" cy="7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0800" y="660042"/>
            <a:ext cx="838200" cy="381000"/>
          </a:xfrm>
          <a:prstGeom prst="rect">
            <a:avLst/>
          </a:prstGeom>
          <a:solidFill>
            <a:srgbClr val="FFFFC5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Folic a.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152400"/>
            <a:ext cx="32004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FOLIC ACID ANTIMETABOLITES</a:t>
            </a:r>
          </a:p>
        </p:txBody>
      </p:sp>
      <p:pic>
        <p:nvPicPr>
          <p:cNvPr id="12" name="Picture 12" descr="http://images.nigms.nih.gov/imageRepository/2543/DNA_Replica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905000" y="-2057400"/>
            <a:ext cx="838200" cy="4953000"/>
          </a:xfrm>
          <a:prstGeom prst="rect">
            <a:avLst/>
          </a:prstGeom>
          <a:noFill/>
        </p:spPr>
      </p:pic>
      <p:pic>
        <p:nvPicPr>
          <p:cNvPr id="18" name="Picture 12" descr="http://images.nigms.nih.gov/imageRepository/2543/DNA_Replica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057400" y="3810000"/>
            <a:ext cx="8382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629400" y="622479"/>
            <a:ext cx="1523999" cy="430887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00050" indent="-400050"/>
            <a:r>
              <a:rPr lang="en-US" sz="2200" dirty="0" smtClean="0">
                <a:latin typeface="Bernard MT Condensed" pitchFamily="18" charset="0"/>
              </a:rPr>
              <a:t>Fluorouracil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0" y="152400"/>
            <a:ext cx="33528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PYRIMIDINE ANTIMETABOLITES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1135559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Fluorouracil (5-FU), a </a:t>
            </a:r>
            <a:r>
              <a:rPr lang="en-US" sz="2200" b="1" dirty="0" err="1" smtClean="0">
                <a:latin typeface="Arial Narrow" pitchFamily="34" charset="0"/>
              </a:rPr>
              <a:t>pyrimidine</a:t>
            </a:r>
            <a:r>
              <a:rPr lang="en-US" sz="2200" b="1" dirty="0" smtClean="0">
                <a:latin typeface="Arial Narrow" pitchFamily="34" charset="0"/>
              </a:rPr>
              <a:t> analogue is devoid of </a:t>
            </a:r>
            <a:r>
              <a:rPr lang="en-US" sz="2200" b="1" dirty="0" err="1" smtClean="0">
                <a:latin typeface="Arial Narrow" pitchFamily="34" charset="0"/>
              </a:rPr>
              <a:t>cytotoxic</a:t>
            </a:r>
            <a:r>
              <a:rPr lang="en-US" sz="2200" b="1" dirty="0" smtClean="0">
                <a:latin typeface="Arial Narrow" pitchFamily="34" charset="0"/>
              </a:rPr>
              <a:t> activity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2320247"/>
            <a:ext cx="5715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Intracellularly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  convert to;</a:t>
            </a: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u="sng" dirty="0" smtClean="0">
                <a:latin typeface="Arial Narrow" pitchFamily="34" charset="0"/>
              </a:rPr>
              <a:t>5-fluro</a:t>
            </a:r>
            <a:r>
              <a:rPr lang="en-US" sz="2200" b="1" u="sng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rouridine </a:t>
            </a:r>
            <a:r>
              <a:rPr lang="en-US" sz="2200" b="1" u="sng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monophosphate</a:t>
            </a:r>
            <a:r>
              <a:rPr lang="en-US" sz="2200" b="1" u="sng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u="sng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incorporate in RNA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impairing its function &amp; its </a:t>
            </a:r>
            <a:r>
              <a:rPr lang="en-US" sz="22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polyadenylation</a:t>
            </a:r>
            <a:endParaRPr lang="en-US" sz="2200" b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b="1" u="sng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5-fluorodeoxyuridine phosphate 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(5-FdUMP 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)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which </a:t>
            </a:r>
            <a:r>
              <a:rPr lang="en-US" sz="2200" b="1" u="sng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competes with </a:t>
            </a:r>
            <a:r>
              <a:rPr lang="en-US" sz="2200" b="1" u="sng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deoxyuridine</a:t>
            </a:r>
            <a:r>
              <a:rPr lang="en-US" sz="2200" b="1" u="sng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b="1" u="sng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monophos-phate</a:t>
            </a:r>
            <a:r>
              <a:rPr lang="en-US" sz="2200" b="1" u="sng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(</a:t>
            </a:r>
            <a:r>
              <a:rPr lang="en-US" sz="2200" b="1" dirty="0" err="1" smtClean="0">
                <a:solidFill>
                  <a:srgbClr val="C00000"/>
                </a:solidFill>
                <a:latin typeface="Arial Narrow" pitchFamily="34" charset="0"/>
              </a:rPr>
              <a:t>dUMP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) 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for the enzyme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THYMIDYLATE SYNTHETASE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-</a:t>
            </a:r>
            <a:r>
              <a:rPr lang="en-US" sz="2200" b="1" dirty="0" err="1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ve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production of </a:t>
            </a:r>
            <a:r>
              <a:rPr lang="en-US" sz="2200" b="1" dirty="0" err="1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dTMP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so no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thymine nucleotide form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-</a:t>
            </a:r>
            <a:r>
              <a:rPr lang="en-US" sz="22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ve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of DNA synthesis through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“THYMINELESS DEATH”.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267700" y="621924"/>
            <a:ext cx="685800" cy="430887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00050" indent="-400050"/>
            <a:r>
              <a:rPr lang="en-US" sz="2200" dirty="0" smtClean="0">
                <a:latin typeface="Bernard MT Condensed" pitchFamily="18" charset="0"/>
              </a:rPr>
              <a:t>5-FU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05200" y="1917879"/>
            <a:ext cx="1261884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Mechanism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DBD2"/>
              </a:clrFrom>
              <a:clrTo>
                <a:srgbClr val="E4DBD2">
                  <a:alpha val="0"/>
                </a:srgbClr>
              </a:clrTo>
            </a:clrChange>
            <a:duotone>
              <a:prstClr val="black"/>
              <a:srgbClr val="DCD65A">
                <a:tint val="45000"/>
                <a:satMod val="400000"/>
              </a:srgbClr>
            </a:duotone>
            <a:lum bright="10000" contrast="10000"/>
          </a:blip>
          <a:srcRect r="6667" b="5658"/>
          <a:stretch>
            <a:fillRect/>
          </a:stretch>
        </p:blipFill>
        <p:spPr bwMode="auto">
          <a:xfrm>
            <a:off x="228600" y="76200"/>
            <a:ext cx="3124200" cy="6553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D10D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05200" y="57150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5-FU is given by IV line. </a:t>
            </a:r>
          </a:p>
          <a:p>
            <a:r>
              <a:rPr lang="en-US" sz="2200" b="1" dirty="0" smtClean="0">
                <a:latin typeface="Arial Narrow" pitchFamily="34" charset="0"/>
              </a:rPr>
              <a:t>Dose adjusted in hepatic disorders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1" name="Picture 12" descr="http://images.nigms.nih.gov/imageRepository/2543/DNA_Replica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3390900" y="-1028700"/>
            <a:ext cx="83820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0668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In the treatment of slowly growing solid tumors such as carcinoma of the breast, ovary, pancreas and gastric carcinoma.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827726"/>
            <a:ext cx="75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GIT epithelial damage; nausea, vomiting, diarrhea and sever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ulceration of the oral and gastrointestinal mucosa, </a:t>
            </a:r>
          </a:p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 Alopecia. </a:t>
            </a:r>
          </a:p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 Severe bone marrow depression.</a:t>
            </a:r>
          </a:p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 err="1" smtClean="0">
                <a:latin typeface="Arial Narrow" pitchFamily="34" charset="0"/>
              </a:rPr>
              <a:t>Cerebellar</a:t>
            </a:r>
            <a:r>
              <a:rPr lang="en-US" sz="2200" b="1" dirty="0" smtClean="0">
                <a:latin typeface="Arial Narrow" pitchFamily="34" charset="0"/>
              </a:rPr>
              <a:t> ataxia, accumulation of </a:t>
            </a:r>
            <a:r>
              <a:rPr lang="en-US" sz="2200" b="1" dirty="0" err="1" smtClean="0">
                <a:latin typeface="Arial Narrow" pitchFamily="34" charset="0"/>
              </a:rPr>
              <a:t>neurotoxic</a:t>
            </a:r>
            <a:r>
              <a:rPr lang="en-US" sz="2200" b="1" dirty="0" smtClean="0">
                <a:latin typeface="Arial Narrow" pitchFamily="34" charset="0"/>
              </a:rPr>
              <a:t> product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666690"/>
            <a:ext cx="5822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Uses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828800"/>
            <a:ext cx="671979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1401" y="622479"/>
            <a:ext cx="1523999" cy="430887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00050" indent="-400050"/>
            <a:r>
              <a:rPr lang="en-US" sz="2200" dirty="0" smtClean="0">
                <a:latin typeface="Bernard MT Condensed" pitchFamily="18" charset="0"/>
              </a:rPr>
              <a:t>Fluorouracil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1200" y="152400"/>
            <a:ext cx="33528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PYRIMIDINE ANTIMETABOLITES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91401" y="3975279"/>
            <a:ext cx="1523999" cy="430887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00050" indent="-400050"/>
            <a:r>
              <a:rPr lang="en-US" sz="2200" dirty="0" err="1" smtClean="0">
                <a:latin typeface="Bernard MT Condensed" pitchFamily="18" charset="0"/>
              </a:rPr>
              <a:t>Cytarabine</a:t>
            </a:r>
            <a:endParaRPr lang="en-US" sz="2200" dirty="0" smtClean="0"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3505200"/>
            <a:ext cx="33528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PYRIMIDINE ANTIMETABOLITES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7200" y="4064913"/>
            <a:ext cx="8305800" cy="1462683"/>
            <a:chOff x="457200" y="4064913"/>
            <a:chExt cx="8305800" cy="1462683"/>
          </a:xfrm>
        </p:grpSpPr>
        <p:sp>
          <p:nvSpPr>
            <p:cNvPr id="12" name="TextBox 11"/>
            <p:cNvSpPr txBox="1"/>
            <p:nvPr/>
          </p:nvSpPr>
          <p:spPr>
            <a:xfrm>
              <a:off x="457200" y="4064913"/>
              <a:ext cx="3429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It is cytosine </a:t>
              </a:r>
              <a:r>
                <a:rPr lang="en-US" sz="2200" b="1" dirty="0" err="1" smtClean="0">
                  <a:latin typeface="Arial Narrow" pitchFamily="34" charset="0"/>
                </a:rPr>
                <a:t>arabinoside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4419600"/>
              <a:ext cx="8305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It is </a:t>
              </a:r>
              <a:r>
                <a:rPr lang="en-US" sz="2200" b="1" u="sng" dirty="0" smtClean="0">
                  <a:latin typeface="Arial Narrow" pitchFamily="34" charset="0"/>
                </a:rPr>
                <a:t>rapidly </a:t>
              </a:r>
              <a:r>
                <a:rPr lang="en-US" sz="2200" b="1" u="sng" dirty="0" err="1" smtClean="0">
                  <a:latin typeface="Arial Narrow" pitchFamily="34" charset="0"/>
                </a:rPr>
                <a:t>deaminated</a:t>
              </a:r>
              <a:r>
                <a:rPr lang="en-US" sz="2200" b="1" u="sng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latin typeface="Arial Narrow" pitchFamily="34" charset="0"/>
                </a:rPr>
                <a:t>in the body into </a:t>
              </a:r>
              <a:r>
                <a:rPr lang="en-US" sz="2200" b="1" u="sng" dirty="0" smtClean="0">
                  <a:latin typeface="Arial Narrow" pitchFamily="34" charset="0"/>
                </a:rPr>
                <a:t>inactive </a:t>
              </a:r>
              <a:r>
                <a:rPr lang="en-US" sz="2200" b="1" u="sng" dirty="0" err="1" smtClean="0">
                  <a:latin typeface="Arial Narrow" pitchFamily="34" charset="0"/>
                </a:rPr>
                <a:t>uracil</a:t>
              </a:r>
              <a:r>
                <a:rPr lang="en-US" sz="2200" b="1" u="sng" dirty="0" smtClean="0">
                  <a:latin typeface="Arial Narrow" pitchFamily="34" charset="0"/>
                </a:rPr>
                <a:t> derivative </a:t>
              </a:r>
              <a:r>
                <a:rPr lang="en-US" sz="2200" b="1" dirty="0" smtClean="0">
                  <a:solidFill>
                    <a:schemeClr val="bg2">
                      <a:lumMod val="25000"/>
                    </a:schemeClr>
                  </a:solidFill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there fore is given mostly by </a:t>
              </a:r>
              <a:r>
                <a:rPr lang="en-US" sz="2200" b="1" u="sng" dirty="0" smtClean="0">
                  <a:latin typeface="Arial Narrow" pitchFamily="34" charset="0"/>
                </a:rPr>
                <a:t>continuous intravenous infusion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solidFill>
                    <a:schemeClr val="bg2">
                      <a:lumMod val="25000"/>
                    </a:schemeClr>
                  </a:solidFill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 to </a:t>
              </a:r>
              <a:r>
                <a:rPr lang="en-US" sz="2200" b="1" dirty="0" smtClean="0">
                  <a:latin typeface="Arial Narrow" pitchFamily="34" charset="0"/>
                </a:rPr>
                <a:t>produce relatively constant plasma levels over 8 to 24 hours.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0716" y="5486400"/>
            <a:ext cx="8424684" cy="1200329"/>
            <a:chOff x="490716" y="5486400"/>
            <a:chExt cx="8424684" cy="1200329"/>
          </a:xfrm>
        </p:grpSpPr>
        <p:sp>
          <p:nvSpPr>
            <p:cNvPr id="14" name="Rectangle 13"/>
            <p:cNvSpPr/>
            <p:nvPr/>
          </p:nvSpPr>
          <p:spPr>
            <a:xfrm>
              <a:off x="490716" y="5619690"/>
              <a:ext cx="1261884" cy="40011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marL="400050" indent="-400050"/>
              <a:r>
                <a:rPr lang="en-US" sz="2000" dirty="0" smtClean="0">
                  <a:solidFill>
                    <a:srgbClr val="FEF202"/>
                  </a:solidFill>
                  <a:latin typeface="Bernard MT Condensed" pitchFamily="18" charset="0"/>
                </a:rPr>
                <a:t>Mechanism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05000" y="5486400"/>
              <a:ext cx="701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It enters target cell by active transport </a:t>
              </a:r>
              <a:r>
                <a:rPr lang="en-US" sz="2400" b="1" dirty="0" smtClean="0">
                  <a:solidFill>
                    <a:schemeClr val="bg2">
                      <a:lumMod val="25000"/>
                    </a:schemeClr>
                  </a:solidFill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dirty="0" err="1" smtClean="0">
                  <a:latin typeface="Arial Narrow" pitchFamily="34" charset="0"/>
                </a:rPr>
                <a:t>phosphorylates</a:t>
              </a:r>
              <a:r>
                <a:rPr lang="en-US" sz="2400" b="1" dirty="0" smtClean="0">
                  <a:latin typeface="Arial Narrow" pitchFamily="34" charset="0"/>
                </a:rPr>
                <a:t>  by </a:t>
              </a:r>
              <a:r>
                <a:rPr lang="en-US" sz="2400" b="1" dirty="0" err="1" smtClean="0">
                  <a:latin typeface="Arial Narrow" pitchFamily="34" charset="0"/>
                </a:rPr>
                <a:t>deoxycystidine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dirty="0" err="1" smtClean="0">
                  <a:latin typeface="Arial Narrow" pitchFamily="34" charset="0"/>
                </a:rPr>
                <a:t>kinases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dirty="0" smtClean="0">
                  <a:solidFill>
                    <a:schemeClr val="bg2">
                      <a:lumMod val="25000"/>
                    </a:schemeClr>
                  </a:solidFill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u="sng" dirty="0" smtClean="0">
                  <a:latin typeface="Arial Narrow" pitchFamily="34" charset="0"/>
                </a:rPr>
                <a:t>cytosine </a:t>
              </a:r>
              <a:r>
                <a:rPr lang="en-US" sz="2400" b="1" u="sng" dirty="0" err="1" smtClean="0">
                  <a:latin typeface="Arial Narrow" pitchFamily="34" charset="0"/>
                </a:rPr>
                <a:t>arabinoside</a:t>
              </a:r>
              <a:r>
                <a:rPr lang="en-US" sz="2400" b="1" u="sng" dirty="0" smtClean="0">
                  <a:latin typeface="Arial Narrow" pitchFamily="34" charset="0"/>
                </a:rPr>
                <a:t> </a:t>
              </a:r>
              <a:r>
                <a:rPr lang="en-US" sz="2400" b="1" u="sng" dirty="0" err="1" smtClean="0">
                  <a:latin typeface="Arial Narrow" pitchFamily="34" charset="0"/>
                </a:rPr>
                <a:t>trisphosphate</a:t>
              </a:r>
              <a:r>
                <a:rPr lang="en-US" sz="2400" b="1" u="sng" dirty="0" smtClean="0">
                  <a:latin typeface="Arial Narrow" pitchFamily="34" charset="0"/>
                </a:rPr>
                <a:t> </a:t>
              </a:r>
              <a:endParaRPr lang="en-US" sz="2200" b="1" u="sng" dirty="0">
                <a:latin typeface="Arial Narrow" pitchFamily="34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0" y="350520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2" descr="http://images.nigms.nih.gov/imageRepository/2543/DNA_Replic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905000" y="-2057400"/>
            <a:ext cx="8382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4572000" y="431442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Arial Narrow" pitchFamily="34" charset="0"/>
              </a:rPr>
              <a:t>Arabinoside</a:t>
            </a:r>
            <a:r>
              <a:rPr lang="en-US" sz="2400" b="1" dirty="0" smtClean="0">
                <a:latin typeface="Arial Narrow" pitchFamily="34" charset="0"/>
              </a:rPr>
              <a:t>-CTP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u="sng" dirty="0" smtClean="0">
                <a:latin typeface="Arial Narrow" pitchFamily="34" charset="0"/>
              </a:rPr>
              <a:t>inhibits </a:t>
            </a:r>
            <a:r>
              <a:rPr lang="en-US" sz="2400" b="1" u="sng" dirty="0">
                <a:latin typeface="Arial Narrow" pitchFamily="34" charset="0"/>
              </a:rPr>
              <a:t>DNA polymerases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incorporaties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into </a:t>
            </a:r>
            <a:r>
              <a:rPr lang="en-US" sz="2400" b="1" dirty="0" smtClean="0">
                <a:latin typeface="Arial Narrow" pitchFamily="34" charset="0"/>
              </a:rPr>
              <a:t>DNA </a:t>
            </a:r>
            <a:r>
              <a:rPr lang="en-US" sz="2400" b="1" u="sng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u="sng" dirty="0" smtClean="0">
                <a:latin typeface="Arial Narrow" pitchFamily="34" charset="0"/>
              </a:rPr>
              <a:t>strand </a:t>
            </a:r>
            <a:br>
              <a:rPr lang="en-US" sz="2400" b="1" u="sng" dirty="0" smtClean="0">
                <a:latin typeface="Arial Narrow" pitchFamily="34" charset="0"/>
              </a:rPr>
            </a:br>
            <a:r>
              <a:rPr lang="en-US" sz="2400" b="1" u="sng" dirty="0" smtClean="0">
                <a:latin typeface="Arial Narrow" pitchFamily="34" charset="0"/>
              </a:rPr>
              <a:t>    breaks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triggers </a:t>
            </a:r>
            <a:r>
              <a:rPr lang="en-US" sz="2400" b="1" dirty="0">
                <a:latin typeface="Arial Narrow" pitchFamily="34" charset="0"/>
              </a:rPr>
              <a:t>apoptosis</a:t>
            </a:r>
            <a:endParaRPr lang="en-GB" sz="2400" b="1" dirty="0">
              <a:latin typeface="Arial Narrow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517" y="381000"/>
            <a:ext cx="4596684" cy="6477000"/>
            <a:chOff x="51516" y="381000"/>
            <a:chExt cx="5053885" cy="6477000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1313646" y="-768440"/>
              <a:ext cx="2642316" cy="4941195"/>
            </a:xfrm>
            <a:prstGeom prst="flowChartDelay">
              <a:avLst/>
            </a:prstGeom>
            <a:gradFill flip="none" rotWithShape="1">
              <a:gsLst>
                <a:gs pos="28000">
                  <a:srgbClr val="FFDD4B">
                    <a:alpha val="91000"/>
                  </a:srgbClr>
                </a:gs>
                <a:gs pos="50000">
                  <a:srgbClr val="FFC000">
                    <a:alpha val="73000"/>
                  </a:srgbClr>
                </a:gs>
                <a:gs pos="100000">
                  <a:srgbClr val="DCCE1E">
                    <a:alpha val="59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2971800"/>
              <a:ext cx="4953000" cy="3886200"/>
            </a:xfrm>
            <a:prstGeom prst="rect">
              <a:avLst/>
            </a:prstGeom>
            <a:gradFill>
              <a:gsLst>
                <a:gs pos="28000">
                  <a:srgbClr val="FFDD4B">
                    <a:alpha val="91000"/>
                  </a:srgbClr>
                </a:gs>
                <a:gs pos="50000">
                  <a:srgbClr val="FFC000">
                    <a:alpha val="73000"/>
                  </a:srgbClr>
                </a:gs>
                <a:gs pos="100000">
                  <a:srgbClr val="DCCE1E">
                    <a:alpha val="59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5168721"/>
              <a:ext cx="2514600" cy="1676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80304" y="2708856"/>
              <a:ext cx="4919730" cy="317679"/>
            </a:xfrm>
            <a:custGeom>
              <a:avLst/>
              <a:gdLst>
                <a:gd name="connsiteX0" fmla="*/ 0 w 4919730"/>
                <a:gd name="connsiteY0" fmla="*/ 291921 h 317679"/>
                <a:gd name="connsiteX1" fmla="*/ 695459 w 4919730"/>
                <a:gd name="connsiteY1" fmla="*/ 150254 h 317679"/>
                <a:gd name="connsiteX2" fmla="*/ 1674254 w 4919730"/>
                <a:gd name="connsiteY2" fmla="*/ 21465 h 317679"/>
                <a:gd name="connsiteX3" fmla="*/ 2537138 w 4919730"/>
                <a:gd name="connsiteY3" fmla="*/ 21465 h 317679"/>
                <a:gd name="connsiteX4" fmla="*/ 3129566 w 4919730"/>
                <a:gd name="connsiteY4" fmla="*/ 34344 h 317679"/>
                <a:gd name="connsiteX5" fmla="*/ 3683358 w 4919730"/>
                <a:gd name="connsiteY5" fmla="*/ 72981 h 317679"/>
                <a:gd name="connsiteX6" fmla="*/ 4662152 w 4919730"/>
                <a:gd name="connsiteY6" fmla="*/ 214648 h 317679"/>
                <a:gd name="connsiteX7" fmla="*/ 4919730 w 4919730"/>
                <a:gd name="connsiteY7" fmla="*/ 317679 h 317679"/>
                <a:gd name="connsiteX8" fmla="*/ 4919730 w 4919730"/>
                <a:gd name="connsiteY8" fmla="*/ 317679 h 31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9730" h="317679">
                  <a:moveTo>
                    <a:pt x="0" y="291921"/>
                  </a:moveTo>
                  <a:cubicBezTo>
                    <a:pt x="208208" y="243625"/>
                    <a:pt x="416417" y="195330"/>
                    <a:pt x="695459" y="150254"/>
                  </a:cubicBezTo>
                  <a:cubicBezTo>
                    <a:pt x="974501" y="105178"/>
                    <a:pt x="1367308" y="42930"/>
                    <a:pt x="1674254" y="21465"/>
                  </a:cubicBezTo>
                  <a:cubicBezTo>
                    <a:pt x="1981200" y="0"/>
                    <a:pt x="2294586" y="19319"/>
                    <a:pt x="2537138" y="21465"/>
                  </a:cubicBezTo>
                  <a:cubicBezTo>
                    <a:pt x="2779690" y="23611"/>
                    <a:pt x="2938529" y="25758"/>
                    <a:pt x="3129566" y="34344"/>
                  </a:cubicBezTo>
                  <a:cubicBezTo>
                    <a:pt x="3320603" y="42930"/>
                    <a:pt x="3427927" y="42930"/>
                    <a:pt x="3683358" y="72981"/>
                  </a:cubicBezTo>
                  <a:cubicBezTo>
                    <a:pt x="3938789" y="103032"/>
                    <a:pt x="4456090" y="173865"/>
                    <a:pt x="4662152" y="214648"/>
                  </a:cubicBezTo>
                  <a:cubicBezTo>
                    <a:pt x="4868214" y="255431"/>
                    <a:pt x="4919730" y="317679"/>
                    <a:pt x="4919730" y="317679"/>
                  </a:cubicBezTo>
                  <a:lnTo>
                    <a:pt x="4919730" y="317679"/>
                  </a:lnTo>
                </a:path>
              </a:pathLst>
            </a:custGeom>
            <a:solidFill>
              <a:srgbClr val="FEF202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482" name="Picture 2" descr="C:\Users\Administrator\Pictures\cc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4286"/>
            <a:stretch>
              <a:fillRect/>
            </a:stretch>
          </p:blipFill>
          <p:spPr bwMode="auto">
            <a:xfrm>
              <a:off x="51516" y="1013102"/>
              <a:ext cx="5029200" cy="5844898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4724400" y="2448998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Acute </a:t>
            </a:r>
            <a:r>
              <a:rPr lang="en-US" sz="2400" b="1" dirty="0" err="1" smtClean="0">
                <a:latin typeface="Arial Narrow" pitchFamily="34" charset="0"/>
              </a:rPr>
              <a:t>myelogenous</a:t>
            </a:r>
            <a:r>
              <a:rPr lang="en-US" sz="2400" b="1" dirty="0" smtClean="0">
                <a:latin typeface="Arial Narrow" pitchFamily="34" charset="0"/>
              </a:rPr>
              <a:t> leukemia</a:t>
            </a:r>
          </a:p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Intrathecally</a:t>
            </a:r>
            <a:r>
              <a:rPr lang="en-US" sz="2400" b="1" dirty="0" smtClean="0">
                <a:latin typeface="Arial Narrow" pitchFamily="34" charset="0"/>
              </a:rPr>
              <a:t> in </a:t>
            </a:r>
            <a:r>
              <a:rPr lang="en-US" sz="2400" b="1" dirty="0" err="1" smtClean="0">
                <a:latin typeface="Arial Narrow" pitchFamily="34" charset="0"/>
              </a:rPr>
              <a:t>meningeal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leuk</a:t>
            </a:r>
            <a:r>
              <a:rPr lang="en-US" sz="2400" b="1" dirty="0" smtClean="0">
                <a:latin typeface="Arial Narrow" pitchFamily="34" charset="0"/>
              </a:rPr>
              <a:t>-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err="1" smtClean="0">
                <a:latin typeface="Arial Narrow" pitchFamily="34" charset="0"/>
              </a:rPr>
              <a:t>emias</a:t>
            </a:r>
            <a:r>
              <a:rPr lang="en-US" sz="2400" b="1" dirty="0" smtClean="0">
                <a:latin typeface="Arial Narrow" pitchFamily="34" charset="0"/>
              </a:rPr>
              <a:t> &amp; lymphomas in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alternative to </a:t>
            </a:r>
            <a:r>
              <a:rPr lang="en-US" sz="2400" b="1" dirty="0" err="1" smtClean="0">
                <a:latin typeface="Arial Narrow" pitchFamily="34" charset="0"/>
              </a:rPr>
              <a:t>methotrexate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3036" y="5388114"/>
            <a:ext cx="415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GIT epithelial damage</a:t>
            </a:r>
          </a:p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Myelotoxicity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Cellebellar</a:t>
            </a:r>
            <a:r>
              <a:rPr lang="en-US" sz="2400" b="1" dirty="0" smtClean="0">
                <a:latin typeface="Arial Narrow" pitchFamily="34" charset="0"/>
              </a:rPr>
              <a:t> toxicity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if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b="1" dirty="0" smtClean="0">
                <a:latin typeface="Arial Narrow" pitchFamily="34" charset="0"/>
              </a:rPr>
              <a:t> dose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62021" y="2007375"/>
            <a:ext cx="5822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Uses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62021" y="4988004"/>
            <a:ext cx="671979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8200" y="3810000"/>
            <a:ext cx="1184940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Other Uses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3000" y="4267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 Antivirus against generalized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herpes infection</a:t>
            </a:r>
          </a:p>
        </p:txBody>
      </p:sp>
      <p:pic>
        <p:nvPicPr>
          <p:cNvPr id="21" name="Picture 12" descr="http://images.nigms.nih.gov/imageRepository/2543/DNA_Replica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905000" y="-2057400"/>
            <a:ext cx="8382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24599" y="1004034"/>
            <a:ext cx="2590801" cy="430887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00050" indent="-400050"/>
            <a:r>
              <a:rPr lang="en-US" sz="2200" dirty="0" smtClean="0">
                <a:latin typeface="Bernard MT Condensed" pitchFamily="18" charset="0"/>
              </a:rPr>
              <a:t>6 - MERCAPTOPURINE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1200" y="152400"/>
            <a:ext cx="33528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PURINE ANTIMETABOLITES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533400"/>
            <a:ext cx="54102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They impair synthesis of </a:t>
            </a:r>
            <a:r>
              <a:rPr lang="en-US" sz="2400" b="1" dirty="0" err="1" smtClean="0">
                <a:latin typeface="Arial Narrow" pitchFamily="34" charset="0"/>
              </a:rPr>
              <a:t>purine</a:t>
            </a:r>
            <a:r>
              <a:rPr lang="en-US" sz="2400" b="1" dirty="0" smtClean="0">
                <a:latin typeface="Arial Narrow" pitchFamily="34" charset="0"/>
              </a:rPr>
              <a:t> nucleotide.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3810000" y="1790718"/>
            <a:ext cx="5181600" cy="129540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/>
          <a:p>
            <a:pPr lvl="0" indent="-342900">
              <a:lnSpc>
                <a:spcPts val="2400"/>
              </a:lnSpc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It is activated by HGPRT to 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cytotoxic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nucleotides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u="sng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6-thioguanine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-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several enzymes involved in </a:t>
            </a:r>
            <a:r>
              <a:rPr lang="en-US" sz="2400" b="1" spc="-50" dirty="0" smtClean="0">
                <a:latin typeface="Arial Narrow" pitchFamily="34" charset="0"/>
              </a:rPr>
              <a:t>nucleotide </a:t>
            </a:r>
            <a:r>
              <a:rPr lang="en-US" sz="2400" b="1" spc="-50" dirty="0" err="1" smtClean="0">
                <a:latin typeface="Arial Narrow" pitchFamily="34" charset="0"/>
              </a:rPr>
              <a:t>interconversion</a:t>
            </a:r>
            <a:r>
              <a:rPr lang="en-US" sz="2400" b="1" spc="-5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-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purine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metabolism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229674"/>
            <a:ext cx="3429000" cy="6324600"/>
            <a:chOff x="228600" y="229674"/>
            <a:chExt cx="3429000" cy="6324600"/>
          </a:xfrm>
        </p:grpSpPr>
        <p:grpSp>
          <p:nvGrpSpPr>
            <p:cNvPr id="12" name="Group 11"/>
            <p:cNvGrpSpPr/>
            <p:nvPr/>
          </p:nvGrpSpPr>
          <p:grpSpPr>
            <a:xfrm>
              <a:off x="228600" y="229674"/>
              <a:ext cx="3429000" cy="6324600"/>
              <a:chOff x="521595" y="1489659"/>
              <a:chExt cx="3440805" cy="5673141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lum bright="20000"/>
              </a:blip>
              <a:srcRect t="1333" r="3659"/>
              <a:stretch>
                <a:fillRect/>
              </a:stretch>
            </p:blipFill>
            <p:spPr bwMode="auto">
              <a:xfrm>
                <a:off x="533400" y="1524000"/>
                <a:ext cx="3429000" cy="56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162" r="10811" b="49607"/>
              <a:stretch>
                <a:fillRect/>
              </a:stretch>
            </p:blipFill>
            <p:spPr bwMode="auto">
              <a:xfrm>
                <a:off x="521595" y="1489659"/>
                <a:ext cx="3429000" cy="1143000"/>
              </a:xfrm>
              <a:prstGeom prst="rect">
                <a:avLst/>
              </a:prstGeom>
              <a:solidFill>
                <a:srgbClr val="FCF22C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2667000" y="1864425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Arial Narrow" pitchFamily="34" charset="0"/>
                </a:rPr>
                <a:t>HGPRT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810000" y="1302603"/>
            <a:ext cx="1261884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0" y="3165330"/>
            <a:ext cx="5029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ts val="2500"/>
              </a:lnSpc>
              <a:defRPr/>
            </a:pPr>
            <a:r>
              <a:rPr lang="en-US" sz="2400" b="1" i="1" u="sng" dirty="0" smtClean="0">
                <a:latin typeface="Arial Narrow" pitchFamily="34" charset="0"/>
              </a:rPr>
              <a:t>Cancer cells can develop resistance by</a:t>
            </a:r>
            <a:r>
              <a:rPr lang="en-US" sz="2400" b="1" dirty="0" smtClean="0">
                <a:latin typeface="Arial Narrow" pitchFamily="34" charset="0"/>
              </a:rPr>
              <a:t>: </a:t>
            </a:r>
          </a:p>
          <a:p>
            <a:pPr lvl="0" indent="-342900">
              <a:lnSpc>
                <a:spcPts val="2500"/>
              </a:lnSpc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activity of HGPRT  that activates it </a:t>
            </a:r>
          </a:p>
          <a:p>
            <a:pPr lvl="0" indent="-342900">
              <a:lnSpc>
                <a:spcPts val="2500"/>
              </a:lnSpc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 activity of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 ALP that inactivates it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60442" y="4241997"/>
            <a:ext cx="52578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Allopurinol</a:t>
            </a:r>
            <a:r>
              <a:rPr lang="en-US" sz="2400" b="1" dirty="0" smtClean="0">
                <a:latin typeface="Arial Narrow" pitchFamily="34" charset="0"/>
              </a:rPr>
              <a:t> –</a:t>
            </a:r>
            <a:r>
              <a:rPr lang="en-US" sz="2400" b="1" dirty="0" err="1" smtClean="0">
                <a:latin typeface="Arial Narrow" pitchFamily="34" charset="0"/>
              </a:rPr>
              <a:t>ve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xanthine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oxidase</a:t>
            </a:r>
            <a:r>
              <a:rPr lang="en-US" sz="2400" b="1" dirty="0" smtClean="0">
                <a:latin typeface="Arial Narrow" pitchFamily="34" charset="0"/>
              </a:rPr>
              <a:t>, that breaks down </a:t>
            </a:r>
            <a:r>
              <a:rPr lang="en-US" sz="2400" b="1" dirty="0" err="1" smtClean="0">
                <a:latin typeface="Arial Narrow" pitchFamily="34" charset="0"/>
              </a:rPr>
              <a:t>mercaptopurine</a:t>
            </a:r>
            <a:r>
              <a:rPr lang="en-US" sz="2400" b="1" dirty="0" smtClean="0">
                <a:latin typeface="Arial Narrow" pitchFamily="34" charset="0"/>
              </a:rPr>
              <a:t> in the body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b="1" i="1" dirty="0" smtClean="0">
                <a:latin typeface="Arial Narrow" pitchFamily="34" charset="0"/>
              </a:rPr>
              <a:t>its effect &amp; toxicity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0" y="5779395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Maintenance therapy to pertain remission of acute lymphoblastic leukemia.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86200" y="5284113"/>
            <a:ext cx="623889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smtClean="0">
                <a:solidFill>
                  <a:srgbClr val="FEF202"/>
                </a:solidFill>
                <a:latin typeface="Bernard MT Condensed" pitchFamily="18" charset="0"/>
              </a:rPr>
              <a:t>Uses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2748070"/>
            <a:ext cx="8153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 Narrow" pitchFamily="34" charset="0"/>
              </a:rPr>
              <a:t>Highly active in treatment of chronic lymphocytic leukemia.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 Narrow" pitchFamily="34" charset="0"/>
              </a:rPr>
              <a:t>It is </a:t>
            </a:r>
            <a:r>
              <a:rPr lang="en-US" sz="2400" b="1" dirty="0" err="1" smtClean="0">
                <a:latin typeface="Arial Narrow" pitchFamily="34" charset="0"/>
              </a:rPr>
              <a:t>myelosuppressive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867400"/>
            <a:ext cx="908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Very effective in the therapy of hairy cell leukemia.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1484289"/>
            <a:ext cx="6629400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Metabolize to </a:t>
            </a:r>
            <a:r>
              <a:rPr lang="en-US" sz="2400" b="1" dirty="0" err="1" smtClean="0">
                <a:latin typeface="Arial Narrow" pitchFamily="34" charset="0"/>
              </a:rPr>
              <a:t>triphosphate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u="sng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-</a:t>
            </a:r>
            <a:r>
              <a:rPr lang="en-US" sz="2400" b="1" u="sng" dirty="0" err="1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ve</a:t>
            </a:r>
            <a:r>
              <a:rPr lang="en-US" sz="2400" b="1" u="sng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u="sng" dirty="0" smtClean="0">
                <a:latin typeface="Arial Narrow" pitchFamily="34" charset="0"/>
              </a:rPr>
              <a:t>DNA synthesis</a:t>
            </a:r>
            <a:r>
              <a:rPr lang="en-US" sz="2400" b="1" dirty="0" smtClean="0">
                <a:latin typeface="Arial Narrow" pitchFamily="34" charset="0"/>
              </a:rPr>
              <a:t> like </a:t>
            </a:r>
            <a:r>
              <a:rPr lang="en-US" sz="2400" b="1" dirty="0" err="1" smtClean="0">
                <a:latin typeface="Arial Narrow" pitchFamily="34" charset="0"/>
              </a:rPr>
              <a:t>cystarabine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9000" y="609600"/>
            <a:ext cx="1658800" cy="430887"/>
          </a:xfrm>
          <a:prstGeom prst="rect">
            <a:avLst/>
          </a:prstGeom>
          <a:solidFill>
            <a:srgbClr val="FCF22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FLUDARABINE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91400" y="3836313"/>
            <a:ext cx="1511889" cy="430887"/>
          </a:xfrm>
          <a:prstGeom prst="rect">
            <a:avLst/>
          </a:prstGeom>
          <a:solidFill>
            <a:srgbClr val="FCF22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PENTOSTAIN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4719935"/>
            <a:ext cx="7315199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sng" dirty="0" smtClean="0">
                <a:latin typeface="Arial Narrow" pitchFamily="34" charset="0"/>
              </a:rPr>
              <a:t>-</a:t>
            </a:r>
            <a:r>
              <a:rPr lang="en-US" sz="2400" b="1" u="sng" dirty="0" err="1" smtClean="0">
                <a:latin typeface="Arial Narrow" pitchFamily="34" charset="0"/>
              </a:rPr>
              <a:t>ve</a:t>
            </a:r>
            <a:r>
              <a:rPr lang="en-US" sz="2400" b="1" u="sng" dirty="0" smtClean="0">
                <a:latin typeface="Arial Narrow" pitchFamily="34" charset="0"/>
              </a:rPr>
              <a:t> adenosine </a:t>
            </a:r>
            <a:r>
              <a:rPr lang="en-US" sz="2400" b="1" u="sng" dirty="0" err="1" smtClean="0">
                <a:latin typeface="Arial Narrow" pitchFamily="34" charset="0"/>
              </a:rPr>
              <a:t>deaminase</a:t>
            </a:r>
            <a:r>
              <a:rPr lang="en-US" sz="2400" b="1" u="sng" dirty="0" smtClean="0">
                <a:latin typeface="Arial Narrow" pitchFamily="34" charset="0"/>
              </a:rPr>
              <a:t>  </a:t>
            </a:r>
            <a:r>
              <a:rPr lang="en-US" sz="2400" b="1" dirty="0" smtClean="0">
                <a:latin typeface="Arial Narrow" pitchFamily="34" charset="0"/>
              </a:rPr>
              <a:t>needed for nucleic a. turnover.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152400"/>
            <a:ext cx="33528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PURINE ANTIMETABOLITES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1884" y="950889"/>
            <a:ext cx="1261884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2322489"/>
            <a:ext cx="623889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smtClean="0">
                <a:solidFill>
                  <a:srgbClr val="FEF202"/>
                </a:solidFill>
                <a:latin typeface="Bernard MT Condensed" pitchFamily="18" charset="0"/>
              </a:rPr>
              <a:t>Uses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" y="4191000"/>
            <a:ext cx="1261884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7200" y="5410200"/>
            <a:ext cx="623889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smtClean="0">
                <a:solidFill>
                  <a:srgbClr val="FEF202"/>
                </a:solidFill>
                <a:latin typeface="Bernard MT Condensed" pitchFamily="18" charset="0"/>
              </a:rPr>
              <a:t>Uses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3672627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2" descr="http://images.nigms.nih.gov/imageRepository/2543/DNA_Replic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905000" y="-2057400"/>
            <a:ext cx="838200" cy="4953000"/>
          </a:xfrm>
          <a:prstGeom prst="rect">
            <a:avLst/>
          </a:prstGeom>
          <a:noFill/>
        </p:spPr>
      </p:pic>
      <p:pic>
        <p:nvPicPr>
          <p:cNvPr id="15" name="Picture 12" descr="http://images.nigms.nih.gov/imageRepository/2543/DNA_Replic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057400" y="1295400"/>
            <a:ext cx="8382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9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 flip="none" rotWithShape="1">
            <a:gsLst>
              <a:gs pos="4000">
                <a:schemeClr val="bg2">
                  <a:lumMod val="50000"/>
                </a:schemeClr>
              </a:gs>
              <a:gs pos="6000">
                <a:schemeClr val="bg2">
                  <a:lumMod val="75000"/>
                </a:schemeClr>
              </a:gs>
              <a:gs pos="36000">
                <a:srgbClr val="F5FDA5">
                  <a:alpha val="84000"/>
                </a:srgbClr>
              </a:gs>
              <a:gs pos="81000">
                <a:srgbClr val="FFD10D">
                  <a:alpha val="6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6605" y="1093113"/>
            <a:ext cx="3095719" cy="430887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smtClean="0">
                <a:latin typeface="Bernard MT Condensed" pitchFamily="18" charset="0"/>
              </a:rPr>
              <a:t>III. CYTOTOXIC ANTIBIOTICS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15240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A. </a:t>
            </a:r>
            <a:r>
              <a:rPr lang="en-US" sz="2400" b="1" dirty="0" err="1" smtClean="0">
                <a:latin typeface="Arial Narrow" pitchFamily="34" charset="0"/>
              </a:rPr>
              <a:t>Anthracyclines</a:t>
            </a:r>
            <a:r>
              <a:rPr lang="en-US" sz="2400" b="1" dirty="0" smtClean="0">
                <a:latin typeface="Arial Narrow" pitchFamily="34" charset="0"/>
              </a:rPr>
              <a:t>; Doxorubicin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B. </a:t>
            </a:r>
            <a:r>
              <a:rPr lang="en-US" sz="2400" b="1" dirty="0" err="1" smtClean="0">
                <a:latin typeface="Arial Narrow" pitchFamily="34" charset="0"/>
              </a:rPr>
              <a:t>Dactinomycin</a:t>
            </a:r>
            <a:r>
              <a:rPr lang="en-US" sz="2400" b="1" dirty="0" smtClean="0">
                <a:latin typeface="Arial Narrow" pitchFamily="34" charset="0"/>
              </a:rPr>
              <a:t>.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C. </a:t>
            </a:r>
            <a:r>
              <a:rPr lang="en-US" sz="2400" b="1" dirty="0" err="1" smtClean="0">
                <a:latin typeface="Arial Narrow" pitchFamily="34" charset="0"/>
              </a:rPr>
              <a:t>Bleomycins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2856963"/>
            <a:ext cx="3921266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ANTINEOPLASTIC MECHANISM OF ACTION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3276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 smtClean="0">
                <a:latin typeface="Arial Narrow" pitchFamily="34" charset="0"/>
              </a:rPr>
              <a:t>Mostly are CCNS. Non - Phase Dependent</a:t>
            </a:r>
            <a:endParaRPr lang="en-US" sz="2400" b="1" spc="-50" dirty="0">
              <a:latin typeface="Arial Narrow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4419600" y="1447800"/>
            <a:ext cx="304800" cy="121920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3726" y="3733800"/>
            <a:ext cx="4649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50" dirty="0" smtClean="0">
                <a:latin typeface="Arial Narrow" pitchFamily="34" charset="0"/>
              </a:rPr>
              <a:t>Mostly intercalate</a:t>
            </a:r>
            <a:r>
              <a:rPr lang="en-US" sz="2200" b="1" dirty="0" smtClean="0">
                <a:latin typeface="Arial Narrow" pitchFamily="34" charset="0"/>
              </a:rPr>
              <a:t> usually in minor groove of DNA, interfering with all forms of DNA- dependent RNA synthesis</a:t>
            </a:r>
            <a:endParaRPr lang="en-US" sz="2200" b="1" spc="-50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8200" y="1572294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Products of various strains of the soil fungus </a:t>
            </a:r>
            <a:r>
              <a:rPr lang="en-US" sz="2400" b="1" dirty="0" err="1" smtClean="0">
                <a:latin typeface="Arial Narrow" pitchFamily="34" charset="0"/>
              </a:rPr>
              <a:t>streptomyces</a:t>
            </a:r>
            <a:r>
              <a:rPr lang="en-US" sz="2400" b="1" dirty="0" smtClean="0">
                <a:latin typeface="Arial Narrow" pitchFamily="34" charset="0"/>
              </a:rPr>
              <a:t>..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31642" y="5181600"/>
            <a:ext cx="57807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Antibiotic produced by </a:t>
            </a:r>
            <a:r>
              <a:rPr lang="en-US" sz="2200" b="1" i="1" dirty="0" err="1" smtClean="0">
                <a:latin typeface="Arial Narrow" pitchFamily="34" charset="0"/>
              </a:rPr>
              <a:t>Streptomyces</a:t>
            </a:r>
            <a:r>
              <a:rPr lang="en-US" sz="2200" b="1" i="1" dirty="0" smtClean="0">
                <a:latin typeface="Arial Narrow" pitchFamily="34" charset="0"/>
              </a:rPr>
              <a:t> </a:t>
            </a:r>
            <a:r>
              <a:rPr lang="en-US" sz="2200" b="1" i="1" dirty="0" err="1" smtClean="0">
                <a:latin typeface="Arial Narrow" pitchFamily="34" charset="0"/>
              </a:rPr>
              <a:t>peucetius</a:t>
            </a:r>
            <a:r>
              <a:rPr lang="en-US" sz="2200" b="1" i="1" dirty="0" smtClean="0">
                <a:latin typeface="Arial Narrow" pitchFamily="34" charset="0"/>
              </a:rPr>
              <a:t>.</a:t>
            </a:r>
          </a:p>
        </p:txBody>
      </p:sp>
      <p:pic>
        <p:nvPicPr>
          <p:cNvPr id="28" name="Picture 4" descr="intercala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26" t="5405" r="8383" b="6757"/>
          <a:stretch>
            <a:fillRect/>
          </a:stretch>
        </p:blipFill>
        <p:spPr bwMode="auto">
          <a:xfrm>
            <a:off x="4953000" y="2349321"/>
            <a:ext cx="4024813" cy="35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381000" y="5195034"/>
            <a:ext cx="1612942" cy="430887"/>
          </a:xfrm>
          <a:prstGeom prst="rect">
            <a:avLst/>
          </a:prstGeom>
          <a:solidFill>
            <a:srgbClr val="FCF22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DOXORUBICIN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" y="0"/>
            <a:ext cx="9144000" cy="1066800"/>
            <a:chOff x="0" y="0"/>
            <a:chExt cx="9372599" cy="1221400"/>
          </a:xfrm>
          <a:solidFill>
            <a:schemeClr val="bg2">
              <a:lumMod val="50000"/>
            </a:schemeClr>
          </a:solidFill>
        </p:grpSpPr>
        <p:pic>
          <p:nvPicPr>
            <p:cNvPr id="30" name="Picture 16" descr="http://medicineworld.org/images/blogs/topoisomeras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64" b="9141"/>
            <a:stretch>
              <a:fillRect/>
            </a:stretch>
          </p:blipFill>
          <p:spPr bwMode="auto">
            <a:xfrm>
              <a:off x="0" y="0"/>
              <a:ext cx="1142999" cy="1221400"/>
            </a:xfrm>
            <a:prstGeom prst="ellipse">
              <a:avLst/>
            </a:prstGeom>
            <a:grpFill/>
          </p:spPr>
        </p:pic>
        <p:pic>
          <p:nvPicPr>
            <p:cNvPr id="31" name="Picture 16" descr="http://medicineworld.org/images/blogs/topoisomeras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64" b="9141"/>
            <a:stretch>
              <a:fillRect/>
            </a:stretch>
          </p:blipFill>
          <p:spPr bwMode="auto">
            <a:xfrm>
              <a:off x="1371600" y="0"/>
              <a:ext cx="1142999" cy="1221400"/>
            </a:xfrm>
            <a:prstGeom prst="ellipse">
              <a:avLst/>
            </a:prstGeom>
            <a:grpFill/>
          </p:spPr>
        </p:pic>
        <p:pic>
          <p:nvPicPr>
            <p:cNvPr id="32" name="Picture 16" descr="http://medicineworld.org/images/blogs/topoisomeras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64" b="9141"/>
            <a:stretch>
              <a:fillRect/>
            </a:stretch>
          </p:blipFill>
          <p:spPr bwMode="auto">
            <a:xfrm>
              <a:off x="2743200" y="0"/>
              <a:ext cx="1142999" cy="1221400"/>
            </a:xfrm>
            <a:prstGeom prst="ellipse">
              <a:avLst/>
            </a:prstGeom>
            <a:grpFill/>
          </p:spPr>
        </p:pic>
        <p:pic>
          <p:nvPicPr>
            <p:cNvPr id="33" name="Picture 16" descr="http://medicineworld.org/images/blogs/topoisomeras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64" b="9141"/>
            <a:stretch>
              <a:fillRect/>
            </a:stretch>
          </p:blipFill>
          <p:spPr bwMode="auto">
            <a:xfrm>
              <a:off x="4114800" y="0"/>
              <a:ext cx="1142999" cy="1221400"/>
            </a:xfrm>
            <a:prstGeom prst="ellipse">
              <a:avLst/>
            </a:prstGeom>
            <a:grpFill/>
          </p:spPr>
        </p:pic>
        <p:pic>
          <p:nvPicPr>
            <p:cNvPr id="34" name="Picture 16" descr="http://medicineworld.org/images/blogs/topoisomeras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64" b="9141"/>
            <a:stretch>
              <a:fillRect/>
            </a:stretch>
          </p:blipFill>
          <p:spPr bwMode="auto">
            <a:xfrm>
              <a:off x="5486400" y="0"/>
              <a:ext cx="1142999" cy="1221400"/>
            </a:xfrm>
            <a:prstGeom prst="ellipse">
              <a:avLst/>
            </a:prstGeom>
            <a:grpFill/>
          </p:spPr>
        </p:pic>
        <p:pic>
          <p:nvPicPr>
            <p:cNvPr id="35" name="Picture 16" descr="http://medicineworld.org/images/blogs/topoisomeras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64" b="9141"/>
            <a:stretch>
              <a:fillRect/>
            </a:stretch>
          </p:blipFill>
          <p:spPr bwMode="auto">
            <a:xfrm>
              <a:off x="6858000" y="0"/>
              <a:ext cx="1142999" cy="1221400"/>
            </a:xfrm>
            <a:prstGeom prst="ellipse">
              <a:avLst/>
            </a:prstGeom>
            <a:grpFill/>
          </p:spPr>
        </p:pic>
        <p:pic>
          <p:nvPicPr>
            <p:cNvPr id="36" name="Picture 16" descr="http://medicineworld.org/images/blogs/topoisomeras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64" b="9141"/>
            <a:stretch>
              <a:fillRect/>
            </a:stretch>
          </p:blipFill>
          <p:spPr bwMode="auto">
            <a:xfrm>
              <a:off x="8229600" y="0"/>
              <a:ext cx="1142999" cy="1221400"/>
            </a:xfrm>
            <a:prstGeom prst="ellipse">
              <a:avLst/>
            </a:prstGeom>
            <a:grpFill/>
          </p:spPr>
        </p:pic>
      </p:grpSp>
      <p:sp>
        <p:nvSpPr>
          <p:cNvPr id="11" name="Rectangle 10"/>
          <p:cNvSpPr/>
          <p:nvPr/>
        </p:nvSpPr>
        <p:spPr>
          <a:xfrm>
            <a:off x="304800" y="418563"/>
            <a:ext cx="58674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FEF202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INDIVIDUAL CHEMOTHERAPEUTIC GROUP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8600" y="5638800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Given IV. Does not cross BBB. Metabolized by liver to active metabolite’ Partially excreted in bile &amp; &lt; partially in urine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  <p:bldP spid="29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879055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                    CCNS, non-Phase Dependence</a:t>
            </a:r>
          </a:p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</a:rPr>
              <a:t>cytotoxic</a:t>
            </a:r>
            <a:r>
              <a:rPr lang="en-US" sz="2400" b="1" dirty="0" smtClean="0">
                <a:latin typeface="Arial Narrow" pitchFamily="34" charset="0"/>
              </a:rPr>
              <a:t> actions through 3 mechanisms:</a:t>
            </a:r>
          </a:p>
          <a:p>
            <a:r>
              <a:rPr lang="en-US" sz="2400" b="1" dirty="0" smtClean="0">
                <a:latin typeface="Arial Narrow" pitchFamily="34" charset="0"/>
              </a:rPr>
              <a:t>1. It intercalates in DNA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block DNA &amp; RNA synthesis due to DNA strand break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</a:t>
            </a:r>
            <a:r>
              <a:rPr lang="en-US" sz="2400" b="1" dirty="0" smtClean="0">
                <a:latin typeface="Arial Narrow" pitchFamily="34" charset="0"/>
              </a:rPr>
              <a:t>2ndry to </a:t>
            </a:r>
            <a:r>
              <a:rPr lang="en-US" sz="2400" b="1" dirty="0" err="1" smtClean="0">
                <a:latin typeface="Arial Narrow" pitchFamily="34" charset="0"/>
              </a:rPr>
              <a:t>supercoiling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occuring</a:t>
            </a:r>
            <a:r>
              <a:rPr lang="en-US" sz="2400" b="1" dirty="0" smtClean="0">
                <a:latin typeface="Arial Narrow" pitchFamily="34" charset="0"/>
              </a:rPr>
              <a:t> during replication as a result of inhibition of </a:t>
            </a:r>
            <a:r>
              <a:rPr lang="en-US" sz="2400" b="1" u="sng" dirty="0" smtClean="0">
                <a:solidFill>
                  <a:srgbClr val="C00000"/>
                </a:solidFill>
                <a:latin typeface="Arial Narrow" pitchFamily="34" charset="0"/>
              </a:rPr>
              <a:t>TOPOISOMERASE II </a:t>
            </a:r>
            <a:r>
              <a:rPr lang="en-US" sz="2400" b="1" dirty="0" smtClean="0">
                <a:latin typeface="Arial Narrow" pitchFamily="34" charset="0"/>
              </a:rPr>
              <a:t>by doxorubicin.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6599" y="609600"/>
            <a:ext cx="1612942" cy="430887"/>
          </a:xfrm>
          <a:prstGeom prst="rect">
            <a:avLst/>
          </a:prstGeom>
          <a:solidFill>
            <a:srgbClr val="FCF22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DOXORUBICIN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864513"/>
            <a:ext cx="1369286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smtClean="0">
                <a:solidFill>
                  <a:srgbClr val="FEF202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7000" y="152400"/>
            <a:ext cx="2667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CYTOTOXIC ANTIBIOTICS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684828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2. Binds cell membranes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</a:t>
            </a:r>
            <a:r>
              <a:rPr lang="en-US" sz="2400" b="1" dirty="0" smtClean="0">
                <a:latin typeface="Arial Narrow" pitchFamily="34" charset="0"/>
              </a:rPr>
              <a:t>alter fluidity &amp; ion transport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484" y="5617303"/>
            <a:ext cx="5918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 smtClean="0">
                <a:latin typeface="Arial Narrow" pitchFamily="34" charset="0"/>
              </a:rPr>
              <a:t>3. Generation of </a:t>
            </a:r>
            <a:r>
              <a:rPr lang="en-US" sz="2400" b="1" dirty="0" err="1" smtClean="0">
                <a:latin typeface="Arial Narrow" pitchFamily="34" charset="0"/>
              </a:rPr>
              <a:t>semiquinone</a:t>
            </a:r>
            <a:r>
              <a:rPr lang="en-US" sz="2400" b="1" dirty="0" smtClean="0">
                <a:latin typeface="Arial Narrow" pitchFamily="34" charset="0"/>
              </a:rPr>
              <a:t> FR &amp; oxygen FR through enzyme-mediated reductive process.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3262442"/>
            <a:ext cx="5105400" cy="13234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Enzyme contains a DNA </a:t>
            </a:r>
            <a:r>
              <a:rPr lang="en-US" sz="2000" b="1" i="1" dirty="0" err="1" smtClean="0">
                <a:latin typeface="Arial Narrow" pitchFamily="34" charset="0"/>
              </a:rPr>
              <a:t>lyase</a:t>
            </a:r>
            <a:r>
              <a:rPr lang="en-US" sz="2000" b="1" i="1" dirty="0" smtClean="0">
                <a:latin typeface="Arial Narrow" pitchFamily="34" charset="0"/>
              </a:rPr>
              <a:t> &amp; DNA </a:t>
            </a:r>
            <a:r>
              <a:rPr lang="en-US" sz="2000" b="1" i="1" dirty="0" err="1" smtClean="0">
                <a:latin typeface="Arial Narrow" pitchFamily="34" charset="0"/>
              </a:rPr>
              <a:t>ligase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f</a:t>
            </a:r>
            <a:r>
              <a:rPr lang="en-US" sz="2000" b="1" i="1" dirty="0" smtClean="0">
                <a:latin typeface="Arial Narrow" pitchFamily="34" charset="0"/>
              </a:rPr>
              <a:t>unctions to relieve DNA super-coiling by cleaving, reorient, and </a:t>
            </a:r>
            <a:r>
              <a:rPr lang="en-US" sz="2000" b="1" i="1" dirty="0" err="1" smtClean="0">
                <a:latin typeface="Arial Narrow" pitchFamily="34" charset="0"/>
              </a:rPr>
              <a:t>religate</a:t>
            </a:r>
            <a:r>
              <a:rPr lang="en-US" sz="2000" b="1" i="1" dirty="0" smtClean="0">
                <a:latin typeface="Arial Narrow" pitchFamily="34" charset="0"/>
              </a:rPr>
              <a:t> genomic DNA to relax negative </a:t>
            </a:r>
            <a:r>
              <a:rPr lang="en-US" sz="2000" b="1" i="1" dirty="0" err="1" smtClean="0">
                <a:latin typeface="Arial Narrow" pitchFamily="34" charset="0"/>
              </a:rPr>
              <a:t>supercoils</a:t>
            </a:r>
            <a:r>
              <a:rPr lang="en-US" sz="2000" b="1" i="1" dirty="0" smtClean="0">
                <a:latin typeface="Arial Narrow" pitchFamily="34" charset="0"/>
              </a:rPr>
              <a:t>.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981200" y="2915403"/>
            <a:ext cx="1981200" cy="304800"/>
          </a:xfrm>
          <a:prstGeom prst="downArrow">
            <a:avLst/>
          </a:prstGeom>
          <a:solidFill>
            <a:srgbClr val="FFFF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3993" t="4167" r="2743" b="4167"/>
          <a:stretch>
            <a:fillRect/>
          </a:stretch>
        </p:blipFill>
        <p:spPr bwMode="auto">
          <a:xfrm>
            <a:off x="6019800" y="2743200"/>
            <a:ext cx="3037269" cy="40632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4800" y="609600"/>
            <a:ext cx="623889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smtClean="0">
                <a:solidFill>
                  <a:srgbClr val="FEF202"/>
                </a:solidFill>
                <a:latin typeface="Bernard MT Condensed" pitchFamily="18" charset="0"/>
              </a:rPr>
              <a:t>Uses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304800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u="sng" dirty="0" err="1" smtClean="0">
                <a:latin typeface="Arial Narrow" pitchFamily="34" charset="0"/>
              </a:rPr>
              <a:t>Cardiotoxicity</a:t>
            </a:r>
            <a:r>
              <a:rPr lang="en-US" sz="2400" b="1" u="sng" dirty="0" smtClean="0">
                <a:latin typeface="Arial Narrow" pitchFamily="34" charset="0"/>
              </a:rPr>
              <a:t>;</a:t>
            </a:r>
            <a:r>
              <a:rPr lang="en-US" sz="2400" b="1" dirty="0" smtClean="0">
                <a:latin typeface="Arial Narrow" pitchFamily="34" charset="0"/>
              </a:rPr>
              <a:t>  arrhythmias, </a:t>
            </a:r>
            <a:r>
              <a:rPr lang="en-US" sz="2400" b="1" dirty="0" err="1" smtClean="0">
                <a:latin typeface="Arial Narrow" pitchFamily="34" charset="0"/>
              </a:rPr>
              <a:t>myopathy</a:t>
            </a:r>
            <a:r>
              <a:rPr lang="en-US" sz="2400" b="1" dirty="0" smtClean="0">
                <a:latin typeface="Arial Narrow" pitchFamily="34" charset="0"/>
              </a:rPr>
              <a:t>, acute &amp; chronic HF</a:t>
            </a:r>
          </a:p>
          <a:p>
            <a:pPr marL="274320">
              <a:buSzPct val="80000"/>
            </a:pPr>
            <a:r>
              <a:rPr lang="en-US" sz="2400" b="1" spc="-30" dirty="0" smtClean="0">
                <a:latin typeface="Arial Narrow" pitchFamily="34" charset="0"/>
              </a:rPr>
              <a:t>These occur because</a:t>
            </a:r>
            <a:r>
              <a:rPr lang="en-US" sz="2400" b="1" spc="-30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drug </a:t>
            </a:r>
            <a:r>
              <a:rPr lang="en-US" sz="2400" b="1" spc="-30" dirty="0" smtClean="0">
                <a:latin typeface="Arial Narrow" pitchFamily="34" charset="0"/>
              </a:rPr>
              <a:t>avidly binds to cardiac inner </a:t>
            </a:r>
            <a:r>
              <a:rPr lang="en-US" sz="2400" b="1" spc="-30" dirty="0" err="1" smtClean="0">
                <a:latin typeface="Arial Narrow" pitchFamily="34" charset="0"/>
              </a:rPr>
              <a:t>mitochon-drial</a:t>
            </a:r>
            <a:r>
              <a:rPr lang="en-US" sz="2400" b="1" spc="-30" dirty="0" smtClean="0">
                <a:latin typeface="Arial Narrow" pitchFamily="34" charset="0"/>
              </a:rPr>
              <a:t> membranes &amp; produce the </a:t>
            </a:r>
            <a:r>
              <a:rPr lang="en-US" sz="2400" b="1" dirty="0" err="1" smtClean="0">
                <a:latin typeface="Arial Narrow" pitchFamily="34" charset="0"/>
              </a:rPr>
              <a:t>semiquinone</a:t>
            </a:r>
            <a:r>
              <a:rPr lang="en-US" sz="2400" b="1" dirty="0" smtClean="0">
                <a:latin typeface="Arial Narrow" pitchFamily="34" charset="0"/>
              </a:rPr>
              <a:t> FR </a:t>
            </a:r>
            <a:r>
              <a:rPr lang="en-US" sz="2400" b="1" spc="-30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induce</a:t>
            </a:r>
            <a:r>
              <a:rPr lang="en-US" sz="2400" b="1" spc="-30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lipid </a:t>
            </a:r>
            <a:r>
              <a:rPr lang="en-US" sz="2400" b="1" dirty="0" err="1" smtClean="0">
                <a:latin typeface="Arial Narrow" pitchFamily="34" charset="0"/>
              </a:rPr>
              <a:t>peroxidation</a:t>
            </a: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spc="-30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30" dirty="0" smtClean="0">
                <a:latin typeface="Arial Narrow" pitchFamily="34" charset="0"/>
              </a:rPr>
              <a:t>impair cardiac mitochondrial function &amp; structure </a:t>
            </a:r>
          </a:p>
          <a:p>
            <a:pPr marL="274320">
              <a:buSzPct val="80000"/>
            </a:pPr>
            <a:r>
              <a:rPr lang="en-US" sz="2400" b="1" spc="-30" dirty="0" smtClean="0">
                <a:latin typeface="Arial Narrow" pitchFamily="34" charset="0"/>
              </a:rPr>
              <a:t>This risk is reduced by concomitant  administration of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DEXRAZOXANE</a:t>
            </a:r>
            <a:r>
              <a:rPr lang="en-US" sz="2400" dirty="0" smtClean="0"/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Bone marrow suppression with </a:t>
            </a:r>
            <a:r>
              <a:rPr lang="en-US" sz="2400" b="1" dirty="0" err="1" smtClean="0">
                <a:latin typeface="Arial Narrow" pitchFamily="34" charset="0"/>
              </a:rPr>
              <a:t>neutropenia</a:t>
            </a:r>
            <a:r>
              <a:rPr lang="en-US" sz="2400" b="1" dirty="0" smtClean="0">
                <a:latin typeface="Arial Narrow" pitchFamily="34" charset="0"/>
              </a:rPr>
              <a:t> &amp; thrombocytopenia;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Alopecia, nausea, vomiting;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Exacerbate or reactivate radiation dermatitis or </a:t>
            </a:r>
            <a:r>
              <a:rPr lang="en-US" sz="2400" b="1" dirty="0" err="1" smtClean="0">
                <a:latin typeface="Arial Narrow" pitchFamily="34" charset="0"/>
              </a:rPr>
              <a:t>pneumonitis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If </a:t>
            </a:r>
            <a:r>
              <a:rPr lang="en-US" sz="2400" b="1" dirty="0" err="1" smtClean="0">
                <a:latin typeface="Arial Narrow" pitchFamily="34" charset="0"/>
              </a:rPr>
              <a:t>extravasation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s</a:t>
            </a:r>
            <a:r>
              <a:rPr lang="en-US" sz="2400" b="1" dirty="0" smtClean="0">
                <a:latin typeface="Arial Narrow" pitchFamily="34" charset="0"/>
              </a:rPr>
              <a:t>evere tissue necrosis.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599" y="635913"/>
            <a:ext cx="1612942" cy="430887"/>
          </a:xfrm>
          <a:prstGeom prst="rect">
            <a:avLst/>
          </a:prstGeom>
          <a:solidFill>
            <a:srgbClr val="FCF22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DOXORUBICIN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106805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u="sng" dirty="0" smtClean="0">
                <a:latin typeface="Arial Narrow" pitchFamily="34" charset="0"/>
              </a:rPr>
              <a:t>Carcinomas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 breast, ovary, </a:t>
            </a:r>
            <a:r>
              <a:rPr lang="en-US" sz="2400" b="1" dirty="0" err="1" smtClean="0">
                <a:latin typeface="Arial Narrow" pitchFamily="34" charset="0"/>
              </a:rPr>
              <a:t>endometrium</a:t>
            </a:r>
            <a:r>
              <a:rPr lang="en-US" sz="2400" b="1" dirty="0" smtClean="0">
                <a:latin typeface="Arial Narrow" pitchFamily="34" charset="0"/>
              </a:rPr>
              <a:t>, testicles, bladder, thyroid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u="sng" spc="-60" dirty="0" smtClean="0">
                <a:latin typeface="Arial Narrow" pitchFamily="34" charset="0"/>
              </a:rPr>
              <a:t>Sarcomas</a:t>
            </a:r>
            <a:r>
              <a:rPr lang="en-US" sz="2400" b="1" spc="-60" dirty="0" smtClean="0">
                <a:latin typeface="Arial Narrow" pitchFamily="34" charset="0"/>
              </a:rPr>
              <a:t> </a:t>
            </a:r>
            <a:r>
              <a:rPr lang="en-US" sz="2400" b="1" spc="-60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err="1" smtClean="0">
                <a:latin typeface="Arial Narrow" pitchFamily="34" charset="0"/>
              </a:rPr>
              <a:t>neuroblastoma</a:t>
            </a:r>
            <a:r>
              <a:rPr lang="en-US" sz="2400" b="1" dirty="0" smtClean="0">
                <a:latin typeface="Arial Narrow" pitchFamily="34" charset="0"/>
              </a:rPr>
              <a:t>, Ewing’s sarcoma, </a:t>
            </a:r>
            <a:r>
              <a:rPr lang="en-US" sz="2400" b="1" dirty="0" err="1" smtClean="0">
                <a:latin typeface="Arial Narrow" pitchFamily="34" charset="0"/>
              </a:rPr>
              <a:t>osteosarcoma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rhabdo</a:t>
            </a:r>
            <a:r>
              <a:rPr lang="en-US" sz="2400" b="1" dirty="0" smtClean="0">
                <a:latin typeface="Arial Narrow" pitchFamily="34" charset="0"/>
              </a:rPr>
              <a:t>-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                   </a:t>
            </a:r>
            <a:r>
              <a:rPr lang="en-US" sz="2400" b="1" dirty="0" err="1" smtClean="0">
                <a:latin typeface="Arial Narrow" pitchFamily="34" charset="0"/>
              </a:rPr>
              <a:t>myosarcoma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In several </a:t>
            </a:r>
            <a:r>
              <a:rPr lang="en-US" sz="2400" b="1" u="sng" dirty="0" smtClean="0">
                <a:latin typeface="Arial Narrow" pitchFamily="34" charset="0"/>
              </a:rPr>
              <a:t>combination regim</a:t>
            </a:r>
            <a:r>
              <a:rPr lang="en-US" sz="2400" b="1" dirty="0" smtClean="0">
                <a:latin typeface="Arial Narrow" pitchFamily="34" charset="0"/>
              </a:rPr>
              <a:t>ens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 lymphomas &amp; Hodgkin’s disease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2667000"/>
            <a:ext cx="718466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smtClean="0">
                <a:solidFill>
                  <a:srgbClr val="FEF202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77000" y="152400"/>
            <a:ext cx="2667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CYTOTOXIC ANTIBIOTICS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0" y="0"/>
            <a:ext cx="9144000" cy="1371600"/>
            <a:chOff x="0" y="0"/>
            <a:chExt cx="9144000" cy="1429000"/>
          </a:xfrm>
          <a:gradFill flip="none" rotWithShape="1">
            <a:gsLst>
              <a:gs pos="0">
                <a:srgbClr val="DCCE1E">
                  <a:tint val="66000"/>
                  <a:satMod val="160000"/>
                </a:srgbClr>
              </a:gs>
              <a:gs pos="50000">
                <a:srgbClr val="DCCE1E">
                  <a:tint val="44500"/>
                  <a:satMod val="160000"/>
                  <a:alpha val="61000"/>
                </a:srgbClr>
              </a:gs>
              <a:gs pos="100000">
                <a:srgbClr val="DCCE1E">
                  <a:tint val="23500"/>
                  <a:satMod val="160000"/>
                  <a:alpha val="29000"/>
                </a:srgbClr>
              </a:gs>
            </a:gsLst>
            <a:lin ang="5400000" scaled="1"/>
            <a:tileRect/>
          </a:gradFill>
        </p:grpSpPr>
        <p:sp>
          <p:nvSpPr>
            <p:cNvPr id="27" name="Right Triangle 26"/>
            <p:cNvSpPr/>
            <p:nvPr/>
          </p:nvSpPr>
          <p:spPr>
            <a:xfrm flipH="1" flipV="1">
              <a:off x="0" y="743200"/>
              <a:ext cx="9144000" cy="6858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0"/>
              <a:ext cx="9144000" cy="76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-76200" y="-33650"/>
            <a:ext cx="9296400" cy="1481450"/>
            <a:chOff x="-152400" y="-76200"/>
            <a:chExt cx="8001000" cy="1676400"/>
          </a:xfrm>
        </p:grpSpPr>
        <p:pic>
          <p:nvPicPr>
            <p:cNvPr id="25" name="Picture 6" descr="http://www.yourdictionary.com/images/main/A4dna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5791200" y="-457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9" name="Picture 6" descr="http://www.yourdictionary.com/images/main/A4dna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685800" y="-9144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22" name="Picture 6" descr="http://www.yourdictionary.com/images/main/A4dna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3229100" y="-680850"/>
              <a:ext cx="1219200" cy="2895600"/>
            </a:xfrm>
            <a:prstGeom prst="rect">
              <a:avLst/>
            </a:prstGeom>
            <a:noFill/>
          </p:spPr>
        </p:pic>
      </p:grpSp>
      <p:sp>
        <p:nvSpPr>
          <p:cNvPr id="12" name="Rectangle 11"/>
          <p:cNvSpPr/>
          <p:nvPr/>
        </p:nvSpPr>
        <p:spPr>
          <a:xfrm>
            <a:off x="304800" y="418563"/>
            <a:ext cx="58674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FEF202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INDIVIDUAL CHEMOTHERAPEUTIC GROUP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85800" y="1295400"/>
            <a:ext cx="8540750" cy="3962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80000"/>
              <a:buBlip>
                <a:blip r:embed="rId3"/>
              </a:buBlip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6605" y="1066800"/>
            <a:ext cx="5467266" cy="430887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>
              <a:buAutoNum type="romanUcPeriod"/>
            </a:pPr>
            <a:r>
              <a:rPr lang="en-US" sz="2200" dirty="0" smtClean="0">
                <a:latin typeface="Bernard MT Condensed" pitchFamily="18" charset="0"/>
              </a:rPr>
              <a:t>ALKYLATING AGENTS AND RELATED COMPOUNDS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04800" y="1609725"/>
          <a:ext cx="8534401" cy="1828800"/>
        </p:xfrm>
        <a:graphic>
          <a:graphicData uri="http://schemas.openxmlformats.org/drawingml/2006/table">
            <a:tbl>
              <a:tblPr/>
              <a:tblGrid>
                <a:gridCol w="2057400"/>
                <a:gridCol w="2177177"/>
                <a:gridCol w="1654132"/>
                <a:gridCol w="2645692"/>
              </a:tblGrid>
              <a:tr h="457200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Nitrogen </a:t>
                      </a:r>
                      <a:r>
                        <a:rPr lang="en-US" sz="2000" b="0" u="none" dirty="0" smtClean="0"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mustards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2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Alkyl </a:t>
                      </a:r>
                      <a:r>
                        <a:rPr lang="en-US" sz="2000" b="0" u="none" dirty="0" err="1" smtClean="0"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sulphonates</a:t>
                      </a:r>
                      <a:endParaRPr lang="en-US" sz="2000" b="0" u="none" dirty="0" smtClean="0">
                        <a:latin typeface="Bernard MT Condensed" pitchFamily="18" charset="0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2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 err="1" smtClean="0"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Nitrosoureas</a:t>
                      </a:r>
                      <a:endParaRPr lang="en-US" sz="2000" b="0" u="none" dirty="0" smtClean="0">
                        <a:latin typeface="Bernard MT Condensed" pitchFamily="18" charset="0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2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dirty="0" err="1" smtClean="0"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Alkylating</a:t>
                      </a:r>
                      <a:r>
                        <a:rPr lang="en-US" sz="2000" b="0" u="none" dirty="0" smtClean="0"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-like</a:t>
                      </a:r>
                      <a:r>
                        <a:rPr lang="en-US" sz="2000" b="0" u="none" baseline="0" dirty="0" smtClean="0"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 </a:t>
                      </a:r>
                      <a:r>
                        <a:rPr lang="en-US" sz="2000" b="0" u="none" dirty="0" smtClean="0"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agents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2C">
                        <a:alpha val="69804"/>
                      </a:srgbClr>
                    </a:solidFill>
                  </a:tcPr>
                </a:tc>
              </a:tr>
              <a:tr h="954405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Mechlorethamine</a:t>
                      </a:r>
                      <a:r>
                        <a:rPr lang="en-US" sz="1800" b="1" u="none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Cyclophosphamide</a:t>
                      </a:r>
                      <a:r>
                        <a:rPr lang="en-US" sz="1800" b="1" u="sng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Chlorambucil</a:t>
                      </a:r>
                      <a:r>
                        <a:rPr lang="en-US" sz="1800" b="1" u="none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Melphalan</a:t>
                      </a:r>
                      <a:r>
                        <a:rPr lang="en-US" sz="1800" b="1" u="none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Ifofamide</a:t>
                      </a:r>
                      <a:endParaRPr lang="en-US" sz="1800" b="1" u="none" dirty="0">
                        <a:latin typeface="Arial Narrow" pitchFamily="34" charset="0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Busulphan</a:t>
                      </a:r>
                      <a:r>
                        <a:rPr lang="en-US" sz="1800" b="1" u="sng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u="none" dirty="0">
                        <a:latin typeface="Arial Narrow" pitchFamily="34" charset="0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Carmustine</a:t>
                      </a:r>
                      <a:r>
                        <a:rPr lang="en-US" sz="1800" b="1" u="sng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Lomustine</a:t>
                      </a:r>
                      <a:r>
                        <a:rPr lang="en-US" sz="1800" b="1" u="none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Semustine</a:t>
                      </a:r>
                      <a:r>
                        <a:rPr lang="en-US" sz="1800" b="1" u="none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Streptozocin</a:t>
                      </a:r>
                      <a:r>
                        <a:rPr lang="en-US" sz="1800" b="1" u="none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u="none" dirty="0">
                        <a:latin typeface="Arial Narrow" pitchFamily="34" charset="0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Thiazines</a:t>
                      </a:r>
                      <a:endParaRPr lang="en-US" sz="1800" b="1" u="none" dirty="0" smtClean="0">
                        <a:latin typeface="Arial Narrow" pitchFamily="34" charset="0"/>
                        <a:ea typeface="Times New Roman"/>
                        <a:cs typeface="Traditional Arabic"/>
                      </a:endParaRP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Procarbazine</a:t>
                      </a:r>
                      <a:r>
                        <a:rPr lang="en-US" sz="1800" b="1" u="none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Dacarbazine</a:t>
                      </a:r>
                      <a:r>
                        <a:rPr lang="en-US" sz="1800" b="1" u="none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Platinum compounds  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      </a:t>
                      </a:r>
                      <a:r>
                        <a:rPr lang="en-US" sz="1800" b="1" u="sng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Cisplatin</a:t>
                      </a:r>
                      <a:r>
                        <a:rPr lang="en-US" sz="1800" b="1" u="none" baseline="0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 / </a:t>
                      </a:r>
                      <a:r>
                        <a:rPr lang="en-US" sz="1800" b="1" u="none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Carboplatin</a:t>
                      </a:r>
                      <a:r>
                        <a:rPr lang="en-US" sz="1800" b="1" u="none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  <a:endParaRPr lang="en-US" sz="1800" b="1" u="none" dirty="0">
                        <a:latin typeface="Arial Narrow" pitchFamily="34" charset="0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381000" y="4531425"/>
            <a:ext cx="3921266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ANTINEOPLASTIC MECHANISM OF ACTION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3557454"/>
            <a:ext cx="86106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By definition, they are a diverse group of chemicals that have in common the capacity to contribute, under physiological conditions, mostly, alkyl groups to biologically vital macromolecules such as DNA.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4933434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 smtClean="0">
                <a:latin typeface="Arial Narrow" pitchFamily="34" charset="0"/>
              </a:rPr>
              <a:t>Are CCNS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400" b="1" spc="-50" dirty="0" smtClean="0">
                <a:latin typeface="Arial Narrow" pitchFamily="34" charset="0"/>
              </a:rPr>
              <a:t> Non-Phase Dependent</a:t>
            </a:r>
            <a:endParaRPr lang="en-US" sz="2400" b="1" spc="-50" dirty="0"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9175" y="5357750"/>
            <a:ext cx="6400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They contain reactive </a:t>
            </a:r>
            <a:r>
              <a:rPr lang="en-US" sz="2400" b="1" dirty="0" err="1" smtClean="0">
                <a:latin typeface="Arial Narrow" pitchFamily="34" charset="0"/>
              </a:rPr>
              <a:t>gps</a:t>
            </a:r>
            <a:r>
              <a:rPr lang="en-US" sz="2400" b="1" dirty="0" smtClean="0">
                <a:latin typeface="Arial Narrow" pitchFamily="34" charset="0"/>
              </a:rPr>
              <a:t> that covalently bind to the </a:t>
            </a:r>
            <a:r>
              <a:rPr lang="en-US" sz="2400" b="1" dirty="0" err="1" smtClean="0">
                <a:latin typeface="Arial Narrow" pitchFamily="34" charset="0"/>
              </a:rPr>
              <a:t>guanosine</a:t>
            </a:r>
            <a:r>
              <a:rPr lang="en-US" sz="2400" b="1" dirty="0" smtClean="0">
                <a:latin typeface="Arial Narrow" pitchFamily="34" charset="0"/>
              </a:rPr>
              <a:t> base of DNA, specially  at the number 7 nitrogen atom of the </a:t>
            </a:r>
            <a:r>
              <a:rPr lang="en-US" sz="2400" b="1" dirty="0" err="1" smtClean="0">
                <a:latin typeface="Arial Narrow" pitchFamily="34" charset="0"/>
              </a:rPr>
              <a:t>imidazole</a:t>
            </a:r>
            <a:r>
              <a:rPr lang="en-US" sz="2400" b="1" dirty="0" smtClean="0">
                <a:latin typeface="Arial Narrow" pitchFamily="34" charset="0"/>
              </a:rPr>
              <a:t> ring. It can  less bind to adenine &amp; cytosine. </a:t>
            </a:r>
          </a:p>
        </p:txBody>
      </p:sp>
      <p:pic>
        <p:nvPicPr>
          <p:cNvPr id="31" name="Picture 2" descr="C:\Documents and Settings\Ahmed\My Documents\My Pictures\o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0" t="1551" r="2778" b="579"/>
          <a:stretch>
            <a:fillRect/>
          </a:stretch>
        </p:blipFill>
        <p:spPr bwMode="auto">
          <a:xfrm>
            <a:off x="6059486" y="4267201"/>
            <a:ext cx="2855914" cy="23621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3711815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Gestational </a:t>
            </a:r>
            <a:r>
              <a:rPr lang="en-US" sz="2400" b="1" dirty="0" err="1" smtClean="0">
                <a:latin typeface="Arial Narrow" pitchFamily="34" charset="0"/>
              </a:rPr>
              <a:t>choriocarcinoma</a:t>
            </a:r>
            <a:r>
              <a:rPr lang="en-US" sz="2400" b="1" dirty="0" smtClean="0">
                <a:latin typeface="Arial Narrow" pitchFamily="34" charset="0"/>
              </a:rPr>
              <a:t>, testicular tumors, lymphomas, melanomas &amp; sarcomas.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626425"/>
            <a:ext cx="1948083" cy="430887"/>
          </a:xfrm>
          <a:prstGeom prst="rect">
            <a:avLst/>
          </a:prstGeom>
          <a:solidFill>
            <a:srgbClr val="FCF22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D-ACTINOMYCIN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7000" y="152400"/>
            <a:ext cx="2667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CYTOTOXIC ANTIBIOTICS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3429000"/>
            <a:ext cx="623889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smtClean="0">
                <a:solidFill>
                  <a:srgbClr val="FEF202"/>
                </a:solidFill>
                <a:latin typeface="Bernard MT Condensed" pitchFamily="18" charset="0"/>
              </a:rPr>
              <a:t>Uses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4629264"/>
            <a:ext cx="78486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Bone marrow suppression with </a:t>
            </a:r>
            <a:r>
              <a:rPr lang="en-US" sz="2400" b="1" dirty="0" err="1" smtClean="0">
                <a:latin typeface="Arial Narrow" pitchFamily="34" charset="0"/>
              </a:rPr>
              <a:t>neutropenia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thrombocytopenia;</a:t>
            </a:r>
          </a:p>
          <a:p>
            <a:pPr>
              <a:lnSpc>
                <a:spcPts val="2500"/>
              </a:lnSpc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Immunosuppression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Elevated liver enzymes &amp; hepatitis </a:t>
            </a:r>
          </a:p>
          <a:p>
            <a:pPr>
              <a:lnSpc>
                <a:spcPts val="2500"/>
              </a:lnSpc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If </a:t>
            </a:r>
            <a:r>
              <a:rPr lang="en-US" sz="2400" b="1" dirty="0" err="1" smtClean="0">
                <a:latin typeface="Arial Narrow" pitchFamily="34" charset="0"/>
              </a:rPr>
              <a:t>extravasation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s</a:t>
            </a:r>
            <a:r>
              <a:rPr lang="en-US" sz="2400" b="1" dirty="0" smtClean="0">
                <a:latin typeface="Arial Narrow" pitchFamily="34" charset="0"/>
              </a:rPr>
              <a:t>evere tissue necrosis.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4703213"/>
            <a:ext cx="718466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smtClean="0">
                <a:solidFill>
                  <a:srgbClr val="FEF202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33400"/>
            <a:ext cx="1369286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smtClean="0">
                <a:solidFill>
                  <a:srgbClr val="FEF202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600" y="944241"/>
            <a:ext cx="716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50" dirty="0" smtClean="0">
                <a:latin typeface="Arial Narrow" pitchFamily="34" charset="0"/>
              </a:rPr>
              <a:t>CCNS, non-Phase dependence</a:t>
            </a:r>
          </a:p>
          <a:p>
            <a:r>
              <a:rPr lang="en-US" sz="2400" b="1" spc="-50" dirty="0" smtClean="0">
                <a:latin typeface="Arial Narrow" pitchFamily="34" charset="0"/>
              </a:rPr>
              <a:t>Intercalate </a:t>
            </a:r>
            <a:r>
              <a:rPr lang="en-US" sz="2400" b="1" dirty="0" smtClean="0">
                <a:latin typeface="Arial Narrow" pitchFamily="34" charset="0"/>
              </a:rPr>
              <a:t>in minor groove of DNA between adjacent guanine-cytosine pairs, interfering with the movement of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RNA POLYMERASE </a:t>
            </a:r>
            <a:r>
              <a:rPr lang="en-US" sz="2400" b="1" dirty="0" smtClean="0">
                <a:latin typeface="Arial Narrow" pitchFamily="34" charset="0"/>
              </a:rPr>
              <a:t>along the gene and thus preventing transcription</a:t>
            </a:r>
          </a:p>
          <a:p>
            <a:r>
              <a:rPr lang="en-US" sz="2400" b="1" dirty="0" smtClean="0">
                <a:latin typeface="Arial Narrow" pitchFamily="34" charset="0"/>
              </a:rPr>
              <a:t>Has actions like </a:t>
            </a:r>
            <a:r>
              <a:rPr lang="en-US" sz="2400" b="1" dirty="0" err="1" smtClean="0">
                <a:latin typeface="Arial Narrow" pitchFamily="34" charset="0"/>
              </a:rPr>
              <a:t>antracyclines</a:t>
            </a:r>
            <a:r>
              <a:rPr lang="en-US" sz="2400" b="1" dirty="0" smtClean="0">
                <a:latin typeface="Arial Narrow" pitchFamily="34" charset="0"/>
              </a:rPr>
              <a:t> on </a:t>
            </a:r>
            <a:r>
              <a:rPr lang="en-US" sz="2400" b="1" dirty="0" err="1" smtClean="0">
                <a:latin typeface="Arial Narrow" pitchFamily="34" charset="0"/>
              </a:rPr>
              <a:t>tropoisomerase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324601" y="1447800"/>
            <a:ext cx="2762531" cy="4038600"/>
            <a:chOff x="6610068" y="1295400"/>
            <a:chExt cx="2762531" cy="4038600"/>
          </a:xfrm>
        </p:grpSpPr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714"/>
            <a:stretch>
              <a:fillRect/>
            </a:stretch>
          </p:blipFill>
          <p:spPr bwMode="auto">
            <a:xfrm>
              <a:off x="7816970" y="1295400"/>
              <a:ext cx="1555629" cy="4038600"/>
            </a:xfrm>
            <a:prstGeom prst="rect">
              <a:avLst/>
            </a:prstGeom>
            <a:noFill/>
          </p:spPr>
        </p:pic>
        <p:sp>
          <p:nvSpPr>
            <p:cNvPr id="30" name="Rectangle 29"/>
            <p:cNvSpPr/>
            <p:nvPr/>
          </p:nvSpPr>
          <p:spPr>
            <a:xfrm>
              <a:off x="6610068" y="2871643"/>
              <a:ext cx="1524000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D-ACTINOMYCIN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77000" y="152400"/>
            <a:ext cx="2667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CYTOTOXIC ANTIBIOTICS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lum bright="10000"/>
          </a:blip>
          <a:srcRect l="6400" t="4289" r="10400"/>
          <a:stretch>
            <a:fillRect/>
          </a:stretch>
        </p:blipFill>
        <p:spPr bwMode="auto">
          <a:xfrm>
            <a:off x="151326" y="609600"/>
            <a:ext cx="2515673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667000" y="10104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Metal-chelating </a:t>
            </a:r>
            <a:r>
              <a:rPr lang="en-US" sz="2400" b="1" dirty="0" err="1" smtClean="0">
                <a:latin typeface="Arial Narrow" pitchFamily="34" charset="0"/>
              </a:rPr>
              <a:t>glycopeptide</a:t>
            </a:r>
            <a:r>
              <a:rPr lang="en-US" sz="2400" b="1" dirty="0" smtClean="0">
                <a:latin typeface="Arial Narrow" pitchFamily="34" charset="0"/>
              </a:rPr>
              <a:t> antibiotics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8300" y="2719216"/>
            <a:ext cx="611975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Binds to DNA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sng" dirty="0" smtClean="0">
                <a:latin typeface="Arial Narrow" pitchFamily="34" charset="0"/>
              </a:rPr>
              <a:t>DNA-</a:t>
            </a:r>
            <a:r>
              <a:rPr lang="en-US" sz="2400" b="1" u="sng" dirty="0" err="1" smtClean="0">
                <a:latin typeface="Arial Narrow" pitchFamily="34" charset="0"/>
              </a:rPr>
              <a:t>bleomycin</a:t>
            </a:r>
            <a:r>
              <a:rPr lang="en-US" sz="2400" b="1" u="sng" dirty="0" smtClean="0">
                <a:latin typeface="Arial Narrow" pitchFamily="34" charset="0"/>
              </a:rPr>
              <a:t>-Fe(II)-complex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sng" dirty="0" smtClean="0">
                <a:latin typeface="Arial Narrow" pitchFamily="34" charset="0"/>
              </a:rPr>
              <a:t>chain fragmentation &amp; release of free bases</a:t>
            </a:r>
            <a:endParaRPr lang="en-US" sz="2400" b="1" u="sng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8300" y="1981200"/>
            <a:ext cx="64008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CCS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G</a:t>
            </a:r>
            <a:r>
              <a:rPr lang="en-US" sz="2400" baseline="-25000" dirty="0" smtClean="0">
                <a:solidFill>
                  <a:srgbClr val="C00000"/>
                </a:solidFill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 Phase dependence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causes accumulation of cells in G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2200" y="3516608"/>
            <a:ext cx="623889" cy="36163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>
              <a:lnSpc>
                <a:spcPts val="2100"/>
              </a:lnSpc>
            </a:pPr>
            <a:r>
              <a:rPr lang="en-US" sz="2200" dirty="0" smtClean="0">
                <a:solidFill>
                  <a:srgbClr val="FCF22C"/>
                </a:solidFill>
                <a:latin typeface="Bernard MT Condensed" pitchFamily="18" charset="0"/>
              </a:rPr>
              <a:t>Uses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62200" y="4876800"/>
            <a:ext cx="718466" cy="36163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>
              <a:lnSpc>
                <a:spcPts val="2100"/>
              </a:lnSpc>
            </a:pPr>
            <a:r>
              <a:rPr lang="en-US" sz="2200" dirty="0" smtClean="0">
                <a:solidFill>
                  <a:srgbClr val="FCF22C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76900" y="3997558"/>
            <a:ext cx="6019800" cy="63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2400" b="1" dirty="0" smtClean="0">
                <a:latin typeface="Arial Narrow" pitchFamily="34" charset="0"/>
              </a:rPr>
              <a:t>Advanced testicular carcinomas, Hodgkin’s &amp; non-Hodgkin’s lymphomas.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7000" y="53340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SzPct val="80000"/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Pulmonary fibrosis. </a:t>
            </a:r>
          </a:p>
          <a:p>
            <a:pPr>
              <a:lnSpc>
                <a:spcPts val="2400"/>
              </a:lnSpc>
              <a:buSzPct val="80000"/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Allergic reactions &amp; may be hyperpyrexia</a:t>
            </a:r>
          </a:p>
          <a:p>
            <a:pPr>
              <a:lnSpc>
                <a:spcPts val="2400"/>
              </a:lnSpc>
              <a:buSzPct val="80000"/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Mucocutaneous</a:t>
            </a:r>
            <a:r>
              <a:rPr lang="en-US" sz="2400" b="1" dirty="0" smtClean="0">
                <a:latin typeface="Arial Narrow" pitchFamily="34" charset="0"/>
              </a:rPr>
              <a:t> reactions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9800" y="1524000"/>
            <a:ext cx="1261884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3800" y="609600"/>
            <a:ext cx="1371600" cy="430887"/>
          </a:xfrm>
          <a:prstGeom prst="rect">
            <a:avLst/>
          </a:prstGeom>
          <a:solidFill>
            <a:srgbClr val="FCF22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BLEOMYCIN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 flipH="1">
            <a:off x="-1074" y="1676400"/>
            <a:ext cx="4953000" cy="4876800"/>
          </a:xfrm>
          <a:prstGeom prst="parallelogram">
            <a:avLst>
              <a:gd name="adj" fmla="val 33715"/>
            </a:avLst>
          </a:prstGeom>
          <a:gradFill flip="none" rotWithShape="1">
            <a:gsLst>
              <a:gs pos="4000">
                <a:schemeClr val="bg2">
                  <a:lumMod val="50000"/>
                  <a:alpha val="69000"/>
                </a:schemeClr>
              </a:gs>
              <a:gs pos="14000">
                <a:schemeClr val="bg2">
                  <a:lumMod val="75000"/>
                </a:schemeClr>
              </a:gs>
              <a:gs pos="66000">
                <a:srgbClr val="FFDD4B">
                  <a:alpha val="62000"/>
                </a:srgbClr>
              </a:gs>
              <a:gs pos="8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 descr="cytotoxic antibiotic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  <a:lum bright="-20000" contrast="10000"/>
          </a:blip>
          <a:srcRect t="1161" r="708" b="7154"/>
          <a:stretch>
            <a:fillRect/>
          </a:stretch>
        </p:blipFill>
        <p:spPr bwMode="auto">
          <a:xfrm>
            <a:off x="0" y="228600"/>
            <a:ext cx="8915400" cy="6324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295400" y="2133600"/>
            <a:ext cx="457200" cy="381000"/>
          </a:xfrm>
          <a:prstGeom prst="ellipse">
            <a:avLst/>
          </a:prstGeom>
          <a:noFill/>
          <a:ln w="38100">
            <a:solidFill>
              <a:srgbClr val="FF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19400" y="4215684"/>
            <a:ext cx="457200" cy="381000"/>
          </a:xfrm>
          <a:prstGeom prst="ellipse">
            <a:avLst/>
          </a:prstGeom>
          <a:noFill/>
          <a:ln w="38100">
            <a:solidFill>
              <a:srgbClr val="FF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0600" y="4572000"/>
            <a:ext cx="457200" cy="381000"/>
          </a:xfrm>
          <a:prstGeom prst="ellipse">
            <a:avLst/>
          </a:prstGeom>
          <a:noFill/>
          <a:ln w="38100">
            <a:solidFill>
              <a:srgbClr val="FFF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4548" y="343437"/>
            <a:ext cx="3095719" cy="430887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smtClean="0">
                <a:latin typeface="Bernard MT Condensed" pitchFamily="18" charset="0"/>
              </a:rPr>
              <a:t>III. CYTOTOXIC ANTIBIOTICS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304800"/>
            <a:ext cx="1676400" cy="457200"/>
          </a:xfrm>
          <a:prstGeom prst="rect">
            <a:avLst/>
          </a:prstGeom>
          <a:noFill/>
          <a:ln w="38100">
            <a:solidFill>
              <a:srgbClr val="FCF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1295400"/>
            <a:ext cx="1828800" cy="533400"/>
          </a:xfrm>
          <a:prstGeom prst="rect">
            <a:avLst/>
          </a:prstGeom>
          <a:noFill/>
          <a:ln w="38100">
            <a:solidFill>
              <a:srgbClr val="FCF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2209800"/>
            <a:ext cx="1828800" cy="533400"/>
          </a:xfrm>
          <a:prstGeom prst="rect">
            <a:avLst/>
          </a:prstGeom>
          <a:noFill/>
          <a:ln w="38100">
            <a:solidFill>
              <a:srgbClr val="FCF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76200"/>
            <a:ext cx="9144000" cy="1828801"/>
            <a:chOff x="0" y="-76200"/>
            <a:chExt cx="9144000" cy="1828801"/>
          </a:xfrm>
        </p:grpSpPr>
        <p:pic>
          <p:nvPicPr>
            <p:cNvPr id="7" name="Picture 2" descr="12-05-MitosisArtLeft-CL"/>
            <p:cNvPicPr>
              <a:picLocks noChangeAspect="1" noChangeArrowheads="1"/>
            </p:cNvPicPr>
            <p:nvPr/>
          </p:nvPicPr>
          <p:blipFill>
            <a:blip r:embed="rId2" cstate="print"/>
            <a:srcRect l="40000" t="2515" r="4167" b="68557"/>
            <a:stretch>
              <a:fillRect/>
            </a:stretch>
          </p:blipFill>
          <p:spPr bwMode="auto">
            <a:xfrm>
              <a:off x="0" y="0"/>
              <a:ext cx="3646714" cy="1752600"/>
            </a:xfrm>
            <a:prstGeom prst="rect">
              <a:avLst/>
            </a:prstGeom>
            <a:noFill/>
          </p:spPr>
        </p:pic>
        <p:pic>
          <p:nvPicPr>
            <p:cNvPr id="8" name="Picture 7" descr="12-05-MitosisArtRight-CL"/>
            <p:cNvPicPr>
              <a:picLocks noChangeAspect="1" noChangeArrowheads="1"/>
            </p:cNvPicPr>
            <p:nvPr/>
          </p:nvPicPr>
          <p:blipFill>
            <a:blip r:embed="rId3" cstate="print"/>
            <a:srcRect l="7500" t="1257" r="8333" b="68585"/>
            <a:stretch>
              <a:fillRect/>
            </a:stretch>
          </p:blipFill>
          <p:spPr bwMode="auto">
            <a:xfrm>
              <a:off x="3646714" y="-76200"/>
              <a:ext cx="5497286" cy="1828801"/>
            </a:xfrm>
            <a:prstGeom prst="rect">
              <a:avLst/>
            </a:prstGeom>
            <a:noFill/>
          </p:spPr>
        </p:pic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02842" y="1905000"/>
          <a:ext cx="8763000" cy="1524000"/>
        </p:xfrm>
        <a:graphic>
          <a:graphicData uri="http://schemas.openxmlformats.org/drawingml/2006/table">
            <a:tbl>
              <a:tblPr/>
              <a:tblGrid>
                <a:gridCol w="1371599"/>
                <a:gridCol w="1752601"/>
                <a:gridCol w="2819400"/>
                <a:gridCol w="281940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kern="1200" spc="-5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VINCA ALKALOIDS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kern="1200" spc="-5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TAXANES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u="none" kern="1200" spc="-50" baseline="0" dirty="0" smtClean="0">
                        <a:solidFill>
                          <a:schemeClr val="tx1"/>
                        </a:solidFill>
                        <a:latin typeface="Bernard MT Condensed" pitchFamily="18" charset="0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kern="1200" spc="-5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PODOPHYLOTOXINE (</a:t>
                      </a:r>
                      <a:r>
                        <a:rPr lang="en-US" sz="2000" b="0" u="none" kern="1200" spc="-50" baseline="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Topoisomerase</a:t>
                      </a:r>
                      <a:r>
                        <a:rPr lang="en-US" sz="2000" b="0" u="none" kern="1200" spc="-5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 II Inhibitors)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kern="1200" spc="-5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CAMTOTHECINS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kern="1200" spc="-5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(</a:t>
                      </a:r>
                      <a:r>
                        <a:rPr lang="en-US" sz="2000" b="0" u="none" kern="1200" spc="-50" baseline="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Topoisomerase</a:t>
                      </a:r>
                      <a:r>
                        <a:rPr lang="en-US" sz="2000" b="0" u="none" kern="1200" spc="-5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 I Inhibitors)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err="1" smtClean="0">
                          <a:latin typeface="Arial Narrow" pitchFamily="34" charset="0"/>
                        </a:rPr>
                        <a:t>Vinca</a:t>
                      </a:r>
                      <a:r>
                        <a:rPr lang="en-US" sz="2000" b="1" i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000" b="1" i="1" dirty="0" err="1" smtClean="0">
                          <a:latin typeface="Arial Narrow" pitchFamily="34" charset="0"/>
                        </a:rPr>
                        <a:t>rosea</a:t>
                      </a:r>
                      <a:endParaRPr lang="en-US" sz="2000" b="1" i="1" u="none" kern="1200" spc="-5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err="1" smtClean="0">
                          <a:latin typeface="Arial Narrow" pitchFamily="34" charset="0"/>
                        </a:rPr>
                        <a:t>Taxus</a:t>
                      </a:r>
                      <a:r>
                        <a:rPr lang="en-US" sz="2000" b="1" i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000" b="1" i="1" dirty="0" err="1" smtClean="0">
                          <a:latin typeface="Arial Narrow" pitchFamily="34" charset="0"/>
                        </a:rPr>
                        <a:t>brevifolia</a:t>
                      </a:r>
                      <a:r>
                        <a:rPr lang="en-US" sz="2000" b="1" i="1" dirty="0" smtClean="0">
                          <a:latin typeface="Arial Narrow" pitchFamily="34" charset="0"/>
                        </a:rPr>
                        <a:t> </a:t>
                      </a:r>
                      <a:endParaRPr lang="en-US" sz="2000" b="1" i="1" u="none" kern="1200" spc="-5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err="1" smtClean="0">
                          <a:latin typeface="Arial Narrow" pitchFamily="34" charset="0"/>
                        </a:rPr>
                        <a:t>Podophyllum</a:t>
                      </a:r>
                      <a:r>
                        <a:rPr lang="en-US" sz="2000" b="1" i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000" b="1" i="1" dirty="0" err="1" smtClean="0">
                          <a:latin typeface="Arial Narrow" pitchFamily="34" charset="0"/>
                        </a:rPr>
                        <a:t>peltatum</a:t>
                      </a:r>
                      <a:endParaRPr lang="en-US" sz="2000" b="1" i="1" u="none" kern="1200" spc="-5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kern="1200" spc="-5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raditional Arabic"/>
                        </a:rPr>
                        <a:t>Camptotheca</a:t>
                      </a:r>
                      <a:r>
                        <a:rPr lang="en-US" sz="2000" b="1" i="1" u="none" kern="1200" spc="-5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raditional Arabic"/>
                        </a:rPr>
                        <a:t> </a:t>
                      </a:r>
                      <a:r>
                        <a:rPr lang="en-US" sz="2000" b="1" i="1" u="none" kern="1200" spc="-5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raditional Arabic"/>
                        </a:rPr>
                        <a:t>acuminata</a:t>
                      </a:r>
                      <a:endParaRPr lang="en-US" sz="2000" b="1" i="1" u="none" kern="1200" spc="-5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Vinblastine</a:t>
                      </a:r>
                      <a:r>
                        <a:rPr lang="en-US" sz="2000" b="1" u="sng" dirty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  <a:endParaRPr lang="en-US" sz="2000" b="1" dirty="0">
                        <a:latin typeface="Arial Narrow" pitchFamily="34" charset="0"/>
                        <a:ea typeface="Times New Roman"/>
                        <a:cs typeface="Traditional Arabic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 err="1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Vincristine</a:t>
                      </a:r>
                      <a:r>
                        <a:rPr lang="en-US" sz="2000" b="1" dirty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Paclitaxel</a:t>
                      </a:r>
                      <a:r>
                        <a:rPr lang="en-US" sz="2000" b="1" dirty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Etoposide</a:t>
                      </a:r>
                      <a:endParaRPr lang="en-US" sz="2000" b="1" dirty="0" smtClean="0">
                        <a:latin typeface="Arial Narrow" pitchFamily="34" charset="0"/>
                        <a:ea typeface="Times New Roman"/>
                        <a:cs typeface="Traditional Arabic"/>
                      </a:endParaRP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raditional Arabic"/>
                        </a:rPr>
                        <a:t>Teniposide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-</a:t>
                      </a:r>
                      <a:r>
                        <a:rPr lang="en-US" sz="2000" b="1" dirty="0" err="1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Iranotecan</a:t>
                      </a:r>
                      <a:r>
                        <a:rPr lang="en-US" sz="2000" b="1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-</a:t>
                      </a:r>
                      <a:r>
                        <a:rPr lang="en-US" sz="2000" b="1" dirty="0" err="1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Topotecan</a:t>
                      </a:r>
                      <a:endParaRPr lang="en-US" sz="2000" b="1" dirty="0">
                        <a:latin typeface="Arial Narrow" pitchFamily="34" charset="0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2726" name="Picture 22" descr="http://upload.wikimedia.org/wikipedia/commons/thumb/9/9e/CancerTree.jpg/220px-CancerTre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4959" y="2958921"/>
            <a:ext cx="1581509" cy="1905000"/>
          </a:xfrm>
          <a:prstGeom prst="rect">
            <a:avLst/>
          </a:prstGeom>
          <a:noFill/>
        </p:spPr>
      </p:pic>
      <p:pic>
        <p:nvPicPr>
          <p:cNvPr id="72728" name="Picture 24" descr="File:Taxus brevifolia Blue Mts W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2057400" y="3124200"/>
            <a:ext cx="1295400" cy="1739721"/>
          </a:xfrm>
          <a:prstGeom prst="rect">
            <a:avLst/>
          </a:prstGeom>
          <a:noFill/>
        </p:spPr>
      </p:pic>
      <p:pic>
        <p:nvPicPr>
          <p:cNvPr id="72732" name="Picture 28" descr="http://t1.gstatic.com/images?q=tbn:Uq39KBYEUlTq1M: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3749496"/>
            <a:ext cx="1201238" cy="898704"/>
          </a:xfrm>
          <a:prstGeom prst="rect">
            <a:avLst/>
          </a:prstGeom>
          <a:noFill/>
        </p:spPr>
      </p:pic>
      <p:pic>
        <p:nvPicPr>
          <p:cNvPr id="72734" name="Picture 30" descr="http://t2.gstatic.com/images?q=tbn:effGkpR4MmoYdM: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lum bright="20000"/>
          </a:blip>
          <a:srcRect/>
          <a:stretch>
            <a:fillRect/>
          </a:stretch>
        </p:blipFill>
        <p:spPr bwMode="auto">
          <a:xfrm>
            <a:off x="4876800" y="3111321"/>
            <a:ext cx="1147830" cy="1752600"/>
          </a:xfrm>
          <a:prstGeom prst="rect">
            <a:avLst/>
          </a:prstGeom>
          <a:noFill/>
        </p:spPr>
      </p:pic>
      <p:pic>
        <p:nvPicPr>
          <p:cNvPr id="72730" name="Picture 26" descr="http://t3.gstatic.com/images?q=tbn:fgPXAH9-RaWS2M: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3429000"/>
            <a:ext cx="914400" cy="9144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69734" y="4908132"/>
            <a:ext cx="3921266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ANTINEOPLASTIC MECHANISM OF 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" y="52578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50" dirty="0" smtClean="0">
                <a:solidFill>
                  <a:srgbClr val="C00000"/>
                </a:solidFill>
                <a:latin typeface="Bernard MT Condensed" pitchFamily="18" charset="0"/>
              </a:rPr>
              <a:t>All are CCS.  Phase Dependent.    </a:t>
            </a:r>
            <a:r>
              <a:rPr lang="en-US" sz="2400" b="1" spc="-50" dirty="0" err="1" smtClean="0">
                <a:latin typeface="Arial Narrow" pitchFamily="34" charset="0"/>
              </a:rPr>
              <a:t>Vinca</a:t>
            </a:r>
            <a:r>
              <a:rPr lang="en-US" sz="2400" b="1" spc="-50" dirty="0" smtClean="0">
                <a:latin typeface="Arial Narrow" pitchFamily="34" charset="0"/>
              </a:rPr>
              <a:t> &amp; </a:t>
            </a:r>
            <a:r>
              <a:rPr lang="en-US" sz="2400" b="1" spc="-50" dirty="0" err="1" smtClean="0">
                <a:latin typeface="Arial Narrow" pitchFamily="34" charset="0"/>
              </a:rPr>
              <a:t>Taxines</a:t>
            </a:r>
            <a:r>
              <a:rPr lang="en-US" sz="2400" b="1" spc="-50" dirty="0" smtClean="0">
                <a:latin typeface="Arial Narrow" pitchFamily="34" charset="0"/>
              </a:rPr>
              <a:t> are microtubule poisons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so </a:t>
            </a:r>
            <a:r>
              <a:rPr lang="en-US" sz="2400" b="1" spc="-50" dirty="0" smtClean="0">
                <a:latin typeface="Arial Narrow" pitchFamily="34" charset="0"/>
              </a:rPr>
              <a:t>act on M phase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Metaphase arrest</a:t>
            </a:r>
          </a:p>
          <a:p>
            <a:r>
              <a:rPr lang="en-US" sz="24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Podophylotoxins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are </a:t>
            </a:r>
            <a:r>
              <a:rPr lang="en-US" sz="24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topoisomerase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II </a:t>
            </a:r>
            <a:r>
              <a:rPr lang="en-US" sz="24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Camtothecins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are </a:t>
            </a:r>
            <a:r>
              <a:rPr lang="en-US" sz="24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topoisomerase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I Inhibitors  so act on  </a:t>
            </a:r>
            <a:r>
              <a:rPr lang="en-US" sz="2400" b="1" dirty="0" smtClean="0">
                <a:latin typeface="Arial Narrow" pitchFamily="34" charset="0"/>
              </a:rPr>
              <a:t>S-G2 phase </a:t>
            </a:r>
            <a:endParaRPr lang="en-US" sz="2400" b="1" dirty="0" smtClean="0">
              <a:uFill>
                <a:solidFill>
                  <a:srgbClr val="C00000"/>
                </a:solidFill>
              </a:uFill>
              <a:latin typeface="Arial Narrow" pitchFamily="34" charset="0"/>
              <a:sym typeface="Wingdings 3"/>
            </a:endParaRPr>
          </a:p>
          <a:p>
            <a:endParaRPr lang="en-US" sz="2400" b="1" spc="-50" dirty="0">
              <a:latin typeface="Arial Narrow" pitchFamily="34" charset="0"/>
            </a:endParaRPr>
          </a:p>
        </p:txBody>
      </p:sp>
      <p:pic>
        <p:nvPicPr>
          <p:cNvPr id="15" name="Picture 6" descr="metaphas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6699"/>
              </a:clrFrom>
              <a:clrTo>
                <a:srgbClr val="006699">
                  <a:alpha val="0"/>
                </a:srgbClr>
              </a:clrTo>
            </a:clrChange>
          </a:blip>
          <a:srcRect l="27272"/>
          <a:stretch>
            <a:fillRect/>
          </a:stretch>
        </p:blipFill>
        <p:spPr bwMode="auto">
          <a:xfrm>
            <a:off x="7150995" y="154548"/>
            <a:ext cx="1468244" cy="1504950"/>
          </a:xfrm>
          <a:prstGeom prst="rect">
            <a:avLst/>
          </a:prstGeom>
          <a:noFill/>
        </p:spPr>
      </p:pic>
      <p:pic>
        <p:nvPicPr>
          <p:cNvPr id="16" name="Picture 6" descr="metaphas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6699"/>
              </a:clrFrom>
              <a:clrTo>
                <a:srgbClr val="006699">
                  <a:alpha val="0"/>
                </a:srgbClr>
              </a:clrTo>
            </a:clrChange>
          </a:blip>
          <a:srcRect l="27272"/>
          <a:stretch>
            <a:fillRect/>
          </a:stretch>
        </p:blipFill>
        <p:spPr bwMode="auto">
          <a:xfrm>
            <a:off x="5029200" y="164205"/>
            <a:ext cx="1468244" cy="1504950"/>
          </a:xfrm>
          <a:prstGeom prst="rect">
            <a:avLst/>
          </a:prstGeom>
          <a:noFill/>
        </p:spPr>
      </p:pic>
      <p:pic>
        <p:nvPicPr>
          <p:cNvPr id="17" name="Picture 6" descr="metaphas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6699"/>
              </a:clrFrom>
              <a:clrTo>
                <a:srgbClr val="006699">
                  <a:alpha val="0"/>
                </a:srgbClr>
              </a:clrTo>
            </a:clrChange>
          </a:blip>
          <a:srcRect l="27272"/>
          <a:stretch>
            <a:fillRect/>
          </a:stretch>
        </p:blipFill>
        <p:spPr bwMode="auto">
          <a:xfrm>
            <a:off x="2946042" y="173862"/>
            <a:ext cx="1468244" cy="1504950"/>
          </a:xfrm>
          <a:prstGeom prst="rect">
            <a:avLst/>
          </a:prstGeom>
          <a:noFill/>
        </p:spPr>
      </p:pic>
      <p:pic>
        <p:nvPicPr>
          <p:cNvPr id="18" name="Picture 6" descr="metaphas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6699"/>
              </a:clrFrom>
              <a:clrTo>
                <a:srgbClr val="006699">
                  <a:alpha val="0"/>
                </a:srgbClr>
              </a:clrTo>
            </a:clrChange>
          </a:blip>
          <a:srcRect l="27272"/>
          <a:stretch>
            <a:fillRect/>
          </a:stretch>
        </p:blipFill>
        <p:spPr bwMode="auto">
          <a:xfrm>
            <a:off x="1046356" y="183519"/>
            <a:ext cx="1468244" cy="15049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04800" y="418563"/>
            <a:ext cx="58674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FEF202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INDIVIDUAL CHEMOTHERAPEUTIC GROUPS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6605" y="1093113"/>
            <a:ext cx="2464457" cy="430887"/>
          </a:xfrm>
          <a:prstGeom prst="rect">
            <a:avLst/>
          </a:prstGeom>
          <a:solidFill>
            <a:srgbClr val="FFE2C5"/>
          </a:solidFill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smtClean="0">
                <a:latin typeface="Bernard MT Condensed" pitchFamily="18" charset="0"/>
              </a:rPr>
              <a:t>IV. PLANT ALKALOIDS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0400" y="609600"/>
            <a:ext cx="1839414" cy="430887"/>
          </a:xfrm>
          <a:prstGeom prst="rect">
            <a:avLst/>
          </a:prstGeom>
          <a:solidFill>
            <a:srgbClr val="FCF22C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dirty="0" err="1" smtClean="0">
                <a:latin typeface="Bernard MT Condensed" pitchFamily="18" charset="0"/>
                <a:ea typeface="Times New Roman"/>
                <a:cs typeface="Traditional Arabic"/>
              </a:rPr>
              <a:t>Vinca</a:t>
            </a:r>
            <a:r>
              <a:rPr lang="en-US" sz="2200" dirty="0" smtClean="0">
                <a:latin typeface="Bernard MT Condensed" pitchFamily="18" charset="0"/>
                <a:ea typeface="Times New Roman"/>
                <a:cs typeface="Traditional Arabic"/>
              </a:rPr>
              <a:t> Alkaloids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77000" y="152400"/>
            <a:ext cx="2667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PLANT  ALKALOIDS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1123890"/>
            <a:ext cx="2667000" cy="400110"/>
          </a:xfrm>
          <a:prstGeom prst="rect">
            <a:avLst/>
          </a:prstGeom>
          <a:solidFill>
            <a:srgbClr val="FFFFC5"/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Bernard MT Condensed" pitchFamily="18" charset="0"/>
              </a:rPr>
              <a:t>Vincristine</a:t>
            </a:r>
            <a:r>
              <a:rPr lang="en-US" sz="2000" dirty="0" smtClean="0">
                <a:latin typeface="Bernard MT Condensed" pitchFamily="18" charset="0"/>
              </a:rPr>
              <a:t> &amp; </a:t>
            </a:r>
            <a:r>
              <a:rPr lang="en-US" sz="2000" dirty="0" err="1" smtClean="0">
                <a:latin typeface="Bernard MT Condensed" pitchFamily="18" charset="0"/>
              </a:rPr>
              <a:t>Vinblastine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16002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Bind β-</a:t>
            </a:r>
            <a:r>
              <a:rPr lang="en-US" sz="2200" b="1" dirty="0" err="1" smtClean="0">
                <a:latin typeface="Arial Narrow" pitchFamily="34" charset="0"/>
              </a:rPr>
              <a:t>tubulin</a:t>
            </a:r>
            <a:r>
              <a:rPr lang="en-US" sz="2200" b="1" dirty="0" smtClean="0">
                <a:latin typeface="Arial Narrow" pitchFamily="34" charset="0"/>
              </a:rPr>
              <a:t>, a protein that forms the microtubules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-</a:t>
            </a:r>
            <a:r>
              <a:rPr lang="en-US" sz="22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ve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its p</a:t>
            </a:r>
            <a:r>
              <a:rPr lang="en-US" sz="2200" b="1" dirty="0" smtClean="0">
                <a:latin typeface="Arial Narrow" pitchFamily="34" charset="0"/>
              </a:rPr>
              <a:t>olymerization with α-</a:t>
            </a:r>
            <a:r>
              <a:rPr lang="en-US" sz="2200" b="1" dirty="0" err="1" smtClean="0">
                <a:latin typeface="Arial Narrow" pitchFamily="34" charset="0"/>
              </a:rPr>
              <a:t>tubulin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</a:t>
            </a:r>
            <a:r>
              <a:rPr lang="en-US" sz="2200" b="1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No Assembly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an </a:t>
            </a:r>
            <a:r>
              <a:rPr lang="en-US" sz="2200" b="1" dirty="0" smtClean="0">
                <a:latin typeface="Arial Narrow" pitchFamily="34" charset="0"/>
              </a:rPr>
              <a:t>essential step for mitotic spindle  formation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needed </a:t>
            </a:r>
            <a:r>
              <a:rPr lang="en-US" sz="2200" b="1" dirty="0" smtClean="0">
                <a:latin typeface="Arial Narrow" pitchFamily="34" charset="0"/>
              </a:rPr>
              <a:t>for chromosomal segregation &amp; cell proliferation.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0" y="469005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Extensively bound to tissues.</a:t>
            </a: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Biliary</a:t>
            </a:r>
            <a:r>
              <a:rPr lang="en-US" sz="2200" b="1" dirty="0" smtClean="0">
                <a:latin typeface="Arial Narrow" pitchFamily="34" charset="0"/>
              </a:rPr>
              <a:t> excretion.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1219200"/>
            <a:ext cx="1261884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2667000"/>
            <a:ext cx="8293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Thus they –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metaphase of mitosis </a:t>
            </a:r>
            <a:r>
              <a:rPr lang="en-US" sz="20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CCS, M Phase Dependent</a:t>
            </a:r>
            <a:r>
              <a:rPr lang="en-US" sz="2200" b="1" dirty="0" smtClean="0">
                <a:latin typeface="Arial Narrow" pitchFamily="34" charset="0"/>
              </a:rPr>
              <a:t>. Both drugs are also known as ‘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MICROTUBULE INHIBITORS’ or POISONS</a:t>
            </a:r>
            <a:endParaRPr lang="en-US" sz="2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609600"/>
            <a:ext cx="1362874" cy="400110"/>
          </a:xfrm>
          <a:prstGeom prst="rect">
            <a:avLst/>
          </a:prstGeom>
          <a:solidFill>
            <a:srgbClr val="FFFFC5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Both drugs 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04800" y="3581400"/>
            <a:ext cx="3657600" cy="3161763"/>
            <a:chOff x="304800" y="3696237"/>
            <a:chExt cx="3657600" cy="3161763"/>
          </a:xfrm>
        </p:grpSpPr>
        <p:pic>
          <p:nvPicPr>
            <p:cNvPr id="26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304800" y="3696237"/>
              <a:ext cx="18288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1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2209800" y="5029200"/>
              <a:ext cx="1752600" cy="1612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533400" y="5181600"/>
              <a:ext cx="1371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Arial Narrow" pitchFamily="34" charset="0"/>
                </a:rPr>
                <a:t>Metaphase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38400" y="6457890"/>
              <a:ext cx="1371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Arial Narrow" pitchFamily="34" charset="0"/>
                </a:rPr>
                <a:t>Anaphase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3400" y="5562600"/>
              <a:ext cx="12811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Arial Narrow" pitchFamily="34" charset="0"/>
                </a:rPr>
                <a:t>M Phase </a:t>
              </a:r>
              <a:endParaRPr lang="en-US" sz="2400" dirty="0"/>
            </a:p>
          </p:txBody>
        </p:sp>
        <p:sp>
          <p:nvSpPr>
            <p:cNvPr id="31" name="Down Arrow 30"/>
            <p:cNvSpPr/>
            <p:nvPr/>
          </p:nvSpPr>
          <p:spPr>
            <a:xfrm rot="18829403">
              <a:off x="1942705" y="4852415"/>
              <a:ext cx="433641" cy="711846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2675429">
              <a:off x="1632150" y="4652838"/>
              <a:ext cx="90906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X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35041" y="3465489"/>
            <a:ext cx="5804159" cy="3276600"/>
            <a:chOff x="3035041" y="3465489"/>
            <a:chExt cx="5804159" cy="3276600"/>
          </a:xfrm>
        </p:grpSpPr>
        <p:pic>
          <p:nvPicPr>
            <p:cNvPr id="72705" name="Picture 1" descr="C:\Users\Administrator\Desktop\cancer well organized\Individual cytotoxic\microtubules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FFB"/>
                </a:clrFrom>
                <a:clrTo>
                  <a:srgbClr val="FAFFFB">
                    <a:alpha val="0"/>
                  </a:srgbClr>
                </a:clrTo>
              </a:clrChange>
            </a:blip>
            <a:srcRect l="2500" r="20833" b="2670"/>
            <a:stretch>
              <a:fillRect/>
            </a:stretch>
          </p:blipFill>
          <p:spPr bwMode="auto">
            <a:xfrm>
              <a:off x="4419600" y="3465489"/>
              <a:ext cx="4419600" cy="3276600"/>
            </a:xfrm>
            <a:prstGeom prst="rect">
              <a:avLst/>
            </a:prstGeom>
            <a:noFill/>
          </p:spPr>
        </p:pic>
        <p:sp>
          <p:nvSpPr>
            <p:cNvPr id="33" name="Rectangle 32"/>
            <p:cNvSpPr/>
            <p:nvPr/>
          </p:nvSpPr>
          <p:spPr>
            <a:xfrm>
              <a:off x="3035041" y="3581400"/>
              <a:ext cx="1536959" cy="369332"/>
            </a:xfrm>
            <a:prstGeom prst="rect">
              <a:avLst/>
            </a:prstGeom>
            <a:solidFill>
              <a:srgbClr val="FCF22C"/>
            </a:soli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err="1" smtClean="0">
                  <a:latin typeface="Bernard MT Condensed" pitchFamily="18" charset="0"/>
                  <a:ea typeface="Times New Roman"/>
                  <a:cs typeface="Traditional Arabic"/>
                </a:rPr>
                <a:t>Vinca</a:t>
              </a:r>
              <a:r>
                <a:rPr lang="en-US" dirty="0" smtClean="0">
                  <a:latin typeface="Bernard MT Condensed" pitchFamily="18" charset="0"/>
                  <a:ea typeface="Times New Roman"/>
                  <a:cs typeface="Traditional Arabic"/>
                </a:rPr>
                <a:t> Alkaloids</a:t>
              </a:r>
            </a:p>
          </p:txBody>
        </p:sp>
      </p:grpSp>
      <p:sp>
        <p:nvSpPr>
          <p:cNvPr id="34" name="Arc 33"/>
          <p:cNvSpPr/>
          <p:nvPr/>
        </p:nvSpPr>
        <p:spPr>
          <a:xfrm>
            <a:off x="9372600" y="44958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0400" y="610155"/>
            <a:ext cx="1839414" cy="430887"/>
          </a:xfrm>
          <a:prstGeom prst="rect">
            <a:avLst/>
          </a:prstGeom>
          <a:solidFill>
            <a:srgbClr val="FCF22C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dirty="0" err="1" smtClean="0">
                <a:latin typeface="Bernard MT Condensed" pitchFamily="18" charset="0"/>
                <a:ea typeface="Times New Roman"/>
                <a:cs typeface="Traditional Arabic"/>
              </a:rPr>
              <a:t>Vinca</a:t>
            </a:r>
            <a:r>
              <a:rPr lang="en-US" sz="2200" dirty="0" smtClean="0">
                <a:latin typeface="Bernard MT Condensed" pitchFamily="18" charset="0"/>
                <a:ea typeface="Times New Roman"/>
                <a:cs typeface="Traditional Arabic"/>
              </a:rPr>
              <a:t> Alkaloids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77000" y="152400"/>
            <a:ext cx="2667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PLANT  ALKALOIDS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720804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err="1" smtClean="0">
                <a:latin typeface="Bernard MT Condensed" pitchFamily="18" charset="0"/>
              </a:rPr>
              <a:t>Vincristine</a:t>
            </a:r>
            <a:r>
              <a:rPr lang="en-US" sz="2200" b="1" u="heavy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 in </a:t>
            </a:r>
            <a:r>
              <a:rPr lang="en-US" sz="2200" b="1" dirty="0" smtClean="0">
                <a:latin typeface="Arial Narrow" pitchFamily="34" charset="0"/>
              </a:rPr>
              <a:t>combination therapy for acute </a:t>
            </a:r>
            <a:r>
              <a:rPr lang="en-US" sz="2200" b="1" dirty="0" err="1" smtClean="0">
                <a:latin typeface="Arial Narrow" pitchFamily="34" charset="0"/>
              </a:rPr>
              <a:t>lympho</a:t>
            </a:r>
            <a:r>
              <a:rPr lang="en-US" sz="2200" b="1" dirty="0" smtClean="0">
                <a:latin typeface="Arial Narrow" pitchFamily="34" charset="0"/>
              </a:rPr>
              <a:t>- </a:t>
            </a:r>
            <a:r>
              <a:rPr lang="en-US" sz="2200" b="1" dirty="0" err="1" smtClean="0">
                <a:latin typeface="Arial Narrow" pitchFamily="34" charset="0"/>
              </a:rPr>
              <a:t>blastic</a:t>
            </a:r>
            <a:r>
              <a:rPr lang="en-US" sz="2200" b="1" dirty="0" smtClean="0">
                <a:latin typeface="Arial Narrow" pitchFamily="34" charset="0"/>
              </a:rPr>
              <a:t> leukemia, Hodgkin’s disease</a:t>
            </a:r>
          </a:p>
          <a:p>
            <a:r>
              <a:rPr lang="en-US" sz="2200" b="1" dirty="0" smtClean="0">
                <a:latin typeface="Arial Narrow" pitchFamily="34" charset="0"/>
              </a:rPr>
              <a:t>Cause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Neurological toxicity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1787604"/>
            <a:ext cx="6287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err="1" smtClean="0">
                <a:latin typeface="Bernard MT Condensed" pitchFamily="18" charset="0"/>
              </a:rPr>
              <a:t>Vinblastine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testicular carcinomas , Hodgkin’s disease, breast cancer &amp;  renal cell carcinoma.</a:t>
            </a:r>
          </a:p>
          <a:p>
            <a:r>
              <a:rPr lang="en-US" sz="2200" b="1" dirty="0" smtClean="0">
                <a:latin typeface="Arial Narrow" pitchFamily="34" charset="0"/>
              </a:rPr>
              <a:t>Cause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Bone marrow toxicity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352300"/>
            <a:ext cx="1651029" cy="36163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>
              <a:lnSpc>
                <a:spcPts val="2100"/>
              </a:lnSpc>
            </a:pPr>
            <a:r>
              <a:rPr lang="en-US" sz="2200" b="1" dirty="0" smtClean="0">
                <a:solidFill>
                  <a:srgbClr val="FCF22C"/>
                </a:solidFill>
                <a:latin typeface="Arial Narrow" pitchFamily="34" charset="0"/>
              </a:rPr>
              <a:t>Uses &amp; ADRs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28956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Both drugs cause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Alopecia &amp;</a:t>
            </a:r>
          </a:p>
          <a:p>
            <a:r>
              <a:rPr lang="en-US" sz="2200" b="1" dirty="0" smtClean="0">
                <a:latin typeface="Arial Narrow" pitchFamily="34" charset="0"/>
              </a:rPr>
              <a:t>Cellulites, phlebitis, t. necrosis if </a:t>
            </a:r>
            <a:r>
              <a:rPr lang="en-US" sz="2200" b="1" dirty="0" err="1" smtClean="0">
                <a:latin typeface="Arial Narrow" pitchFamily="34" charset="0"/>
              </a:rPr>
              <a:t>extravasated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</p:txBody>
      </p:sp>
      <p:pic>
        <p:nvPicPr>
          <p:cNvPr id="19" name="Picture 4" descr="mitosis"/>
          <p:cNvPicPr>
            <a:picLocks noChangeAspect="1" noChangeArrowheads="1"/>
          </p:cNvPicPr>
          <p:nvPr/>
        </p:nvPicPr>
        <p:blipFill>
          <a:blip r:embed="rId2" cstate="print"/>
          <a:srcRect l="56667" t="13617" r="2500" b="34823"/>
          <a:stretch>
            <a:fillRect/>
          </a:stretch>
        </p:blipFill>
        <p:spPr bwMode="auto">
          <a:xfrm>
            <a:off x="6248400" y="2514600"/>
            <a:ext cx="2590800" cy="1524000"/>
          </a:xfrm>
          <a:prstGeom prst="ellipse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772400" y="1219200"/>
            <a:ext cx="1371600" cy="1371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943600" y="1143000"/>
            <a:ext cx="1447800" cy="1447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5981163" y="114300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Metaphase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 rot="16200000">
            <a:off x="7404423" y="1891977"/>
            <a:ext cx="381000" cy="71184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91940" y="1790163"/>
            <a:ext cx="9090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72400" y="1187211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Anaphase</a:t>
            </a:r>
            <a:endParaRPr lang="en-US" sz="2000" b="1" dirty="0">
              <a:latin typeface="Arial Narrow" pitchFamily="34" charset="0"/>
            </a:endParaRPr>
          </a:p>
        </p:txBody>
      </p:sp>
      <p:graphicFrame>
        <p:nvGraphicFramePr>
          <p:cNvPr id="38" name="Group 18"/>
          <p:cNvGraphicFramePr>
            <a:graphicFrameLocks/>
          </p:cNvGraphicFramePr>
          <p:nvPr/>
        </p:nvGraphicFramePr>
        <p:xfrm>
          <a:off x="457200" y="3886200"/>
          <a:ext cx="8305800" cy="2854007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</a:rPr>
                        <a:t>Vinblastine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</a:rPr>
                        <a:t>Vincristine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D5"/>
                    </a:solidFill>
                  </a:tcPr>
                </a:tc>
              </a:tr>
              <a:tr h="2427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Uses ;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Hodgkin’s disease Lymphomas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Carcinoma Breast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Testicular tumors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Toxicity: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Bone marrow  suppression,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Anorexia, nausea, vomiting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Diarrhea, Alopecia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Uses: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Childhood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leukemias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Childhood tumors-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Wilm’s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tumor,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Neuroblastoma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Hodgkin’s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Toxicity: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Peripheral neuritis with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Paresthesia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Muscle weakness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Has marrow sparing effect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77000" y="152400"/>
            <a:ext cx="2667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PLANT  ALKALOIDS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2400" y="2960445"/>
            <a:ext cx="7620000" cy="1107996"/>
            <a:chOff x="152400" y="2960445"/>
            <a:chExt cx="7620000" cy="1107996"/>
          </a:xfrm>
        </p:grpSpPr>
        <p:sp>
          <p:nvSpPr>
            <p:cNvPr id="8" name="TextBox 7"/>
            <p:cNvSpPr txBox="1"/>
            <p:nvPr/>
          </p:nvSpPr>
          <p:spPr>
            <a:xfrm>
              <a:off x="1371600" y="2960445"/>
              <a:ext cx="6400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Blip>
                  <a:blip r:embed="rId2"/>
                </a:buBlip>
              </a:pPr>
              <a:r>
                <a:rPr lang="en-US" sz="2200" b="1" dirty="0" smtClean="0">
                  <a:latin typeface="Arial Narrow" pitchFamily="34" charset="0"/>
                </a:rPr>
                <a:t> Poorly absorbed </a:t>
              </a:r>
              <a:r>
                <a:rPr lang="en-US" sz="2200" b="1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latin typeface="Arial Narrow" pitchFamily="34" charset="0"/>
                </a:rPr>
                <a:t> given intravenously</a:t>
              </a:r>
            </a:p>
            <a:p>
              <a:pPr>
                <a:buBlip>
                  <a:blip r:embed="rId2"/>
                </a:buBlip>
              </a:pPr>
              <a:r>
                <a:rPr lang="en-US" sz="2200" b="1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  Has large volume of distribution</a:t>
              </a:r>
              <a:endParaRPr lang="en-US" sz="2200" b="1" dirty="0" smtClean="0">
                <a:latin typeface="Arial Narrow" pitchFamily="34" charset="0"/>
              </a:endParaRPr>
            </a:p>
            <a:p>
              <a:pPr>
                <a:buBlip>
                  <a:blip r:embed="rId2"/>
                </a:buBlip>
              </a:pPr>
              <a:r>
                <a:rPr lang="en-US" sz="2200" b="1" dirty="0" smtClean="0">
                  <a:latin typeface="Arial Narrow" pitchFamily="34" charset="0"/>
                </a:rPr>
                <a:t>  Inactivated by hepatic CYP450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2971800"/>
              <a:ext cx="1172116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The drug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4358" y="4089737"/>
            <a:ext cx="7899042" cy="1015663"/>
            <a:chOff x="254358" y="4089737"/>
            <a:chExt cx="7899042" cy="1015663"/>
          </a:xfrm>
        </p:grpSpPr>
        <p:sp>
          <p:nvSpPr>
            <p:cNvPr id="11" name="Rectangle 10"/>
            <p:cNvSpPr/>
            <p:nvPr/>
          </p:nvSpPr>
          <p:spPr>
            <a:xfrm>
              <a:off x="254358" y="4199253"/>
              <a:ext cx="736099" cy="36163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marL="400050" indent="-400050">
                <a:lnSpc>
                  <a:spcPts val="2100"/>
                </a:lnSpc>
              </a:pPr>
              <a:r>
                <a:rPr lang="en-US" sz="2200" b="1" dirty="0" smtClean="0">
                  <a:solidFill>
                    <a:srgbClr val="FCF22C"/>
                  </a:solidFill>
                  <a:latin typeface="Arial Narrow" pitchFamily="34" charset="0"/>
                </a:rPr>
                <a:t>Uses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1600" y="4089737"/>
              <a:ext cx="6781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In carcinomas </a:t>
              </a:r>
              <a:r>
                <a:rPr lang="en-US" sz="2200" b="1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breast, ovary, cervix, lung, head &amp; neck.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200" b="1" dirty="0" smtClean="0">
                  <a:latin typeface="Arial Narrow" pitchFamily="34" charset="0"/>
                </a:rPr>
                <a:t> + </a:t>
              </a:r>
              <a:r>
                <a:rPr lang="en-US" sz="2200" b="1" dirty="0" err="1" smtClean="0">
                  <a:latin typeface="Arial Narrow" pitchFamily="34" charset="0"/>
                </a:rPr>
                <a:t>cisplatin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ovarian &amp; lung carcinomas 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200" b="1" dirty="0" smtClean="0">
                  <a:latin typeface="Arial Narrow" pitchFamily="34" charset="0"/>
                </a:rPr>
                <a:t> + doxorubicin </a:t>
              </a:r>
              <a:r>
                <a:rPr lang="en-US" sz="2200" b="1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breast cancer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4358" y="5797814"/>
            <a:ext cx="8280042" cy="707886"/>
            <a:chOff x="254358" y="5797814"/>
            <a:chExt cx="8280042" cy="707886"/>
          </a:xfrm>
        </p:grpSpPr>
        <p:sp>
          <p:nvSpPr>
            <p:cNvPr id="13" name="Rectangle 12"/>
            <p:cNvSpPr/>
            <p:nvPr/>
          </p:nvSpPr>
          <p:spPr>
            <a:xfrm>
              <a:off x="254358" y="5912581"/>
              <a:ext cx="813043" cy="36163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marL="400050" indent="-400050">
                <a:lnSpc>
                  <a:spcPts val="2100"/>
                </a:lnSpc>
              </a:pPr>
              <a:r>
                <a:rPr lang="en-US" sz="2200" b="1" dirty="0" smtClean="0">
                  <a:solidFill>
                    <a:srgbClr val="FCF22C"/>
                  </a:solidFill>
                  <a:latin typeface="Arial Narrow" pitchFamily="34" charset="0"/>
                </a:rPr>
                <a:t>ADRs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1600" y="5797814"/>
              <a:ext cx="7162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200" b="1" dirty="0" smtClean="0">
                  <a:latin typeface="Arial Narrow" pitchFamily="34" charset="0"/>
                </a:rPr>
                <a:t> BM toxicity, Alopecia, 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200" b="1" dirty="0" smtClean="0">
                  <a:latin typeface="Arial Narrow" pitchFamily="34" charset="0"/>
                </a:rPr>
                <a:t> Peripheral neuritis with numbness &amp; tingling sensation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845082" y="609600"/>
            <a:ext cx="994118" cy="430887"/>
          </a:xfrm>
          <a:prstGeom prst="rect">
            <a:avLst/>
          </a:prstGeom>
          <a:solidFill>
            <a:srgbClr val="FCF22C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dirty="0" err="1" smtClean="0">
                <a:latin typeface="Bernard MT Condensed" pitchFamily="18" charset="0"/>
                <a:ea typeface="Times New Roman"/>
                <a:cs typeface="Traditional Arabic"/>
              </a:rPr>
              <a:t>Taxines</a:t>
            </a:r>
            <a:endParaRPr lang="en-US" sz="2200" dirty="0" smtClean="0">
              <a:latin typeface="Bernard MT Condensed" pitchFamily="18" charset="0"/>
              <a:ea typeface="Times New Roman"/>
              <a:cs typeface="Traditional Arabic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70442" y="1143000"/>
            <a:ext cx="1165704" cy="400110"/>
          </a:xfrm>
          <a:prstGeom prst="rect">
            <a:avLst/>
          </a:prstGeom>
          <a:solidFill>
            <a:srgbClr val="FFFFC5"/>
          </a:solidFill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Bernard MT Condensed" pitchFamily="18" charset="0"/>
              </a:rPr>
              <a:t>Paclitaxel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2064049"/>
            <a:ext cx="8293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Thus they –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metaphase of mitosis </a:t>
            </a:r>
            <a:r>
              <a:rPr lang="en-US" sz="20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CCS, M-G</a:t>
            </a:r>
            <a:r>
              <a:rPr lang="en-US" sz="2200" b="1" baseline="-25000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 Phase Dependent</a:t>
            </a:r>
            <a:r>
              <a:rPr lang="en-US" sz="2200" b="1" dirty="0" smtClean="0">
                <a:latin typeface="Arial Narrow" pitchFamily="34" charset="0"/>
              </a:rPr>
              <a:t>. So it is a ‘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MICROTUBULE INHIBITORS’ or POISONS</a:t>
            </a:r>
            <a:endParaRPr lang="en-US" sz="2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3436" y="1047691"/>
            <a:ext cx="74289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Bind β-</a:t>
            </a:r>
            <a:r>
              <a:rPr lang="en-US" sz="2200" b="1" dirty="0" err="1" smtClean="0">
                <a:latin typeface="Arial Narrow" pitchFamily="34" charset="0"/>
              </a:rPr>
              <a:t>tubulin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prevent its </a:t>
            </a:r>
            <a:r>
              <a:rPr lang="en-US" sz="2200" b="1" dirty="0" err="1" smtClean="0">
                <a:latin typeface="Arial Narrow" pitchFamily="34" charset="0"/>
              </a:rPr>
              <a:t>Depolymerization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</a:p>
          <a:p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No Disassembly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 </a:t>
            </a:r>
          </a:p>
          <a:p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No </a:t>
            </a:r>
            <a:r>
              <a:rPr lang="en-US" sz="2200" b="1" dirty="0" smtClean="0">
                <a:latin typeface="Arial Narrow" pitchFamily="34" charset="0"/>
              </a:rPr>
              <a:t>chromosomal segregation &amp; cell proliferation</a:t>
            </a:r>
            <a:endParaRPr lang="en-US" sz="2200" dirty="0"/>
          </a:p>
        </p:txBody>
      </p:sp>
      <p:sp>
        <p:nvSpPr>
          <p:cNvPr id="27" name="Rectangle 26"/>
          <p:cNvSpPr/>
          <p:nvPr/>
        </p:nvSpPr>
        <p:spPr>
          <a:xfrm>
            <a:off x="304800" y="597932"/>
            <a:ext cx="1261884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Mechanism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8600" y="5064825"/>
            <a:ext cx="8305800" cy="707886"/>
            <a:chOff x="228600" y="5064825"/>
            <a:chExt cx="8305800" cy="707886"/>
          </a:xfrm>
        </p:grpSpPr>
        <p:sp>
          <p:nvSpPr>
            <p:cNvPr id="28" name="Rectangle 27"/>
            <p:cNvSpPr/>
            <p:nvPr/>
          </p:nvSpPr>
          <p:spPr>
            <a:xfrm>
              <a:off x="228600" y="5141025"/>
              <a:ext cx="1479892" cy="36163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marL="400050" indent="-400050">
                <a:lnSpc>
                  <a:spcPts val="2100"/>
                </a:lnSpc>
              </a:pPr>
              <a:r>
                <a:rPr lang="en-US" sz="2200" b="1" dirty="0" smtClean="0">
                  <a:solidFill>
                    <a:srgbClr val="FCF22C"/>
                  </a:solidFill>
                  <a:latin typeface="Arial Narrow" pitchFamily="34" charset="0"/>
                </a:rPr>
                <a:t>Other Uses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52600" y="5064825"/>
              <a:ext cx="678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As </a:t>
              </a:r>
              <a:r>
                <a:rPr lang="en-US" sz="2200" b="1" dirty="0" err="1" smtClean="0">
                  <a:latin typeface="Arial Narrow" pitchFamily="34" charset="0"/>
                </a:rPr>
                <a:t>antiproliferative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on stents for cardiac intervention &amp; in 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err="1" smtClean="0">
                  <a:latin typeface="Arial Narrow" pitchFamily="34" charset="0"/>
                </a:rPr>
                <a:t>Restenotic</a:t>
              </a:r>
              <a:r>
                <a:rPr lang="en-US" sz="2200" b="1" dirty="0" smtClean="0">
                  <a:latin typeface="Arial Narrow" pitchFamily="34" charset="0"/>
                </a:rPr>
                <a:t> complications of cardiac intervention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609599"/>
            <a:ext cx="9144000" cy="2018763"/>
          </a:xfrm>
          <a:prstGeom prst="rect">
            <a:avLst/>
          </a:prstGeom>
          <a:solidFill>
            <a:srgbClr val="FFF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77000" y="152400"/>
            <a:ext cx="2667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PLANT  ALKALOIDS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84916" y="1358721"/>
            <a:ext cx="1777284" cy="1232079"/>
            <a:chOff x="813516" y="4787721"/>
            <a:chExt cx="1777284" cy="1232079"/>
          </a:xfrm>
        </p:grpSpPr>
        <p:pic>
          <p:nvPicPr>
            <p:cNvPr id="43" name="Picture 4" descr="C:\Users\Administrator\Pictures\hhh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223" t="7020" r="8884" b="14509"/>
            <a:stretch>
              <a:fillRect/>
            </a:stretch>
          </p:blipFill>
          <p:spPr bwMode="auto">
            <a:xfrm>
              <a:off x="1066800" y="4800600"/>
              <a:ext cx="1524000" cy="1219200"/>
            </a:xfrm>
            <a:prstGeom prst="rect">
              <a:avLst/>
            </a:prstGeom>
            <a:noFill/>
          </p:spPr>
        </p:pic>
        <p:pic>
          <p:nvPicPr>
            <p:cNvPr id="44" name="Picture 4" descr="C:\Users\Administrator\Pictures\hhh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45" t="7020" r="81776" b="14509"/>
            <a:stretch>
              <a:fillRect/>
            </a:stretch>
          </p:blipFill>
          <p:spPr bwMode="auto">
            <a:xfrm>
              <a:off x="813516" y="4787721"/>
              <a:ext cx="304800" cy="1219200"/>
            </a:xfrm>
            <a:prstGeom prst="rect">
              <a:avLst/>
            </a:prstGeom>
            <a:noFill/>
          </p:spPr>
        </p:pic>
      </p:grpSp>
      <p:sp>
        <p:nvSpPr>
          <p:cNvPr id="45" name="Rectangle 44"/>
          <p:cNvSpPr/>
          <p:nvPr/>
        </p:nvSpPr>
        <p:spPr>
          <a:xfrm>
            <a:off x="152400" y="1151035"/>
            <a:ext cx="280192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As DNA strands separate</a:t>
            </a:r>
            <a:endParaRPr lang="en-US" sz="2000" b="1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endParaRPr lang="en-US" sz="2000" b="1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 err="1" smtClean="0">
                <a:latin typeface="Arial Narrow" pitchFamily="34" charset="0"/>
              </a:rPr>
              <a:t>Supercoiling</a:t>
            </a:r>
            <a:endParaRPr lang="en-US" sz="2000" b="1" dirty="0"/>
          </a:p>
        </p:txBody>
      </p:sp>
      <p:sp>
        <p:nvSpPr>
          <p:cNvPr id="46" name="Rectangle 45"/>
          <p:cNvSpPr/>
          <p:nvPr/>
        </p:nvSpPr>
        <p:spPr>
          <a:xfrm>
            <a:off x="152400" y="609600"/>
            <a:ext cx="2040943" cy="656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dirty="0" smtClean="0">
                <a:latin typeface="Bernard MT Condensed" pitchFamily="18" charset="0"/>
              </a:rPr>
              <a:t>During Replication</a:t>
            </a:r>
          </a:p>
          <a:p>
            <a:pPr>
              <a:lnSpc>
                <a:spcPts val="2200"/>
              </a:lnSpc>
            </a:pPr>
            <a:r>
              <a:rPr lang="en-US" sz="2000" dirty="0" smtClean="0">
                <a:latin typeface="Bernard MT Condensed" pitchFamily="18" charset="0"/>
              </a:rPr>
              <a:t>&amp; Transcription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48" name="Down Arrow 47"/>
          <p:cNvSpPr/>
          <p:nvPr/>
        </p:nvSpPr>
        <p:spPr>
          <a:xfrm rot="16200000">
            <a:off x="4152900" y="1675863"/>
            <a:ext cx="914400" cy="533400"/>
          </a:xfrm>
          <a:prstGeom prst="downArrow">
            <a:avLst/>
          </a:prstGeom>
          <a:solidFill>
            <a:srgbClr val="FFFF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286000" y="594573"/>
            <a:ext cx="248657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DNA TOPOISOMERASEs</a:t>
            </a:r>
          </a:p>
          <a:p>
            <a:pPr algn="ctr"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</a:rPr>
              <a:t>Prevent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</a:p>
          <a:p>
            <a:pPr algn="ctr"/>
            <a:r>
              <a:rPr lang="en-US" sz="2200" b="1" dirty="0" err="1" smtClean="0">
                <a:latin typeface="Arial Narrow" pitchFamily="34" charset="0"/>
              </a:rPr>
              <a:t>Supercoiling</a:t>
            </a:r>
            <a:endParaRPr lang="en-US" sz="22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? </a:t>
            </a:r>
          </a:p>
          <a:p>
            <a:pPr algn="ctr"/>
            <a:endParaRPr lang="en-US" sz="2200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89679" y="762000"/>
            <a:ext cx="4114800" cy="16312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i="1" dirty="0" smtClean="0">
                <a:latin typeface="Arial Narrow" pitchFamily="34" charset="0"/>
              </a:rPr>
              <a:t>Enzyme contains a DNA </a:t>
            </a:r>
            <a:r>
              <a:rPr lang="en-US" sz="2200" b="1" i="1" dirty="0" err="1" smtClean="0">
                <a:latin typeface="Arial Narrow" pitchFamily="34" charset="0"/>
              </a:rPr>
              <a:t>lyase</a:t>
            </a:r>
            <a:r>
              <a:rPr lang="en-US" sz="2200" b="1" i="1" dirty="0" smtClean="0">
                <a:latin typeface="Arial Narrow" pitchFamily="34" charset="0"/>
              </a:rPr>
              <a:t> &amp; DNA </a:t>
            </a:r>
            <a:r>
              <a:rPr lang="en-US" sz="2200" b="1" i="1" dirty="0" err="1" smtClean="0">
                <a:latin typeface="Arial Narrow" pitchFamily="34" charset="0"/>
              </a:rPr>
              <a:t>ligase</a:t>
            </a:r>
            <a:r>
              <a:rPr lang="en-US" sz="2200" b="1" i="1" dirty="0" smtClean="0">
                <a:latin typeface="Arial Narrow" pitchFamily="34" charset="0"/>
              </a:rPr>
              <a:t> </a:t>
            </a:r>
            <a:r>
              <a:rPr lang="en-US" sz="2200" b="1" i="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f</a:t>
            </a:r>
            <a:r>
              <a:rPr lang="en-US" sz="2200" b="1" i="1" dirty="0" smtClean="0">
                <a:latin typeface="Arial Narrow" pitchFamily="34" charset="0"/>
              </a:rPr>
              <a:t>unctions to </a:t>
            </a:r>
            <a:r>
              <a:rPr lang="en-US" sz="2200" b="1" dirty="0" smtClean="0">
                <a:latin typeface="Arial Narrow" pitchFamily="34" charset="0"/>
              </a:rPr>
              <a:t>relax </a:t>
            </a:r>
            <a:r>
              <a:rPr lang="en-US" sz="2200" b="1" dirty="0" err="1" smtClean="0">
                <a:latin typeface="Arial Narrow" pitchFamily="34" charset="0"/>
              </a:rPr>
              <a:t>torsionally</a:t>
            </a:r>
            <a:r>
              <a:rPr lang="en-US" sz="2200" b="1" dirty="0" smtClean="0">
                <a:latin typeface="Arial Narrow" pitchFamily="34" charset="0"/>
              </a:rPr>
              <a:t> strained </a:t>
            </a:r>
            <a:r>
              <a:rPr lang="en-US" sz="2200" b="1" dirty="0" err="1" smtClean="0">
                <a:latin typeface="Arial Narrow" pitchFamily="34" charset="0"/>
              </a:rPr>
              <a:t>supercoiled</a:t>
            </a:r>
            <a:r>
              <a:rPr lang="en-US" sz="2200" b="1" dirty="0" smtClean="0">
                <a:latin typeface="Arial Narrow" pitchFamily="34" charset="0"/>
              </a:rPr>
              <a:t> DNA helix </a:t>
            </a:r>
            <a:r>
              <a:rPr lang="en-US" sz="2200" b="1" i="1" dirty="0" smtClean="0">
                <a:latin typeface="Arial Narrow" pitchFamily="34" charset="0"/>
              </a:rPr>
              <a:t>by cleaving, reorientation &amp; </a:t>
            </a:r>
            <a:r>
              <a:rPr lang="en-US" sz="2200" b="1" i="1" dirty="0" err="1" smtClean="0">
                <a:latin typeface="Arial Narrow" pitchFamily="34" charset="0"/>
              </a:rPr>
              <a:t>religation</a:t>
            </a:r>
            <a:r>
              <a:rPr lang="en-US" sz="2200" b="1" i="1" dirty="0" smtClean="0">
                <a:latin typeface="Arial Narrow" pitchFamily="34" charset="0"/>
              </a:rPr>
              <a:t> of the genomic DNA</a:t>
            </a:r>
            <a:endParaRPr lang="en-US" sz="2200" b="1" i="1" dirty="0">
              <a:latin typeface="Arial Narrow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37373" y="2667000"/>
            <a:ext cx="8778027" cy="4062919"/>
            <a:chOff x="137373" y="2667000"/>
            <a:chExt cx="8778027" cy="4062919"/>
          </a:xfrm>
        </p:grpSpPr>
        <p:sp>
          <p:nvSpPr>
            <p:cNvPr id="40" name="Rectangle 39"/>
            <p:cNvSpPr/>
            <p:nvPr/>
          </p:nvSpPr>
          <p:spPr>
            <a:xfrm>
              <a:off x="4419600" y="5791200"/>
              <a:ext cx="3962400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  <a:spcBef>
                  <a:spcPts val="600"/>
                </a:spcBef>
              </a:pPr>
              <a:r>
                <a:rPr lang="en-US" sz="2200" b="1" spc="-40" dirty="0" err="1" smtClean="0">
                  <a:solidFill>
                    <a:srgbClr val="C00000"/>
                  </a:solidFill>
                  <a:latin typeface="Arial Narrow" pitchFamily="34" charset="0"/>
                </a:rPr>
                <a:t>Topoisomerase</a:t>
              </a:r>
              <a:r>
                <a:rPr lang="en-US" sz="2200" b="1" spc="-40" dirty="0" smtClean="0">
                  <a:solidFill>
                    <a:srgbClr val="C00000"/>
                  </a:solidFill>
                  <a:latin typeface="Arial Narrow" pitchFamily="34" charset="0"/>
                </a:rPr>
                <a:t> II </a:t>
              </a:r>
              <a:r>
                <a:rPr lang="en-US" sz="2200" b="1" spc="-40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spc="-40" dirty="0" smtClean="0">
                  <a:latin typeface="Arial Narrow" pitchFamily="34" charset="0"/>
                </a:rPr>
                <a:t>transient double-strand breaks in DNA </a:t>
              </a:r>
              <a:r>
                <a:rPr lang="en-US" sz="2200" b="1" spc="-40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spc="-40" dirty="0" smtClean="0">
                  <a:latin typeface="Arial Narrow" pitchFamily="34" charset="0"/>
                </a:rPr>
                <a:t> removes </a:t>
              </a:r>
              <a:r>
                <a:rPr lang="en-US" sz="2200" b="1" spc="-40" dirty="0" err="1" smtClean="0">
                  <a:latin typeface="Arial Narrow" pitchFamily="34" charset="0"/>
                </a:rPr>
                <a:t>supercoils</a:t>
              </a:r>
              <a:r>
                <a:rPr lang="en-US" sz="2200" b="1" spc="-40" dirty="0" smtClean="0">
                  <a:latin typeface="Arial Narrow" pitchFamily="34" charset="0"/>
                </a:rPr>
                <a:t> two at a time. </a:t>
              </a:r>
              <a:endParaRPr lang="en-US" sz="2200" b="1" spc="-40" dirty="0">
                <a:latin typeface="Arial Narrow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37373" y="5791200"/>
              <a:ext cx="3962400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2200" b="1" u="sng" spc="-40" dirty="0" err="1" smtClean="0">
                  <a:solidFill>
                    <a:srgbClr val="C00000"/>
                  </a:solidFill>
                  <a:latin typeface="Arial Narrow" pitchFamily="34" charset="0"/>
                </a:rPr>
                <a:t>Topoisomerase</a:t>
              </a:r>
              <a:r>
                <a:rPr lang="en-US" sz="2200" b="1" u="sng" spc="-40" dirty="0" smtClean="0">
                  <a:solidFill>
                    <a:srgbClr val="C00000"/>
                  </a:solidFill>
                  <a:latin typeface="Arial Narrow" pitchFamily="34" charset="0"/>
                </a:rPr>
                <a:t> I </a:t>
              </a:r>
              <a:r>
                <a:rPr lang="en-US" sz="2200" b="1" spc="-40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spc="-40" dirty="0" smtClean="0">
                  <a:latin typeface="Arial Narrow" pitchFamily="34" charset="0"/>
                </a:rPr>
                <a:t>transient single-strand breaks in DNA </a:t>
              </a:r>
              <a:r>
                <a:rPr lang="en-US" sz="2200" b="1" spc="-40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spc="-40" dirty="0" smtClean="0">
                  <a:latin typeface="Arial Narrow" pitchFamily="34" charset="0"/>
                </a:rPr>
                <a:t> removes </a:t>
              </a:r>
              <a:r>
                <a:rPr lang="en-US" sz="2200" b="1" spc="-40" dirty="0" err="1" smtClean="0">
                  <a:latin typeface="Arial Narrow" pitchFamily="34" charset="0"/>
                </a:rPr>
                <a:t>supercoils</a:t>
              </a:r>
              <a:r>
                <a:rPr lang="en-US" sz="2200" b="1" spc="-40" dirty="0" smtClean="0">
                  <a:latin typeface="Arial Narrow" pitchFamily="34" charset="0"/>
                </a:rPr>
                <a:t> one at a time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52400" y="2667000"/>
              <a:ext cx="8763000" cy="3352800"/>
              <a:chOff x="152400" y="2616558"/>
              <a:chExt cx="8467725" cy="3403242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52400" y="2895600"/>
                <a:ext cx="4343400" cy="2895600"/>
                <a:chOff x="609600" y="1447800"/>
                <a:chExt cx="4810125" cy="3124200"/>
              </a:xfrm>
            </p:grpSpPr>
            <p:pic>
              <p:nvPicPr>
                <p:cNvPr id="30" name="Picture 2" descr="Topoisomerase I inhibitors: camptothecins and beyo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b="46053"/>
                <a:stretch>
                  <a:fillRect/>
                </a:stretch>
              </p:blipFill>
              <p:spPr bwMode="auto">
                <a:xfrm>
                  <a:off x="609600" y="1447800"/>
                  <a:ext cx="4810125" cy="3124200"/>
                </a:xfrm>
                <a:prstGeom prst="rect">
                  <a:avLst/>
                </a:prstGeom>
                <a:noFill/>
              </p:spPr>
            </p:pic>
            <p:sp>
              <p:nvSpPr>
                <p:cNvPr id="31" name="Oval 30"/>
                <p:cNvSpPr/>
                <p:nvPr/>
              </p:nvSpPr>
              <p:spPr>
                <a:xfrm>
                  <a:off x="2209800" y="2362200"/>
                  <a:ext cx="1066800" cy="4572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  <a:latin typeface="Bernard MT Condensed" pitchFamily="18" charset="0"/>
                    </a:rPr>
                    <a:t>TOP I</a:t>
                  </a:r>
                  <a:endParaRPr lang="en-US" dirty="0">
                    <a:solidFill>
                      <a:schemeClr val="tx1"/>
                    </a:solidFill>
                    <a:latin typeface="Bernard MT Condensed" pitchFamily="18" charset="0"/>
                  </a:endParaRPr>
                </a:p>
              </p:txBody>
            </p:sp>
            <p:sp>
              <p:nvSpPr>
                <p:cNvPr id="32" name="Notched Right Arrow 31"/>
                <p:cNvSpPr/>
                <p:nvPr/>
              </p:nvSpPr>
              <p:spPr>
                <a:xfrm rot="5400000">
                  <a:off x="3098807" y="2482941"/>
                  <a:ext cx="317681" cy="533400"/>
                </a:xfrm>
                <a:prstGeom prst="notched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4343400" y="2819400"/>
                <a:ext cx="4276725" cy="3200400"/>
                <a:chOff x="4343400" y="1905000"/>
                <a:chExt cx="4276725" cy="3200400"/>
              </a:xfrm>
            </p:grpSpPr>
            <p:pic>
              <p:nvPicPr>
                <p:cNvPr id="35" name="Picture 2" descr="Topoisomerase I inhibitors: camptothecins and beyo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b="67105"/>
                <a:stretch>
                  <a:fillRect/>
                </a:stretch>
              </p:blipFill>
              <p:spPr bwMode="auto">
                <a:xfrm>
                  <a:off x="4343400" y="1905000"/>
                  <a:ext cx="4276725" cy="1778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6" name="Picture 2" descr="Topoisomerase I inhibitors: camptothecins and beyo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52277" t="31579" b="46053"/>
                <a:stretch>
                  <a:fillRect/>
                </a:stretch>
              </p:blipFill>
              <p:spPr bwMode="auto">
                <a:xfrm>
                  <a:off x="6570685" y="3896360"/>
                  <a:ext cx="2040972" cy="1209040"/>
                </a:xfrm>
                <a:prstGeom prst="rect">
                  <a:avLst/>
                </a:prstGeom>
                <a:noFill/>
              </p:spPr>
            </p:pic>
            <p:sp>
              <p:nvSpPr>
                <p:cNvPr id="37" name="Oval 36"/>
                <p:cNvSpPr/>
                <p:nvPr/>
              </p:nvSpPr>
              <p:spPr>
                <a:xfrm>
                  <a:off x="5630652" y="2758440"/>
                  <a:ext cx="1084002" cy="42672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  <a:latin typeface="Bernard MT Condensed" pitchFamily="18" charset="0"/>
                    </a:rPr>
                    <a:t>TOP II</a:t>
                  </a:r>
                  <a:endParaRPr lang="en-US" dirty="0">
                    <a:solidFill>
                      <a:schemeClr val="tx1"/>
                    </a:solidFill>
                    <a:latin typeface="Bernard MT Condensed" pitchFamily="18" charset="0"/>
                  </a:endParaRPr>
                </a:p>
              </p:txBody>
            </p:sp>
            <p:sp>
              <p:nvSpPr>
                <p:cNvPr id="38" name="Notched Right Arrow 37"/>
                <p:cNvSpPr/>
                <p:nvPr/>
              </p:nvSpPr>
              <p:spPr>
                <a:xfrm rot="5400000">
                  <a:off x="6258067" y="3147765"/>
                  <a:ext cx="850222" cy="474251"/>
                </a:xfrm>
                <a:prstGeom prst="notched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Rectangle 51"/>
              <p:cNvSpPr/>
              <p:nvPr/>
            </p:nvSpPr>
            <p:spPr>
              <a:xfrm>
                <a:off x="359946" y="3110247"/>
                <a:ext cx="2133887" cy="406130"/>
              </a:xfrm>
              <a:prstGeom prst="rect">
                <a:avLst/>
              </a:prstGeom>
              <a:solidFill>
                <a:srgbClr val="FFFFC5"/>
              </a:solidFill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err="1" smtClean="0">
                    <a:latin typeface="Bernard MT Condensed" pitchFamily="18" charset="0"/>
                    <a:ea typeface="Times New Roman"/>
                    <a:cs typeface="Traditional Arabic"/>
                  </a:rPr>
                  <a:t>Iratecan</a:t>
                </a:r>
                <a:r>
                  <a:rPr lang="en-US" sz="2000" dirty="0" smtClean="0">
                    <a:latin typeface="Bernard MT Condensed" pitchFamily="18" charset="0"/>
                    <a:ea typeface="Times New Roman"/>
                    <a:cs typeface="Traditional Arabic"/>
                  </a:rPr>
                  <a:t>,  </a:t>
                </a:r>
                <a:r>
                  <a:rPr lang="en-US" sz="2000" dirty="0" err="1" smtClean="0">
                    <a:latin typeface="Bernard MT Condensed" pitchFamily="18" charset="0"/>
                    <a:ea typeface="Times New Roman"/>
                    <a:cs typeface="Traditional Arabic"/>
                  </a:rPr>
                  <a:t>Topotecan</a:t>
                </a:r>
                <a:endParaRPr lang="en-US" sz="2000" dirty="0">
                  <a:latin typeface="Bernard MT Condensed" pitchFamily="18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410200" y="3123126"/>
                <a:ext cx="1125629" cy="400110"/>
              </a:xfrm>
              <a:prstGeom prst="rect">
                <a:avLst/>
              </a:prstGeom>
              <a:solidFill>
                <a:srgbClr val="FFFFC5"/>
              </a:solidFill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err="1" smtClean="0">
                    <a:latin typeface="Bernard MT Condensed" pitchFamily="18" charset="0"/>
                  </a:rPr>
                  <a:t>Etoposide</a:t>
                </a:r>
                <a:endParaRPr lang="en-US" sz="2000" dirty="0">
                  <a:latin typeface="Bernard MT Condensed" pitchFamily="18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43437" y="2627289"/>
                <a:ext cx="2094963" cy="430887"/>
              </a:xfrm>
              <a:prstGeom prst="rect">
                <a:avLst/>
              </a:prstGeom>
              <a:solidFill>
                <a:srgbClr val="FCF22C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200" dirty="0" smtClean="0">
                    <a:latin typeface="Bernard MT Condensed" pitchFamily="18" charset="0"/>
                    <a:ea typeface="Times New Roman"/>
                    <a:cs typeface="Traditional Arabic"/>
                  </a:rPr>
                  <a:t>CAMTOTHECINS  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304763" y="2616558"/>
                <a:ext cx="2232560" cy="430887"/>
              </a:xfrm>
              <a:prstGeom prst="rect">
                <a:avLst/>
              </a:prstGeom>
              <a:solidFill>
                <a:srgbClr val="FCF22C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200" dirty="0" smtClean="0">
                    <a:latin typeface="Bernard MT Condensed" pitchFamily="18" charset="0"/>
                    <a:ea typeface="Times New Roman"/>
                    <a:cs typeface="Traditional Arabic"/>
                  </a:rPr>
                  <a:t>PODOPHYLOTOXINE</a:t>
                </a: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2971800" y="152400"/>
            <a:ext cx="3073021" cy="369332"/>
          </a:xfrm>
          <a:prstGeom prst="rect">
            <a:avLst/>
          </a:prstGeom>
          <a:solidFill>
            <a:srgbClr val="FCF22C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TOPOISOMERASE INHIBITORS</a:t>
            </a:r>
            <a:endParaRPr lang="en-US" dirty="0"/>
          </a:p>
        </p:txBody>
      </p:sp>
      <p:sp>
        <p:nvSpPr>
          <p:cNvPr id="59" name="Down Arrow 58"/>
          <p:cNvSpPr/>
          <p:nvPr/>
        </p:nvSpPr>
        <p:spPr>
          <a:xfrm rot="5400000" flipH="1">
            <a:off x="6038581" y="97129"/>
            <a:ext cx="419637" cy="457200"/>
          </a:xfrm>
          <a:prstGeom prst="downArrow">
            <a:avLst/>
          </a:prstGeom>
          <a:solidFill>
            <a:srgbClr val="FCF22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0" y="259080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600" y="583842"/>
            <a:ext cx="2232560" cy="430887"/>
          </a:xfrm>
          <a:prstGeom prst="rect">
            <a:avLst/>
          </a:prstGeom>
          <a:solidFill>
            <a:srgbClr val="FCF22C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 smtClean="0">
                <a:latin typeface="Bernard MT Condensed" pitchFamily="18" charset="0"/>
                <a:ea typeface="Times New Roman"/>
                <a:cs typeface="Traditional Arabic"/>
              </a:rPr>
              <a:t>PODOPHYLOTOXINE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152400"/>
            <a:ext cx="2667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PLANT  ALKALOIDS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5638800" y="1454312"/>
            <a:ext cx="1350138" cy="267237"/>
          </a:xfrm>
          <a:prstGeom prst="leftArrow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0" y="0"/>
            <a:ext cx="4572000" cy="1524000"/>
            <a:chOff x="-990600" y="1447800"/>
            <a:chExt cx="4572000" cy="2057400"/>
          </a:xfrm>
        </p:grpSpPr>
        <p:pic>
          <p:nvPicPr>
            <p:cNvPr id="40" name="Picture 2" descr="http://www.meds.com/molmime/colon/camptosar/usx4766/fig4a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lum contrast="10000"/>
            </a:blip>
            <a:srcRect l="7533" t="27826" r="2072" b="34609"/>
            <a:stretch>
              <a:fillRect/>
            </a:stretch>
          </p:blipFill>
          <p:spPr bwMode="auto">
            <a:xfrm>
              <a:off x="-990600" y="1447800"/>
              <a:ext cx="4572000" cy="2057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Lightning Bolt 40"/>
            <p:cNvSpPr/>
            <p:nvPr/>
          </p:nvSpPr>
          <p:spPr>
            <a:xfrm rot="4178181">
              <a:off x="-106195" y="1630154"/>
              <a:ext cx="914400" cy="762000"/>
            </a:xfrm>
            <a:prstGeom prst="lightningBolt">
              <a:avLst/>
            </a:prstGeom>
            <a:gradFill flip="none" rotWithShape="1">
              <a:gsLst>
                <a:gs pos="69000">
                  <a:schemeClr val="bg1"/>
                </a:gs>
                <a:gs pos="38000">
                  <a:schemeClr val="bg1"/>
                </a:gs>
                <a:gs pos="86000">
                  <a:schemeClr val="bg1"/>
                </a:gs>
                <a:gs pos="31000">
                  <a:schemeClr val="bg1">
                    <a:alpha val="69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17"/>
            <p:cNvGrpSpPr/>
            <p:nvPr/>
          </p:nvGrpSpPr>
          <p:grpSpPr>
            <a:xfrm>
              <a:off x="685800" y="1905000"/>
              <a:ext cx="864560" cy="1038892"/>
              <a:chOff x="5346070" y="1641960"/>
              <a:chExt cx="864560" cy="1038892"/>
            </a:xfrm>
          </p:grpSpPr>
          <p:pic>
            <p:nvPicPr>
              <p:cNvPr id="43" name="Picture 2" descr="http://www.meds.com/molmime/colon/camptosar/usx4766/fig4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lum contrast="10000"/>
              </a:blip>
              <a:srcRect l="30132" t="33391" r="60829" b="55478"/>
              <a:stretch>
                <a:fillRect/>
              </a:stretch>
            </p:blipFill>
            <p:spPr bwMode="auto">
              <a:xfrm>
                <a:off x="5562600" y="1905000"/>
                <a:ext cx="457200" cy="609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" name="Lightning Bolt 43"/>
              <p:cNvSpPr/>
              <p:nvPr/>
            </p:nvSpPr>
            <p:spPr>
              <a:xfrm rot="4178181">
                <a:off x="5258904" y="1729126"/>
                <a:ext cx="1038892" cy="864560"/>
              </a:xfrm>
              <a:prstGeom prst="lightningBolt">
                <a:avLst/>
              </a:prstGeom>
              <a:gradFill flip="none" rotWithShape="1">
                <a:gsLst>
                  <a:gs pos="69000">
                    <a:schemeClr val="bg1"/>
                  </a:gs>
                  <a:gs pos="38000">
                    <a:schemeClr val="bg1"/>
                  </a:gs>
                  <a:gs pos="86000">
                    <a:schemeClr val="bg1"/>
                  </a:gs>
                  <a:gs pos="31000">
                    <a:schemeClr val="bg1">
                      <a:alpha val="69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6744237" y="1365233"/>
            <a:ext cx="1125629" cy="4001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Bernard MT Condensed" pitchFamily="18" charset="0"/>
              </a:rPr>
              <a:t>Etoposide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45" name="Left Arrow 44"/>
          <p:cNvSpPr/>
          <p:nvPr/>
        </p:nvSpPr>
        <p:spPr>
          <a:xfrm rot="2204814">
            <a:off x="2193305" y="1084684"/>
            <a:ext cx="773885" cy="272448"/>
          </a:xfrm>
          <a:prstGeom prst="leftArrow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124200" y="1808480"/>
            <a:ext cx="647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Stabilizes </a:t>
            </a:r>
            <a:r>
              <a:rPr lang="en-US" sz="2200" b="1" spc="-30" dirty="0" err="1" smtClean="0">
                <a:latin typeface="Arial Narrow" pitchFamily="34" charset="0"/>
              </a:rPr>
              <a:t>topoisomerase</a:t>
            </a:r>
            <a:r>
              <a:rPr lang="en-US" sz="2200" b="1" spc="-30" dirty="0" smtClean="0">
                <a:latin typeface="Arial Narrow" pitchFamily="34" charset="0"/>
              </a:rPr>
              <a:t> II–DNA complex</a:t>
            </a:r>
            <a:r>
              <a:rPr lang="en-US" sz="2200" b="1" spc="-30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smtClean="0">
                <a:latin typeface="Arial Narrow" pitchFamily="34" charset="0"/>
              </a:rPr>
              <a:t>prevent ligation </a:t>
            </a:r>
            <a:r>
              <a:rPr lang="en-US" sz="2200" b="1" spc="-30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 </a:t>
            </a:r>
            <a:r>
              <a:rPr lang="en-US" sz="2200" b="1" spc="-30" dirty="0" smtClean="0">
                <a:latin typeface="Arial Narrow" pitchFamily="34" charset="0"/>
              </a:rPr>
              <a:t>breaks are pertained </a:t>
            </a:r>
            <a:r>
              <a:rPr lang="en-US" sz="2200" b="1" spc="-30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200" b="1" spc="-30" dirty="0" smtClean="0">
                <a:latin typeface="Arial Narrow" pitchFamily="34" charset="0"/>
              </a:rPr>
              <a:t> apoptosis</a:t>
            </a:r>
            <a:endParaRPr lang="en-US" sz="2200" b="1" spc="-30" dirty="0">
              <a:latin typeface="Arial Narrow" pitchFamily="34" charset="0"/>
            </a:endParaRPr>
          </a:p>
        </p:txBody>
      </p: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EF202">
                <a:tint val="45000"/>
                <a:satMod val="400000"/>
              </a:srgbClr>
            </a:duotone>
            <a:lum bright="10000"/>
          </a:blip>
          <a:srcRect b="6329"/>
          <a:stretch>
            <a:fillRect/>
          </a:stretch>
        </p:blipFill>
        <p:spPr bwMode="auto">
          <a:xfrm>
            <a:off x="17462" y="1447800"/>
            <a:ext cx="31067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286000" y="1392065"/>
            <a:ext cx="3353547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TOPOISOMERASE II    INHIBITORS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377190" y="953037"/>
            <a:ext cx="2895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50" dirty="0" smtClean="0">
                <a:latin typeface="Arial Narrow" pitchFamily="34" charset="0"/>
              </a:rPr>
              <a:t>Semi-synthetic derivative</a:t>
            </a:r>
            <a:endParaRPr lang="en-US" sz="2200" b="1" spc="-50" dirty="0">
              <a:latin typeface="Arial Narrow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48884" y="2514600"/>
            <a:ext cx="38523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CCS. Late S-G2 Phase dependent</a:t>
            </a:r>
            <a:endParaRPr lang="en-US" sz="2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124200" y="5257800"/>
            <a:ext cx="4800600" cy="1366363"/>
            <a:chOff x="3124200" y="5257800"/>
            <a:chExt cx="4800600" cy="1366363"/>
          </a:xfrm>
        </p:grpSpPr>
        <p:sp>
          <p:nvSpPr>
            <p:cNvPr id="49" name="Rectangle 48"/>
            <p:cNvSpPr/>
            <p:nvPr/>
          </p:nvSpPr>
          <p:spPr>
            <a:xfrm>
              <a:off x="3124200" y="5257800"/>
              <a:ext cx="813043" cy="36163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marL="400050" indent="-400050">
                <a:lnSpc>
                  <a:spcPts val="2100"/>
                </a:lnSpc>
              </a:pPr>
              <a:r>
                <a:rPr lang="en-US" sz="2200" b="1" dirty="0" smtClean="0">
                  <a:solidFill>
                    <a:srgbClr val="FCF22C"/>
                  </a:solidFill>
                  <a:latin typeface="Arial Narrow" pitchFamily="34" charset="0"/>
                </a:rPr>
                <a:t>ADRs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124200" y="5646972"/>
              <a:ext cx="4800600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Blip>
                  <a:blip r:embed="rId5"/>
                </a:buBlip>
              </a:pPr>
              <a:r>
                <a:rPr lang="en-US" sz="2200" b="1" dirty="0" smtClean="0">
                  <a:latin typeface="Arial Narrow" pitchFamily="34" charset="0"/>
                </a:rPr>
                <a:t> Mild nausea, alopecia, allergic reaction</a:t>
              </a:r>
            </a:p>
            <a:p>
              <a:pPr>
                <a:lnSpc>
                  <a:spcPts val="2300"/>
                </a:lnSpc>
                <a:buBlip>
                  <a:blip r:embed="rId5"/>
                </a:buBlip>
              </a:pPr>
              <a:r>
                <a:rPr lang="en-US" sz="2200" b="1" dirty="0" smtClean="0">
                  <a:latin typeface="Arial Narrow" pitchFamily="34" charset="0"/>
                </a:rPr>
                <a:t> Phlebitis at the injection site</a:t>
              </a:r>
            </a:p>
            <a:p>
              <a:pPr>
                <a:lnSpc>
                  <a:spcPts val="2300"/>
                </a:lnSpc>
                <a:buBlip>
                  <a:blip r:embed="rId5"/>
                </a:buBlip>
              </a:pPr>
              <a:r>
                <a:rPr lang="en-US" sz="2200" b="1" dirty="0" smtClean="0">
                  <a:latin typeface="Arial Narrow" pitchFamily="34" charset="0"/>
                </a:rPr>
                <a:t> Bone marrow toxicity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8000" y="3650459"/>
            <a:ext cx="6400800" cy="1643785"/>
            <a:chOff x="3048000" y="3650459"/>
            <a:chExt cx="6400800" cy="1643785"/>
          </a:xfrm>
        </p:grpSpPr>
        <p:sp>
          <p:nvSpPr>
            <p:cNvPr id="48" name="Rectangle 47"/>
            <p:cNvSpPr/>
            <p:nvPr/>
          </p:nvSpPr>
          <p:spPr>
            <a:xfrm>
              <a:off x="3124200" y="3650459"/>
              <a:ext cx="736099" cy="36163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marL="400050" indent="-400050">
                <a:lnSpc>
                  <a:spcPts val="2100"/>
                </a:lnSpc>
              </a:pPr>
              <a:r>
                <a:rPr lang="en-US" sz="2200" b="1" dirty="0" smtClean="0">
                  <a:solidFill>
                    <a:srgbClr val="FCF22C"/>
                  </a:solidFill>
                  <a:latin typeface="Arial Narrow" pitchFamily="34" charset="0"/>
                </a:rPr>
                <a:t>Uses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48000" y="4022101"/>
              <a:ext cx="6400800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Blip>
                  <a:blip r:embed="rId5"/>
                </a:buBlip>
              </a:pPr>
              <a:r>
                <a:rPr lang="en-US" sz="2200" b="1" dirty="0" smtClean="0">
                  <a:latin typeface="Arial Narrow" pitchFamily="34" charset="0"/>
                </a:rPr>
                <a:t> Small-cell lung cancer</a:t>
              </a:r>
            </a:p>
            <a:p>
              <a:pPr>
                <a:lnSpc>
                  <a:spcPts val="2300"/>
                </a:lnSpc>
                <a:buBlip>
                  <a:blip r:embed="rId5"/>
                </a:buBlip>
              </a:pPr>
              <a:r>
                <a:rPr lang="en-US" sz="2200" b="1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 T</a:t>
              </a:r>
              <a:r>
                <a:rPr lang="en-US" sz="2200" b="1" dirty="0" smtClean="0">
                  <a:latin typeface="Arial Narrow" pitchFamily="34" charset="0"/>
                </a:rPr>
                <a:t>esticular and ovarian germ cell cancers </a:t>
              </a:r>
            </a:p>
            <a:p>
              <a:pPr>
                <a:lnSpc>
                  <a:spcPts val="2300"/>
                </a:lnSpc>
                <a:buBlip>
                  <a:blip r:embed="rId5"/>
                </a:buBlip>
              </a:pPr>
              <a:r>
                <a:rPr lang="en-US" sz="2200" b="1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 L</a:t>
              </a:r>
              <a:r>
                <a:rPr lang="en-US" sz="2200" b="1" dirty="0" smtClean="0">
                  <a:latin typeface="Arial Narrow" pitchFamily="34" charset="0"/>
                </a:rPr>
                <a:t>ymphomas, acute </a:t>
              </a:r>
              <a:r>
                <a:rPr lang="en-US" sz="2200" b="1" dirty="0" err="1" smtClean="0">
                  <a:latin typeface="Arial Narrow" pitchFamily="34" charset="0"/>
                </a:rPr>
                <a:t>myelogenic</a:t>
              </a:r>
              <a:r>
                <a:rPr lang="en-US" sz="2200" b="1" dirty="0" smtClean="0">
                  <a:latin typeface="Arial Narrow" pitchFamily="34" charset="0"/>
                </a:rPr>
                <a:t> &amp; lymphoblastic </a:t>
              </a:r>
              <a:br>
                <a:rPr lang="en-US" sz="2200" b="1" dirty="0" smtClean="0">
                  <a:latin typeface="Arial Narrow" pitchFamily="34" charset="0"/>
                </a:rPr>
              </a:br>
              <a:r>
                <a:rPr lang="en-US" sz="2200" b="1" dirty="0" smtClean="0">
                  <a:latin typeface="Arial Narrow" pitchFamily="34" charset="0"/>
                </a:rPr>
                <a:t>    leukemia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3200400" y="2842592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The drug</a:t>
            </a:r>
            <a:r>
              <a:rPr lang="en-US" sz="2200" b="1" spc="-30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 Given IV or orally </a:t>
            </a:r>
            <a:r>
              <a:rPr lang="en-US" sz="2200" b="1" spc="-30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50% bioavailability</a:t>
            </a:r>
          </a:p>
          <a:p>
            <a:r>
              <a:rPr lang="en-US" sz="2200" b="1" dirty="0" smtClean="0">
                <a:latin typeface="Arial Narrow" pitchFamily="34" charset="0"/>
              </a:rPr>
              <a:t> 	      Metabolized in liver by CYP3A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7000" y="152400"/>
            <a:ext cx="2667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PLANT  ALKALOIDS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30193" y="629127"/>
            <a:ext cx="1861407" cy="430887"/>
          </a:xfrm>
          <a:prstGeom prst="rect">
            <a:avLst/>
          </a:prstGeom>
          <a:solidFill>
            <a:srgbClr val="FCF22C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 smtClean="0">
                <a:latin typeface="Bernard MT Condensed" pitchFamily="18" charset="0"/>
                <a:ea typeface="Times New Roman"/>
                <a:cs typeface="Traditional Arabic"/>
              </a:rPr>
              <a:t>CAMTOTHECINS  </a:t>
            </a:r>
          </a:p>
        </p:txBody>
      </p:sp>
      <p:sp>
        <p:nvSpPr>
          <p:cNvPr id="19" name="Left Arrow 18"/>
          <p:cNvSpPr/>
          <p:nvPr/>
        </p:nvSpPr>
        <p:spPr>
          <a:xfrm>
            <a:off x="5638800" y="1454312"/>
            <a:ext cx="1350138" cy="267237"/>
          </a:xfrm>
          <a:prstGeom prst="leftArrow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4572000" cy="1524000"/>
            <a:chOff x="-990600" y="1447800"/>
            <a:chExt cx="4572000" cy="2057400"/>
          </a:xfrm>
        </p:grpSpPr>
        <p:pic>
          <p:nvPicPr>
            <p:cNvPr id="21" name="Picture 2" descr="http://www.meds.com/molmime/colon/camptosar/usx4766/fig4a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lum contrast="10000"/>
            </a:blip>
            <a:srcRect l="7533" t="27826" r="2072" b="34609"/>
            <a:stretch>
              <a:fillRect/>
            </a:stretch>
          </p:blipFill>
          <p:spPr bwMode="auto">
            <a:xfrm>
              <a:off x="-990600" y="1447800"/>
              <a:ext cx="4572000" cy="2057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Lightning Bolt 21"/>
            <p:cNvSpPr/>
            <p:nvPr/>
          </p:nvSpPr>
          <p:spPr>
            <a:xfrm rot="4178181">
              <a:off x="-106195" y="1630154"/>
              <a:ext cx="914400" cy="762000"/>
            </a:xfrm>
            <a:prstGeom prst="lightningBolt">
              <a:avLst/>
            </a:prstGeom>
            <a:gradFill flip="none" rotWithShape="1">
              <a:gsLst>
                <a:gs pos="69000">
                  <a:schemeClr val="bg1"/>
                </a:gs>
                <a:gs pos="38000">
                  <a:schemeClr val="bg1"/>
                </a:gs>
                <a:gs pos="86000">
                  <a:schemeClr val="bg1"/>
                </a:gs>
                <a:gs pos="31000">
                  <a:schemeClr val="bg1">
                    <a:alpha val="69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7"/>
            <p:cNvGrpSpPr/>
            <p:nvPr/>
          </p:nvGrpSpPr>
          <p:grpSpPr>
            <a:xfrm>
              <a:off x="685800" y="1905000"/>
              <a:ext cx="864560" cy="1038892"/>
              <a:chOff x="5346070" y="1641960"/>
              <a:chExt cx="864560" cy="1038892"/>
            </a:xfrm>
          </p:grpSpPr>
          <p:pic>
            <p:nvPicPr>
              <p:cNvPr id="24" name="Picture 2" descr="http://www.meds.com/molmime/colon/camptosar/usx4766/fig4a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lum contrast="10000"/>
              </a:blip>
              <a:srcRect l="30132" t="33391" r="60829" b="55478"/>
              <a:stretch>
                <a:fillRect/>
              </a:stretch>
            </p:blipFill>
            <p:spPr bwMode="auto">
              <a:xfrm>
                <a:off x="5562600" y="1905000"/>
                <a:ext cx="457200" cy="609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Lightning Bolt 24"/>
              <p:cNvSpPr/>
              <p:nvPr/>
            </p:nvSpPr>
            <p:spPr>
              <a:xfrm rot="4178181">
                <a:off x="5258904" y="1729126"/>
                <a:ext cx="1038892" cy="864560"/>
              </a:xfrm>
              <a:prstGeom prst="lightningBolt">
                <a:avLst/>
              </a:prstGeom>
              <a:gradFill flip="none" rotWithShape="1">
                <a:gsLst>
                  <a:gs pos="69000">
                    <a:schemeClr val="bg1"/>
                  </a:gs>
                  <a:gs pos="38000">
                    <a:schemeClr val="bg1"/>
                  </a:gs>
                  <a:gs pos="86000">
                    <a:schemeClr val="bg1"/>
                  </a:gs>
                  <a:gs pos="31000">
                    <a:schemeClr val="bg1">
                      <a:alpha val="69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6744237" y="1365233"/>
            <a:ext cx="1193596" cy="4001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Bernard MT Condensed" pitchFamily="18" charset="0"/>
              </a:rPr>
              <a:t>Topotecan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10000"/>
          </a:blip>
          <a:srcRect b="1953"/>
          <a:stretch>
            <a:fillRect/>
          </a:stretch>
        </p:blipFill>
        <p:spPr bwMode="auto">
          <a:xfrm>
            <a:off x="0" y="1524000"/>
            <a:ext cx="289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Bent Arrow 28"/>
          <p:cNvSpPr/>
          <p:nvPr/>
        </p:nvSpPr>
        <p:spPr>
          <a:xfrm rot="3002241" flipH="1" flipV="1">
            <a:off x="1084356" y="849623"/>
            <a:ext cx="1306917" cy="536734"/>
          </a:xfrm>
          <a:prstGeom prst="bentArrow">
            <a:avLst>
              <a:gd name="adj1" fmla="val 1088"/>
              <a:gd name="adj2" fmla="val 40423"/>
              <a:gd name="adj3" fmla="val 36368"/>
              <a:gd name="adj4" fmla="val 43750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6000" y="1392065"/>
            <a:ext cx="3353547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TOPOISOMERASE I   INHIBITORS</a:t>
            </a:r>
            <a:endParaRPr lang="en-US" dirty="0"/>
          </a:p>
        </p:txBody>
      </p:sp>
      <p:pic>
        <p:nvPicPr>
          <p:cNvPr id="31" name="Picture 30" descr="http://journals.prous.com/journals/dof/20073210/html/df320859/images/fig01b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006"/>
          <a:stretch>
            <a:fillRect/>
          </a:stretch>
        </p:blipFill>
        <p:spPr bwMode="auto">
          <a:xfrm>
            <a:off x="3048000" y="2743200"/>
            <a:ext cx="4343400" cy="28194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895600" y="180505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000" b="1" dirty="0" smtClean="0">
                <a:latin typeface="Arial Narrow" pitchFamily="34" charset="0"/>
              </a:rPr>
              <a:t>Block cells in S-G2 phase of cell cycle </a:t>
            </a:r>
            <a:r>
              <a:rPr lang="en-US" sz="2000" b="1" spc="-30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smtClean="0">
                <a:latin typeface="Arial Narrow" pitchFamily="34" charset="0"/>
              </a:rPr>
              <a:t>DNA degradation </a:t>
            </a:r>
          </a:p>
          <a:p>
            <a:pPr marL="0" lvl="2"/>
            <a:r>
              <a:rPr lang="en-US" sz="2000" b="1" dirty="0" smtClean="0">
                <a:latin typeface="Arial Narrow" pitchFamily="34" charset="0"/>
              </a:rPr>
              <a:t>Nucleoside transport inhibition </a:t>
            </a:r>
          </a:p>
          <a:p>
            <a:pPr marL="0" lvl="2"/>
            <a:r>
              <a:rPr lang="en-US" sz="2000" b="1" dirty="0" smtClean="0">
                <a:latin typeface="Arial Narrow" pitchFamily="34" charset="0"/>
              </a:rPr>
              <a:t>Mitochondrial electron transport inhibition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048000" y="5214215"/>
            <a:ext cx="6400800" cy="1348833"/>
            <a:chOff x="3048000" y="5214215"/>
            <a:chExt cx="6400800" cy="1348833"/>
          </a:xfrm>
        </p:grpSpPr>
        <p:sp>
          <p:nvSpPr>
            <p:cNvPr id="18" name="Rectangle 17"/>
            <p:cNvSpPr/>
            <p:nvPr/>
          </p:nvSpPr>
          <p:spPr>
            <a:xfrm>
              <a:off x="3124200" y="5214215"/>
              <a:ext cx="736099" cy="36163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marL="400050" indent="-400050">
                <a:lnSpc>
                  <a:spcPts val="2100"/>
                </a:lnSpc>
              </a:pPr>
              <a:r>
                <a:rPr lang="en-US" sz="2200" b="1" dirty="0" smtClean="0">
                  <a:solidFill>
                    <a:srgbClr val="FCF22C"/>
                  </a:solidFill>
                  <a:latin typeface="Arial Narrow" pitchFamily="34" charset="0"/>
                </a:rPr>
                <a:t>Uses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48000" y="5585857"/>
              <a:ext cx="6400800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Blip>
                  <a:blip r:embed="rId5"/>
                </a:buBlip>
              </a:pPr>
              <a:r>
                <a:rPr lang="en-US" sz="2200" b="1" dirty="0" smtClean="0">
                  <a:latin typeface="Arial Narrow" pitchFamily="34" charset="0"/>
                </a:rPr>
                <a:t> Small-cell lung cancer</a:t>
              </a:r>
            </a:p>
            <a:p>
              <a:pPr>
                <a:lnSpc>
                  <a:spcPts val="2300"/>
                </a:lnSpc>
                <a:buBlip>
                  <a:blip r:embed="rId5"/>
                </a:buBlip>
              </a:pPr>
              <a:r>
                <a:rPr lang="en-US" sz="2200" b="1" dirty="0" smtClean="0">
                  <a:latin typeface="Arial Narrow" pitchFamily="34" charset="0"/>
                </a:rPr>
                <a:t> Ovarian cancers </a:t>
              </a:r>
            </a:p>
            <a:p>
              <a:pPr>
                <a:lnSpc>
                  <a:spcPts val="2300"/>
                </a:lnSpc>
                <a:buBlip>
                  <a:blip r:embed="rId5"/>
                </a:buBlip>
              </a:pPr>
              <a:r>
                <a:rPr lang="en-US" sz="2200" b="1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 Cervical cancers</a:t>
              </a:r>
              <a:endParaRPr lang="en-US" sz="2200" b="1" dirty="0" smtClean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733800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</a:rPr>
              <a:t>In most of them the reactive </a:t>
            </a:r>
            <a:r>
              <a:rPr lang="en-US" sz="2200" b="1" dirty="0" err="1" smtClean="0">
                <a:latin typeface="Arial Narrow" pitchFamily="34" charset="0"/>
              </a:rPr>
              <a:t>gps</a:t>
            </a:r>
            <a:r>
              <a:rPr lang="en-US" sz="2200" b="1" dirty="0" smtClean="0">
                <a:latin typeface="Arial Narrow" pitchFamily="34" charset="0"/>
              </a:rPr>
              <a:t> are 2 alkyl groups (C</a:t>
            </a:r>
            <a:r>
              <a:rPr lang="en-US" sz="2200" b="1" baseline="-25000" dirty="0" smtClean="0">
                <a:latin typeface="Arial Narrow" pitchFamily="34" charset="0"/>
              </a:rPr>
              <a:t>n</a:t>
            </a:r>
            <a:r>
              <a:rPr lang="en-US" sz="2200" b="1" dirty="0" smtClean="0">
                <a:latin typeface="Arial Narrow" pitchFamily="34" charset="0"/>
              </a:rPr>
              <a:t>H</a:t>
            </a:r>
            <a:r>
              <a:rPr lang="en-US" sz="2200" b="1" baseline="-25000" dirty="0" smtClean="0">
                <a:latin typeface="Arial Narrow" pitchFamily="34" charset="0"/>
              </a:rPr>
              <a:t>2n+1</a:t>
            </a:r>
            <a:r>
              <a:rPr lang="en-US" sz="2200" b="1" dirty="0" smtClean="0">
                <a:latin typeface="Arial Narrow" pitchFamily="34" charset="0"/>
              </a:rPr>
              <a:t>)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so are  </a:t>
            </a:r>
            <a:r>
              <a:rPr lang="en-US" sz="2200" b="1" dirty="0" err="1" smtClean="0">
                <a:latin typeface="Arial Narrow" pitchFamily="34" charset="0"/>
              </a:rPr>
              <a:t>bifunctional</a:t>
            </a:r>
            <a:r>
              <a:rPr lang="en-US" sz="2200" b="1" dirty="0" smtClean="0">
                <a:latin typeface="Arial Narrow" pitchFamily="34" charset="0"/>
              </a:rPr>
              <a:t> allowing inter &amp; intra nucleotide </a:t>
            </a:r>
            <a:r>
              <a:rPr lang="en-US" sz="2200" b="1" dirty="0" err="1" smtClean="0">
                <a:latin typeface="Arial Narrow" pitchFamily="34" charset="0"/>
              </a:rPr>
              <a:t>crosslinking</a:t>
            </a:r>
            <a:r>
              <a:rPr lang="en-US" sz="2200" b="1" dirty="0" smtClean="0">
                <a:latin typeface="Arial Narrow" pitchFamily="34" charset="0"/>
              </a:rPr>
              <a:t> of the guanine </a:t>
            </a:r>
            <a:r>
              <a:rPr lang="en-US" sz="2200" b="1" dirty="0" err="1" smtClean="0">
                <a:latin typeface="Arial Narrow" pitchFamily="34" charset="0"/>
              </a:rPr>
              <a:t>neucleobases</a:t>
            </a:r>
            <a:r>
              <a:rPr lang="en-US" sz="2200" b="1" dirty="0" smtClean="0">
                <a:latin typeface="Arial Narrow" pitchFamily="34" charset="0"/>
              </a:rPr>
              <a:t> in the DNA double-helix strands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so strand become unable </a:t>
            </a:r>
            <a:r>
              <a:rPr lang="en-US" sz="2200" b="1" dirty="0" smtClean="0">
                <a:latin typeface="Arial Narrow" pitchFamily="34" charset="0"/>
              </a:rPr>
              <a:t>to uncoil and separate. 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</a:rPr>
              <a:t>The cells </a:t>
            </a:r>
            <a:r>
              <a:rPr lang="en-US" sz="2200" b="1" dirty="0">
                <a:latin typeface="Arial Narrow" pitchFamily="34" charset="0"/>
              </a:rPr>
              <a:t>are most susceptible to alkylation in late G1 </a:t>
            </a:r>
            <a:r>
              <a:rPr lang="en-US" sz="2200" b="1" dirty="0" smtClean="0">
                <a:latin typeface="Arial Narrow" pitchFamily="34" charset="0"/>
              </a:rPr>
              <a:t>&amp; S phases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CC with expression of block </a:t>
            </a:r>
            <a:r>
              <a:rPr lang="en-US" sz="2200" b="1" dirty="0">
                <a:latin typeface="Arial Narrow" pitchFamily="34" charset="0"/>
              </a:rPr>
              <a:t>in </a:t>
            </a:r>
            <a:r>
              <a:rPr lang="en-US" sz="2200" b="1" dirty="0" smtClean="0">
                <a:latin typeface="Arial Narrow" pitchFamily="34" charset="0"/>
              </a:rPr>
              <a:t>G2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apoptosis So t</a:t>
            </a:r>
            <a:r>
              <a:rPr lang="en-US" sz="2200" b="1" dirty="0" smtClean="0">
                <a:latin typeface="Arial Narrow" pitchFamily="34" charset="0"/>
              </a:rPr>
              <a:t>hey stop tumor growth. </a:t>
            </a:r>
          </a:p>
        </p:txBody>
      </p:sp>
      <p:pic>
        <p:nvPicPr>
          <p:cNvPr id="5" name="Picture 3" descr="nrc749-i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l="20617" t="37752" r="20877" b="9683"/>
          <a:stretch>
            <a:fillRect/>
          </a:stretch>
        </p:blipFill>
        <p:spPr bwMode="auto">
          <a:xfrm>
            <a:off x="304800" y="533400"/>
            <a:ext cx="3789947" cy="3200400"/>
          </a:xfrm>
          <a:prstGeom prst="rect">
            <a:avLst/>
          </a:prstGeom>
          <a:noFill/>
        </p:spPr>
      </p:pic>
      <p:pic>
        <p:nvPicPr>
          <p:cNvPr id="6" name="Picture 2" descr="C:\Documents and Settings\Ahmed\My Documents\My Pictures\Pictur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969751" y="314806"/>
            <a:ext cx="4640849" cy="347574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00800" y="2286000"/>
            <a:ext cx="2207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latin typeface="Arial Narrow" pitchFamily="34" charset="0"/>
              </a:rPr>
              <a:t>Cannot uncoil &amp; separate</a:t>
            </a:r>
            <a:endParaRPr lang="en-US" sz="1600" i="1" dirty="0"/>
          </a:p>
        </p:txBody>
      </p:sp>
      <p:pic>
        <p:nvPicPr>
          <p:cNvPr id="9" name="Picture 4" descr="DNA_orbit_animated">
            <a:hlinkClick r:id="rId4" tooltip="Animation of the structure of a section of DNA. The bases lie horizontally between the two spiraling strands. Large version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52462" y="4881563"/>
            <a:ext cx="1376363" cy="3043237"/>
          </a:xfrm>
          <a:prstGeom prst="rect">
            <a:avLst/>
          </a:prstGeom>
          <a:noFill/>
        </p:spPr>
      </p:pic>
      <p:pic>
        <p:nvPicPr>
          <p:cNvPr id="10" name="Picture 4" descr="DNA_orbit_animated">
            <a:hlinkClick r:id="rId4" tooltip="Animation of the structure of a section of DNA. The bases lie horizontally between the two spiraling strands. Large version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652837" y="4881563"/>
            <a:ext cx="1376363" cy="3043237"/>
          </a:xfrm>
          <a:prstGeom prst="rect">
            <a:avLst/>
          </a:prstGeom>
          <a:noFill/>
        </p:spPr>
      </p:pic>
      <p:pic>
        <p:nvPicPr>
          <p:cNvPr id="11" name="Picture 4" descr="DNA_orbit_animated">
            <a:hlinkClick r:id="rId4" tooltip="Animation of the structure of a section of DNA. The bases lie horizontally between the two spiraling strands. Large version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653212" y="4881563"/>
            <a:ext cx="1376363" cy="304323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240222" y="0"/>
            <a:ext cx="490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ALKYLATING AGENTS AND RELATED COMPOUNDS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http://www.d.umn.edu/~jfitzake/Lectures/DMED/Antineoplastics/ProteinFunctionInhibitors/NormalAsparagina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90601"/>
            <a:ext cx="3533061" cy="2191469"/>
          </a:xfrm>
          <a:prstGeom prst="rect">
            <a:avLst/>
          </a:prstGeom>
          <a:gradFill flip="none" rotWithShape="1">
            <a:gsLst>
              <a:gs pos="4000">
                <a:schemeClr val="bg2">
                  <a:lumMod val="50000"/>
                  <a:alpha val="51000"/>
                </a:schemeClr>
              </a:gs>
              <a:gs pos="6000">
                <a:srgbClr val="FFC000">
                  <a:alpha val="70000"/>
                </a:srgbClr>
              </a:gs>
              <a:gs pos="36000">
                <a:srgbClr val="F5FDA5">
                  <a:alpha val="84000"/>
                </a:srgbClr>
              </a:gs>
              <a:gs pos="81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</p:pic>
      <p:pic>
        <p:nvPicPr>
          <p:cNvPr id="104453" name="Picture 5" descr="http://www.d.umn.edu/~jfitzake/Lectures/DMED/Antineoplastics/ProteinFunctionInhibitors/Cancer2Asparagina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5361" y="3276600"/>
            <a:ext cx="3541914" cy="2209800"/>
          </a:xfrm>
          <a:prstGeom prst="rect">
            <a:avLst/>
          </a:prstGeom>
          <a:gradFill flip="none" rotWithShape="1">
            <a:gsLst>
              <a:gs pos="4000">
                <a:schemeClr val="bg2">
                  <a:lumMod val="50000"/>
                  <a:alpha val="51000"/>
                </a:schemeClr>
              </a:gs>
              <a:gs pos="6000">
                <a:srgbClr val="FFC000">
                  <a:alpha val="70000"/>
                </a:srgbClr>
              </a:gs>
              <a:gs pos="36000">
                <a:srgbClr val="F5FDA5">
                  <a:alpha val="84000"/>
                </a:srgbClr>
              </a:gs>
              <a:gs pos="81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92925" y="5052950"/>
            <a:ext cx="807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The drug is not distribute, remains in blood, little pass to CSF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18563"/>
            <a:ext cx="58674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FEF202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INDIVIDUAL CHEMOTHERAPEUTIC GROUPS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730" y="1021863"/>
            <a:ext cx="3889526" cy="430887"/>
          </a:xfrm>
          <a:prstGeom prst="rect">
            <a:avLst/>
          </a:prstGeom>
          <a:solidFill>
            <a:srgbClr val="FCF22C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indent="-400050" algn="ctr">
              <a:defRPr/>
            </a:pPr>
            <a:r>
              <a:rPr lang="en-US" sz="2200" dirty="0" smtClean="0">
                <a:latin typeface="Bernard MT Condensed" pitchFamily="18" charset="0"/>
                <a:ea typeface="Times New Roman"/>
                <a:cs typeface="Traditional Arabic"/>
              </a:rPr>
              <a:t>V.  OTHERS: Enzyme Chemotherapy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3500" y="1533900"/>
            <a:ext cx="1676400" cy="400110"/>
          </a:xfrm>
          <a:prstGeom prst="rect">
            <a:avLst/>
          </a:prstGeom>
          <a:solidFill>
            <a:srgbClr val="FCF22C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indent="-400050" algn="ctr">
              <a:defRPr/>
            </a:pPr>
            <a:r>
              <a:rPr lang="en-US" sz="2000" dirty="0" smtClean="0">
                <a:latin typeface="Bernard MT Condensed" pitchFamily="18" charset="0"/>
                <a:ea typeface="Times New Roman"/>
                <a:cs typeface="Traditional Arabic"/>
              </a:rPr>
              <a:t>L-</a:t>
            </a:r>
            <a:r>
              <a:rPr lang="en-US" sz="2000" dirty="0" err="1" smtClean="0">
                <a:latin typeface="Bernard MT Condensed" pitchFamily="18" charset="0"/>
                <a:ea typeface="Times New Roman"/>
                <a:cs typeface="Traditional Arabic"/>
              </a:rPr>
              <a:t>Asparginase</a:t>
            </a:r>
            <a:endParaRPr lang="en-US" sz="2000" dirty="0" smtClean="0">
              <a:latin typeface="Bernard MT Condensed" pitchFamily="18" charset="0"/>
              <a:ea typeface="Times New Roman"/>
              <a:cs typeface="Traditional Arab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675" y="2038600"/>
            <a:ext cx="3921266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ANTINEOPLASTIC MECHANISM OF ACTION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26725" y="1540825"/>
            <a:ext cx="25571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Derived from bacteria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474025"/>
            <a:ext cx="502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spc="-30" dirty="0" smtClean="0">
                <a:latin typeface="Arial Narrow" pitchFamily="34" charset="0"/>
              </a:rPr>
              <a:t>Relies on the fact that; </a:t>
            </a:r>
            <a:r>
              <a:rPr lang="en-US" sz="2200" b="1" u="sng" spc="-30" dirty="0" smtClean="0">
                <a:latin typeface="Arial Narrow" pitchFamily="34" charset="0"/>
              </a:rPr>
              <a:t>Normal cells </a:t>
            </a:r>
            <a:r>
              <a:rPr lang="en-US" sz="2200" b="1" spc="-30" dirty="0" smtClean="0">
                <a:latin typeface="Arial Narrow" pitchFamily="34" charset="0"/>
              </a:rPr>
              <a:t>have high levels of </a:t>
            </a:r>
            <a:r>
              <a:rPr lang="en-US" sz="2200" b="1" spc="-30" dirty="0" err="1" smtClean="0">
                <a:latin typeface="Arial Narrow" pitchFamily="34" charset="0"/>
              </a:rPr>
              <a:t>asparaginase</a:t>
            </a:r>
            <a:r>
              <a:rPr lang="en-US" sz="2200" b="1" spc="-30" dirty="0" smtClean="0">
                <a:latin typeface="Arial Narrow" pitchFamily="34" charset="0"/>
              </a:rPr>
              <a:t> to </a:t>
            </a:r>
            <a:r>
              <a:rPr lang="en-US" sz="2200" b="1" u="sng" spc="-30" dirty="0" smtClean="0">
                <a:latin typeface="Arial Narrow" pitchFamily="34" charset="0"/>
              </a:rPr>
              <a:t>form </a:t>
            </a:r>
            <a:r>
              <a:rPr lang="en-US" sz="2200" b="1" u="sng" spc="-30" dirty="0" err="1" smtClean="0">
                <a:latin typeface="Arial Narrow" pitchFamily="34" charset="0"/>
              </a:rPr>
              <a:t>asparagine</a:t>
            </a:r>
            <a:r>
              <a:rPr lang="en-US" sz="2200" b="1" spc="-30" dirty="0" smtClean="0">
                <a:latin typeface="Arial Narrow" pitchFamily="34" charset="0"/>
              </a:rPr>
              <a:t>. </a:t>
            </a:r>
          </a:p>
          <a:p>
            <a:pPr>
              <a:lnSpc>
                <a:spcPts val="2300"/>
              </a:lnSpc>
            </a:pPr>
            <a:r>
              <a:rPr lang="en-US" sz="2200" b="1" spc="-30" dirty="0" smtClean="0">
                <a:latin typeface="Arial Narrow" pitchFamily="34" charset="0"/>
              </a:rPr>
              <a:t>Yet some cancer cells as </a:t>
            </a:r>
            <a:r>
              <a:rPr lang="en-US" sz="2200" b="1" u="sng" spc="-30" dirty="0" smtClean="0">
                <a:latin typeface="Arial Narrow" pitchFamily="34" charset="0"/>
              </a:rPr>
              <a:t>ALL leukemic cells </a:t>
            </a:r>
            <a:r>
              <a:rPr lang="en-US" sz="2200" b="1" spc="-30" dirty="0" smtClean="0">
                <a:latin typeface="Arial Narrow" pitchFamily="34" charset="0"/>
              </a:rPr>
              <a:t>are </a:t>
            </a:r>
            <a:r>
              <a:rPr lang="en-US" sz="2200" b="1" u="sng" spc="-30" dirty="0" smtClean="0">
                <a:latin typeface="Arial Narrow" pitchFamily="34" charset="0"/>
              </a:rPr>
              <a:t>unable </a:t>
            </a:r>
            <a:r>
              <a:rPr lang="en-US" sz="2200" b="1" spc="-30" dirty="0" smtClean="0">
                <a:latin typeface="Arial Narrow" pitchFamily="34" charset="0"/>
              </a:rPr>
              <a:t>to do so due to </a:t>
            </a:r>
            <a:r>
              <a:rPr lang="en-US" sz="2200" b="1" u="sng" spc="-30" dirty="0" smtClean="0">
                <a:latin typeface="Arial Narrow" pitchFamily="34" charset="0"/>
              </a:rPr>
              <a:t>deficiency in </a:t>
            </a:r>
            <a:r>
              <a:rPr lang="en-US" sz="2200" b="1" u="sng" spc="-30" dirty="0" err="1" smtClean="0">
                <a:latin typeface="Arial Narrow" pitchFamily="34" charset="0"/>
              </a:rPr>
              <a:t>asparagine</a:t>
            </a:r>
            <a:r>
              <a:rPr lang="en-US" sz="2200" b="1" u="sng" spc="-30" dirty="0" smtClean="0">
                <a:latin typeface="Arial Narrow" pitchFamily="34" charset="0"/>
              </a:rPr>
              <a:t> </a:t>
            </a:r>
            <a:r>
              <a:rPr lang="en-US" sz="2200" b="1" u="sng" spc="-30" dirty="0" err="1" smtClean="0">
                <a:latin typeface="Arial Narrow" pitchFamily="34" charset="0"/>
              </a:rPr>
              <a:t>synthatase</a:t>
            </a:r>
            <a:r>
              <a:rPr lang="en-US" sz="2200" b="1" u="sng" spc="-30" dirty="0" smtClean="0">
                <a:latin typeface="Arial Narrow" pitchFamily="34" charset="0"/>
              </a:rPr>
              <a:t>. </a:t>
            </a:r>
            <a:r>
              <a:rPr lang="en-US" sz="2200" b="1" spc="-30" dirty="0" smtClean="0">
                <a:latin typeface="Arial Narrow" pitchFamily="34" charset="0"/>
              </a:rPr>
              <a:t>So these cells depend on blood as source to obtain the </a:t>
            </a:r>
            <a:r>
              <a:rPr lang="en-US" sz="2200" b="1" spc="-30" dirty="0" err="1" smtClean="0">
                <a:latin typeface="Arial Narrow" pitchFamily="34" charset="0"/>
              </a:rPr>
              <a:t>a.a</a:t>
            </a:r>
            <a:r>
              <a:rPr lang="en-US" sz="2200" b="1" spc="-30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4191000"/>
            <a:ext cx="48006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spc="-30" dirty="0" smtClean="0">
                <a:solidFill>
                  <a:srgbClr val="C00000"/>
                </a:solidFill>
                <a:latin typeface="Arial Narrow" pitchFamily="34" charset="0"/>
              </a:rPr>
              <a:t>L-</a:t>
            </a:r>
            <a:r>
              <a:rPr lang="en-US" sz="2200" b="1" spc="-30" dirty="0" err="1" smtClean="0">
                <a:solidFill>
                  <a:srgbClr val="C00000"/>
                </a:solidFill>
                <a:latin typeface="Arial Narrow" pitchFamily="34" charset="0"/>
              </a:rPr>
              <a:t>Asparaginase</a:t>
            </a:r>
            <a:r>
              <a:rPr lang="en-US" sz="2200" b="1" spc="-30" dirty="0" smtClean="0">
                <a:latin typeface="Arial Narrow" pitchFamily="34" charset="0"/>
              </a:rPr>
              <a:t> hydrolyzes bld. </a:t>
            </a:r>
            <a:r>
              <a:rPr lang="en-US" sz="2200" b="1" spc="-30" dirty="0" err="1" smtClean="0">
                <a:latin typeface="Arial Narrow" pitchFamily="34" charset="0"/>
              </a:rPr>
              <a:t>asparagine</a:t>
            </a:r>
            <a:r>
              <a:rPr lang="en-US" sz="2200" b="1" spc="-30" dirty="0" smtClean="0">
                <a:latin typeface="Arial Narrow" pitchFamily="34" charset="0"/>
              </a:rPr>
              <a:t> to </a:t>
            </a:r>
            <a:r>
              <a:rPr lang="en-US" sz="2200" b="1" spc="-30" dirty="0" err="1" smtClean="0">
                <a:latin typeface="Arial Narrow" pitchFamily="34" charset="0"/>
              </a:rPr>
              <a:t>aspartate</a:t>
            </a:r>
            <a:r>
              <a:rPr lang="en-US" sz="2200" b="1" spc="-30" dirty="0" smtClean="0">
                <a:latin typeface="Arial Narrow" pitchFamily="34" charset="0"/>
              </a:rPr>
              <a:t> &amp; ammonia </a:t>
            </a:r>
            <a:r>
              <a:rPr lang="en-US" sz="2200" b="1" spc="-30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smtClean="0">
                <a:latin typeface="Arial Narrow" pitchFamily="34" charset="0"/>
              </a:rPr>
              <a:t>depriving  tumor cells of this only source to form its </a:t>
            </a:r>
            <a:r>
              <a:rPr lang="en-US" sz="2200" b="1" spc="-30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proteins</a:t>
            </a:r>
            <a:endParaRPr lang="en-US" sz="2200" b="1" u="sng" spc="-30" dirty="0" smtClean="0">
              <a:latin typeface="Arial Narrow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9125" y="5496300"/>
            <a:ext cx="8763000" cy="430887"/>
            <a:chOff x="369125" y="5496300"/>
            <a:chExt cx="8763000" cy="430887"/>
          </a:xfrm>
        </p:grpSpPr>
        <p:sp>
          <p:nvSpPr>
            <p:cNvPr id="17" name="Rectangle 16"/>
            <p:cNvSpPr/>
            <p:nvPr/>
          </p:nvSpPr>
          <p:spPr>
            <a:xfrm>
              <a:off x="369125" y="5525000"/>
              <a:ext cx="736099" cy="36163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marL="400050" indent="-400050">
                <a:lnSpc>
                  <a:spcPts val="2100"/>
                </a:lnSpc>
              </a:pPr>
              <a:r>
                <a:rPr lang="en-US" sz="2200" b="1" dirty="0" smtClean="0">
                  <a:solidFill>
                    <a:srgbClr val="FCF22C"/>
                  </a:solidFill>
                  <a:latin typeface="Arial Narrow" pitchFamily="34" charset="0"/>
                </a:rPr>
                <a:t>Uses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00350" y="5496300"/>
              <a:ext cx="7831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spc="-50" dirty="0" smtClean="0">
                  <a:latin typeface="Arial Narrow" pitchFamily="34" charset="0"/>
                </a:rPr>
                <a:t>Acute lymphoblastic leukemia </a:t>
              </a:r>
              <a:r>
                <a:rPr lang="en-US" sz="2000" i="1" spc="-50" dirty="0" smtClean="0">
                  <a:latin typeface="Arial Narrow" pitchFamily="34" charset="0"/>
                </a:rPr>
                <a:t>(in combination) </a:t>
              </a:r>
              <a:r>
                <a:rPr lang="en-US" sz="2200" b="1" spc="-50" dirty="0" smtClean="0">
                  <a:latin typeface="Arial Narrow" pitchFamily="34" charset="0"/>
                </a:rPr>
                <a:t>&amp; certain types of lymphoma</a:t>
              </a:r>
              <a:endParaRPr lang="en-US" sz="2200" b="1" spc="-50" dirty="0">
                <a:latin typeface="Arial Narrow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2407" y="5889175"/>
            <a:ext cx="8668568" cy="769441"/>
            <a:chOff x="382407" y="5889175"/>
            <a:chExt cx="8668568" cy="769441"/>
          </a:xfrm>
        </p:grpSpPr>
        <p:sp>
          <p:nvSpPr>
            <p:cNvPr id="18" name="Rectangle 17"/>
            <p:cNvSpPr/>
            <p:nvPr/>
          </p:nvSpPr>
          <p:spPr>
            <a:xfrm>
              <a:off x="382407" y="6015850"/>
              <a:ext cx="813043" cy="36163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marL="400050" indent="-400050">
                <a:lnSpc>
                  <a:spcPts val="2100"/>
                </a:lnSpc>
              </a:pPr>
              <a:r>
                <a:rPr lang="en-US" sz="2200" b="1" dirty="0" smtClean="0">
                  <a:solidFill>
                    <a:srgbClr val="FCF22C"/>
                  </a:solidFill>
                  <a:latin typeface="Arial Narrow" pitchFamily="34" charset="0"/>
                </a:rPr>
                <a:t>ADRs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0" y="5889175"/>
              <a:ext cx="78317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spc="-50" dirty="0" smtClean="0">
                  <a:latin typeface="Arial Narrow" pitchFamily="34" charset="0"/>
                </a:rPr>
                <a:t> Hypersensitivity reactions, anaphylactic shock, acute pancreatitis</a:t>
              </a:r>
            </a:p>
            <a:p>
              <a:r>
                <a:rPr lang="en-US" sz="2200" b="1" spc="-50" dirty="0" smtClean="0">
                  <a:latin typeface="Arial Narrow" pitchFamily="34" charset="0"/>
                </a:rPr>
                <a:t> No effect on rapidly dividing cells; </a:t>
              </a:r>
              <a:r>
                <a:rPr lang="en-US" sz="2200" b="1" spc="-50" dirty="0" err="1" smtClean="0">
                  <a:latin typeface="Arial Narrow" pitchFamily="34" charset="0"/>
                </a:rPr>
                <a:t>ie</a:t>
              </a:r>
              <a:r>
                <a:rPr lang="en-US" sz="2200" b="1" spc="-50" dirty="0" smtClean="0">
                  <a:latin typeface="Arial Narrow" pitchFamily="34" charset="0"/>
                </a:rPr>
                <a:t> BM, GIT, hair follicles,…..</a:t>
              </a:r>
              <a:endParaRPr lang="en-US" sz="2200" b="1" spc="-5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4">
                <a:lumMod val="60000"/>
                <a:lumOff val="40000"/>
                <a:alpha val="91000"/>
              </a:schemeClr>
            </a:gs>
            <a:gs pos="12000">
              <a:srgbClr val="7030A0">
                <a:alpha val="63000"/>
              </a:srgbClr>
            </a:gs>
            <a:gs pos="36000">
              <a:srgbClr val="F5FDA5">
                <a:alpha val="84000"/>
              </a:srgbClr>
            </a:gs>
            <a:gs pos="81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http://www.yourdictionary.com/images/main/A4dn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666776" y="-191224"/>
            <a:ext cx="1742436" cy="3364411"/>
          </a:xfrm>
          <a:prstGeom prst="rect">
            <a:avLst/>
          </a:prstGeom>
          <a:noFill/>
        </p:spPr>
      </p:pic>
      <p:pic>
        <p:nvPicPr>
          <p:cNvPr id="19" name="Picture 6" descr="http://www.yourdictionary.com/images/main/A4dn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34788" y="-844638"/>
            <a:ext cx="1742436" cy="3364411"/>
          </a:xfrm>
          <a:prstGeom prst="rect">
            <a:avLst/>
          </a:prstGeom>
          <a:noFill/>
        </p:spPr>
      </p:pic>
      <p:pic>
        <p:nvPicPr>
          <p:cNvPr id="22" name="Picture 6" descr="http://www.yourdictionary.com/images/main/A4dn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689860" y="-510856"/>
            <a:ext cx="1742436" cy="3364411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 rot="341125">
            <a:off x="286818" y="2025675"/>
            <a:ext cx="8632934" cy="87125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Left">
              <a:avLst>
                <a:gd name="adj" fmla="val 26281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CANCER CHEMOTHERAPY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5181600" y="18800"/>
            <a:ext cx="3962400" cy="1219200"/>
            <a:chOff x="2514600" y="-342996"/>
            <a:chExt cx="4038600" cy="1377251"/>
          </a:xfrm>
        </p:grpSpPr>
        <p:pic>
          <p:nvPicPr>
            <p:cNvPr id="21" name="Picture 6" descr="http://www.yourdictionary.com/images/main/A4dna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4933902" y="-585043"/>
              <a:ext cx="1104996" cy="2133600"/>
            </a:xfrm>
            <a:prstGeom prst="rect">
              <a:avLst/>
            </a:prstGeom>
            <a:noFill/>
          </p:spPr>
        </p:pic>
        <p:pic>
          <p:nvPicPr>
            <p:cNvPr id="32" name="Picture 6" descr="http://www.yourdictionary.com/images/main/A4dna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3028902" y="-857298"/>
              <a:ext cx="1104996" cy="2133600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3962400" y="4876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Forte" pitchFamily="66" charset="0"/>
              </a:rPr>
              <a:t>TO BE CONTINUED</a:t>
            </a:r>
            <a:endParaRPr lang="en-US" sz="3600" b="1" dirty="0">
              <a:latin typeface="Forte" pitchFamily="66" charset="0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838200" y="4302825"/>
            <a:ext cx="3200400" cy="1219200"/>
            <a:chOff x="2514600" y="-342996"/>
            <a:chExt cx="4038600" cy="1377251"/>
          </a:xfrm>
        </p:grpSpPr>
        <p:pic>
          <p:nvPicPr>
            <p:cNvPr id="14" name="Picture 6" descr="http://www.yourdictionary.com/images/main/A4dna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4933902" y="-585043"/>
              <a:ext cx="1104996" cy="2133600"/>
            </a:xfrm>
            <a:prstGeom prst="rect">
              <a:avLst/>
            </a:prstGeom>
            <a:noFill/>
          </p:spPr>
        </p:pic>
        <p:pic>
          <p:nvPicPr>
            <p:cNvPr id="15" name="Picture 6" descr="http://www.yourdictionary.com/images/main/A4dna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3028902" y="-857298"/>
              <a:ext cx="1104996" cy="213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771942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u="sng" dirty="0" smtClean="0">
                <a:latin typeface="Arial Narrow" pitchFamily="34" charset="0"/>
              </a:rPr>
              <a:t>Carcinogenesis: </a:t>
            </a:r>
            <a:r>
              <a:rPr lang="en-US" sz="2200" b="1" dirty="0" err="1" smtClean="0">
                <a:latin typeface="Arial Narrow" pitchFamily="34" charset="0"/>
              </a:rPr>
              <a:t>Chlorambucil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cyclophosphamide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streptozocin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err="1" smtClean="0">
                <a:latin typeface="Arial Narrow" pitchFamily="34" charset="0"/>
              </a:rPr>
              <a:t>semustine</a:t>
            </a:r>
            <a:r>
              <a:rPr lang="en-US" sz="2200" b="1" dirty="0" smtClean="0">
                <a:latin typeface="Arial Narrow" pitchFamily="34" charset="0"/>
              </a:rPr>
              <a:t> have been implicated as causes of second malignancies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u="sng" dirty="0" smtClean="0">
                <a:latin typeface="Arial Narrow" pitchFamily="34" charset="0"/>
              </a:rPr>
              <a:t>Sterility: </a:t>
            </a:r>
            <a:r>
              <a:rPr lang="en-US" sz="2200" b="1" dirty="0" smtClean="0">
                <a:latin typeface="Arial Narrow" pitchFamily="34" charset="0"/>
              </a:rPr>
              <a:t>may occur with long-term use of any </a:t>
            </a:r>
            <a:r>
              <a:rPr lang="en-US" sz="2200" b="1" dirty="0" err="1" smtClean="0">
                <a:latin typeface="Arial Narrow" pitchFamily="34" charset="0"/>
              </a:rPr>
              <a:t>alkylating</a:t>
            </a:r>
            <a:r>
              <a:rPr lang="en-US" sz="2200" b="1" dirty="0" smtClean="0">
                <a:latin typeface="Arial Narrow" pitchFamily="34" charset="0"/>
              </a:rPr>
              <a:t> agent.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u="sng" dirty="0" smtClean="0">
                <a:latin typeface="Arial Narrow" pitchFamily="34" charset="0"/>
              </a:rPr>
              <a:t>Bone marrow suppression: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white counts, platelets &amp; </a:t>
            </a:r>
            <a:r>
              <a:rPr lang="en-US" sz="2200" b="1" dirty="0" err="1" smtClean="0">
                <a:latin typeface="Arial Narrow" pitchFamily="34" charset="0"/>
              </a:rPr>
              <a:t>megacaryocytes</a:t>
            </a:r>
            <a:r>
              <a:rPr lang="en-US" sz="2200" b="1" dirty="0" smtClean="0">
                <a:latin typeface="Arial Narrow" pitchFamily="34" charset="0"/>
              </a:rPr>
              <a:t> lowest level after 10-12 days of </a:t>
            </a:r>
            <a:r>
              <a:rPr lang="en-US" sz="2200" b="1" dirty="0" err="1" smtClean="0">
                <a:latin typeface="Arial Narrow" pitchFamily="34" charset="0"/>
              </a:rPr>
              <a:t>mechlorethamine</a:t>
            </a:r>
            <a:r>
              <a:rPr lang="en-US" sz="2200" b="1" dirty="0" smtClean="0">
                <a:latin typeface="Arial Narrow" pitchFamily="34" charset="0"/>
              </a:rPr>
              <a:t> or </a:t>
            </a:r>
            <a:r>
              <a:rPr lang="en-US" sz="2200" b="1" dirty="0" err="1" smtClean="0">
                <a:latin typeface="Arial Narrow" pitchFamily="34" charset="0"/>
              </a:rPr>
              <a:t>cyclophosphamide</a:t>
            </a:r>
            <a:r>
              <a:rPr lang="en-US" sz="2200" b="1" dirty="0" smtClean="0">
                <a:latin typeface="Arial Narrow" pitchFamily="34" charset="0"/>
              </a:rPr>
              <a:t>. Recovery within 21 (</a:t>
            </a:r>
            <a:r>
              <a:rPr lang="en-US" sz="2200" b="1" dirty="0" err="1" smtClean="0">
                <a:latin typeface="Arial Narrow" pitchFamily="34" charset="0"/>
              </a:rPr>
              <a:t>cyclophosphamide</a:t>
            </a:r>
            <a:r>
              <a:rPr lang="en-US" sz="2200" b="1" dirty="0" smtClean="0">
                <a:latin typeface="Arial Narrow" pitchFamily="34" charset="0"/>
              </a:rPr>
              <a:t>) to 42 (</a:t>
            </a:r>
            <a:r>
              <a:rPr lang="en-US" sz="2200" b="1" dirty="0" err="1" smtClean="0">
                <a:latin typeface="Arial Narrow" pitchFamily="34" charset="0"/>
              </a:rPr>
              <a:t>mechorethamine</a:t>
            </a:r>
            <a:r>
              <a:rPr lang="en-US" sz="2200" b="1" dirty="0" smtClean="0">
                <a:latin typeface="Arial Narrow" pitchFamily="34" charset="0"/>
              </a:rPr>
              <a:t>) days.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7600" y="381000"/>
            <a:ext cx="1300356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smtClean="0">
                <a:solidFill>
                  <a:srgbClr val="FEF202"/>
                </a:solidFill>
                <a:latin typeface="Bernard MT Condensed" pitchFamily="18" charset="0"/>
              </a:rPr>
              <a:t>Class ADRs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40222" y="0"/>
            <a:ext cx="490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ALKYLATING AGENTS AND RELATED COMPOUNDS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2361" y="3733800"/>
            <a:ext cx="8458200" cy="2971800"/>
            <a:chOff x="422361" y="3733800"/>
            <a:chExt cx="8458200" cy="2971800"/>
          </a:xfrm>
        </p:grpSpPr>
        <p:sp>
          <p:nvSpPr>
            <p:cNvPr id="17" name="Rectangle 16"/>
            <p:cNvSpPr/>
            <p:nvPr/>
          </p:nvSpPr>
          <p:spPr>
            <a:xfrm>
              <a:off x="609600" y="3949521"/>
              <a:ext cx="8153400" cy="2667000"/>
            </a:xfrm>
            <a:prstGeom prst="rect">
              <a:avLst/>
            </a:prstGeom>
            <a:solidFill>
              <a:srgbClr val="F9FE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200" y="3822879"/>
              <a:ext cx="8305800" cy="381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200" y="3810000"/>
              <a:ext cx="1219200" cy="2819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4510"/>
            <a:stretch>
              <a:fillRect/>
            </a:stretch>
          </p:blipFill>
          <p:spPr bwMode="auto">
            <a:xfrm>
              <a:off x="422361" y="5715000"/>
              <a:ext cx="84582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9019"/>
            <a:stretch>
              <a:fillRect/>
            </a:stretch>
          </p:blipFill>
          <p:spPr bwMode="auto">
            <a:xfrm>
              <a:off x="422361" y="3733800"/>
              <a:ext cx="8458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Curved Left Arrow 11"/>
          <p:cNvSpPr/>
          <p:nvPr/>
        </p:nvSpPr>
        <p:spPr>
          <a:xfrm rot="1680000">
            <a:off x="7466463" y="3417674"/>
            <a:ext cx="466004" cy="760587"/>
          </a:xfrm>
          <a:prstGeom prst="curvedLeftArrow">
            <a:avLst/>
          </a:prstGeom>
          <a:solidFill>
            <a:srgbClr val="FFD10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3048000"/>
            <a:ext cx="2209259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smtClean="0">
                <a:solidFill>
                  <a:srgbClr val="FEF202"/>
                </a:solidFill>
                <a:latin typeface="Bernard MT Condensed" pitchFamily="18" charset="0"/>
              </a:rPr>
              <a:t>Drug-Specific ADRs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114550" y="4799012"/>
            <a:ext cx="2874963" cy="1144588"/>
          </a:xfrm>
          <a:prstGeom prst="ellipse">
            <a:avLst/>
          </a:prstGeom>
          <a:solidFill>
            <a:srgbClr val="FEF20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209799" y="4932362"/>
            <a:ext cx="269557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4-KETO-CYCLOPHOSPHAMIDE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endParaRPr lang="en-US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CARBOXYPHOSPHAMIDE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H="1">
            <a:off x="4724399" y="3429000"/>
            <a:ext cx="2170111" cy="1600200"/>
          </a:xfrm>
          <a:prstGeom prst="line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40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4648199" y="4038600"/>
            <a:ext cx="2209801" cy="1600200"/>
          </a:xfrm>
          <a:prstGeom prst="line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40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227763" y="3192463"/>
            <a:ext cx="2798763" cy="1144587"/>
          </a:xfrm>
          <a:prstGeom prst="ellipse">
            <a:avLst/>
          </a:prstGeom>
          <a:solidFill>
            <a:srgbClr val="FEF20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11901" y="3200400"/>
            <a:ext cx="2735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155000"/>
              </a:lnSpc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4-OH CYCLOPHOSPHAMIDE</a:t>
            </a:r>
          </a:p>
          <a:p>
            <a:pPr marL="342900" indent="-342900" algn="ctr" eaLnBrk="0" hangingPunct="0">
              <a:lnSpc>
                <a:spcPct val="155000"/>
              </a:lnSpc>
            </a:pPr>
            <a:endParaRPr lang="en-US" sz="14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342900" indent="-342900" algn="ctr" eaLnBrk="0" hangingPunct="0">
              <a:lnSpc>
                <a:spcPct val="155000"/>
              </a:lnSpc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ALDOPHOSPHAMIDE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684963" y="5024438"/>
            <a:ext cx="1905000" cy="782637"/>
          </a:xfrm>
          <a:prstGeom prst="ellipse">
            <a:avLst/>
          </a:prstGeom>
          <a:solidFill>
            <a:srgbClr val="FEF202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291263" y="5195888"/>
            <a:ext cx="2735263" cy="595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300" b="1" dirty="0">
                <a:solidFill>
                  <a:srgbClr val="FF0000"/>
                </a:solidFill>
                <a:latin typeface="Arial" charset="0"/>
              </a:rPr>
              <a:t>PHOSPHORAMIDE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1300" b="1" dirty="0">
                <a:solidFill>
                  <a:srgbClr val="FF0000"/>
                </a:solidFill>
                <a:latin typeface="Arial" charset="0"/>
              </a:rPr>
              <a:t>MUSTARD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237163" y="5313362"/>
            <a:ext cx="1292225" cy="630238"/>
          </a:xfrm>
          <a:prstGeom prst="ellipse">
            <a:avLst/>
          </a:prstGeom>
          <a:solidFill>
            <a:srgbClr val="FEF202"/>
          </a:solidFill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960938" y="5429250"/>
            <a:ext cx="180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300" b="1" dirty="0">
                <a:solidFill>
                  <a:srgbClr val="0070C0"/>
                </a:solidFill>
                <a:latin typeface="Arial" charset="0"/>
              </a:rPr>
              <a:t>ACROLEIN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075363" y="2268538"/>
            <a:ext cx="1676400" cy="668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95000"/>
              </a:lnSpc>
            </a:pPr>
            <a:r>
              <a:rPr lang="en-US" sz="1300" b="1" dirty="0">
                <a:solidFill>
                  <a:srgbClr val="FF0000"/>
                </a:solidFill>
                <a:latin typeface="Arial" charset="0"/>
              </a:rPr>
              <a:t>HEPATIC</a:t>
            </a:r>
          </a:p>
          <a:p>
            <a:pPr marL="342900" indent="-342900" algn="ctr" eaLnBrk="0" hangingPunct="0">
              <a:lnSpc>
                <a:spcPct val="95000"/>
              </a:lnSpc>
            </a:pPr>
            <a:r>
              <a:rPr lang="en-US" sz="1300" b="1" dirty="0">
                <a:solidFill>
                  <a:srgbClr val="FF0000"/>
                </a:solidFill>
                <a:latin typeface="Arial" charset="0"/>
              </a:rPr>
              <a:t>CYTOCHROMES</a:t>
            </a:r>
          </a:p>
          <a:p>
            <a:pPr marL="342900" indent="-342900" algn="ctr" eaLnBrk="0" hangingPunct="0">
              <a:lnSpc>
                <a:spcPct val="95000"/>
              </a:lnSpc>
            </a:pPr>
            <a:r>
              <a:rPr lang="en-US" sz="1300" b="1" dirty="0">
                <a:solidFill>
                  <a:srgbClr val="FF0000"/>
                </a:solidFill>
                <a:latin typeface="Arial" charset="0"/>
              </a:rPr>
              <a:t>P 450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523163" y="2414588"/>
            <a:ext cx="1422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95000"/>
              </a:lnSpc>
            </a:pP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ACTIVATION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7658101" y="2122488"/>
            <a:ext cx="0" cy="1039812"/>
          </a:xfrm>
          <a:prstGeom prst="line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7691438" y="4425950"/>
            <a:ext cx="0" cy="574675"/>
          </a:xfrm>
          <a:prstGeom prst="line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40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6248399" y="4419600"/>
            <a:ext cx="1295399" cy="914400"/>
          </a:xfrm>
          <a:prstGeom prst="line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837363" y="5791200"/>
            <a:ext cx="17605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95000"/>
              </a:lnSpc>
            </a:pP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CYTOTOXICITY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084763" y="5943600"/>
            <a:ext cx="17605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95000"/>
              </a:lnSpc>
            </a:pPr>
            <a:r>
              <a:rPr lang="en-US" sz="1600" b="1" dirty="0">
                <a:solidFill>
                  <a:srgbClr val="0070C0"/>
                </a:solidFill>
                <a:latin typeface="Arial" charset="0"/>
              </a:rPr>
              <a:t>TOXICITY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 rot="19396963">
            <a:off x="4552647" y="4184575"/>
            <a:ext cx="17668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95000"/>
              </a:lnSpc>
            </a:pPr>
            <a:r>
              <a:rPr lang="en-US" sz="1400" b="1" dirty="0">
                <a:solidFill>
                  <a:srgbClr val="000099"/>
                </a:solidFill>
                <a:latin typeface="Arial Narrow" pitchFamily="34" charset="0"/>
              </a:rPr>
              <a:t>INACTIVATION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 rot="19408063">
            <a:off x="4876937" y="4304134"/>
            <a:ext cx="1785937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ts val="1400"/>
              </a:lnSpc>
            </a:pPr>
            <a:r>
              <a:rPr lang="en-US" sz="1400" b="1" dirty="0" smtClean="0">
                <a:solidFill>
                  <a:srgbClr val="000099"/>
                </a:solidFill>
                <a:latin typeface="Arial Narrow" pitchFamily="34" charset="0"/>
              </a:rPr>
              <a:t>ALDEHYDE</a:t>
            </a:r>
            <a:endParaRPr lang="en-US" sz="1400" b="1" dirty="0">
              <a:solidFill>
                <a:srgbClr val="000099"/>
              </a:solidFill>
              <a:latin typeface="Arial Narrow" pitchFamily="34" charset="0"/>
            </a:endParaRPr>
          </a:p>
          <a:p>
            <a:pPr marL="342900" indent="-342900" algn="ctr" eaLnBrk="0" hangingPunct="0">
              <a:lnSpc>
                <a:spcPts val="1400"/>
              </a:lnSpc>
            </a:pPr>
            <a:r>
              <a:rPr lang="en-US" sz="1400" b="1" dirty="0">
                <a:solidFill>
                  <a:srgbClr val="000099"/>
                </a:solidFill>
                <a:latin typeface="Arial Narrow" pitchFamily="34" charset="0"/>
              </a:rPr>
              <a:t>DEHYDROGENASE</a:t>
            </a: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7419976" y="3581400"/>
            <a:ext cx="0" cy="347662"/>
          </a:xfrm>
          <a:prstGeom prst="line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40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7937501" y="3505200"/>
            <a:ext cx="0" cy="500062"/>
          </a:xfrm>
          <a:prstGeom prst="line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40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2" cstate="print"/>
          <a:srcRect l="63623" t="42412" b="25692"/>
          <a:stretch>
            <a:fillRect/>
          </a:stretch>
        </p:blipFill>
        <p:spPr bwMode="auto">
          <a:xfrm>
            <a:off x="5925535" y="762000"/>
            <a:ext cx="20991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6705600" y="533400"/>
            <a:ext cx="2193229" cy="430887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err="1" smtClean="0">
                <a:latin typeface="Bernard MT Condensed" pitchFamily="18" charset="0"/>
              </a:rPr>
              <a:t>Cyclophosphamide</a:t>
            </a:r>
            <a:endParaRPr lang="en-US" sz="2200" dirty="0" smtClean="0">
              <a:latin typeface="Bernard MT Condensed" pitchFamily="18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6854825" y="981075"/>
            <a:ext cx="1422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95000"/>
              </a:lnSpc>
            </a:pPr>
            <a:r>
              <a:rPr lang="en-US" sz="1600" b="1" dirty="0" smtClean="0">
                <a:solidFill>
                  <a:srgbClr val="FEF202"/>
                </a:solidFill>
                <a:latin typeface="Arial Narrow" pitchFamily="34" charset="0"/>
              </a:rPr>
              <a:t>A Pro-Drug</a:t>
            </a:r>
            <a:endParaRPr lang="en-US" sz="1600" b="1" dirty="0">
              <a:solidFill>
                <a:srgbClr val="FEF202"/>
              </a:solidFill>
              <a:latin typeface="Arial Narrow" pitchFamily="34" charset="0"/>
            </a:endParaRPr>
          </a:p>
        </p:txBody>
      </p:sp>
      <p:sp>
        <p:nvSpPr>
          <p:cNvPr id="31" name="Arc 30"/>
          <p:cNvSpPr/>
          <p:nvPr/>
        </p:nvSpPr>
        <p:spPr>
          <a:xfrm rot="16200000">
            <a:off x="5199063" y="5676900"/>
            <a:ext cx="762000" cy="838200"/>
          </a:xfrm>
          <a:prstGeom prst="arc">
            <a:avLst>
              <a:gd name="adj1" fmla="val 9920595"/>
              <a:gd name="adj2" fmla="val 3267739"/>
            </a:avLst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541963" y="6324600"/>
            <a:ext cx="91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Bernard MT Condensed" pitchFamily="18" charset="0"/>
              </a:rPr>
              <a:t>Mesna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801231"/>
            <a:ext cx="541020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In Lymphomas, </a:t>
            </a:r>
            <a:r>
              <a:rPr lang="en-US" sz="2200" b="1" dirty="0" err="1" smtClean="0">
                <a:latin typeface="Arial Narrow" pitchFamily="34" charset="0"/>
              </a:rPr>
              <a:t>Burkitt’s</a:t>
            </a:r>
            <a:r>
              <a:rPr lang="en-US" sz="2200" b="1" dirty="0" smtClean="0">
                <a:latin typeface="Arial Narrow" pitchFamily="34" charset="0"/>
              </a:rPr>
              <a:t> lymphoma, Myeloma &amp; Chronic </a:t>
            </a:r>
            <a:r>
              <a:rPr lang="en-US" sz="2200" b="1" dirty="0" err="1" smtClean="0">
                <a:latin typeface="Arial Narrow" pitchFamily="34" charset="0"/>
              </a:rPr>
              <a:t>leukemias</a:t>
            </a:r>
            <a:r>
              <a:rPr lang="en-US" sz="2200" b="1" dirty="0" smtClean="0">
                <a:latin typeface="Arial Narrow" pitchFamily="34" charset="0"/>
              </a:rPr>
              <a:t>.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Can induce complete cure in acute </a:t>
            </a:r>
            <a:r>
              <a:rPr lang="en-US" sz="2200" b="1" dirty="0" err="1" smtClean="0">
                <a:latin typeface="Arial Narrow" pitchFamily="34" charset="0"/>
              </a:rPr>
              <a:t>lympho-blastic</a:t>
            </a:r>
            <a:r>
              <a:rPr lang="en-US" sz="2200" b="1" dirty="0" smtClean="0">
                <a:latin typeface="Arial Narrow" pitchFamily="34" charset="0"/>
              </a:rPr>
              <a:t> leukemia of childhood.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In conjunction </a:t>
            </a:r>
            <a:r>
              <a:rPr lang="en-US" sz="2200" b="1" i="1" dirty="0" smtClean="0">
                <a:latin typeface="Arial Narrow" pitchFamily="34" charset="0"/>
              </a:rPr>
              <a:t>with others </a:t>
            </a:r>
            <a:r>
              <a:rPr lang="en-US" sz="2200" b="1" dirty="0" smtClean="0">
                <a:latin typeface="Arial Narrow" pitchFamily="34" charset="0"/>
              </a:rPr>
              <a:t>in carcinoma of the ovary, cervix and colon.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As adjuvant therapy </a:t>
            </a:r>
            <a:r>
              <a:rPr lang="en-US" sz="2200" b="1" i="1" dirty="0" smtClean="0">
                <a:latin typeface="Arial Narrow" pitchFamily="34" charset="0"/>
              </a:rPr>
              <a:t>with others </a:t>
            </a:r>
            <a:r>
              <a:rPr lang="en-US" sz="2200" b="1" dirty="0" smtClean="0">
                <a:latin typeface="Arial Narrow" pitchFamily="34" charset="0"/>
              </a:rPr>
              <a:t>after breast  cancer  surgery if lymph nodes present.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" y="3657600"/>
            <a:ext cx="47244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As potent </a:t>
            </a:r>
            <a:r>
              <a:rPr lang="en-US" sz="2200" b="1" dirty="0" err="1" smtClean="0">
                <a:latin typeface="Arial Narrow" pitchFamily="34" charset="0"/>
              </a:rPr>
              <a:t>immuno</a:t>
            </a:r>
            <a:r>
              <a:rPr lang="en-US" sz="2200" b="1" dirty="0" smtClean="0">
                <a:latin typeface="Arial Narrow" pitchFamily="34" charset="0"/>
              </a:rPr>
              <a:t>-suppressant in organ rejection after transplantation, intractable rheumatoid arthritis &amp; </a:t>
            </a:r>
            <a:r>
              <a:rPr lang="en-US" sz="2200" b="1" dirty="0" err="1" smtClean="0">
                <a:latin typeface="Arial Narrow" pitchFamily="34" charset="0"/>
              </a:rPr>
              <a:t>nephrotic</a:t>
            </a:r>
            <a:r>
              <a:rPr lang="en-US" sz="2200" b="1" dirty="0" smtClean="0">
                <a:latin typeface="Arial Narrow" pitchFamily="34" charset="0"/>
              </a:rPr>
              <a:t> syndrome in children.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381000"/>
            <a:ext cx="5822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Uses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4800" y="3200400"/>
            <a:ext cx="1184940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Other Uses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29200" y="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Nitrogen Mustard; ALKYLATING AGENTS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671979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ADRs</a:t>
            </a:r>
            <a:endParaRPr lang="en-US" dirty="0" smtClean="0">
              <a:solidFill>
                <a:srgbClr val="FEF202"/>
              </a:solidFill>
              <a:latin typeface="Bernard MT Condense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762000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30" dirty="0" smtClean="0">
                <a:latin typeface="Arial Narrow" pitchFamily="34" charset="0"/>
              </a:rPr>
              <a:t>Alopecia.</a:t>
            </a:r>
          </a:p>
          <a:p>
            <a:pPr marL="0" lvl="1"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spc="-30" dirty="0" smtClean="0">
                <a:latin typeface="Arial Narrow" pitchFamily="34" charset="0"/>
              </a:rPr>
              <a:t> Mucosal ulcerations,  ridging of nails, pigmentation of skin.</a:t>
            </a:r>
          </a:p>
          <a:p>
            <a:pPr marL="0" lvl="1"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spc="-30" dirty="0" smtClean="0">
                <a:latin typeface="Arial Narrow" pitchFamily="34" charset="0"/>
              </a:rPr>
              <a:t> Interstitial pulmonary fibrosis</a:t>
            </a:r>
          </a:p>
          <a:p>
            <a:pPr marL="0" lvl="1"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spc="-30" dirty="0" smtClean="0">
                <a:latin typeface="Arial Narrow" pitchFamily="34" charset="0"/>
              </a:rPr>
              <a:t> Hepatic toxicity (liver injury)</a:t>
            </a:r>
          </a:p>
          <a:p>
            <a:pPr marL="0" lvl="1"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spc="-30" dirty="0" smtClean="0">
                <a:latin typeface="Arial Narrow" pitchFamily="34" charset="0"/>
              </a:rPr>
              <a:t> </a:t>
            </a:r>
            <a:r>
              <a:rPr lang="en-US" sz="2400" b="1" u="sng" spc="-30" dirty="0" smtClean="0">
                <a:latin typeface="Arial Narrow" pitchFamily="34" charset="0"/>
              </a:rPr>
              <a:t>Sterile </a:t>
            </a:r>
            <a:r>
              <a:rPr lang="en-US" sz="2400" b="1" u="sng" spc="-30" dirty="0" err="1" smtClean="0">
                <a:latin typeface="Arial Narrow" pitchFamily="34" charset="0"/>
              </a:rPr>
              <a:t>haemorrhagic</a:t>
            </a:r>
            <a:r>
              <a:rPr lang="en-US" sz="2400" b="1" u="sng" spc="-30" dirty="0" smtClean="0">
                <a:latin typeface="Arial Narrow" pitchFamily="34" charset="0"/>
              </a:rPr>
              <a:t> cystitis</a:t>
            </a:r>
            <a:r>
              <a:rPr lang="en-US" sz="2400" b="1" spc="-30" dirty="0" smtClean="0">
                <a:latin typeface="Arial Narrow" pitchFamily="34" charset="0"/>
              </a:rPr>
              <a:t> in 5-10% of patients due to chemical  </a:t>
            </a:r>
            <a:br>
              <a:rPr lang="en-US" sz="2400" b="1" spc="-30" dirty="0" smtClean="0">
                <a:latin typeface="Arial Narrow" pitchFamily="34" charset="0"/>
              </a:rPr>
            </a:br>
            <a:r>
              <a:rPr lang="en-US" sz="2400" b="1" spc="-30" dirty="0" smtClean="0">
                <a:latin typeface="Arial Narrow" pitchFamily="34" charset="0"/>
              </a:rPr>
              <a:t>    irritation produced by reactive metabolites of (</a:t>
            </a:r>
            <a:r>
              <a:rPr lang="en-US" sz="2400" b="1" spc="-30" dirty="0" err="1" smtClean="0">
                <a:latin typeface="Arial Narrow" pitchFamily="34" charset="0"/>
              </a:rPr>
              <a:t>acrolein</a:t>
            </a:r>
            <a:r>
              <a:rPr lang="en-US" sz="2400" b="1" spc="-30" dirty="0" smtClean="0">
                <a:latin typeface="Arial Narrow" pitchFamily="34" charset="0"/>
              </a:rPr>
              <a:t>). Reduced by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400" b="1" spc="-30" dirty="0" smtClean="0">
                <a:latin typeface="Arial Narrow" pitchFamily="34" charset="0"/>
              </a:rPr>
              <a:t>fluid intake  &amp; giving </a:t>
            </a:r>
            <a:r>
              <a:rPr lang="en-US" sz="2400" b="1" spc="-30" dirty="0" smtClean="0">
                <a:solidFill>
                  <a:srgbClr val="C00000"/>
                </a:solidFill>
                <a:latin typeface="Arial Narrow" pitchFamily="34" charset="0"/>
              </a:rPr>
              <a:t>MESNA</a:t>
            </a:r>
            <a:r>
              <a:rPr lang="en-US" sz="2400" b="1" spc="-30" dirty="0" smtClean="0">
                <a:latin typeface="Arial Narrow" pitchFamily="34" charset="0"/>
              </a:rPr>
              <a:t> ( a </a:t>
            </a:r>
            <a:r>
              <a:rPr lang="en-US" sz="2400" b="1" spc="-30" dirty="0" err="1" smtClean="0">
                <a:latin typeface="Arial Narrow" pitchFamily="34" charset="0"/>
              </a:rPr>
              <a:t>sulphydryl</a:t>
            </a:r>
            <a:r>
              <a:rPr lang="en-US" sz="2400" b="1" spc="-30" dirty="0" smtClean="0">
                <a:latin typeface="Arial Narrow" pitchFamily="34" charset="0"/>
              </a:rPr>
              <a:t> </a:t>
            </a:r>
            <a:r>
              <a:rPr lang="en-US" sz="2400" b="1" spc="-30" dirty="0" err="1" smtClean="0">
                <a:latin typeface="Arial Narrow" pitchFamily="34" charset="0"/>
              </a:rPr>
              <a:t>donar</a:t>
            </a:r>
            <a:r>
              <a:rPr lang="en-US" sz="2400" b="1" spc="-30" dirty="0" smtClean="0">
                <a:latin typeface="Arial Narrow" pitchFamily="34" charset="0"/>
              </a:rPr>
              <a:t> </a:t>
            </a:r>
            <a:r>
              <a:rPr lang="en-US" sz="24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spc="-30" dirty="0" smtClean="0">
                <a:latin typeface="Arial Narrow" pitchFamily="34" charset="0"/>
              </a:rPr>
              <a:t>interact with                                                                            </a:t>
            </a:r>
            <a:br>
              <a:rPr lang="en-US" sz="2400" b="1" spc="-30" dirty="0" smtClean="0">
                <a:latin typeface="Arial Narrow" pitchFamily="34" charset="0"/>
              </a:rPr>
            </a:br>
            <a:r>
              <a:rPr lang="en-US" sz="2400" b="1" spc="-30" dirty="0" smtClean="0">
                <a:latin typeface="Arial Narrow" pitchFamily="34" charset="0"/>
              </a:rPr>
              <a:t>    </a:t>
            </a:r>
            <a:r>
              <a:rPr lang="en-US" sz="2400" b="1" spc="-30" dirty="0" err="1" smtClean="0">
                <a:latin typeface="Arial Narrow" pitchFamily="34" charset="0"/>
              </a:rPr>
              <a:t>acrolein</a:t>
            </a:r>
            <a:r>
              <a:rPr lang="en-US" sz="2400" b="1" spc="-30" dirty="0" smtClean="0">
                <a:latin typeface="Arial Narrow" pitchFamily="34" charset="0"/>
              </a:rPr>
              <a:t> </a:t>
            </a:r>
            <a:r>
              <a:rPr lang="en-US" sz="24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400" b="1" spc="-30" dirty="0" smtClean="0">
                <a:latin typeface="Arial Narrow" pitchFamily="34" charset="0"/>
              </a:rPr>
              <a:t> NON-TOXIC.</a:t>
            </a:r>
          </a:p>
          <a:p>
            <a:pPr marL="0" lvl="1"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spc="-30" dirty="0" smtClean="0">
                <a:latin typeface="Arial Narrow" pitchFamily="34" charset="0"/>
              </a:rPr>
              <a:t> </a:t>
            </a:r>
            <a:r>
              <a:rPr lang="en-US" sz="2400" b="1" spc="-30" dirty="0" err="1" smtClean="0">
                <a:latin typeface="Arial Narrow" pitchFamily="34" charset="0"/>
              </a:rPr>
              <a:t>Amenorrhoea</a:t>
            </a:r>
            <a:r>
              <a:rPr lang="en-US" sz="2400" b="1" spc="-30" dirty="0" smtClean="0">
                <a:latin typeface="Arial Narrow" pitchFamily="34" charset="0"/>
              </a:rPr>
              <a:t>, testicular atrophy and sterility.</a:t>
            </a:r>
          </a:p>
          <a:p>
            <a:pPr marL="0" lvl="1"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spc="-30" dirty="0" smtClean="0">
                <a:latin typeface="Arial Narrow" pitchFamily="34" charset="0"/>
              </a:rPr>
              <a:t> Its metabolites </a:t>
            </a:r>
            <a:r>
              <a:rPr lang="en-US" sz="24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spc="-30" dirty="0" err="1" smtClean="0">
                <a:latin typeface="Arial Narrow" pitchFamily="34" charset="0"/>
              </a:rPr>
              <a:t>antidiuretic</a:t>
            </a:r>
            <a:r>
              <a:rPr lang="en-US" sz="2400" b="1" spc="-30" dirty="0" smtClean="0">
                <a:latin typeface="Arial Narrow" pitchFamily="34" charset="0"/>
              </a:rPr>
              <a:t> effect </a:t>
            </a:r>
            <a:r>
              <a:rPr lang="en-US" sz="24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400" b="1" spc="-30" dirty="0" smtClean="0">
                <a:latin typeface="Arial Narrow" pitchFamily="34" charset="0"/>
              </a:rPr>
              <a:t> water intoxication. Treatable.</a:t>
            </a:r>
          </a:p>
          <a:p>
            <a:pPr marL="0" lvl="1"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spc="-30" dirty="0" smtClean="0">
                <a:latin typeface="Arial Narrow" pitchFamily="34" charset="0"/>
              </a:rPr>
              <a:t> Bone marrow depression </a:t>
            </a:r>
            <a:r>
              <a:rPr lang="en-US" sz="24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spc="-30" dirty="0" smtClean="0">
                <a:latin typeface="Arial Narrow" pitchFamily="34" charset="0"/>
              </a:rPr>
              <a:t>Thrombocytopenia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less common.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457200"/>
            <a:ext cx="2193229" cy="430887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err="1" smtClean="0">
                <a:latin typeface="Bernard MT Condensed" pitchFamily="18" charset="0"/>
              </a:rPr>
              <a:t>Cyclophosphamide</a:t>
            </a:r>
            <a:endParaRPr lang="en-US" sz="2200" dirty="0" smtClean="0"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Nitrogen Mustard; ALKYLATING AGENTS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98704" y="4933890"/>
            <a:ext cx="2810385" cy="430887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err="1" smtClean="0">
                <a:latin typeface="Bernard MT Condensed" pitchFamily="18" charset="0"/>
              </a:rPr>
              <a:t>Lomustine</a:t>
            </a:r>
            <a:r>
              <a:rPr lang="en-US" sz="2200" dirty="0" smtClean="0">
                <a:latin typeface="Bernard MT Condensed" pitchFamily="18" charset="0"/>
              </a:rPr>
              <a:t> &amp; </a:t>
            </a:r>
            <a:r>
              <a:rPr lang="en-US" sz="2200" dirty="0" err="1" smtClean="0">
                <a:latin typeface="Bernard MT Condensed" pitchFamily="18" charset="0"/>
              </a:rPr>
              <a:t>Carmustine</a:t>
            </a:r>
            <a:endParaRPr lang="en-US" sz="2200" dirty="0" smtClean="0"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9530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Has </a:t>
            </a:r>
            <a:r>
              <a:rPr lang="en-US" sz="2400" b="1" dirty="0" err="1" smtClean="0">
                <a:latin typeface="Arial Narrow" pitchFamily="34" charset="0"/>
              </a:rPr>
              <a:t>alkylating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err="1" smtClean="0">
                <a:latin typeface="Arial Narrow" pitchFamily="34" charset="0"/>
              </a:rPr>
              <a:t>carbamoylating</a:t>
            </a:r>
            <a:r>
              <a:rPr lang="en-US" sz="2400" b="1" dirty="0" smtClean="0">
                <a:latin typeface="Arial Narrow" pitchFamily="34" charset="0"/>
              </a:rPr>
              <a:t> activities </a:t>
            </a:r>
          </a:p>
          <a:p>
            <a:pPr marL="0" lvl="1"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Lipid soluble and can, therefore, </a:t>
            </a:r>
            <a:r>
              <a:rPr lang="en-US" sz="2400" b="1" u="sng" dirty="0" smtClean="0">
                <a:latin typeface="Arial Narrow" pitchFamily="34" charset="0"/>
              </a:rPr>
              <a:t>cross BBB</a:t>
            </a:r>
          </a:p>
          <a:p>
            <a:pPr marL="0" lvl="1"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</a:t>
            </a:r>
            <a:r>
              <a:rPr lang="en-US" sz="24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tumors of brain &amp; </a:t>
            </a:r>
            <a:r>
              <a:rPr lang="en-US" sz="2400" b="1" dirty="0" err="1" smtClean="0">
                <a:latin typeface="Arial Narrow" pitchFamily="34" charset="0"/>
              </a:rPr>
              <a:t>meninges</a:t>
            </a:r>
            <a:endParaRPr lang="en-US" sz="2400" b="1" dirty="0" smtClean="0">
              <a:latin typeface="Arial Narrow" pitchFamily="34" charset="0"/>
            </a:endParaRPr>
          </a:p>
          <a:p>
            <a:pPr marL="0" lvl="1">
              <a:lnSpc>
                <a:spcPts val="2400"/>
              </a:lnSpc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Initial BM depression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0200" y="4412158"/>
            <a:ext cx="37338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err="1" smtClean="0">
                <a:solidFill>
                  <a:srgbClr val="FEF202"/>
                </a:solidFill>
                <a:latin typeface="Arial Narrow" pitchFamily="34" charset="0"/>
              </a:rPr>
              <a:t>Nitrosourea</a:t>
            </a:r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 ; ALKYLATING AGENTS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1600" y="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Alkyl </a:t>
            </a:r>
            <a:r>
              <a:rPr lang="en-US" b="1" i="1" dirty="0" err="1" smtClean="0">
                <a:solidFill>
                  <a:srgbClr val="FEF202"/>
                </a:solidFill>
                <a:latin typeface="Arial Narrow" pitchFamily="34" charset="0"/>
              </a:rPr>
              <a:t>Sulfonates</a:t>
            </a:r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 ; ALKYLATING AGENTS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381000"/>
            <a:ext cx="1329210" cy="430887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err="1" smtClean="0">
                <a:latin typeface="Bernard MT Condensed" pitchFamily="18" charset="0"/>
              </a:rPr>
              <a:t>Busulphan</a:t>
            </a:r>
            <a:endParaRPr lang="en-US" sz="2200" dirty="0" smtClean="0"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47675"/>
            <a:ext cx="72390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Well absorbed. t½ 2-3 hrs. Excreted in urine.</a:t>
            </a:r>
          </a:p>
          <a:p>
            <a:pPr marL="0" lvl="1">
              <a:lnSpc>
                <a:spcPts val="22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Suppress formation of granulocytes &amp;  platelets in low dosage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&amp; red cells in higher dosage.</a:t>
            </a:r>
          </a:p>
          <a:p>
            <a:pPr marL="0" lvl="1">
              <a:lnSpc>
                <a:spcPts val="22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u="sng" dirty="0" smtClean="0">
                <a:latin typeface="Arial Narrow" pitchFamily="34" charset="0"/>
              </a:rPr>
              <a:t>No effect on lymphoid tissue or GIT</a:t>
            </a:r>
          </a:p>
          <a:p>
            <a:pPr marL="0" lvl="1">
              <a:lnSpc>
                <a:spcPts val="2200"/>
              </a:lnSpc>
              <a:buSzPct val="80000"/>
            </a:pP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C</a:t>
            </a:r>
            <a:r>
              <a:rPr lang="en-US" sz="2200" b="1" dirty="0" smtClean="0">
                <a:latin typeface="Arial Narrow" pitchFamily="34" charset="0"/>
              </a:rPr>
              <a:t>hronic granulocytic </a:t>
            </a:r>
            <a:r>
              <a:rPr lang="en-US" sz="2200" b="1" dirty="0" err="1" smtClean="0">
                <a:latin typeface="Arial Narrow" pitchFamily="34" charset="0"/>
              </a:rPr>
              <a:t>leukaemia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1895475"/>
            <a:ext cx="5791200" cy="215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Myelosuppression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thrombocytopenia.</a:t>
            </a:r>
          </a:p>
          <a:p>
            <a:pPr lvl="0">
              <a:lnSpc>
                <a:spcPts val="23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Impotence, sterility and </a:t>
            </a:r>
            <a:r>
              <a:rPr lang="en-US" sz="2200" b="1" dirty="0" err="1" smtClean="0">
                <a:latin typeface="Arial Narrow" pitchFamily="34" charset="0"/>
              </a:rPr>
              <a:t>amenorrhoea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 lvl="0">
              <a:lnSpc>
                <a:spcPts val="23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Interstial</a:t>
            </a:r>
            <a:r>
              <a:rPr lang="en-US" sz="2200" b="1" dirty="0" smtClean="0">
                <a:latin typeface="Arial Narrow" pitchFamily="34" charset="0"/>
              </a:rPr>
              <a:t> pulmonary fibrosis</a:t>
            </a:r>
          </a:p>
          <a:p>
            <a:pPr lvl="0">
              <a:lnSpc>
                <a:spcPts val="23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Carcinogenic &amp; </a:t>
            </a:r>
            <a:r>
              <a:rPr lang="en-US" sz="2200" b="1" dirty="0" err="1" smtClean="0">
                <a:latin typeface="Arial Narrow" pitchFamily="34" charset="0"/>
              </a:rPr>
              <a:t>leukemogenic</a:t>
            </a:r>
            <a:r>
              <a:rPr lang="en-US" sz="2200" b="1" dirty="0" smtClean="0">
                <a:latin typeface="Arial Narrow" pitchFamily="34" charset="0"/>
              </a:rPr>
              <a:t> effects.</a:t>
            </a:r>
          </a:p>
          <a:p>
            <a:pPr lvl="0">
              <a:lnSpc>
                <a:spcPts val="23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u="sng" dirty="0" err="1" smtClean="0">
                <a:latin typeface="Arial Narrow" pitchFamily="34" charset="0"/>
              </a:rPr>
              <a:t>Hyperuricemia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due to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200" b="1" dirty="0" err="1" smtClean="0">
                <a:latin typeface="Arial Narrow" pitchFamily="34" charset="0"/>
              </a:rPr>
              <a:t>purine</a:t>
            </a:r>
            <a:r>
              <a:rPr lang="en-US" sz="2200" b="1" dirty="0" smtClean="0">
                <a:latin typeface="Arial Narrow" pitchFamily="34" charset="0"/>
              </a:rPr>
              <a:t> catabolism </a:t>
            </a:r>
            <a:r>
              <a:rPr lang="en-US" sz="22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</a:p>
          <a:p>
            <a:pPr lvl="0">
              <a:lnSpc>
                <a:spcPts val="2300"/>
              </a:lnSpc>
              <a:buSzPct val="80000"/>
            </a:pPr>
            <a:r>
              <a:rPr lang="en-US" sz="22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  r</a:t>
            </a:r>
            <a:r>
              <a:rPr lang="en-US" sz="2200" b="1" dirty="0" smtClean="0">
                <a:latin typeface="Arial Narrow" pitchFamily="34" charset="0"/>
              </a:rPr>
              <a:t>enal damage by </a:t>
            </a:r>
            <a:r>
              <a:rPr lang="en-US" sz="2200" b="1" dirty="0" err="1" smtClean="0">
                <a:latin typeface="Arial Narrow" pitchFamily="34" charset="0"/>
              </a:rPr>
              <a:t>ureates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give </a:t>
            </a:r>
            <a:r>
              <a:rPr lang="en-US" sz="2200" b="1" spc="-3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ALL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OPURINOL.</a:t>
            </a:r>
          </a:p>
          <a:p>
            <a:pPr lvl="0">
              <a:lnSpc>
                <a:spcPts val="23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Skin pigmentation.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0" y="3886200"/>
            <a:ext cx="4953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Platinum Compounds; ALKYLATING-LIKE AGENTS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20973" y="4419600"/>
            <a:ext cx="1103187" cy="430887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err="1" smtClean="0">
                <a:latin typeface="Bernard MT Condensed" pitchFamily="18" charset="0"/>
              </a:rPr>
              <a:t>Cisplatin</a:t>
            </a:r>
            <a:endParaRPr lang="en-US" sz="2200" dirty="0" smtClean="0">
              <a:latin typeface="Bernard MT Condensed" pitchFamily="18" charset="0"/>
            </a:endParaRPr>
          </a:p>
        </p:txBody>
      </p:sp>
      <p:pic>
        <p:nvPicPr>
          <p:cNvPr id="81922" name="Picture 2" descr="File:Cisplatin-2D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914900"/>
            <a:ext cx="1447800" cy="81981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4800" y="4343400"/>
            <a:ext cx="72390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Inorganic water soluble metal complex </a:t>
            </a:r>
            <a:r>
              <a:rPr lang="en-US" sz="22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given &gt; infusion</a:t>
            </a:r>
            <a:endParaRPr lang="en-US" sz="2200" b="1" dirty="0" smtClean="0">
              <a:latin typeface="Arial Narrow" pitchFamily="34" charset="0"/>
            </a:endParaRPr>
          </a:p>
          <a:p>
            <a:pPr marL="0" lvl="1">
              <a:lnSpc>
                <a:spcPts val="22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Analogues to </a:t>
            </a:r>
            <a:r>
              <a:rPr lang="en-US" sz="2200" b="1" dirty="0" err="1" smtClean="0">
                <a:latin typeface="Arial Narrow" pitchFamily="34" charset="0"/>
              </a:rPr>
              <a:t>alkylating</a:t>
            </a:r>
            <a:r>
              <a:rPr lang="en-US" sz="2200" b="1" dirty="0" smtClean="0">
                <a:latin typeface="Arial Narrow" pitchFamily="34" charset="0"/>
              </a:rPr>
              <a:t> agents</a:t>
            </a:r>
          </a:p>
          <a:p>
            <a:pPr marL="0" lvl="1">
              <a:lnSpc>
                <a:spcPts val="22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Intracellularly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latin typeface="Arial Narrow" pitchFamily="34" charset="0"/>
              </a:rPr>
              <a:t>Cl</a:t>
            </a:r>
            <a:r>
              <a:rPr lang="en-US" sz="2200" b="1" baseline="30000" dirty="0" smtClean="0">
                <a:latin typeface="Arial Narrow" pitchFamily="34" charset="0"/>
              </a:rPr>
              <a:t>-</a:t>
            </a:r>
            <a:r>
              <a:rPr lang="en-US" sz="2200" b="1" dirty="0" smtClean="0">
                <a:latin typeface="Arial Narrow" pitchFamily="34" charset="0"/>
              </a:rPr>
              <a:t> dissociate </a:t>
            </a:r>
            <a:r>
              <a:rPr lang="en-US" sz="22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forms DNA</a:t>
            </a:r>
          </a:p>
          <a:p>
            <a:pPr marL="0" lvl="1">
              <a:lnSpc>
                <a:spcPts val="2200"/>
              </a:lnSpc>
              <a:buSzPct val="80000"/>
            </a:pPr>
            <a:r>
              <a:rPr lang="en-US" sz="22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err="1" smtClean="0">
                <a:latin typeface="Arial Narrow" pitchFamily="34" charset="0"/>
              </a:rPr>
              <a:t>intrastrand</a:t>
            </a:r>
            <a:r>
              <a:rPr lang="en-US" sz="2200" b="1" dirty="0" smtClean="0">
                <a:latin typeface="Arial Narrow" pitchFamily="34" charset="0"/>
              </a:rPr>
              <a:t> cross-links</a:t>
            </a:r>
          </a:p>
        </p:txBody>
      </p:sp>
      <p:pic>
        <p:nvPicPr>
          <p:cNvPr id="81924" name="Picture 4" descr="http://www.biochemistry.ucla.edu/biochem/Faculty/Feigon/cisplati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t="2510" b="52656"/>
          <a:stretch>
            <a:fillRect/>
          </a:stretch>
        </p:blipFill>
        <p:spPr bwMode="auto">
          <a:xfrm>
            <a:off x="5473700" y="4495800"/>
            <a:ext cx="2603500" cy="163758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04800" y="1895475"/>
            <a:ext cx="813043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ts val="2300"/>
              </a:lnSpc>
              <a:buSzPct val="80000"/>
            </a:pP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04800" y="5498275"/>
            <a:ext cx="7250875" cy="1565068"/>
            <a:chOff x="304800" y="5498275"/>
            <a:chExt cx="7250875" cy="1565068"/>
          </a:xfrm>
        </p:grpSpPr>
        <p:sp>
          <p:nvSpPr>
            <p:cNvPr id="15" name="Rectangle 14"/>
            <p:cNvSpPr/>
            <p:nvPr/>
          </p:nvSpPr>
          <p:spPr>
            <a:xfrm>
              <a:off x="304800" y="5791200"/>
              <a:ext cx="813043" cy="387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ts val="2300"/>
                </a:lnSpc>
                <a:buSzPct val="80000"/>
              </a:pPr>
              <a:r>
                <a:rPr lang="en-US" sz="22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ADRs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0600" y="5791200"/>
              <a:ext cx="6477000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SzPct val="80000"/>
                <a:buBlip>
                  <a:blip r:embed="rId2"/>
                </a:buBlip>
              </a:pP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latin typeface="Arial Narrow" pitchFamily="34" charset="0"/>
                </a:rPr>
                <a:t>Oto</a:t>
              </a:r>
              <a:r>
                <a:rPr lang="en-US" sz="2200" b="1" dirty="0" smtClean="0">
                  <a:latin typeface="Arial Narrow" pitchFamily="34" charset="0"/>
                </a:rPr>
                <a:t>-toxicity </a:t>
              </a:r>
            </a:p>
            <a:p>
              <a:pPr>
                <a:lnSpc>
                  <a:spcPts val="2300"/>
                </a:lnSpc>
                <a:buSzPct val="80000"/>
                <a:buBlip>
                  <a:blip r:embed="rId2"/>
                </a:buBlip>
              </a:pPr>
              <a:r>
                <a:rPr lang="en-US" sz="2200" b="1" dirty="0" smtClean="0">
                  <a:latin typeface="Arial Narrow" pitchFamily="34" charset="0"/>
                </a:rPr>
                <a:t> Severe nausea &amp; vomiting </a:t>
              </a:r>
              <a:r>
                <a:rPr lang="en-US" sz="2200" b="1" spc="-30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 give </a:t>
              </a:r>
              <a:r>
                <a:rPr lang="en-US" sz="2200" b="1" spc="-30" dirty="0" err="1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o</a:t>
              </a:r>
              <a:r>
                <a:rPr lang="en-US" sz="2200" b="1" dirty="0" err="1" smtClean="0">
                  <a:latin typeface="Arial Narrow" pitchFamily="34" charset="0"/>
                </a:rPr>
                <a:t>ndansetron</a:t>
              </a:r>
              <a:r>
                <a:rPr lang="en-US" sz="2200" b="1" dirty="0" smtClean="0">
                  <a:latin typeface="Arial Narrow" pitchFamily="34" charset="0"/>
                </a:rPr>
                <a:t>.</a:t>
              </a:r>
            </a:p>
            <a:p>
              <a:pPr>
                <a:lnSpc>
                  <a:spcPts val="2300"/>
                </a:lnSpc>
                <a:buSzPct val="80000"/>
                <a:buBlip>
                  <a:blip r:embed="rId2"/>
                </a:buBlip>
              </a:pP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latin typeface="Arial Narrow" pitchFamily="34" charset="0"/>
                </a:rPr>
                <a:t>Nephrotoxicity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spc="-30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 Pre-hydration &amp; fluid </a:t>
              </a:r>
              <a:r>
                <a:rPr lang="en-US" sz="2200" b="1" dirty="0" err="1" smtClean="0">
                  <a:latin typeface="Arial Narrow" pitchFamily="34" charset="0"/>
                </a:rPr>
                <a:t>diuresis</a:t>
              </a:r>
              <a:r>
                <a:rPr lang="en-US" sz="2200" b="1" dirty="0" smtClean="0">
                  <a:latin typeface="Arial Narrow" pitchFamily="34" charset="0"/>
                </a:rPr>
                <a:t>  </a:t>
              </a:r>
            </a:p>
            <a:p>
              <a:pPr>
                <a:lnSpc>
                  <a:spcPts val="2300"/>
                </a:lnSpc>
                <a:buSzPct val="80000"/>
                <a:buBlip>
                  <a:blip r:embed="rId2"/>
                </a:buBlip>
              </a:pPr>
              <a:endParaRPr lang="en-US" sz="2200" b="1" dirty="0" smtClean="0">
                <a:latin typeface="Arial Narrow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675" y="5498275"/>
              <a:ext cx="7239000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lnSpc>
                  <a:spcPts val="2200"/>
                </a:lnSpc>
                <a:buSzPct val="80000"/>
              </a:pPr>
              <a:r>
                <a:rPr lang="en-US" sz="22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Used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spc="-30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 Solid ovarian &amp; testicular tumors</a:t>
              </a:r>
              <a:endParaRPr lang="en-US" sz="2200" b="1" dirty="0" smtClean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0"/>
            <a:ext cx="9144000" cy="1295400"/>
            <a:chOff x="0" y="0"/>
            <a:chExt cx="9144000" cy="1429000"/>
          </a:xfrm>
          <a:gradFill flip="none" rotWithShape="1">
            <a:gsLst>
              <a:gs pos="0">
                <a:srgbClr val="DCCE1E">
                  <a:tint val="66000"/>
                  <a:satMod val="160000"/>
                </a:srgbClr>
              </a:gs>
              <a:gs pos="50000">
                <a:srgbClr val="DCCE1E">
                  <a:tint val="44500"/>
                  <a:satMod val="160000"/>
                  <a:alpha val="61000"/>
                </a:srgbClr>
              </a:gs>
              <a:gs pos="100000">
                <a:srgbClr val="DCCE1E">
                  <a:tint val="23500"/>
                  <a:satMod val="160000"/>
                  <a:alpha val="29000"/>
                </a:srgbClr>
              </a:gs>
            </a:gsLst>
            <a:lin ang="5400000" scaled="1"/>
            <a:tileRect/>
          </a:gradFill>
        </p:grpSpPr>
        <p:sp>
          <p:nvSpPr>
            <p:cNvPr id="27" name="Right Triangle 26"/>
            <p:cNvSpPr/>
            <p:nvPr/>
          </p:nvSpPr>
          <p:spPr>
            <a:xfrm flipH="1" flipV="1">
              <a:off x="0" y="743200"/>
              <a:ext cx="9144000" cy="6858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0"/>
              <a:ext cx="9144000" cy="76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1999" y="1600200"/>
          <a:ext cx="7467601" cy="1905000"/>
        </p:xfrm>
        <a:graphic>
          <a:graphicData uri="http://schemas.openxmlformats.org/drawingml/2006/table">
            <a:tbl>
              <a:tblPr/>
              <a:tblGrid>
                <a:gridCol w="2286000"/>
                <a:gridCol w="2514600"/>
                <a:gridCol w="2667001"/>
              </a:tblGrid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kern="120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Folic a. Analogues</a:t>
                      </a:r>
                      <a:endParaRPr lang="en-US" sz="2200" b="0" u="none" kern="1200" dirty="0">
                        <a:solidFill>
                          <a:schemeClr val="tx1"/>
                        </a:solidFill>
                        <a:latin typeface="Bernard MT Condensed" pitchFamily="18" charset="0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2C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kern="120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Purine</a:t>
                      </a:r>
                      <a:r>
                        <a:rPr lang="en-US" sz="2200" b="0" u="none" kern="120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 </a:t>
                      </a:r>
                      <a:r>
                        <a:rPr lang="en-US" sz="2200" b="0" u="none" kern="120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 </a:t>
                      </a:r>
                      <a:r>
                        <a:rPr lang="en-US" sz="2200" b="0" u="none" kern="120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Analogues</a:t>
                      </a:r>
                      <a:endParaRPr lang="en-US" sz="2200" b="0" u="none" kern="1200" dirty="0">
                        <a:solidFill>
                          <a:schemeClr val="tx1"/>
                        </a:solidFill>
                        <a:latin typeface="Bernard MT Condensed" pitchFamily="18" charset="0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2C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kern="120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Pyrimidine</a:t>
                      </a:r>
                      <a:r>
                        <a:rPr lang="en-US" sz="2200" b="0" u="none" kern="120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  <a:ea typeface="Times New Roman"/>
                          <a:cs typeface="Traditional Arabic"/>
                        </a:rPr>
                        <a:t> Analogues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2C">
                        <a:alpha val="56078"/>
                      </a:srgbClr>
                    </a:solidFill>
                  </a:tcPr>
                </a:tc>
              </a:tr>
              <a:tr h="1156970"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Methotrexate</a:t>
                      </a:r>
                      <a:r>
                        <a:rPr lang="en-US" sz="2000" b="1" u="sng" dirty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Mercaptopurine</a:t>
                      </a:r>
                      <a:r>
                        <a:rPr lang="en-US" sz="2000" b="1" u="sng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 </a:t>
                      </a:r>
                      <a:r>
                        <a:rPr lang="en-US" sz="2000" b="1" u="none" dirty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(6-MP).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 err="1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Thioguanine</a:t>
                      </a:r>
                      <a:r>
                        <a:rPr lang="en-US" sz="2000" b="1" u="none" dirty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 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Azathiopurine</a:t>
                      </a:r>
                      <a:endParaRPr lang="en-US" sz="2000" b="1" u="none" dirty="0" smtClean="0">
                        <a:latin typeface="Arial Narrow" pitchFamily="34" charset="0"/>
                        <a:ea typeface="Times New Roman"/>
                        <a:cs typeface="Traditional Arabic"/>
                      </a:endParaRP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Fludarabine</a:t>
                      </a:r>
                      <a:endParaRPr lang="en-US" sz="2000" b="1" u="sng" dirty="0" smtClean="0">
                        <a:latin typeface="Arial Narrow" pitchFamily="34" charset="0"/>
                        <a:ea typeface="Times New Roman"/>
                        <a:cs typeface="Traditional Arabic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 err="1" smtClean="0">
                          <a:latin typeface="Arial Narrow" pitchFamily="34" charset="0"/>
                        </a:rPr>
                        <a:t>Pentostain</a:t>
                      </a:r>
                      <a:r>
                        <a:rPr lang="en-US" sz="2000" b="1" u="sng" dirty="0" smtClean="0"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Fluorouracil </a:t>
                      </a:r>
                      <a:r>
                        <a:rPr lang="en-US" sz="2000" b="1" u="none" dirty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(5-FU)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 err="1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Cytarabine</a:t>
                      </a:r>
                      <a:r>
                        <a:rPr lang="en-US" sz="2000" b="1" u="none" dirty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 err="1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Capecitabine</a:t>
                      </a:r>
                      <a:r>
                        <a:rPr lang="en-US" sz="2000" b="1" u="none" dirty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 err="1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Gemcitabine</a:t>
                      </a:r>
                      <a:r>
                        <a:rPr lang="en-US" sz="2000" b="1" u="none" dirty="0" smtClean="0">
                          <a:latin typeface="Arial Narrow" pitchFamily="34" charset="0"/>
                          <a:ea typeface="Times New Roman"/>
                          <a:cs typeface="Traditional Arabic"/>
                        </a:rPr>
                        <a:t>.</a:t>
                      </a:r>
                    </a:p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 err="1" smtClean="0">
                          <a:latin typeface="Arial Narrow" pitchFamily="34" charset="0"/>
                        </a:rPr>
                        <a:t>Azacitidine</a:t>
                      </a:r>
                      <a:r>
                        <a:rPr lang="en-US" sz="2000" b="1" u="none" dirty="0">
                          <a:latin typeface="Arial Narrow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6605" y="1093113"/>
            <a:ext cx="4812471" cy="430887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200" dirty="0" smtClean="0">
                <a:latin typeface="Bernard MT Condensed" pitchFamily="18" charset="0"/>
              </a:rPr>
              <a:t>II. ANTIMETABOLITES [Structural Analogues]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0074" y="3733800"/>
            <a:ext cx="7705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 Narrow" pitchFamily="34" charset="0"/>
              </a:rPr>
              <a:t>By definition, </a:t>
            </a:r>
            <a:r>
              <a:rPr lang="en-US" sz="2400" b="1" dirty="0" err="1" smtClean="0">
                <a:latin typeface="Arial Narrow" pitchFamily="34" charset="0"/>
              </a:rPr>
              <a:t>antimetabolites</a:t>
            </a:r>
            <a:r>
              <a:rPr lang="en-US" sz="2400" b="1" dirty="0" smtClean="0">
                <a:latin typeface="Arial Narrow" pitchFamily="34" charset="0"/>
              </a:rPr>
              <a:t> are structural analogues of, and compete with, endogenous nucleic acid precursors, namely </a:t>
            </a:r>
            <a:r>
              <a:rPr lang="en-US" sz="2400" b="1" dirty="0" err="1" smtClean="0">
                <a:latin typeface="Arial Narrow" pitchFamily="34" charset="0"/>
              </a:rPr>
              <a:t>purines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pyrimidines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5029200"/>
            <a:ext cx="3921266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ANTINEOPLASTIC MECHANISM OF ACTION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5469056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 smtClean="0">
                <a:latin typeface="Arial Narrow" pitchFamily="34" charset="0"/>
              </a:rPr>
              <a:t>Are CCS. Act predominantly on S phase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spc="-50" dirty="0" smtClean="0">
                <a:latin typeface="Arial Narrow" pitchFamily="34" charset="0"/>
              </a:rPr>
              <a:t>Phase Dependent</a:t>
            </a:r>
            <a:endParaRPr lang="en-US" sz="2400" b="1" spc="-50" dirty="0"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9550" y="5867400"/>
            <a:ext cx="840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 smtClean="0">
                <a:latin typeface="Arial Narrow" pitchFamily="34" charset="0"/>
              </a:rPr>
              <a:t>They interfere at different levels on nucleic a. synthesis </a:t>
            </a:r>
            <a:r>
              <a:rPr lang="en-US" sz="2400" b="1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400" b="1" spc="-5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its </a:t>
            </a:r>
            <a:r>
              <a:rPr lang="en-US" sz="2400" b="1" spc="-50" dirty="0" smtClean="0">
                <a:latin typeface="Arial Narrow" pitchFamily="34" charset="0"/>
              </a:rPr>
              <a:t>availability for DNA replication i.e. during the </a:t>
            </a:r>
            <a:r>
              <a:rPr lang="en-US" sz="2400" b="1" u="sng" spc="-50" dirty="0" smtClean="0">
                <a:latin typeface="Arial Narrow" pitchFamily="34" charset="0"/>
              </a:rPr>
              <a:t>S phase of CC.</a:t>
            </a:r>
            <a:endParaRPr lang="en-US" sz="2400" b="1" u="sng" spc="-50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-357250"/>
            <a:ext cx="9281954" cy="1652650"/>
            <a:chOff x="385952" y="-509650"/>
            <a:chExt cx="8896002" cy="1652650"/>
          </a:xfrm>
        </p:grpSpPr>
        <p:pic>
          <p:nvPicPr>
            <p:cNvPr id="17" name="Picture 12" descr="http://images.nigms.nih.gov/imageRepository/2543/DNA_Replication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469778" y="-1669176"/>
              <a:ext cx="1142999" cy="4481353"/>
            </a:xfrm>
            <a:prstGeom prst="rect">
              <a:avLst/>
            </a:prstGeom>
            <a:noFill/>
          </p:spPr>
        </p:pic>
        <p:pic>
          <p:nvPicPr>
            <p:cNvPr id="18" name="Picture 12" descr="http://images.nigms.nih.gov/imageRepository/2543/DNA_Replication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9393"/>
            <a:stretch>
              <a:fillRect/>
            </a:stretch>
          </p:blipFill>
          <p:spPr bwMode="auto">
            <a:xfrm rot="16200000">
              <a:off x="3771900" y="-202376"/>
              <a:ext cx="1142999" cy="1371601"/>
            </a:xfrm>
            <a:prstGeom prst="rect">
              <a:avLst/>
            </a:prstGeom>
            <a:noFill/>
          </p:spPr>
        </p:pic>
        <p:pic>
          <p:nvPicPr>
            <p:cNvPr id="19" name="Picture 12" descr="http://images.nigms.nih.gov/imageRepository/2543/DNA_Replication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9393"/>
            <a:stretch>
              <a:fillRect/>
            </a:stretch>
          </p:blipFill>
          <p:spPr bwMode="auto">
            <a:xfrm rot="16200000">
              <a:off x="2681351" y="-342901"/>
              <a:ext cx="1142999" cy="1371601"/>
            </a:xfrm>
            <a:prstGeom prst="rect">
              <a:avLst/>
            </a:prstGeom>
            <a:noFill/>
          </p:spPr>
        </p:pic>
        <p:pic>
          <p:nvPicPr>
            <p:cNvPr id="20" name="Picture 12" descr="http://images.nigms.nih.gov/imageRepository/2543/DNA_Replication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9393"/>
            <a:stretch>
              <a:fillRect/>
            </a:stretch>
          </p:blipFill>
          <p:spPr bwMode="auto">
            <a:xfrm rot="16200000">
              <a:off x="1590802" y="-483426"/>
              <a:ext cx="1142999" cy="1371601"/>
            </a:xfrm>
            <a:prstGeom prst="rect">
              <a:avLst/>
            </a:prstGeom>
            <a:noFill/>
          </p:spPr>
        </p:pic>
        <p:pic>
          <p:nvPicPr>
            <p:cNvPr id="21" name="Picture 12" descr="http://images.nigms.nih.gov/imageRepository/2543/DNA_Replication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9393"/>
            <a:stretch>
              <a:fillRect/>
            </a:stretch>
          </p:blipFill>
          <p:spPr bwMode="auto">
            <a:xfrm rot="16200000">
              <a:off x="500253" y="-623951"/>
              <a:ext cx="1142999" cy="1371601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304800" y="418563"/>
            <a:ext cx="58674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FEF202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INDIVIDUAL CHEMOTHERAPEUTIC GROUP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4800" y="457200"/>
            <a:ext cx="4648200" cy="3962400"/>
          </a:xfrm>
          <a:prstGeom prst="rect">
            <a:avLst/>
          </a:prstGeom>
          <a:gradFill flip="none" rotWithShape="1">
            <a:gsLst>
              <a:gs pos="0">
                <a:srgbClr val="DCD65A"/>
              </a:gs>
              <a:gs pos="50000">
                <a:srgbClr val="F2EAAE"/>
              </a:gs>
              <a:gs pos="100000">
                <a:srgbClr val="F9FEC6">
                  <a:alpha val="8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76550" y="2886075"/>
            <a:ext cx="1447800" cy="400110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00050" indent="-400050"/>
            <a:endParaRPr lang="en-US" sz="2000" dirty="0" err="1" smtClean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0100" y="2876550"/>
            <a:ext cx="1447800" cy="400110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00050" indent="-400050"/>
            <a:endParaRPr lang="en-US" sz="2000" dirty="0" err="1" smtClean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1" name="Flowchart: Manual Operation 30"/>
          <p:cNvSpPr/>
          <p:nvPr/>
        </p:nvSpPr>
        <p:spPr>
          <a:xfrm rot="16200000">
            <a:off x="3576942" y="1824342"/>
            <a:ext cx="3971316" cy="1219200"/>
          </a:xfrm>
          <a:prstGeom prst="flowChartManualOperation">
            <a:avLst/>
          </a:prstGeom>
          <a:gradFill flip="none" rotWithShape="1">
            <a:gsLst>
              <a:gs pos="0">
                <a:srgbClr val="DCD65A"/>
              </a:gs>
              <a:gs pos="50000">
                <a:srgbClr val="F2EAAE"/>
              </a:gs>
              <a:gs pos="100000">
                <a:srgbClr val="F9FEC6">
                  <a:alpha val="8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191000" y="3399816"/>
            <a:ext cx="1391056" cy="400050"/>
          </a:xfrm>
          <a:prstGeom prst="rect">
            <a:avLst/>
          </a:prstGeom>
          <a:solidFill>
            <a:srgbClr val="FFD10D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14825" y="222885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05350" y="23717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52675" y="1752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1657350"/>
            <a:ext cx="1371600" cy="400050"/>
          </a:xfrm>
          <a:prstGeom prst="rect">
            <a:avLst/>
          </a:prstGeom>
          <a:solidFill>
            <a:srgbClr val="FFD10D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onsequence of methotrexa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9F7"/>
              </a:clrFrom>
              <a:clrTo>
                <a:srgbClr val="FAF9F7">
                  <a:alpha val="0"/>
                </a:srgbClr>
              </a:clrTo>
            </a:clrChange>
            <a:duotone>
              <a:prstClr val="black"/>
              <a:srgbClr val="FEF202">
                <a:tint val="45000"/>
                <a:satMod val="400000"/>
              </a:srgbClr>
            </a:duotone>
          </a:blip>
          <a:srcRect l="318" t="10205" r="438" b="17816"/>
          <a:stretch>
            <a:fillRect/>
          </a:stretch>
        </p:blipFill>
        <p:spPr bwMode="auto">
          <a:xfrm>
            <a:off x="438150" y="771525"/>
            <a:ext cx="5181600" cy="3200400"/>
          </a:xfrm>
          <a:prstGeom prst="rect">
            <a:avLst/>
          </a:prstGeom>
          <a:noFill/>
        </p:spPr>
      </p:pic>
      <p:pic>
        <p:nvPicPr>
          <p:cNvPr id="7" name="Picture 4" descr="655alldrugs copy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20000" contrast="10000"/>
          </a:blip>
          <a:srcRect l="1449" t="49167" r="2899"/>
          <a:stretch>
            <a:fillRect/>
          </a:stretch>
        </p:blipFill>
        <p:spPr bwMode="auto">
          <a:xfrm>
            <a:off x="304800" y="4419600"/>
            <a:ext cx="4648200" cy="2066925"/>
          </a:xfrm>
          <a:prstGeom prst="flowChartManualOperation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B3">
                <a:tint val="45000"/>
                <a:satMod val="400000"/>
              </a:srgbClr>
            </a:duotone>
          </a:blip>
          <a:srcRect l="1724" t="48956" r="1724" b="15118"/>
          <a:stretch>
            <a:fillRect/>
          </a:stretch>
        </p:blipFill>
        <p:spPr bwMode="auto">
          <a:xfrm>
            <a:off x="2943225" y="1619250"/>
            <a:ext cx="2977116" cy="533400"/>
          </a:xfrm>
          <a:prstGeom prst="rect">
            <a:avLst/>
          </a:prstGeom>
          <a:solidFill>
            <a:srgbClr val="FEF202"/>
          </a:solidFill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B3">
                <a:tint val="45000"/>
                <a:satMod val="400000"/>
              </a:srgbClr>
            </a:duotone>
          </a:blip>
          <a:srcRect l="1724" t="4047" r="1724" b="60026"/>
          <a:stretch>
            <a:fillRect/>
          </a:stretch>
        </p:blipFill>
        <p:spPr bwMode="auto">
          <a:xfrm>
            <a:off x="1032909" y="495300"/>
            <a:ext cx="2977116" cy="495300"/>
          </a:xfrm>
          <a:prstGeom prst="rect">
            <a:avLst/>
          </a:prstGeom>
          <a:solidFill>
            <a:srgbClr val="F9FEC6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76450" y="1600200"/>
            <a:ext cx="304800" cy="276999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Bernard MT Condensed" pitchFamily="18" charset="0"/>
              </a:rPr>
              <a:t>1.</a:t>
            </a:r>
            <a:endParaRPr lang="en-US" sz="1200" b="1" dirty="0"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2390001"/>
            <a:ext cx="304800" cy="276999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Bernard MT Condensed" pitchFamily="18" charset="0"/>
              </a:rPr>
              <a:t>2.</a:t>
            </a:r>
            <a:endParaRPr lang="en-US" sz="1200" b="1" dirty="0"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2542401"/>
            <a:ext cx="304800" cy="276999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Bernard MT Condensed" pitchFamily="18" charset="0"/>
              </a:rPr>
              <a:t>3.</a:t>
            </a:r>
            <a:endParaRPr lang="en-US" sz="1200" b="1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692348"/>
            <a:ext cx="685800" cy="307777"/>
          </a:xfrm>
          <a:prstGeom prst="rect">
            <a:avLst/>
          </a:prstGeom>
          <a:solidFill>
            <a:srgbClr val="F9FEC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Folic a.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3721" y="3822879"/>
            <a:ext cx="1200150" cy="338554"/>
          </a:xfrm>
          <a:prstGeom prst="rect">
            <a:avLst/>
          </a:prstGeom>
          <a:solidFill>
            <a:srgbClr val="F9FEC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Bernard MT Condensed" pitchFamily="18" charset="0"/>
              </a:rPr>
              <a:t>Pyrimidine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790950"/>
            <a:ext cx="1219200" cy="338554"/>
          </a:xfrm>
          <a:prstGeom prst="rect">
            <a:avLst/>
          </a:prstGeom>
          <a:solidFill>
            <a:srgbClr val="F9FEC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Bernard MT Condensed" pitchFamily="18" charset="0"/>
              </a:rPr>
              <a:t>Purine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7475" y="41499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Cytosine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429000" y="41499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Thymine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10075" y="41499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Uracil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41499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Adenine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41499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Guanine</a:t>
            </a:r>
            <a:endParaRPr lang="en-US" sz="1400" b="1" dirty="0"/>
          </a:p>
        </p:txBody>
      </p:sp>
      <p:sp>
        <p:nvSpPr>
          <p:cNvPr id="33" name="Rectangle 32"/>
          <p:cNvSpPr/>
          <p:nvPr/>
        </p:nvSpPr>
        <p:spPr>
          <a:xfrm>
            <a:off x="5943600" y="152400"/>
            <a:ext cx="32004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rgbClr val="FEF202"/>
                </a:solidFill>
                <a:latin typeface="Arial Narrow" pitchFamily="34" charset="0"/>
              </a:rPr>
              <a:t>FOLIC ACID ANTIMETABOLITES</a:t>
            </a:r>
          </a:p>
        </p:txBody>
      </p:sp>
      <p:sp>
        <p:nvSpPr>
          <p:cNvPr id="39" name="Lightning Bolt 38"/>
          <p:cNvSpPr/>
          <p:nvPr/>
        </p:nvSpPr>
        <p:spPr>
          <a:xfrm rot="2535879" flipH="1">
            <a:off x="6369720" y="324422"/>
            <a:ext cx="671149" cy="1752600"/>
          </a:xfrm>
          <a:prstGeom prst="lightningBolt">
            <a:avLst/>
          </a:prstGeom>
          <a:solidFill>
            <a:srgbClr val="F9FEC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15201" y="609600"/>
            <a:ext cx="1600199" cy="430887"/>
          </a:xfrm>
          <a:prstGeom prst="rect">
            <a:avLst/>
          </a:prstGeom>
          <a:solidFill>
            <a:srgbClr val="FEF202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00050" indent="-400050"/>
            <a:r>
              <a:rPr lang="en-US" sz="2200" dirty="0" err="1" smtClean="0">
                <a:latin typeface="Bernard MT Condensed" pitchFamily="18" charset="0"/>
              </a:rPr>
              <a:t>Methotrexate</a:t>
            </a:r>
            <a:endParaRPr lang="en-US" sz="2200" dirty="0" smtClean="0">
              <a:latin typeface="Bernard MT Condense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6000" y="1535805"/>
            <a:ext cx="304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Methotrexate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u="sng" dirty="0" smtClean="0">
                <a:latin typeface="Arial Narrow" pitchFamily="34" charset="0"/>
              </a:rPr>
              <a:t>binds to catalytic part of enzyme  </a:t>
            </a:r>
            <a:r>
              <a:rPr lang="en-US" sz="2100" b="1" spc="-6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DIHYDROFOLATE REDUCTASE  </a:t>
            </a:r>
            <a:r>
              <a:rPr lang="en-US" sz="2200" b="1" u="sng" dirty="0" smtClean="0">
                <a:latin typeface="Arial Narrow" pitchFamily="34" charset="0"/>
              </a:rPr>
              <a:t>preventing it from converting  folic a to </a:t>
            </a:r>
            <a:r>
              <a:rPr lang="en-US" sz="2200" b="1" u="sng" dirty="0" err="1" smtClean="0">
                <a:latin typeface="Arial Narrow" pitchFamily="34" charset="0"/>
              </a:rPr>
              <a:t>tetrahydrofolic</a:t>
            </a:r>
            <a:r>
              <a:rPr lang="en-US" sz="2200" b="1" u="sng" dirty="0" smtClean="0">
                <a:latin typeface="Arial Narrow" pitchFamily="34" charset="0"/>
              </a:rPr>
              <a:t> a. (FH4 ).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81600" y="58674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Interfere with DNA, RNA formation &amp; protein synthesis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029200" y="3669405"/>
            <a:ext cx="3550230" cy="2218831"/>
            <a:chOff x="5029200" y="3669405"/>
            <a:chExt cx="3550230" cy="2218831"/>
          </a:xfrm>
        </p:grpSpPr>
        <p:sp>
          <p:nvSpPr>
            <p:cNvPr id="30" name="TextBox 29"/>
            <p:cNvSpPr txBox="1"/>
            <p:nvPr/>
          </p:nvSpPr>
          <p:spPr>
            <a:xfrm>
              <a:off x="5029200" y="3733800"/>
              <a:ext cx="3505200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i="1" u="heavy" dirty="0" smtClean="0">
                  <a:solidFill>
                    <a:schemeClr val="bg2">
                      <a:lumMod val="25000"/>
                    </a:schemeClr>
                  </a:solidFill>
                  <a:uFill>
                    <a:solidFill>
                      <a:srgbClr val="FFD10D"/>
                    </a:solidFill>
                  </a:uFill>
                  <a:latin typeface="Arial Narrow" pitchFamily="34" charset="0"/>
                </a:rPr>
                <a:t>Lack of cofactor FH4 </a:t>
              </a:r>
              <a:r>
                <a:rPr lang="en-US" sz="2000" b="1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 -</a:t>
              </a:r>
              <a:r>
                <a:rPr lang="en-US" sz="2000" b="1" dirty="0" err="1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ve</a:t>
              </a:r>
              <a:r>
                <a:rPr lang="en-US" sz="2000" b="1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 :</a:t>
              </a:r>
              <a:endParaRPr lang="en-US" sz="2200" b="1" dirty="0" smtClean="0">
                <a:latin typeface="Arial Narrow" pitchFamily="34" charset="0"/>
              </a:endParaRPr>
            </a:p>
            <a:p>
              <a:pPr marL="274320" indent="-274320">
                <a:buFont typeface="+mj-lt"/>
                <a:buAutoNum type="arabicPeriod"/>
              </a:pPr>
              <a:r>
                <a:rPr lang="en-US" sz="2200" b="1" dirty="0" smtClean="0">
                  <a:latin typeface="Arial Narrow" pitchFamily="34" charset="0"/>
                </a:rPr>
                <a:t>Thymine formation via </a:t>
              </a:r>
              <a:r>
                <a:rPr lang="en-US" sz="2400" b="1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   </a:t>
              </a:r>
              <a:r>
                <a:rPr lang="en-US" sz="2200" b="1" dirty="0" smtClean="0">
                  <a:latin typeface="Arial Narrow" pitchFamily="34" charset="0"/>
                </a:rPr>
                <a:t>-</a:t>
              </a:r>
              <a:r>
                <a:rPr lang="en-US" sz="2200" b="1" dirty="0" err="1" smtClean="0">
                  <a:latin typeface="Arial Narrow" pitchFamily="34" charset="0"/>
                </a:rPr>
                <a:t>ve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100" b="1" spc="-60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THYMIDYLATE SYNTHASE</a:t>
              </a:r>
            </a:p>
            <a:p>
              <a:pPr marL="274320" indent="-274320">
                <a:buFont typeface="+mj-lt"/>
                <a:buAutoNum type="arabicPeriod"/>
              </a:pPr>
              <a:r>
                <a:rPr lang="en-US" sz="2200" b="1" dirty="0" err="1" smtClean="0">
                  <a:latin typeface="Arial Narrow" pitchFamily="34" charset="0"/>
                </a:rPr>
                <a:t>Purine</a:t>
              </a:r>
              <a:r>
                <a:rPr lang="en-US" sz="2200" b="1" dirty="0" smtClean="0">
                  <a:latin typeface="Arial Narrow" pitchFamily="34" charset="0"/>
                </a:rPr>
                <a:t> nucleotides</a:t>
              </a:r>
            </a:p>
            <a:p>
              <a:pPr marL="274320" indent="-274320">
                <a:buFont typeface="+mj-lt"/>
                <a:buAutoNum type="arabicPeriod"/>
              </a:pPr>
              <a:r>
                <a:rPr lang="en-US" sz="2200" b="1" dirty="0" smtClean="0">
                  <a:latin typeface="Arial Narrow" pitchFamily="34" charset="0"/>
                </a:rPr>
                <a:t>Serine &amp; </a:t>
              </a:r>
              <a:r>
                <a:rPr lang="en-US" sz="2200" b="1" dirty="0" err="1" smtClean="0">
                  <a:latin typeface="Arial Narrow" pitchFamily="34" charset="0"/>
                </a:rPr>
                <a:t>methionine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latin typeface="Arial Narrow" pitchFamily="34" charset="0"/>
                </a:rPr>
                <a:t>a.a</a:t>
              </a:r>
              <a:r>
                <a:rPr lang="en-US" sz="2200" b="1" dirty="0" smtClean="0">
                  <a:latin typeface="Arial Narrow" pitchFamily="34" charset="0"/>
                </a:rPr>
                <a:t>. via </a:t>
              </a:r>
              <a:r>
                <a:rPr lang="en-US" sz="2200" b="1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 -</a:t>
              </a:r>
              <a:r>
                <a:rPr lang="en-US" sz="2200" b="1" dirty="0" err="1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ve</a:t>
              </a:r>
              <a:r>
                <a:rPr lang="en-US" sz="2200" b="1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 </a:t>
              </a:r>
              <a:r>
                <a:rPr lang="en-US" sz="2200" b="1" dirty="0" err="1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methyle</a:t>
              </a:r>
              <a:r>
                <a:rPr lang="en-US" sz="2200" b="1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 </a:t>
              </a:r>
              <a:r>
                <a:rPr lang="en-US" sz="2200" b="1" dirty="0" err="1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gp</a:t>
              </a:r>
              <a:r>
                <a:rPr lang="en-US" sz="2200" b="1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  <a:sym typeface="Wingdings 3"/>
                </a:rPr>
                <a:t> donation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41" name="Curved Left Arrow 40"/>
            <p:cNvSpPr/>
            <p:nvPr/>
          </p:nvSpPr>
          <p:spPr>
            <a:xfrm rot="1680000">
              <a:off x="8274630" y="3669405"/>
              <a:ext cx="304800" cy="533400"/>
            </a:xfrm>
            <a:prstGeom prst="curvedLeftArrow">
              <a:avLst/>
            </a:prstGeom>
            <a:solidFill>
              <a:srgbClr val="FFD10D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229600" y="4191000"/>
            <a:ext cx="770101" cy="2162476"/>
            <a:chOff x="8229600" y="4191000"/>
            <a:chExt cx="770101" cy="2162476"/>
          </a:xfrm>
        </p:grpSpPr>
        <p:sp>
          <p:nvSpPr>
            <p:cNvPr id="36" name="Right Brace 35"/>
            <p:cNvSpPr/>
            <p:nvPr/>
          </p:nvSpPr>
          <p:spPr>
            <a:xfrm>
              <a:off x="8229600" y="4191000"/>
              <a:ext cx="457200" cy="1676400"/>
            </a:xfrm>
            <a:prstGeom prst="rightBrac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urved Left Arrow 41"/>
            <p:cNvSpPr/>
            <p:nvPr/>
          </p:nvSpPr>
          <p:spPr>
            <a:xfrm rot="1680000">
              <a:off x="8465724" y="5020426"/>
              <a:ext cx="533977" cy="1333050"/>
            </a:xfrm>
            <a:prstGeom prst="curvedLeftArrow">
              <a:avLst/>
            </a:prstGeom>
            <a:solidFill>
              <a:srgbClr val="FFD10D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038600" y="1676400"/>
            <a:ext cx="3048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13279" y="2031642"/>
            <a:ext cx="3048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620000" y="1130121"/>
            <a:ext cx="1261884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400050" indent="-400050"/>
            <a:r>
              <a:rPr lang="en-US" sz="2000" dirty="0" smtClean="0">
                <a:solidFill>
                  <a:srgbClr val="FEF202"/>
                </a:solidFill>
                <a:latin typeface="Bernard MT Condensed" pitchFamily="18" charset="0"/>
              </a:rPr>
              <a:t>Mechanism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4648</TotalTime>
  <Words>2464</Words>
  <Application>Microsoft Office PowerPoint</Application>
  <PresentationFormat>On-screen Show (4:3)</PresentationFormat>
  <Paragraphs>450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113</cp:revision>
  <dcterms:created xsi:type="dcterms:W3CDTF">2010-12-13T18:11:47Z</dcterms:created>
  <dcterms:modified xsi:type="dcterms:W3CDTF">2010-12-28T19:49:00Z</dcterms:modified>
</cp:coreProperties>
</file>