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4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656D4AD-68FD-43DA-90C1-FE94960A1F84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F8A1BB-7E94-4B58-9250-44E1CC4E780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8A1BB-7E94-4B58-9250-44E1CC4E7806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3EAB-1157-46CC-845B-65F6DDEDDFC3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D381-BDC6-4352-971A-7355C2A800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3EAB-1157-46CC-845B-65F6DDEDDFC3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D381-BDC6-4352-971A-7355C2A800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3EAB-1157-46CC-845B-65F6DDEDDFC3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D381-BDC6-4352-971A-7355C2A800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3EAB-1157-46CC-845B-65F6DDEDDFC3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D381-BDC6-4352-971A-7355C2A800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3EAB-1157-46CC-845B-65F6DDEDDFC3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D381-BDC6-4352-971A-7355C2A800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3EAB-1157-46CC-845B-65F6DDEDDFC3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D381-BDC6-4352-971A-7355C2A800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3EAB-1157-46CC-845B-65F6DDEDDFC3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D381-BDC6-4352-971A-7355C2A800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3EAB-1157-46CC-845B-65F6DDEDDFC3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D381-BDC6-4352-971A-7355C2A800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3EAB-1157-46CC-845B-65F6DDEDDFC3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D381-BDC6-4352-971A-7355C2A800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3EAB-1157-46CC-845B-65F6DDEDDFC3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D381-BDC6-4352-971A-7355C2A800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3EAB-1157-46CC-845B-65F6DDEDDFC3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DAD381-BDC6-4352-971A-7355C2A8005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F53EAB-1157-46CC-845B-65F6DDEDDFC3}" type="datetimeFigureOut">
              <a:rPr lang="ar-SA" smtClean="0"/>
              <a:pPr/>
              <a:t>29/01/1432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DAD381-BDC6-4352-971A-7355C2A80050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Disease –Modifying Anti-rheumatic</a:t>
            </a:r>
            <a:br>
              <a:rPr lang="en-US" b="1" dirty="0" smtClean="0"/>
            </a:br>
            <a:r>
              <a:rPr lang="en-US" b="1" dirty="0" smtClean="0"/>
              <a:t>Drugs ( DMARDs)   </a:t>
            </a:r>
            <a:endParaRPr lang="ar-S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tx1"/>
                </a:solidFill>
              </a:rPr>
              <a:t>Slow Acting Anti-inflammatory  Drugs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Infliximab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Given as IV infusion</a:t>
            </a:r>
          </a:p>
          <a:p>
            <a:pPr algn="l" rtl="0"/>
            <a:r>
              <a:rPr lang="en-US" b="1" dirty="0" smtClean="0"/>
              <a:t>Half-Life 8-12 days </a:t>
            </a:r>
          </a:p>
          <a:p>
            <a:pPr algn="l" rtl="0"/>
            <a:r>
              <a:rPr lang="en-US" b="1" dirty="0" smtClean="0"/>
              <a:t>Given every 8 weeks regimen.</a:t>
            </a:r>
          </a:p>
          <a:p>
            <a:pPr algn="l" rtl="0"/>
            <a:r>
              <a:rPr lang="en-US" b="1" dirty="0" err="1" smtClean="0"/>
              <a:t>Infliximab</a:t>
            </a:r>
            <a:r>
              <a:rPr lang="en-US" b="1" dirty="0" smtClean="0"/>
              <a:t> elicits up to 62% incidence of human </a:t>
            </a:r>
            <a:r>
              <a:rPr lang="en-US" b="1" dirty="0" err="1" smtClean="0"/>
              <a:t>antichimeric</a:t>
            </a:r>
            <a:r>
              <a:rPr lang="en-US" b="1" dirty="0" smtClean="0"/>
              <a:t> antibodies.</a:t>
            </a:r>
          </a:p>
          <a:p>
            <a:pPr algn="l" rtl="0"/>
            <a:r>
              <a:rPr lang="en-US" b="1" dirty="0" smtClean="0"/>
              <a:t>Concurrent therapy  with </a:t>
            </a:r>
            <a:r>
              <a:rPr lang="en-US" b="1" dirty="0" err="1" smtClean="0"/>
              <a:t>methotrexate</a:t>
            </a:r>
            <a:r>
              <a:rPr lang="en-US" b="1" dirty="0" smtClean="0"/>
              <a:t> decreases  the prevalence of human </a:t>
            </a:r>
            <a:r>
              <a:rPr lang="en-US" b="1" dirty="0" err="1" smtClean="0"/>
              <a:t>antichimeric</a:t>
            </a:r>
            <a:r>
              <a:rPr lang="en-US" b="1" dirty="0" smtClean="0"/>
              <a:t> antibodies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Adverse Effects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Upper respiratory tract infections</a:t>
            </a:r>
          </a:p>
          <a:p>
            <a:pPr algn="l" rtl="0"/>
            <a:r>
              <a:rPr lang="en-US" b="1" dirty="0" smtClean="0"/>
              <a:t>Headache</a:t>
            </a:r>
          </a:p>
          <a:p>
            <a:pPr algn="l" rtl="0"/>
            <a:r>
              <a:rPr lang="en-US" b="1" dirty="0" smtClean="0"/>
              <a:t>Cough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Activation of latent tuberculosis</a:t>
            </a:r>
          </a:p>
          <a:p>
            <a:pPr algn="l" rtl="0"/>
            <a:r>
              <a:rPr lang="en-US" b="1" dirty="0" smtClean="0"/>
              <a:t>Infusion site reaction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Comparison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DMARDs                  </a:t>
            </a:r>
            <a:endParaRPr lang="ar-SA" sz="3600" dirty="0">
              <a:solidFill>
                <a:srgbClr val="FF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NSAIDs</a:t>
            </a:r>
            <a:endParaRPr lang="ar-SA" sz="40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Slow onset of action</a:t>
            </a:r>
          </a:p>
          <a:p>
            <a:pPr algn="l" rtl="0"/>
            <a:r>
              <a:rPr lang="en-US" b="1" dirty="0" smtClean="0"/>
              <a:t>6 weeks-6 months</a:t>
            </a:r>
          </a:p>
          <a:p>
            <a:pPr algn="l" rtl="0"/>
            <a:r>
              <a:rPr lang="en-US" b="1" dirty="0" smtClean="0"/>
              <a:t>Arrest the progression of the disease.</a:t>
            </a:r>
          </a:p>
          <a:p>
            <a:pPr algn="l" rtl="0"/>
            <a:r>
              <a:rPr lang="en-US" b="1" dirty="0" smtClean="0"/>
              <a:t>Prevent formation of new deformity.</a:t>
            </a:r>
          </a:p>
          <a:p>
            <a:pPr algn="l" rtl="0"/>
            <a:r>
              <a:rPr lang="en-US" b="1" dirty="0" smtClean="0"/>
              <a:t>Used in chronic cases when deformity is exciting</a:t>
            </a:r>
            <a:endParaRPr lang="ar-S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Rapid onset of action</a:t>
            </a:r>
          </a:p>
          <a:p>
            <a:pPr algn="l" rtl="0"/>
            <a:r>
              <a:rPr lang="en-US" b="1" dirty="0" smtClean="0"/>
              <a:t>Few minutes –few hours</a:t>
            </a:r>
          </a:p>
          <a:p>
            <a:pPr algn="l" rtl="0"/>
            <a:r>
              <a:rPr lang="en-US" b="1" dirty="0" smtClean="0"/>
              <a:t>No effect on the progression  of the disease</a:t>
            </a:r>
          </a:p>
          <a:p>
            <a:pPr algn="l" rtl="0"/>
            <a:r>
              <a:rPr lang="en-US" b="1" dirty="0" smtClean="0"/>
              <a:t>Can not stop the formation of new deformity.</a:t>
            </a:r>
          </a:p>
          <a:p>
            <a:pPr algn="l" rtl="0"/>
            <a:r>
              <a:rPr lang="en-US" b="1" dirty="0" smtClean="0"/>
              <a:t>Used in acute cases to relief inflammation &amp; pain</a:t>
            </a:r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DEFINITION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800" dirty="0" smtClean="0"/>
              <a:t>Drugs used to relief pain &amp; inflammation</a:t>
            </a:r>
            <a:endParaRPr lang="ar-SA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General Features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Low doses commonly are used early in the course of the disease.</a:t>
            </a:r>
          </a:p>
          <a:p>
            <a:pPr algn="l" rtl="0"/>
            <a:r>
              <a:rPr lang="en-US" b="1" dirty="0" smtClean="0"/>
              <a:t>Used when the disease is progressing &amp; causing deformities .</a:t>
            </a:r>
          </a:p>
          <a:p>
            <a:pPr algn="l" rtl="0"/>
            <a:r>
              <a:rPr lang="en-US" b="1" dirty="0" smtClean="0"/>
              <a:t>Can not repair existing damage, but prevent </a:t>
            </a:r>
            <a:r>
              <a:rPr lang="en-US" b="1" dirty="0" smtClean="0"/>
              <a:t>further  progressing , injury </a:t>
            </a:r>
            <a:r>
              <a:rPr lang="en-US" b="1" dirty="0" smtClean="0"/>
              <a:t>or deformity</a:t>
            </a:r>
          </a:p>
          <a:p>
            <a:pPr algn="l" rtl="0"/>
            <a:r>
              <a:rPr lang="en-US" b="1" dirty="0" smtClean="0"/>
              <a:t>Have no analgesic effects</a:t>
            </a:r>
          </a:p>
          <a:p>
            <a:pPr algn="l" rtl="0"/>
            <a:r>
              <a:rPr lang="en-US" b="1" dirty="0" smtClean="0"/>
              <a:t>Their effects need from 6 weeks to 6 months to be evident</a:t>
            </a:r>
          </a:p>
          <a:p>
            <a:pPr algn="l" rtl="0"/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Clinical Uses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Treatment of different types of arthritis as rheumatoid arthritis</a:t>
            </a:r>
          </a:p>
          <a:p>
            <a:pPr algn="l" rtl="0">
              <a:buNone/>
            </a:pPr>
            <a:r>
              <a:rPr lang="en-US" b="1" dirty="0" smtClean="0"/>
              <a:t>	 rheumatic arthritis</a:t>
            </a:r>
          </a:p>
          <a:p>
            <a:pPr algn="l" rtl="0"/>
            <a:r>
              <a:rPr lang="en-US" b="1" dirty="0" smtClean="0"/>
              <a:t> Musculoskeletal pain </a:t>
            </a:r>
          </a:p>
          <a:p>
            <a:pPr algn="l" rtl="0"/>
            <a:r>
              <a:rPr lang="en-US" b="1" dirty="0" err="1" smtClean="0"/>
              <a:t>Ankylosing</a:t>
            </a:r>
            <a:r>
              <a:rPr lang="en-US" b="1" dirty="0" smtClean="0"/>
              <a:t> </a:t>
            </a:r>
            <a:r>
              <a:rPr lang="en-US" b="1" dirty="0" err="1" smtClean="0"/>
              <a:t>spondylitis</a:t>
            </a:r>
            <a:r>
              <a:rPr lang="en-US" b="1" dirty="0" smtClean="0"/>
              <a:t>  .</a:t>
            </a:r>
          </a:p>
          <a:p>
            <a:pPr algn="l" rtl="0">
              <a:buNone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Hydroxychloroquine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Mechanism of action :</a:t>
            </a:r>
          </a:p>
          <a:p>
            <a:pPr algn="l" rtl="0"/>
            <a:r>
              <a:rPr lang="en-US" b="1" dirty="0" smtClean="0"/>
              <a:t>Inhibition of  </a:t>
            </a:r>
            <a:r>
              <a:rPr lang="en-US" b="1" dirty="0" err="1" smtClean="0"/>
              <a:t>lysosomal</a:t>
            </a:r>
            <a:r>
              <a:rPr lang="en-US" b="1" dirty="0" smtClean="0"/>
              <a:t> enzyme activity</a:t>
            </a:r>
          </a:p>
          <a:p>
            <a:pPr algn="l" rtl="0"/>
            <a:r>
              <a:rPr lang="en-US" b="1" dirty="0" smtClean="0"/>
              <a:t>Trapping of free radicals (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2</a:t>
            </a:r>
            <a:r>
              <a:rPr lang="en-US" b="1" dirty="0" smtClean="0"/>
              <a:t>)</a:t>
            </a:r>
          </a:p>
          <a:p>
            <a:pPr algn="l" rtl="0"/>
            <a:r>
              <a:rPr lang="en-US" b="1" dirty="0" smtClean="0"/>
              <a:t>Suppression of T lymphocytes</a:t>
            </a:r>
          </a:p>
          <a:p>
            <a:pPr algn="l" rtl="0"/>
            <a:r>
              <a:rPr lang="en-US" b="1" dirty="0" smtClean="0"/>
              <a:t>Suppression of leukocytes actions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Large doses for a long duration are used  for treatment of arthritis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Adverse Effects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Nausea &amp; vomiting</a:t>
            </a:r>
          </a:p>
          <a:p>
            <a:pPr algn="l" rtl="0"/>
            <a:r>
              <a:rPr lang="en-US" b="1" dirty="0" err="1" smtClean="0">
                <a:solidFill>
                  <a:srgbClr val="FF0000"/>
                </a:solidFill>
              </a:rPr>
              <a:t>Irrreversible</a:t>
            </a:r>
            <a:r>
              <a:rPr lang="en-US" b="1" dirty="0" smtClean="0">
                <a:solidFill>
                  <a:srgbClr val="FF0000"/>
                </a:solidFill>
              </a:rPr>
              <a:t> retinal damage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Corneal deposits</a:t>
            </a:r>
          </a:p>
          <a:p>
            <a:pPr algn="l" rtl="0"/>
            <a:r>
              <a:rPr lang="en-US" b="1" dirty="0" smtClean="0"/>
              <a:t>Allergic skin reactions</a:t>
            </a:r>
          </a:p>
          <a:p>
            <a:pPr algn="l" rtl="0"/>
            <a:r>
              <a:rPr lang="en-US" b="1" dirty="0" err="1" smtClean="0"/>
              <a:t>Cinchonism</a:t>
            </a:r>
            <a:r>
              <a:rPr lang="en-US" b="1" dirty="0" smtClean="0"/>
              <a:t> ( tinnitus &amp; vertigo)</a:t>
            </a:r>
          </a:p>
          <a:p>
            <a:pPr algn="l" rtl="0">
              <a:buNone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Methotrexate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Mechanism of Action </a:t>
            </a:r>
          </a:p>
          <a:p>
            <a:pPr algn="l" rtl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l" rtl="0"/>
            <a:r>
              <a:rPr lang="en-US" b="1" dirty="0" smtClean="0"/>
              <a:t>Inhibition of </a:t>
            </a:r>
            <a:r>
              <a:rPr lang="en-US" b="1" dirty="0" err="1" smtClean="0"/>
              <a:t>polymorphonuclear</a:t>
            </a:r>
            <a:r>
              <a:rPr lang="en-US" b="1" dirty="0" smtClean="0"/>
              <a:t> </a:t>
            </a:r>
            <a:r>
              <a:rPr lang="en-US" b="1" dirty="0" err="1" smtClean="0"/>
              <a:t>chemotaxis</a:t>
            </a:r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err="1" smtClean="0"/>
              <a:t>Dihydrofolate</a:t>
            </a:r>
            <a:r>
              <a:rPr lang="en-US" b="1" dirty="0" smtClean="0"/>
              <a:t> </a:t>
            </a:r>
            <a:r>
              <a:rPr lang="en-US" b="1" dirty="0" err="1" smtClean="0"/>
              <a:t>reductase</a:t>
            </a:r>
            <a:r>
              <a:rPr lang="en-US" b="1" dirty="0" smtClean="0"/>
              <a:t> inhibitor</a:t>
            </a:r>
          </a:p>
          <a:p>
            <a:pPr algn="l" rtl="0">
              <a:buNone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Adverse Effects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Nausea 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Mucosal ulcers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Bone marrow depression</a:t>
            </a:r>
          </a:p>
          <a:p>
            <a:pPr algn="l" rtl="0"/>
            <a:r>
              <a:rPr lang="en-US" b="1" dirty="0" err="1" smtClean="0"/>
              <a:t>Hepatotoxicity</a:t>
            </a:r>
            <a:r>
              <a:rPr lang="en-US" b="1" dirty="0" smtClean="0"/>
              <a:t> is dose related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C00000"/>
                </a:solidFill>
              </a:rPr>
              <a:t>Tumor necrosis factor-</a:t>
            </a:r>
            <a:r>
              <a:rPr lang="el-GR" b="1" dirty="0" smtClean="0">
                <a:solidFill>
                  <a:srgbClr val="C00000"/>
                </a:solidFill>
              </a:rPr>
              <a:t>α</a:t>
            </a:r>
            <a:r>
              <a:rPr lang="en-US" b="1" dirty="0" smtClean="0">
                <a:solidFill>
                  <a:srgbClr val="C00000"/>
                </a:solidFill>
              </a:rPr>
              <a:t>(TNF-</a:t>
            </a:r>
            <a:r>
              <a:rPr lang="el-GR" b="1" dirty="0" smtClean="0">
                <a:solidFill>
                  <a:srgbClr val="C00000"/>
                </a:solidFill>
              </a:rPr>
              <a:t>α</a:t>
            </a:r>
            <a:r>
              <a:rPr lang="en-US" b="1" dirty="0" smtClean="0">
                <a:solidFill>
                  <a:srgbClr val="C00000"/>
                </a:solidFill>
              </a:rPr>
              <a:t>) blocking agents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Infliximab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Mechanism of action</a:t>
            </a:r>
            <a:endParaRPr lang="en-US" b="1" dirty="0" smtClean="0"/>
          </a:p>
          <a:p>
            <a:pPr algn="l" rtl="0"/>
            <a:r>
              <a:rPr lang="en-US" b="1" dirty="0" smtClean="0"/>
              <a:t>is a </a:t>
            </a:r>
            <a:r>
              <a:rPr lang="en-US" b="1" dirty="0" err="1" smtClean="0"/>
              <a:t>chimeric</a:t>
            </a:r>
            <a:r>
              <a:rPr lang="en-US" b="1" dirty="0" smtClean="0"/>
              <a:t> ( 25% mouse , 75% human)  antibody.</a:t>
            </a:r>
          </a:p>
          <a:p>
            <a:pPr algn="l" rtl="0"/>
            <a:r>
              <a:rPr lang="en-US" b="1" dirty="0" smtClean="0"/>
              <a:t>Binds with high affinity to human TNF-</a:t>
            </a:r>
            <a:r>
              <a:rPr lang="el-GR" b="1" dirty="0" smtClean="0"/>
              <a:t>α</a:t>
            </a:r>
            <a:r>
              <a:rPr lang="en-US" b="1" dirty="0" smtClean="0"/>
              <a:t>             	resulting in inhibition of macrophage  </a:t>
            </a:r>
          </a:p>
          <a:p>
            <a:pPr algn="l" rtl="0">
              <a:buNone/>
            </a:pPr>
            <a:r>
              <a:rPr lang="en-US" b="1" dirty="0" smtClean="0"/>
              <a:t>			 &amp; T cell function. </a:t>
            </a:r>
          </a:p>
          <a:p>
            <a:pPr algn="l" rtl="0"/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</TotalTime>
  <Words>315</Words>
  <Application>Microsoft Office PowerPoint</Application>
  <PresentationFormat>عرض على الشاشة (3:4)‏</PresentationFormat>
  <Paragraphs>72</Paragraphs>
  <Slides>12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تدفق</vt:lpstr>
      <vt:lpstr>Disease –Modifying Anti-rheumatic Drugs ( DMARDs)   </vt:lpstr>
      <vt:lpstr>DEFINITION</vt:lpstr>
      <vt:lpstr>General Features</vt:lpstr>
      <vt:lpstr>Clinical Uses</vt:lpstr>
      <vt:lpstr>Hydroxychloroquine</vt:lpstr>
      <vt:lpstr>Adverse Effects</vt:lpstr>
      <vt:lpstr>Methotrexate</vt:lpstr>
      <vt:lpstr>Adverse Effects</vt:lpstr>
      <vt:lpstr>Tumor necrosis factor-α(TNF-α) blocking agents </vt:lpstr>
      <vt:lpstr>Infliximab</vt:lpstr>
      <vt:lpstr>Adverse Effects</vt:lpstr>
      <vt:lpstr>Comparison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Slow Acting Antiinflammatory Drugs</dc:title>
  <dc:creator>MOHAMMAD</dc:creator>
  <cp:lastModifiedBy>fujitsu</cp:lastModifiedBy>
  <cp:revision>70</cp:revision>
  <dcterms:created xsi:type="dcterms:W3CDTF">2010-04-03T11:33:26Z</dcterms:created>
  <dcterms:modified xsi:type="dcterms:W3CDTF">2011-01-04T16:50:13Z</dcterms:modified>
</cp:coreProperties>
</file>