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4" r:id="rId2"/>
    <p:sldId id="433" r:id="rId3"/>
    <p:sldId id="438" r:id="rId4"/>
    <p:sldId id="437" r:id="rId5"/>
    <p:sldId id="439" r:id="rId6"/>
    <p:sldId id="410" r:id="rId7"/>
    <p:sldId id="380" r:id="rId8"/>
    <p:sldId id="396" r:id="rId9"/>
    <p:sldId id="298" r:id="rId10"/>
    <p:sldId id="383" r:id="rId11"/>
    <p:sldId id="391" r:id="rId12"/>
    <p:sldId id="401" r:id="rId13"/>
    <p:sldId id="400" r:id="rId14"/>
    <p:sldId id="302" r:id="rId15"/>
    <p:sldId id="361" r:id="rId16"/>
    <p:sldId id="345" r:id="rId17"/>
    <p:sldId id="354" r:id="rId18"/>
    <p:sldId id="375" r:id="rId19"/>
    <p:sldId id="432" r:id="rId20"/>
    <p:sldId id="402" r:id="rId21"/>
    <p:sldId id="404" r:id="rId22"/>
    <p:sldId id="407" r:id="rId23"/>
    <p:sldId id="434" r:id="rId24"/>
    <p:sldId id="403" r:id="rId25"/>
    <p:sldId id="405" r:id="rId26"/>
    <p:sldId id="408" r:id="rId27"/>
    <p:sldId id="406" r:id="rId28"/>
    <p:sldId id="409" r:id="rId29"/>
    <p:sldId id="411" r:id="rId30"/>
    <p:sldId id="412" r:id="rId31"/>
    <p:sldId id="422" r:id="rId32"/>
    <p:sldId id="431" r:id="rId33"/>
    <p:sldId id="441" r:id="rId34"/>
    <p:sldId id="419" r:id="rId35"/>
    <p:sldId id="430" r:id="rId36"/>
    <p:sldId id="44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FFFF"/>
    <a:srgbClr val="00CCFF"/>
    <a:srgbClr val="C1FFFF"/>
    <a:srgbClr val="FF3399"/>
    <a:srgbClr val="C8008A"/>
    <a:srgbClr val="A20284"/>
    <a:srgbClr val="0000FF"/>
    <a:srgbClr val="3333FF"/>
    <a:srgbClr val="000099"/>
    <a:srgbClr val="FF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650" autoAdjust="0"/>
    <p:restoredTop sz="90833" autoAdjust="0"/>
  </p:normalViewPr>
  <p:slideViewPr>
    <p:cSldViewPr>
      <p:cViewPr varScale="1">
        <p:scale>
          <a:sx n="57" d="100"/>
          <a:sy n="57" d="100"/>
        </p:scale>
        <p:origin x="-6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3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E0C68-5426-4FFE-8AB2-FD6D050B99A3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35374-1E8D-484E-B2D6-E2B6400AA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19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35374-1E8D-484E-B2D6-E2B6400AAF8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35374-1E8D-484E-B2D6-E2B6400AAF8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35374-1E8D-484E-B2D6-E2B6400AAF8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35374-1E8D-484E-B2D6-E2B6400AAF8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35374-1E8D-484E-B2D6-E2B6400AAF8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35374-1E8D-484E-B2D6-E2B6400AAF8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35374-1E8D-484E-B2D6-E2B6400AAF8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35374-1E8D-484E-B2D6-E2B6400AAF8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186ED-750A-4261-8E29-4286031590CD}" type="slidenum">
              <a:rPr lang="en-US"/>
              <a:pPr/>
              <a:t>11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84213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82563" algn="l"/>
              </a:tabLst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186ED-750A-4261-8E29-4286031590CD}" type="slidenum">
              <a:rPr lang="en-US"/>
              <a:pPr/>
              <a:t>13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84213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82563" algn="l"/>
              </a:tabLst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35374-1E8D-484E-B2D6-E2B6400AAF8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35374-1E8D-484E-B2D6-E2B6400AAF8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35374-1E8D-484E-B2D6-E2B6400AAF8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35374-1E8D-484E-B2D6-E2B6400AAF8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DA968-2861-4572-A474-BEC256A088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A7FF"/>
            </a:gs>
            <a:gs pos="29000">
              <a:srgbClr val="0070C0"/>
            </a:gs>
            <a:gs pos="97000">
              <a:srgbClr val="3333FF"/>
            </a:gs>
            <a:gs pos="95000">
              <a:srgbClr val="5151D3">
                <a:alpha val="75000"/>
              </a:srgbClr>
            </a:gs>
            <a:gs pos="88000">
              <a:srgbClr val="000099"/>
            </a:gs>
            <a:gs pos="97000">
              <a:schemeClr val="bg1">
                <a:alpha val="69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10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imgres?imgurl=http://chicklitplus.com/wp-content/uploads/2011/02/drink-water.jpg&amp;imgrefurl=http://chicklitplus.com/tag/drinking-water/&amp;usg=__8WIeBizYCUS3PaG_OmMRvofSKUg=&amp;h=480&amp;w=376&amp;sz=42&amp;hl=en&amp;start=2&amp;zoom=1&amp;um=1&amp;itbs=1&amp;tbnid=7smubTT9epwPxM:&amp;tbnh=129&amp;tbnw=101&amp;prev=/search?q=drink+water&amp;um=1&amp;hl=en&amp;safe=active&amp;sa=N&amp;gbv=2&amp;ndsp=20&amp;tbm=isch&amp;ei=Kz-tTdTnDcyFhQfCo6T1C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429000" y="1295400"/>
            <a:ext cx="4495800" cy="4724400"/>
          </a:xfrm>
          <a:prstGeom prst="ellipse">
            <a:avLst/>
          </a:prstGeom>
          <a:gradFill flip="none" rotWithShape="1">
            <a:gsLst>
              <a:gs pos="0">
                <a:srgbClr val="25A7FF"/>
              </a:gs>
              <a:gs pos="29000">
                <a:schemeClr val="accent1">
                  <a:lumMod val="20000"/>
                  <a:lumOff val="80000"/>
                </a:schemeClr>
              </a:gs>
              <a:gs pos="97000">
                <a:schemeClr val="accent4">
                  <a:lumMod val="20000"/>
                  <a:lumOff val="80000"/>
                </a:schemeClr>
              </a:gs>
              <a:gs pos="95000">
                <a:schemeClr val="tx1">
                  <a:lumMod val="85000"/>
                </a:schemeClr>
              </a:gs>
              <a:gs pos="88000">
                <a:srgbClr val="000099"/>
              </a:gs>
              <a:gs pos="97000">
                <a:srgbClr val="3333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http://www.crystalinks.com/i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429000"/>
            <a:ext cx="2324100" cy="3098800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10" name="Rectangle 9"/>
          <p:cNvSpPr/>
          <p:nvPr/>
        </p:nvSpPr>
        <p:spPr>
          <a:xfrm>
            <a:off x="533399" y="1371600"/>
            <a:ext cx="914400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cap="none" spc="0" dirty="0" smtClean="0">
                <a:ln w="11430"/>
                <a:solidFill>
                  <a:srgbClr val="FF5BA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DRUGS &amp; BOWEL MOVEMENTS</a:t>
            </a:r>
            <a:endParaRPr lang="en-US" sz="3800" b="1" cap="none" spc="0" dirty="0">
              <a:ln w="11430"/>
              <a:solidFill>
                <a:srgbClr val="FF5BA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http://www.sciencephoto.com/images/showFullWatermarked.html/M180125-Irritable_bowel_syndrome-SPL.jpg?id=771800125"/>
          <p:cNvPicPr>
            <a:picLocks noChangeAspect="1" noChangeArrowheads="1"/>
          </p:cNvPicPr>
          <p:nvPr/>
        </p:nvPicPr>
        <p:blipFill>
          <a:blip r:embed="rId3" cstate="print"/>
          <a:srcRect l="45283" r="1887" b="10400"/>
          <a:stretch>
            <a:fillRect/>
          </a:stretch>
        </p:blipFill>
        <p:spPr bwMode="auto">
          <a:xfrm>
            <a:off x="4419600" y="1981200"/>
            <a:ext cx="2667000" cy="2743200"/>
          </a:xfrm>
          <a:prstGeom prst="trapezoid">
            <a:avLst/>
          </a:prstGeom>
          <a:noFill/>
        </p:spPr>
      </p:pic>
      <p:pic>
        <p:nvPicPr>
          <p:cNvPr id="13" name="Picture 2" descr="http://www.sciencephoto.com/images/showFullWatermarked.html/M180125-Irritable_bowel_syndrome-SPL.jpg?id=771800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92544" cy="3810000"/>
          </a:xfrm>
          <a:prstGeom prst="halfFrame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9296400" cy="533400"/>
          </a:xfrm>
          <a:solidFill>
            <a:schemeClr val="tx1"/>
          </a:solidFill>
          <a:ln w="28575">
            <a:solidFill>
              <a:srgbClr val="FF3399"/>
            </a:solidFill>
          </a:ln>
          <a:effectLst>
            <a:outerShdw blurRad="50800" dist="38100" dir="5400000" algn="t" rotWithShape="0">
              <a:schemeClr val="bg2">
                <a:lumMod val="60000"/>
                <a:lumOff val="40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33CC"/>
                </a:solidFill>
                <a:effectLst>
                  <a:outerShdw blurRad="50800" dist="38100" dir="5400000" algn="t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Baskerville Old Face" pitchFamily="18" charset="0"/>
              </a:rPr>
              <a:t>I</a:t>
            </a:r>
            <a:r>
              <a:rPr lang="en-US" dirty="0" smtClean="0">
                <a:solidFill>
                  <a:srgbClr val="FF33CC"/>
                </a:solidFill>
                <a:effectLst>
                  <a:outerShdw blurRad="50800" dist="38100" dir="5400000" algn="t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Berlin Sans FB Demi" pitchFamily="34" charset="0"/>
              </a:rPr>
              <a:t>. Laxatives</a:t>
            </a:r>
            <a:endParaRPr lang="en-US" sz="4000" dirty="0">
              <a:solidFill>
                <a:srgbClr val="FF33CC"/>
              </a:solidFill>
              <a:effectLst>
                <a:outerShdw blurRad="50800" dist="38100" dir="5400000" algn="t" rotWithShape="0">
                  <a:schemeClr val="bg2">
                    <a:lumMod val="60000"/>
                    <a:lumOff val="40000"/>
                  </a:scheme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95718"/>
            <a:ext cx="8839200" cy="1828800"/>
          </a:xfrm>
          <a:noFill/>
          <a:ln/>
        </p:spPr>
        <p:txBody>
          <a:bodyPr>
            <a:normAutofit/>
          </a:bodyPr>
          <a:lstStyle/>
          <a:p>
            <a:pPr marL="0" indent="0">
              <a:lnSpc>
                <a:spcPts val="2600"/>
              </a:lnSpc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A Laxative effect</a:t>
            </a:r>
          </a:p>
          <a:p>
            <a:pPr marL="0" indent="0">
              <a:lnSpc>
                <a:spcPts val="2600"/>
              </a:lnSpc>
              <a:spcBef>
                <a:spcPts val="600"/>
              </a:spcBef>
              <a:buNone/>
            </a:pPr>
            <a:r>
              <a:rPr lang="en-US" sz="2400" b="1" dirty="0" smtClean="0">
                <a:latin typeface="Arial Narrow" pitchFamily="34" charset="0"/>
              </a:rPr>
              <a:t>Production </a:t>
            </a:r>
            <a:r>
              <a:rPr lang="en-US" sz="2400" b="1" dirty="0">
                <a:latin typeface="Arial Narrow" pitchFamily="34" charset="0"/>
              </a:rPr>
              <a:t>of a soft formed stool over a period of 1 or more days</a:t>
            </a:r>
          </a:p>
          <a:p>
            <a:pPr marL="0" indent="0">
              <a:lnSpc>
                <a:spcPts val="2600"/>
              </a:lnSpc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A </a:t>
            </a:r>
            <a:r>
              <a:rPr lang="en-US" sz="2400" dirty="0" err="1" smtClean="0">
                <a:solidFill>
                  <a:srgbClr val="FFFF00"/>
                </a:solidFill>
                <a:latin typeface="Bernard MT Condensed" pitchFamily="18" charset="0"/>
              </a:rPr>
              <a:t>Catharetic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 effect</a:t>
            </a:r>
            <a:endParaRPr lang="en-US" sz="2400" b="1" dirty="0" smtClean="0">
              <a:latin typeface="Arial Narrow" pitchFamily="34" charset="0"/>
            </a:endParaRPr>
          </a:p>
          <a:p>
            <a:pPr marL="0" indent="0">
              <a:lnSpc>
                <a:spcPts val="2600"/>
              </a:lnSpc>
              <a:spcBef>
                <a:spcPts val="600"/>
              </a:spcBef>
              <a:buNone/>
            </a:pPr>
            <a:r>
              <a:rPr lang="en-US" sz="2400" b="1" dirty="0" smtClean="0">
                <a:latin typeface="Arial Narrow" pitchFamily="34" charset="0"/>
              </a:rPr>
              <a:t>Rapid, </a:t>
            </a:r>
            <a:r>
              <a:rPr lang="en-US" sz="2400" b="1" dirty="0">
                <a:latin typeface="Arial Narrow" pitchFamily="34" charset="0"/>
              </a:rPr>
              <a:t>fluid evacuation of the bowel, </a:t>
            </a:r>
            <a:r>
              <a:rPr lang="en-US" sz="2400" b="1" dirty="0" smtClean="0">
                <a:latin typeface="Arial Narrow" pitchFamily="34" charset="0"/>
              </a:rPr>
              <a:t>with more intense purging</a:t>
            </a:r>
            <a:endParaRPr lang="en-US" sz="2400" b="1" dirty="0">
              <a:latin typeface="Arial Narrow" pitchFamily="34" charset="0"/>
            </a:endParaRPr>
          </a:p>
          <a:p>
            <a:pPr marL="0" indent="0">
              <a:lnSpc>
                <a:spcPts val="2600"/>
              </a:lnSpc>
              <a:spcBef>
                <a:spcPts val="600"/>
              </a:spcBef>
            </a:pPr>
            <a:endParaRPr lang="en-US" sz="2400" b="1" dirty="0" smtClean="0">
              <a:latin typeface="Arial Narrow" pitchFamily="34" charset="0"/>
            </a:endParaRPr>
          </a:p>
          <a:p>
            <a:pPr marL="0" indent="0">
              <a:lnSpc>
                <a:spcPts val="2600"/>
              </a:lnSpc>
              <a:spcBef>
                <a:spcPts val="600"/>
              </a:spcBef>
            </a:pPr>
            <a:endParaRPr lang="en-US" sz="2400" dirty="0" smtClean="0">
              <a:latin typeface="Arial Narrow" pitchFamily="34" charset="0"/>
            </a:endParaRPr>
          </a:p>
          <a:p>
            <a:pPr marL="0" indent="0">
              <a:lnSpc>
                <a:spcPts val="2600"/>
              </a:lnSpc>
              <a:spcBef>
                <a:spcPts val="600"/>
              </a:spcBef>
              <a:buNone/>
            </a:pPr>
            <a:endParaRPr lang="en-US" sz="2400" dirty="0" smtClean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505200"/>
            <a:ext cx="2680542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TYPES of </a:t>
            </a:r>
            <a:r>
              <a:rPr lang="en-US" sz="24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Laxitives</a:t>
            </a:r>
            <a:endParaRPr lang="en-US" sz="2400" b="1" dirty="0" smtClean="0">
              <a:solidFill>
                <a:srgbClr val="FF3399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4069977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1" indent="0" defTabSz="914400" rtl="0" eaLnBrk="1" fontAlgn="auto" latinLnBrk="0" hangingPunct="1">
              <a:spcBef>
                <a:spcPts val="400"/>
              </a:spcBef>
              <a:buClr>
                <a:srgbClr val="FF3399"/>
              </a:buClr>
              <a:buSzTx/>
              <a:buFont typeface="Wingdings 2" pitchFamily="18" charset="2"/>
              <a:buChar char="·"/>
              <a:tabLst>
                <a:tab pos="71437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Bulk-forming Laxatives</a:t>
            </a:r>
          </a:p>
          <a:p>
            <a:pPr marL="0" lvl="1">
              <a:spcBef>
                <a:spcPts val="400"/>
              </a:spcBef>
              <a:buClr>
                <a:srgbClr val="FF3399"/>
              </a:buClr>
              <a:buFont typeface="Wingdings 2" pitchFamily="18" charset="2"/>
              <a:buChar char="·"/>
              <a:tabLst>
                <a:tab pos="714375" algn="l"/>
              </a:tabLst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Stool softeners</a:t>
            </a:r>
          </a:p>
          <a:p>
            <a:pPr marL="0" lvl="1">
              <a:spcBef>
                <a:spcPts val="400"/>
              </a:spcBef>
              <a:buClr>
                <a:srgbClr val="FF3399"/>
              </a:buClr>
              <a:buFont typeface="Wingdings 2" pitchFamily="18" charset="2"/>
              <a:buChar char="·"/>
              <a:tabLst>
                <a:tab pos="714375" algn="l"/>
              </a:tabLst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Lumbricant</a:t>
            </a: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Laxatives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lvl="1">
              <a:spcBef>
                <a:spcPts val="400"/>
              </a:spcBef>
              <a:buClr>
                <a:srgbClr val="FF3399"/>
              </a:buClr>
              <a:buFont typeface="Wingdings 2" pitchFamily="18" charset="2"/>
              <a:buChar char="·"/>
              <a:tabLst>
                <a:tab pos="714375" algn="l"/>
              </a:tabLst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Stimulant or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irritant </a:t>
            </a: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Laxatives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lvl="1">
              <a:spcBef>
                <a:spcPts val="400"/>
              </a:spcBef>
              <a:buClr>
                <a:srgbClr val="FF3399"/>
              </a:buClr>
              <a:buFont typeface="Wingdings 2" pitchFamily="18" charset="2"/>
              <a:buChar char="·"/>
              <a:tabLst>
                <a:tab pos="714375" algn="l"/>
              </a:tabLst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Saline </a:t>
            </a: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Laxatives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90600"/>
            <a:ext cx="1661032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Definitions</a:t>
            </a:r>
          </a:p>
        </p:txBody>
      </p:sp>
    </p:spTree>
    <p:extLst>
      <p:ext uri="{BB962C8B-B14F-4D97-AF65-F5344CB8AC3E}">
        <p14:creationId xmlns="" xmlns:p14="http://schemas.microsoft.com/office/powerpoint/2010/main" val="188823985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28600" y="3744445"/>
            <a:ext cx="3725700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Method of Administration</a:t>
            </a:r>
            <a:endParaRPr lang="en-US" sz="2400" b="1" dirty="0">
              <a:solidFill>
                <a:srgbClr val="FF3399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81000"/>
            <a:ext cx="2834430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General Indications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1470212"/>
            <a:ext cx="89916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>
                <a:srgbClr val="FF3399"/>
              </a:buClr>
              <a:buSzTx/>
              <a:buFont typeface="Wingdings" pitchFamily="2" charset="2"/>
              <a:buChar char="¬"/>
              <a:tabLst>
                <a:tab pos="71437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If straining at stools cause damage[ postoperative,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haemorrhoids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,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   after myocardial infarction, ….</a:t>
            </a:r>
          </a:p>
          <a:p>
            <a:pPr marR="0" lvl="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>
                <a:srgbClr val="FF3399"/>
              </a:buClr>
              <a:buSzTx/>
              <a:buFont typeface="Wingdings" pitchFamily="2" charset="2"/>
              <a:buChar char="¬"/>
              <a:tabLst>
                <a:tab pos="714375" algn="l"/>
              </a:tabLst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hepatocellular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failure to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 3"/>
              </a:rPr>
              <a:t>formation or absorption of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 3"/>
              </a:rPr>
              <a:t>endotoxins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 3"/>
              </a:rPr>
              <a:t> in 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 3"/>
              </a:rPr>
              <a:t>    bowel</a:t>
            </a:r>
          </a:p>
          <a:p>
            <a:pPr marR="0" lvl="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>
                <a:srgbClr val="FF3399"/>
              </a:buClr>
              <a:buSzTx/>
              <a:buFont typeface="Wingdings" pitchFamily="2" charset="2"/>
              <a:buChar char="¬"/>
              <a:tabLst>
                <a:tab pos="714375" algn="l"/>
              </a:tabLst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 3"/>
              </a:rPr>
              <a:t>To evacuate bowel before diagnostic or surgical procedures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 3"/>
              </a:rPr>
              <a:t>  </a:t>
            </a:r>
          </a:p>
          <a:p>
            <a:pPr marR="0" lvl="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>
                <a:srgbClr val="FF3399"/>
              </a:buClr>
              <a:buSzTx/>
              <a:buFont typeface="Wingdings" pitchFamily="2" charset="2"/>
              <a:buChar char="¬"/>
              <a:tabLst>
                <a:tab pos="714375" algn="l"/>
              </a:tabLst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 3"/>
              </a:rPr>
              <a:t>In constipation induced by drugs, in pregnancy &amp;  elderly  (occasional)</a:t>
            </a:r>
          </a:p>
          <a:p>
            <a:pPr marR="0" lvl="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>
                <a:srgbClr val="FF3399"/>
              </a:buClr>
              <a:buSzTx/>
              <a:tabLst>
                <a:tab pos="714375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62401" y="3715870"/>
            <a:ext cx="3657599" cy="1219200"/>
            <a:chOff x="3962401" y="2895600"/>
            <a:chExt cx="3657599" cy="121920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876800" y="2895600"/>
              <a:ext cx="2743200" cy="1219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buClr>
                  <a:srgbClr val="FF3399"/>
                </a:buClr>
                <a:buFont typeface="Wingdings" pitchFamily="2" charset="2"/>
                <a:buChar char="¬"/>
                <a:tabLst>
                  <a:tab pos="714375" algn="l"/>
                </a:tabLst>
              </a:pP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Orally</a:t>
              </a:r>
            </a:p>
            <a:p>
              <a:pPr marL="342900" indent="-342900">
                <a:buClr>
                  <a:srgbClr val="FF3399"/>
                </a:buClr>
                <a:buFont typeface="Wingdings" pitchFamily="2" charset="2"/>
                <a:buChar char="¬"/>
                <a:tabLst>
                  <a:tab pos="714375" algn="l"/>
                </a:tabLst>
              </a:pP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Suppositories</a:t>
              </a:r>
            </a:p>
            <a:p>
              <a:pPr marL="342900" indent="-342900">
                <a:buClr>
                  <a:srgbClr val="FF3399"/>
                </a:buClr>
                <a:buFont typeface="Wingdings" pitchFamily="2" charset="2"/>
                <a:buChar char="¬"/>
                <a:tabLst>
                  <a:tab pos="714375" algn="l"/>
                </a:tabLst>
              </a:pP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Enemas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cs typeface="Arial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2401" y="2895600"/>
              <a:ext cx="12953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Clr>
                  <a:srgbClr val="FF3399"/>
                </a:buClr>
                <a:tabLst>
                  <a:tab pos="714375" algn="l"/>
                </a:tabLst>
              </a:pP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Given;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8600" y="4173863"/>
            <a:ext cx="2353529" cy="823943"/>
            <a:chOff x="228600" y="4173863"/>
            <a:chExt cx="2353529" cy="823943"/>
          </a:xfrm>
        </p:grpSpPr>
        <p:sp>
          <p:nvSpPr>
            <p:cNvPr id="8" name="Rectangle 7"/>
            <p:cNvSpPr/>
            <p:nvPr/>
          </p:nvSpPr>
          <p:spPr>
            <a:xfrm>
              <a:off x="228600" y="4536141"/>
              <a:ext cx="2353529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chemeClr val="tx1"/>
                    </a:outerShdw>
                  </a:effectLst>
                  <a:latin typeface="Berlin Sans FB Demi" pitchFamily="34" charset="0"/>
                </a:rPr>
                <a:t>SUPPOSITORIES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-28341" y="4430805"/>
              <a:ext cx="514677" cy="794"/>
            </a:xfrm>
            <a:prstGeom prst="straightConnector1">
              <a:avLst/>
            </a:prstGeom>
            <a:ln w="57150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147918" y="4953000"/>
            <a:ext cx="85344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1" indent="0" defTabSz="914400" rtl="0" eaLnBrk="1" fontAlgn="auto" latinLnBrk="0" hangingPunct="1">
              <a:spcBef>
                <a:spcPts val="400"/>
              </a:spcBef>
              <a:buClr>
                <a:srgbClr val="FF3399"/>
              </a:buClr>
              <a:buSzTx/>
              <a:buFont typeface="Wingdings 2" pitchFamily="18" charset="2"/>
              <a:buChar char="·"/>
              <a:tabLst>
                <a:tab pos="71437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 Have rapid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 onset of action</a:t>
            </a:r>
          </a:p>
          <a:p>
            <a:pPr marL="0" marR="0" lvl="1" indent="0" defTabSz="914400" rtl="0" eaLnBrk="1" fontAlgn="auto" latinLnBrk="0" hangingPunct="1">
              <a:spcBef>
                <a:spcPts val="400"/>
              </a:spcBef>
              <a:buClr>
                <a:srgbClr val="FF3399"/>
              </a:buClr>
              <a:buSzTx/>
              <a:buFont typeface="Wingdings 2" pitchFamily="18" charset="2"/>
              <a:buChar char="·"/>
              <a:tabLst>
                <a:tab pos="714375" algn="l"/>
              </a:tabLst>
              <a:defRPr/>
            </a:pP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rPr>
              <a:t> Establish reflex defecation</a:t>
            </a:r>
          </a:p>
          <a:p>
            <a:pPr marL="0" marR="0" lvl="1" indent="0" defTabSz="914400" rtl="0" eaLnBrk="1" fontAlgn="auto" latinLnBrk="0" hangingPunct="1">
              <a:spcBef>
                <a:spcPts val="400"/>
              </a:spcBef>
              <a:buClr>
                <a:srgbClr val="FF3399"/>
              </a:buClr>
              <a:buSzTx/>
              <a:buFont typeface="Wingdings 2" pitchFamily="18" charset="2"/>
              <a:buChar char="·"/>
              <a:tabLst>
                <a:tab pos="71437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 Mechanism vary according to type of laxative used, e.g.</a:t>
            </a:r>
          </a:p>
          <a:p>
            <a:pPr marL="0" lvl="1">
              <a:spcBef>
                <a:spcPts val="400"/>
              </a:spcBef>
              <a:buClr>
                <a:srgbClr val="FF3399"/>
              </a:buClr>
              <a:tabLst>
                <a:tab pos="714375" algn="l"/>
              </a:tabLst>
              <a:defRPr/>
            </a:pPr>
            <a:r>
              <a:rPr lang="en-US" sz="2400" b="1" dirty="0" smtClean="0">
                <a:latin typeface="Arial Narrow" pitchFamily="34" charset="0"/>
              </a:rPr>
              <a:t>    Stimulant suppositories (</a:t>
            </a:r>
            <a:r>
              <a:rPr lang="en-US" sz="2400" b="1" dirty="0" err="1" smtClean="0">
                <a:latin typeface="Arial Narrow" pitchFamily="34" charset="0"/>
              </a:rPr>
              <a:t>bisacodyl</a:t>
            </a:r>
            <a:r>
              <a:rPr lang="en-US" sz="2400" b="1" dirty="0" smtClean="0">
                <a:latin typeface="Arial Narrow" pitchFamily="34" charset="0"/>
              </a:rPr>
              <a:t>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816114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heavy" dirty="0" smtClean="0">
                <a:uFill>
                  <a:solidFill>
                    <a:srgbClr val="FF3399"/>
                  </a:solidFill>
                </a:uFill>
                <a:latin typeface="Berlin Sans FB Demi" pitchFamily="34" charset="0"/>
              </a:rPr>
              <a:t>GENERAL RULE </a:t>
            </a:r>
            <a:r>
              <a:rPr lang="en-US" sz="2000" dirty="0" smtClean="0">
                <a:latin typeface="Berlin Sans FB Demi" pitchFamily="34" charset="0"/>
              </a:rPr>
              <a:t>IS THAT LAXITIVES ARE BETTER AVOIDED / EMPLOYED ONLY IN RESTRICTED CONDITIONS  </a:t>
            </a:r>
            <a:endParaRPr lang="en-US" sz="20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439713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  <p:bldP spid="10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581818"/>
            <a:ext cx="1353256" cy="946647"/>
            <a:chOff x="228600" y="581818"/>
            <a:chExt cx="1353256" cy="946647"/>
          </a:xfrm>
        </p:grpSpPr>
        <p:sp>
          <p:nvSpPr>
            <p:cNvPr id="5" name="Rectangle 4"/>
            <p:cNvSpPr/>
            <p:nvPr/>
          </p:nvSpPr>
          <p:spPr>
            <a:xfrm>
              <a:off x="228600" y="1066800"/>
              <a:ext cx="1353256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chemeClr val="tx1"/>
                    </a:outerShdw>
                  </a:effectLst>
                  <a:latin typeface="Berlin Sans FB Demi" pitchFamily="34" charset="0"/>
                </a:rPr>
                <a:t>ENEMAS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5400000">
              <a:off x="-127793" y="938212"/>
              <a:ext cx="713581" cy="794"/>
            </a:xfrm>
            <a:prstGeom prst="straightConnector1">
              <a:avLst/>
            </a:prstGeom>
            <a:ln w="57150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1564342"/>
            <a:ext cx="8763000" cy="2779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1" indent="-342900" fontAlgn="auto">
              <a:lnSpc>
                <a:spcPct val="100000"/>
              </a:lnSpc>
              <a:spcAft>
                <a:spcPts val="0"/>
              </a:spcAft>
              <a:buClr>
                <a:srgbClr val="FF3399"/>
              </a:buClr>
              <a:buSzTx/>
              <a:buFont typeface="Arial" pitchFamily="34" charset="0"/>
              <a:buNone/>
              <a:tabLst>
                <a:tab pos="714375" algn="l"/>
              </a:tabLst>
              <a:defRPr/>
            </a:pPr>
            <a:r>
              <a:rPr 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Mechanism of action:</a:t>
            </a:r>
          </a:p>
          <a:p>
            <a:pPr marL="0" marR="0" lvl="1" indent="-285750" fontAlgn="auto">
              <a:lnSpc>
                <a:spcPct val="100000"/>
              </a:lnSpc>
              <a:spcAft>
                <a:spcPts val="0"/>
              </a:spcAft>
              <a:buClr>
                <a:srgbClr val="FF3399"/>
              </a:buClr>
              <a:buSzTx/>
              <a:buFont typeface="Wingdings" pitchFamily="2" charset="2"/>
              <a:buChar char="§"/>
              <a:tabLst>
                <a:tab pos="714375" algn="l"/>
              </a:tabLst>
              <a:defRPr/>
            </a:pP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rPr>
              <a:t>Distending the rectum to contract,  </a:t>
            </a:r>
            <a:r>
              <a:rPr lang="en-US" sz="2400" b="1" dirty="0" err="1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rPr>
              <a:t>propulse</a:t>
            </a: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rPr>
              <a:t> &amp; eliminate stools </a:t>
            </a:r>
          </a:p>
          <a:p>
            <a:pPr marL="0" marR="0" lvl="1" indent="-285750" fontAlgn="auto">
              <a:lnSpc>
                <a:spcPct val="100000"/>
              </a:lnSpc>
              <a:spcAft>
                <a:spcPts val="0"/>
              </a:spcAft>
              <a:buClr>
                <a:srgbClr val="FF3399"/>
              </a:buClr>
              <a:buSzTx/>
              <a:buFont typeface="Wingdings" pitchFamily="2" charset="2"/>
              <a:buChar char="§"/>
              <a:tabLst>
                <a:tab pos="714375" algn="l"/>
              </a:tabLst>
              <a:defRPr/>
            </a:pP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rPr>
              <a:t>Defecation occurs between  few </a:t>
            </a:r>
            <a:r>
              <a:rPr lang="en-US" sz="2400" b="1" dirty="0" err="1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rPr>
              <a:t>mins</a:t>
            </a: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rPr>
              <a:t>. – 1 hr. after enema is inserted</a:t>
            </a:r>
          </a:p>
          <a:p>
            <a:pPr marL="0" marR="0" lvl="1" indent="-285750" fontAlgn="auto">
              <a:lnSpc>
                <a:spcPct val="100000"/>
              </a:lnSpc>
              <a:spcAft>
                <a:spcPts val="0"/>
              </a:spcAft>
              <a:buClr>
                <a:srgbClr val="FF3399"/>
              </a:buClr>
              <a:buSzTx/>
              <a:buFont typeface="Wingdings" pitchFamily="2" charset="2"/>
              <a:buChar char="§"/>
              <a:tabLst>
                <a:tab pos="714375" algn="l"/>
              </a:tabLst>
              <a:defRPr/>
            </a:pP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rPr>
              <a:t>Additional mechanisms also works depending on laxative used</a:t>
            </a:r>
          </a:p>
          <a:p>
            <a:pPr marL="365760" marR="0" lvl="1" indent="-228600" fontAlgn="auto">
              <a:lnSpc>
                <a:spcPct val="100000"/>
              </a:lnSpc>
              <a:spcAft>
                <a:spcPts val="0"/>
              </a:spcAft>
              <a:buClr>
                <a:srgbClr val="8BFFFF"/>
              </a:buClr>
              <a:buSzTx/>
              <a:buFont typeface="Wingdings" pitchFamily="2" charset="2"/>
              <a:buChar char="Ø"/>
              <a:tabLst>
                <a:tab pos="714375" algn="l"/>
              </a:tabLst>
              <a:defRPr/>
            </a:pP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rPr>
              <a:t>Saline enemas </a:t>
            </a:r>
            <a:r>
              <a:rPr lang="en-US" sz="2200" b="1" i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rPr>
              <a:t>(Na phosphate, </a:t>
            </a:r>
            <a:r>
              <a:rPr lang="en-US" sz="2200" b="1" i="1" dirty="0" err="1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rPr>
              <a:t>dodecyl</a:t>
            </a:r>
            <a:r>
              <a:rPr lang="en-US" sz="2200" b="1" i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rPr>
              <a:t> sulfate...)</a:t>
            </a: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rPr>
              <a:t> withdraw H</a:t>
            </a:r>
            <a:r>
              <a:rPr lang="en-US" sz="2400" b="1" baseline="-25000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rPr>
              <a:t>2</a:t>
            </a: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rPr>
              <a:t>O in colon</a:t>
            </a:r>
          </a:p>
          <a:p>
            <a:pPr marL="365760" marR="0" lvl="1" indent="-228600" fontAlgn="auto">
              <a:lnSpc>
                <a:spcPct val="100000"/>
              </a:lnSpc>
              <a:spcAft>
                <a:spcPts val="0"/>
              </a:spcAft>
              <a:buClr>
                <a:srgbClr val="8BFFFF"/>
              </a:buClr>
              <a:buSzTx/>
              <a:buFont typeface="Wingdings" pitchFamily="2" charset="2"/>
              <a:buChar char="Ø"/>
              <a:tabLst>
                <a:tab pos="714375" algn="l"/>
              </a:tabLst>
              <a:defRPr/>
            </a:pP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rPr>
              <a:t> Mineral oil enemas </a:t>
            </a:r>
            <a:r>
              <a:rPr lang="en-US" sz="2200" b="1" i="1" dirty="0" smtClean="0">
                <a:latin typeface="Arial Narrow" pitchFamily="34" charset="0"/>
              </a:rPr>
              <a:t>(Paraffin,  </a:t>
            </a:r>
            <a:r>
              <a:rPr lang="en-US" sz="2200" b="1" i="1" dirty="0" err="1" smtClean="0">
                <a:latin typeface="Arial Narrow" pitchFamily="34" charset="0"/>
              </a:rPr>
              <a:t>Arachis</a:t>
            </a:r>
            <a:r>
              <a:rPr lang="en-US" sz="2200" b="1" i="1" dirty="0" smtClean="0">
                <a:latin typeface="Arial Narrow" pitchFamily="34" charset="0"/>
              </a:rPr>
              <a:t> Oil) </a:t>
            </a: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rPr>
              <a:t>lubricate &amp; soften stools </a:t>
            </a:r>
          </a:p>
          <a:p>
            <a:pPr marL="365760" marR="0" lvl="1" indent="-228600" fontAlgn="auto">
              <a:lnSpc>
                <a:spcPct val="100000"/>
              </a:lnSpc>
              <a:spcAft>
                <a:spcPts val="0"/>
              </a:spcAft>
              <a:buClr>
                <a:srgbClr val="8BFFFF"/>
              </a:buClr>
              <a:buSzTx/>
              <a:buFont typeface="Wingdings" pitchFamily="2" charset="2"/>
              <a:buChar char="Ø"/>
              <a:tabLst>
                <a:tab pos="714375" algn="l"/>
              </a:tabLst>
              <a:defRPr/>
            </a:pP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rPr>
              <a:t> Stimulant  enemas </a:t>
            </a:r>
            <a:r>
              <a:rPr lang="en-US" sz="2200" b="1" i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rPr>
              <a:t>(</a:t>
            </a:r>
            <a:r>
              <a:rPr lang="en-US" sz="2200" b="1" i="1" dirty="0" err="1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rPr>
              <a:t>Bisacodyl</a:t>
            </a:r>
            <a:r>
              <a:rPr lang="en-US" sz="2200" b="1" i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rPr>
              <a:t>, Glycerol …) </a:t>
            </a: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sym typeface="Wingdings 3"/>
              </a:rPr>
              <a:t> activate peristalsis</a:t>
            </a:r>
            <a:endParaRPr lang="en-US" sz="2400" b="1" dirty="0" smtClean="0">
              <a:solidFill>
                <a:schemeClr val="tx1">
                  <a:tint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4800" y="5334000"/>
            <a:ext cx="8382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1" indent="-342900" fontAlgn="auto">
              <a:lnSpc>
                <a:spcPct val="100000"/>
              </a:lnSpc>
              <a:spcAft>
                <a:spcPts val="0"/>
              </a:spcAft>
              <a:buClr>
                <a:srgbClr val="FF3399"/>
              </a:buClr>
              <a:buSzTx/>
              <a:buFont typeface="Arial" pitchFamily="34" charset="0"/>
              <a:buNone/>
              <a:tabLst>
                <a:tab pos="714375" algn="l"/>
              </a:tabLst>
              <a:defRPr/>
            </a:pPr>
            <a:r>
              <a:rPr 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Side effects: </a:t>
            </a:r>
          </a:p>
          <a:p>
            <a:pPr marL="0" marR="0" lvl="1" indent="-2857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Frequent  enemas → fluid &amp; electrolyte disturbances</a:t>
            </a:r>
          </a:p>
          <a:p>
            <a:pPr marL="0" marR="0" lvl="1" indent="-2857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Injury by the nozzle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04800" y="4191000"/>
            <a:ext cx="83820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1" indent="-342900">
              <a:buClr>
                <a:srgbClr val="FF3399"/>
              </a:buClr>
              <a:tabLst>
                <a:tab pos="714375" algn="l"/>
              </a:tabLst>
              <a:defRPr/>
            </a:pPr>
            <a:r>
              <a:rPr 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Indication:</a:t>
            </a:r>
          </a:p>
          <a:p>
            <a:pPr marL="0" marR="0" lvl="1" indent="-2857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Preparation of colon before surgical or endoscopic, procedures </a:t>
            </a:r>
          </a:p>
          <a:p>
            <a:pPr marL="0" marR="0" lvl="1" indent="-2857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Relieves constipation (not on regular use ) &amp; fecal impaction. 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8600" y="304800"/>
            <a:ext cx="3725700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Method of Administration</a:t>
            </a:r>
            <a:endParaRPr lang="en-US" sz="2400" b="1" dirty="0">
              <a:solidFill>
                <a:srgbClr val="FF3399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200400"/>
            <a:ext cx="8839200" cy="23622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Clr>
                <a:srgbClr val="FF3399"/>
              </a:buClr>
              <a:buFont typeface="Wingdings 2" pitchFamily="18" charset="2"/>
              <a:buChar char="·"/>
              <a:tabLst>
                <a:tab pos="714375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 Immobility </a:t>
            </a:r>
            <a:endParaRPr lang="en-US" sz="24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l">
              <a:spcBef>
                <a:spcPts val="0"/>
              </a:spcBef>
              <a:buClr>
                <a:srgbClr val="FF3399"/>
              </a:buClr>
              <a:buFont typeface="Wingdings 2" pitchFamily="18" charset="2"/>
              <a:buChar char="·"/>
              <a:tabLst>
                <a:tab pos="714375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 Improper </a:t>
            </a: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</a:rPr>
              <a:t>Diet</a:t>
            </a:r>
          </a:p>
          <a:p>
            <a:pPr algn="l">
              <a:spcBef>
                <a:spcPts val="0"/>
              </a:spcBef>
              <a:buClr>
                <a:srgbClr val="FF3399"/>
              </a:buClr>
              <a:buFont typeface="Wingdings 2" pitchFamily="18" charset="2"/>
              <a:buChar char="·"/>
              <a:tabLst>
                <a:tab pos="714375" algn="l"/>
              </a:tabLst>
            </a:pP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Endocrine </a:t>
            </a: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</a:rPr>
              <a:t>&amp; Metabolic Disorders</a:t>
            </a:r>
          </a:p>
          <a:p>
            <a:pPr algn="l">
              <a:spcBef>
                <a:spcPts val="0"/>
              </a:spcBef>
              <a:buClr>
                <a:srgbClr val="FF3399"/>
              </a:buClr>
              <a:buFont typeface="Wingdings 2" pitchFamily="18" charset="2"/>
              <a:buChar char="·"/>
              <a:tabLst>
                <a:tab pos="714375" algn="l"/>
              </a:tabLst>
            </a:pP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Neurological </a:t>
            </a: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</a:rPr>
              <a:t>Disorders</a:t>
            </a:r>
          </a:p>
          <a:p>
            <a:pPr algn="l">
              <a:spcBef>
                <a:spcPts val="0"/>
              </a:spcBef>
              <a:buClr>
                <a:srgbClr val="FF3399"/>
              </a:buClr>
              <a:buFont typeface="Wingdings 2" pitchFamily="18" charset="2"/>
              <a:buChar char="·"/>
              <a:tabLst>
                <a:tab pos="714375" algn="l"/>
              </a:tabLst>
            </a:pP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Psychological Conditions</a:t>
            </a:r>
            <a:endParaRPr lang="en-US" sz="24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l">
              <a:spcBef>
                <a:spcPts val="0"/>
              </a:spcBef>
              <a:buClr>
                <a:srgbClr val="FF3399"/>
              </a:buClr>
              <a:buFont typeface="Wingdings 2" pitchFamily="18" charset="2"/>
              <a:buChar char="·"/>
              <a:tabLst>
                <a:tab pos="714375" algn="l"/>
              </a:tabLst>
            </a:pP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Medications</a:t>
            </a:r>
            <a:endParaRPr lang="en-US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2400" y="2590800"/>
            <a:ext cx="8424862" cy="79216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Arial Narrow" pitchFamily="34" charset="0"/>
              </a:rPr>
              <a:t>Increased </a:t>
            </a:r>
            <a:r>
              <a:rPr lang="en-US" sz="2400" b="1" dirty="0" smtClean="0">
                <a:latin typeface="Arial Narrow" pitchFamily="34" charset="0"/>
              </a:rPr>
              <a:t>prevalence </a:t>
            </a:r>
            <a:r>
              <a:rPr lang="en-US" sz="2400" b="1" dirty="0">
                <a:latin typeface="Arial Narrow" pitchFamily="34" charset="0"/>
              </a:rPr>
              <a:t>of</a:t>
            </a:r>
            <a:r>
              <a:rPr lang="en-US" sz="2400" b="1" dirty="0">
                <a:solidFill>
                  <a:srgbClr val="660033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itchFamily="34" charset="0"/>
                <a:ea typeface="+mn-ea"/>
                <a:cs typeface="+mn-cs"/>
              </a:rPr>
              <a:t>Secondary Causes</a:t>
            </a:r>
            <a:r>
              <a:rPr lang="en-US" sz="2400" b="1" dirty="0">
                <a:solidFill>
                  <a:srgbClr val="660033"/>
                </a:solidFill>
                <a:latin typeface="Arial Narrow" pitchFamily="34" charset="0"/>
              </a:rPr>
              <a:t>…..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28600" y="2286000"/>
            <a:ext cx="7231467" cy="43088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Why does constipation become a problem in the elderly?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762000"/>
            <a:ext cx="441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Clr>
                <a:srgbClr val="FF3399"/>
              </a:buClr>
              <a:buFont typeface="Wingdings" pitchFamily="2" charset="2"/>
              <a:buChar char="¬"/>
              <a:tabLst>
                <a:tab pos="714375" algn="l"/>
              </a:tabLs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Inflammatory bowel diseases</a:t>
            </a:r>
          </a:p>
          <a:p>
            <a:pPr marL="342900" indent="-342900">
              <a:buClr>
                <a:srgbClr val="FF3399"/>
              </a:buClr>
              <a:buFont typeface="Wingdings" pitchFamily="2" charset="2"/>
              <a:buChar char="¬"/>
              <a:tabLst>
                <a:tab pos="714375" algn="l"/>
              </a:tabLs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Acute surgical abdomen</a:t>
            </a:r>
          </a:p>
          <a:p>
            <a:pPr marL="342900" indent="-342900">
              <a:buClr>
                <a:srgbClr val="FF3399"/>
              </a:buClr>
              <a:buFont typeface="Wingdings" pitchFamily="2" charset="2"/>
              <a:buChar char="¬"/>
              <a:tabLst>
                <a:tab pos="714375" algn="l"/>
              </a:tabLs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Chronic use and abuse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28600"/>
            <a:ext cx="3475631" cy="43088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General Contraindications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327439713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  <p:bldP spid="20487" grpId="0"/>
      <p:bldP spid="204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81000" y="152400"/>
            <a:ext cx="8305800" cy="685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57200" indent="-457200" eaLnBrk="0" hangingPunct="0">
              <a:lnSpc>
                <a:spcPct val="140000"/>
              </a:lnSpc>
              <a:buClr>
                <a:srgbClr val="660066"/>
              </a:buClr>
              <a:buSzPct val="120000"/>
              <a:buFont typeface="Wingdings" pitchFamily="2" charset="2"/>
              <a:buBlip>
                <a:blip r:embed="rId2"/>
              </a:buBlip>
              <a:defRPr/>
            </a:pPr>
            <a:endParaRPr lang="en-GB" sz="3200" u="sng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45800" y="-115528"/>
            <a:ext cx="9753600" cy="103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 eaLnBrk="0" hangingPunct="0">
              <a:lnSpc>
                <a:spcPct val="140000"/>
              </a:lnSpc>
              <a:buClr>
                <a:srgbClr val="660066"/>
              </a:buClr>
              <a:buSzPct val="120000"/>
              <a:buFont typeface="Wingdings" pitchFamily="2" charset="2"/>
              <a:buBlip>
                <a:blip r:embed="rId2"/>
              </a:buBlip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Bulk-Forming Laxatives   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914400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Examples: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Include </a:t>
            </a:r>
            <a:r>
              <a:rPr lang="en-US" sz="2400" b="1" dirty="0" smtClean="0">
                <a:solidFill>
                  <a:srgbClr val="FFFF00"/>
                </a:solidFill>
              </a:rPr>
              <a:t>high-fiber products; dietary fibers, , bran, methylcellulose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Mechanism of action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Absorb liquids in the intestines &amp; swells to slowly distend the wall of intestine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 propulsive movements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 + make stools &gt;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soft.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Fibres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 also binds organic molecules as bile salts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Site of action: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Small &amp; large intestine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Onset of action: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12 - 72 hours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38862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BFFFF"/>
                </a:solidFill>
                <a:effectLst/>
                <a:uLnTx/>
                <a:uFillTx/>
                <a:latin typeface="Arial Narrow" pitchFamily="34" charset="0"/>
              </a:rPr>
              <a:t>They should be taken with plenty of water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Bulk-producing agents have the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BFFFF"/>
                </a:solidFill>
                <a:effectLst/>
                <a:uLnTx/>
                <a:uFillTx/>
                <a:latin typeface="Arial Narrow" pitchFamily="34" charset="0"/>
              </a:rPr>
              <a:t>gentlest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en-US" sz="2400" b="1" i="1" dirty="0" smtClean="0">
                <a:solidFill>
                  <a:srgbClr val="8BFFFF"/>
                </a:solidFill>
                <a:latin typeface="Arial Narrow" pitchFamily="34" charset="0"/>
              </a:rPr>
              <a:t>of effects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among laxatives and can be taken just for maintaining regular bowel movements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50292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Side effects: </a:t>
            </a:r>
            <a:r>
              <a:rPr lang="en-US" sz="2400" b="1" dirty="0" smtClean="0">
                <a:latin typeface="Arial Narrow" pitchFamily="34" charset="0"/>
              </a:rPr>
              <a:t>Abdominal distension &amp;</a:t>
            </a:r>
            <a:r>
              <a:rPr lang="en-US" sz="2400" b="1" dirty="0" smtClean="0">
                <a:solidFill>
                  <a:srgbClr val="660033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flatulence. </a:t>
            </a:r>
            <a:r>
              <a:rPr lang="en-US" sz="2400" b="1" dirty="0" err="1" smtClean="0">
                <a:latin typeface="Arial Narrow" pitchFamily="34" charset="0"/>
              </a:rPr>
              <a:t>Phytates</a:t>
            </a:r>
            <a:r>
              <a:rPr lang="en-US" sz="2400" b="1" dirty="0" smtClean="0">
                <a:latin typeface="Arial Narrow" pitchFamily="34" charset="0"/>
              </a:rPr>
              <a:t> in bran bind Ca &amp; Zn</a:t>
            </a:r>
          </a:p>
          <a:p>
            <a:pPr>
              <a:defRPr/>
            </a:pPr>
            <a:r>
              <a:rPr 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Contraindications: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latin typeface="Arial Narrow" pitchFamily="34" charset="0"/>
              </a:rPr>
              <a:t>Intestinal obstruction &amp; Gluten </a:t>
            </a:r>
            <a:r>
              <a:rPr lang="en-US" sz="2400" b="1" dirty="0" err="1" smtClean="0">
                <a:latin typeface="Arial Narrow" pitchFamily="34" charset="0"/>
              </a:rPr>
              <a:t>entropathy</a:t>
            </a:r>
            <a:endParaRPr lang="en-US" sz="2400" b="1" dirty="0" smtClean="0">
              <a:latin typeface="Arial Narrow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81000" y="152400"/>
            <a:ext cx="8305800" cy="685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57200" indent="-457200" eaLnBrk="0" hangingPunct="0">
              <a:lnSpc>
                <a:spcPct val="140000"/>
              </a:lnSpc>
              <a:buClr>
                <a:srgbClr val="660066"/>
              </a:buClr>
              <a:buSzPct val="120000"/>
              <a:buFont typeface="Wingdings" pitchFamily="2" charset="2"/>
              <a:buBlip>
                <a:blip r:embed="rId3"/>
              </a:buBlip>
              <a:defRPr/>
            </a:pPr>
            <a:endParaRPr lang="en-GB" sz="3200" u="sng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47468" name="Rectangle 12"/>
          <p:cNvSpPr>
            <a:spLocks noChangeArrowheads="1"/>
          </p:cNvSpPr>
          <p:nvPr/>
        </p:nvSpPr>
        <p:spPr bwMode="auto">
          <a:xfrm>
            <a:off x="914400" y="-152400"/>
            <a:ext cx="762000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 eaLnBrk="0" hangingPunct="0">
              <a:lnSpc>
                <a:spcPct val="140000"/>
              </a:lnSpc>
              <a:buClr>
                <a:srgbClr val="660066"/>
              </a:buClr>
              <a:buSzPct val="120000"/>
              <a:buBlip>
                <a:blip r:embed="rId3"/>
              </a:buBlip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Stool Softeners</a:t>
            </a:r>
            <a:endParaRPr lang="en-US" sz="4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8382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2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Examples:</a:t>
            </a:r>
            <a:r>
              <a:rPr lang="en-US" sz="22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latin typeface="Arial Narrow" pitchFamily="34" charset="0"/>
              </a:rPr>
              <a:t>Docusate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(Ca / Na salt), </a:t>
            </a:r>
            <a:r>
              <a:rPr lang="en-US" sz="2400" b="1" dirty="0" err="1" smtClean="0">
                <a:solidFill>
                  <a:srgbClr val="FFFF00"/>
                </a:solidFill>
                <a:latin typeface="Arial Narrow" pitchFamily="34" charset="0"/>
              </a:rPr>
              <a:t>Dodecyl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Na </a:t>
            </a:r>
            <a:r>
              <a:rPr lang="en-US" sz="2400" b="1" dirty="0" err="1" smtClean="0">
                <a:solidFill>
                  <a:srgbClr val="FFFF00"/>
                </a:solidFill>
                <a:latin typeface="Arial Narrow" pitchFamily="34" charset="0"/>
              </a:rPr>
              <a:t>sulphosuccinate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endParaRPr lang="en-US" sz="2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2425" y="1219200"/>
            <a:ext cx="8229600" cy="166687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R="0" lvl="0" algn="just" defTabSz="914400" rtl="0" eaLnBrk="1" fontAlgn="auto" latinLnBrk="0" hangingPunct="1">
              <a:lnSpc>
                <a:spcPts val="26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Mechanism of action: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soften stools by causing water &amp; fats to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penetrate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the stool, making it easier to move along the GIT [Emollient action] 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+  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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intestinal electrolyte transport. 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2286000"/>
            <a:ext cx="83820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Uses  </a:t>
            </a:r>
            <a:r>
              <a:rPr lang="en-US" sz="2200" b="1" dirty="0" smtClean="0">
                <a:latin typeface="Arial Narrow" pitchFamily="34" charset="0"/>
              </a:rPr>
              <a:t>More to prevent constipation than to treat it 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BFFFF"/>
                </a:solidFill>
                <a:effectLst/>
                <a:uLnTx/>
                <a:uFillTx/>
                <a:latin typeface="Arial Narrow" pitchFamily="34" charset="0"/>
              </a:rPr>
              <a:t>They are commonly recommended for patients who should avoid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8BFFFF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BFFFF"/>
                </a:solidFill>
                <a:effectLst/>
                <a:uLnTx/>
                <a:uFillTx/>
                <a:latin typeface="Arial Narrow" pitchFamily="34" charset="0"/>
              </a:rPr>
              <a:t>straining </a:t>
            </a:r>
            <a:r>
              <a:rPr lang="en-US" sz="2200" b="1" dirty="0" smtClean="0">
                <a:solidFill>
                  <a:srgbClr val="8BFFFF"/>
                </a:solidFill>
                <a:latin typeface="Arial Narrow" pitchFamily="34" charset="0"/>
              </a:rPr>
              <a:t>while defecating,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including: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>
                <a:srgbClr val="8BFFFF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Patients recovering from abdominal, pelvic, or rectal surgery, childbirth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>
                <a:srgbClr val="8BFFFF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Patients with painful piles or anal fissures Softening the stool in these patients can help reduce pain during defecation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33400" y="6569738"/>
            <a:ext cx="807720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 indent="-457200" eaLnBrk="0" hangingPunct="0">
              <a:lnSpc>
                <a:spcPct val="140000"/>
              </a:lnSpc>
              <a:buClr>
                <a:srgbClr val="660066"/>
              </a:buClr>
              <a:buSzPct val="120000"/>
              <a:buBlip>
                <a:blip r:embed="rId3"/>
              </a:buBlip>
              <a:defRPr/>
            </a:pPr>
            <a:endParaRPr lang="en-GB" sz="4800" b="1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5171102"/>
            <a:ext cx="83058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Examples:</a:t>
            </a:r>
            <a:r>
              <a:rPr lang="en-US" sz="2400" b="1" dirty="0" smtClean="0">
                <a:solidFill>
                  <a:srgbClr val="FF0000"/>
                </a:solidFill>
              </a:rPr>
              <a:t>      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Mineral oils; Paraffin or </a:t>
            </a:r>
            <a:r>
              <a:rPr lang="en-US" sz="2400" b="1" dirty="0" err="1" smtClean="0">
                <a:solidFill>
                  <a:srgbClr val="FFFF00"/>
                </a:solidFill>
                <a:latin typeface="Arial Narrow" pitchFamily="34" charset="0"/>
              </a:rPr>
              <a:t>Arachis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Oil.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5520660"/>
            <a:ext cx="80010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Mechanism of action: </a:t>
            </a:r>
            <a:r>
              <a:rPr lang="en-US" sz="2200" b="1" dirty="0" smtClean="0">
                <a:latin typeface="Arial Narrow" pitchFamily="34" charset="0"/>
              </a:rPr>
              <a:t> coats  the surface of the stool make it slippery so move out of the body more easily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" y="6279842"/>
            <a:ext cx="83058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Side effects:  </a:t>
            </a:r>
            <a:r>
              <a:rPr lang="en-US" sz="2200" b="1" dirty="0" smtClean="0">
                <a:sym typeface="Wingdings 3"/>
              </a:rPr>
              <a:t></a:t>
            </a:r>
            <a:r>
              <a:rPr lang="en-US" sz="2200" b="1" dirty="0" smtClean="0"/>
              <a:t>absorption of fat-soluble vitamins (A, D, E &amp; K)</a:t>
            </a:r>
            <a:endParaRPr lang="en-US" sz="2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1000" y="4220778"/>
            <a:ext cx="8305800" cy="1040285"/>
            <a:chOff x="381000" y="4220778"/>
            <a:chExt cx="8305800" cy="1040285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381000" y="4434605"/>
              <a:ext cx="8305800" cy="68580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marL="457200" indent="-457200" eaLnBrk="0" hangingPunct="0">
                <a:lnSpc>
                  <a:spcPct val="140000"/>
                </a:lnSpc>
                <a:buClr>
                  <a:srgbClr val="660066"/>
                </a:buClr>
                <a:buSzPct val="120000"/>
                <a:buFont typeface="Wingdings" pitchFamily="2" charset="2"/>
                <a:buBlip>
                  <a:blip r:embed="rId3"/>
                </a:buBlip>
                <a:defRPr/>
              </a:pPr>
              <a:endParaRPr lang="en-GB" sz="3200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914400" y="4220778"/>
              <a:ext cx="6324600" cy="104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2" eaLnBrk="0" hangingPunct="0">
                <a:lnSpc>
                  <a:spcPct val="140000"/>
                </a:lnSpc>
                <a:buClr>
                  <a:srgbClr val="660066"/>
                </a:buClr>
                <a:buSzPct val="120000"/>
                <a:buFont typeface="Wingdings" pitchFamily="2" charset="2"/>
                <a:buBlip>
                  <a:blip r:embed="rId3"/>
                </a:buBlip>
                <a:defRPr/>
              </a:pPr>
              <a:r>
                <a:rPr lang="en-US" sz="44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Lubricant  Laxatives   </a:t>
              </a:r>
              <a:endPara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81000" y="152400"/>
            <a:ext cx="8305800" cy="685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57200" indent="-457200" eaLnBrk="0" hangingPunct="0">
              <a:lnSpc>
                <a:spcPct val="140000"/>
              </a:lnSpc>
              <a:buClr>
                <a:srgbClr val="660066"/>
              </a:buClr>
              <a:buSzPct val="120000"/>
              <a:buFont typeface="Wingdings" pitchFamily="2" charset="2"/>
              <a:buBlip>
                <a:blip r:embed="rId3"/>
              </a:buBlip>
              <a:defRPr/>
            </a:pPr>
            <a:endParaRPr lang="en-GB" sz="3200" u="sng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685800" y="-76200"/>
            <a:ext cx="7924800" cy="95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40000"/>
              </a:lnSpc>
              <a:buClr>
                <a:srgbClr val="660066"/>
              </a:buClr>
              <a:buSzPct val="120000"/>
              <a:buFont typeface="Wingdings" pitchFamily="2" charset="2"/>
              <a:buBlip>
                <a:blip r:embed="rId3"/>
              </a:buBlip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Stimulant Laxat</a:t>
            </a:r>
            <a:r>
              <a:rPr 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ives  </a:t>
            </a:r>
            <a:endParaRPr lang="en-US" sz="4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8382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Examples:</a:t>
            </a:r>
            <a:r>
              <a:rPr lang="en-US" sz="2400" b="1" dirty="0" smtClean="0">
                <a:solidFill>
                  <a:srgbClr val="FF0000"/>
                </a:solidFill>
              </a:rPr>
              <a:t>       </a:t>
            </a:r>
            <a:r>
              <a:rPr lang="en-US" sz="2400" b="1" dirty="0" err="1" smtClean="0">
                <a:solidFill>
                  <a:srgbClr val="FFFF00"/>
                </a:solidFill>
              </a:rPr>
              <a:t>Senna</a:t>
            </a:r>
            <a:r>
              <a:rPr lang="en-US" sz="2400" b="1" dirty="0" smtClean="0">
                <a:solidFill>
                  <a:srgbClr val="FFFF00"/>
                </a:solidFill>
              </a:rPr>
              <a:t>, Co-</a:t>
            </a:r>
            <a:r>
              <a:rPr lang="en-US" sz="2400" b="1" dirty="0" err="1" smtClean="0">
                <a:solidFill>
                  <a:srgbClr val="FFFF00"/>
                </a:solidFill>
              </a:rPr>
              <a:t>danthramer</a:t>
            </a:r>
            <a:r>
              <a:rPr lang="en-US" sz="2400" b="1" dirty="0" smtClean="0">
                <a:solidFill>
                  <a:srgbClr val="FFFF00"/>
                </a:solidFill>
              </a:rPr>
              <a:t> &amp; </a:t>
            </a:r>
            <a:r>
              <a:rPr lang="en-US" sz="2400" b="1" dirty="0" err="1" smtClean="0">
                <a:solidFill>
                  <a:srgbClr val="FFFF00"/>
                </a:solidFill>
              </a:rPr>
              <a:t>bisacodyl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u="sng" dirty="0" smtClean="0">
                <a:solidFill>
                  <a:srgbClr val="FFFF00"/>
                </a:solidFill>
              </a:rPr>
              <a:t>are used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		Castor oil, Phenolphthalein are </a:t>
            </a:r>
            <a:r>
              <a:rPr lang="en-US" sz="2400" b="1" u="sng" dirty="0" smtClean="0">
                <a:solidFill>
                  <a:srgbClr val="FFFF00"/>
                </a:solidFill>
              </a:rPr>
              <a:t>now </a:t>
            </a:r>
            <a:r>
              <a:rPr lang="en-US" sz="2400" b="1" u="sng" dirty="0" err="1" smtClean="0">
                <a:solidFill>
                  <a:srgbClr val="FFFF00"/>
                </a:solidFill>
              </a:rPr>
              <a:t>obsolute</a:t>
            </a:r>
            <a:endParaRPr lang="en-US" sz="2400" u="sng" dirty="0" smtClean="0">
              <a:solidFill>
                <a:srgbClr val="FFFF00"/>
              </a:solidFill>
            </a:endParaRPr>
          </a:p>
          <a:p>
            <a:endParaRPr lang="en-US" sz="24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2425" y="1609725"/>
            <a:ext cx="8229600" cy="113347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algn="just">
              <a:lnSpc>
                <a:spcPts val="2600"/>
              </a:lnSpc>
              <a:defRPr/>
            </a:pPr>
            <a:r>
              <a:rPr 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Mechanism of action: </a:t>
            </a:r>
            <a:r>
              <a:rPr lang="en-US" sz="2400" b="1" dirty="0" smtClean="0"/>
              <a:t>Stimulant laxatives are the </a:t>
            </a:r>
            <a:r>
              <a:rPr lang="en-US" sz="2400" b="1" dirty="0" smtClean="0">
                <a:solidFill>
                  <a:srgbClr val="8BFFFF"/>
                </a:solidFill>
              </a:rPr>
              <a:t>harshest laxatives. </a:t>
            </a:r>
            <a:r>
              <a:rPr lang="en-US" sz="2400" b="1" dirty="0" smtClean="0"/>
              <a:t>They stimulates small &amp; large intestinal motility causing the bowel to squeeze or contract to move the stools out</a:t>
            </a:r>
            <a:r>
              <a:rPr lang="en-US" sz="2400" b="1" dirty="0" smtClean="0">
                <a:latin typeface="Arial Narrow" pitchFamily="34" charset="0"/>
              </a:rPr>
              <a:t>. </a:t>
            </a:r>
            <a:r>
              <a:rPr lang="en-US" sz="2400" b="1" dirty="0" smtClean="0"/>
              <a:t>It promotes evacuation of the bowels usually within 2 to 6 hours</a:t>
            </a:r>
            <a:endParaRPr lang="en-US" sz="2400" dirty="0" smtClean="0"/>
          </a:p>
          <a:p>
            <a:pPr algn="just">
              <a:lnSpc>
                <a:spcPts val="2600"/>
              </a:lnSpc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32766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Side effects: </a:t>
            </a:r>
          </a:p>
          <a:p>
            <a:pPr lvl="0" algn="just"/>
            <a:r>
              <a:rPr lang="en-US" sz="2400" b="1" dirty="0" smtClean="0">
                <a:solidFill>
                  <a:srgbClr val="8BFFFF"/>
                </a:solidFill>
                <a:latin typeface="Arial Narrow" pitchFamily="34" charset="0"/>
              </a:rPr>
              <a:t>Acutely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a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bdominal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discomfort, cramping &amp;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tenesmus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lvl="0" algn="just"/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BFFFF"/>
                </a:solidFill>
                <a:effectLst/>
                <a:uLnTx/>
                <a:uFillTx/>
                <a:latin typeface="Arial Narrow" pitchFamily="34" charset="0"/>
              </a:rPr>
              <a:t>Chronically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If repeated or on long use can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lead to loss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of;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lvl="0" algn="just">
              <a:buBlip>
                <a:blip r:embed="rId4"/>
              </a:buBlip>
            </a:pPr>
            <a:r>
              <a:rPr lang="en-US" sz="2400" b="1" dirty="0" smtClean="0"/>
              <a:t>Absorption of nutrients &amp; minerals</a:t>
            </a:r>
          </a:p>
          <a:p>
            <a:pPr lvl="0" algn="just">
              <a:buBlip>
                <a:blip r:embed="rId4"/>
              </a:buBlip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Colon function (cathartic colon)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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Consequently, constipation becomes &gt; worse </a:t>
            </a:r>
            <a:r>
              <a:rPr lang="en-US" sz="2400" b="1" dirty="0" smtClean="0">
                <a:latin typeface="Arial Narrow" pitchFamily="34" charset="0"/>
              </a:rPr>
              <a:t>&amp; unresponsive to laxatives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56460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Arial Narrow" pitchFamily="34" charset="0"/>
              </a:rPr>
              <a:t>N.B.  </a:t>
            </a:r>
            <a:r>
              <a:rPr lang="en-US" sz="2400" b="1" i="1" u="sng" dirty="0" smtClean="0">
                <a:solidFill>
                  <a:srgbClr val="FFFF00"/>
                </a:solidFill>
                <a:latin typeface="Arial Narrow" pitchFamily="34" charset="0"/>
              </a:rPr>
              <a:t>Glycerol suppositories </a:t>
            </a:r>
            <a:r>
              <a:rPr lang="en-US" sz="2400" b="1" i="1" dirty="0" smtClean="0">
                <a:latin typeface="Arial Narrow" pitchFamily="34" charset="0"/>
              </a:rPr>
              <a:t>act as rectal irritant action </a:t>
            </a:r>
            <a:r>
              <a:rPr lang="en-US" sz="2400" b="1" i="1" dirty="0" smtClean="0">
                <a:latin typeface="Arial Narrow" pitchFamily="34" charset="0"/>
                <a:sym typeface="Wingdings 3"/>
              </a:rPr>
              <a:t> used when rapid  evacuation is wanted.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81000" y="152400"/>
            <a:ext cx="8305800" cy="685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57200" indent="-457200" eaLnBrk="0" hangingPunct="0">
              <a:lnSpc>
                <a:spcPct val="140000"/>
              </a:lnSpc>
              <a:buClr>
                <a:srgbClr val="660066"/>
              </a:buClr>
              <a:buSzPct val="120000"/>
              <a:buFont typeface="Wingdings" pitchFamily="2" charset="2"/>
              <a:buBlip>
                <a:blip r:embed="rId3"/>
              </a:buBlip>
              <a:defRPr/>
            </a:pPr>
            <a:endParaRPr lang="en-GB" sz="3200" u="sng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-76200"/>
            <a:ext cx="6804683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eaLnBrk="0" hangingPunct="0">
              <a:lnSpc>
                <a:spcPct val="140000"/>
              </a:lnSpc>
              <a:buClr>
                <a:srgbClr val="660066"/>
              </a:buClr>
              <a:buSzPct val="120000"/>
              <a:buFont typeface="Wingdings" pitchFamily="2" charset="2"/>
              <a:buBlip>
                <a:blip r:embed="rId3"/>
              </a:buBlip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Saline [Osmotic] Laxatives</a:t>
            </a:r>
            <a:endParaRPr lang="en-GB" sz="4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8382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Examples:</a:t>
            </a:r>
            <a:r>
              <a:rPr lang="en-US" sz="2400" b="1" dirty="0" smtClean="0">
                <a:solidFill>
                  <a:srgbClr val="FFFF00"/>
                </a:solidFill>
              </a:rPr>
              <a:t>  Non-absorbable Mg citrate, hydroxide, sulfate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2425" y="1400175"/>
            <a:ext cx="8229600" cy="187642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algn="just">
              <a:lnSpc>
                <a:spcPts val="2600"/>
              </a:lnSpc>
              <a:defRPr/>
            </a:pPr>
            <a:r>
              <a:rPr 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Mechanism of action: </a:t>
            </a:r>
            <a:r>
              <a:rPr lang="en-US" sz="2400" b="1" dirty="0" smtClean="0">
                <a:latin typeface="Arial Narrow" pitchFamily="34" charset="0"/>
              </a:rPr>
              <a:t>They retain fluid in bowel by the osmotic activity of their unabsorbed ions. Mg also stimulate gall-bladder contraction &amp;  relax sphincter of </a:t>
            </a:r>
            <a:r>
              <a:rPr lang="en-US" sz="2400" b="1" dirty="0" err="1" smtClean="0">
                <a:latin typeface="Arial Narrow" pitchFamily="34" charset="0"/>
              </a:rPr>
              <a:t>Oddi</a:t>
            </a:r>
            <a:r>
              <a:rPr lang="en-US" sz="2400" b="1" dirty="0" smtClean="0">
                <a:latin typeface="Arial Narrow" pitchFamily="34" charset="0"/>
              </a:rPr>
              <a:t>. They increase gastric, intestinal &amp;  pancreatic enzyme secretion + may act indirectly via </a:t>
            </a:r>
            <a:r>
              <a:rPr lang="en-US" sz="2400" b="1" dirty="0" err="1" smtClean="0">
                <a:latin typeface="Arial Narrow" pitchFamily="34" charset="0"/>
              </a:rPr>
              <a:t>cholecystokinin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All this cause rapid bowel evacuation.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32766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Uses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B</a:t>
            </a:r>
            <a:r>
              <a:rPr lang="en-US" sz="2400" b="1" dirty="0" smtClean="0">
                <a:latin typeface="Arial Narrow" pitchFamily="34" charset="0"/>
              </a:rPr>
              <a:t>owel evacuation prior to surgical   procedures</a:t>
            </a:r>
          </a:p>
          <a:p>
            <a:pPr>
              <a:defRPr/>
            </a:pPr>
            <a:r>
              <a:rPr lang="en-US" sz="2400" b="1" i="1" dirty="0" smtClean="0">
                <a:latin typeface="Arial Narrow" pitchFamily="34" charset="0"/>
              </a:rPr>
              <a:t>N.B. Phillips Milk Of Magnesia (Mg OH)</a:t>
            </a:r>
            <a:r>
              <a:rPr lang="en-US" sz="2400" b="1" i="1" dirty="0" smtClean="0">
                <a:latin typeface="Arial Narrow" pitchFamily="34" charset="0"/>
                <a:sym typeface="Wingdings 3"/>
              </a:rPr>
              <a:t>  is used in occasional  constipation given with a glass of water at bed time or morning </a:t>
            </a:r>
            <a:endParaRPr lang="en-US" sz="2400" b="1" i="1" dirty="0" smtClean="0">
              <a:latin typeface="Arial Narrow" pitchFamily="34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4648200"/>
            <a:ext cx="85344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Side Effects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 indent="-457200">
              <a:buAutoNum type="arabicPeriod"/>
            </a:pPr>
            <a:r>
              <a:rPr lang="en-US" sz="2400" b="1" spc="-40" dirty="0" smtClean="0">
                <a:latin typeface="Arial Narrow" pitchFamily="34" charset="0"/>
              </a:rPr>
              <a:t>If Mg  s</a:t>
            </a:r>
            <a:r>
              <a:rPr lang="en-US" sz="2400" b="1" dirty="0" smtClean="0">
                <a:latin typeface="Arial Narrow" pitchFamily="34" charset="0"/>
              </a:rPr>
              <a:t>alts used for prolonged periods (in renal insufficiency)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8BFFFF"/>
                </a:solidFill>
                <a:latin typeface="Arial Narrow" pitchFamily="34" charset="0"/>
              </a:rPr>
              <a:t>hypermagnesemia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may occur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(cardiac depression, neuromuscular disorders and CNS depression) </a:t>
            </a:r>
          </a:p>
          <a:p>
            <a:pPr marL="457200" indent="-457200">
              <a:buAutoNum type="arabicPeriod"/>
            </a:pPr>
            <a:endParaRPr lang="en-US" sz="2400" b="1" dirty="0" smtClean="0">
              <a:latin typeface="Arial Narrow" pitchFamily="34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902803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PHOSPHATE ENEMAS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useful in bowel clearance before  radiology, endoscopy &amp; surgery.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95126" y="0"/>
            <a:ext cx="4548874" cy="639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eaLnBrk="0" hangingPunct="0">
              <a:lnSpc>
                <a:spcPct val="140000"/>
              </a:lnSpc>
              <a:buClr>
                <a:srgbClr val="660066"/>
              </a:buClr>
              <a:buSzPct val="120000"/>
              <a:buFont typeface="Wingdings" pitchFamily="2" charset="2"/>
              <a:buBlip>
                <a:blip r:embed="rId3"/>
              </a:buBlip>
              <a:defRPr/>
            </a:pPr>
            <a:r>
              <a:rPr lang="en-US" sz="2800" b="1" i="1" dirty="0" smtClean="0">
                <a:cs typeface="Arial" charset="0"/>
              </a:rPr>
              <a:t>Saline [Osmotic] Laxatives</a:t>
            </a:r>
            <a:endParaRPr lang="en-GB" sz="2800" b="1" i="1" dirty="0"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4384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Other examples: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57200" y="3815425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LACTULOSE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 a disaccharide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 broken down in </a:t>
            </a:r>
            <a:r>
              <a:rPr lang="en-US" sz="2400" b="1" dirty="0" smtClean="0">
                <a:latin typeface="Arial Narrow" pitchFamily="34" charset="0"/>
              </a:rPr>
              <a:t>colon by  CHO- fermenting bacteria to unabsorbed organic anions (</a:t>
            </a:r>
            <a:r>
              <a:rPr lang="en-US" sz="2200" b="1" i="1" dirty="0" smtClean="0">
                <a:solidFill>
                  <a:srgbClr val="8BFFFF"/>
                </a:solidFill>
                <a:latin typeface="Arial Narrow" pitchFamily="34" charset="0"/>
              </a:rPr>
              <a:t> acetic &amp;  lactic acids)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retain fluid + make the colonic contents more acid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</a:p>
          <a:p>
            <a:r>
              <a:rPr lang="en-US" sz="2400" b="1" dirty="0" smtClean="0">
                <a:latin typeface="Arial Narrow" pitchFamily="34" charset="0"/>
              </a:rPr>
              <a:t>laxative effect after 2-3 days.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52766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Uses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O</a:t>
            </a:r>
            <a:r>
              <a:rPr lang="en-US" sz="2400" b="1" dirty="0" smtClean="0">
                <a:latin typeface="Arial Narrow" pitchFamily="34" charset="0"/>
              </a:rPr>
              <a:t>f particular value in treatment of hepatic encephalopathy, as it discourages the proliferation of ammonia-producing organisms</a:t>
            </a:r>
          </a:p>
          <a:p>
            <a:r>
              <a:rPr lang="en-US" sz="2400" b="1" dirty="0" smtClean="0">
                <a:latin typeface="Arial Narrow" pitchFamily="34" charset="0"/>
              </a:rPr>
              <a:t>&amp; the absorption of ammonia.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762000"/>
            <a:ext cx="85344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457200"/>
            <a:r>
              <a:rPr lang="en-US" sz="2400" b="1" spc="-40" dirty="0" smtClean="0">
                <a:latin typeface="Arial Narrow" pitchFamily="34" charset="0"/>
              </a:rPr>
              <a:t>2. Can cause dehydration &amp; electrolyte imbalance;  to avoid this now</a:t>
            </a:r>
          </a:p>
          <a:p>
            <a:pPr indent="-457200"/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b="1" i="1" u="sng" dirty="0" err="1" smtClean="0">
                <a:solidFill>
                  <a:srgbClr val="FFFF00"/>
                </a:solidFill>
                <a:latin typeface="Arial Narrow" pitchFamily="34" charset="0"/>
              </a:rPr>
              <a:t>Macrogols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(inert polymers of ethylene glycol ) sequester fluid in the bowel; so if give fluid with them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 </a:t>
            </a:r>
            <a:r>
              <a:rPr lang="en-US" sz="2400" b="1" dirty="0" smtClean="0">
                <a:latin typeface="Arial Narrow" pitchFamily="34" charset="0"/>
              </a:rPr>
              <a:t>dehydrating effect  of  osmotic laxatives. </a:t>
            </a:r>
          </a:p>
          <a:p>
            <a:endParaRPr lang="en-US" sz="2400" b="1" dirty="0" smtClean="0">
              <a:latin typeface="Arial Narrow" pitchFamily="34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9296400" cy="533400"/>
          </a:xfrm>
          <a:solidFill>
            <a:schemeClr val="tx1"/>
          </a:solidFill>
          <a:ln w="28575">
            <a:solidFill>
              <a:srgbClr val="FF3399"/>
            </a:solidFill>
          </a:ln>
          <a:effectLst>
            <a:outerShdw blurRad="50800" dist="38100" dir="5400000" algn="t" rotWithShape="0">
              <a:schemeClr val="bg2">
                <a:lumMod val="60000"/>
                <a:lumOff val="40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33CC"/>
                </a:solidFill>
                <a:effectLst>
                  <a:outerShdw blurRad="50800" dist="38100" dir="5400000" algn="t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Baskerville Old Face" pitchFamily="18" charset="0"/>
              </a:rPr>
              <a:t>II</a:t>
            </a:r>
            <a:r>
              <a:rPr lang="en-US" dirty="0" smtClean="0">
                <a:solidFill>
                  <a:srgbClr val="FF33CC"/>
                </a:solidFill>
                <a:effectLst>
                  <a:outerShdw blurRad="50800" dist="38100" dir="5400000" algn="t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Berlin Sans FB Demi" pitchFamily="34" charset="0"/>
              </a:rPr>
              <a:t>. New </a:t>
            </a:r>
            <a:r>
              <a:rPr lang="en-US" dirty="0" err="1" smtClean="0">
                <a:solidFill>
                  <a:srgbClr val="FF33CC"/>
                </a:solidFill>
                <a:effectLst>
                  <a:outerShdw blurRad="50800" dist="38100" dir="5400000" algn="t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Berlin Sans FB Demi" pitchFamily="34" charset="0"/>
              </a:rPr>
              <a:t>Modalitis</a:t>
            </a:r>
            <a:endParaRPr lang="en-US" sz="4000" dirty="0">
              <a:solidFill>
                <a:srgbClr val="FF33CC"/>
              </a:solidFill>
              <a:effectLst>
                <a:outerShdw blurRad="50800" dist="38100" dir="5400000" algn="t" rotWithShape="0">
                  <a:schemeClr val="bg2">
                    <a:lumMod val="60000"/>
                    <a:lumOff val="40000"/>
                  </a:scheme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914400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prucalopride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514600"/>
            <a:ext cx="178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lubiprostone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290935"/>
            <a:ext cx="86106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 Is a </a:t>
            </a:r>
            <a:r>
              <a:rPr lang="en-US" sz="2400" b="1" dirty="0" smtClean="0">
                <a:solidFill>
                  <a:srgbClr val="C1FFFF"/>
                </a:solidFill>
                <a:latin typeface="Arial Narrow" pitchFamily="34" charset="0"/>
                <a:sym typeface="Wingdings 3"/>
              </a:rPr>
              <a:t>selective 5ht</a:t>
            </a:r>
            <a:r>
              <a:rPr lang="en-US" sz="2400" b="1" baseline="-25000" dirty="0" smtClean="0">
                <a:solidFill>
                  <a:srgbClr val="C1FFFF"/>
                </a:solidFill>
                <a:latin typeface="Arial Narrow" pitchFamily="34" charset="0"/>
                <a:sym typeface="Wingdings 3"/>
              </a:rPr>
              <a:t>4</a:t>
            </a:r>
            <a:r>
              <a:rPr lang="en-US" sz="2400" b="1" dirty="0" smtClean="0">
                <a:solidFill>
                  <a:srgbClr val="C1FFFF"/>
                </a:solidFill>
                <a:latin typeface="Arial Narrow" pitchFamily="34" charset="0"/>
                <a:sym typeface="Wingdings 3"/>
              </a:rPr>
              <a:t>  receptor agonist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it stimulates colonic mass movements, which provide the main propulsive force for defecation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enterokinetic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activity  given in chronic  constipation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895600"/>
            <a:ext cx="89916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 Is a FA derived from Pg E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1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 </a:t>
            </a:r>
            <a:r>
              <a:rPr lang="en-US" sz="2400" b="1" dirty="0" smtClean="0">
                <a:solidFill>
                  <a:srgbClr val="C1FFFF"/>
                </a:solidFill>
                <a:latin typeface="Arial Narrow" pitchFamily="34" charset="0"/>
                <a:sym typeface="Wingdings 3"/>
              </a:rPr>
              <a:t>activator of  </a:t>
            </a:r>
            <a:r>
              <a:rPr lang="en-US" sz="2400" b="1" dirty="0" err="1" smtClean="0">
                <a:solidFill>
                  <a:srgbClr val="C1FFFF"/>
                </a:solidFill>
                <a:latin typeface="Arial Narrow" pitchFamily="34" charset="0"/>
                <a:sym typeface="Wingdings 3"/>
              </a:rPr>
              <a:t>cl</a:t>
            </a:r>
            <a:r>
              <a:rPr lang="en-US" sz="2400" b="1" dirty="0" smtClean="0">
                <a:solidFill>
                  <a:srgbClr val="C1FFFF"/>
                </a:solidFill>
                <a:latin typeface="Arial Narrow" pitchFamily="34" charset="0"/>
                <a:sym typeface="Wingdings 3"/>
              </a:rPr>
              <a:t> channel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(on apex of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enetrocytes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) produce </a:t>
            </a:r>
            <a:r>
              <a:rPr lang="en-US" sz="2400" b="1" dirty="0" smtClean="0">
                <a:latin typeface="Arial Narrow" pitchFamily="34" charset="0"/>
              </a:rPr>
              <a:t> chloride-rich fluid secretion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</a:t>
            </a:r>
            <a:r>
              <a:rPr lang="en-US" sz="2400" b="1" dirty="0" smtClean="0">
                <a:latin typeface="Arial Narrow" pitchFamily="34" charset="0"/>
              </a:rPr>
              <a:t> soften stool &amp;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latin typeface="Arial Narrow" pitchFamily="34" charset="0"/>
              </a:rPr>
              <a:t> motility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 given in chronic idiopathic constipation, enteric neuropathy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does not induce tolerance, or altered serum electrolyte concentration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415135"/>
            <a:ext cx="1435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alvimopan</a:t>
            </a:r>
            <a:endParaRPr lang="en-US" sz="2400" b="1" dirty="0" smtClean="0">
              <a:solidFill>
                <a:srgbClr val="FFFF00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4876800"/>
            <a:ext cx="89154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Font typeface="Wingdings 3" pitchFamily="18" charset="2"/>
              <a:buChar char="¢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Is a </a:t>
            </a:r>
            <a:r>
              <a:rPr lang="en-US" sz="2400" b="1" dirty="0" smtClean="0">
                <a:solidFill>
                  <a:srgbClr val="C1FFFF"/>
                </a:solidFill>
                <a:latin typeface="Symbol" pitchFamily="18" charset="2"/>
                <a:sym typeface="Wingdings 3"/>
              </a:rPr>
              <a:t>m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</a:t>
            </a:r>
            <a:r>
              <a:rPr lang="en-US" sz="2400" b="1" dirty="0" err="1" smtClean="0">
                <a:solidFill>
                  <a:srgbClr val="C1FFFF"/>
                </a:solidFill>
                <a:latin typeface="Arial Narrow" pitchFamily="34" charset="0"/>
                <a:sym typeface="Wingdings 3"/>
              </a:rPr>
              <a:t>opioid</a:t>
            </a:r>
            <a:r>
              <a:rPr lang="en-US" sz="2400" b="1" dirty="0" smtClean="0">
                <a:solidFill>
                  <a:srgbClr val="C1FFFF"/>
                </a:solidFill>
                <a:latin typeface="Arial Narrow" pitchFamily="34" charset="0"/>
                <a:sym typeface="Wingdings 3"/>
              </a:rPr>
              <a:t> antagonist (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limited ability to cross BBB) </a:t>
            </a:r>
            <a:r>
              <a:rPr lang="en-US" sz="2400" b="1" dirty="0" smtClean="0">
                <a:latin typeface="Arial Narrow" pitchFamily="34" charset="0"/>
              </a:rPr>
              <a:t>stimulates intestinal movements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 i.e. </a:t>
            </a:r>
            <a:r>
              <a:rPr lang="en-US" sz="2400" b="1" dirty="0" err="1" smtClean="0">
                <a:latin typeface="Arial Narrow" pitchFamily="34" charset="0"/>
              </a:rPr>
              <a:t>prokinetic</a:t>
            </a:r>
            <a:r>
              <a:rPr lang="en-US" sz="2400" b="1" dirty="0" smtClean="0">
                <a:latin typeface="Arial Narrow" pitchFamily="34" charset="0"/>
              </a:rPr>
              <a:t>  activity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accelerates GIT recovery period after intestinal resections to avoid </a:t>
            </a:r>
            <a:r>
              <a:rPr lang="en-US" sz="2400" b="1" dirty="0" err="1" smtClean="0">
                <a:latin typeface="Arial Narrow" pitchFamily="34" charset="0"/>
              </a:rPr>
              <a:t>ileus</a:t>
            </a:r>
            <a:r>
              <a:rPr lang="en-US" sz="2400" b="1" dirty="0" smtClean="0">
                <a:latin typeface="Arial Narrow" pitchFamily="34" charset="0"/>
              </a:rPr>
              <a:t>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In chronic constipation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it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shortens transit  time fluid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reabsorption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 loss stools </a:t>
            </a:r>
            <a:endParaRPr lang="en-US" sz="24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vivo.colostate.edu/hbooks/pathphys/digestion/basics/seg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5486400" cy="1295400"/>
          </a:xfrm>
          <a:prstGeom prst="rect">
            <a:avLst/>
          </a:prstGeom>
          <a:noFill/>
        </p:spPr>
      </p:pic>
      <p:pic>
        <p:nvPicPr>
          <p:cNvPr id="18" name="Picture 2" descr="http://www.sciencephoto.com/images/showFullWatermarked.html/M180125-Irritable_bowel_syndrome-SPL.jpg?id=771800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038600" y="0"/>
            <a:ext cx="5105400" cy="4267200"/>
          </a:xfrm>
          <a:prstGeom prst="halfFrame">
            <a:avLst>
              <a:gd name="adj1" fmla="val 17747"/>
              <a:gd name="adj2" fmla="val 22328"/>
            </a:avLst>
          </a:prstGeom>
          <a:noFill/>
        </p:spPr>
      </p:pic>
      <p:pic>
        <p:nvPicPr>
          <p:cNvPr id="1026" name="Picture 2" descr="http://ak47boyz90.files.wordpress.com/2010/09/3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04"/>
          <a:stretch>
            <a:fillRect/>
          </a:stretch>
        </p:blipFill>
        <p:spPr bwMode="auto">
          <a:xfrm>
            <a:off x="2127692" y="89649"/>
            <a:ext cx="4318034" cy="356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www.vivo.colostate.edu/hbooks/pathphys/digestion/basics/peri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2400"/>
            <a:ext cx="5486400" cy="13167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989" y="5128172"/>
            <a:ext cx="373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 err="1" smtClean="0">
                <a:solidFill>
                  <a:srgbClr val="C8008A"/>
                </a:solidFill>
                <a:latin typeface="Bernard MT Condensed" pitchFamily="18" charset="0"/>
              </a:rPr>
              <a:t>Peristalsis</a:t>
            </a:r>
            <a:r>
              <a:rPr lang="en-US" sz="2400" dirty="0" err="1" smtClean="0">
                <a:solidFill>
                  <a:srgbClr val="C8008A"/>
                </a:solidFill>
                <a:latin typeface="Bernard MT Condensed" pitchFamily="18" charset="0"/>
                <a:sym typeface="Wingdings 3"/>
              </a:rPr>
              <a:t></a:t>
            </a:r>
            <a:r>
              <a:rPr lang="en-US" sz="2400" dirty="0" err="1" smtClean="0">
                <a:solidFill>
                  <a:srgbClr val="C8008A"/>
                </a:solidFill>
                <a:latin typeface="Bernard MT Condensed" pitchFamily="18" charset="0"/>
              </a:rPr>
              <a:t>Propagation</a:t>
            </a:r>
            <a:endParaRPr lang="en-US" sz="2400" dirty="0" smtClean="0">
              <a:solidFill>
                <a:srgbClr val="C8008A"/>
              </a:solidFill>
              <a:latin typeface="Bernard MT Condensed" pitchFamily="18" charset="0"/>
            </a:endParaRP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Ach, SP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   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contraction above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NO, VIP, ATP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      relaxation below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513774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400" dirty="0" smtClean="0">
                <a:solidFill>
                  <a:srgbClr val="C8008A"/>
                </a:solidFill>
                <a:latin typeface="Bernard MT Condensed" pitchFamily="18" charset="0"/>
              </a:rPr>
              <a:t>Segmental</a:t>
            </a:r>
          </a:p>
          <a:p>
            <a:pPr algn="r">
              <a:lnSpc>
                <a:spcPts val="2400"/>
              </a:lnSpc>
            </a:pPr>
            <a:r>
              <a:rPr lang="en-US" sz="2400" dirty="0" smtClean="0">
                <a:solidFill>
                  <a:srgbClr val="C8008A"/>
                </a:solidFill>
                <a:latin typeface="Bernard MT Condensed" pitchFamily="18" charset="0"/>
              </a:rPr>
              <a:t>Mixing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27337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 smtClean="0">
                <a:solidFill>
                  <a:srgbClr val="C8008A"/>
                </a:solidFill>
                <a:latin typeface="Bernard MT Condensed" pitchFamily="18" charset="0"/>
              </a:rPr>
              <a:t>ENTERIC NERVOUS SYSTEM</a:t>
            </a:r>
            <a:endParaRPr lang="en-US" sz="2400" dirty="0">
              <a:solidFill>
                <a:srgbClr val="C8008A"/>
              </a:solidFill>
              <a:latin typeface="Bernard MT Condensed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295400" y="3048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95400" y="5334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2400" y="1371600"/>
            <a:ext cx="236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CA" sz="2200" b="1" dirty="0" smtClean="0">
                <a:solidFill>
                  <a:schemeClr val="bg1"/>
                </a:solidFill>
                <a:latin typeface="Arial Narrow" pitchFamily="34" charset="0"/>
              </a:rPr>
              <a:t>Regulate GI motility  &amp; secretion independent of the </a:t>
            </a:r>
            <a:r>
              <a:rPr lang="en-CA" sz="2200" dirty="0" smtClean="0">
                <a:solidFill>
                  <a:schemeClr val="bg1"/>
                </a:solidFill>
                <a:latin typeface="Bernard MT Condensed" pitchFamily="18" charset="0"/>
              </a:rPr>
              <a:t>EXTRINSIC</a:t>
            </a:r>
            <a:r>
              <a:rPr lang="en-CA" sz="2200" b="1" dirty="0" smtClean="0">
                <a:solidFill>
                  <a:schemeClr val="bg1"/>
                </a:solidFill>
                <a:latin typeface="Arial Narrow" pitchFamily="34" charset="0"/>
              </a:rPr>
              <a:t> sympathetic &amp;  parasympathetic input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52400" y="1143000"/>
            <a:ext cx="1066800" cy="228600"/>
          </a:xfrm>
          <a:prstGeom prst="downArrow">
            <a:avLst/>
          </a:prstGeom>
          <a:gradFill flip="none" rotWithShape="1">
            <a:gsLst>
              <a:gs pos="0">
                <a:srgbClr val="C8008A">
                  <a:tint val="66000"/>
                  <a:satMod val="160000"/>
                </a:srgbClr>
              </a:gs>
              <a:gs pos="50000">
                <a:srgbClr val="C8008A">
                  <a:tint val="44500"/>
                  <a:satMod val="160000"/>
                </a:srgbClr>
              </a:gs>
              <a:gs pos="100000">
                <a:srgbClr val="C8008A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mhtml:file://C:\Users\Administrator\Desktop\GIT\Google%20Image%20Result%20for%20http--www_vivo_colostate_edu-hbooks-pathphys-digestion-basics-ginerves_gif.mht!http://www.vivo.colostate.edu/hbooks/pathphys/digestion/basics/peristalsi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276600"/>
            <a:ext cx="3886200" cy="3048000"/>
          </a:xfrm>
          <a:prstGeom prst="rect">
            <a:avLst/>
          </a:prstGeom>
          <a:noFill/>
          <a:effectLst>
            <a:softEdge rad="31750"/>
          </a:effectLst>
        </p:spPr>
      </p:pic>
      <p:grpSp>
        <p:nvGrpSpPr>
          <p:cNvPr id="23" name="Group 22"/>
          <p:cNvGrpSpPr/>
          <p:nvPr/>
        </p:nvGrpSpPr>
        <p:grpSpPr>
          <a:xfrm>
            <a:off x="5257801" y="5257800"/>
            <a:ext cx="1447799" cy="1636931"/>
            <a:chOff x="5257801" y="5257800"/>
            <a:chExt cx="1447799" cy="1636931"/>
          </a:xfrm>
        </p:grpSpPr>
        <p:sp>
          <p:nvSpPr>
            <p:cNvPr id="14" name="Rectangle 13"/>
            <p:cNvSpPr/>
            <p:nvPr/>
          </p:nvSpPr>
          <p:spPr>
            <a:xfrm>
              <a:off x="5257801" y="6248400"/>
              <a:ext cx="14477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Contraction above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4877594" y="5790406"/>
              <a:ext cx="10668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7924800" y="5257800"/>
            <a:ext cx="1219200" cy="1600200"/>
            <a:chOff x="7924800" y="5257800"/>
            <a:chExt cx="1219200" cy="1600200"/>
          </a:xfrm>
        </p:grpSpPr>
        <p:sp>
          <p:nvSpPr>
            <p:cNvPr id="16" name="Rectangle 15"/>
            <p:cNvSpPr/>
            <p:nvPr/>
          </p:nvSpPr>
          <p:spPr>
            <a:xfrm>
              <a:off x="7924800" y="6211669"/>
              <a:ext cx="1219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Relaxation below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8458994" y="5790406"/>
              <a:ext cx="10668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sciencephoto.com/images/showFullWatermarked.html/M180125-Irritable_bowel_syndrome-SPL.jpg?id=771800125"/>
          <p:cNvPicPr>
            <a:picLocks noChangeAspect="1" noChangeArrowheads="1"/>
          </p:cNvPicPr>
          <p:nvPr/>
        </p:nvPicPr>
        <p:blipFill>
          <a:blip r:embed="rId3" cstate="print"/>
          <a:srcRect l="71321" r="2641" b="8800"/>
          <a:stretch>
            <a:fillRect/>
          </a:stretch>
        </p:blipFill>
        <p:spPr bwMode="auto">
          <a:xfrm rot="16200000" flipV="1">
            <a:off x="3962400" y="3429000"/>
            <a:ext cx="1752600" cy="51054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9" name="Picture 2" descr="http://www.sciencephoto.com/images/showFullWatermarked.html/M180125-Irritable_bowel_syndrome-SPL.jpg?id=771800125"/>
          <p:cNvPicPr>
            <a:picLocks noChangeAspect="1" noChangeArrowheads="1"/>
          </p:cNvPicPr>
          <p:nvPr/>
        </p:nvPicPr>
        <p:blipFill>
          <a:blip r:embed="rId3" cstate="print"/>
          <a:srcRect l="71321" r="2641" b="8800"/>
          <a:stretch>
            <a:fillRect/>
          </a:stretch>
        </p:blipFill>
        <p:spPr bwMode="auto">
          <a:xfrm flipV="1">
            <a:off x="2209800" y="1371600"/>
            <a:ext cx="1752600" cy="43434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1" name="Oval 10"/>
          <p:cNvSpPr/>
          <p:nvPr/>
        </p:nvSpPr>
        <p:spPr>
          <a:xfrm>
            <a:off x="3124200" y="1219200"/>
            <a:ext cx="4495800" cy="4724400"/>
          </a:xfrm>
          <a:prstGeom prst="ellipse">
            <a:avLst/>
          </a:prstGeom>
          <a:gradFill flip="none" rotWithShape="1">
            <a:gsLst>
              <a:gs pos="0">
                <a:srgbClr val="25A7FF"/>
              </a:gs>
              <a:gs pos="29000">
                <a:schemeClr val="accent1">
                  <a:lumMod val="20000"/>
                  <a:lumOff val="80000"/>
                </a:schemeClr>
              </a:gs>
              <a:gs pos="97000">
                <a:schemeClr val="accent4">
                  <a:lumMod val="20000"/>
                  <a:lumOff val="80000"/>
                </a:schemeClr>
              </a:gs>
              <a:gs pos="95000">
                <a:schemeClr val="tx1">
                  <a:lumMod val="85000"/>
                </a:schemeClr>
              </a:gs>
              <a:gs pos="88000">
                <a:srgbClr val="000099"/>
              </a:gs>
              <a:gs pos="97000">
                <a:srgbClr val="3333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381000"/>
            <a:ext cx="91440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FF5BA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DRUGS THAT TREAT </a:t>
            </a:r>
            <a:r>
              <a:rPr lang="en-US" sz="4000" b="1" dirty="0" smtClean="0">
                <a:ln w="11430"/>
                <a:solidFill>
                  <a:srgbClr val="FF5BA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DIARRHOEA</a:t>
            </a:r>
            <a:endParaRPr lang="en-US" sz="4000" b="1" dirty="0">
              <a:ln w="11430"/>
              <a:solidFill>
                <a:srgbClr val="FF5BA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72000" y="1143000"/>
            <a:ext cx="3276600" cy="3695700"/>
            <a:chOff x="2514600" y="2209800"/>
            <a:chExt cx="2476500" cy="2476500"/>
          </a:xfrm>
        </p:grpSpPr>
        <p:sp>
          <p:nvSpPr>
            <p:cNvPr id="13" name="Oval 12"/>
            <p:cNvSpPr/>
            <p:nvPr/>
          </p:nvSpPr>
          <p:spPr>
            <a:xfrm>
              <a:off x="3733800" y="2514600"/>
              <a:ext cx="762000" cy="685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80" name="Picture 8" descr="http://www.medicalonlinemedia.com/wp-content/images/Diarrhea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2209800"/>
              <a:ext cx="2476500" cy="2476500"/>
            </a:xfrm>
            <a:prstGeom prst="rect">
              <a:avLst/>
            </a:prstGeom>
            <a:noFill/>
          </p:spPr>
        </p:pic>
      </p:grpSp>
      <p:pic>
        <p:nvPicPr>
          <p:cNvPr id="15" name="Picture 4" descr="http://www.health-writings.com/img/ao/bowel-irritable-syndrome-treatment/15796.jpg"/>
          <p:cNvPicPr>
            <a:picLocks noChangeAspect="1" noChangeArrowheads="1"/>
          </p:cNvPicPr>
          <p:nvPr/>
        </p:nvPicPr>
        <p:blipFill>
          <a:blip r:embed="rId5" cstate="print"/>
          <a:srcRect l="8000" r="36000" b="20000"/>
          <a:stretch>
            <a:fillRect/>
          </a:stretch>
        </p:blipFill>
        <p:spPr bwMode="auto">
          <a:xfrm>
            <a:off x="4267200" y="4038600"/>
            <a:ext cx="1981200" cy="2362200"/>
          </a:xfrm>
          <a:prstGeom prst="ellipse">
            <a:avLst/>
          </a:prstGeom>
          <a:noFill/>
        </p:spPr>
      </p:pic>
      <p:pic>
        <p:nvPicPr>
          <p:cNvPr id="3074" name="Picture 2" descr="http://archive.student.bmj.com/issues/03/12/life/images/view_6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638800" y="3962400"/>
            <a:ext cx="3048000" cy="2667000"/>
          </a:xfrm>
          <a:prstGeom prst="notchedRightArrow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sciencephoto.com/images/showFullWatermarked.html/M180125-Irritable_bowel_syndrome-SPL.jpg?id=771800125"/>
          <p:cNvPicPr>
            <a:picLocks noChangeAspect="1" noChangeArrowheads="1"/>
          </p:cNvPicPr>
          <p:nvPr/>
        </p:nvPicPr>
        <p:blipFill>
          <a:blip r:embed="rId2" cstate="print"/>
          <a:srcRect l="71321" r="2641" b="8800"/>
          <a:stretch>
            <a:fillRect/>
          </a:stretch>
        </p:blipFill>
        <p:spPr bwMode="auto">
          <a:xfrm rot="5400000">
            <a:off x="3200400" y="3657600"/>
            <a:ext cx="1295400" cy="51054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Picture 2" descr="http://www.sciencephoto.com/images/showFullWatermarked.html/M180125-Irritable_bowel_syndrome-SPL.jpg?id=771800125"/>
          <p:cNvPicPr>
            <a:picLocks noChangeAspect="1" noChangeArrowheads="1"/>
          </p:cNvPicPr>
          <p:nvPr/>
        </p:nvPicPr>
        <p:blipFill>
          <a:blip r:embed="rId2" cstate="print"/>
          <a:srcRect l="71321" r="2641" b="8800"/>
          <a:stretch>
            <a:fillRect/>
          </a:stretch>
        </p:blipFill>
        <p:spPr bwMode="auto">
          <a:xfrm rot="16200000" flipV="1">
            <a:off x="1905000" y="-1905000"/>
            <a:ext cx="1295400" cy="51054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4" name="Rectangle 3"/>
          <p:cNvSpPr/>
          <p:nvPr/>
        </p:nvSpPr>
        <p:spPr>
          <a:xfrm>
            <a:off x="251012" y="1241048"/>
            <a:ext cx="88929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Is the condition of having 3 or &gt; loose or liquid bowel movements per day,  or as having more stools than is normal for that person.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633" y="757535"/>
            <a:ext cx="1946367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ln w="11430"/>
                <a:solidFill>
                  <a:srgbClr val="FF5BA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Batang" pitchFamily="18" charset="-127"/>
              </a:rPr>
              <a:t>DIARRHOEA</a:t>
            </a:r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438400"/>
            <a:ext cx="4191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The accompanying loss of fluid cause dehydration &amp; electrolyte imbalance 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 can be sever to be a reason for death</a:t>
            </a:r>
            <a:r>
              <a:rPr lang="en-US" sz="2600" b="1" dirty="0" smtClean="0">
                <a:latin typeface="Arial Narrow" pitchFamily="34" charset="0"/>
              </a:rPr>
              <a:t> (2</a:t>
            </a:r>
            <a:r>
              <a:rPr lang="en-US" sz="2600" b="1" baseline="30000" dirty="0" smtClean="0">
                <a:latin typeface="Arial Narrow" pitchFamily="34" charset="0"/>
              </a:rPr>
              <a:t>nd</a:t>
            </a:r>
            <a:r>
              <a:rPr lang="en-US" sz="2600" b="1" dirty="0" smtClean="0">
                <a:latin typeface="Arial Narrow" pitchFamily="34" charset="0"/>
              </a:rPr>
              <a:t> cause in infancy).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 </a:t>
            </a:r>
            <a:endParaRPr lang="en-US" sz="2600" b="1" dirty="0" smtClean="0">
              <a:latin typeface="Arial Narrow" pitchFamily="34" charset="0"/>
            </a:endParaRPr>
          </a:p>
        </p:txBody>
      </p:sp>
      <p:pic>
        <p:nvPicPr>
          <p:cNvPr id="1026" name="Picture 2" descr="http://img.webmd.com/dtmcms/live/webmd/consumer_assets/site_images/articles/health_and_medical_reference/digestive_disorders/diarrhea.jpg"/>
          <p:cNvPicPr>
            <a:picLocks noChangeAspect="1" noChangeArrowheads="1"/>
          </p:cNvPicPr>
          <p:nvPr/>
        </p:nvPicPr>
        <p:blipFill>
          <a:blip r:embed="rId3" cstate="print"/>
          <a:srcRect l="2857" t="9204" r="2857" b="4516"/>
          <a:stretch>
            <a:fillRect/>
          </a:stretch>
        </p:blipFill>
        <p:spPr bwMode="auto">
          <a:xfrm>
            <a:off x="4419600" y="2057400"/>
            <a:ext cx="4437529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7"/>
          <p:cNvGraphicFramePr>
            <a:graphicFrameLocks noGrp="1"/>
          </p:cNvGraphicFramePr>
          <p:nvPr/>
        </p:nvGraphicFramePr>
        <p:xfrm>
          <a:off x="457200" y="685800"/>
          <a:ext cx="8229600" cy="4998720"/>
        </p:xfrm>
        <a:graphic>
          <a:graphicData uri="http://schemas.openxmlformats.org/drawingml/2006/table">
            <a:tbl>
              <a:tblPr/>
              <a:tblGrid>
                <a:gridCol w="2286000"/>
                <a:gridCol w="2590800"/>
                <a:gridCol w="3352800"/>
              </a:tblGrid>
              <a:tr h="2905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CLASSIFICATION OF DIARRHEA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D6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Type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D6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Mechanism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D6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Some Typical Causes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D6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Osmotic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A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Unabsorbed solute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Lactase deficit, Mg antacid excess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Secretory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A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Increased secretion of electrolytes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E. coli infection,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ileal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resection, thyroid cancer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Exudative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A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Defective colonic absorption, outpouring of mucus and/or blood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Ulcerative colitis,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Crohn’s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disease, shigellosis, leukemia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Motility disorder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A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Decreased contact time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Irritable bowel syndrome, diabetic neuropathy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152400"/>
            <a:ext cx="8915400" cy="6405281"/>
            <a:chOff x="457200" y="381000"/>
            <a:chExt cx="8077200" cy="6096000"/>
          </a:xfrm>
        </p:grpSpPr>
        <p:sp>
          <p:nvSpPr>
            <p:cNvPr id="4" name="Rectangle 3"/>
            <p:cNvSpPr/>
            <p:nvPr/>
          </p:nvSpPr>
          <p:spPr>
            <a:xfrm>
              <a:off x="533400" y="533400"/>
              <a:ext cx="7772400" cy="5943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778" name="Picture 2" descr="http://ak47boyz90.files.wordpress.com/2010/09/113.jpg?w=504&amp;h=35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EE2"/>
                </a:clrFrom>
                <a:clrTo>
                  <a:srgbClr val="FFFEE2">
                    <a:alpha val="0"/>
                  </a:srgbClr>
                </a:clrTo>
              </a:clrChange>
              <a:lum bright="-20000" contrast="40000"/>
            </a:blip>
            <a:srcRect l="4319" t="3659" r="4116" b="9756"/>
            <a:stretch>
              <a:fillRect/>
            </a:stretch>
          </p:blipFill>
          <p:spPr bwMode="auto">
            <a:xfrm>
              <a:off x="457200" y="381000"/>
              <a:ext cx="8077200" cy="5410200"/>
            </a:xfrm>
            <a:prstGeom prst="rect">
              <a:avLst/>
            </a:prstGeom>
            <a:noFill/>
          </p:spPr>
        </p:pic>
        <p:pic>
          <p:nvPicPr>
            <p:cNvPr id="3" name="Picture 2" descr="http://ak47boyz90.files.wordpress.com/2010/09/113.jpg?w=504&amp;h=35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EE2"/>
                </a:clrFrom>
                <a:clrTo>
                  <a:srgbClr val="FFFEE2">
                    <a:alpha val="0"/>
                  </a:srgbClr>
                </a:clrTo>
              </a:clrChange>
              <a:lum bright="-20000" contrast="40000"/>
            </a:blip>
            <a:srcRect l="22460" t="89024" r="30030" b="1435"/>
            <a:stretch>
              <a:fillRect/>
            </a:stretch>
          </p:blipFill>
          <p:spPr bwMode="auto">
            <a:xfrm>
              <a:off x="2066365" y="5728448"/>
              <a:ext cx="4191000" cy="5961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033820"/>
            <a:ext cx="85344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Maintenance of fluid &amp; electrolyte balance, particularly in children &amp;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in elderly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 </a:t>
            </a:r>
            <a:r>
              <a:rPr lang="en-US" sz="2400" b="1" dirty="0" smtClean="0">
                <a:latin typeface="Arial Narrow" pitchFamily="34" charset="0"/>
              </a:rPr>
              <a:t>Oral (or </a:t>
            </a:r>
            <a:r>
              <a:rPr lang="en-US" sz="2400" b="1" dirty="0" err="1" smtClean="0">
                <a:latin typeface="Arial Narrow" pitchFamily="34" charset="0"/>
              </a:rPr>
              <a:t>parenteral</a:t>
            </a:r>
            <a:r>
              <a:rPr lang="en-US" sz="2400" b="1" dirty="0" smtClean="0">
                <a:latin typeface="Arial Narrow" pitchFamily="34" charset="0"/>
              </a:rPr>
              <a:t>) rehydrating therapy  &amp; zinc tablets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(above 6 months) are 1</a:t>
            </a:r>
            <a:r>
              <a:rPr lang="en-US" sz="2400" b="1" baseline="30000" dirty="0" smtClean="0">
                <a:latin typeface="Arial Narrow" pitchFamily="34" charset="0"/>
              </a:rPr>
              <a:t>st</a:t>
            </a:r>
            <a:r>
              <a:rPr lang="en-US" sz="2400" b="1" dirty="0" smtClean="0">
                <a:latin typeface="Arial Narrow" pitchFamily="34" charset="0"/>
              </a:rPr>
              <a:t> line treatment  in most case.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In non-pathogenic diarrhea or viral gastroenteritis, antibiotics and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</a:t>
            </a:r>
            <a:r>
              <a:rPr lang="en-US" sz="2400" b="1" dirty="0" err="1" smtClean="0">
                <a:latin typeface="Arial Narrow" pitchFamily="34" charset="0"/>
              </a:rPr>
              <a:t>antidiarrhoeal</a:t>
            </a:r>
            <a:r>
              <a:rPr lang="en-US" sz="2400" b="1" dirty="0" smtClean="0">
                <a:latin typeface="Arial Narrow" pitchFamily="34" charset="0"/>
              </a:rPr>
              <a:t> drugs are best avoided. 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Initial therapy should be with oral rehydration preparations which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contain electrolytes and glucose.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Antibiotic treatment is indicated for patients with systemic illness  &amp;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evidence of bacterial infection.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Adjunctive symptomatic treatment is sometimes indicated either by</a:t>
            </a:r>
          </a:p>
          <a:p>
            <a:pPr marL="457200">
              <a:spcBef>
                <a:spcPts val="600"/>
              </a:spcBef>
              <a:buClr>
                <a:srgbClr val="FFFF00"/>
              </a:buClr>
              <a:buSzPct val="82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Prolonging  intestinal transit time (Allow fluid </a:t>
            </a:r>
            <a:r>
              <a:rPr lang="en-US" sz="2400" b="1" dirty="0" err="1" smtClean="0">
                <a:latin typeface="Arial Narrow" pitchFamily="34" charset="0"/>
              </a:rPr>
              <a:t>reabsorption</a:t>
            </a:r>
            <a:r>
              <a:rPr lang="en-US" sz="2400" b="1" dirty="0" smtClean="0">
                <a:latin typeface="Arial Narrow" pitchFamily="34" charset="0"/>
              </a:rPr>
              <a:t>)</a:t>
            </a:r>
          </a:p>
          <a:p>
            <a:pPr marL="457200">
              <a:spcBef>
                <a:spcPts val="600"/>
              </a:spcBef>
              <a:buClr>
                <a:srgbClr val="FFFF00"/>
              </a:buClr>
              <a:buSzPct val="82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Increasing  bulk &amp; viscosity of the gut contents.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81000"/>
            <a:ext cx="3677610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3399"/>
                </a:solidFill>
                <a:latin typeface="Berlin Sans FB Demi" pitchFamily="34" charset="0"/>
              </a:rPr>
              <a:t>General  Lines of Therapy</a:t>
            </a:r>
            <a:endParaRPr lang="en-US" sz="2400" dirty="0">
              <a:solidFill>
                <a:srgbClr val="FF3399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838200"/>
            <a:ext cx="1600200" cy="3048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5828840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3399"/>
                </a:solidFill>
                <a:latin typeface="Berlin Sans FB Demi" pitchFamily="34" charset="0"/>
              </a:rPr>
              <a:t>Drugs that prolong intestinal transit time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0" y="762000"/>
            <a:ext cx="9144000" cy="1938992"/>
            <a:chOff x="228600" y="762000"/>
            <a:chExt cx="9144000" cy="1938992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762000"/>
              <a:ext cx="9144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2400" dirty="0" smtClean="0">
                  <a:solidFill>
                    <a:srgbClr val="8BFFFF"/>
                  </a:solidFill>
                  <a:latin typeface="Berlin Sans FB Demi" pitchFamily="34" charset="0"/>
                </a:rPr>
                <a:t>I. OPIOIDS </a:t>
              </a:r>
            </a:p>
            <a:p>
              <a:pPr marL="342900" indent="-342900"/>
              <a:r>
                <a:rPr lang="en-US" sz="2400" dirty="0" err="1" smtClean="0">
                  <a:solidFill>
                    <a:srgbClr val="FFFF00"/>
                  </a:solidFill>
                  <a:latin typeface="Bernard MT Condensed" pitchFamily="18" charset="0"/>
                </a:rPr>
                <a:t>Lomotil</a:t>
              </a:r>
              <a:r>
                <a:rPr lang="en-US" sz="2400" dirty="0" smtClean="0">
                  <a:solidFill>
                    <a:srgbClr val="FFFF00"/>
                  </a:solidFill>
                  <a:latin typeface="Bernard MT Condensed" pitchFamily="18" charset="0"/>
                </a:rPr>
                <a:t> </a:t>
              </a:r>
              <a:r>
                <a:rPr lang="en-US" sz="2400" b="1" dirty="0" smtClean="0">
                  <a:latin typeface="Arial Narrow" pitchFamily="34" charset="0"/>
                </a:rPr>
                <a:t>( </a:t>
              </a:r>
              <a:r>
                <a:rPr lang="en-US" sz="2400" b="1" dirty="0" err="1" smtClean="0">
                  <a:latin typeface="Arial Narrow" pitchFamily="34" charset="0"/>
                </a:rPr>
                <a:t>Diphenoxylate</a:t>
              </a:r>
              <a:r>
                <a:rPr lang="en-US" sz="2400" b="1" dirty="0" smtClean="0">
                  <a:latin typeface="Arial Narrow" pitchFamily="34" charset="0"/>
                </a:rPr>
                <a:t> + Atropine) </a:t>
              </a:r>
            </a:p>
            <a:p>
              <a:pPr marL="342900" indent="-342900"/>
              <a:r>
                <a:rPr lang="en-US" sz="2400" b="1" dirty="0" smtClean="0">
                  <a:latin typeface="Arial Narrow" pitchFamily="34" charset="0"/>
                </a:rPr>
                <a:t>                             related to </a:t>
              </a:r>
              <a:r>
                <a:rPr lang="en-US" sz="2400" b="1" dirty="0" err="1" smtClean="0">
                  <a:latin typeface="Arial Narrow" pitchFamily="34" charset="0"/>
                </a:rPr>
                <a:t>pethidine</a:t>
              </a:r>
              <a:r>
                <a:rPr lang="en-US" sz="2400" b="1" dirty="0" smtClean="0">
                  <a:latin typeface="Arial Narrow" pitchFamily="34" charset="0"/>
                </a:rPr>
                <a:t> &amp; has structural similarities to </a:t>
              </a:r>
              <a:r>
                <a:rPr lang="en-US" sz="2400" b="1" dirty="0" err="1" smtClean="0">
                  <a:latin typeface="Arial Narrow" pitchFamily="34" charset="0"/>
                </a:rPr>
                <a:t>anticholinergic</a:t>
              </a:r>
              <a:r>
                <a:rPr lang="en-US" sz="2400" b="1" dirty="0" smtClean="0">
                  <a:latin typeface="Arial Narrow" pitchFamily="34" charset="0"/>
                </a:rPr>
                <a:t> drugs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 </a:t>
              </a:r>
              <a:r>
                <a:rPr lang="en-US" sz="2400" b="1" dirty="0" smtClean="0">
                  <a:latin typeface="Arial Narrow" pitchFamily="34" charset="0"/>
                </a:rPr>
                <a:t> may cause drug dependence  &amp; euphoria </a:t>
              </a:r>
            </a:p>
            <a:p>
              <a:pPr marL="342900" indent="-342900"/>
              <a:r>
                <a:rPr lang="pt-BR" sz="2400" b="1" dirty="0" smtClean="0">
                  <a:latin typeface="Arial Narrow" pitchFamily="34" charset="0"/>
                </a:rPr>
                <a:t>     Overdose </a:t>
              </a:r>
              <a:r>
                <a:rPr lang="en-US" sz="2400" b="1" dirty="0" smtClean="0">
                  <a:latin typeface="Arial Narrow" pitchFamily="34" charset="0"/>
                </a:rPr>
                <a:t>in children causes features of </a:t>
              </a:r>
              <a:r>
                <a:rPr lang="en-US" sz="2400" b="1" dirty="0" err="1" smtClean="0">
                  <a:latin typeface="Arial Narrow" pitchFamily="34" charset="0"/>
                </a:rPr>
                <a:t>opioid</a:t>
              </a:r>
              <a:r>
                <a:rPr lang="en-US" sz="2400" b="1" dirty="0" smtClean="0">
                  <a:latin typeface="Arial Narrow" pitchFamily="34" charset="0"/>
                </a:rPr>
                <a:t> &amp; atropine intoxication</a:t>
              </a:r>
              <a:endParaRPr lang="en-US" sz="2400" b="1" dirty="0">
                <a:latin typeface="Arial Narrow" pitchFamily="34" charset="0"/>
              </a:endParaRPr>
            </a:p>
          </p:txBody>
        </p:sp>
        <p:sp>
          <p:nvSpPr>
            <p:cNvPr id="6" name="Arc 5"/>
            <p:cNvSpPr/>
            <p:nvPr/>
          </p:nvSpPr>
          <p:spPr>
            <a:xfrm flipH="1" flipV="1">
              <a:off x="1905000" y="1371600"/>
              <a:ext cx="762000" cy="457200"/>
            </a:xfrm>
            <a:prstGeom prst="arc">
              <a:avLst/>
            </a:prstGeom>
            <a:ln w="57150">
              <a:solidFill>
                <a:srgbClr val="FF3399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228600" y="2743200"/>
            <a:ext cx="906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Bernard MT Condensed" pitchFamily="18" charset="0"/>
              </a:rPr>
              <a:t>loperamide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antagonizes peristalsis,  by activating </a:t>
            </a:r>
            <a:r>
              <a:rPr lang="en-US" sz="2400" b="1" dirty="0" err="1" smtClean="0">
                <a:latin typeface="Arial Narrow" pitchFamily="34" charset="0"/>
              </a:rPr>
              <a:t>presynaptic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opioid</a:t>
            </a:r>
            <a:r>
              <a:rPr lang="en-US" sz="2400" b="1" dirty="0" smtClean="0">
                <a:latin typeface="Arial Narrow" pitchFamily="34" charset="0"/>
              </a:rPr>
              <a:t> receptors in the enteric nervous system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to inhibit Ach release in the intramural nerve plexus of the gut, although non-cholinergic effects may also be involved.</a:t>
            </a:r>
          </a:p>
          <a:p>
            <a:r>
              <a:rPr lang="en-US" sz="2400" b="1" dirty="0" smtClean="0">
                <a:latin typeface="Arial Narrow" pitchFamily="34" charset="0"/>
              </a:rPr>
              <a:t>It is poorly absorbed &amp; acts directly on the bowel. </a:t>
            </a:r>
          </a:p>
          <a:p>
            <a:r>
              <a:rPr lang="en-US" sz="2400" b="1" dirty="0" smtClean="0">
                <a:latin typeface="Arial Narrow" pitchFamily="34" charset="0"/>
              </a:rPr>
              <a:t>Given as 4 mg initially, followed by 2 mg after each loose stool up to a total dose of 16mg/day. </a:t>
            </a:r>
          </a:p>
          <a:p>
            <a:r>
              <a:rPr lang="en-US" sz="22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Adverse effects ; </a:t>
            </a:r>
            <a:r>
              <a:rPr lang="en-US" sz="2400" b="1" dirty="0" smtClean="0">
                <a:latin typeface="Arial Narrow" pitchFamily="34" charset="0"/>
              </a:rPr>
              <a:t>dry mouth, dizziness, skin rashes and gastric disturbances, abdominal cramps</a:t>
            </a:r>
          </a:p>
          <a:p>
            <a:r>
              <a:rPr lang="en-US" sz="2400" b="1" dirty="0" smtClean="0">
                <a:latin typeface="Arial Narrow" pitchFamily="34" charset="0"/>
              </a:rPr>
              <a:t>Excessive use (especially in children) is to be strongly discouraged / contraindicated less than 4 years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3505" y="762000"/>
            <a:ext cx="2762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Do not cross BBB </a:t>
            </a:r>
            <a:endParaRPr lang="en-US" sz="24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941" y="277906"/>
            <a:ext cx="4267200" cy="3810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7999" y="228600"/>
            <a:ext cx="3922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8BFFFF"/>
                </a:solidFill>
                <a:latin typeface="Berlin Sans FB Demi" pitchFamily="34" charset="0"/>
              </a:rPr>
              <a:t>2- </a:t>
            </a:r>
            <a:r>
              <a:rPr lang="en-US" sz="2400" dirty="0" err="1" smtClean="0">
                <a:solidFill>
                  <a:srgbClr val="8BFFFF"/>
                </a:solidFill>
                <a:latin typeface="Berlin Sans FB Demi" pitchFamily="34" charset="0"/>
              </a:rPr>
              <a:t>octeotide</a:t>
            </a:r>
            <a:r>
              <a:rPr lang="en-US" sz="2400" dirty="0" smtClean="0">
                <a:solidFill>
                  <a:srgbClr val="8BFFFF"/>
                </a:solidFill>
                <a:latin typeface="Berlin Sans FB Demi" pitchFamily="34" charset="0"/>
              </a:rPr>
              <a:t> (</a:t>
            </a:r>
            <a:r>
              <a:rPr lang="en-US" sz="2400" dirty="0" err="1" smtClean="0">
                <a:solidFill>
                  <a:srgbClr val="8BFFFF"/>
                </a:solidFill>
                <a:latin typeface="Berlin Sans FB Demi" pitchFamily="34" charset="0"/>
              </a:rPr>
              <a:t>somatostatin</a:t>
            </a:r>
            <a:r>
              <a:rPr lang="en-US" sz="2400" dirty="0" smtClean="0">
                <a:solidFill>
                  <a:srgbClr val="8BFFFF"/>
                </a:solidFill>
                <a:latin typeface="Berlin Sans FB Demi" pitchFamily="34" charset="0"/>
              </a:rPr>
              <a:t>)</a:t>
            </a:r>
            <a:endParaRPr lang="en-US" sz="2400" dirty="0" smtClean="0">
              <a:solidFill>
                <a:srgbClr val="8BFFFF"/>
              </a:solidFill>
              <a:latin typeface="Berlin Sans FB Dem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647700"/>
            <a:ext cx="8686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latin typeface="Arial Narrow" pitchFamily="34" charset="0"/>
              </a:rPr>
              <a:t>Peptide secreted from D cells of pancreas, enteric nerves and hypothalamus.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533400" y="1470958"/>
            <a:ext cx="769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FF3399"/>
              </a:buClr>
              <a:buFont typeface="Wingdings 2" pitchFamily="18" charset="2"/>
              <a:buChar char="·"/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secretion of </a:t>
            </a:r>
            <a:r>
              <a:rPr lang="en-US" sz="2400" b="1" dirty="0" err="1" smtClean="0">
                <a:latin typeface="Arial Narrow" pitchFamily="34" charset="0"/>
              </a:rPr>
              <a:t>gastrin</a:t>
            </a:r>
            <a:r>
              <a:rPr lang="en-US" sz="2400" b="1" dirty="0" smtClean="0">
                <a:latin typeface="Arial Narrow" pitchFamily="34" charset="0"/>
              </a:rPr>
              <a:t>, CCK, glucagon, </a:t>
            </a:r>
            <a:r>
              <a:rPr lang="en-US" sz="2400" b="1" dirty="0" err="1" smtClean="0">
                <a:latin typeface="Arial Narrow" pitchFamily="34" charset="0"/>
              </a:rPr>
              <a:t>secretin</a:t>
            </a:r>
            <a:r>
              <a:rPr lang="en-US" sz="2400" b="1" dirty="0" smtClean="0">
                <a:latin typeface="Arial Narrow" pitchFamily="34" charset="0"/>
              </a:rPr>
              <a:t>, GH, 5HT, VIP</a:t>
            </a:r>
          </a:p>
          <a:p>
            <a:pPr marL="0" lvl="1">
              <a:buClr>
                <a:srgbClr val="FF3399"/>
              </a:buClr>
              <a:buFont typeface="Wingdings 2" pitchFamily="18" charset="2"/>
              <a:buChar char="·"/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 intestinal fluid secretion</a:t>
            </a:r>
          </a:p>
          <a:p>
            <a:pPr marL="0" lvl="1">
              <a:buClr>
                <a:srgbClr val="FF3399"/>
              </a:buClr>
              <a:buFont typeface="Wingdings 2" pitchFamily="18" charset="2"/>
              <a:buChar char="·"/>
              <a:defRPr/>
            </a:pPr>
            <a:r>
              <a:rPr lang="en-US" sz="2400" b="1" dirty="0" smtClean="0">
                <a:latin typeface="Arial Narrow" pitchFamily="34" charset="0"/>
              </a:rPr>
              <a:t> Slows down GIT motility</a:t>
            </a:r>
          </a:p>
          <a:p>
            <a:pPr marL="0" lvl="1">
              <a:buClr>
                <a:srgbClr val="FF3399"/>
              </a:buClr>
              <a:buFont typeface="Wingdings 2" pitchFamily="18" charset="2"/>
              <a:buChar char="·"/>
              <a:defRPr/>
            </a:pPr>
            <a:r>
              <a:rPr lang="en-US" sz="2400" b="1" dirty="0" smtClean="0">
                <a:latin typeface="Arial Narrow" pitchFamily="34" charset="0"/>
              </a:rPr>
              <a:t> Enhance vascular smooth muscle contraction</a:t>
            </a:r>
          </a:p>
          <a:p>
            <a:pPr marL="0" lvl="1">
              <a:buClr>
                <a:srgbClr val="FF3399"/>
              </a:buClr>
              <a:buFont typeface="Wingdings 2" pitchFamily="18" charset="2"/>
              <a:buChar char="·"/>
              <a:defRPr/>
            </a:pPr>
            <a:r>
              <a:rPr lang="en-US" sz="2400" b="1" dirty="0" smtClean="0">
                <a:latin typeface="Arial Narrow" pitchFamily="34" charset="0"/>
              </a:rPr>
              <a:t>-</a:t>
            </a:r>
            <a:r>
              <a:rPr lang="en-US" sz="2400" b="1" dirty="0" err="1" smtClean="0">
                <a:latin typeface="Arial Narrow" pitchFamily="34" charset="0"/>
              </a:rPr>
              <a:t>ve</a:t>
            </a:r>
            <a:r>
              <a:rPr lang="en-US" sz="2400" b="1" dirty="0" smtClean="0">
                <a:latin typeface="Arial Narrow" pitchFamily="34" charset="0"/>
              </a:rPr>
              <a:t> Ant. Pituitary hormones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025" y="1066800"/>
            <a:ext cx="28905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3399"/>
              </a:buClr>
            </a:pPr>
            <a:r>
              <a:rPr lang="en-US" sz="22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Mechanism of action: 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228600" y="3414177"/>
            <a:ext cx="8611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3399"/>
              </a:buClr>
            </a:pPr>
            <a:r>
              <a:rPr lang="en-US" sz="22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Uses: </a:t>
            </a:r>
            <a:endParaRPr lang="en-US" sz="2200" dirty="0"/>
          </a:p>
        </p:txBody>
      </p:sp>
      <p:sp>
        <p:nvSpPr>
          <p:cNvPr id="11" name="Rectangle 10"/>
          <p:cNvSpPr/>
          <p:nvPr/>
        </p:nvSpPr>
        <p:spPr>
          <a:xfrm>
            <a:off x="990601" y="3414177"/>
            <a:ext cx="7772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b="1" dirty="0" smtClean="0">
                <a:latin typeface="Arial Narrow" pitchFamily="34" charset="0"/>
              </a:rPr>
              <a:t>Treatment of diarrhea (at high doses) particularly related to </a:t>
            </a:r>
            <a:r>
              <a:rPr lang="en-US" sz="2400" b="1" dirty="0" err="1" smtClean="0">
                <a:latin typeface="Arial Narrow" pitchFamily="34" charset="0"/>
              </a:rPr>
              <a:t>carcinoid</a:t>
            </a:r>
            <a:r>
              <a:rPr lang="en-US" sz="2400" b="1" dirty="0" smtClean="0">
                <a:latin typeface="Arial Narrow" pitchFamily="34" charset="0"/>
              </a:rPr>
              <a:t> &amp; VIP tumors</a:t>
            </a:r>
          </a:p>
          <a:p>
            <a:pPr marL="0" lvl="1"/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28600" y="4347508"/>
            <a:ext cx="17219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3399"/>
              </a:buClr>
            </a:pPr>
            <a:r>
              <a:rPr lang="en-US" sz="22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Side Effects: </a:t>
            </a:r>
            <a:endParaRPr lang="en-US" sz="2200" dirty="0"/>
          </a:p>
        </p:txBody>
      </p:sp>
      <p:sp>
        <p:nvSpPr>
          <p:cNvPr id="13" name="Rectangle 12"/>
          <p:cNvSpPr/>
          <p:nvPr/>
        </p:nvSpPr>
        <p:spPr>
          <a:xfrm>
            <a:off x="1752600" y="4357033"/>
            <a:ext cx="723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74320">
              <a:buClr>
                <a:srgbClr val="FF3399"/>
              </a:buClr>
              <a:buFont typeface="Wingdings 2" pitchFamily="18" charset="2"/>
              <a:buChar char="·"/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-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pancreatic secretion…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steatorrhea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 marL="0" lvl="1" indent="-274320">
              <a:buClr>
                <a:srgbClr val="FF3399"/>
              </a:buClr>
              <a:buFont typeface="Wingdings 2" pitchFamily="18" charset="2"/>
              <a:buChar char="·"/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Nausea, vomiting, abdominal pain</a:t>
            </a:r>
          </a:p>
          <a:p>
            <a:pPr marL="0" lvl="1" indent="-274320">
              <a:buClr>
                <a:srgbClr val="FF3399"/>
              </a:buClr>
              <a:buFont typeface="Wingdings 2" pitchFamily="18" charset="2"/>
              <a:buChar char="·"/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Alter fat absorption, sludge and gall stones</a:t>
            </a:r>
          </a:p>
          <a:p>
            <a:pPr marL="0" lvl="1" indent="-274320">
              <a:buClr>
                <a:srgbClr val="FF3399"/>
              </a:buClr>
              <a:buFont typeface="Wingdings 2" pitchFamily="18" charset="2"/>
              <a:buChar char="·"/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Hyper or hypoglycemia (insulin-glucagon disturbance)</a:t>
            </a:r>
          </a:p>
          <a:p>
            <a:pPr marL="0" lvl="1" indent="-274320">
              <a:buClr>
                <a:srgbClr val="FF3399"/>
              </a:buClr>
              <a:buFont typeface="Wingdings 2" pitchFamily="18" charset="2"/>
              <a:buChar char="·"/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Hypothyroidism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  <p:bldP spid="12" grpId="0"/>
      <p:bldP spid="1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7454285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Clr>
                <a:srgbClr val="FFFF00"/>
              </a:buClr>
              <a:buSzPct val="82000"/>
            </a:pPr>
            <a:r>
              <a:rPr lang="en-US" sz="2400" dirty="0" smtClean="0">
                <a:solidFill>
                  <a:srgbClr val="FF3399"/>
                </a:solidFill>
                <a:latin typeface="Berlin Sans FB Demi" pitchFamily="34" charset="0"/>
              </a:rPr>
              <a:t>Drugs </a:t>
            </a:r>
            <a:r>
              <a:rPr lang="en-US" sz="2400" dirty="0" smtClean="0">
                <a:solidFill>
                  <a:srgbClr val="FF3399"/>
                </a:solidFill>
                <a:latin typeface="Berlin Sans FB Demi" pitchFamily="34" charset="0"/>
              </a:rPr>
              <a:t>increasing  bulk &amp; viscosity of </a:t>
            </a:r>
            <a:r>
              <a:rPr lang="en-US" sz="2400" dirty="0" smtClean="0">
                <a:solidFill>
                  <a:srgbClr val="FF3399"/>
                </a:solidFill>
                <a:latin typeface="Berlin Sans FB Demi" pitchFamily="34" charset="0"/>
              </a:rPr>
              <a:t>the gut contents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610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C1FFFF"/>
                </a:solidFill>
                <a:latin typeface="Arial Narrow" pitchFamily="34" charset="0"/>
              </a:rPr>
              <a:t>Bulk-forming </a:t>
            </a:r>
            <a:r>
              <a:rPr lang="en-US" sz="2400" b="1" dirty="0" err="1" smtClean="0">
                <a:solidFill>
                  <a:srgbClr val="C1FFFF"/>
                </a:solidFill>
                <a:latin typeface="Arial Narrow" pitchFamily="34" charset="0"/>
              </a:rPr>
              <a:t>drugs:</a:t>
            </a:r>
            <a:r>
              <a:rPr lang="en-US" sz="2400" b="1" dirty="0" err="1" smtClean="0">
                <a:latin typeface="Arial Narrow" pitchFamily="34" charset="0"/>
              </a:rPr>
              <a:t>as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 Narrow" pitchFamily="34" charset="0"/>
              </a:rPr>
              <a:t>ispaghula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, methylcellulose,…</a:t>
            </a:r>
            <a:endParaRPr lang="en-US" sz="24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They are useful in controlling fecal consistency by absorbing excess water. They  also can absorbs intestinal toxins</a:t>
            </a:r>
          </a:p>
          <a:p>
            <a:pPr>
              <a:lnSpc>
                <a:spcPts val="2500"/>
              </a:lnSpc>
            </a:pPr>
            <a:r>
              <a:rPr 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Uses: </a:t>
            </a:r>
            <a:r>
              <a:rPr lang="en-US" sz="2400" b="1" dirty="0" smtClean="0">
                <a:latin typeface="Arial Narrow" pitchFamily="34" charset="0"/>
              </a:rPr>
              <a:t>Control mild form of diarrhea associated with </a:t>
            </a:r>
            <a:r>
              <a:rPr lang="en-US" sz="2400" b="1" dirty="0" err="1" smtClean="0">
                <a:latin typeface="Arial Narrow" pitchFamily="34" charset="0"/>
              </a:rPr>
              <a:t>diverticular</a:t>
            </a:r>
            <a:r>
              <a:rPr lang="en-US" sz="2400" b="1" dirty="0" smtClean="0">
                <a:latin typeface="Arial Narrow" pitchFamily="34" charset="0"/>
              </a:rPr>
              <a:t> disease.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Can be used in during  </a:t>
            </a:r>
            <a:r>
              <a:rPr lang="en-US" sz="2400" b="1" dirty="0" err="1" smtClean="0">
                <a:latin typeface="Arial Narrow" pitchFamily="34" charset="0"/>
              </a:rPr>
              <a:t>ileostomy</a:t>
            </a:r>
            <a:r>
              <a:rPr lang="en-US" sz="2400" b="1" dirty="0" smtClean="0">
                <a:latin typeface="Arial Narrow" pitchFamily="34" charset="0"/>
              </a:rPr>
              <a:t> and colostomy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762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1FFFF"/>
                </a:solidFill>
                <a:latin typeface="Arial Narrow" pitchFamily="34" charset="0"/>
              </a:rPr>
              <a:t>Adsorbents, </a:t>
            </a:r>
            <a:r>
              <a:rPr lang="en-US" sz="2400" b="1" dirty="0" smtClean="0">
                <a:latin typeface="Arial Narrow" pitchFamily="34" charset="0"/>
              </a:rPr>
              <a:t>such as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kaolin</a:t>
            </a:r>
            <a:r>
              <a:rPr lang="en-US" sz="2400" b="1" dirty="0" smtClean="0">
                <a:latin typeface="Arial Narrow" pitchFamily="34" charset="0"/>
              </a:rPr>
              <a:t>, are </a:t>
            </a:r>
            <a:r>
              <a:rPr lang="en-US" sz="2400" b="1" u="heavy" dirty="0" smtClean="0">
                <a:uFill>
                  <a:solidFill>
                    <a:srgbClr val="FFFF00"/>
                  </a:solidFill>
                </a:uFill>
                <a:latin typeface="Arial Narrow" pitchFamily="34" charset="0"/>
              </a:rPr>
              <a:t>not recommended</a:t>
            </a:r>
            <a:r>
              <a:rPr lang="en-US" sz="2400" b="1" dirty="0" smtClean="0">
                <a:latin typeface="Arial Narrow" pitchFamily="34" charset="0"/>
              </a:rPr>
              <a:t> for </a:t>
            </a:r>
            <a:r>
              <a:rPr lang="en-US" sz="2400" b="1" dirty="0" err="1" smtClean="0">
                <a:latin typeface="Arial Narrow" pitchFamily="34" charset="0"/>
              </a:rPr>
              <a:t>diarrhoea</a:t>
            </a:r>
            <a:r>
              <a:rPr lang="en-US" sz="2400" b="1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581400"/>
            <a:ext cx="85344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74320">
              <a:lnSpc>
                <a:spcPts val="2600"/>
              </a:lnSpc>
              <a:buClr>
                <a:srgbClr val="FF3399"/>
              </a:buClr>
              <a:buFont typeface="Wingdings 2" pitchFamily="18" charset="2"/>
              <a:buChar char="·"/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It retards  expulsion of fluids into the digestive system by irritated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tissues, by "coating" them. </a:t>
            </a:r>
          </a:p>
          <a:p>
            <a:pPr marL="0" lvl="1" indent="-274320">
              <a:lnSpc>
                <a:spcPts val="2600"/>
              </a:lnSpc>
              <a:buClr>
                <a:srgbClr val="FF3399"/>
              </a:buClr>
              <a:buFont typeface="Wingdings 2" pitchFamily="18" charset="2"/>
              <a:buChar char="·"/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Reducing inflammation/irritation of stomach and intestinal lining </a:t>
            </a:r>
          </a:p>
          <a:p>
            <a:pPr marL="0" lvl="1" indent="-274320">
              <a:lnSpc>
                <a:spcPts val="2600"/>
              </a:lnSpc>
              <a:buClr>
                <a:srgbClr val="FF3399"/>
              </a:buClr>
              <a:buFont typeface="Wingdings 2" pitchFamily="18" charset="2"/>
              <a:buChar char="·"/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Killing some bacteria that cause diarrhea (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salicylate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action)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3276600"/>
            <a:ext cx="2855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Bismuth subsalicylate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5444509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ADRs: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371600" y="5444510"/>
            <a:ext cx="85344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74320">
              <a:lnSpc>
                <a:spcPts val="2600"/>
              </a:lnSpc>
              <a:buClr>
                <a:srgbClr val="FF3399"/>
              </a:buClr>
              <a:buFont typeface="Wingdings 2" pitchFamily="18" charset="2"/>
              <a:buChar char="·"/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Black tongue &amp; stools</a:t>
            </a:r>
          </a:p>
          <a:p>
            <a:pPr marL="0" lvl="1" indent="-274320">
              <a:lnSpc>
                <a:spcPts val="2600"/>
              </a:lnSpc>
              <a:buClr>
                <a:srgbClr val="FF3399"/>
              </a:buClr>
              <a:buFont typeface="Wingdings 2" pitchFamily="18" charset="2"/>
              <a:buChar char="·"/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Rare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salicylism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6187399"/>
            <a:ext cx="2510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Contrindications</a:t>
            </a:r>
            <a:r>
              <a:rPr 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: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819400" y="6242970"/>
            <a:ext cx="85344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74320">
              <a:lnSpc>
                <a:spcPts val="2600"/>
              </a:lnSpc>
              <a:buClr>
                <a:srgbClr val="FF3399"/>
              </a:buClr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Viral infection for fear of Reye’s syndrome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800" y="5029200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Uses: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371600" y="5029200"/>
            <a:ext cx="85344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74320">
              <a:lnSpc>
                <a:spcPts val="2600"/>
              </a:lnSpc>
              <a:buClr>
                <a:srgbClr val="FF3399"/>
              </a:buClr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Travelers diarrhea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381000"/>
            <a:ext cx="91440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FF5BA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TREATEMENT OF IRRITABLE BOWEL SYNDROME [IBS]</a:t>
            </a:r>
            <a:endParaRPr lang="en-US" sz="4000" b="1" dirty="0">
              <a:ln w="11430"/>
              <a:solidFill>
                <a:srgbClr val="FF5BA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Picture 6" descr="http://www.sciencephotolibrary.com/images/showFullWatermarked.html/M180108-Irritable_bowel_syndrome-SPL.jpg?id=771800108"/>
          <p:cNvPicPr>
            <a:picLocks noChangeAspect="1" noChangeArrowheads="1"/>
          </p:cNvPicPr>
          <p:nvPr/>
        </p:nvPicPr>
        <p:blipFill>
          <a:blip r:embed="rId3" cstate="print"/>
          <a:srcRect b="5222"/>
          <a:stretch>
            <a:fillRect/>
          </a:stretch>
        </p:blipFill>
        <p:spPr bwMode="auto">
          <a:xfrm>
            <a:off x="5029200" y="2743200"/>
            <a:ext cx="32766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66672" y="728664"/>
            <a:ext cx="8229600" cy="20574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ts val="2500"/>
              </a:lnSpc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Is chronic or recurrent GI symptoms</a:t>
            </a:r>
          </a:p>
          <a:p>
            <a:pPr marL="0" marR="0" lvl="1" algn="l" defTabSz="914400" rtl="0" eaLnBrk="1" fontAlgn="auto" latinLnBrk="0" hangingPunct="1">
              <a:lnSpc>
                <a:spcPts val="2500"/>
              </a:lnSpc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	Lower abdominal pain / discomfort</a:t>
            </a:r>
          </a:p>
          <a:p>
            <a:pPr marL="0" marR="0" lvl="1" algn="l" defTabSz="914400" rtl="0" eaLnBrk="1" fontAlgn="auto" latinLnBrk="0" hangingPunct="1">
              <a:lnSpc>
                <a:spcPts val="2500"/>
              </a:lnSpc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	Altered bowel habits</a:t>
            </a:r>
          </a:p>
          <a:p>
            <a:pPr marL="0" marR="0" lvl="1" algn="l" defTabSz="914400" rtl="0" eaLnBrk="1" fontAlgn="auto" latinLnBrk="0" hangingPunct="1">
              <a:lnSpc>
                <a:spcPts val="2500"/>
              </a:lnSpc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	Bloating / Urgency </a:t>
            </a:r>
          </a:p>
          <a:p>
            <a:pPr marR="0" lvl="0" algn="l" defTabSz="914400" rtl="0" eaLnBrk="1" fontAlgn="auto" latinLnBrk="0" hangingPunct="1">
              <a:lnSpc>
                <a:spcPts val="2500"/>
              </a:lnSpc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No structural or biochemical abnormalities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04800"/>
            <a:ext cx="5166799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ln w="11430"/>
                <a:solidFill>
                  <a:srgbClr val="FF5BA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  <a:ea typeface="Batang" pitchFamily="18" charset="-127"/>
              </a:rPr>
              <a:t>IRRITABLE BOWEL SYNDROME [IBS]</a:t>
            </a:r>
            <a:endParaRPr lang="en-US" sz="2400" dirty="0">
              <a:latin typeface="Tempus Sans ITC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069194"/>
            <a:ext cx="57912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F3399"/>
              </a:buClr>
              <a:buSzPct val="90000"/>
              <a:buFont typeface="Wingdings 2" pitchFamily="18" charset="2"/>
              <a:buChar char="·"/>
            </a:pPr>
            <a:r>
              <a:rPr lang="en-US" sz="2400" b="1" dirty="0" smtClean="0">
                <a:latin typeface="Arial Narrow" pitchFamily="34" charset="0"/>
              </a:rPr>
              <a:t> Constipation predominant  [IBS-C]</a:t>
            </a:r>
          </a:p>
          <a:p>
            <a:pPr>
              <a:lnSpc>
                <a:spcPts val="2500"/>
              </a:lnSpc>
              <a:buClr>
                <a:srgbClr val="FF3399"/>
              </a:buClr>
              <a:buSzPct val="90000"/>
              <a:buFont typeface="Wingdings 2" pitchFamily="18" charset="2"/>
              <a:buChar char="·"/>
            </a:pPr>
            <a:r>
              <a:rPr lang="en-US" sz="2400" b="1" dirty="0" smtClean="0">
                <a:latin typeface="Arial Narrow" pitchFamily="34" charset="0"/>
              </a:rPr>
              <a:t> Diarrhea predominant [IBS-D]</a:t>
            </a:r>
          </a:p>
          <a:p>
            <a:pPr>
              <a:lnSpc>
                <a:spcPts val="2500"/>
              </a:lnSpc>
              <a:buClr>
                <a:srgbClr val="FF3399"/>
              </a:buClr>
              <a:buSzPct val="90000"/>
              <a:buFont typeface="Wingdings 2" pitchFamily="18" charset="2"/>
              <a:buChar char="·"/>
            </a:pPr>
            <a:r>
              <a:rPr lang="en-US" sz="2400" b="1" dirty="0" smtClean="0">
                <a:latin typeface="Arial Narrow" pitchFamily="34" charset="0"/>
              </a:rPr>
              <a:t> Mixed (Alternate) [IBS-M] 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219450" y="5226010"/>
            <a:ext cx="2751137" cy="656590"/>
            <a:chOff x="3219450" y="5226010"/>
            <a:chExt cx="2751137" cy="656590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219450" y="5229185"/>
              <a:ext cx="2751137" cy="63500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marL="457200" indent="-457200" eaLnBrk="0" hangingPunct="0">
                <a:lnSpc>
                  <a:spcPct val="140000"/>
                </a:lnSpc>
                <a:buClr>
                  <a:srgbClr val="660066"/>
                </a:buClr>
                <a:buSzPct val="120000"/>
                <a:buBlip>
                  <a:blip r:embed="rId3"/>
                </a:buBlip>
                <a:defRPr/>
              </a:pPr>
              <a:endParaRPr lang="en-US" sz="3200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579296" y="5226010"/>
              <a:ext cx="2010807" cy="6565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dirty="0"/>
                <a:t>Reduced sense of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dirty="0"/>
                <a:t>well being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4512" y="5165685"/>
            <a:ext cx="1822450" cy="763588"/>
            <a:chOff x="544512" y="5165685"/>
            <a:chExt cx="1822450" cy="763588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44512" y="5165685"/>
              <a:ext cx="1822450" cy="76358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folHlink">
                    <a:gamma/>
                    <a:shade val="36078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795941" y="5226010"/>
              <a:ext cx="1319592" cy="6565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/>
                <a:t>Abdominal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/>
                <a:t>pain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88150" y="5165685"/>
            <a:ext cx="1822450" cy="763588"/>
            <a:chOff x="6788150" y="5165685"/>
            <a:chExt cx="1822450" cy="763588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6788150" y="5165685"/>
              <a:ext cx="1822450" cy="76358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folHlink">
                    <a:gamma/>
                    <a:shade val="36078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6875175" y="5227598"/>
              <a:ext cx="1648400" cy="6565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/>
                <a:t>Altered bowel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/>
                <a:t>habits</a:t>
              </a:r>
            </a:p>
          </p:txBody>
        </p:sp>
      </p:grp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935037" y="5999963"/>
            <a:ext cx="1039900" cy="6565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dirty="0"/>
              <a:t>Cramps</a:t>
            </a:r>
          </a:p>
          <a:p>
            <a:pPr>
              <a:lnSpc>
                <a:spcPts val="2200"/>
              </a:lnSpc>
            </a:pPr>
            <a:r>
              <a:rPr lang="en-US" sz="2000" dirty="0"/>
              <a:t>Bloating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992237" y="5937210"/>
            <a:ext cx="1562800" cy="938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dirty="0"/>
              <a:t>Constipation </a:t>
            </a:r>
          </a:p>
          <a:p>
            <a:pPr>
              <a:lnSpc>
                <a:spcPts val="2200"/>
              </a:lnSpc>
            </a:pPr>
            <a:r>
              <a:rPr lang="en-US" sz="2000" dirty="0"/>
              <a:t>Diarrhea</a:t>
            </a:r>
          </a:p>
          <a:p>
            <a:pPr>
              <a:lnSpc>
                <a:spcPts val="2200"/>
              </a:lnSpc>
            </a:pPr>
            <a:r>
              <a:rPr lang="en-US" sz="2000" dirty="0"/>
              <a:t>Urgency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2400" y="3576935"/>
            <a:ext cx="5545247" cy="524999"/>
            <a:chOff x="152400" y="3576935"/>
            <a:chExt cx="5545247" cy="524999"/>
          </a:xfrm>
        </p:grpSpPr>
        <p:sp>
          <p:nvSpPr>
            <p:cNvPr id="7" name="Rectangle 6"/>
            <p:cNvSpPr/>
            <p:nvPr/>
          </p:nvSpPr>
          <p:spPr>
            <a:xfrm>
              <a:off x="152400" y="3576935"/>
              <a:ext cx="32624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2400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chemeClr val="tx1"/>
                    </a:outerShdw>
                  </a:effectLst>
                  <a:latin typeface="Berlin Sans FB Demi" pitchFamily="34" charset="0"/>
                </a:rPr>
                <a:t>IBS Clinical Subgroups 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76600" y="3671047"/>
              <a:ext cx="242104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200" b="1" i="1" dirty="0" smtClean="0"/>
                <a:t>Women: Men = 3:1</a:t>
              </a:r>
              <a:endParaRPr lang="en-US" sz="2200" i="1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52400" y="22860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smtClean="0">
                <a:latin typeface="Arial Narrow" pitchFamily="34" charset="0"/>
              </a:rPr>
              <a:t>N.B. </a:t>
            </a:r>
            <a:r>
              <a:rPr lang="en-GB" sz="2200" b="1" i="1" dirty="0" smtClean="0">
                <a:latin typeface="Arial Narrow" pitchFamily="34" charset="0"/>
              </a:rPr>
              <a:t>Stressful life events are associated</a:t>
            </a:r>
            <a:endParaRPr lang="en-US" sz="2200" i="1" dirty="0">
              <a:latin typeface="Arial Narrow" pitchFamily="34" charset="0"/>
            </a:endParaRPr>
          </a:p>
        </p:txBody>
      </p:sp>
      <p:sp>
        <p:nvSpPr>
          <p:cNvPr id="22" name="Left-Right Arrow 21"/>
          <p:cNvSpPr/>
          <p:nvPr/>
        </p:nvSpPr>
        <p:spPr>
          <a:xfrm>
            <a:off x="6116637" y="5351929"/>
            <a:ext cx="533400" cy="304800"/>
          </a:xfrm>
          <a:prstGeom prst="leftRightArrow">
            <a:avLst/>
          </a:prstGeom>
          <a:solidFill>
            <a:srgbClr val="FF33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Left-Right Arrow 22"/>
          <p:cNvSpPr/>
          <p:nvPr/>
        </p:nvSpPr>
        <p:spPr>
          <a:xfrm>
            <a:off x="2535237" y="5351929"/>
            <a:ext cx="533400" cy="304800"/>
          </a:xfrm>
          <a:prstGeom prst="leftRightArrow">
            <a:avLst/>
          </a:prstGeom>
          <a:solidFill>
            <a:srgbClr val="FF33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30469" y="5836015"/>
            <a:ext cx="426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Faulty communication between brain &amp; intestinal tract</a:t>
            </a:r>
            <a:endParaRPr lang="en-US" sz="2200" b="1" dirty="0"/>
          </a:p>
        </p:txBody>
      </p:sp>
      <p:pic>
        <p:nvPicPr>
          <p:cNvPr id="19" name="Picture 2" descr="Scan0007"/>
          <p:cNvPicPr>
            <a:picLocks noChangeAspect="1" noChangeArrowheads="1"/>
          </p:cNvPicPr>
          <p:nvPr/>
        </p:nvPicPr>
        <p:blipFill>
          <a:blip r:embed="rId4" cstate="print"/>
          <a:srcRect l="16867" t="11343" r="14458" b="19019"/>
          <a:stretch>
            <a:fillRect/>
          </a:stretch>
        </p:blipFill>
        <p:spPr bwMode="auto">
          <a:xfrm>
            <a:off x="5486400" y="304800"/>
            <a:ext cx="3505200" cy="32766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685800" y="2638424"/>
            <a:ext cx="4572000" cy="10541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i="1" dirty="0" smtClean="0">
                <a:latin typeface="Arial Narrow" pitchFamily="34" charset="0"/>
              </a:rPr>
              <a:t>Fibromyalgia( 49%pts have IBS), chronic fatigue syndrome (51%), chronic pelvic pain (50%)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5" grpId="0"/>
      <p:bldP spid="16" grpId="0"/>
      <p:bldP spid="21" grpId="0"/>
      <p:bldP spid="22" grpId="0" animBg="1"/>
      <p:bldP spid="23" grpId="0" animBg="1"/>
      <p:bldP spid="18" grpId="0"/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23.photobucket.com/albums/b377/Hikaruuchi/Benkyou/ENS.jpg"/>
          <p:cNvPicPr>
            <a:picLocks noChangeAspect="1" noChangeArrowheads="1"/>
          </p:cNvPicPr>
          <p:nvPr/>
        </p:nvPicPr>
        <p:blipFill>
          <a:blip r:embed="rId2" cstate="print"/>
          <a:srcRect t="11905"/>
          <a:stretch>
            <a:fillRect/>
          </a:stretch>
        </p:blipFill>
        <p:spPr bwMode="auto">
          <a:xfrm>
            <a:off x="1143000" y="76200"/>
            <a:ext cx="7924800" cy="3200400"/>
          </a:xfrm>
          <a:prstGeom prst="rect">
            <a:avLst/>
          </a:prstGeom>
          <a:noFill/>
        </p:spPr>
      </p:pic>
      <p:pic>
        <p:nvPicPr>
          <p:cNvPr id="5" name="Picture 6" descr="http://i23.photobucket.com/albums/b377/Hikaruuchi/Benkyou/EN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1" y="3200400"/>
            <a:ext cx="5181599" cy="34995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1326" y="2743200"/>
            <a:ext cx="342593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ENTERIC ENDOCRINE SYSTEM </a:t>
            </a:r>
          </a:p>
          <a:p>
            <a:pPr>
              <a:lnSpc>
                <a:spcPts val="2400"/>
              </a:lnSpc>
            </a:pPr>
            <a:r>
              <a:rPr lang="en-US" sz="22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&amp; LOCAL NEUROTRANSMITTERS </a:t>
            </a:r>
          </a:p>
          <a:p>
            <a:pPr>
              <a:lnSpc>
                <a:spcPts val="2400"/>
              </a:lnSpc>
            </a:pPr>
            <a:r>
              <a:rPr lang="en-US" sz="22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&amp; LOCAL NEUROPEPTIDES</a:t>
            </a:r>
          </a:p>
          <a:p>
            <a:pPr>
              <a:lnSpc>
                <a:spcPts val="2400"/>
              </a:lnSpc>
            </a:pPr>
            <a:r>
              <a:rPr lang="en-US" sz="22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&amp; AUTONOMIC NS</a:t>
            </a:r>
          </a:p>
          <a:p>
            <a:pPr>
              <a:lnSpc>
                <a:spcPts val="2400"/>
              </a:lnSpc>
            </a:pPr>
            <a:endParaRPr lang="en-US" sz="2200" dirty="0">
              <a:solidFill>
                <a:srgbClr val="00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2329544"/>
            <a:ext cx="2396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 smtClean="0">
                <a:solidFill>
                  <a:srgbClr val="C8008A"/>
                </a:solidFill>
                <a:latin typeface="Bernard MT Condensed" pitchFamily="18" charset="0"/>
              </a:rPr>
              <a:t>ENS interacts with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Zel_020_Illus"/>
          <p:cNvPicPr>
            <a:picLocks noChangeAspect="1" noChangeArrowheads="1"/>
          </p:cNvPicPr>
          <p:nvPr/>
        </p:nvPicPr>
        <p:blipFill>
          <a:blip r:embed="rId3" cstate="print"/>
          <a:srcRect b="62978"/>
          <a:stretch>
            <a:fillRect/>
          </a:stretch>
        </p:blipFill>
        <p:spPr bwMode="auto">
          <a:xfrm>
            <a:off x="5067296" y="1673678"/>
            <a:ext cx="2971800" cy="2441122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16438" y="5105400"/>
            <a:ext cx="1655762" cy="838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 eaLnBrk="0" hangingPunct="0">
              <a:buClr>
                <a:srgbClr val="660066"/>
              </a:buClr>
              <a:buSzPct val="120000"/>
              <a:buBlip>
                <a:blip r:embed="rId4"/>
              </a:buBlip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Altered  motility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2590801"/>
            <a:ext cx="5334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u="heavy" dirty="0" smtClean="0">
                <a:solidFill>
                  <a:srgbClr val="8B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Biological</a:t>
            </a:r>
          </a:p>
          <a:p>
            <a:pPr marL="0" lvl="1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Altered GI motor activity</a:t>
            </a:r>
          </a:p>
          <a:p>
            <a:pPr marL="0" lvl="1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Altered visceral sensation</a:t>
            </a:r>
          </a:p>
          <a:p>
            <a:r>
              <a:rPr lang="en-US" sz="2000" dirty="0" err="1" smtClean="0">
                <a:latin typeface="Bernard MT Condensed" pitchFamily="18" charset="0"/>
                <a:cs typeface="Times New Roman" pitchFamily="18" charset="0"/>
              </a:rPr>
              <a:t>Neurochemicals</a:t>
            </a:r>
            <a:r>
              <a:rPr lang="en-US" sz="2000" dirty="0" smtClean="0">
                <a:latin typeface="Bernard MT Condensed" pitchFamily="18" charset="0"/>
                <a:cs typeface="Times New Roman" pitchFamily="18" charset="0"/>
              </a:rPr>
              <a:t> involved in bowel symptoms;</a:t>
            </a:r>
            <a:r>
              <a:rPr lang="en-US" sz="2200" dirty="0" smtClean="0">
                <a:latin typeface="Bernard MT Condensed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FF00"/>
                </a:solidFill>
                <a:latin typeface="Bernard MT Condensed" pitchFamily="18" charset="0"/>
                <a:cs typeface="Times New Roman" pitchFamily="18" charset="0"/>
              </a:rPr>
              <a:t>5HT</a:t>
            </a:r>
          </a:p>
          <a:p>
            <a:pPr>
              <a:spcBef>
                <a:spcPts val="900"/>
              </a:spcBef>
            </a:pPr>
            <a:r>
              <a:rPr lang="en-US" sz="2200" u="heavy" dirty="0" smtClean="0">
                <a:solidFill>
                  <a:srgbClr val="8B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Psychosocial</a:t>
            </a:r>
          </a:p>
          <a:p>
            <a:pPr marL="0" lvl="1">
              <a:lnSpc>
                <a:spcPts val="2300"/>
              </a:lnSpc>
            </a:pPr>
            <a:r>
              <a:rPr lang="en-GB" sz="2200" b="1" dirty="0" err="1" smtClean="0">
                <a:latin typeface="Arial Narrow" pitchFamily="34" charset="0"/>
              </a:rPr>
              <a:t>Somatization</a:t>
            </a:r>
            <a:r>
              <a:rPr lang="en-GB" sz="2200" b="1" dirty="0" smtClean="0">
                <a:latin typeface="Arial Narrow" pitchFamily="34" charset="0"/>
              </a:rPr>
              <a:t>; The psychological </a:t>
            </a:r>
            <a:r>
              <a:rPr lang="en-US" sz="2200" b="1" dirty="0" smtClean="0">
                <a:latin typeface="Arial Narrow" pitchFamily="34" charset="0"/>
              </a:rPr>
              <a:t>conflicts are unconsciously expressed as physical signs</a:t>
            </a:r>
          </a:p>
          <a:p>
            <a:pPr marL="0" lvl="1">
              <a:lnSpc>
                <a:spcPts val="2300"/>
              </a:lnSpc>
            </a:pPr>
            <a:r>
              <a:rPr lang="en-GB" sz="2200" b="1" dirty="0" smtClean="0"/>
              <a:t>Even overt </a:t>
            </a:r>
          </a:p>
          <a:p>
            <a:pPr marL="0" lvl="1">
              <a:lnSpc>
                <a:spcPts val="2300"/>
              </a:lnSpc>
            </a:pPr>
            <a:r>
              <a:rPr lang="en-GB" sz="2200" b="1" dirty="0" smtClean="0"/>
              <a:t>depression  (in 25%) </a:t>
            </a:r>
          </a:p>
          <a:p>
            <a:pPr marL="0" lvl="1">
              <a:lnSpc>
                <a:spcPts val="2300"/>
              </a:lnSpc>
            </a:pPr>
            <a:r>
              <a:rPr lang="en-GB" sz="2200" b="1" dirty="0" smtClean="0"/>
              <a:t>or </a:t>
            </a:r>
          </a:p>
          <a:p>
            <a:pPr marL="0" lvl="1">
              <a:lnSpc>
                <a:spcPts val="2300"/>
              </a:lnSpc>
            </a:pPr>
            <a:r>
              <a:rPr lang="en-GB" sz="2200" b="1" dirty="0" smtClean="0"/>
              <a:t>anxiety (in 25%)</a:t>
            </a:r>
          </a:p>
          <a:p>
            <a:pPr marL="0" lvl="1">
              <a:lnSpc>
                <a:spcPts val="2300"/>
              </a:lnSpc>
            </a:pPr>
            <a:r>
              <a:rPr lang="en-GB" sz="2200" b="1" dirty="0" smtClean="0"/>
              <a:t>can develop </a:t>
            </a:r>
            <a:endParaRPr lang="en-US" sz="2200" b="1" dirty="0" smtClean="0">
              <a:latin typeface="Arial Narrow" pitchFamily="34" charset="0"/>
            </a:endParaRPr>
          </a:p>
        </p:txBody>
      </p:sp>
      <p:pic>
        <p:nvPicPr>
          <p:cNvPr id="2" name="Picture 2" descr="http://www.sciencephoto.com/images/showFullWatermarked.html/C0035295-Irritable_Bowel_Syndrome-SPL.jpg?id=670035295"/>
          <p:cNvPicPr>
            <a:picLocks noChangeAspect="1" noChangeArrowheads="1"/>
          </p:cNvPicPr>
          <p:nvPr/>
        </p:nvPicPr>
        <p:blipFill>
          <a:blip r:embed="rId5" cstate="print"/>
          <a:srcRect l="15094" r="7925" b="8411"/>
          <a:stretch>
            <a:fillRect/>
          </a:stretch>
        </p:blipFill>
        <p:spPr bwMode="auto">
          <a:xfrm>
            <a:off x="2743200" y="5018741"/>
            <a:ext cx="1676400" cy="161065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120769"/>
            <a:ext cx="3922869" cy="492443"/>
          </a:xfrm>
          <a:prstGeom prst="rect">
            <a:avLst/>
          </a:prstGeom>
          <a:solidFill>
            <a:srgbClr val="FF9999"/>
          </a:solidFill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mpus Sans ITC" pitchFamily="82" charset="0"/>
                <a:ea typeface="Batang" pitchFamily="18" charset="-127"/>
              </a:rPr>
              <a:t> A </a:t>
            </a:r>
            <a:r>
              <a:rPr lang="en-US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mpus Sans ITC" pitchFamily="82" charset="0"/>
                <a:ea typeface="Batang" pitchFamily="18" charset="-127"/>
              </a:rPr>
              <a:t>Biopsychosocial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mpus Sans ITC" pitchFamily="82" charset="0"/>
                <a:ea typeface="Batang" pitchFamily="18" charset="-127"/>
              </a:rPr>
              <a:t> Disorder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1" y="838200"/>
            <a:ext cx="2590800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FF5BA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  <a:ea typeface="Batang" pitchFamily="18" charset="-127"/>
              </a:rPr>
              <a:t>PATHOPHYSIOLOGY  CHANGES</a:t>
            </a: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 rot="4627802" flipH="1">
            <a:off x="7354351" y="4083330"/>
            <a:ext cx="1292992" cy="330200"/>
          </a:xfrm>
          <a:prstGeom prst="rightArrow">
            <a:avLst>
              <a:gd name="adj1" fmla="val 56731"/>
              <a:gd name="adj2" fmla="val 74527"/>
            </a:avLst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C1FFFF"/>
              </a:gs>
              <a:gs pos="100000">
                <a:srgbClr val="3333FF"/>
              </a:gs>
            </a:gsLst>
            <a:lin ang="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28"/>
          <p:cNvSpPr>
            <a:spLocks noChangeArrowheads="1"/>
          </p:cNvSpPr>
          <p:nvPr/>
        </p:nvSpPr>
        <p:spPr bwMode="auto">
          <a:xfrm rot="15427802" flipH="1">
            <a:off x="7453366" y="3653246"/>
            <a:ext cx="1504950" cy="330200"/>
          </a:xfrm>
          <a:prstGeom prst="rightArrow">
            <a:avLst>
              <a:gd name="adj1" fmla="val 56731"/>
              <a:gd name="adj2" fmla="val 74527"/>
            </a:avLst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C1FFFF"/>
              </a:gs>
              <a:gs pos="100000">
                <a:srgbClr val="3333FF"/>
              </a:gs>
            </a:gsLst>
            <a:lin ang="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33"/>
          <p:cNvSpPr>
            <a:spLocks noChangeArrowheads="1"/>
          </p:cNvSpPr>
          <p:nvPr/>
        </p:nvSpPr>
        <p:spPr bwMode="auto">
          <a:xfrm rot="6172198">
            <a:off x="5035997" y="4013232"/>
            <a:ext cx="1325713" cy="355535"/>
          </a:xfrm>
          <a:prstGeom prst="rightArrow">
            <a:avLst>
              <a:gd name="adj1" fmla="val 56731"/>
              <a:gd name="adj2" fmla="val 74527"/>
            </a:avLst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C1FFFF"/>
              </a:gs>
              <a:gs pos="100000">
                <a:srgbClr val="3333FF"/>
              </a:gs>
            </a:gsLst>
            <a:lin ang="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7053264" y="5105400"/>
            <a:ext cx="2057400" cy="1143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 eaLnBrk="0" hangingPunct="0">
              <a:buClr>
                <a:srgbClr val="660066"/>
              </a:buClr>
              <a:buSzPct val="120000"/>
              <a:buBlip>
                <a:blip r:embed="rId4"/>
              </a:buBlip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Altered Visceral Hypersensitivity</a:t>
            </a: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81000" y="1610032"/>
            <a:ext cx="2438400" cy="457200"/>
          </a:xfrm>
          <a:prstGeom prst="downArrow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C1FFFF"/>
              </a:gs>
              <a:gs pos="100000">
                <a:srgbClr val="3333FF"/>
              </a:gs>
            </a:gsLst>
            <a:lin ang="162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276600" y="76200"/>
            <a:ext cx="6248400" cy="19050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ts val="2400"/>
              </a:lnSpc>
              <a:spcAft>
                <a:spcPts val="0"/>
              </a:spcAft>
              <a:buClr>
                <a:srgbClr val="FF3399"/>
              </a:buClr>
              <a:buSzPct val="80000"/>
              <a:buFont typeface="Wingdings 2" pitchFamily="18" charset="2"/>
              <a:buChar char="·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Genetic factors</a:t>
            </a:r>
          </a:p>
          <a:p>
            <a:pPr marR="0" lvl="0" algn="l" defTabSz="914400" rtl="0" eaLnBrk="1" fontAlgn="auto" latinLnBrk="0" hangingPunct="1">
              <a:lnSpc>
                <a:spcPts val="2400"/>
              </a:lnSpc>
              <a:spcAft>
                <a:spcPts val="0"/>
              </a:spcAft>
              <a:buClr>
                <a:srgbClr val="FF3399"/>
              </a:buClr>
              <a:buSzPct val="80000"/>
              <a:buFont typeface="Wingdings 2" pitchFamily="18" charset="2"/>
              <a:buChar char="·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Stress</a:t>
            </a:r>
          </a:p>
          <a:p>
            <a:pPr marR="0" lvl="0" algn="l" defTabSz="914400" rtl="0" eaLnBrk="1" fontAlgn="auto" latinLnBrk="0" hangingPunct="1">
              <a:lnSpc>
                <a:spcPts val="2400"/>
              </a:lnSpc>
              <a:spcAft>
                <a:spcPts val="0"/>
              </a:spcAft>
              <a:buClr>
                <a:srgbClr val="FF3399"/>
              </a:buClr>
              <a:buSzPct val="80000"/>
              <a:buFont typeface="Wingdings 2" pitchFamily="18" charset="2"/>
              <a:buChar char="·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Infections</a:t>
            </a:r>
          </a:p>
          <a:p>
            <a:pPr marR="0" lvl="0" algn="l" defTabSz="914400" rtl="0" eaLnBrk="1" fontAlgn="auto" latinLnBrk="0" hangingPunct="1">
              <a:lnSpc>
                <a:spcPts val="2400"/>
              </a:lnSpc>
              <a:spcAft>
                <a:spcPts val="0"/>
              </a:spcAft>
              <a:buClr>
                <a:srgbClr val="FF3399"/>
              </a:buClr>
              <a:buSzPct val="80000"/>
              <a:buFont typeface="Wingdings 2" pitchFamily="18" charset="2"/>
              <a:buChar char="·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Inflammation</a:t>
            </a:r>
          </a:p>
          <a:p>
            <a:pPr marR="0" lvl="0" algn="l" defTabSz="914400" rtl="0" eaLnBrk="1" fontAlgn="auto" latinLnBrk="0" hangingPunct="1">
              <a:lnSpc>
                <a:spcPts val="2400"/>
              </a:lnSpc>
              <a:spcAft>
                <a:spcPts val="0"/>
              </a:spcAft>
              <a:buClr>
                <a:srgbClr val="FF3399"/>
              </a:buClr>
              <a:buSzPct val="80000"/>
              <a:buFont typeface="Wingdings 2" pitchFamily="18" charset="2"/>
              <a:buChar char="·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Diet</a:t>
            </a:r>
          </a:p>
          <a:p>
            <a:pPr marR="0" lvl="0" algn="l" defTabSz="914400" rtl="0" eaLnBrk="1" fontAlgn="auto" latinLnBrk="0" hangingPunct="1">
              <a:lnSpc>
                <a:spcPts val="2400"/>
              </a:lnSpc>
              <a:spcAft>
                <a:spcPts val="0"/>
              </a:spcAft>
              <a:buClr>
                <a:srgbClr val="FF3399"/>
              </a:buClr>
              <a:buSzPct val="80000"/>
              <a:buFont typeface="Wingdings 2" pitchFamily="18" charset="2"/>
              <a:buChar char="·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 intestine bacterial overgrowth [SIBO]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152400"/>
            <a:ext cx="2669320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ln w="11430"/>
                <a:solidFill>
                  <a:srgbClr val="FF5BA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  <a:ea typeface="Batang" pitchFamily="18" charset="-127"/>
              </a:rPr>
              <a:t>Pathogenesis of IBS</a:t>
            </a:r>
          </a:p>
        </p:txBody>
      </p:sp>
      <p:pic>
        <p:nvPicPr>
          <p:cNvPr id="17" name="Picture 13" descr="Zel_020_Illus"/>
          <p:cNvPicPr>
            <a:picLocks noChangeAspect="1" noChangeArrowheads="1"/>
          </p:cNvPicPr>
          <p:nvPr/>
        </p:nvPicPr>
        <p:blipFill>
          <a:blip r:embed="rId3" cstate="print"/>
          <a:srcRect t="51509"/>
          <a:stretch>
            <a:fillRect/>
          </a:stretch>
        </p:blipFill>
        <p:spPr bwMode="auto">
          <a:xfrm>
            <a:off x="5486400" y="4191000"/>
            <a:ext cx="2133600" cy="2295525"/>
          </a:xfrm>
          <a:prstGeom prst="rect">
            <a:avLst/>
          </a:prstGeom>
          <a:noFill/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716712" y="4343400"/>
            <a:ext cx="979488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25500">
              <a:spcBef>
                <a:spcPct val="50000"/>
              </a:spcBef>
            </a:pPr>
            <a:r>
              <a:rPr lang="en-US" sz="17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Sympathetic 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488113" y="3276600"/>
            <a:ext cx="522287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825500"/>
            <a:r>
              <a:rPr lang="en-US" sz="17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Vagal</a:t>
            </a:r>
            <a:endParaRPr lang="en-US" sz="17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 defTabSz="825500"/>
            <a:r>
              <a:rPr lang="en-US" sz="17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Nuclei</a:t>
            </a: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blackWhite">
          <a:xfrm>
            <a:off x="6172200" y="3743323"/>
            <a:ext cx="571500" cy="862013"/>
          </a:xfrm>
          <a:prstGeom prst="upDownArrowCallout">
            <a:avLst>
              <a:gd name="adj1" fmla="val 25000"/>
              <a:gd name="adj2" fmla="val 25000"/>
              <a:gd name="adj3" fmla="val 18854"/>
              <a:gd name="adj4" fmla="val 50000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687388"/>
            <a:r>
              <a:rPr lang="en-US" altLang="en-US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5-HT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495800" y="6172200"/>
            <a:ext cx="25146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10200" y="5992906"/>
            <a:ext cx="859531" cy="400110"/>
          </a:xfrm>
          <a:prstGeom prst="rect">
            <a:avLst/>
          </a:prstGeom>
          <a:solidFill>
            <a:srgbClr val="000099"/>
          </a:solidFill>
        </p:spPr>
        <p:txBody>
          <a:bodyPr wrap="none">
            <a:spAutoFit/>
          </a:bodyPr>
          <a:lstStyle/>
          <a:p>
            <a:r>
              <a:rPr lang="en-US" sz="2000" b="1" dirty="0" smtClean="0"/>
              <a:t>[SIBO]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/>
      <p:bldP spid="20" grpId="0"/>
      <p:bldP spid="21" grpId="0" animBg="1"/>
      <p:bldP spid="21" grpId="1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03774" y="228600"/>
            <a:ext cx="2209800" cy="762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 eaLnBrk="0" hangingPunct="0">
              <a:lnSpc>
                <a:spcPts val="2400"/>
              </a:lnSpc>
              <a:buClr>
                <a:srgbClr val="660066"/>
              </a:buClr>
              <a:buSzPct val="120000"/>
              <a:buBlip>
                <a:blip r:embed="rId2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Genetic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Predisposition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641974" y="1066800"/>
            <a:ext cx="485775" cy="2057400"/>
          </a:xfrm>
          <a:prstGeom prst="downArrow">
            <a:avLst>
              <a:gd name="adj1" fmla="val 50000"/>
              <a:gd name="adj2" fmla="val 50245"/>
            </a:avLst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C1FFFF"/>
              </a:gs>
              <a:gs pos="100000">
                <a:srgbClr val="3333FF"/>
              </a:gs>
            </a:gsLst>
            <a:lin ang="162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641974" y="4052887"/>
            <a:ext cx="485775" cy="1357313"/>
          </a:xfrm>
          <a:prstGeom prst="downArrow">
            <a:avLst>
              <a:gd name="adj1" fmla="val 50000"/>
              <a:gd name="adj2" fmla="val 50245"/>
            </a:avLst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C1FFFF"/>
              </a:gs>
              <a:gs pos="100000">
                <a:srgbClr val="3333FF"/>
              </a:gs>
            </a:gsLst>
            <a:lin ang="162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419600" y="12954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6022974" y="11430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 flipV="1">
            <a:off x="6003926" y="2438400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279525" y="950913"/>
            <a:ext cx="549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505200" y="1066800"/>
            <a:ext cx="721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FFFF00"/>
                </a:solidFill>
                <a:latin typeface="Bernard MT Condensed" pitchFamily="18" charset="0"/>
              </a:rPr>
              <a:t>Stress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248025" y="2514600"/>
            <a:ext cx="18573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 dirty="0" smtClean="0">
                <a:solidFill>
                  <a:srgbClr val="FFFF00"/>
                </a:solidFill>
                <a:latin typeface="Bernard MT Condensed" pitchFamily="18" charset="0"/>
              </a:rPr>
              <a:t>Infection /</a:t>
            </a:r>
            <a:endParaRPr lang="en-US" sz="2000" dirty="0">
              <a:solidFill>
                <a:srgbClr val="FFFF00"/>
              </a:solidFill>
              <a:latin typeface="Bernard MT Condensed" pitchFamily="18" charset="0"/>
            </a:endParaRPr>
          </a:p>
          <a:p>
            <a:pPr eaLnBrk="1" hangingPunct="1"/>
            <a:r>
              <a:rPr lang="en-US" sz="2000" dirty="0" smtClean="0">
                <a:solidFill>
                  <a:srgbClr val="FFFF00"/>
                </a:solidFill>
                <a:latin typeface="Bernard MT Condensed" pitchFamily="18" charset="0"/>
              </a:rPr>
              <a:t>Inflammation /</a:t>
            </a:r>
            <a:endParaRPr lang="en-US" sz="2000" dirty="0">
              <a:solidFill>
                <a:srgbClr val="FFFF00"/>
              </a:solidFill>
              <a:latin typeface="Bernard MT Condensed" pitchFamily="18" charset="0"/>
            </a:endParaRPr>
          </a:p>
          <a:p>
            <a:pPr eaLnBrk="1" hangingPunct="1"/>
            <a:r>
              <a:rPr lang="en-US" sz="2000" dirty="0">
                <a:solidFill>
                  <a:srgbClr val="FFFF00"/>
                </a:solidFill>
                <a:latin typeface="Bernard MT Condensed" pitchFamily="18" charset="0"/>
              </a:rPr>
              <a:t>SIBO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194550" y="990600"/>
            <a:ext cx="164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Environmental</a:t>
            </a:r>
          </a:p>
          <a:p>
            <a:pPr eaLnBrk="1" hangingPunct="1"/>
            <a:r>
              <a:rPr lang="en-US" dirty="0">
                <a:latin typeface="Arial" charset="0"/>
              </a:rPr>
              <a:t>Influences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 flipV="1">
            <a:off x="6022974" y="2057400"/>
            <a:ext cx="8350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553200" y="1752600"/>
            <a:ext cx="111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Parental</a:t>
            </a:r>
          </a:p>
          <a:p>
            <a:pPr eaLnBrk="1" hangingPunct="1"/>
            <a:r>
              <a:rPr lang="en-US" dirty="0">
                <a:latin typeface="Arial" charset="0"/>
              </a:rPr>
              <a:t>Modeling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256462" y="2571752"/>
            <a:ext cx="94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Other</a:t>
            </a:r>
          </a:p>
          <a:p>
            <a:pPr eaLnBrk="1" hangingPunct="1"/>
            <a:r>
              <a:rPr lang="en-US" dirty="0">
                <a:latin typeface="Arial" charset="0"/>
              </a:rPr>
              <a:t>Factors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4343400" y="48768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6022974" y="4343400"/>
            <a:ext cx="1066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4876800" y="2057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4572000" y="1604960"/>
            <a:ext cx="99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History</a:t>
            </a:r>
          </a:p>
          <a:p>
            <a:pPr eaLnBrk="1" hangingPunct="1"/>
            <a:r>
              <a:rPr lang="en-US" dirty="0">
                <a:latin typeface="Arial" charset="0"/>
              </a:rPr>
              <a:t>Of Abuse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7089774" y="4114800"/>
            <a:ext cx="9012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Bernard MT Condensed" pitchFamily="18" charset="0"/>
              </a:rPr>
              <a:t>Anxiety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7075486" y="4848224"/>
            <a:ext cx="12519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Bernard MT Condensed" pitchFamily="18" charset="0"/>
              </a:rPr>
              <a:t>Depression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733800" y="3886200"/>
            <a:ext cx="721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Bernard MT Condensed" pitchFamily="18" charset="0"/>
              </a:rPr>
              <a:t>Stress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3740150" y="4951412"/>
            <a:ext cx="908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Poor</a:t>
            </a:r>
          </a:p>
          <a:p>
            <a:pPr eaLnBrk="1" hangingPunct="1"/>
            <a:r>
              <a:rPr lang="en-US" dirty="0">
                <a:latin typeface="Arial" charset="0"/>
              </a:rPr>
              <a:t>Coping</a:t>
            </a:r>
          </a:p>
          <a:p>
            <a:pPr eaLnBrk="1" hangingPunct="1"/>
            <a:r>
              <a:rPr lang="en-US" dirty="0">
                <a:latin typeface="Arial" charset="0"/>
              </a:rPr>
              <a:t>Skills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7242174" y="4495800"/>
            <a:ext cx="1504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Bernard MT Condensed" pitchFamily="18" charset="0"/>
              </a:rPr>
              <a:t>Somatization</a:t>
            </a:r>
            <a:endParaRPr lang="en-US" sz="20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" y="4271506"/>
            <a:ext cx="4354077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sz="2200" b="1" dirty="0" smtClean="0">
                <a:latin typeface="Arial Narrow" pitchFamily="34" charset="0"/>
              </a:rPr>
              <a:t>Loosen intercellular tight junctions</a:t>
            </a:r>
          </a:p>
          <a:p>
            <a:pPr>
              <a:lnSpc>
                <a:spcPts val="20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latin typeface="Arial Narrow" pitchFamily="34" charset="0"/>
              </a:rPr>
              <a:t>frequency &amp; intensity of symptoms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3612" y="1804992"/>
            <a:ext cx="3871188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ts val="20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latin typeface="Arial Narrow" pitchFamily="34" charset="0"/>
              </a:rPr>
              <a:t>Mucosal permeability</a:t>
            </a:r>
          </a:p>
          <a:p>
            <a:pPr marL="0" lvl="1">
              <a:lnSpc>
                <a:spcPts val="20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 L</a:t>
            </a:r>
            <a:r>
              <a:rPr lang="en-US" sz="2200" b="1" dirty="0" smtClean="0">
                <a:latin typeface="Arial Narrow" pitchFamily="34" charset="0"/>
              </a:rPr>
              <a:t>ymphocytes (Lamina </a:t>
            </a:r>
            <a:r>
              <a:rPr lang="en-US" sz="2200" b="1" dirty="0" err="1" smtClean="0">
                <a:latin typeface="Arial Narrow" pitchFamily="34" charset="0"/>
              </a:rPr>
              <a:t>propria</a:t>
            </a:r>
            <a:r>
              <a:rPr lang="en-US" sz="2200" b="1" dirty="0" smtClean="0">
                <a:latin typeface="Arial Narrow" pitchFamily="34" charset="0"/>
              </a:rPr>
              <a:t>)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8600" y="3581400"/>
            <a:ext cx="36576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2200" b="1" dirty="0" smtClean="0">
                <a:latin typeface="Arial Narrow" pitchFamily="34" charset="0"/>
              </a:rPr>
              <a:t>Alters </a:t>
            </a:r>
            <a:r>
              <a:rPr lang="en-US" sz="2200" b="1" dirty="0" err="1" smtClean="0">
                <a:latin typeface="Arial Narrow" pitchFamily="34" charset="0"/>
              </a:rPr>
              <a:t>myenteric</a:t>
            </a:r>
            <a:r>
              <a:rPr lang="en-US" sz="2200" b="1" dirty="0" smtClean="0">
                <a:latin typeface="Arial Narrow" pitchFamily="34" charset="0"/>
              </a:rPr>
              <a:t> nerve function / Sensitizes to stress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8600" y="2528888"/>
            <a:ext cx="45720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levels of Lactobacilli &amp;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</a:t>
            </a:r>
            <a:r>
              <a:rPr lang="en-US" sz="2200" b="1" dirty="0" err="1" smtClean="0">
                <a:latin typeface="Arial Narrow" pitchFamily="34" charset="0"/>
              </a:rPr>
              <a:t>Bifidobacterium</a:t>
            </a:r>
            <a:endParaRPr lang="en-US" sz="2200" b="1" dirty="0" smtClean="0">
              <a:latin typeface="Arial Narrow" pitchFamily="34" charset="0"/>
            </a:endParaRPr>
          </a:p>
          <a:p>
            <a:pPr marL="0" lvl="1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latin typeface="Arial Narrow" pitchFamily="34" charset="0"/>
              </a:rPr>
              <a:t>levels of Clostridium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803774" y="3200400"/>
            <a:ext cx="2209800" cy="762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 eaLnBrk="0" hangingPunct="0">
              <a:lnSpc>
                <a:spcPts val="2400"/>
              </a:lnSpc>
              <a:buClr>
                <a:srgbClr val="660066"/>
              </a:buClr>
              <a:buSzPct val="120000"/>
              <a:buBlip>
                <a:blip r:embed="rId2"/>
              </a:buBlip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Development of IBS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879974" y="5486400"/>
            <a:ext cx="2209800" cy="9906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 eaLnBrk="0" hangingPunct="0">
              <a:lnSpc>
                <a:spcPts val="2400"/>
              </a:lnSpc>
              <a:buClr>
                <a:srgbClr val="660066"/>
              </a:buClr>
              <a:buSzPct val="120000"/>
              <a:buBlip>
                <a:blip r:embed="rId2"/>
              </a:buBlip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Manifestation of symptoms of IBS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>
            <a:off x="6099174" y="4667248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ine 20"/>
          <p:cNvSpPr>
            <a:spLocks noChangeShapeType="1"/>
          </p:cNvSpPr>
          <p:nvPr/>
        </p:nvSpPr>
        <p:spPr bwMode="auto">
          <a:xfrm flipH="1" flipV="1">
            <a:off x="6022974" y="4953000"/>
            <a:ext cx="1066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 flipV="1">
            <a:off x="4419600" y="24384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419600" y="41148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7" grpId="0"/>
      <p:bldP spid="31" grpId="0"/>
      <p:bldP spid="32" grpId="0"/>
      <p:bldP spid="33" grpId="0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an0004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7478" t="16379" r="4025" b="28296"/>
          <a:stretch>
            <a:fillRect/>
          </a:stretch>
        </p:blipFill>
        <p:spPr bwMode="auto">
          <a:xfrm>
            <a:off x="1017494" y="2846294"/>
            <a:ext cx="6934200" cy="38862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" name="Rectangle 2"/>
          <p:cNvSpPr/>
          <p:nvPr/>
        </p:nvSpPr>
        <p:spPr>
          <a:xfrm>
            <a:off x="152400" y="227420"/>
            <a:ext cx="6037230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FF3399"/>
                </a:solidFill>
                <a:latin typeface="Comic Sans MS" pitchFamily="66" charset="0"/>
              </a:rPr>
              <a:t>General Approach to treatment of IBS</a:t>
            </a:r>
            <a:endParaRPr lang="en-US" sz="2400" b="1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762000"/>
            <a:ext cx="8763000" cy="1631216"/>
          </a:xfrm>
          <a:prstGeom prst="rect">
            <a:avLst/>
          </a:prstGeom>
        </p:spPr>
        <p:txBody>
          <a:bodyPr/>
          <a:lstStyle/>
          <a:p>
            <a:pPr marL="0" lvl="1" indent="-285750">
              <a:lnSpc>
                <a:spcPts val="2600"/>
              </a:lnSpc>
              <a:buClr>
                <a:srgbClr val="FF3399"/>
              </a:buClr>
              <a:buSzPct val="79000"/>
              <a:buFont typeface="Wingdings 2" pitchFamily="18" charset="2"/>
              <a:buChar char=""/>
              <a:defRPr/>
            </a:pPr>
            <a:r>
              <a:rPr lang="en-US" sz="2400" b="1" dirty="0" smtClean="0">
                <a:latin typeface="Arial Narrow" pitchFamily="34" charset="0"/>
              </a:rPr>
              <a:t>Via </a:t>
            </a:r>
            <a:r>
              <a:rPr lang="en-US" sz="2400" b="1" dirty="0" smtClean="0">
                <a:solidFill>
                  <a:srgbClr val="8B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Lifestyle Modification + Behavioral, Psychiatric &amp; Drug Therapy</a:t>
            </a:r>
            <a:r>
              <a:rPr lang="en-US" sz="2400" b="1" dirty="0" smtClean="0">
                <a:solidFill>
                  <a:srgbClr val="8BFFFF"/>
                </a:solidFill>
                <a:latin typeface="Arial Narrow" pitchFamily="34" charset="0"/>
              </a:rPr>
              <a:t>…</a:t>
            </a:r>
          </a:p>
          <a:p>
            <a:pPr marL="0" lvl="1" indent="-285750">
              <a:lnSpc>
                <a:spcPts val="2600"/>
              </a:lnSpc>
              <a:buClr>
                <a:srgbClr val="FF3399"/>
              </a:buClr>
              <a:buSzPct val="79000"/>
              <a:buFont typeface="Wingdings 2" pitchFamily="18" charset="2"/>
              <a:buChar char=""/>
              <a:defRPr/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GB" sz="2400" b="1" dirty="0" smtClean="0">
                <a:latin typeface="Arial Narrow" pitchFamily="34" charset="0"/>
              </a:rPr>
              <a:t>Many drugs have a placebo effect,  of up to 60 - 70%</a:t>
            </a:r>
          </a:p>
          <a:p>
            <a:pPr marL="0" lvl="1" indent="-285750">
              <a:lnSpc>
                <a:spcPts val="2600"/>
              </a:lnSpc>
              <a:buClr>
                <a:srgbClr val="FF3399"/>
              </a:buClr>
              <a:buSzPct val="79000"/>
              <a:buFont typeface="Wingdings 2" pitchFamily="18" charset="2"/>
              <a:buChar char=""/>
              <a:defRPr/>
            </a:pPr>
            <a:r>
              <a:rPr lang="en-US" sz="2400" b="1" dirty="0" smtClean="0">
                <a:latin typeface="Arial Narrow" pitchFamily="34" charset="0"/>
              </a:rPr>
              <a:t>No single type of drug or modality works best for everyone.</a:t>
            </a:r>
          </a:p>
          <a:p>
            <a:pPr marL="0" lvl="1" indent="-285750">
              <a:lnSpc>
                <a:spcPts val="2600"/>
              </a:lnSpc>
              <a:buClr>
                <a:srgbClr val="FF3399"/>
              </a:buClr>
              <a:buSzPct val="79000"/>
              <a:buFont typeface="Wingdings 2" pitchFamily="18" charset="2"/>
              <a:buChar char=""/>
              <a:defRPr/>
            </a:pPr>
            <a:r>
              <a:rPr lang="en-US" sz="2400" b="1" dirty="0" smtClean="0">
                <a:latin typeface="Arial Narrow" pitchFamily="34" charset="0"/>
              </a:rPr>
              <a:t>When anxiety, panic attacks, and depression are key symptoms,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 psychological therapies should be first-line treatment</a:t>
            </a:r>
          </a:p>
          <a:p>
            <a:pPr marL="0" lvl="1" indent="-285750">
              <a:lnSpc>
                <a:spcPts val="2600"/>
              </a:lnSpc>
              <a:buClr>
                <a:srgbClr val="FF3399"/>
              </a:buClr>
              <a:buSzPct val="79000"/>
              <a:buFont typeface="Wingdings 2" pitchFamily="18" charset="2"/>
              <a:buChar char=""/>
              <a:defRPr/>
            </a:pPr>
            <a:r>
              <a:rPr lang="en-GB" sz="2400" b="1" dirty="0" smtClean="0">
                <a:latin typeface="Arial Narrow" pitchFamily="34" charset="0"/>
              </a:rPr>
              <a:t>Treatment should depend on symptom sub-type.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152400" y="838200"/>
            <a:ext cx="8991600" cy="1600200"/>
          </a:xfrm>
          <a:prstGeom prst="rect">
            <a:avLst/>
          </a:prstGeom>
        </p:spPr>
        <p:txBody>
          <a:bodyPr/>
          <a:lstStyle/>
          <a:p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</a:rPr>
              <a:t>For Pain       </a:t>
            </a:r>
            <a:r>
              <a:rPr lang="en-US" sz="2400" b="1" dirty="0" smtClean="0">
                <a:sym typeface="Wingdings 3"/>
              </a:rPr>
              <a:t> </a:t>
            </a:r>
            <a:r>
              <a:rPr lang="en-US" sz="2400" dirty="0" smtClean="0">
                <a:solidFill>
                  <a:srgbClr val="FFFF00"/>
                </a:solidFill>
                <a:latin typeface="Antique Olive" pitchFamily="34" charset="0"/>
              </a:rPr>
              <a:t>Antispasmodics</a:t>
            </a:r>
            <a:r>
              <a:rPr lang="en-US" sz="2400" b="1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Wingdings 3"/>
              </a:rPr>
              <a:t> </a:t>
            </a:r>
            <a:r>
              <a:rPr lang="en-US" sz="2400" b="1" i="1" dirty="0" err="1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Mebeverine</a:t>
            </a:r>
            <a:r>
              <a:rPr lang="en-US" sz="2400" b="1" i="1" dirty="0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, </a:t>
            </a:r>
            <a:r>
              <a:rPr lang="en-US" sz="2400" b="1" i="1" dirty="0" err="1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Otilonium</a:t>
            </a:r>
            <a:r>
              <a:rPr lang="en-US" sz="2400" b="1" i="1" dirty="0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 bromide,  </a:t>
            </a:r>
            <a:br>
              <a:rPr lang="en-US" sz="2400" b="1" i="1" dirty="0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</a:br>
            <a:r>
              <a:rPr lang="en-US" sz="2400" b="1" i="1" dirty="0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                            </a:t>
            </a:r>
            <a:r>
              <a:rPr lang="en-US" sz="2200" b="1" i="1" dirty="0" err="1" smtClean="0">
                <a:latin typeface="Arial Narrow" pitchFamily="34" charset="0"/>
              </a:rPr>
              <a:t>Roceverine</a:t>
            </a:r>
            <a:r>
              <a:rPr lang="en-US" sz="2200" b="1" i="1" dirty="0" smtClean="0">
                <a:latin typeface="Arial Narrow" pitchFamily="34" charset="0"/>
              </a:rPr>
              <a:t>, </a:t>
            </a:r>
            <a:r>
              <a:rPr lang="en-US" sz="2200" b="1" i="1" dirty="0" err="1" smtClean="0">
                <a:latin typeface="Arial Narrow" pitchFamily="34" charset="0"/>
              </a:rPr>
              <a:t>Dicycloverine</a:t>
            </a:r>
            <a:r>
              <a:rPr lang="en-US" sz="2200" b="1" i="1" dirty="0" smtClean="0">
                <a:latin typeface="Arial Narrow" pitchFamily="34" charset="0"/>
              </a:rPr>
              <a:t>, </a:t>
            </a:r>
            <a:r>
              <a:rPr lang="en-US" sz="2200" b="1" i="1" dirty="0" err="1" smtClean="0">
                <a:latin typeface="Arial Narrow" pitchFamily="34" charset="0"/>
              </a:rPr>
              <a:t>Oxyphenonium</a:t>
            </a:r>
            <a:r>
              <a:rPr lang="en-US" sz="2200" b="1" i="1" dirty="0" smtClean="0">
                <a:latin typeface="Arial Narrow" pitchFamily="34" charset="0"/>
              </a:rPr>
              <a:t>, </a:t>
            </a:r>
          </a:p>
          <a:p>
            <a:r>
              <a:rPr lang="en-US" sz="2200" b="1" i="1" dirty="0" smtClean="0">
                <a:latin typeface="Arial Narrow" pitchFamily="34" charset="0"/>
                <a:sym typeface="Wingdings 3"/>
              </a:rPr>
              <a:t>	          </a:t>
            </a:r>
            <a:r>
              <a:rPr lang="en-US" sz="2400" b="1" dirty="0" smtClean="0">
                <a:sym typeface="Wingdings 3"/>
              </a:rPr>
              <a:t> </a:t>
            </a:r>
            <a:r>
              <a:rPr lang="en-US" sz="2400" dirty="0" err="1" smtClean="0">
                <a:solidFill>
                  <a:srgbClr val="FFFF00"/>
                </a:solidFill>
                <a:latin typeface="Antique Olive" pitchFamily="34" charset="0"/>
              </a:rPr>
              <a:t>Anticholinergics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2400" b="1" dirty="0" smtClean="0">
                <a:sym typeface="Wingdings 3"/>
              </a:rPr>
              <a:t> </a:t>
            </a:r>
            <a:r>
              <a:rPr lang="en-US" sz="2400" b="1" dirty="0" err="1" smtClean="0">
                <a:solidFill>
                  <a:srgbClr val="8BFFFF"/>
                </a:solidFill>
                <a:sym typeface="Wingdings 3"/>
              </a:rPr>
              <a:t>Hyocine</a:t>
            </a:r>
            <a:endParaRPr lang="en-US" sz="2400" dirty="0" smtClean="0">
              <a:solidFill>
                <a:srgbClr val="8BFFFF"/>
              </a:solidFill>
              <a:latin typeface="Bernard MT Condensed" pitchFamily="18" charset="0"/>
            </a:endParaRPr>
          </a:p>
          <a:p>
            <a:r>
              <a:rPr lang="en-US" sz="2400" b="1" dirty="0" smtClean="0">
                <a:sym typeface="Wingdings 3"/>
              </a:rPr>
              <a:t>	          </a:t>
            </a:r>
            <a:r>
              <a:rPr lang="en-US" sz="2400" dirty="0" smtClean="0">
                <a:solidFill>
                  <a:srgbClr val="FFFF00"/>
                </a:solidFill>
                <a:latin typeface="Antique Olive" pitchFamily="34" charset="0"/>
              </a:rPr>
              <a:t>antidepressants </a:t>
            </a:r>
            <a:r>
              <a:rPr lang="en-US" sz="2400" b="1" dirty="0" smtClean="0">
                <a:sym typeface="Wingdings 3"/>
              </a:rPr>
              <a:t> </a:t>
            </a:r>
            <a:r>
              <a:rPr lang="en-US" sz="2400" b="1" i="1" dirty="0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TCAs 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2200" b="1" i="1" dirty="0" smtClean="0">
                <a:latin typeface="Arial Narrow" pitchFamily="34" charset="0"/>
              </a:rPr>
              <a:t>&gt; SSRIs </a:t>
            </a:r>
          </a:p>
          <a:p>
            <a:pPr lvl="0">
              <a:defRPr/>
            </a:pPr>
            <a:endParaRPr lang="en-US" sz="2400" b="1" i="1" dirty="0" err="1" smtClean="0">
              <a:solidFill>
                <a:srgbClr val="8BFFFF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27420"/>
            <a:ext cx="5501827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FF3399"/>
                </a:solidFill>
                <a:latin typeface="Comic Sans MS" pitchFamily="66" charset="0"/>
              </a:rPr>
              <a:t>Drug </a:t>
            </a:r>
            <a:r>
              <a:rPr lang="en-US" sz="2400" b="1" dirty="0" err="1" smtClean="0">
                <a:solidFill>
                  <a:srgbClr val="FF3399"/>
                </a:solidFill>
                <a:latin typeface="Comic Sans MS" pitchFamily="66" charset="0"/>
              </a:rPr>
              <a:t>Gps</a:t>
            </a:r>
            <a:r>
              <a:rPr lang="en-US" sz="2400" b="1" dirty="0" smtClean="0">
                <a:solidFill>
                  <a:srgbClr val="FF3399"/>
                </a:solidFill>
                <a:latin typeface="Comic Sans MS" pitchFamily="66" charset="0"/>
              </a:rPr>
              <a:t> used in treatment of IBS</a:t>
            </a:r>
            <a:endParaRPr lang="en-US" sz="2400" b="1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5181600"/>
            <a:ext cx="8915400" cy="11430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2600"/>
              </a:lnSpc>
              <a:defRPr/>
            </a:pPr>
            <a:r>
              <a:rPr lang="en-US" sz="2400" b="1" dirty="0" smtClean="0">
                <a:sym typeface="Wingdings 3"/>
              </a:rPr>
              <a:t>	        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	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52400" y="2438400"/>
            <a:ext cx="8991600" cy="13716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900"/>
              </a:spcBef>
              <a:defRPr/>
            </a:pPr>
            <a:r>
              <a:rPr lang="en-US" sz="2400" dirty="0" smtClean="0">
                <a:latin typeface="Bernard MT Condensed" pitchFamily="18" charset="0"/>
              </a:rPr>
              <a:t>For Diarrhea </a:t>
            </a:r>
            <a:r>
              <a:rPr lang="en-US" sz="2400" b="1" dirty="0" smtClean="0">
                <a:sym typeface="Wingdings 3"/>
              </a:rPr>
              <a:t></a:t>
            </a:r>
            <a:r>
              <a:rPr lang="en-US" sz="2400" dirty="0" err="1" smtClean="0">
                <a:solidFill>
                  <a:srgbClr val="FFFF00"/>
                </a:solidFill>
                <a:latin typeface="Antique Olive" pitchFamily="34" charset="0"/>
              </a:rPr>
              <a:t>Antidiarrheals</a:t>
            </a:r>
            <a:r>
              <a:rPr lang="en-US" sz="2400" dirty="0" smtClean="0">
                <a:solidFill>
                  <a:srgbClr val="FFFF00"/>
                </a:solidFill>
                <a:latin typeface="Antique Olive" pitchFamily="34" charset="0"/>
              </a:rPr>
              <a:t> </a:t>
            </a:r>
            <a:r>
              <a:rPr lang="en-US" sz="2800" b="1" dirty="0" smtClean="0">
                <a:sym typeface="Wingdings 3"/>
              </a:rPr>
              <a:t></a:t>
            </a:r>
            <a:r>
              <a:rPr lang="en-US" sz="2400" b="1" i="1" dirty="0" err="1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Loperamide</a:t>
            </a:r>
            <a:r>
              <a:rPr lang="en-US" sz="2400" b="1" i="1" dirty="0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200" b="1" i="1" dirty="0" err="1" smtClean="0">
                <a:latin typeface="Arial Narrow" pitchFamily="34" charset="0"/>
              </a:rPr>
              <a:t>Diphenoxylate</a:t>
            </a:r>
            <a:r>
              <a:rPr lang="en-US" sz="2200" b="1" i="1" dirty="0" smtClean="0">
                <a:latin typeface="Arial Narrow" pitchFamily="34" charset="0"/>
              </a:rPr>
              <a:t>  </a:t>
            </a:r>
          </a:p>
          <a:p>
            <a:pPr lvl="0">
              <a:defRPr/>
            </a:pPr>
            <a:r>
              <a:rPr lang="en-US" sz="2200" b="1" i="1" dirty="0" smtClean="0">
                <a:latin typeface="Arial Narrow" pitchFamily="34" charset="0"/>
              </a:rPr>
              <a:t>	   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ntique Olive" pitchFamily="34" charset="0"/>
              </a:rPr>
              <a:t>Bulking agents </a:t>
            </a:r>
            <a:r>
              <a:rPr lang="en-US" sz="2400" b="1" dirty="0" smtClean="0">
                <a:sym typeface="Wingdings 3"/>
              </a:rPr>
              <a:t>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2400" b="1" i="1" dirty="0" err="1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Ispaghula</a:t>
            </a:r>
            <a:r>
              <a:rPr lang="en-US" sz="2400" b="1" i="1" dirty="0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pPr lvl="0">
              <a:defRPr/>
            </a:pP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	</a:t>
            </a:r>
            <a:r>
              <a:rPr lang="en-US" sz="2400" b="1" dirty="0" smtClean="0">
                <a:sym typeface="Wingdings 3"/>
              </a:rPr>
              <a:t>          </a:t>
            </a:r>
            <a:r>
              <a:rPr lang="en-US" sz="2400" dirty="0" smtClean="0">
                <a:solidFill>
                  <a:srgbClr val="FFFF00"/>
                </a:solidFill>
                <a:latin typeface="Antique Olive" pitchFamily="34" charset="0"/>
                <a:sym typeface="Wingdings 3"/>
              </a:rPr>
              <a:t>5HT3- Antagonist </a:t>
            </a:r>
            <a:r>
              <a:rPr lang="en-US" sz="2400" b="1" dirty="0" smtClean="0">
                <a:sym typeface="Wingdings 3"/>
              </a:rPr>
              <a:t> </a:t>
            </a:r>
            <a:r>
              <a:rPr lang="en-US" sz="2400" b="1" i="1" dirty="0" err="1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Alosetron</a:t>
            </a:r>
            <a:r>
              <a:rPr lang="en-US" sz="2400" b="1" i="1" dirty="0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, </a:t>
            </a:r>
            <a:r>
              <a:rPr lang="en-US" sz="2200" b="1" i="1" dirty="0" err="1" smtClean="0">
                <a:latin typeface="Arial Narrow" pitchFamily="34" charset="0"/>
              </a:rPr>
              <a:t>Cilansetron</a:t>
            </a:r>
            <a:endParaRPr lang="en-US" sz="2200" b="1" i="1" dirty="0" smtClean="0">
              <a:solidFill>
                <a:srgbClr val="8BFFFF"/>
              </a:solidFill>
              <a:latin typeface="Arial Narrow" pitchFamily="34" charset="0"/>
              <a:sym typeface="Wingdings 3"/>
            </a:endParaRPr>
          </a:p>
          <a:p>
            <a:pPr lvl="0">
              <a:defRPr/>
            </a:pPr>
            <a:endParaRPr lang="en-US" sz="2400" b="1" i="1" dirty="0" err="1" smtClean="0">
              <a:solidFill>
                <a:srgbClr val="8BFFFF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52400" y="3733800"/>
            <a:ext cx="8991600" cy="12954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900"/>
              </a:spcBef>
              <a:defRPr/>
            </a:pPr>
            <a:r>
              <a:rPr lang="en-US" sz="2400" dirty="0" smtClean="0">
                <a:latin typeface="Bernard MT Condensed" pitchFamily="18" charset="0"/>
              </a:rPr>
              <a:t>For Constipation </a:t>
            </a:r>
            <a:r>
              <a:rPr lang="en-US" sz="2400" b="1" dirty="0" smtClean="0">
                <a:sym typeface="Wingdings 3"/>
              </a:rPr>
              <a:t> </a:t>
            </a:r>
            <a:r>
              <a:rPr lang="en-US" sz="2400" dirty="0" smtClean="0">
                <a:solidFill>
                  <a:srgbClr val="FFFF00"/>
                </a:solidFill>
                <a:latin typeface="Antique Olive" pitchFamily="34" charset="0"/>
                <a:sym typeface="Wingdings 3"/>
              </a:rPr>
              <a:t>Laxatives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2400" b="1" dirty="0" smtClean="0">
                <a:sym typeface="Wingdings 3"/>
              </a:rPr>
              <a:t> </a:t>
            </a:r>
            <a:r>
              <a:rPr lang="en-US" sz="2400" b="1" i="1" dirty="0" err="1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Bisacodyl</a:t>
            </a:r>
            <a:endParaRPr lang="en-US" sz="2400" b="1" i="1" dirty="0" smtClean="0">
              <a:solidFill>
                <a:srgbClr val="8BFFFF"/>
              </a:solidFill>
              <a:latin typeface="Arial Narrow" pitchFamily="34" charset="0"/>
              <a:sym typeface="Wingdings 3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		 </a:t>
            </a:r>
            <a:r>
              <a:rPr lang="en-US" sz="2400" b="1" dirty="0" smtClean="0">
                <a:sym typeface="Wingdings 3"/>
              </a:rPr>
              <a:t> 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ntique Olive" pitchFamily="34" charset="0"/>
                <a:sym typeface="Wingdings 3"/>
              </a:rPr>
              <a:t>5HT4- Agonist </a:t>
            </a:r>
            <a:r>
              <a:rPr lang="en-US" sz="2400" b="1" dirty="0" smtClean="0">
                <a:sym typeface="Wingdings 3"/>
              </a:rPr>
              <a:t>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i="1" dirty="0" err="1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Tegaserod</a:t>
            </a:r>
            <a:r>
              <a:rPr lang="en-US" sz="2400" b="1" i="1" dirty="0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,  </a:t>
            </a:r>
            <a:r>
              <a:rPr lang="en-US" sz="2400" b="1" i="1" dirty="0" err="1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Prucalopride</a:t>
            </a:r>
            <a:r>
              <a:rPr lang="en-US" sz="2400" b="1" i="1" dirty="0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, </a:t>
            </a:r>
            <a:r>
              <a:rPr lang="en-US" sz="2400" b="1" i="1" dirty="0" err="1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Renzapride</a:t>
            </a:r>
          </a:p>
          <a:p>
            <a:pPr lvl="0">
              <a:defRPr/>
            </a:pPr>
            <a:r>
              <a:rPr lang="en-US" sz="2400" b="1" dirty="0" smtClean="0">
                <a:sym typeface="Wingdings 3"/>
              </a:rPr>
              <a:t>		   </a:t>
            </a:r>
            <a:r>
              <a:rPr lang="en-US" dirty="0" err="1" smtClean="0">
                <a:solidFill>
                  <a:srgbClr val="FFFF00"/>
                </a:solidFill>
                <a:latin typeface="Antique Olive" pitchFamily="34" charset="0"/>
                <a:sym typeface="Wingdings 3"/>
              </a:rPr>
              <a:t>Cl</a:t>
            </a:r>
            <a:r>
              <a:rPr lang="en-US" dirty="0" smtClean="0">
                <a:solidFill>
                  <a:srgbClr val="FFFF00"/>
                </a:solidFill>
                <a:latin typeface="Antique Olive" pitchFamily="34" charset="0"/>
                <a:sym typeface="Wingdings 3"/>
              </a:rPr>
              <a:t> Channel Activators </a:t>
            </a:r>
            <a:r>
              <a:rPr lang="en-US" sz="2400" b="1" dirty="0" smtClean="0">
                <a:sym typeface="Wingdings 3"/>
              </a:rPr>
              <a:t> </a:t>
            </a:r>
            <a:r>
              <a:rPr lang="en-US" sz="2400" b="1" i="1" dirty="0" err="1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Lubiprostone</a:t>
            </a:r>
            <a:endParaRPr lang="en-US" sz="2400" b="1" i="1" dirty="0" smtClean="0">
              <a:solidFill>
                <a:srgbClr val="8BFFFF"/>
              </a:solidFill>
              <a:latin typeface="Arial Narrow" pitchFamily="34" charset="0"/>
              <a:sym typeface="Wingdings 3"/>
            </a:endParaRPr>
          </a:p>
          <a:p>
            <a:pPr lvl="0">
              <a:defRPr/>
            </a:pPr>
            <a:endParaRPr lang="en-US" sz="2400" b="1" i="1" dirty="0" err="1" smtClean="0">
              <a:solidFill>
                <a:srgbClr val="8BFFFF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152400" y="4914900"/>
            <a:ext cx="8991600" cy="16002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900"/>
              </a:spcBef>
              <a:defRPr/>
            </a:pPr>
            <a:r>
              <a:rPr lang="en-US" sz="2400" dirty="0" smtClean="0">
                <a:latin typeface="Bernard MT Condensed" pitchFamily="18" charset="0"/>
              </a:rPr>
              <a:t>For Bloating </a:t>
            </a:r>
            <a:r>
              <a:rPr lang="en-US" sz="2400" b="1" dirty="0" smtClean="0">
                <a:sym typeface="Wingdings 3"/>
              </a:rPr>
              <a:t>  </a:t>
            </a:r>
            <a:r>
              <a:rPr lang="en-US" sz="2400" b="1" i="1" dirty="0" smtClean="0">
                <a:latin typeface="Arial Narrow" pitchFamily="34" charset="0"/>
                <a:sym typeface="Wingdings 3"/>
              </a:rPr>
              <a:t>SIBO is the most probable cause</a:t>
            </a:r>
          </a:p>
          <a:p>
            <a:pPr lvl="0">
              <a:lnSpc>
                <a:spcPts val="2600"/>
              </a:lnSpc>
              <a:spcBef>
                <a:spcPts val="600"/>
              </a:spcBef>
              <a:defRPr/>
            </a:pPr>
            <a:r>
              <a:rPr lang="en-US" sz="2800" b="1" dirty="0" smtClean="0">
                <a:sym typeface="Wingdings 3"/>
              </a:rPr>
              <a:t>                   </a:t>
            </a:r>
            <a:r>
              <a:rPr lang="en-US" sz="2400" b="1" dirty="0" smtClean="0">
                <a:sym typeface="Wingdings 3"/>
              </a:rPr>
              <a:t></a:t>
            </a:r>
            <a:r>
              <a:rPr lang="en-US" sz="2800" b="1" dirty="0" smtClean="0">
                <a:sym typeface="Wingdings 3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ntique Olive" pitchFamily="34" charset="0"/>
                <a:sym typeface="Wingdings 3"/>
              </a:rPr>
              <a:t>Probiotics</a:t>
            </a:r>
            <a:r>
              <a:rPr lang="en-US" dirty="0" smtClean="0">
                <a:solidFill>
                  <a:srgbClr val="FFFF00"/>
                </a:solidFill>
                <a:latin typeface="Antique Olive" pitchFamily="34" charset="0"/>
                <a:sym typeface="Wingdings 3"/>
              </a:rPr>
              <a:t> </a:t>
            </a:r>
            <a:r>
              <a:rPr lang="en-US" sz="2800" b="1" dirty="0" smtClean="0">
                <a:sym typeface="Wingdings 3"/>
              </a:rPr>
              <a:t></a:t>
            </a:r>
            <a:r>
              <a:rPr lang="en-US" sz="2200" b="1" i="1" dirty="0" smtClean="0">
                <a:solidFill>
                  <a:srgbClr val="8BFFFF"/>
                </a:solidFill>
                <a:latin typeface="Arial Narrow" pitchFamily="34" charset="0"/>
              </a:rPr>
              <a:t>Non-pathogenic live microbial food supplements</a:t>
            </a:r>
            <a:r>
              <a:rPr lang="en-US" sz="2400" b="1" i="1" dirty="0" smtClean="0">
                <a:solidFill>
                  <a:srgbClr val="8BFFFF"/>
                </a:solidFill>
                <a:latin typeface="Arial Narrow" pitchFamily="34" charset="0"/>
              </a:rPr>
              <a:t/>
            </a:r>
            <a:br>
              <a:rPr lang="en-US" sz="2400" b="1" i="1" dirty="0" smtClean="0">
                <a:solidFill>
                  <a:srgbClr val="8BFFFF"/>
                </a:solidFill>
                <a:latin typeface="Arial Narrow" pitchFamily="34" charset="0"/>
              </a:rPr>
            </a:br>
            <a:r>
              <a:rPr lang="en-US" sz="2400" b="1" i="1" dirty="0" smtClean="0">
                <a:solidFill>
                  <a:srgbClr val="8BFFFF"/>
                </a:solidFill>
                <a:latin typeface="Arial Narrow" pitchFamily="34" charset="0"/>
              </a:rPr>
              <a:t>                           </a:t>
            </a:r>
            <a:r>
              <a:rPr lang="en-US" sz="2200" b="1" i="1" dirty="0" smtClean="0">
                <a:solidFill>
                  <a:srgbClr val="8BFFFF"/>
                </a:solidFill>
                <a:latin typeface="Arial Narrow" pitchFamily="34" charset="0"/>
              </a:rPr>
              <a:t>or capsules</a:t>
            </a:r>
            <a:r>
              <a:rPr lang="en-US" sz="2200" b="1" i="1" dirty="0" smtClean="0">
                <a:solidFill>
                  <a:srgbClr val="8BFFFF"/>
                </a:solidFill>
                <a:sym typeface="Wingdings 3"/>
              </a:rPr>
              <a:t> </a:t>
            </a:r>
            <a:r>
              <a:rPr lang="en-US" sz="2200" b="1" i="1" dirty="0" smtClean="0">
                <a:sym typeface="Wingdings 3"/>
              </a:rPr>
              <a:t> </a:t>
            </a:r>
            <a:r>
              <a:rPr lang="en-US" sz="2200" b="1" i="1" dirty="0" smtClean="0">
                <a:latin typeface="Arial Narrow" pitchFamily="34" charset="0"/>
              </a:rPr>
              <a:t>improves intestinal microbial balance</a:t>
            </a:r>
          </a:p>
          <a:p>
            <a:pPr>
              <a:lnSpc>
                <a:spcPts val="2600"/>
              </a:lnSpc>
              <a:spcBef>
                <a:spcPts val="300"/>
              </a:spcBef>
              <a:defRPr/>
            </a:pPr>
            <a:r>
              <a:rPr lang="en-US" sz="2800" b="1" dirty="0" smtClean="0">
                <a:sym typeface="Wingdings 3"/>
              </a:rPr>
              <a:t>	</a:t>
            </a:r>
            <a:r>
              <a:rPr lang="en-US" sz="2400" b="1" dirty="0" smtClean="0">
                <a:sym typeface="Wingdings 3"/>
              </a:rPr>
              <a:t>          </a:t>
            </a:r>
            <a:r>
              <a:rPr lang="en-US" dirty="0" err="1" smtClean="0">
                <a:solidFill>
                  <a:srgbClr val="FFFF00"/>
                </a:solidFill>
                <a:latin typeface="Antique Olive" pitchFamily="34" charset="0"/>
                <a:sym typeface="Wingdings 3"/>
              </a:rPr>
              <a:t>Antiobiotics</a:t>
            </a:r>
            <a:r>
              <a:rPr lang="en-US" dirty="0" smtClean="0">
                <a:solidFill>
                  <a:srgbClr val="FFFF00"/>
                </a:solidFill>
                <a:latin typeface="Antique Olive" pitchFamily="34" charset="0"/>
                <a:sym typeface="Wingdings 3"/>
              </a:rPr>
              <a:t> </a:t>
            </a:r>
            <a:r>
              <a:rPr lang="en-US" sz="2800" b="1" dirty="0" smtClean="0">
                <a:sym typeface="Wingdings 3"/>
              </a:rPr>
              <a:t> </a:t>
            </a:r>
            <a:r>
              <a:rPr lang="en-US" sz="2400" b="1" i="1" dirty="0" err="1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Rifaximin</a:t>
            </a:r>
            <a:r>
              <a:rPr lang="en-US" sz="2400" dirty="0" smtClean="0"/>
              <a:t> </a:t>
            </a:r>
            <a:r>
              <a:rPr lang="en-US" sz="2200" b="1" i="1" dirty="0" smtClean="0">
                <a:latin typeface="Arial Narrow" pitchFamily="34" charset="0"/>
              </a:rPr>
              <a:t>–luminal </a:t>
            </a:r>
            <a:r>
              <a:rPr lang="en-US" sz="2200" b="1" i="1" dirty="0" err="1" smtClean="0">
                <a:latin typeface="Arial Narrow" pitchFamily="34" charset="0"/>
              </a:rPr>
              <a:t>nonabsorbable</a:t>
            </a:r>
            <a:r>
              <a:rPr lang="en-US" sz="2200" b="1" i="1" dirty="0" smtClean="0">
                <a:latin typeface="Arial Narrow" pitchFamily="34" charset="0"/>
              </a:rPr>
              <a:t>  antibiotic</a:t>
            </a:r>
            <a:endParaRPr lang="en-US" sz="2200" i="1" dirty="0" smtClean="0">
              <a:solidFill>
                <a:srgbClr val="FFFF00"/>
              </a:solidFill>
              <a:latin typeface="Arial Narrow" pitchFamily="34" charset="0"/>
              <a:sym typeface="Wingdings 3"/>
            </a:endParaRPr>
          </a:p>
          <a:p>
            <a:pPr lvl="0">
              <a:defRPr/>
            </a:pPr>
            <a:endParaRPr lang="en-US" sz="2400" b="1" i="1" dirty="0" err="1" smtClean="0">
              <a:solidFill>
                <a:srgbClr val="8BFFFF"/>
              </a:solidFill>
              <a:latin typeface="Arial Narrow" pitchFamily="34" charset="0"/>
              <a:sym typeface="Wingdings 3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4459" y="255494"/>
            <a:ext cx="1284582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99"/>
                </a:solidFill>
                <a:latin typeface="Bernard MT Condensed" pitchFamily="18" charset="0"/>
                <a:sym typeface="Wingdings 3"/>
              </a:rPr>
              <a:t>Alosetron</a:t>
            </a:r>
            <a:endParaRPr lang="en-US" sz="2400" dirty="0">
              <a:solidFill>
                <a:srgbClr val="FF3399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459" y="3733800"/>
            <a:ext cx="145706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99"/>
                </a:solidFill>
                <a:latin typeface="Bernard MT Condensed" pitchFamily="18" charset="0"/>
                <a:sym typeface="Wingdings 3"/>
              </a:rPr>
              <a:t>Tegaserod</a:t>
            </a:r>
            <a:r>
              <a:rPr lang="en-US" sz="2400" dirty="0" smtClean="0">
                <a:solidFill>
                  <a:srgbClr val="FF3399"/>
                </a:solidFill>
                <a:latin typeface="Bernard MT Condensed" pitchFamily="18" charset="0"/>
                <a:sym typeface="Wingdings 3"/>
              </a:rPr>
              <a:t> </a:t>
            </a:r>
            <a:endParaRPr lang="en-US" sz="2400" dirty="0">
              <a:solidFill>
                <a:srgbClr val="FF3399"/>
              </a:solidFill>
              <a:latin typeface="Bernard MT Condensed" pitchFamily="18" charset="0"/>
              <a:sym typeface="Wingdings 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459" y="5791200"/>
            <a:ext cx="87630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</a:rPr>
              <a:t>Reintroduced  2007</a:t>
            </a:r>
            <a:r>
              <a:rPr lang="en-US" sz="24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  <a:sym typeface="Wingdings 3"/>
              </a:rPr>
              <a:t>  for restricted use in</a:t>
            </a:r>
            <a:r>
              <a:rPr lang="en-US" sz="24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</a:rPr>
              <a:t> IBS-C or CIC </a:t>
            </a:r>
            <a:r>
              <a:rPr lang="en-US" sz="2400" b="1" dirty="0" smtClean="0">
                <a:latin typeface="Arial Narrow" pitchFamily="34" charset="0"/>
              </a:rPr>
              <a:t>if no  response to other treatment. </a:t>
            </a:r>
            <a:r>
              <a:rPr lang="en-US" sz="24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</a:rPr>
              <a:t>Better use </a:t>
            </a:r>
            <a:r>
              <a:rPr lang="en-US" sz="2400" b="1" u="heavy" dirty="0" err="1" smtClean="0">
                <a:uFill>
                  <a:solidFill>
                    <a:srgbClr val="FF3399"/>
                  </a:solidFill>
                </a:uFill>
                <a:latin typeface="Arial Narrow" pitchFamily="34" charset="0"/>
                <a:sym typeface="Wingdings 3"/>
              </a:rPr>
              <a:t>Prucalopride</a:t>
            </a:r>
            <a:r>
              <a:rPr lang="en-US" sz="24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  <a:sym typeface="Wingdings 3"/>
              </a:rPr>
              <a:t>, </a:t>
            </a:r>
            <a:r>
              <a:rPr lang="en-US" sz="2400" b="1" u="heavy" dirty="0" err="1" smtClean="0">
                <a:uFill>
                  <a:solidFill>
                    <a:srgbClr val="FF3399"/>
                  </a:solidFill>
                </a:uFill>
                <a:latin typeface="Arial Narrow" pitchFamily="34" charset="0"/>
                <a:sym typeface="Wingdings 3"/>
              </a:rPr>
              <a:t>Renzapride</a:t>
            </a:r>
            <a:endParaRPr lang="en-US" sz="2400" b="1" u="heavy" dirty="0">
              <a:uFill>
                <a:solidFill>
                  <a:srgbClr val="FF3399"/>
                </a:solidFill>
              </a:u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459" y="2779059"/>
            <a:ext cx="8534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</a:rPr>
              <a:t>Reintroduced  on 2002 for IBS-D </a:t>
            </a:r>
            <a:r>
              <a:rPr lang="en-US" sz="24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  <a:sym typeface="Wingdings 3"/>
              </a:rPr>
              <a:t> but</a:t>
            </a:r>
            <a:r>
              <a:rPr lang="en-US" sz="24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</a:rPr>
              <a:t> restricted </a:t>
            </a:r>
            <a:r>
              <a:rPr lang="en-US" sz="2400" b="1" dirty="0" smtClean="0">
                <a:latin typeface="Arial Narrow" pitchFamily="34" charset="0"/>
              </a:rPr>
              <a:t>use only in women with unsatisfactory response to other treatment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459" y="2379548"/>
            <a:ext cx="90460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C1FFFF"/>
                </a:solidFill>
                <a:latin typeface="Arial Narrow" pitchFamily="34" charset="0"/>
              </a:rPr>
              <a:t>Constipation, fecal impaction, rarely perforation,  obstruction, ischemic colitis….</a:t>
            </a:r>
            <a:endParaRPr lang="en-US" sz="2200" b="1" i="1" dirty="0">
              <a:solidFill>
                <a:srgbClr val="C1FFFF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55376" y="300317"/>
            <a:ext cx="3473824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A 5-HT</a:t>
            </a:r>
            <a:r>
              <a:rPr lang="en-US" sz="2400" b="1" baseline="-25000" dirty="0" smtClean="0">
                <a:latin typeface="Arial Narrow" pitchFamily="34" charset="0"/>
              </a:rPr>
              <a:t>3</a:t>
            </a:r>
            <a:r>
              <a:rPr lang="en-US" sz="2400" b="1" dirty="0" smtClean="0">
                <a:latin typeface="Arial Narrow" pitchFamily="34" charset="0"/>
              </a:rPr>
              <a:t> receptor blockers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64459" y="735106"/>
            <a:ext cx="8229600" cy="1447800"/>
          </a:xfrm>
          <a:prstGeom prst="rect">
            <a:avLst/>
          </a:prstGeom>
        </p:spPr>
        <p:txBody>
          <a:bodyPr/>
          <a:lstStyle/>
          <a:p>
            <a:pPr marL="0" marR="0" lvl="1" indent="-285750" fontAlgn="auto">
              <a:lnSpc>
                <a:spcPts val="2500"/>
              </a:lnSpc>
              <a:spcAft>
                <a:spcPts val="0"/>
              </a:spcAft>
              <a:buClr>
                <a:srgbClr val="FF3399"/>
              </a:buClr>
              <a:buSzPct val="79000"/>
              <a:buFont typeface="Wingdings 2" pitchFamily="18" charset="2"/>
              <a:buChar char=""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Slows  intestinal transit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↓ Urgency</a:t>
            </a:r>
          </a:p>
          <a:p>
            <a:pPr marL="0" marR="0" lvl="1" indent="-285750" fontAlgn="auto">
              <a:lnSpc>
                <a:spcPts val="2500"/>
              </a:lnSpc>
              <a:spcAft>
                <a:spcPts val="0"/>
              </a:spcAft>
              <a:buClr>
                <a:srgbClr val="FF3399"/>
              </a:buClr>
              <a:buSzPct val="79000"/>
              <a:buFont typeface="Wingdings 2" pitchFamily="18" charset="2"/>
              <a:buChar char=""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Decreases intestinal secretions</a:t>
            </a:r>
          </a:p>
          <a:p>
            <a:pPr marL="0" marR="0" lvl="1" indent="-285750" fontAlgn="auto">
              <a:lnSpc>
                <a:spcPts val="2500"/>
              </a:lnSpc>
              <a:spcAft>
                <a:spcPts val="0"/>
              </a:spcAft>
              <a:buClr>
                <a:srgbClr val="FF3399"/>
              </a:buClr>
              <a:buSzPct val="79000"/>
              <a:buFont typeface="Wingdings 2" pitchFamily="18" charset="2"/>
              <a:buChar char=""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Decreases the water content of stool </a:t>
            </a:r>
          </a:p>
          <a:p>
            <a:pPr marL="0" marR="0" lvl="1" indent="-285750" fontAlgn="auto">
              <a:lnSpc>
                <a:spcPts val="2500"/>
              </a:lnSpc>
              <a:spcAft>
                <a:spcPts val="0"/>
              </a:spcAft>
              <a:buClr>
                <a:srgbClr val="FF3399"/>
              </a:buClr>
              <a:buSzPct val="79000"/>
              <a:buFont typeface="Wingdings 2" pitchFamily="18" charset="2"/>
              <a:buChar char=""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Diminish colonic pain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4459" y="4191000"/>
            <a:ext cx="7467600" cy="1219200"/>
          </a:xfrm>
          <a:prstGeom prst="rect">
            <a:avLst/>
          </a:prstGeom>
        </p:spPr>
        <p:txBody>
          <a:bodyPr/>
          <a:lstStyle/>
          <a:p>
            <a:pPr marL="0" lvl="1" indent="-285750">
              <a:lnSpc>
                <a:spcPts val="2500"/>
              </a:lnSpc>
              <a:buClr>
                <a:srgbClr val="FF3399"/>
              </a:buClr>
              <a:buSzPct val="79000"/>
              <a:buFont typeface="Wingdings 2" pitchFamily="18" charset="2"/>
              <a:buChar char=""/>
              <a:defRPr/>
            </a:pPr>
            <a:r>
              <a:rPr lang="en-US" sz="2400" b="1" dirty="0" smtClean="0">
                <a:latin typeface="Arial Narrow" pitchFamily="34" charset="0"/>
              </a:rPr>
              <a:t>Accelerate gastric emptying</a:t>
            </a:r>
          </a:p>
          <a:p>
            <a:pPr marL="0" lvl="1" indent="-285750">
              <a:lnSpc>
                <a:spcPts val="2500"/>
              </a:lnSpc>
              <a:buClr>
                <a:srgbClr val="FF3399"/>
              </a:buClr>
              <a:buSzPct val="79000"/>
              <a:buFont typeface="Wingdings 2" pitchFamily="18" charset="2"/>
              <a:buChar char=""/>
              <a:defRPr/>
            </a:pPr>
            <a:r>
              <a:rPr lang="en-US" sz="2400" b="1" dirty="0" smtClean="0">
                <a:latin typeface="Arial Narrow" pitchFamily="34" charset="0"/>
              </a:rPr>
              <a:t>Accelerate small and large bowel transit</a:t>
            </a:r>
          </a:p>
          <a:p>
            <a:pPr marL="0" lvl="1" indent="-285750">
              <a:lnSpc>
                <a:spcPts val="2500"/>
              </a:lnSpc>
              <a:buClr>
                <a:srgbClr val="FF3399"/>
              </a:buClr>
              <a:buSzPct val="79000"/>
              <a:buFont typeface="Wingdings 2" pitchFamily="18" charset="2"/>
              <a:buChar char=""/>
              <a:defRPr/>
            </a:pPr>
            <a:r>
              <a:rPr lang="en-US" sz="2400" b="1" dirty="0" smtClean="0">
                <a:latin typeface="Arial Narrow" pitchFamily="34" charset="0"/>
              </a:rPr>
              <a:t>Increase stool water content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07776" y="3733800"/>
            <a:ext cx="3473824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A 5-HT</a:t>
            </a:r>
            <a:r>
              <a:rPr lang="en-US" sz="2400" b="1" baseline="-25000" dirty="0" smtClean="0">
                <a:latin typeface="Arial Narrow" pitchFamily="34" charset="0"/>
              </a:rPr>
              <a:t>4</a:t>
            </a:r>
            <a:r>
              <a:rPr lang="en-US" sz="2400" b="1" dirty="0" smtClean="0">
                <a:latin typeface="Arial Narrow" pitchFamily="34" charset="0"/>
              </a:rPr>
              <a:t> receptor agonist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57702" y="5284113"/>
            <a:ext cx="45576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C1FFFF"/>
                </a:solidFill>
                <a:latin typeface="Arial Narrow" pitchFamily="34" charset="0"/>
              </a:rPr>
              <a:t>Increased risks of heart attack or stroke</a:t>
            </a:r>
            <a:endParaRPr lang="en-US" sz="2200" b="1" i="1" dirty="0">
              <a:solidFill>
                <a:srgbClr val="C1FFFF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4459" y="2030506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ADRs: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42047" y="5244370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ADRs:</a:t>
            </a:r>
            <a:endParaRPr lang="en-US" sz="24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735106"/>
            <a:ext cx="8763000" cy="20842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Bernard MT Condensed" pitchFamily="18" charset="0"/>
              </a:rPr>
              <a:t>Diet  modification </a:t>
            </a:r>
          </a:p>
          <a:p>
            <a:pPr>
              <a:defRPr/>
            </a:pPr>
            <a:r>
              <a:rPr lang="en-US" sz="2400" b="1" dirty="0" smtClean="0">
                <a:latin typeface="Bernard MT Condensed" pitchFamily="18" charset="0"/>
                <a:sym typeface="Wingdings 3"/>
              </a:rPr>
              <a:t>    </a:t>
            </a:r>
            <a:r>
              <a:rPr lang="en-US" sz="2400" b="1" dirty="0" smtClean="0"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Eliminate gas producing food, food causing lactose intolerance,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     fatty foods, ….etc</a:t>
            </a:r>
          </a:p>
          <a:p>
            <a:pPr>
              <a:defRPr/>
            </a:pPr>
            <a:r>
              <a:rPr lang="en-US" sz="2400" b="1" dirty="0" smtClean="0">
                <a:sym typeface="Wingdings 3"/>
              </a:rPr>
              <a:t>     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Regulate amount of fibers according to  presenting symptoms</a:t>
            </a:r>
          </a:p>
          <a:p>
            <a:pPr>
              <a:defRPr/>
            </a:pPr>
            <a:r>
              <a:rPr lang="en-US" sz="2400" b="1" dirty="0" smtClean="0">
                <a:sym typeface="Wingdings 3"/>
              </a:rPr>
              <a:t>     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Consume food  rich in nucleotides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227420"/>
            <a:ext cx="5921814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FF3399"/>
                </a:solidFill>
                <a:latin typeface="Comic Sans MS" pitchFamily="66" charset="0"/>
              </a:rPr>
              <a:t>Other modalities of treatment of IBS</a:t>
            </a:r>
            <a:endParaRPr lang="en-US" sz="2400" b="1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2895600"/>
            <a:ext cx="8763000" cy="990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Bernard MT Condensed" pitchFamily="18" charset="0"/>
              </a:rPr>
              <a:t>Behavioral Therapy;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Assurance, modification, assertion training, hypnotherapy. …</a:t>
            </a:r>
            <a:r>
              <a:rPr lang="en-US" sz="2400" dirty="0" smtClean="0">
                <a:latin typeface="Arial Narrow" pitchFamily="34" charset="0"/>
              </a:rPr>
              <a:t>.etc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4800" y="3886200"/>
            <a:ext cx="8763000" cy="1981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Bernard MT Condensed" pitchFamily="18" charset="0"/>
              </a:rPr>
              <a:t>Psychiatric Therapy; </a:t>
            </a:r>
            <a:r>
              <a:rPr lang="en-US" sz="2400" b="1" dirty="0" smtClean="0">
                <a:latin typeface="Arial Narrow" pitchFamily="34" charset="0"/>
              </a:rPr>
              <a:t>If psychiatric disease predominates</a:t>
            </a:r>
          </a:p>
          <a:p>
            <a:pPr>
              <a:defRPr/>
            </a:pPr>
            <a:r>
              <a:rPr lang="en-US" sz="2400" dirty="0" smtClean="0">
                <a:latin typeface="Bernard MT Condensed" pitchFamily="18" charset="0"/>
              </a:rPr>
              <a:t>   </a:t>
            </a:r>
            <a:r>
              <a:rPr lang="en-US" sz="2200" dirty="0" smtClean="0">
                <a:latin typeface="Bernard MT Condensed" pitchFamily="18" charset="0"/>
              </a:rPr>
              <a:t>For Depression  </a:t>
            </a:r>
            <a:r>
              <a:rPr lang="en-US" sz="2400" b="1" dirty="0" smtClean="0">
                <a:sym typeface="Wingdings 3"/>
              </a:rPr>
              <a:t> 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TCAs   </a:t>
            </a:r>
            <a:r>
              <a:rPr lang="en-US" sz="2400" b="1" dirty="0" smtClean="0">
                <a:sym typeface="Wingdings 3"/>
              </a:rPr>
              <a:t> </a:t>
            </a:r>
            <a:r>
              <a:rPr lang="en-US" sz="2400" b="1" i="1" dirty="0" err="1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Nortryptiline</a:t>
            </a:r>
            <a:r>
              <a:rPr lang="en-US" sz="2400" b="1" i="1" dirty="0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, </a:t>
            </a:r>
            <a:r>
              <a:rPr lang="en-US" sz="2400" b="1" i="1" dirty="0" err="1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Desipramine</a:t>
            </a:r>
            <a:r>
              <a:rPr lang="en-US" sz="2400" b="1" i="1" dirty="0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,  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Amitriptyline</a:t>
            </a:r>
            <a:endParaRPr lang="en-US" sz="2200" b="1" i="1" dirty="0" smtClean="0">
              <a:latin typeface="Arial Narrow" pitchFamily="34" charset="0"/>
              <a:sym typeface="Wingdings 3"/>
            </a:endParaRPr>
          </a:p>
          <a:p>
            <a:pPr lvl="0" fontAlgn="base">
              <a:buClr>
                <a:schemeClr val="tx2"/>
              </a:buClr>
              <a:buSzPct val="70000"/>
            </a:pP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 		 </a:t>
            </a:r>
            <a:r>
              <a:rPr lang="en-US" sz="2400" b="1" dirty="0" smtClean="0">
                <a:sym typeface="Wingdings 3"/>
              </a:rPr>
              <a:t>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  SSRIs </a:t>
            </a:r>
            <a:r>
              <a:rPr lang="en-US" sz="2400" b="1" dirty="0" smtClean="0">
                <a:sym typeface="Wingdings 3"/>
              </a:rPr>
              <a:t></a:t>
            </a:r>
            <a:r>
              <a:rPr lang="en-US" sz="2400" b="1" i="1" dirty="0" err="1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Fluoxetine</a:t>
            </a:r>
            <a:r>
              <a:rPr lang="en-US" sz="2400" b="1" i="1" dirty="0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, </a:t>
            </a:r>
            <a:r>
              <a:rPr lang="en-US" sz="2400" b="1" i="1" dirty="0" err="1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Citalopram</a:t>
            </a:r>
            <a:endParaRPr lang="en-US" sz="2400" b="1" i="1" dirty="0" smtClean="0">
              <a:solidFill>
                <a:srgbClr val="8BFFFF"/>
              </a:solidFill>
              <a:latin typeface="Arial Narrow" pitchFamily="34" charset="0"/>
              <a:sym typeface="Wingdings 3"/>
            </a:endParaRPr>
          </a:p>
          <a:p>
            <a:pPr lvl="0" fontAlgn="base">
              <a:buClr>
                <a:schemeClr val="tx2"/>
              </a:buClr>
              <a:buSzPct val="70000"/>
            </a:pPr>
            <a:r>
              <a:rPr lang="en-US" sz="2400" b="1" i="1" dirty="0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		</a:t>
            </a:r>
            <a:r>
              <a:rPr lang="en-US" sz="2400" b="1" dirty="0" smtClean="0">
                <a:sym typeface="Wingdings 3"/>
              </a:rPr>
              <a:t> 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  SNRIs </a:t>
            </a:r>
            <a:r>
              <a:rPr lang="en-US" sz="2400" b="1" dirty="0" smtClean="0">
                <a:sym typeface="Wingdings 3"/>
              </a:rPr>
              <a:t> </a:t>
            </a:r>
            <a:r>
              <a:rPr lang="en-US" sz="2400" b="1" i="1" dirty="0" err="1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Venlafaxine</a:t>
            </a:r>
            <a:endParaRPr lang="en-US" sz="2400" b="1" i="1" dirty="0" smtClean="0">
              <a:solidFill>
                <a:srgbClr val="8BFFFF"/>
              </a:solidFill>
              <a:latin typeface="Arial Narrow" pitchFamily="34" charset="0"/>
              <a:sym typeface="Wingdings 3"/>
            </a:endParaRPr>
          </a:p>
          <a:p>
            <a:pPr lvl="0" fontAlgn="base">
              <a:buClr>
                <a:schemeClr val="tx2"/>
              </a:buClr>
              <a:buSzPct val="70000"/>
            </a:pPr>
            <a:r>
              <a:rPr lang="en-US" sz="2400" dirty="0" smtClean="0">
                <a:latin typeface="Bernard MT Condensed" pitchFamily="18" charset="0"/>
              </a:rPr>
              <a:t>   </a:t>
            </a:r>
            <a:r>
              <a:rPr lang="en-US" sz="2200" dirty="0" smtClean="0">
                <a:latin typeface="Bernard MT Condensed" pitchFamily="18" charset="0"/>
              </a:rPr>
              <a:t>For Anxiety </a:t>
            </a:r>
            <a:r>
              <a:rPr lang="en-US" sz="2400" b="1" dirty="0" smtClean="0">
                <a:sym typeface="Wingdings 3"/>
              </a:rPr>
              <a:t>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Anti-anxiety </a:t>
            </a:r>
            <a:r>
              <a:rPr lang="en-US" sz="2400" b="1" dirty="0" smtClean="0">
                <a:sym typeface="Wingdings 3"/>
              </a:rPr>
              <a:t></a:t>
            </a:r>
            <a:r>
              <a:rPr lang="en-US" sz="2400" b="1" i="1" dirty="0" err="1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Paroxetine</a:t>
            </a:r>
            <a:r>
              <a:rPr lang="en-US" sz="2400" b="1" i="1" dirty="0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, </a:t>
            </a:r>
            <a:r>
              <a:rPr lang="en-US" sz="2400" b="1" i="1" dirty="0" err="1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Alprazolam</a:t>
            </a:r>
            <a:r>
              <a:rPr lang="en-US" sz="2400" b="1" i="1" dirty="0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, </a:t>
            </a:r>
            <a:r>
              <a:rPr lang="en-US" sz="2400" b="1" i="1" dirty="0" err="1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Clonazepam</a:t>
            </a:r>
            <a:endParaRPr lang="en-US" sz="2400" b="1" i="1" dirty="0" smtClean="0">
              <a:solidFill>
                <a:srgbClr val="8BFFFF"/>
              </a:solidFill>
              <a:latin typeface="Arial Narrow" pitchFamily="34" charset="0"/>
              <a:sym typeface="Wingdings 3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343400" y="1219200"/>
            <a:ext cx="3581400" cy="4038600"/>
          </a:xfrm>
          <a:prstGeom prst="ellipse">
            <a:avLst/>
          </a:prstGeom>
          <a:gradFill flip="none" rotWithShape="1">
            <a:gsLst>
              <a:gs pos="0">
                <a:srgbClr val="25A7FF"/>
              </a:gs>
              <a:gs pos="29000">
                <a:schemeClr val="accent1">
                  <a:lumMod val="20000"/>
                  <a:lumOff val="80000"/>
                </a:schemeClr>
              </a:gs>
              <a:gs pos="97000">
                <a:schemeClr val="accent4">
                  <a:lumMod val="20000"/>
                  <a:lumOff val="80000"/>
                </a:schemeClr>
              </a:gs>
              <a:gs pos="95000">
                <a:schemeClr val="tx1">
                  <a:lumMod val="85000"/>
                </a:schemeClr>
              </a:gs>
              <a:gs pos="88000">
                <a:srgbClr val="000099"/>
              </a:gs>
              <a:gs pos="97000">
                <a:srgbClr val="3333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http://www.crystalinks.com/i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057400"/>
            <a:ext cx="2324100" cy="3098800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10" name="Rectangle 9"/>
          <p:cNvSpPr/>
          <p:nvPr/>
        </p:nvSpPr>
        <p:spPr>
          <a:xfrm>
            <a:off x="533399" y="1371600"/>
            <a:ext cx="914400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ea typeface="Batang" pitchFamily="18" charset="-127"/>
              </a:rPr>
              <a:t>DRUGS &amp; BOWEL MOVEMENTS</a:t>
            </a:r>
            <a:endParaRPr lang="en-US" sz="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3" name="Picture 2" descr="http://www.sciencephoto.com/images/showFullWatermarked.html/M180125-Irritable_bowel_syndrome-SPL.jpg?id=771800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92544" cy="3810000"/>
          </a:xfrm>
          <a:prstGeom prst="halfFrame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85800" y="4953000"/>
            <a:ext cx="55354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B52D8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000" b="1" cap="none" spc="0" dirty="0">
              <a:ln w="11430"/>
              <a:solidFill>
                <a:srgbClr val="B52D8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Enteric nervous system"/>
          <p:cNvPicPr>
            <a:picLocks noChangeAspect="1" noChangeArrowheads="1"/>
          </p:cNvPicPr>
          <p:nvPr/>
        </p:nvPicPr>
        <p:blipFill>
          <a:blip r:embed="rId2" cstate="print"/>
          <a:srcRect t="756" b="4253"/>
          <a:stretch>
            <a:fillRect/>
          </a:stretch>
        </p:blipFill>
        <p:spPr bwMode="auto">
          <a:xfrm>
            <a:off x="1080247" y="98612"/>
            <a:ext cx="70104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" y="5248835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Bernard MT Condensed" pitchFamily="18" charset="0"/>
              </a:rPr>
              <a:t>Neurotransmitters;  </a:t>
            </a:r>
            <a:r>
              <a:rPr lang="en-US" sz="2200" b="1" dirty="0" smtClean="0">
                <a:solidFill>
                  <a:srgbClr val="8BFFFF"/>
                </a:solidFill>
                <a:latin typeface="Arial Narrow" pitchFamily="34" charset="0"/>
              </a:rPr>
              <a:t>acetylcholine (</a:t>
            </a:r>
            <a:r>
              <a:rPr lang="en-US" sz="2200" b="1" dirty="0" err="1" smtClean="0">
                <a:solidFill>
                  <a:srgbClr val="8BFFFF"/>
                </a:solidFill>
                <a:latin typeface="Arial Narrow" pitchFamily="34" charset="0"/>
              </a:rPr>
              <a:t>ACh</a:t>
            </a:r>
            <a:r>
              <a:rPr lang="en-US" sz="2200" b="1" dirty="0" smtClean="0">
                <a:solidFill>
                  <a:srgbClr val="8BFFFF"/>
                </a:solidFill>
                <a:latin typeface="Arial Narrow" pitchFamily="34" charset="0"/>
              </a:rPr>
              <a:t>), serotonin (5HT), dopamine </a:t>
            </a:r>
            <a:r>
              <a:rPr lang="en-US" sz="2200" b="1" dirty="0" smtClean="0">
                <a:latin typeface="Arial Narrow" pitchFamily="34" charset="0"/>
              </a:rPr>
              <a:t>… &amp; </a:t>
            </a:r>
            <a:r>
              <a:rPr lang="en-US" sz="2200" dirty="0" err="1" smtClean="0">
                <a:latin typeface="Bernard MT Condensed" pitchFamily="18" charset="0"/>
              </a:rPr>
              <a:t>Neuropeptides</a:t>
            </a:r>
            <a:r>
              <a:rPr lang="en-US" sz="2200" dirty="0" smtClean="0">
                <a:latin typeface="Bernard MT Condensed" pitchFamily="18" charset="0"/>
              </a:rPr>
              <a:t>; </a:t>
            </a:r>
            <a:r>
              <a:rPr lang="en-US" sz="2200" b="1" dirty="0" err="1" smtClean="0">
                <a:solidFill>
                  <a:srgbClr val="8BFFFF"/>
                </a:solidFill>
                <a:latin typeface="Arial Narrow" pitchFamily="34" charset="0"/>
              </a:rPr>
              <a:t>enkephalins</a:t>
            </a:r>
            <a:r>
              <a:rPr lang="en-US" sz="2200" b="1" dirty="0" smtClean="0">
                <a:solidFill>
                  <a:srgbClr val="8BFFFF"/>
                </a:solidFill>
                <a:latin typeface="Arial Narrow" pitchFamily="34" charset="0"/>
              </a:rPr>
              <a:t>, </a:t>
            </a:r>
            <a:r>
              <a:rPr lang="en-US" sz="2200" b="1" dirty="0" err="1" smtClean="0">
                <a:solidFill>
                  <a:srgbClr val="8BFFFF"/>
                </a:solidFill>
                <a:latin typeface="Arial Narrow" pitchFamily="34" charset="0"/>
              </a:rPr>
              <a:t>neurokinins</a:t>
            </a:r>
            <a:r>
              <a:rPr lang="en-US" sz="2200" b="1" dirty="0" smtClean="0">
                <a:solidFill>
                  <a:srgbClr val="8BFFFF"/>
                </a:solidFill>
                <a:latin typeface="Arial Narrow" pitchFamily="34" charset="0"/>
              </a:rPr>
              <a:t>,… </a:t>
            </a:r>
            <a:r>
              <a:rPr lang="en-US" sz="2200" dirty="0" smtClean="0">
                <a:latin typeface="Bernard MT Condensed" pitchFamily="18" charset="0"/>
              </a:rPr>
              <a:t>&amp; Hormones; </a:t>
            </a:r>
            <a:r>
              <a:rPr lang="en-US" sz="2200" b="1" dirty="0" err="1" smtClean="0">
                <a:solidFill>
                  <a:srgbClr val="8BFFFF"/>
                </a:solidFill>
                <a:latin typeface="Arial Narrow" pitchFamily="34" charset="0"/>
              </a:rPr>
              <a:t>somatostatins</a:t>
            </a:r>
            <a:r>
              <a:rPr lang="en-US" sz="2200" b="1" dirty="0" smtClean="0">
                <a:solidFill>
                  <a:srgbClr val="8BFFFF"/>
                </a:solidFill>
                <a:latin typeface="Arial Narrow" pitchFamily="34" charset="0"/>
              </a:rPr>
              <a:t>, </a:t>
            </a:r>
            <a:r>
              <a:rPr lang="en-US" sz="2200" b="1" dirty="0" err="1" smtClean="0">
                <a:solidFill>
                  <a:srgbClr val="8BFFFF"/>
                </a:solidFill>
                <a:latin typeface="Arial Narrow" pitchFamily="34" charset="0"/>
              </a:rPr>
              <a:t>corticotropin</a:t>
            </a:r>
            <a:r>
              <a:rPr lang="en-US" sz="2200" b="1" dirty="0" smtClean="0">
                <a:solidFill>
                  <a:srgbClr val="8BFFFF"/>
                </a:solidFill>
                <a:latin typeface="Arial Narrow" pitchFamily="34" charset="0"/>
              </a:rPr>
              <a:t> releasing factor(CRF)…</a:t>
            </a:r>
            <a:r>
              <a:rPr lang="en-US" sz="2200" dirty="0" smtClean="0">
                <a:latin typeface="Bernard MT Condensed" pitchFamily="18" charset="0"/>
              </a:rPr>
              <a:t>  are important regulators of motility,  water absorption &amp; mediation of pain perception &amp; sensitization   </a:t>
            </a:r>
            <a:endParaRPr lang="en-US" sz="22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5105400"/>
            <a:ext cx="8458200" cy="1371600"/>
          </a:xfrm>
          <a:prstGeom prst="rect">
            <a:avLst/>
          </a:prstGeom>
        </p:spPr>
        <p:txBody>
          <a:bodyPr/>
          <a:lstStyle/>
          <a:p>
            <a:pPr marL="0" marR="0" lvl="1" indent="-285750" algn="l" defTabSz="914400" rtl="0" eaLnBrk="1" fontAlgn="auto" latinLnBrk="0" hangingPunct="1">
              <a:lnSpc>
                <a:spcPts val="2400"/>
              </a:lnSpc>
              <a:spcAft>
                <a:spcPts val="0"/>
              </a:spcAft>
              <a:buClr>
                <a:srgbClr val="FF3399"/>
              </a:buClr>
              <a:buSzPct val="79000"/>
              <a:buFont typeface="Wingdings 2" pitchFamily="18" charset="2"/>
              <a:buChar char="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an imbalance of serotonin in the gut</a:t>
            </a:r>
          </a:p>
          <a:p>
            <a:pPr marL="0" marR="0" lvl="1" indent="-285750" algn="l" defTabSz="914400" rtl="0" eaLnBrk="1" fontAlgn="auto" latinLnBrk="0" hangingPunct="1">
              <a:lnSpc>
                <a:spcPts val="2400"/>
              </a:lnSpc>
              <a:spcAft>
                <a:spcPts val="0"/>
              </a:spcAft>
              <a:buClr>
                <a:srgbClr val="FF3399"/>
              </a:buClr>
              <a:buSzPct val="79000"/>
              <a:buFont typeface="Wingdings 2" pitchFamily="18" charset="2"/>
              <a:buChar char="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an improper reaction of the digestive system to serotonin</a:t>
            </a:r>
          </a:p>
          <a:p>
            <a:pPr marL="0" marR="0" lvl="1" indent="-285750" algn="l" defTabSz="914400" rtl="0" eaLnBrk="1" fontAlgn="auto" latinLnBrk="0" hangingPunct="1">
              <a:lnSpc>
                <a:spcPts val="2400"/>
              </a:lnSpc>
              <a:spcAft>
                <a:spcPts val="0"/>
              </a:spcAft>
              <a:buClr>
                <a:srgbClr val="FF3399"/>
              </a:buClr>
              <a:buSzPct val="79000"/>
              <a:buFont typeface="Wingdings 2" pitchFamily="18" charset="2"/>
              <a:buChar char="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 faulty communication network between serotonin in the gut, the 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   brain &amp; spinal cord.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361890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omic Sans MS" pitchFamily="66" charset="0"/>
              </a:rPr>
              <a:t>95 % of it is in GIT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361890"/>
            <a:ext cx="5806397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FF3399"/>
                </a:solidFill>
                <a:latin typeface="Comic Sans MS" pitchFamily="66" charset="0"/>
              </a:rPr>
              <a:t>Serotonin importance in gut function</a:t>
            </a:r>
            <a:endParaRPr lang="en-US" sz="2400" b="1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89529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ts val="2400"/>
              </a:lnSpc>
              <a:defRPr/>
            </a:pPr>
            <a:r>
              <a:rPr lang="en-US" sz="2200" b="1" dirty="0" smtClean="0">
                <a:latin typeface="Comic Sans MS" pitchFamily="66" charset="0"/>
              </a:rPr>
              <a:t>Act on varied selective 5HT receptors within ENS as: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8600" y="1448609"/>
            <a:ext cx="8991600" cy="2437591"/>
            <a:chOff x="228600" y="1372394"/>
            <a:chExt cx="8991600" cy="2437591"/>
          </a:xfrm>
        </p:grpSpPr>
        <p:sp>
          <p:nvSpPr>
            <p:cNvPr id="13" name="Rectangle 12"/>
            <p:cNvSpPr/>
            <p:nvPr/>
          </p:nvSpPr>
          <p:spPr>
            <a:xfrm>
              <a:off x="228600" y="1407459"/>
              <a:ext cx="2438400" cy="45720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marL="457200" indent="-457200" eaLnBrk="0" hangingPunct="0">
                <a:lnSpc>
                  <a:spcPct val="140000"/>
                </a:lnSpc>
                <a:buClr>
                  <a:srgbClr val="660066"/>
                </a:buClr>
                <a:buSzPct val="120000"/>
                <a:buBlip>
                  <a:blip r:embed="rId2"/>
                </a:buBlip>
                <a:defRPr/>
              </a:pPr>
              <a:endParaRPr lang="en-US" sz="3200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48200" y="1396253"/>
              <a:ext cx="2362200" cy="45720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marL="457200" indent="-457200" eaLnBrk="0" hangingPunct="0">
                <a:lnSpc>
                  <a:spcPct val="140000"/>
                </a:lnSpc>
                <a:buClr>
                  <a:srgbClr val="660066"/>
                </a:buClr>
                <a:buSzPct val="120000"/>
                <a:buBlip>
                  <a:blip r:embed="rId2"/>
                </a:buBlip>
                <a:defRPr/>
              </a:pPr>
              <a:endParaRPr lang="en-US" sz="3200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648200" y="1447800"/>
              <a:ext cx="4572000" cy="23621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indent="-342900">
                <a:lnSpc>
                  <a:spcPts val="2400"/>
                </a:lnSpc>
                <a:defRPr/>
              </a:pPr>
              <a:r>
                <a:rPr lang="en-US" sz="2200" b="1" dirty="0" smtClean="0">
                  <a:solidFill>
                    <a:srgbClr val="8BFFFF"/>
                  </a:solidFill>
                  <a:latin typeface="Comic Sans MS" pitchFamily="66" charset="0"/>
                </a:rPr>
                <a:t>5HT</a:t>
              </a:r>
              <a:r>
                <a:rPr lang="en-US" sz="2200" b="1" baseline="-25000" dirty="0" smtClean="0">
                  <a:solidFill>
                    <a:srgbClr val="8BFFFF"/>
                  </a:solidFill>
                  <a:latin typeface="Comic Sans MS" pitchFamily="66" charset="0"/>
                </a:rPr>
                <a:t>4</a:t>
              </a:r>
              <a:r>
                <a:rPr lang="en-US" sz="2200" b="1" dirty="0" smtClean="0">
                  <a:solidFill>
                    <a:srgbClr val="8BFFFF"/>
                  </a:solidFill>
                  <a:latin typeface="Comic Sans MS" pitchFamily="66" charset="0"/>
                </a:rPr>
                <a:t> receptors</a:t>
              </a:r>
            </a:p>
            <a:p>
              <a:pPr marL="0" lvl="1" indent="-285750">
                <a:lnSpc>
                  <a:spcPts val="2400"/>
                </a:lnSpc>
                <a:spcBef>
                  <a:spcPts val="900"/>
                </a:spcBef>
                <a:defRPr/>
              </a:pPr>
              <a:r>
                <a:rPr lang="en-US" sz="2200" b="1" dirty="0" smtClean="0">
                  <a:latin typeface="Comic Sans MS" pitchFamily="66" charset="0"/>
                </a:rPr>
                <a:t>G-protein-coupled receptor</a:t>
              </a:r>
            </a:p>
            <a:p>
              <a:pPr marL="0" lvl="1" indent="-285750">
                <a:lnSpc>
                  <a:spcPts val="2400"/>
                </a:lnSpc>
                <a:defRPr/>
              </a:pPr>
              <a:r>
                <a:rPr lang="en-US" sz="2200" b="1" dirty="0" smtClean="0">
                  <a:latin typeface="Comic Sans MS" pitchFamily="66" charset="0"/>
                </a:rPr>
                <a:t>Mediate both relaxation &amp;  </a:t>
              </a:r>
              <a:r>
                <a:rPr lang="en-US" sz="2200" b="1" dirty="0" smtClean="0">
                  <a:solidFill>
                    <a:srgbClr val="FF0000"/>
                  </a:solidFill>
                  <a:latin typeface="Comic Sans MS" pitchFamily="66" charset="0"/>
                </a:rPr>
                <a:t>contraction</a:t>
              </a:r>
              <a:r>
                <a:rPr lang="en-US" sz="2200" b="1" dirty="0" smtClean="0">
                  <a:latin typeface="Comic Sans MS" pitchFamily="66" charset="0"/>
                </a:rPr>
                <a:t> of circular SMCs</a:t>
              </a:r>
            </a:p>
            <a:p>
              <a:pPr marL="0" lvl="1" indent="-285750">
                <a:lnSpc>
                  <a:spcPts val="2400"/>
                </a:lnSpc>
                <a:defRPr/>
              </a:pPr>
              <a:r>
                <a:rPr lang="en-US" sz="2200" b="1" dirty="0" smtClean="0">
                  <a:latin typeface="Comic Sans MS" pitchFamily="66" charset="0"/>
                </a:rPr>
                <a:t>Induces small bowel &amp; to a lesser extent colonic fluid secretion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8600" y="1485900"/>
              <a:ext cx="4267200" cy="2189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-342900">
                <a:lnSpc>
                  <a:spcPts val="2400"/>
                </a:lnSpc>
                <a:spcBef>
                  <a:spcPct val="20000"/>
                </a:spcBef>
                <a:defRPr/>
              </a:pPr>
              <a:r>
                <a:rPr lang="en-US" sz="2200" b="1" dirty="0" smtClean="0">
                  <a:solidFill>
                    <a:srgbClr val="8BFFFF"/>
                  </a:solidFill>
                  <a:latin typeface="Comic Sans MS" pitchFamily="66" charset="0"/>
                </a:rPr>
                <a:t>5HT3 receptors</a:t>
              </a:r>
            </a:p>
            <a:p>
              <a:pPr lvl="0" indent="-342900">
                <a:lnSpc>
                  <a:spcPts val="2400"/>
                </a:lnSpc>
                <a:spcBef>
                  <a:spcPts val="900"/>
                </a:spcBef>
                <a:defRPr/>
              </a:pPr>
              <a:r>
                <a:rPr lang="en-US" sz="2200" b="1" dirty="0" err="1" smtClean="0">
                  <a:latin typeface="Comic Sans MS" pitchFamily="66" charset="0"/>
                </a:rPr>
                <a:t>Ligand</a:t>
              </a:r>
              <a:r>
                <a:rPr lang="en-US" sz="2200" b="1" dirty="0" smtClean="0">
                  <a:latin typeface="Comic Sans MS" pitchFamily="66" charset="0"/>
                </a:rPr>
                <a:t>-gated </a:t>
              </a:r>
              <a:r>
                <a:rPr lang="en-US" sz="2200" b="1" dirty="0" err="1" smtClean="0">
                  <a:latin typeface="Comic Sans MS" pitchFamily="66" charset="0"/>
                </a:rPr>
                <a:t>cation</a:t>
              </a:r>
              <a:r>
                <a:rPr lang="en-US" sz="2200" b="1" dirty="0" smtClean="0">
                  <a:latin typeface="Comic Sans MS" pitchFamily="66" charset="0"/>
                </a:rPr>
                <a:t> channel</a:t>
              </a:r>
            </a:p>
            <a:p>
              <a:pPr marL="0" lvl="1" indent="-285750">
                <a:lnSpc>
                  <a:spcPts val="2400"/>
                </a:lnSpc>
                <a:spcBef>
                  <a:spcPct val="20000"/>
                </a:spcBef>
                <a:defRPr/>
              </a:pPr>
              <a:r>
                <a:rPr lang="en-US" sz="2200" b="1" dirty="0" smtClean="0">
                  <a:latin typeface="Comic Sans MS" pitchFamily="66" charset="0"/>
                </a:rPr>
                <a:t>Control sensation, </a:t>
              </a:r>
              <a:r>
                <a:rPr lang="en-US" sz="2200" b="1" dirty="0" smtClean="0">
                  <a:solidFill>
                    <a:srgbClr val="FF0000"/>
                  </a:solidFill>
                  <a:latin typeface="Comic Sans MS" pitchFamily="66" charset="0"/>
                </a:rPr>
                <a:t>contraction</a:t>
              </a:r>
              <a:r>
                <a:rPr lang="en-US" sz="2200" b="1" dirty="0" smtClean="0">
                  <a:latin typeface="Comic Sans MS" pitchFamily="66" charset="0"/>
                </a:rPr>
                <a:t> of intestinal muscle</a:t>
              </a:r>
            </a:p>
            <a:p>
              <a:pPr marL="0" lvl="1" indent="-285750">
                <a:lnSpc>
                  <a:spcPts val="2400"/>
                </a:lnSpc>
                <a:spcBef>
                  <a:spcPct val="20000"/>
                </a:spcBef>
                <a:defRPr/>
              </a:pPr>
              <a:r>
                <a:rPr lang="en-US" sz="2200" b="1" dirty="0" smtClean="0">
                  <a:latin typeface="Comic Sans MS" pitchFamily="66" charset="0"/>
                </a:rPr>
                <a:t>It increase release of fluid into the intestine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3390900" y="2476500"/>
              <a:ext cx="2209800" cy="1588"/>
            </a:xfrm>
            <a:prstGeom prst="line">
              <a:avLst/>
            </a:prstGeom>
            <a:ln w="57150">
              <a:solidFill>
                <a:srgbClr val="8B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304800" y="4648200"/>
            <a:ext cx="4007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342900">
              <a:lnSpc>
                <a:spcPts val="2400"/>
              </a:lnSpc>
              <a:defRPr/>
            </a:pPr>
            <a:r>
              <a:rPr lang="en-US" sz="2400" b="1" dirty="0" smtClean="0">
                <a:latin typeface="Arial Narrow" pitchFamily="34" charset="0"/>
              </a:rPr>
              <a:t>GI disorders can be caused by;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4114800"/>
            <a:ext cx="5694187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FF3399"/>
                </a:solidFill>
                <a:latin typeface="Comic Sans MS" pitchFamily="66" charset="0"/>
              </a:rPr>
              <a:t>Serotonin relation to GIT disorders</a:t>
            </a:r>
            <a:endParaRPr lang="en-US" sz="2400" b="1" dirty="0">
              <a:solidFill>
                <a:srgbClr val="FF33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733800" y="1905000"/>
            <a:ext cx="4495800" cy="4724400"/>
          </a:xfrm>
          <a:prstGeom prst="ellipse">
            <a:avLst/>
          </a:prstGeom>
          <a:gradFill flip="none" rotWithShape="1">
            <a:gsLst>
              <a:gs pos="0">
                <a:srgbClr val="25A7FF"/>
              </a:gs>
              <a:gs pos="29000">
                <a:schemeClr val="accent1">
                  <a:lumMod val="20000"/>
                  <a:lumOff val="80000"/>
                </a:schemeClr>
              </a:gs>
              <a:gs pos="97000">
                <a:schemeClr val="accent4">
                  <a:lumMod val="20000"/>
                  <a:lumOff val="80000"/>
                </a:schemeClr>
              </a:gs>
              <a:gs pos="95000">
                <a:schemeClr val="tx1">
                  <a:lumMod val="85000"/>
                </a:schemeClr>
              </a:gs>
              <a:gs pos="88000">
                <a:srgbClr val="000099"/>
              </a:gs>
              <a:gs pos="97000">
                <a:srgbClr val="3333F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76400" y="533400"/>
            <a:ext cx="4495800" cy="4724400"/>
          </a:xfrm>
          <a:prstGeom prst="ellipse">
            <a:avLst/>
          </a:prstGeom>
          <a:gradFill flip="none" rotWithShape="1">
            <a:gsLst>
              <a:gs pos="0">
                <a:srgbClr val="25A7FF"/>
              </a:gs>
              <a:gs pos="29000">
                <a:schemeClr val="accent1">
                  <a:lumMod val="20000"/>
                  <a:lumOff val="80000"/>
                </a:schemeClr>
              </a:gs>
              <a:gs pos="97000">
                <a:schemeClr val="accent4">
                  <a:lumMod val="20000"/>
                  <a:lumOff val="80000"/>
                </a:schemeClr>
              </a:gs>
              <a:gs pos="95000">
                <a:schemeClr val="tx1">
                  <a:lumMod val="85000"/>
                </a:schemeClr>
              </a:gs>
              <a:gs pos="88000">
                <a:srgbClr val="000099"/>
              </a:gs>
              <a:gs pos="97000">
                <a:srgbClr val="3333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381000"/>
            <a:ext cx="9144001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400" b="1" cap="none" spc="0" dirty="0" smtClean="0">
                <a:ln w="11430"/>
                <a:solidFill>
                  <a:srgbClr val="FF5BA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DRUGS USED TO TREAT CONSTIPATION</a:t>
            </a:r>
            <a:endParaRPr lang="en-US" sz="3400" b="1" cap="none" spc="0" dirty="0">
              <a:ln w="11430"/>
              <a:solidFill>
                <a:srgbClr val="FF5BA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2706" name="Picture 2" descr="http://remedynatural-herbs.com/wp-content/uploads/2009/08/constipation-remedies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33"/>
          <a:stretch>
            <a:fillRect/>
          </a:stretch>
        </p:blipFill>
        <p:spPr bwMode="auto">
          <a:xfrm>
            <a:off x="3238500" y="1828801"/>
            <a:ext cx="3200400" cy="304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981200" y="1143000"/>
            <a:ext cx="310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Laxatives</a:t>
            </a:r>
            <a:endParaRPr lang="en-US" sz="54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10300" y="4267200"/>
            <a:ext cx="1752600" cy="1752600"/>
            <a:chOff x="6210300" y="4648200"/>
            <a:chExt cx="1752600" cy="1752600"/>
          </a:xfrm>
        </p:grpSpPr>
        <p:sp>
          <p:nvSpPr>
            <p:cNvPr id="13" name="Oval 12"/>
            <p:cNvSpPr/>
            <p:nvPr/>
          </p:nvSpPr>
          <p:spPr>
            <a:xfrm>
              <a:off x="6210300" y="4648200"/>
              <a:ext cx="1752600" cy="1752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6" descr="Leaky Gut Blamed for Inflammatory Bowel Diseas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4648200"/>
              <a:ext cx="1666875" cy="1657351"/>
            </a:xfrm>
            <a:prstGeom prst="rect">
              <a:avLst/>
            </a:prstGeom>
            <a:noFill/>
          </p:spPr>
        </p:pic>
      </p:grpSp>
      <p:sp>
        <p:nvSpPr>
          <p:cNvPr id="12" name="Rectangle 11"/>
          <p:cNvSpPr/>
          <p:nvPr/>
        </p:nvSpPr>
        <p:spPr>
          <a:xfrm>
            <a:off x="5546880" y="5401235"/>
            <a:ext cx="3108543" cy="1066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Pour">
              <a:avLst>
                <a:gd name="adj1" fmla="val 21365799"/>
                <a:gd name="adj2" fmla="val 3600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OTHERS</a:t>
            </a:r>
            <a:endParaRPr lang="en-US" sz="54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2" descr="Inflammatory bowel disease"/>
          <p:cNvPicPr>
            <a:picLocks noChangeAspect="1" noChangeArrowheads="1"/>
          </p:cNvPicPr>
          <p:nvPr/>
        </p:nvPicPr>
        <p:blipFill>
          <a:blip r:embed="rId4" cstate="print"/>
          <a:srcRect t="10000" r="74000" b="50000"/>
          <a:stretch>
            <a:fillRect/>
          </a:stretch>
        </p:blipFill>
        <p:spPr bwMode="auto">
          <a:xfrm>
            <a:off x="5105400" y="3124200"/>
            <a:ext cx="1857375" cy="2286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7" name="Picture 2" descr="http://www.sciencephoto.com/images/showFullWatermarked.html/M180125-Irritable_bowel_syndrome-SPL.jpg?id=7718001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0" y="1447800"/>
            <a:ext cx="5410200" cy="5410200"/>
          </a:xfrm>
          <a:prstGeom prst="halfFrame">
            <a:avLst>
              <a:gd name="adj1" fmla="val 23142"/>
              <a:gd name="adj2" fmla="val 23142"/>
            </a:avLst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81000"/>
            <a:ext cx="23622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6096000" cy="4038600"/>
          </a:xfrm>
          <a:noFill/>
          <a:ln/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CONSTIPATION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b="1" dirty="0" smtClean="0">
                <a:latin typeface="Arial Narrow" pitchFamily="34" charset="0"/>
              </a:rPr>
              <a:t> Is a condition that characterized by </a:t>
            </a:r>
            <a:r>
              <a:rPr lang="en-US" sz="2400" b="1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infrequent</a:t>
            </a:r>
            <a:r>
              <a:rPr lang="en-US" sz="2600" b="1" dirty="0" smtClean="0">
                <a:latin typeface="Arial Narrow" pitchFamily="34" charset="0"/>
              </a:rPr>
              <a:t> bowel movements that </a:t>
            </a:r>
            <a:r>
              <a:rPr lang="en-US" sz="2600" b="1" dirty="0">
                <a:latin typeface="Arial Narrow" pitchFamily="34" charset="0"/>
              </a:rPr>
              <a:t>are painful or difficult, </a:t>
            </a:r>
            <a:r>
              <a:rPr lang="en-US" sz="2600" b="1" dirty="0" smtClean="0">
                <a:latin typeface="Arial Narrow" pitchFamily="34" charset="0"/>
              </a:rPr>
              <a:t>or </a:t>
            </a:r>
            <a:r>
              <a:rPr lang="en-US" sz="2600" b="1" dirty="0">
                <a:latin typeface="Arial Narrow" pitchFamily="34" charset="0"/>
              </a:rPr>
              <a:t>stools that are hard in consistency</a:t>
            </a:r>
            <a:endParaRPr lang="en-US" sz="2600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600" b="1" dirty="0" smtClean="0">
                <a:latin typeface="Arial Narrow" pitchFamily="34" charset="0"/>
              </a:rPr>
              <a:t> May be accompanied by abdominal  pain, back pain and abdominal bloating</a:t>
            </a:r>
          </a:p>
          <a:p>
            <a:pPr>
              <a:buFont typeface="Wingdings" pitchFamily="2" charset="2"/>
              <a:buChar char="Ø"/>
            </a:pPr>
            <a:r>
              <a:rPr lang="en-US" sz="2600" b="1" dirty="0">
                <a:latin typeface="Arial Narrow" pitchFamily="34" charset="0"/>
              </a:rPr>
              <a:t> </a:t>
            </a:r>
            <a:r>
              <a:rPr lang="en-US" sz="2600" b="1" dirty="0" smtClean="0">
                <a:latin typeface="Arial Narrow" pitchFamily="34" charset="0"/>
              </a:rPr>
              <a:t>Troublesome to elderly &amp; pregnant female</a:t>
            </a:r>
          </a:p>
          <a:p>
            <a:pPr>
              <a:buNone/>
            </a:pPr>
            <a:endParaRPr lang="en-US" sz="2600" b="1" dirty="0" smtClean="0">
              <a:latin typeface="Arial Narrow" pitchFamily="34" charset="0"/>
            </a:endParaRPr>
          </a:p>
          <a:p>
            <a:pPr>
              <a:buNone/>
            </a:pPr>
            <a:endParaRPr lang="en-US" sz="2600" b="1" dirty="0" smtClean="0">
              <a:latin typeface="Arial Narrow" pitchFamily="34" charset="0"/>
            </a:endParaRPr>
          </a:p>
        </p:txBody>
      </p:sp>
      <p:pic>
        <p:nvPicPr>
          <p:cNvPr id="6" name="Picture 2" descr="http://www.gastroliverspecialist.com/images/constip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304800"/>
            <a:ext cx="2667000" cy="6102865"/>
          </a:xfrm>
          <a:prstGeom prst="rect">
            <a:avLst/>
          </a:prstGeom>
          <a:gradFill flip="none" rotWithShape="1">
            <a:gsLst>
              <a:gs pos="0">
                <a:srgbClr val="8FD2FF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</p:spPr>
      </p:pic>
      <p:sp>
        <p:nvSpPr>
          <p:cNvPr id="9" name="Rectangle 8"/>
          <p:cNvSpPr/>
          <p:nvPr/>
        </p:nvSpPr>
        <p:spPr>
          <a:xfrm>
            <a:off x="304800" y="4038600"/>
            <a:ext cx="5420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Other symptoms of / with constipation</a:t>
            </a:r>
            <a:endParaRPr lang="en-US" sz="2400" dirty="0">
              <a:solidFill>
                <a:srgbClr val="FF3399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4583113"/>
            <a:ext cx="7416800" cy="2046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FF3399"/>
              </a:buClr>
              <a:buSzTx/>
              <a:buFont typeface="Wingdings 2" pitchFamily="18" charset="2"/>
              <a:buChar char="·"/>
              <a:tabLst>
                <a:tab pos="71437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	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Nausea +/- vomiting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FF3399"/>
              </a:buClr>
              <a:buSzTx/>
              <a:buFont typeface="Wingdings 2" pitchFamily="18" charset="2"/>
              <a:buChar char="·"/>
              <a:tabLst>
                <a:tab pos="71437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	Abdominal and Rectal pain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FF3399"/>
              </a:buClr>
              <a:buSzTx/>
              <a:buFont typeface="Wingdings 2" pitchFamily="18" charset="2"/>
              <a:buChar char="·"/>
              <a:tabLst>
                <a:tab pos="71437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	Flatulence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FF3399"/>
              </a:buClr>
              <a:buSzTx/>
              <a:buFont typeface="Wingdings 2" pitchFamily="18" charset="2"/>
              <a:buChar char="·"/>
              <a:tabLst>
                <a:tab pos="71437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	Loss of appetite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FF3399"/>
              </a:buClr>
              <a:buSzTx/>
              <a:buFont typeface="Wingdings 2" pitchFamily="18" charset="2"/>
              <a:buChar char="·"/>
              <a:tabLst>
                <a:tab pos="71437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Depression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6" descr="http://t2.gstatic.com/images?q=tbn:ANd9GcQ0w0VePyp3eh7I5ZTXBOiDrx5f7BEry1Pybb2iqryHyXXP7ltykb_Hm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1551171" cy="1981200"/>
          </a:xfrm>
          <a:prstGeom prst="rect">
            <a:avLst/>
          </a:prstGeom>
          <a:noFill/>
        </p:spPr>
      </p:pic>
      <p:sp>
        <p:nvSpPr>
          <p:cNvPr id="13" name="Explosion 1 12"/>
          <p:cNvSpPr/>
          <p:nvPr/>
        </p:nvSpPr>
        <p:spPr>
          <a:xfrm>
            <a:off x="5867400" y="304799"/>
            <a:ext cx="2895600" cy="3352800"/>
          </a:xfrm>
          <a:prstGeom prst="irregularSeal1">
            <a:avLst/>
          </a:prstGeom>
          <a:gradFill flip="none" rotWithShape="1">
            <a:gsLst>
              <a:gs pos="54000">
                <a:schemeClr val="bg2">
                  <a:lumMod val="20000"/>
                  <a:lumOff val="80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43000">
                <a:schemeClr val="bg2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8600" y="685800"/>
            <a:ext cx="9220200" cy="259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Tx/>
              <a:buFont typeface="Wingdings" pitchFamily="2" charset="2"/>
              <a:buChar char="¬"/>
              <a:tabLst>
                <a:tab pos="71437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 Lack of dietary fibers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Tx/>
              <a:buFont typeface="Wingdings" pitchFamily="2" charset="2"/>
              <a:buChar char="¬"/>
              <a:tabLst>
                <a:tab pos="71437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 No enough water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Tx/>
              <a:buFont typeface="Wingdings" pitchFamily="2" charset="2"/>
              <a:buChar char="¬"/>
              <a:tabLst>
                <a:tab pos="71437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High meat diet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Tx/>
              <a:buFont typeface="Wingdings" pitchFamily="2" charset="2"/>
              <a:buChar char="¬"/>
              <a:tabLst>
                <a:tab pos="71437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Ignoring the urge</a:t>
            </a:r>
          </a:p>
          <a:p>
            <a:pPr marL="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Tx/>
              <a:buFont typeface="Wingdings" pitchFamily="2" charset="2"/>
              <a:buChar char="¬"/>
              <a:tabLst>
                <a:tab pos="71437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 Endocrine disturbances such as DM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Tx/>
              <a:buFont typeface="Wingdings" pitchFamily="2" charset="2"/>
              <a:buChar char="¬"/>
              <a:tabLst>
                <a:tab pos="71437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Drugs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Tx/>
              <a:buFont typeface="Wingdings" pitchFamily="2" charset="2"/>
              <a:buChar char="¬"/>
              <a:tabLst>
                <a:tab pos="71437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Narrowing or blockade of the colon due to cancer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Tx/>
              <a:buFont typeface="Wingdings" pitchFamily="2" charset="2"/>
              <a:buChar char="¬"/>
              <a:tabLst>
                <a:tab pos="714375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224135"/>
            <a:ext cx="1228221" cy="461665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CAUSES</a:t>
            </a:r>
          </a:p>
        </p:txBody>
      </p:sp>
      <p:pic>
        <p:nvPicPr>
          <p:cNvPr id="12" name="Picture 6" descr="j043315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638800" y="228600"/>
            <a:ext cx="2590800" cy="2920538"/>
          </a:xfrm>
          <a:prstGeom prst="rect">
            <a:avLst/>
          </a:prstGeom>
          <a:ln>
            <a:noFill/>
          </a:ln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819588"/>
            <a:ext cx="1828800" cy="194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28600" y="3839496"/>
            <a:ext cx="2611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 eaLnBrk="0" hangingPunct="0">
              <a:buFont typeface="Symbol" pitchFamily="18" charset="2"/>
              <a:buChar char="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Opioid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analgesics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111732" y="5929554"/>
            <a:ext cx="8472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Low" eaLnBrk="0" hangingPunct="0">
              <a:buFont typeface="Symbol" pitchFamily="18" charset="2"/>
              <a:buChar char="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Diuretics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64014" y="4187839"/>
            <a:ext cx="56262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 eaLnBrk="0" hangingPunct="0">
              <a:buFont typeface="Symbol" pitchFamily="18" charset="2"/>
              <a:buChar char=""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Aluminium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calcium -containing antacids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821214" y="5232868"/>
            <a:ext cx="26289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 eaLnBrk="0" hangingPunct="0">
              <a:buFont typeface="Symbol" pitchFamily="18" charset="2"/>
              <a:buChar char="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Iron supplements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8814" y="4884525"/>
            <a:ext cx="5162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eaLnBrk="0" hangingPunct="0">
              <a:buFont typeface="Symbol" pitchFamily="18" charset="2"/>
              <a:buChar char=""/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Calcium channel blockers (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Verapamil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6414" y="4536182"/>
            <a:ext cx="2464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4" algn="justLow" eaLnBrk="0" hangingPunct="0">
              <a:buFont typeface="Symbol" pitchFamily="18" charset="2"/>
              <a:buChar char="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Antidepressants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" y="3382296"/>
            <a:ext cx="4448654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Drugs which cause constipation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973614" y="5581211"/>
            <a:ext cx="8472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Low" eaLnBrk="0" hangingPunct="0">
              <a:buFont typeface="Symbol" pitchFamily="18" charset="2"/>
              <a:buChar char=""/>
              <a:defRPr/>
            </a:pP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Antimuscarinic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&amp; 1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Gener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Antihistaminics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251374" y="6277896"/>
            <a:ext cx="8472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Low" eaLnBrk="0" hangingPunct="0">
              <a:buFont typeface="Symbol" pitchFamily="18" charset="2"/>
              <a:buChar char=""/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Disopyramide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8600" y="842682"/>
            <a:ext cx="8305800" cy="1413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300"/>
              </a:spcBef>
              <a:buClr>
                <a:srgbClr val="FF3399"/>
              </a:buClr>
              <a:buFont typeface="Wingdings 2" pitchFamily="18" charset="2"/>
              <a:buChar char="·"/>
            </a:pPr>
            <a:r>
              <a:rPr lang="en-US" sz="2400" b="1" dirty="0" smtClean="0">
                <a:latin typeface="Arial Narrow" pitchFamily="34" charset="0"/>
              </a:rPr>
              <a:t> Long-standing constipation in otherwise healthy people may be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due to decreased colon motility or to difficulty in defecating, or to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a combination of both </a:t>
            </a:r>
          </a:p>
          <a:p>
            <a:pPr>
              <a:lnSpc>
                <a:spcPts val="2500"/>
              </a:lnSpc>
              <a:spcBef>
                <a:spcPts val="300"/>
              </a:spcBef>
              <a:buClr>
                <a:srgbClr val="FF3399"/>
              </a:buClr>
              <a:buFont typeface="Wingdings 2" pitchFamily="18" charset="2"/>
              <a:buChar char="·"/>
            </a:pPr>
            <a:r>
              <a:rPr lang="en-US" sz="2400" b="1" dirty="0" smtClean="0">
                <a:latin typeface="Arial Narrow" pitchFamily="34" charset="0"/>
              </a:rPr>
              <a:t> Loaded colon / rectum or  fecal impaction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283788"/>
            <a:ext cx="6535764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Patients with constipation present in two ways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2286000"/>
            <a:ext cx="5793574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3399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Berlin Sans FB Demi" pitchFamily="34" charset="0"/>
              </a:rPr>
              <a:t>General Approach to Treat Constipation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2763083"/>
            <a:ext cx="89154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300"/>
              </a:spcBef>
              <a:buClr>
                <a:srgbClr val="FF3399"/>
              </a:buClr>
              <a:buFont typeface="Wingdings 2" pitchFamily="18" charset="2"/>
              <a:buChar char="·"/>
            </a:pPr>
            <a:r>
              <a:rPr lang="en-US" sz="2400" b="1" dirty="0" smtClean="0">
                <a:latin typeface="Arial Narrow" pitchFamily="34" charset="0"/>
              </a:rPr>
              <a:t> Exclude probable causative local or systemic diseases, drugs….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838700"/>
            <a:ext cx="8915400" cy="1797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300"/>
              </a:spcBef>
              <a:buClr>
                <a:srgbClr val="FF3399"/>
              </a:buClr>
              <a:buFont typeface="Wingdings 2" pitchFamily="18" charset="2"/>
              <a:buChar char="·"/>
            </a:pPr>
            <a:r>
              <a:rPr lang="en-US" sz="2400" b="1" spc="-40" dirty="0" smtClean="0">
                <a:latin typeface="Arial Narrow" pitchFamily="34" charset="0"/>
              </a:rPr>
              <a:t> Help with; </a:t>
            </a:r>
            <a:r>
              <a:rPr lang="en-US" sz="2400" b="1" spc="-40" dirty="0" smtClean="0">
                <a:solidFill>
                  <a:srgbClr val="8BFFFF"/>
                </a:solidFill>
                <a:latin typeface="Arial Narrow" pitchFamily="34" charset="0"/>
              </a:rPr>
              <a:t>PROKINETICS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GIT motility  </a:t>
            </a:r>
            <a:r>
              <a:rPr lang="en-US" sz="2400" b="1" spc="-40" dirty="0" err="1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Metoclopramide</a:t>
            </a:r>
            <a:r>
              <a:rPr lang="en-US" sz="2400" b="1" spc="-40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, </a:t>
            </a:r>
            <a:r>
              <a:rPr lang="en-US" sz="2400" b="1" spc="-40" dirty="0" err="1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Alvimopan</a:t>
            </a:r>
            <a:r>
              <a:rPr lang="en-US" sz="2400" b="1" spc="-40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pPr>
              <a:lnSpc>
                <a:spcPts val="2600"/>
              </a:lnSpc>
              <a:spcBef>
                <a:spcPts val="300"/>
              </a:spcBef>
              <a:buClr>
                <a:srgbClr val="FF3399"/>
              </a:buClr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             </a:t>
            </a:r>
            <a:r>
              <a:rPr lang="en-US" sz="2400" b="1" dirty="0" smtClean="0">
                <a:solidFill>
                  <a:srgbClr val="8BFFFF"/>
                </a:solidFill>
              </a:rPr>
              <a:t>ENTEROKINETIC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 5HT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4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Receptor agonist  </a:t>
            </a:r>
            <a:r>
              <a:rPr lang="en-US" sz="2400" b="1" dirty="0" err="1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Prucalopride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   </a:t>
            </a:r>
            <a:b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                 stimulate colonic mass movements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                </a:t>
            </a:r>
            <a:r>
              <a:rPr lang="en-US" sz="2400" b="1" dirty="0" smtClean="0">
                <a:solidFill>
                  <a:srgbClr val="8BFFFF"/>
                </a:solidFill>
                <a:latin typeface="Arial Narrow" pitchFamily="34" charset="0"/>
                <a:sym typeface="Wingdings 3"/>
              </a:rPr>
              <a:t>CL CHANNEL ACTIVATORS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Lubiprostone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produce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                rich fluid secretion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078872"/>
            <a:ext cx="8915400" cy="1797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300"/>
              </a:spcBef>
              <a:buClr>
                <a:srgbClr val="FF3399"/>
              </a:buClr>
              <a:buFont typeface="Wingdings 2" pitchFamily="18" charset="2"/>
              <a:buChar char="·"/>
            </a:pPr>
            <a:r>
              <a:rPr lang="en-US" sz="2400" b="1" dirty="0" smtClean="0">
                <a:latin typeface="Arial Narrow" pitchFamily="34" charset="0"/>
              </a:rPr>
              <a:t>If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long standing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</a:t>
            </a:r>
            <a:r>
              <a:rPr lang="en-US" sz="2400" b="1" dirty="0" smtClean="0">
                <a:latin typeface="Arial Narrow" pitchFamily="34" charset="0"/>
              </a:rPr>
              <a:t>start with life style modification  [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fluid &amp; </a:t>
            </a:r>
            <a:r>
              <a:rPr lang="en-US" sz="2400" b="1" dirty="0" smtClean="0">
                <a:latin typeface="Arial Narrow" pitchFamily="34" charset="0"/>
              </a:rPr>
              <a:t> bulk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of diet (fibers have regulatory action on gut transit time &amp; motility),...] 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if natural modalities fail help with </a:t>
            </a:r>
            <a:r>
              <a:rPr lang="en-US" sz="2400" b="1" dirty="0" smtClean="0">
                <a:solidFill>
                  <a:srgbClr val="8BFFFF"/>
                </a:solidFill>
                <a:latin typeface="Arial Narrow" pitchFamily="34" charset="0"/>
              </a:rPr>
              <a:t>LAXATIVES </a:t>
            </a:r>
          </a:p>
          <a:p>
            <a:pPr>
              <a:lnSpc>
                <a:spcPts val="2600"/>
              </a:lnSpc>
              <a:spcBef>
                <a:spcPts val="300"/>
              </a:spcBef>
              <a:buClr>
                <a:srgbClr val="FF3399"/>
              </a:buClr>
              <a:buFont typeface="Wingdings 2" pitchFamily="18" charset="2"/>
              <a:buChar char="·"/>
            </a:pPr>
            <a:r>
              <a:rPr lang="en-US" sz="2400" b="1" dirty="0" smtClean="0">
                <a:latin typeface="Arial Narrow" pitchFamily="34" charset="0"/>
              </a:rPr>
              <a:t> If colon/ rectum  is loaded, use suppositories  / enemas /  </a:t>
            </a:r>
            <a:r>
              <a:rPr lang="en-US" sz="2400" b="1" dirty="0" err="1" smtClean="0">
                <a:latin typeface="Arial Narrow" pitchFamily="34" charset="0"/>
              </a:rPr>
              <a:t>senna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laxative, if fail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apply manual 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disimpaction</a:t>
            </a:r>
            <a:endParaRPr lang="en-US" sz="24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build="p"/>
      <p:bldP spid="6" grpId="0"/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0070C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4114</TotalTime>
  <Words>2478</Words>
  <Application>Microsoft Office PowerPoint</Application>
  <PresentationFormat>On-screen Show (4:3)</PresentationFormat>
  <Paragraphs>403</Paragraphs>
  <Slides>36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I. Laxatives</vt:lpstr>
      <vt:lpstr>Slide 11</vt:lpstr>
      <vt:lpstr>Slide 12</vt:lpstr>
      <vt:lpstr>Increased prevalence of Secondary Causes…..</vt:lpstr>
      <vt:lpstr>Slide 14</vt:lpstr>
      <vt:lpstr>Slide 15</vt:lpstr>
      <vt:lpstr>Slide 16</vt:lpstr>
      <vt:lpstr>Slide 17</vt:lpstr>
      <vt:lpstr>Slide 18</vt:lpstr>
      <vt:lpstr>II. New Modalitis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1</cp:lastModifiedBy>
  <cp:revision>211</cp:revision>
  <dcterms:created xsi:type="dcterms:W3CDTF">2006-08-16T00:00:00Z</dcterms:created>
  <dcterms:modified xsi:type="dcterms:W3CDTF">2011-06-16T11:52:14Z</dcterms:modified>
</cp:coreProperties>
</file>