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60" r:id="rId4"/>
    <p:sldId id="261" r:id="rId5"/>
    <p:sldId id="262" r:id="rId6"/>
    <p:sldId id="263" r:id="rId7"/>
    <p:sldId id="264" r:id="rId8"/>
    <p:sldId id="270" r:id="rId9"/>
    <p:sldId id="299" r:id="rId10"/>
    <p:sldId id="291" r:id="rId11"/>
    <p:sldId id="266" r:id="rId12"/>
    <p:sldId id="293" r:id="rId13"/>
    <p:sldId id="267" r:id="rId14"/>
    <p:sldId id="268" r:id="rId15"/>
    <p:sldId id="271" r:id="rId16"/>
    <p:sldId id="27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C4"/>
    <a:srgbClr val="4F00C4"/>
    <a:srgbClr val="009999"/>
    <a:srgbClr val="99FF33"/>
    <a:srgbClr val="66FFFF"/>
    <a:srgbClr val="D5FFFF"/>
    <a:srgbClr val="3E009A"/>
    <a:srgbClr val="0091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B59CC59E-DB58-4757-B965-3839F8BA6106}" type="datetimeFigureOut">
              <a:rPr lang="en-US"/>
              <a:pPr>
                <a:defRPr/>
              </a:pPr>
              <a:t>4/5/2011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fld id="{C56758C0-D705-42D0-AB93-C11205479F3B}" type="slidenum">
              <a:rPr lang="ar-SA"/>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4A0340-8C92-4221-84FF-46020D02FFFA}" type="datetimeFigureOut">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6CB529-8E0A-4F5D-88EF-3604601A829E}"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06C7A-BEE0-41A7-BB90-52318BE971A1}" type="datetimeFigureOut">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3A1F0F8-D46F-43C8-A530-C552F1B8CFF3}"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CCD48-4643-45E7-A78C-2073C32360A5}" type="datetimeFigureOut">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71868E-2B46-4138-8607-99E421AA2C6F}"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FCA63-D704-4E58-A6FC-D6873AC6D1B3}" type="datetimeFigureOut">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651579-701B-46E8-ABEC-C867474FF789}"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143EB3-A3C7-4481-B463-12E25FBF3677}" type="datetimeFigureOut">
              <a:rPr lang="en-US"/>
              <a:pPr>
                <a:defRPr/>
              </a:pPr>
              <a:t>4/5/2011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9DE2CA-62EB-4261-AC5B-53213200A751}"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EB0146-EF81-4308-BD8B-4DF4C05FF3C1}" type="datetimeFigureOut">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21131F-3012-4202-B950-F518AF2205BD}"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CB752E-B47D-4AA6-A471-36BBA55C2B22}" type="datetimeFigureOut">
              <a:rPr lang="en-US"/>
              <a:pPr>
                <a:defRPr/>
              </a:pPr>
              <a:t>4/5/2011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B53ADDC-6AFB-4180-B5B3-8D1F1409486C}"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08F55A-7D34-4659-9B6B-C52BEA983682}" type="datetimeFigureOut">
              <a:rPr lang="en-US"/>
              <a:pPr>
                <a:defRPr/>
              </a:pPr>
              <a:t>4/5/2011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1499F44-AFB9-42E6-9DC1-694462D28A20}"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B49B25-AA01-422D-A3FD-000D14337E13}" type="datetimeFigureOut">
              <a:rPr lang="en-US"/>
              <a:pPr>
                <a:defRPr/>
              </a:pPr>
              <a:t>4/5/2011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54BACBF-2F6C-4EF9-A485-D61A21060C15}"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188D3D-86B7-461A-BDC6-B2DE82F8B3F3}" type="datetimeFigureOut">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212A0E-680F-42A2-B69D-E192CA1A1CC5}"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A08C25-0AF4-4598-80C5-8DC203A129D9}" type="datetimeFigureOut">
              <a:rPr lang="en-US"/>
              <a:pPr>
                <a:defRPr/>
              </a:pPr>
              <a:t>4/5/2011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78F2D0-5377-445A-A1B7-BED53317CA04}"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802A8A35-3510-4CEC-B86E-5FA0AE90B1A0}" type="datetimeFigureOut">
              <a:rPr lang="en-US"/>
              <a:pPr>
                <a:defRPr/>
              </a:pPr>
              <a:t>4/5/2011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fld id="{726C0F03-263D-446F-ACA0-CDB179E7CAA4}"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14340" name="Picture 4" descr="http://farm1.static.flickr.com/63/171449609_ca3f8640df.jpg"/>
          <p:cNvPicPr>
            <a:picLocks noChangeAspect="1" noChangeArrowheads="1"/>
          </p:cNvPicPr>
          <p:nvPr/>
        </p:nvPicPr>
        <p:blipFill>
          <a:blip r:embed="rId2" cstate="print"/>
          <a:srcRect l="4047" t="43201" r="2888" b="2029"/>
          <a:stretch>
            <a:fillRect/>
          </a:stretch>
        </p:blipFill>
        <p:spPr bwMode="auto">
          <a:xfrm>
            <a:off x="533400" y="457200"/>
            <a:ext cx="5257800" cy="4495800"/>
          </a:xfrm>
          <a:prstGeom prst="rect">
            <a:avLst/>
          </a:prstGeom>
          <a:noFill/>
          <a:ln w="9525">
            <a:noFill/>
            <a:miter lim="800000"/>
            <a:headEnd/>
            <a:tailEnd/>
          </a:ln>
        </p:spPr>
      </p:pic>
      <p:sp>
        <p:nvSpPr>
          <p:cNvPr id="9" name="Rectangle 8"/>
          <p:cNvSpPr/>
          <p:nvPr/>
        </p:nvSpPr>
        <p:spPr>
          <a:xfrm>
            <a:off x="76200" y="143470"/>
            <a:ext cx="6994222"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fontAlgn="auto">
              <a:spcBef>
                <a:spcPts val="0"/>
              </a:spcBef>
              <a:spcAft>
                <a:spcPts val="0"/>
              </a:spcAft>
              <a:defRPr/>
            </a:pPr>
            <a:r>
              <a:rPr lang="en-US" sz="5400" b="1" dirty="0">
                <a:ln/>
                <a:solidFill>
                  <a:srgbClr val="92D050"/>
                </a:solidFill>
                <a:effectLst>
                  <a:outerShdw blurRad="50800" dist="38100" dir="5400000" algn="t" rotWithShape="0">
                    <a:prstClr val="black"/>
                  </a:outerShdw>
                  <a:reflection blurRad="6350" stA="55000" endA="50" endPos="85000" dir="5400000" sy="-100000" algn="bl" rotWithShape="0"/>
                </a:effectLst>
                <a:latin typeface="+mn-lt"/>
                <a:cs typeface="+mn-cs"/>
              </a:rPr>
              <a:t>ANTIDEPRESSANTS</a:t>
            </a:r>
          </a:p>
        </p:txBody>
      </p:sp>
      <p:sp>
        <p:nvSpPr>
          <p:cNvPr id="10" name="Rectangle 9"/>
          <p:cNvSpPr/>
          <p:nvPr/>
        </p:nvSpPr>
        <p:spPr>
          <a:xfrm>
            <a:off x="152400" y="4800600"/>
            <a:ext cx="7199343"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fontAlgn="auto">
              <a:spcBef>
                <a:spcPts val="0"/>
              </a:spcBef>
              <a:spcAft>
                <a:spcPts val="0"/>
              </a:spcAft>
              <a:defRPr/>
            </a:pPr>
            <a:r>
              <a:rPr lang="en-US" sz="5400" b="1" dirty="0">
                <a:ln/>
                <a:solidFill>
                  <a:srgbClr val="92D050"/>
                </a:solidFill>
                <a:effectLst>
                  <a:outerShdw blurRad="50800" dist="38100" dir="5400000" algn="t" rotWithShape="0">
                    <a:prstClr val="black"/>
                  </a:outerShdw>
                  <a:reflection blurRad="6350" stA="55000" endA="50" endPos="85000" dir="5400000" sy="-100000" algn="bl" rotWithShape="0"/>
                </a:effectLst>
                <a:latin typeface="+mn-lt"/>
                <a:cs typeface="+mn-cs"/>
              </a:rPr>
              <a:t>New Antidepressants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23556" name="Picture 2" descr="http://faculty.irsc.edu/faculty/sschwartz/nervecomplex%5b1%5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ounded Rectangle 5"/>
          <p:cNvSpPr/>
          <p:nvPr/>
        </p:nvSpPr>
        <p:spPr>
          <a:xfrm>
            <a:off x="2133600" y="1828800"/>
            <a:ext cx="5181600" cy="2895600"/>
          </a:xfrm>
          <a:prstGeom prst="roundRect">
            <a:avLst/>
          </a:prstGeom>
          <a:solidFill>
            <a:srgbClr val="5700D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en-US" sz="4800" dirty="0">
                <a:latin typeface="Bernard MT Condensed" pitchFamily="18" charset="0"/>
              </a:rPr>
              <a:t>Reuptake Inhibitors &amp; Mixed Action Novel ADDs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4580" name="TextBox 2"/>
          <p:cNvSpPr txBox="1">
            <a:spLocks noChangeArrowheads="1"/>
          </p:cNvSpPr>
          <p:nvPr/>
        </p:nvSpPr>
        <p:spPr bwMode="auto">
          <a:xfrm>
            <a:off x="1295400" y="1600200"/>
            <a:ext cx="7543800" cy="369888"/>
          </a:xfrm>
          <a:prstGeom prst="rect">
            <a:avLst/>
          </a:prstGeom>
          <a:noFill/>
          <a:ln w="9525">
            <a:noFill/>
            <a:miter lim="800000"/>
            <a:headEnd/>
            <a:tailEnd/>
          </a:ln>
        </p:spPr>
        <p:txBody>
          <a:bodyPr>
            <a:spAutoFit/>
          </a:bodyPr>
          <a:lstStyle/>
          <a:p>
            <a:pPr algn="l" rtl="0"/>
            <a:endParaRPr lang="en-US">
              <a:latin typeface="Calibri" pitchFamily="34" charset="0"/>
            </a:endParaRPr>
          </a:p>
        </p:txBody>
      </p:sp>
      <p:sp>
        <p:nvSpPr>
          <p:cNvPr id="6" name="Rectangle 5"/>
          <p:cNvSpPr>
            <a:spLocks noChangeArrowheads="1"/>
          </p:cNvSpPr>
          <p:nvPr/>
        </p:nvSpPr>
        <p:spPr bwMode="auto">
          <a:xfrm>
            <a:off x="152400" y="304800"/>
            <a:ext cx="8991600" cy="523875"/>
          </a:xfrm>
          <a:prstGeom prst="rect">
            <a:avLst/>
          </a:prstGeom>
          <a:noFill/>
          <a:ln w="9525">
            <a:noFill/>
            <a:miter lim="800000"/>
            <a:headEnd/>
            <a:tailEnd/>
          </a:ln>
        </p:spPr>
        <p:txBody>
          <a:bodyPr>
            <a:spAutoFit/>
          </a:bodyPr>
          <a:lstStyle/>
          <a:p>
            <a:pPr algn="l" rtl="0"/>
            <a:r>
              <a:rPr lang="en-AU" sz="2800">
                <a:solidFill>
                  <a:srgbClr val="97FFFF"/>
                </a:solidFill>
                <a:latin typeface="Bernard MT Condensed" pitchFamily="18" charset="0"/>
              </a:rPr>
              <a:t>Serotonin Norepinephrine Reuptake Inhibitors  [ SNRIs ]</a:t>
            </a:r>
          </a:p>
        </p:txBody>
      </p:sp>
      <p:sp>
        <p:nvSpPr>
          <p:cNvPr id="8" name="Rectangle 7"/>
          <p:cNvSpPr/>
          <p:nvPr/>
        </p:nvSpPr>
        <p:spPr>
          <a:xfrm>
            <a:off x="0" y="990600"/>
            <a:ext cx="9144000" cy="762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path path="circle">
              <a:fillToRect t="100000" r="100000"/>
            </a:path>
            <a:tileRect l="-100000" b="-100000"/>
          </a:gra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4585" name="Rectangle 4"/>
          <p:cNvSpPr>
            <a:spLocks noChangeArrowheads="1"/>
          </p:cNvSpPr>
          <p:nvPr/>
        </p:nvSpPr>
        <p:spPr bwMode="auto">
          <a:xfrm>
            <a:off x="304800" y="914400"/>
            <a:ext cx="2540000" cy="479425"/>
          </a:xfrm>
          <a:prstGeom prst="rect">
            <a:avLst/>
          </a:prstGeom>
          <a:solidFill>
            <a:srgbClr val="97FFFF"/>
          </a:solidFill>
          <a:ln w="28575">
            <a:solidFill>
              <a:schemeClr val="bg1"/>
            </a:solidFill>
            <a:miter lim="800000"/>
            <a:headEnd/>
            <a:tailEnd/>
          </a:ln>
        </p:spPr>
        <p:txBody>
          <a:bodyPr wrap="none">
            <a:spAutoFit/>
          </a:bodyPr>
          <a:lstStyle/>
          <a:p>
            <a:pPr algn="l" rtl="0">
              <a:lnSpc>
                <a:spcPct val="90000"/>
              </a:lnSpc>
            </a:pPr>
            <a:r>
              <a:rPr lang="en-US" sz="2800">
                <a:solidFill>
                  <a:srgbClr val="7030A0"/>
                </a:solidFill>
                <a:latin typeface="Cooper Black" pitchFamily="18" charset="0"/>
              </a:rPr>
              <a:t>Venalafaxine</a:t>
            </a:r>
          </a:p>
        </p:txBody>
      </p:sp>
      <p:pic>
        <p:nvPicPr>
          <p:cNvPr id="24586" name="Picture 2" descr="C:\Users\Administrator\Pictures\Picture1.jpg"/>
          <p:cNvPicPr>
            <a:picLocks noChangeAspect="1" noChangeArrowheads="1"/>
          </p:cNvPicPr>
          <p:nvPr/>
        </p:nvPicPr>
        <p:blipFill>
          <a:blip r:embed="rId2" cstate="print"/>
          <a:srcRect l="1682" t="1666" r="841" b="3333"/>
          <a:stretch>
            <a:fillRect/>
          </a:stretch>
        </p:blipFill>
        <p:spPr bwMode="auto">
          <a:xfrm>
            <a:off x="76200" y="1371600"/>
            <a:ext cx="5194300" cy="5105400"/>
          </a:xfrm>
          <a:prstGeom prst="rect">
            <a:avLst/>
          </a:prstGeom>
          <a:noFill/>
          <a:ln w="9525">
            <a:noFill/>
            <a:miter lim="800000"/>
            <a:headEnd/>
            <a:tailEnd/>
          </a:ln>
        </p:spPr>
      </p:pic>
      <p:sp>
        <p:nvSpPr>
          <p:cNvPr id="24587" name="TextBox 10"/>
          <p:cNvSpPr txBox="1">
            <a:spLocks noChangeArrowheads="1"/>
          </p:cNvSpPr>
          <p:nvPr/>
        </p:nvSpPr>
        <p:spPr bwMode="auto">
          <a:xfrm>
            <a:off x="4953000" y="1143000"/>
            <a:ext cx="3733800" cy="2092881"/>
          </a:xfrm>
          <a:prstGeom prst="rect">
            <a:avLst/>
          </a:prstGeom>
          <a:noFill/>
          <a:ln w="9525">
            <a:noFill/>
            <a:miter lim="800000"/>
            <a:headEnd/>
            <a:tailEnd/>
          </a:ln>
        </p:spPr>
        <p:txBody>
          <a:bodyPr>
            <a:spAutoFit/>
          </a:bodyPr>
          <a:lstStyle/>
          <a:p>
            <a:pPr algn="l" rtl="0"/>
            <a:r>
              <a:rPr lang="en-US" sz="2600" b="1" dirty="0">
                <a:solidFill>
                  <a:schemeClr val="bg1"/>
                </a:solidFill>
                <a:latin typeface="Arial Narrow" pitchFamily="34" charset="0"/>
              </a:rPr>
              <a:t>Restore the levels of NE &amp; 5HT  in the synaptic cleft by binding to </a:t>
            </a:r>
            <a:r>
              <a:rPr lang="en-US" sz="2600" b="1" dirty="0" smtClean="0">
                <a:solidFill>
                  <a:schemeClr val="bg1"/>
                </a:solidFill>
                <a:latin typeface="Arial Narrow" pitchFamily="34" charset="0"/>
              </a:rPr>
              <a:t>NET &amp; SERT </a:t>
            </a:r>
            <a:r>
              <a:rPr lang="en-US" sz="2600" b="1" dirty="0">
                <a:solidFill>
                  <a:schemeClr val="bg1"/>
                </a:solidFill>
                <a:latin typeface="Arial Narrow" pitchFamily="34" charset="0"/>
              </a:rPr>
              <a:t>Has mild </a:t>
            </a:r>
            <a:r>
              <a:rPr lang="en-US" sz="2600" b="1" dirty="0" err="1">
                <a:solidFill>
                  <a:schemeClr val="bg1"/>
                </a:solidFill>
                <a:latin typeface="Arial Narrow" pitchFamily="34" charset="0"/>
              </a:rPr>
              <a:t>antimuscarinic</a:t>
            </a:r>
            <a:r>
              <a:rPr lang="en-US" sz="2600" b="1" dirty="0">
                <a:solidFill>
                  <a:schemeClr val="bg1"/>
                </a:solidFill>
                <a:latin typeface="Arial Narrow" pitchFamily="34" charset="0"/>
              </a:rPr>
              <a:t> effect</a:t>
            </a:r>
          </a:p>
        </p:txBody>
      </p:sp>
      <p:sp>
        <p:nvSpPr>
          <p:cNvPr id="24588" name="TextBox 11"/>
          <p:cNvSpPr txBox="1">
            <a:spLocks noChangeArrowheads="1"/>
          </p:cNvSpPr>
          <p:nvPr/>
        </p:nvSpPr>
        <p:spPr bwMode="auto">
          <a:xfrm>
            <a:off x="4953000" y="3279775"/>
            <a:ext cx="4191000" cy="2892425"/>
          </a:xfrm>
          <a:prstGeom prst="rect">
            <a:avLst/>
          </a:prstGeom>
          <a:noFill/>
          <a:ln w="9525">
            <a:noFill/>
            <a:miter lim="800000"/>
            <a:headEnd/>
            <a:tailEnd/>
          </a:ln>
        </p:spPr>
        <p:txBody>
          <a:bodyPr>
            <a:spAutoFit/>
          </a:bodyPr>
          <a:lstStyle/>
          <a:p>
            <a:pPr algn="l" rtl="0"/>
            <a:r>
              <a:rPr lang="en-US" sz="2600" b="1" dirty="0">
                <a:solidFill>
                  <a:schemeClr val="bg1"/>
                </a:solidFill>
                <a:latin typeface="Arial Narrow" pitchFamily="34" charset="0"/>
              </a:rPr>
              <a:t>Short  t</a:t>
            </a:r>
            <a:r>
              <a:rPr lang="en-US" sz="2600" b="1" baseline="-25000" dirty="0">
                <a:solidFill>
                  <a:schemeClr val="bg1"/>
                </a:solidFill>
                <a:latin typeface="Arial Narrow" pitchFamily="34" charset="0"/>
              </a:rPr>
              <a:t>1/2</a:t>
            </a:r>
          </a:p>
          <a:p>
            <a:pPr algn="l" rtl="0"/>
            <a:r>
              <a:rPr lang="en-US" sz="2600" b="1" dirty="0">
                <a:solidFill>
                  <a:schemeClr val="bg1"/>
                </a:solidFill>
                <a:latin typeface="Arial Narrow" pitchFamily="34" charset="0"/>
                <a:sym typeface="Wingdings 3" pitchFamily="18" charset="2"/>
              </a:rPr>
              <a:t></a:t>
            </a:r>
            <a:r>
              <a:rPr lang="en-US" sz="2600" b="1" dirty="0">
                <a:solidFill>
                  <a:schemeClr val="bg1"/>
                </a:solidFill>
                <a:latin typeface="Arial Narrow" pitchFamily="34" charset="0"/>
              </a:rPr>
              <a:t>HR &amp; BP</a:t>
            </a:r>
          </a:p>
          <a:p>
            <a:pPr algn="l" rtl="0"/>
            <a:r>
              <a:rPr lang="en-US" sz="2600" b="1" dirty="0">
                <a:solidFill>
                  <a:schemeClr val="bg1"/>
                </a:solidFill>
                <a:latin typeface="Arial Narrow" pitchFamily="34" charset="0"/>
              </a:rPr>
              <a:t> Side effects similar to SSRI drugs but  may be withdrawal manifestations on </a:t>
            </a:r>
            <a:r>
              <a:rPr lang="en-US" sz="2600" b="1" dirty="0" err="1">
                <a:solidFill>
                  <a:schemeClr val="bg1"/>
                </a:solidFill>
                <a:latin typeface="Arial Narrow" pitchFamily="34" charset="0"/>
              </a:rPr>
              <a:t>discontin-uation</a:t>
            </a:r>
            <a:r>
              <a:rPr lang="en-US" sz="2600" b="1" dirty="0">
                <a:solidFill>
                  <a:schemeClr val="bg1"/>
                </a:solidFill>
                <a:latin typeface="Arial Narrow" pitchFamily="34" charset="0"/>
              </a:rPr>
              <a:t> </a:t>
            </a:r>
            <a:r>
              <a:rPr lang="en-US" sz="2600" b="1" dirty="0">
                <a:solidFill>
                  <a:schemeClr val="bg1"/>
                </a:solidFill>
                <a:latin typeface="Arial Narrow" pitchFamily="34" charset="0"/>
                <a:sym typeface="Wingdings 3" pitchFamily="18" charset="2"/>
              </a:rPr>
              <a:t> </a:t>
            </a:r>
            <a:r>
              <a:rPr lang="en-US" sz="2600" b="1" dirty="0">
                <a:solidFill>
                  <a:schemeClr val="bg1"/>
                </a:solidFill>
                <a:latin typeface="Arial Narrow" pitchFamily="34" charset="0"/>
              </a:rPr>
              <a:t>may need dosage tapering</a:t>
            </a:r>
          </a:p>
        </p:txBody>
      </p:sp>
      <p:sp>
        <p:nvSpPr>
          <p:cNvPr id="24590" name="AutoShape 14"/>
          <p:cNvSpPr>
            <a:spLocks noChangeArrowheads="1"/>
          </p:cNvSpPr>
          <p:nvPr/>
        </p:nvSpPr>
        <p:spPr bwMode="auto">
          <a:xfrm rot="8427018">
            <a:off x="4457700" y="4318000"/>
            <a:ext cx="381000" cy="3048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4591" name="AutoShape 15"/>
          <p:cNvSpPr>
            <a:spLocks noChangeArrowheads="1"/>
          </p:cNvSpPr>
          <p:nvPr/>
        </p:nvSpPr>
        <p:spPr bwMode="auto">
          <a:xfrm rot="7584844">
            <a:off x="2019300" y="4229100"/>
            <a:ext cx="381000" cy="3048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ipe(left)">
                                      <p:cBhvr>
                                        <p:cTn id="7" dur="1000"/>
                                        <p:tgtEl>
                                          <p:spTgt spid="245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Effect transition="in" filter="wipe(left)">
                                      <p:cBhvr>
                                        <p:cTn id="12" dur="1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245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5604" name="TextBox 2"/>
          <p:cNvSpPr txBox="1">
            <a:spLocks noChangeArrowheads="1"/>
          </p:cNvSpPr>
          <p:nvPr/>
        </p:nvSpPr>
        <p:spPr bwMode="auto">
          <a:xfrm>
            <a:off x="1295400" y="1600200"/>
            <a:ext cx="7543800" cy="369888"/>
          </a:xfrm>
          <a:prstGeom prst="rect">
            <a:avLst/>
          </a:prstGeom>
          <a:noFill/>
          <a:ln w="9525">
            <a:noFill/>
            <a:miter lim="800000"/>
            <a:headEnd/>
            <a:tailEnd/>
          </a:ln>
        </p:spPr>
        <p:txBody>
          <a:bodyPr>
            <a:spAutoFit/>
          </a:bodyPr>
          <a:lstStyle/>
          <a:p>
            <a:pPr algn="l" rtl="0"/>
            <a:endParaRPr lang="en-US">
              <a:latin typeface="Calibri" pitchFamily="34" charset="0"/>
            </a:endParaRPr>
          </a:p>
        </p:txBody>
      </p:sp>
      <p:sp>
        <p:nvSpPr>
          <p:cNvPr id="8" name="Rectangle 7"/>
          <p:cNvSpPr/>
          <p:nvPr/>
        </p:nvSpPr>
        <p:spPr>
          <a:xfrm>
            <a:off x="0" y="990600"/>
            <a:ext cx="9144000" cy="762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path path="circle">
              <a:fillToRect t="100000" r="100000"/>
            </a:path>
            <a:tileRect l="-100000" b="-100000"/>
          </a:gra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Rectangle 6"/>
          <p:cNvSpPr>
            <a:spLocks noChangeArrowheads="1"/>
          </p:cNvSpPr>
          <p:nvPr/>
        </p:nvSpPr>
        <p:spPr bwMode="auto">
          <a:xfrm>
            <a:off x="304800" y="228600"/>
            <a:ext cx="6781800" cy="523875"/>
          </a:xfrm>
          <a:prstGeom prst="rect">
            <a:avLst/>
          </a:prstGeom>
          <a:noFill/>
          <a:ln w="9525">
            <a:noFill/>
            <a:miter lim="800000"/>
            <a:headEnd/>
            <a:tailEnd/>
          </a:ln>
        </p:spPr>
        <p:txBody>
          <a:bodyPr>
            <a:spAutoFit/>
          </a:bodyPr>
          <a:lstStyle/>
          <a:p>
            <a:pPr algn="l" rtl="0"/>
            <a:r>
              <a:rPr lang="en-AU" sz="2800">
                <a:solidFill>
                  <a:srgbClr val="97FFFF"/>
                </a:solidFill>
                <a:latin typeface="Bernard MT Condensed" pitchFamily="18" charset="0"/>
              </a:rPr>
              <a:t>Norepinephrine Reuptake Inhibitors  [ NRIs ]</a:t>
            </a:r>
          </a:p>
        </p:txBody>
      </p:sp>
      <p:sp>
        <p:nvSpPr>
          <p:cNvPr id="25611" name="Rectangle 9"/>
          <p:cNvSpPr>
            <a:spLocks noChangeArrowheads="1"/>
          </p:cNvSpPr>
          <p:nvPr/>
        </p:nvSpPr>
        <p:spPr bwMode="auto">
          <a:xfrm>
            <a:off x="4876800" y="1524000"/>
            <a:ext cx="4038600" cy="4565650"/>
          </a:xfrm>
          <a:prstGeom prst="rect">
            <a:avLst/>
          </a:prstGeom>
          <a:noFill/>
          <a:ln w="9525">
            <a:noFill/>
            <a:miter lim="800000"/>
            <a:headEnd/>
            <a:tailEnd/>
          </a:ln>
        </p:spPr>
        <p:txBody>
          <a:bodyPr>
            <a:spAutoFit/>
          </a:bodyPr>
          <a:lstStyle/>
          <a:p>
            <a:pPr algn="l" rtl="0"/>
            <a:r>
              <a:rPr lang="en-US" sz="2400" b="1">
                <a:solidFill>
                  <a:schemeClr val="bg1"/>
                </a:solidFill>
                <a:latin typeface="Arial Narrow" pitchFamily="34" charset="0"/>
              </a:rPr>
              <a:t>Block only NET</a:t>
            </a:r>
          </a:p>
          <a:p>
            <a:pPr algn="l" rtl="0"/>
            <a:r>
              <a:rPr lang="en-US" sz="2400" b="1">
                <a:solidFill>
                  <a:schemeClr val="bg1"/>
                </a:solidFill>
                <a:latin typeface="Arial Narrow" pitchFamily="34" charset="0"/>
              </a:rPr>
              <a:t>No affinity for 5HT, DA, ADR, H, mAch receptors</a:t>
            </a:r>
            <a:r>
              <a:rPr lang="en-US" sz="2400" b="1">
                <a:latin typeface="Arial Narrow" pitchFamily="34" charset="0"/>
              </a:rPr>
              <a:t> </a:t>
            </a:r>
          </a:p>
          <a:p>
            <a:pPr algn="l" rtl="0"/>
            <a:endParaRPr lang="en-US" sz="1000" b="1">
              <a:solidFill>
                <a:schemeClr val="bg1"/>
              </a:solidFill>
              <a:latin typeface="Arial Narrow" pitchFamily="34" charset="0"/>
            </a:endParaRPr>
          </a:p>
          <a:p>
            <a:pPr algn="l" rtl="0"/>
            <a:r>
              <a:rPr lang="en-US" sz="2400" b="1">
                <a:solidFill>
                  <a:schemeClr val="bg1"/>
                </a:solidFill>
                <a:latin typeface="Arial Narrow" pitchFamily="34" charset="0"/>
              </a:rPr>
              <a:t>So, has positive effects on the concentration and motivation in particular.</a:t>
            </a:r>
          </a:p>
          <a:p>
            <a:pPr algn="l" rtl="0"/>
            <a:r>
              <a:rPr lang="en-US" sz="1000" b="1">
                <a:solidFill>
                  <a:schemeClr val="bg1"/>
                </a:solidFill>
                <a:latin typeface="Arial Narrow" pitchFamily="34" charset="0"/>
              </a:rPr>
              <a:t> </a:t>
            </a:r>
          </a:p>
          <a:p>
            <a:pPr algn="l" rtl="0"/>
            <a:r>
              <a:rPr lang="en-US" sz="2400" b="1">
                <a:solidFill>
                  <a:schemeClr val="bg1"/>
                </a:solidFill>
                <a:latin typeface="Arial Narrow" pitchFamily="34" charset="0"/>
              </a:rPr>
              <a:t>Safe to combine with SSRIs</a:t>
            </a:r>
          </a:p>
          <a:p>
            <a:pPr algn="l" rtl="0"/>
            <a:endParaRPr lang="en-US" sz="1000" b="1">
              <a:solidFill>
                <a:schemeClr val="bg1"/>
              </a:solidFill>
              <a:latin typeface="Arial Narrow" pitchFamily="34" charset="0"/>
            </a:endParaRPr>
          </a:p>
          <a:p>
            <a:pPr algn="l" rtl="0"/>
            <a:r>
              <a:rPr lang="en-US" sz="2400" b="1">
                <a:solidFill>
                  <a:schemeClr val="bg1"/>
                </a:solidFill>
                <a:latin typeface="Arial Narrow" pitchFamily="34" charset="0"/>
              </a:rPr>
              <a:t>Minimal side effects only related to activation of ADR system as  tremor, tachycardia, and urinary hesitancy</a:t>
            </a:r>
          </a:p>
        </p:txBody>
      </p:sp>
      <p:pic>
        <p:nvPicPr>
          <p:cNvPr id="25614" name="Picture 14" descr="Picture3"/>
          <p:cNvPicPr>
            <a:picLocks noChangeAspect="1" noChangeArrowheads="1"/>
          </p:cNvPicPr>
          <p:nvPr/>
        </p:nvPicPr>
        <p:blipFill>
          <a:blip r:embed="rId2" cstate="print"/>
          <a:srcRect/>
          <a:stretch>
            <a:fillRect/>
          </a:stretch>
        </p:blipFill>
        <p:spPr bwMode="auto">
          <a:xfrm>
            <a:off x="0" y="1066800"/>
            <a:ext cx="4822825" cy="5486400"/>
          </a:xfrm>
          <a:prstGeom prst="rect">
            <a:avLst/>
          </a:prstGeom>
          <a:noFill/>
        </p:spPr>
      </p:pic>
      <p:sp>
        <p:nvSpPr>
          <p:cNvPr id="25608" name="Rectangle 4"/>
          <p:cNvSpPr>
            <a:spLocks noChangeArrowheads="1"/>
          </p:cNvSpPr>
          <p:nvPr/>
        </p:nvSpPr>
        <p:spPr bwMode="auto">
          <a:xfrm>
            <a:off x="304800" y="914400"/>
            <a:ext cx="2362200" cy="479425"/>
          </a:xfrm>
          <a:prstGeom prst="rect">
            <a:avLst/>
          </a:prstGeom>
          <a:solidFill>
            <a:srgbClr val="97FFFF"/>
          </a:solidFill>
          <a:ln w="28575">
            <a:solidFill>
              <a:schemeClr val="bg1"/>
            </a:solidFill>
            <a:miter lim="800000"/>
            <a:headEnd/>
            <a:tailEnd/>
          </a:ln>
        </p:spPr>
        <p:txBody>
          <a:bodyPr>
            <a:spAutoFit/>
          </a:bodyPr>
          <a:lstStyle/>
          <a:p>
            <a:pPr algn="l" rtl="0">
              <a:lnSpc>
                <a:spcPct val="90000"/>
              </a:lnSpc>
            </a:pPr>
            <a:r>
              <a:rPr lang="en-US" sz="2800" dirty="0" err="1">
                <a:solidFill>
                  <a:srgbClr val="7030A0"/>
                </a:solidFill>
                <a:latin typeface="Cooper Black" pitchFamily="18" charset="0"/>
              </a:rPr>
              <a:t>Reboxetine</a:t>
            </a:r>
            <a:endParaRPr lang="en-US" sz="2800" dirty="0">
              <a:solidFill>
                <a:srgbClr val="7030A0"/>
              </a:solidFill>
              <a:latin typeface="Cooper Black" pitchFamily="18" charset="0"/>
            </a:endParaRPr>
          </a:p>
        </p:txBody>
      </p:sp>
      <p:sp>
        <p:nvSpPr>
          <p:cNvPr id="25615" name="AutoShape 15"/>
          <p:cNvSpPr>
            <a:spLocks noChangeArrowheads="1"/>
          </p:cNvSpPr>
          <p:nvPr/>
        </p:nvSpPr>
        <p:spPr bwMode="auto">
          <a:xfrm rot="7584844">
            <a:off x="3441700" y="4508500"/>
            <a:ext cx="381000" cy="3048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1">
                                            <p:txEl>
                                              <p:pRg st="0" end="0"/>
                                            </p:txEl>
                                          </p:spTgt>
                                        </p:tgtEl>
                                        <p:attrNameLst>
                                          <p:attrName>style.visibility</p:attrName>
                                        </p:attrNameLst>
                                      </p:cBhvr>
                                      <p:to>
                                        <p:strVal val="visible"/>
                                      </p:to>
                                    </p:set>
                                    <p:animEffect transition="in" filter="wipe(left)">
                                      <p:cBhvr>
                                        <p:cTn id="7" dur="1000"/>
                                        <p:tgtEl>
                                          <p:spTgt spid="25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11">
                                            <p:txEl>
                                              <p:pRg st="1" end="1"/>
                                            </p:txEl>
                                          </p:spTgt>
                                        </p:tgtEl>
                                        <p:attrNameLst>
                                          <p:attrName>style.visibility</p:attrName>
                                        </p:attrNameLst>
                                      </p:cBhvr>
                                      <p:to>
                                        <p:strVal val="visible"/>
                                      </p:to>
                                    </p:set>
                                    <p:animEffect transition="in" filter="wipe(left)">
                                      <p:cBhvr>
                                        <p:cTn id="12" dur="1000"/>
                                        <p:tgtEl>
                                          <p:spTgt spid="25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11">
                                            <p:txEl>
                                              <p:pRg st="3" end="3"/>
                                            </p:txEl>
                                          </p:spTgt>
                                        </p:tgtEl>
                                        <p:attrNameLst>
                                          <p:attrName>style.visibility</p:attrName>
                                        </p:attrNameLst>
                                      </p:cBhvr>
                                      <p:to>
                                        <p:strVal val="visible"/>
                                      </p:to>
                                    </p:set>
                                    <p:animEffect transition="in" filter="wipe(left)">
                                      <p:cBhvr>
                                        <p:cTn id="17" dur="1000"/>
                                        <p:tgtEl>
                                          <p:spTgt spid="25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11">
                                            <p:txEl>
                                              <p:pRg st="4" end="4"/>
                                            </p:txEl>
                                          </p:spTgt>
                                        </p:tgtEl>
                                        <p:attrNameLst>
                                          <p:attrName>style.visibility</p:attrName>
                                        </p:attrNameLst>
                                      </p:cBhvr>
                                      <p:to>
                                        <p:strVal val="visible"/>
                                      </p:to>
                                    </p:set>
                                    <p:animEffect transition="in" filter="wipe(left)">
                                      <p:cBhvr>
                                        <p:cTn id="22" dur="1000"/>
                                        <p:tgtEl>
                                          <p:spTgt spid="256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11">
                                            <p:txEl>
                                              <p:pRg st="5" end="5"/>
                                            </p:txEl>
                                          </p:spTgt>
                                        </p:tgtEl>
                                        <p:attrNameLst>
                                          <p:attrName>style.visibility</p:attrName>
                                        </p:attrNameLst>
                                      </p:cBhvr>
                                      <p:to>
                                        <p:strVal val="visible"/>
                                      </p:to>
                                    </p:set>
                                    <p:animEffect transition="in" filter="wipe(left)">
                                      <p:cBhvr>
                                        <p:cTn id="27" dur="1000"/>
                                        <p:tgtEl>
                                          <p:spTgt spid="256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611">
                                            <p:txEl>
                                              <p:pRg st="7" end="7"/>
                                            </p:txEl>
                                          </p:spTgt>
                                        </p:tgtEl>
                                        <p:attrNameLst>
                                          <p:attrName>style.visibility</p:attrName>
                                        </p:attrNameLst>
                                      </p:cBhvr>
                                      <p:to>
                                        <p:strVal val="visible"/>
                                      </p:to>
                                    </p:set>
                                    <p:animEffect transition="in" filter="wipe(left)">
                                      <p:cBhvr>
                                        <p:cTn id="32" dur="1000"/>
                                        <p:tgtEl>
                                          <p:spTgt spid="25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TextBox 10"/>
          <p:cNvSpPr txBox="1">
            <a:spLocks noChangeArrowheads="1"/>
          </p:cNvSpPr>
          <p:nvPr/>
        </p:nvSpPr>
        <p:spPr bwMode="auto">
          <a:xfrm>
            <a:off x="0" y="228600"/>
            <a:ext cx="9144000" cy="450850"/>
          </a:xfrm>
          <a:prstGeom prst="rect">
            <a:avLst/>
          </a:prstGeom>
          <a:noFill/>
          <a:ln w="9525">
            <a:noFill/>
            <a:miter lim="800000"/>
            <a:headEnd/>
            <a:tailEnd/>
          </a:ln>
        </p:spPr>
        <p:txBody>
          <a:bodyPr>
            <a:spAutoFit/>
          </a:bodyPr>
          <a:lstStyle/>
          <a:p>
            <a:pPr algn="l" rtl="0">
              <a:lnSpc>
                <a:spcPts val="2800"/>
              </a:lnSpc>
            </a:pPr>
            <a:r>
              <a:rPr lang="en-US" sz="2800">
                <a:solidFill>
                  <a:srgbClr val="97FFFF"/>
                </a:solidFill>
                <a:latin typeface="Bernard MT Condensed" pitchFamily="18" charset="0"/>
              </a:rPr>
              <a:t>Noradrenergic &amp; Specific Serotonergic Antidepressants [ NaSSAs ]</a:t>
            </a:r>
          </a:p>
        </p:txBody>
      </p:sp>
      <p:pic>
        <p:nvPicPr>
          <p:cNvPr id="26629" name="Picture 4" descr="http://www.cnsforum.com/content/pictures/imagebank/hirespng/Drug_nassa.png"/>
          <p:cNvPicPr>
            <a:picLocks noChangeAspect="1" noChangeArrowheads="1"/>
          </p:cNvPicPr>
          <p:nvPr/>
        </p:nvPicPr>
        <p:blipFill>
          <a:blip r:embed="rId2" cstate="print"/>
          <a:srcRect/>
          <a:stretch>
            <a:fillRect/>
          </a:stretch>
        </p:blipFill>
        <p:spPr bwMode="auto">
          <a:xfrm>
            <a:off x="0" y="990600"/>
            <a:ext cx="6019800" cy="5867400"/>
          </a:xfrm>
          <a:prstGeom prst="rect">
            <a:avLst/>
          </a:prstGeom>
          <a:noFill/>
          <a:ln w="9525">
            <a:noFill/>
            <a:miter lim="800000"/>
            <a:headEnd/>
            <a:tailEnd/>
          </a:ln>
        </p:spPr>
      </p:pic>
      <p:sp>
        <p:nvSpPr>
          <p:cNvPr id="26630" name="TextBox 15"/>
          <p:cNvSpPr txBox="1">
            <a:spLocks noChangeArrowheads="1"/>
          </p:cNvSpPr>
          <p:nvPr/>
        </p:nvSpPr>
        <p:spPr bwMode="auto">
          <a:xfrm>
            <a:off x="3733800" y="2362200"/>
            <a:ext cx="5410200" cy="2677656"/>
          </a:xfrm>
          <a:prstGeom prst="rect">
            <a:avLst/>
          </a:prstGeom>
          <a:gradFill rotWithShape="1">
            <a:gsLst>
              <a:gs pos="0">
                <a:srgbClr val="00918E"/>
              </a:gs>
              <a:gs pos="100000">
                <a:srgbClr val="3E009A"/>
              </a:gs>
            </a:gsLst>
            <a:lin ang="0" scaled="1"/>
          </a:gradFill>
          <a:ln w="9525">
            <a:noFill/>
            <a:miter lim="800000"/>
            <a:headEnd/>
            <a:tailEnd/>
          </a:ln>
        </p:spPr>
        <p:txBody>
          <a:bodyPr>
            <a:spAutoFit/>
          </a:bodyPr>
          <a:lstStyle/>
          <a:p>
            <a:pPr algn="l" rtl="0"/>
            <a:r>
              <a:rPr lang="en-US" sz="2400" b="1" i="1" u="sng" dirty="0">
                <a:solidFill>
                  <a:srgbClr val="D5FFFF"/>
                </a:solidFill>
                <a:latin typeface="Arial Narrow" pitchFamily="34" charset="0"/>
              </a:rPr>
              <a:t>Preferred in cancer patients because</a:t>
            </a:r>
            <a:r>
              <a:rPr lang="en-US" sz="2400" b="1" i="1" dirty="0">
                <a:solidFill>
                  <a:schemeClr val="bg1"/>
                </a:solidFill>
                <a:latin typeface="Arial Narrow" pitchFamily="34" charset="0"/>
              </a:rPr>
              <a:t>:</a:t>
            </a:r>
          </a:p>
          <a:p>
            <a:pPr algn="l" rtl="0"/>
            <a:r>
              <a:rPr lang="en-US" sz="2400" b="1" dirty="0">
                <a:solidFill>
                  <a:schemeClr val="bg1"/>
                </a:solidFill>
                <a:latin typeface="Arial Narrow" pitchFamily="34" charset="0"/>
              </a:rPr>
              <a:t>1. Improves appetite</a:t>
            </a:r>
          </a:p>
          <a:p>
            <a:pPr algn="l" rtl="0"/>
            <a:r>
              <a:rPr lang="en-US" sz="2400" b="1" dirty="0">
                <a:solidFill>
                  <a:schemeClr val="bg1"/>
                </a:solidFill>
                <a:latin typeface="Arial Narrow" pitchFamily="34" charset="0"/>
              </a:rPr>
              <a:t>2- </a:t>
            </a:r>
            <a:r>
              <a:rPr lang="en-US" sz="2400" b="1" dirty="0">
                <a:solidFill>
                  <a:schemeClr val="bg1"/>
                </a:solidFill>
                <a:latin typeface="Arial Narrow" pitchFamily="34" charset="0"/>
                <a:cs typeface="Times" pitchFamily="18" charset="0"/>
                <a:sym typeface="Wingdings 3" pitchFamily="18" charset="2"/>
              </a:rPr>
              <a:t>nausea </a:t>
            </a:r>
            <a:r>
              <a:rPr lang="en-US" sz="2400" b="1" dirty="0">
                <a:solidFill>
                  <a:schemeClr val="bg1"/>
                </a:solidFill>
                <a:latin typeface="Arial Narrow" pitchFamily="34" charset="0"/>
              </a:rPr>
              <a:t>&amp; vomiting ( 5-HT</a:t>
            </a:r>
            <a:r>
              <a:rPr lang="en-US" sz="2400" b="1" baseline="-25000" dirty="0">
                <a:solidFill>
                  <a:schemeClr val="bg1"/>
                </a:solidFill>
                <a:latin typeface="Arial Narrow" pitchFamily="34" charset="0"/>
              </a:rPr>
              <a:t>3</a:t>
            </a:r>
            <a:r>
              <a:rPr lang="en-US" sz="2400" b="1" dirty="0">
                <a:solidFill>
                  <a:schemeClr val="bg1"/>
                </a:solidFill>
                <a:latin typeface="Arial Narrow" pitchFamily="34" charset="0"/>
              </a:rPr>
              <a:t> blocking)</a:t>
            </a:r>
          </a:p>
          <a:p>
            <a:pPr algn="l" rtl="0"/>
            <a:r>
              <a:rPr lang="en-US" sz="2400" b="1" dirty="0">
                <a:solidFill>
                  <a:schemeClr val="bg1"/>
                </a:solidFill>
                <a:latin typeface="Arial Narrow" pitchFamily="34" charset="0"/>
              </a:rPr>
              <a:t>3-</a:t>
            </a:r>
            <a:r>
              <a:rPr lang="en-US" sz="2400" b="1" dirty="0">
                <a:solidFill>
                  <a:schemeClr val="bg1"/>
                </a:solidFill>
                <a:latin typeface="Arial Narrow" pitchFamily="34" charset="0"/>
                <a:sym typeface="Wingdings 3" pitchFamily="18" charset="2"/>
              </a:rPr>
              <a:t>  </a:t>
            </a:r>
            <a:r>
              <a:rPr lang="en-US" sz="2400" b="1" dirty="0">
                <a:solidFill>
                  <a:schemeClr val="bg1"/>
                </a:solidFill>
                <a:latin typeface="Arial Narrow" pitchFamily="34" charset="0"/>
              </a:rPr>
              <a:t> body weight</a:t>
            </a:r>
          </a:p>
          <a:p>
            <a:pPr algn="l" rtl="0"/>
            <a:r>
              <a:rPr lang="en-US" sz="2400" b="1" dirty="0">
                <a:solidFill>
                  <a:schemeClr val="bg1"/>
                </a:solidFill>
                <a:latin typeface="Arial Narrow" pitchFamily="34" charset="0"/>
              </a:rPr>
              <a:t>4- Sedation </a:t>
            </a:r>
            <a:r>
              <a:rPr lang="en-US" sz="2400" b="1" dirty="0" smtClean="0">
                <a:solidFill>
                  <a:schemeClr val="bg1"/>
                </a:solidFill>
                <a:latin typeface="Arial Narrow" pitchFamily="34" charset="0"/>
              </a:rPr>
              <a:t>(antihistaminic</a:t>
            </a:r>
            <a:r>
              <a:rPr lang="en-US" sz="2400" b="1" dirty="0">
                <a:solidFill>
                  <a:schemeClr val="bg1"/>
                </a:solidFill>
                <a:latin typeface="Arial Narrow" pitchFamily="34" charset="0"/>
              </a:rPr>
              <a:t>)</a:t>
            </a:r>
          </a:p>
          <a:p>
            <a:pPr algn="l" rtl="0"/>
            <a:r>
              <a:rPr lang="en-US" sz="2400" b="1" dirty="0">
                <a:solidFill>
                  <a:schemeClr val="bg1"/>
                </a:solidFill>
                <a:latin typeface="Arial Narrow" pitchFamily="34" charset="0"/>
              </a:rPr>
              <a:t>5- Less sexual dysfunction (5-HT</a:t>
            </a:r>
            <a:r>
              <a:rPr lang="en-US" sz="2400" b="1" baseline="-25000" dirty="0">
                <a:solidFill>
                  <a:schemeClr val="bg1"/>
                </a:solidFill>
                <a:latin typeface="Arial Narrow" pitchFamily="34" charset="0"/>
              </a:rPr>
              <a:t>2 </a:t>
            </a:r>
            <a:r>
              <a:rPr lang="en-US" sz="2400" b="1" dirty="0">
                <a:solidFill>
                  <a:schemeClr val="bg1"/>
                </a:solidFill>
                <a:latin typeface="Arial Narrow" pitchFamily="34" charset="0"/>
              </a:rPr>
              <a:t>blocking)</a:t>
            </a:r>
          </a:p>
          <a:p>
            <a:pPr algn="l" rtl="0"/>
            <a:r>
              <a:rPr lang="en-US" sz="2400" b="1" dirty="0">
                <a:solidFill>
                  <a:schemeClr val="bg1"/>
                </a:solidFill>
                <a:latin typeface="Arial Narrow" pitchFamily="34" charset="0"/>
              </a:rPr>
              <a:t>6- Has no anti-</a:t>
            </a:r>
            <a:r>
              <a:rPr lang="en-US" sz="2400" b="1" dirty="0" err="1">
                <a:solidFill>
                  <a:schemeClr val="bg1"/>
                </a:solidFill>
                <a:latin typeface="Arial Narrow" pitchFamily="34" charset="0"/>
              </a:rPr>
              <a:t>muscarinic</a:t>
            </a:r>
            <a:r>
              <a:rPr lang="en-US" sz="2400" b="1" dirty="0">
                <a:solidFill>
                  <a:schemeClr val="bg1"/>
                </a:solidFill>
                <a:latin typeface="Arial Narrow" pitchFamily="34" charset="0"/>
              </a:rPr>
              <a:t> effect .</a:t>
            </a:r>
          </a:p>
        </p:txBody>
      </p:sp>
      <p:sp>
        <p:nvSpPr>
          <p:cNvPr id="26631" name="TextBox 17"/>
          <p:cNvSpPr txBox="1">
            <a:spLocks noChangeArrowheads="1"/>
          </p:cNvSpPr>
          <p:nvPr/>
        </p:nvSpPr>
        <p:spPr bwMode="auto">
          <a:xfrm>
            <a:off x="4419600" y="1219200"/>
            <a:ext cx="4724400" cy="830997"/>
          </a:xfrm>
          <a:prstGeom prst="rect">
            <a:avLst/>
          </a:prstGeom>
          <a:noFill/>
          <a:ln w="9525">
            <a:noFill/>
            <a:miter lim="800000"/>
            <a:headEnd/>
            <a:tailEnd/>
          </a:ln>
        </p:spPr>
        <p:txBody>
          <a:bodyPr>
            <a:spAutoFit/>
          </a:bodyPr>
          <a:lstStyle/>
          <a:p>
            <a:pPr algn="l" rtl="0"/>
            <a:r>
              <a:rPr lang="en-US" sz="2400" b="1" dirty="0">
                <a:solidFill>
                  <a:schemeClr val="bg1"/>
                </a:solidFill>
                <a:latin typeface="Arial Narrow" pitchFamily="34" charset="0"/>
              </a:rPr>
              <a:t>Blocks </a:t>
            </a:r>
            <a:r>
              <a:rPr lang="en-US" sz="2400" b="1" dirty="0" err="1">
                <a:solidFill>
                  <a:schemeClr val="bg1"/>
                </a:solidFill>
                <a:latin typeface="Arial Narrow" pitchFamily="34" charset="0"/>
              </a:rPr>
              <a:t>presynaptic</a:t>
            </a:r>
            <a:r>
              <a:rPr lang="en-US" sz="2400" b="1" dirty="0">
                <a:solidFill>
                  <a:schemeClr val="bg1"/>
                </a:solidFill>
                <a:latin typeface="Arial Narrow" pitchFamily="34" charset="0"/>
              </a:rPr>
              <a:t> </a:t>
            </a:r>
            <a:r>
              <a:rPr lang="en-US" sz="2400" b="1" dirty="0">
                <a:solidFill>
                  <a:schemeClr val="bg1"/>
                </a:solidFill>
                <a:latin typeface="Symbol" pitchFamily="18" charset="2"/>
              </a:rPr>
              <a:t>a</a:t>
            </a:r>
            <a:r>
              <a:rPr lang="en-US" sz="2400" b="1" baseline="-25000" dirty="0">
                <a:solidFill>
                  <a:schemeClr val="bg1"/>
                </a:solidFill>
                <a:latin typeface="Arial Narrow" pitchFamily="34" charset="0"/>
              </a:rPr>
              <a:t>2 </a:t>
            </a:r>
            <a:r>
              <a:rPr lang="en-US" sz="2400" b="1" dirty="0" err="1">
                <a:solidFill>
                  <a:schemeClr val="bg1"/>
                </a:solidFill>
                <a:latin typeface="Arial Narrow" pitchFamily="34" charset="0"/>
              </a:rPr>
              <a:t>adrenoceptors</a:t>
            </a:r>
            <a:r>
              <a:rPr lang="en-US" sz="2400" b="1" dirty="0">
                <a:solidFill>
                  <a:schemeClr val="bg1"/>
                </a:solidFill>
                <a:latin typeface="Arial Narrow" pitchFamily="34" charset="0"/>
              </a:rPr>
              <a:t>  </a:t>
            </a:r>
            <a:br>
              <a:rPr lang="en-US" sz="2400" b="1" dirty="0">
                <a:solidFill>
                  <a:schemeClr val="bg1"/>
                </a:solidFill>
                <a:latin typeface="Arial Narrow" pitchFamily="34" charset="0"/>
              </a:rPr>
            </a:br>
            <a:r>
              <a:rPr lang="en-US" sz="2400" b="1" dirty="0">
                <a:solidFill>
                  <a:schemeClr val="bg1"/>
                </a:solidFill>
                <a:latin typeface="Arial Narrow" pitchFamily="34" charset="0"/>
              </a:rPr>
              <a:t>                     + 5HT</a:t>
            </a:r>
            <a:r>
              <a:rPr lang="en-US" sz="2400" b="1" baseline="-25000" dirty="0">
                <a:solidFill>
                  <a:schemeClr val="bg1"/>
                </a:solidFill>
                <a:latin typeface="Arial Narrow" pitchFamily="34" charset="0"/>
              </a:rPr>
              <a:t>3</a:t>
            </a:r>
            <a:r>
              <a:rPr lang="en-US" sz="2400" b="1" dirty="0">
                <a:solidFill>
                  <a:schemeClr val="bg1"/>
                </a:solidFill>
                <a:latin typeface="Arial Narrow" pitchFamily="34" charset="0"/>
              </a:rPr>
              <a:t> &gt; 5HT</a:t>
            </a:r>
            <a:r>
              <a:rPr lang="en-US" sz="2400" b="1" baseline="-25000" dirty="0">
                <a:solidFill>
                  <a:schemeClr val="bg1"/>
                </a:solidFill>
                <a:latin typeface="Arial Narrow" pitchFamily="34" charset="0"/>
              </a:rPr>
              <a:t>2</a:t>
            </a:r>
            <a:r>
              <a:rPr lang="en-US" sz="2400" b="1" dirty="0">
                <a:solidFill>
                  <a:schemeClr val="bg1"/>
                </a:solidFill>
                <a:latin typeface="Arial Narrow" pitchFamily="34" charset="0"/>
              </a:rPr>
              <a:t> receptors</a:t>
            </a:r>
            <a:endParaRPr lang="en-US" sz="2400" b="1" dirty="0">
              <a:latin typeface="Arial Narrow" pitchFamily="34" charset="0"/>
            </a:endParaRPr>
          </a:p>
        </p:txBody>
      </p:sp>
      <p:sp>
        <p:nvSpPr>
          <p:cNvPr id="26632" name="TextBox 18"/>
          <p:cNvSpPr txBox="1">
            <a:spLocks noChangeArrowheads="1"/>
          </p:cNvSpPr>
          <p:nvPr/>
        </p:nvSpPr>
        <p:spPr bwMode="auto">
          <a:xfrm>
            <a:off x="5562600" y="5486400"/>
            <a:ext cx="3657600" cy="822325"/>
          </a:xfrm>
          <a:prstGeom prst="rect">
            <a:avLst/>
          </a:prstGeom>
          <a:noFill/>
          <a:ln w="9525">
            <a:noFill/>
            <a:miter lim="800000"/>
            <a:headEnd/>
            <a:tailEnd/>
          </a:ln>
        </p:spPr>
        <p:txBody>
          <a:bodyPr>
            <a:spAutoFit/>
          </a:bodyPr>
          <a:lstStyle/>
          <a:p>
            <a:pPr algn="l" rtl="0"/>
            <a:r>
              <a:rPr lang="en-US" sz="2400" b="1" i="1" u="sng">
                <a:solidFill>
                  <a:srgbClr val="D5FFFF"/>
                </a:solidFill>
                <a:latin typeface="Arial Narrow" pitchFamily="34" charset="0"/>
              </a:rPr>
              <a:t>Side effects;</a:t>
            </a:r>
            <a:r>
              <a:rPr lang="en-US" sz="2400" b="1">
                <a:solidFill>
                  <a:schemeClr val="bg1"/>
                </a:solidFill>
                <a:latin typeface="Arial Narrow" pitchFamily="34" charset="0"/>
              </a:rPr>
              <a:t>    drowsiness, </a:t>
            </a:r>
            <a:r>
              <a:rPr lang="en-US" sz="2400" b="1">
                <a:solidFill>
                  <a:schemeClr val="bg1"/>
                </a:solidFill>
                <a:latin typeface="Arial Narrow" pitchFamily="34" charset="0"/>
                <a:sym typeface="Wingdings 3" pitchFamily="18" charset="2"/>
              </a:rPr>
              <a:t></a:t>
            </a:r>
            <a:r>
              <a:rPr lang="en-US" sz="2400" b="1">
                <a:solidFill>
                  <a:schemeClr val="bg1"/>
                </a:solidFill>
                <a:latin typeface="Arial Narrow" pitchFamily="34" charset="0"/>
              </a:rPr>
              <a:t>appetite, and weight gain.</a:t>
            </a:r>
            <a:endParaRPr lang="en-US" sz="2400" b="1">
              <a:latin typeface="Arial Narrow" pitchFamily="34" charset="0"/>
            </a:endParaRPr>
          </a:p>
        </p:txBody>
      </p:sp>
      <p:sp>
        <p:nvSpPr>
          <p:cNvPr id="13" name="Rectangle 12"/>
          <p:cNvSpPr/>
          <p:nvPr/>
        </p:nvSpPr>
        <p:spPr>
          <a:xfrm>
            <a:off x="0" y="990600"/>
            <a:ext cx="9144000" cy="762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path path="circle">
              <a:fillToRect t="100000" r="100000"/>
            </a:path>
            <a:tileRect l="-100000" b="-100000"/>
          </a:gra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6636" name="Rectangle 14"/>
          <p:cNvSpPr>
            <a:spLocks noChangeArrowheads="1"/>
          </p:cNvSpPr>
          <p:nvPr/>
        </p:nvSpPr>
        <p:spPr bwMode="auto">
          <a:xfrm>
            <a:off x="304800" y="914400"/>
            <a:ext cx="2438400" cy="479425"/>
          </a:xfrm>
          <a:prstGeom prst="rect">
            <a:avLst/>
          </a:prstGeom>
          <a:solidFill>
            <a:srgbClr val="97FFFF"/>
          </a:solidFill>
          <a:ln w="28575">
            <a:solidFill>
              <a:schemeClr val="bg1"/>
            </a:solidFill>
            <a:miter lim="800000"/>
            <a:headEnd/>
            <a:tailEnd/>
          </a:ln>
        </p:spPr>
        <p:txBody>
          <a:bodyPr>
            <a:spAutoFit/>
          </a:bodyPr>
          <a:lstStyle/>
          <a:p>
            <a:pPr algn="ctr" rtl="0">
              <a:lnSpc>
                <a:spcPct val="90000"/>
              </a:lnSpc>
            </a:pPr>
            <a:r>
              <a:rPr lang="en-US" sz="2800">
                <a:solidFill>
                  <a:srgbClr val="7030A0"/>
                </a:solidFill>
                <a:latin typeface="Cooper Black" pitchFamily="18" charset="0"/>
              </a:rPr>
              <a:t>Mirtazapine</a:t>
            </a:r>
          </a:p>
        </p:txBody>
      </p:sp>
      <p:sp>
        <p:nvSpPr>
          <p:cNvPr id="26638" name="AutoShape 14"/>
          <p:cNvSpPr>
            <a:spLocks noChangeArrowheads="1"/>
          </p:cNvSpPr>
          <p:nvPr/>
        </p:nvSpPr>
        <p:spPr bwMode="auto">
          <a:xfrm rot="12353597">
            <a:off x="3009900" y="2514600"/>
            <a:ext cx="381000" cy="228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6639" name="AutoShape 15"/>
          <p:cNvSpPr>
            <a:spLocks noChangeArrowheads="1"/>
          </p:cNvSpPr>
          <p:nvPr/>
        </p:nvSpPr>
        <p:spPr bwMode="auto">
          <a:xfrm rot="4693660">
            <a:off x="1828800" y="5181600"/>
            <a:ext cx="381000" cy="228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6640" name="AutoShape 16"/>
          <p:cNvSpPr>
            <a:spLocks noChangeArrowheads="1"/>
          </p:cNvSpPr>
          <p:nvPr/>
        </p:nvSpPr>
        <p:spPr bwMode="auto">
          <a:xfrm rot="-4473075">
            <a:off x="4013200" y="5118100"/>
            <a:ext cx="381000" cy="228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6641" name="AutoShape 17"/>
          <p:cNvSpPr>
            <a:spLocks noChangeArrowheads="1"/>
          </p:cNvSpPr>
          <p:nvPr/>
        </p:nvSpPr>
        <p:spPr bwMode="auto">
          <a:xfrm rot="10800000">
            <a:off x="4864100" y="6096000"/>
            <a:ext cx="381000" cy="228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26642" name="AutoShape 18"/>
          <p:cNvSpPr>
            <a:spLocks noChangeArrowheads="1"/>
          </p:cNvSpPr>
          <p:nvPr/>
        </p:nvSpPr>
        <p:spPr bwMode="auto">
          <a:xfrm rot="10800000">
            <a:off x="4572000" y="6045200"/>
            <a:ext cx="381000" cy="2286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left)">
                                      <p:cBhvr>
                                        <p:cTn id="7" dur="10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wipe(left)">
                                      <p:cBhvr>
                                        <p:cTn id="12" dur="10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wipe(left)">
                                      <p:cBhvr>
                                        <p:cTn id="17" dur="10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31" grpId="0"/>
      <p:bldP spid="266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 y="635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28684" name="Picture 4" descr="http://journals.prous.com/journals/dot/20064210/html/dt420671/images/image01.jpg"/>
          <p:cNvPicPr>
            <a:picLocks noChangeAspect="1" noChangeArrowheads="1"/>
          </p:cNvPicPr>
          <p:nvPr/>
        </p:nvPicPr>
        <p:blipFill>
          <a:blip r:embed="rId2" cstate="print"/>
          <a:srcRect/>
          <a:stretch>
            <a:fillRect/>
          </a:stretch>
        </p:blipFill>
        <p:spPr bwMode="auto">
          <a:xfrm>
            <a:off x="76200" y="1066800"/>
            <a:ext cx="4038600" cy="3708400"/>
          </a:xfrm>
          <a:prstGeom prst="rect">
            <a:avLst/>
          </a:prstGeom>
          <a:noFill/>
          <a:ln w="9525">
            <a:noFill/>
            <a:miter lim="800000"/>
            <a:headEnd/>
            <a:tailEnd/>
          </a:ln>
        </p:spPr>
      </p:pic>
      <p:sp>
        <p:nvSpPr>
          <p:cNvPr id="9" name="Rectangle 8"/>
          <p:cNvSpPr/>
          <p:nvPr/>
        </p:nvSpPr>
        <p:spPr>
          <a:xfrm>
            <a:off x="0" y="990600"/>
            <a:ext cx="9144000" cy="762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path path="circle">
              <a:fillToRect t="100000" r="100000"/>
            </a:path>
            <a:tileRect l="-100000" b="-100000"/>
          </a:gra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8679" name="Rectangle 9"/>
          <p:cNvSpPr>
            <a:spLocks noChangeArrowheads="1"/>
          </p:cNvSpPr>
          <p:nvPr/>
        </p:nvSpPr>
        <p:spPr bwMode="auto">
          <a:xfrm>
            <a:off x="304800" y="914400"/>
            <a:ext cx="2286000" cy="479425"/>
          </a:xfrm>
          <a:prstGeom prst="rect">
            <a:avLst/>
          </a:prstGeom>
          <a:solidFill>
            <a:srgbClr val="97FFFF"/>
          </a:solidFill>
          <a:ln w="28575">
            <a:solidFill>
              <a:schemeClr val="bg1"/>
            </a:solidFill>
            <a:miter lim="800000"/>
            <a:headEnd/>
            <a:tailEnd/>
          </a:ln>
        </p:spPr>
        <p:txBody>
          <a:bodyPr>
            <a:spAutoFit/>
          </a:bodyPr>
          <a:lstStyle/>
          <a:p>
            <a:pPr algn="l" rtl="0">
              <a:lnSpc>
                <a:spcPct val="90000"/>
              </a:lnSpc>
            </a:pPr>
            <a:r>
              <a:rPr lang="en-US" sz="2800">
                <a:solidFill>
                  <a:srgbClr val="7030A0"/>
                </a:solidFill>
                <a:latin typeface="Cooper Black" pitchFamily="18" charset="0"/>
              </a:rPr>
              <a:t>Bupropion</a:t>
            </a:r>
          </a:p>
        </p:txBody>
      </p:sp>
      <p:sp>
        <p:nvSpPr>
          <p:cNvPr id="11" name="Rectangle 10"/>
          <p:cNvSpPr>
            <a:spLocks noChangeArrowheads="1"/>
          </p:cNvSpPr>
          <p:nvPr/>
        </p:nvSpPr>
        <p:spPr bwMode="auto">
          <a:xfrm>
            <a:off x="152400" y="304800"/>
            <a:ext cx="7848600" cy="450850"/>
          </a:xfrm>
          <a:prstGeom prst="rect">
            <a:avLst/>
          </a:prstGeom>
          <a:noFill/>
          <a:ln w="9525">
            <a:noFill/>
            <a:miter lim="800000"/>
            <a:headEnd/>
            <a:tailEnd/>
          </a:ln>
        </p:spPr>
        <p:txBody>
          <a:bodyPr>
            <a:spAutoFit/>
          </a:bodyPr>
          <a:lstStyle/>
          <a:p>
            <a:pPr algn="l" rtl="0">
              <a:lnSpc>
                <a:spcPts val="2800"/>
              </a:lnSpc>
            </a:pPr>
            <a:r>
              <a:rPr lang="en-AU" sz="2800">
                <a:solidFill>
                  <a:srgbClr val="97FFFF"/>
                </a:solidFill>
                <a:latin typeface="Bernard MT Condensed" pitchFamily="18" charset="0"/>
              </a:rPr>
              <a:t>Norepinephrine Dopamine Reuptake Inhibitors  (NDRIs)</a:t>
            </a:r>
          </a:p>
        </p:txBody>
      </p:sp>
      <p:sp>
        <p:nvSpPr>
          <p:cNvPr id="28681" name="Rectangle 12"/>
          <p:cNvSpPr>
            <a:spLocks noChangeArrowheads="1"/>
          </p:cNvSpPr>
          <p:nvPr/>
        </p:nvSpPr>
        <p:spPr bwMode="auto">
          <a:xfrm>
            <a:off x="4114800" y="1143000"/>
            <a:ext cx="5029200" cy="1552575"/>
          </a:xfrm>
          <a:prstGeom prst="rect">
            <a:avLst/>
          </a:prstGeom>
          <a:noFill/>
          <a:ln w="9525">
            <a:noFill/>
            <a:miter lim="800000"/>
            <a:headEnd/>
            <a:tailEnd/>
          </a:ln>
        </p:spPr>
        <p:txBody>
          <a:bodyPr>
            <a:spAutoFit/>
          </a:bodyPr>
          <a:lstStyle/>
          <a:p>
            <a:pPr algn="l" rtl="0"/>
            <a:r>
              <a:rPr lang="en-US" sz="2400" b="1">
                <a:solidFill>
                  <a:schemeClr val="bg1"/>
                </a:solidFill>
                <a:latin typeface="Arial Narrow" pitchFamily="34" charset="0"/>
              </a:rPr>
              <a:t>Is  unique in possessing significant potency </a:t>
            </a:r>
            <a:r>
              <a:rPr lang="en-US" sz="2400" b="1">
                <a:solidFill>
                  <a:schemeClr val="bg1"/>
                </a:solidFill>
                <a:latin typeface="Arial Narrow" pitchFamily="34" charset="0"/>
                <a:cs typeface="Times" pitchFamily="18" charset="0"/>
              </a:rPr>
              <a:t> as NE and DA reuptake inhibitor, with no direct action on 5HT. A</a:t>
            </a:r>
            <a:r>
              <a:rPr lang="en-US" sz="2400" b="1">
                <a:solidFill>
                  <a:schemeClr val="bg1"/>
                </a:solidFill>
                <a:latin typeface="Arial Narrow" pitchFamily="34" charset="0"/>
              </a:rPr>
              <a:t>cts as a nAch antagonist</a:t>
            </a:r>
          </a:p>
        </p:txBody>
      </p:sp>
      <p:sp>
        <p:nvSpPr>
          <p:cNvPr id="28682" name="TextBox 13"/>
          <p:cNvSpPr txBox="1">
            <a:spLocks noChangeArrowheads="1"/>
          </p:cNvSpPr>
          <p:nvPr/>
        </p:nvSpPr>
        <p:spPr bwMode="auto">
          <a:xfrm>
            <a:off x="4114800" y="2743200"/>
            <a:ext cx="5105400" cy="2282825"/>
          </a:xfrm>
          <a:prstGeom prst="rect">
            <a:avLst/>
          </a:prstGeom>
          <a:noFill/>
          <a:ln w="9525">
            <a:noFill/>
            <a:miter lim="800000"/>
            <a:headEnd/>
            <a:tailEnd/>
          </a:ln>
        </p:spPr>
        <p:txBody>
          <a:bodyPr>
            <a:spAutoFit/>
          </a:bodyPr>
          <a:lstStyle/>
          <a:p>
            <a:pPr algn="l" rtl="0"/>
            <a:r>
              <a:rPr lang="en-US" sz="2400" b="1" i="1">
                <a:solidFill>
                  <a:srgbClr val="D5FFFF"/>
                </a:solidFill>
                <a:latin typeface="Arial Narrow" pitchFamily="34" charset="0"/>
                <a:cs typeface="Times" pitchFamily="18" charset="0"/>
              </a:rPr>
              <a:t>Therapeutic uses:</a:t>
            </a:r>
          </a:p>
          <a:p>
            <a:pPr algn="l" rtl="0">
              <a:buFont typeface="Wingdings" pitchFamily="2" charset="2"/>
              <a:buNone/>
            </a:pPr>
            <a:r>
              <a:rPr lang="en-US" sz="2400" b="1">
                <a:solidFill>
                  <a:schemeClr val="bg1"/>
                </a:solidFill>
                <a:latin typeface="Arial Narrow" pitchFamily="34" charset="0"/>
                <a:cs typeface="Times" pitchFamily="18" charset="0"/>
              </a:rPr>
              <a:t>  1- Treatment of major depression and </a:t>
            </a:r>
            <a:br>
              <a:rPr lang="en-US" sz="2400" b="1">
                <a:solidFill>
                  <a:schemeClr val="bg1"/>
                </a:solidFill>
                <a:latin typeface="Arial Narrow" pitchFamily="34" charset="0"/>
                <a:cs typeface="Times" pitchFamily="18" charset="0"/>
              </a:rPr>
            </a:br>
            <a:r>
              <a:rPr lang="en-US" sz="2400" b="1">
                <a:solidFill>
                  <a:schemeClr val="bg1"/>
                </a:solidFill>
                <a:latin typeface="Arial Narrow" pitchFamily="34" charset="0"/>
                <a:cs typeface="Times" pitchFamily="18" charset="0"/>
              </a:rPr>
              <a:t>       bipolar depression.</a:t>
            </a:r>
          </a:p>
          <a:p>
            <a:pPr algn="l" rtl="0">
              <a:buFont typeface="Wingdings" pitchFamily="2" charset="2"/>
              <a:buNone/>
            </a:pPr>
            <a:r>
              <a:rPr lang="en-US" sz="2400" b="1">
                <a:solidFill>
                  <a:schemeClr val="bg1"/>
                </a:solidFill>
                <a:latin typeface="Arial Narrow" pitchFamily="34" charset="0"/>
                <a:cs typeface="Times" pitchFamily="18" charset="0"/>
              </a:rPr>
              <a:t>   2- Can be used for smoking cessation.</a:t>
            </a:r>
          </a:p>
          <a:p>
            <a:pPr algn="l" rtl="0">
              <a:buFont typeface="Wingdings" pitchFamily="2" charset="2"/>
              <a:buNone/>
            </a:pPr>
            <a:r>
              <a:rPr lang="en-US" sz="2400" b="1">
                <a:solidFill>
                  <a:schemeClr val="bg1"/>
                </a:solidFill>
                <a:latin typeface="Arial Narrow" pitchFamily="34" charset="0"/>
              </a:rPr>
              <a:t>   As it reduces the severity of nicotine  </a:t>
            </a:r>
            <a:br>
              <a:rPr lang="en-US" sz="2400" b="1">
                <a:solidFill>
                  <a:schemeClr val="bg1"/>
                </a:solidFill>
                <a:latin typeface="Arial Narrow" pitchFamily="34" charset="0"/>
              </a:rPr>
            </a:br>
            <a:r>
              <a:rPr lang="en-US" sz="2400" b="1">
                <a:solidFill>
                  <a:schemeClr val="bg1"/>
                </a:solidFill>
                <a:latin typeface="Arial Narrow" pitchFamily="34" charset="0"/>
              </a:rPr>
              <a:t>   craving &amp; withdrawal symptoms</a:t>
            </a:r>
            <a:endParaRPr lang="en-US" sz="2400" b="1">
              <a:solidFill>
                <a:schemeClr val="bg1"/>
              </a:solidFill>
              <a:latin typeface="Arial Narrow" pitchFamily="34" charset="0"/>
              <a:cs typeface="Times" pitchFamily="18" charset="0"/>
            </a:endParaRPr>
          </a:p>
        </p:txBody>
      </p:sp>
      <p:sp>
        <p:nvSpPr>
          <p:cNvPr id="28683" name="TextBox 14"/>
          <p:cNvSpPr txBox="1">
            <a:spLocks noChangeArrowheads="1"/>
          </p:cNvSpPr>
          <p:nvPr/>
        </p:nvSpPr>
        <p:spPr bwMode="auto">
          <a:xfrm>
            <a:off x="152400" y="5216525"/>
            <a:ext cx="8382000" cy="1336675"/>
          </a:xfrm>
          <a:prstGeom prst="rect">
            <a:avLst/>
          </a:prstGeom>
          <a:noFill/>
          <a:ln w="9525">
            <a:noFill/>
            <a:miter lim="800000"/>
            <a:headEnd/>
            <a:tailEnd/>
          </a:ln>
        </p:spPr>
        <p:txBody>
          <a:bodyPr>
            <a:spAutoFit/>
          </a:bodyPr>
          <a:lstStyle/>
          <a:p>
            <a:pPr algn="l" rtl="0">
              <a:lnSpc>
                <a:spcPct val="85000"/>
              </a:lnSpc>
            </a:pPr>
            <a:r>
              <a:rPr lang="en-US" sz="2400" b="1">
                <a:solidFill>
                  <a:srgbClr val="D5FFFF"/>
                </a:solidFill>
                <a:latin typeface="Arial Narrow" pitchFamily="34" charset="0"/>
                <a:cs typeface="Times" pitchFamily="18" charset="0"/>
              </a:rPr>
              <a:t>Advantages:</a:t>
            </a:r>
            <a:r>
              <a:rPr lang="en-US" sz="2400" b="1">
                <a:solidFill>
                  <a:schemeClr val="bg1"/>
                </a:solidFill>
                <a:latin typeface="Arial Narrow" pitchFamily="34" charset="0"/>
                <a:cs typeface="Times" pitchFamily="18" charset="0"/>
              </a:rPr>
              <a:t>  No sexual dysfunction </a:t>
            </a:r>
            <a:r>
              <a:rPr lang="en-US" sz="2400" b="1">
                <a:solidFill>
                  <a:schemeClr val="bg1"/>
                </a:solidFill>
                <a:latin typeface="Arial Narrow" pitchFamily="34" charset="0"/>
                <a:cs typeface="Times" pitchFamily="18" charset="0"/>
                <a:sym typeface="Wingdings 3" pitchFamily="18" charset="2"/>
              </a:rPr>
              <a:t></a:t>
            </a:r>
            <a:r>
              <a:rPr lang="en-US" sz="2400" b="1">
                <a:solidFill>
                  <a:schemeClr val="bg1"/>
                </a:solidFill>
                <a:latin typeface="Arial Narrow" pitchFamily="34" charset="0"/>
                <a:cs typeface="Times" pitchFamily="18" charset="0"/>
              </a:rPr>
              <a:t>given in young</a:t>
            </a:r>
          </a:p>
          <a:p>
            <a:pPr algn="l" rtl="0">
              <a:lnSpc>
                <a:spcPct val="85000"/>
              </a:lnSpc>
            </a:pPr>
            <a:r>
              <a:rPr lang="en-US" sz="2400" b="1">
                <a:solidFill>
                  <a:schemeClr val="bg1"/>
                </a:solidFill>
                <a:latin typeface="Arial Narrow" pitchFamily="34" charset="0"/>
                <a:cs typeface="Times" pitchFamily="18" charset="0"/>
              </a:rPr>
              <a:t>                       No weight gain [ No 5HT effect ] </a:t>
            </a:r>
          </a:p>
          <a:p>
            <a:pPr algn="l" rtl="0">
              <a:lnSpc>
                <a:spcPct val="85000"/>
              </a:lnSpc>
            </a:pPr>
            <a:r>
              <a:rPr lang="en-US" sz="2400" b="1">
                <a:solidFill>
                  <a:schemeClr val="bg1"/>
                </a:solidFill>
                <a:latin typeface="Arial Narrow" pitchFamily="34" charset="0"/>
                <a:cs typeface="Times" pitchFamily="18" charset="0"/>
              </a:rPr>
              <a:t>                       No orthostatic hypotension.</a:t>
            </a:r>
          </a:p>
          <a:p>
            <a:pPr algn="l" rtl="0">
              <a:lnSpc>
                <a:spcPct val="85000"/>
              </a:lnSpc>
            </a:pPr>
            <a:r>
              <a:rPr lang="en-US" sz="2400" b="1">
                <a:solidFill>
                  <a:srgbClr val="D5FFFF"/>
                </a:solidFill>
                <a:latin typeface="Arial Narrow" pitchFamily="34" charset="0"/>
                <a:cs typeface="Times" pitchFamily="18" charset="0"/>
              </a:rPr>
              <a:t>Side effects:</a:t>
            </a:r>
            <a:r>
              <a:rPr lang="en-US" sz="2400" b="1">
                <a:solidFill>
                  <a:schemeClr val="bg1"/>
                </a:solidFill>
                <a:latin typeface="Arial Narrow" pitchFamily="34" charset="0"/>
                <a:cs typeface="Times" pitchFamily="18" charset="0"/>
              </a:rPr>
              <a:t>  Seizures; it </a:t>
            </a:r>
            <a:r>
              <a:rPr lang="en-US" sz="2400" b="1">
                <a:solidFill>
                  <a:schemeClr val="bg1"/>
                </a:solidFill>
                <a:latin typeface="Arial Narrow" pitchFamily="34" charset="0"/>
                <a:cs typeface="Times" pitchFamily="18" charset="0"/>
                <a:sym typeface="Wingdings 3" pitchFamily="18" charset="2"/>
              </a:rPr>
              <a:t></a:t>
            </a:r>
            <a:r>
              <a:rPr lang="en-US" sz="2400" b="1">
                <a:solidFill>
                  <a:schemeClr val="bg1"/>
                </a:solidFill>
                <a:latin typeface="Arial Narrow" pitchFamily="34" charset="0"/>
                <a:cs typeface="Times" pitchFamily="18" charset="0"/>
              </a:rPr>
              <a:t> threshold of neuronal firing</a:t>
            </a:r>
            <a:endParaRPr lang="en-US" sz="2400" b="1">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strips(downRight)">
                                      <p:cBhvr>
                                        <p:cTn id="7" dur="500"/>
                                        <p:tgtEl>
                                          <p:spTgt spid="286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strips(downRight)">
                                      <p:cBhvr>
                                        <p:cTn id="12"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 name="Rectangle 4"/>
          <p:cNvSpPr/>
          <p:nvPr/>
        </p:nvSpPr>
        <p:spPr>
          <a:xfrm>
            <a:off x="0" y="990600"/>
            <a:ext cx="9144000" cy="762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path path="circle">
              <a:fillToRect t="100000" r="100000"/>
            </a:path>
            <a:tileRect l="-100000" b="-100000"/>
          </a:gra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0727" name="Rectangle 5"/>
          <p:cNvSpPr>
            <a:spLocks noChangeArrowheads="1"/>
          </p:cNvSpPr>
          <p:nvPr/>
        </p:nvSpPr>
        <p:spPr bwMode="auto">
          <a:xfrm>
            <a:off x="304800" y="914400"/>
            <a:ext cx="2133600" cy="479425"/>
          </a:xfrm>
          <a:prstGeom prst="rect">
            <a:avLst/>
          </a:prstGeom>
          <a:solidFill>
            <a:srgbClr val="97FFFF"/>
          </a:solidFill>
          <a:ln w="28575">
            <a:solidFill>
              <a:schemeClr val="bg1"/>
            </a:solidFill>
            <a:miter lim="800000"/>
            <a:headEnd/>
            <a:tailEnd/>
          </a:ln>
        </p:spPr>
        <p:txBody>
          <a:bodyPr>
            <a:spAutoFit/>
          </a:bodyPr>
          <a:lstStyle/>
          <a:p>
            <a:pPr algn="l" rtl="0">
              <a:lnSpc>
                <a:spcPct val="90000"/>
              </a:lnSpc>
            </a:pPr>
            <a:r>
              <a:rPr lang="en-US" sz="2800">
                <a:solidFill>
                  <a:srgbClr val="7030A0"/>
                </a:solidFill>
                <a:latin typeface="Cooper Black" pitchFamily="18" charset="0"/>
              </a:rPr>
              <a:t>Trazodone</a:t>
            </a:r>
          </a:p>
        </p:txBody>
      </p:sp>
      <p:sp>
        <p:nvSpPr>
          <p:cNvPr id="9" name="TextBox 8"/>
          <p:cNvSpPr txBox="1">
            <a:spLocks noChangeArrowheads="1"/>
          </p:cNvSpPr>
          <p:nvPr/>
        </p:nvSpPr>
        <p:spPr bwMode="auto">
          <a:xfrm>
            <a:off x="228600" y="228600"/>
            <a:ext cx="8153400" cy="450850"/>
          </a:xfrm>
          <a:prstGeom prst="rect">
            <a:avLst/>
          </a:prstGeom>
          <a:noFill/>
          <a:ln w="9525">
            <a:noFill/>
            <a:miter lim="800000"/>
            <a:headEnd/>
            <a:tailEnd/>
          </a:ln>
        </p:spPr>
        <p:txBody>
          <a:bodyPr>
            <a:spAutoFit/>
          </a:bodyPr>
          <a:lstStyle/>
          <a:p>
            <a:pPr algn="l" rtl="0">
              <a:lnSpc>
                <a:spcPts val="2800"/>
              </a:lnSpc>
            </a:pPr>
            <a:r>
              <a:rPr lang="en-US" sz="2800">
                <a:solidFill>
                  <a:srgbClr val="97FFFF"/>
                </a:solidFill>
                <a:latin typeface="Bernard MT Condensed" pitchFamily="18" charset="0"/>
              </a:rPr>
              <a:t>Serotonin  Antagonists &amp; Reuptake Inhibitors (SARIs)</a:t>
            </a:r>
          </a:p>
        </p:txBody>
      </p:sp>
      <p:sp>
        <p:nvSpPr>
          <p:cNvPr id="30729" name="Rectangle 9"/>
          <p:cNvSpPr>
            <a:spLocks noChangeArrowheads="1"/>
          </p:cNvSpPr>
          <p:nvPr/>
        </p:nvSpPr>
        <p:spPr bwMode="auto">
          <a:xfrm>
            <a:off x="6553200" y="901700"/>
            <a:ext cx="2362200" cy="479425"/>
          </a:xfrm>
          <a:prstGeom prst="rect">
            <a:avLst/>
          </a:prstGeom>
          <a:solidFill>
            <a:srgbClr val="97FFFF"/>
          </a:solidFill>
          <a:ln w="28575">
            <a:solidFill>
              <a:schemeClr val="bg1"/>
            </a:solidFill>
            <a:miter lim="800000"/>
            <a:headEnd/>
            <a:tailEnd/>
          </a:ln>
        </p:spPr>
        <p:txBody>
          <a:bodyPr>
            <a:spAutoFit/>
          </a:bodyPr>
          <a:lstStyle/>
          <a:p>
            <a:pPr algn="l" rtl="0">
              <a:lnSpc>
                <a:spcPct val="90000"/>
              </a:lnSpc>
            </a:pPr>
            <a:r>
              <a:rPr lang="en-US" sz="2800">
                <a:solidFill>
                  <a:srgbClr val="7030A0"/>
                </a:solidFill>
                <a:latin typeface="Cooper Black" pitchFamily="18" charset="0"/>
              </a:rPr>
              <a:t>Nafazodone</a:t>
            </a:r>
          </a:p>
        </p:txBody>
      </p:sp>
      <p:sp>
        <p:nvSpPr>
          <p:cNvPr id="30730" name="TextBox 10"/>
          <p:cNvSpPr txBox="1">
            <a:spLocks noChangeArrowheads="1"/>
          </p:cNvSpPr>
          <p:nvPr/>
        </p:nvSpPr>
        <p:spPr bwMode="auto">
          <a:xfrm>
            <a:off x="152400" y="1447800"/>
            <a:ext cx="8686800" cy="4124206"/>
          </a:xfrm>
          <a:prstGeom prst="rect">
            <a:avLst/>
          </a:prstGeom>
          <a:noFill/>
          <a:ln w="9525">
            <a:noFill/>
            <a:miter lim="800000"/>
            <a:headEnd/>
            <a:tailEnd/>
          </a:ln>
        </p:spPr>
        <p:txBody>
          <a:bodyPr>
            <a:spAutoFit/>
          </a:bodyPr>
          <a:lstStyle/>
          <a:p>
            <a:pPr algn="l" rtl="0"/>
            <a:r>
              <a:rPr lang="en-US" sz="2400" b="1" dirty="0" err="1">
                <a:solidFill>
                  <a:schemeClr val="bg1"/>
                </a:solidFill>
                <a:latin typeface="Arial Narrow" pitchFamily="34" charset="0"/>
              </a:rPr>
              <a:t>Psychtropic</a:t>
            </a:r>
            <a:r>
              <a:rPr lang="en-US" sz="2400" b="1" dirty="0">
                <a:solidFill>
                  <a:schemeClr val="bg1"/>
                </a:solidFill>
                <a:latin typeface="Arial Narrow" pitchFamily="34" charset="0"/>
              </a:rPr>
              <a:t> drug			           </a:t>
            </a:r>
            <a:r>
              <a:rPr lang="en-US" sz="2400" b="1" dirty="0" err="1">
                <a:solidFill>
                  <a:schemeClr val="bg1"/>
                </a:solidFill>
                <a:latin typeface="Arial Narrow" pitchFamily="34" charset="0"/>
              </a:rPr>
              <a:t>Trazodone</a:t>
            </a:r>
            <a:r>
              <a:rPr lang="en-US" sz="2400" b="1" dirty="0">
                <a:solidFill>
                  <a:schemeClr val="bg1"/>
                </a:solidFill>
                <a:latin typeface="Arial Narrow" pitchFamily="34" charset="0"/>
              </a:rPr>
              <a:t> is its precursor</a:t>
            </a:r>
            <a:r>
              <a:rPr lang="en-US" sz="2400" dirty="0"/>
              <a:t> </a:t>
            </a:r>
            <a:endParaRPr lang="en-US" sz="2400" b="1" dirty="0">
              <a:solidFill>
                <a:schemeClr val="bg1"/>
              </a:solidFill>
              <a:latin typeface="Arial Narrow" pitchFamily="34" charset="0"/>
            </a:endParaRPr>
          </a:p>
          <a:p>
            <a:pPr algn="l" rtl="0"/>
            <a:r>
              <a:rPr lang="en-US" sz="2400" b="1" dirty="0">
                <a:solidFill>
                  <a:schemeClr val="bg1"/>
                </a:solidFill>
                <a:latin typeface="Arial Narrow" pitchFamily="34" charset="0"/>
              </a:rPr>
              <a:t>Weak block of SERT &gt; NET</a:t>
            </a:r>
          </a:p>
          <a:p>
            <a:pPr algn="l" rtl="0"/>
            <a:r>
              <a:rPr lang="en-US" sz="2400" b="1" dirty="0">
                <a:solidFill>
                  <a:schemeClr val="bg1"/>
                </a:solidFill>
                <a:latin typeface="Arial Narrow" pitchFamily="34" charset="0"/>
              </a:rPr>
              <a:t>Block 5-HT</a:t>
            </a:r>
            <a:r>
              <a:rPr lang="en-US" sz="2400" b="1" baseline="-25000" dirty="0">
                <a:solidFill>
                  <a:schemeClr val="bg1"/>
                </a:solidFill>
                <a:latin typeface="Arial Narrow" pitchFamily="34" charset="0"/>
              </a:rPr>
              <a:t>2</a:t>
            </a:r>
            <a:r>
              <a:rPr lang="en-US" sz="2400" b="1" dirty="0">
                <a:solidFill>
                  <a:schemeClr val="bg1"/>
                </a:solidFill>
                <a:latin typeface="Arial Narrow" pitchFamily="34" charset="0"/>
              </a:rPr>
              <a:t> </a:t>
            </a:r>
          </a:p>
          <a:p>
            <a:pPr algn="l" rtl="0"/>
            <a:r>
              <a:rPr lang="el-GR" sz="2400" b="1" dirty="0">
                <a:solidFill>
                  <a:schemeClr val="bg1"/>
                </a:solidFill>
                <a:latin typeface="Arial Narrow" pitchFamily="34" charset="0"/>
                <a:cs typeface="Times New Roman" pitchFamily="18" charset="0"/>
              </a:rPr>
              <a:t>α</a:t>
            </a:r>
            <a:r>
              <a:rPr lang="en-US" sz="2400" b="1" dirty="0">
                <a:solidFill>
                  <a:schemeClr val="bg1"/>
                </a:solidFill>
                <a:latin typeface="Arial Narrow" pitchFamily="34" charset="0"/>
                <a:cs typeface="Times New Roman" pitchFamily="18" charset="0"/>
              </a:rPr>
              <a:t>- blocking effect ( hypotension)                                  No</a:t>
            </a:r>
          </a:p>
          <a:p>
            <a:pPr algn="l" rtl="0"/>
            <a:r>
              <a:rPr lang="en-US" sz="2400" b="1" dirty="0">
                <a:solidFill>
                  <a:schemeClr val="bg1"/>
                </a:solidFill>
                <a:latin typeface="Arial Narrow" pitchFamily="34" charset="0"/>
                <a:cs typeface="Times New Roman" pitchFamily="18" charset="0"/>
              </a:rPr>
              <a:t>Potent H</a:t>
            </a:r>
            <a:r>
              <a:rPr lang="en-US" sz="2400" b="1" baseline="-25000" dirty="0">
                <a:solidFill>
                  <a:schemeClr val="bg1"/>
                </a:solidFill>
                <a:latin typeface="Arial Narrow" pitchFamily="34" charset="0"/>
                <a:cs typeface="Times New Roman" pitchFamily="18" charset="0"/>
              </a:rPr>
              <a:t>1</a:t>
            </a:r>
            <a:r>
              <a:rPr lang="en-US" sz="2400" b="1" dirty="0">
                <a:solidFill>
                  <a:schemeClr val="bg1"/>
                </a:solidFill>
                <a:latin typeface="Arial Narrow" pitchFamily="34" charset="0"/>
                <a:cs typeface="Times New Roman" pitchFamily="18" charset="0"/>
              </a:rPr>
              <a:t>- blocker( sedation )			           No</a:t>
            </a:r>
          </a:p>
          <a:p>
            <a:pPr algn="l" rtl="0"/>
            <a:endParaRPr lang="en-US" sz="1000" b="1" dirty="0">
              <a:solidFill>
                <a:schemeClr val="bg1"/>
              </a:solidFill>
              <a:latin typeface="Arial Narrow" pitchFamily="34" charset="0"/>
              <a:cs typeface="Times New Roman" pitchFamily="18" charset="0"/>
            </a:endParaRPr>
          </a:p>
          <a:p>
            <a:pPr algn="l" rtl="0"/>
            <a:r>
              <a:rPr lang="en-US" sz="2400" b="1" dirty="0">
                <a:solidFill>
                  <a:schemeClr val="bg1"/>
                </a:solidFill>
                <a:latin typeface="Arial Narrow" pitchFamily="34" charset="0"/>
                <a:cs typeface="Times New Roman" pitchFamily="18" charset="0"/>
              </a:rPr>
              <a:t>High protein bound</a:t>
            </a:r>
          </a:p>
          <a:p>
            <a:pPr algn="l" rtl="0"/>
            <a:r>
              <a:rPr lang="en-US" sz="2400" b="1" dirty="0">
                <a:solidFill>
                  <a:schemeClr val="bg1"/>
                </a:solidFill>
                <a:latin typeface="Arial Narrow" pitchFamily="34" charset="0"/>
                <a:cs typeface="Times New Roman" pitchFamily="18" charset="0"/>
              </a:rPr>
              <a:t>Extensive hepatic </a:t>
            </a:r>
            <a:r>
              <a:rPr lang="en-US" sz="2400" b="1" dirty="0" err="1">
                <a:solidFill>
                  <a:schemeClr val="bg1"/>
                </a:solidFill>
                <a:latin typeface="Arial Narrow" pitchFamily="34" charset="0"/>
                <a:cs typeface="Times New Roman" pitchFamily="18" charset="0"/>
              </a:rPr>
              <a:t>metab</a:t>
            </a:r>
            <a:r>
              <a:rPr lang="en-US" sz="2400" b="1" dirty="0">
                <a:solidFill>
                  <a:schemeClr val="bg1"/>
                </a:solidFill>
                <a:latin typeface="Arial Narrow" pitchFamily="34" charset="0"/>
                <a:cs typeface="Times New Roman" pitchFamily="18" charset="0"/>
              </a:rPr>
              <a:t> 			    Inhibit Cyt450</a:t>
            </a:r>
            <a:endParaRPr lang="en-US" sz="2400" dirty="0">
              <a:solidFill>
                <a:schemeClr val="bg1"/>
              </a:solidFill>
              <a:latin typeface="Arial Narrow" pitchFamily="34" charset="0"/>
            </a:endParaRPr>
          </a:p>
          <a:p>
            <a:pPr algn="l" rtl="0"/>
            <a:r>
              <a:rPr lang="en-US" sz="2400" b="1" dirty="0">
                <a:solidFill>
                  <a:schemeClr val="bg1"/>
                </a:solidFill>
                <a:latin typeface="Arial Narrow" pitchFamily="34" charset="0"/>
                <a:cs typeface="Times New Roman" pitchFamily="18" charset="0"/>
              </a:rPr>
              <a:t>Urine excretion</a:t>
            </a:r>
          </a:p>
          <a:p>
            <a:pPr algn="l" rtl="0"/>
            <a:endParaRPr lang="en-US" sz="1200" b="1" dirty="0">
              <a:solidFill>
                <a:schemeClr val="bg1"/>
              </a:solidFill>
              <a:latin typeface="Arial Narrow" pitchFamily="34" charset="0"/>
              <a:cs typeface="Times New Roman" pitchFamily="18" charset="0"/>
            </a:endParaRPr>
          </a:p>
          <a:p>
            <a:pPr algn="l" rtl="0"/>
            <a:r>
              <a:rPr lang="en-US" sz="2400" b="1" dirty="0">
                <a:solidFill>
                  <a:schemeClr val="bg1"/>
                </a:solidFill>
                <a:latin typeface="Arial Narrow" pitchFamily="34" charset="0"/>
                <a:cs typeface="Times New Roman" pitchFamily="18" charset="0"/>
              </a:rPr>
              <a:t>Cause </a:t>
            </a:r>
            <a:r>
              <a:rPr lang="en-US" sz="2400" b="1" dirty="0" err="1">
                <a:solidFill>
                  <a:schemeClr val="bg1"/>
                </a:solidFill>
                <a:latin typeface="Arial Narrow" pitchFamily="34" charset="0"/>
                <a:cs typeface="Times New Roman" pitchFamily="18" charset="0"/>
              </a:rPr>
              <a:t>priapism</a:t>
            </a:r>
            <a:r>
              <a:rPr lang="en-US" sz="2400" b="1" dirty="0">
                <a:solidFill>
                  <a:schemeClr val="bg1"/>
                </a:solidFill>
                <a:latin typeface="Arial Narrow" pitchFamily="34" charset="0"/>
                <a:cs typeface="Times New Roman" pitchFamily="18" charset="0"/>
              </a:rPr>
              <a:t> (</a:t>
            </a:r>
            <a:r>
              <a:rPr lang="en-US" sz="2400" b="1" dirty="0">
                <a:solidFill>
                  <a:schemeClr val="bg1"/>
                </a:solidFill>
                <a:latin typeface="Symbol" pitchFamily="18" charset="2"/>
                <a:cs typeface="Times New Roman" pitchFamily="18" charset="0"/>
              </a:rPr>
              <a:t>a </a:t>
            </a:r>
            <a:r>
              <a:rPr lang="en-US" sz="2400" dirty="0" err="1">
                <a:solidFill>
                  <a:schemeClr val="bg1"/>
                </a:solidFill>
                <a:latin typeface="Calibri" pitchFamily="34" charset="0"/>
              </a:rPr>
              <a:t>antagonisim</a:t>
            </a:r>
            <a:r>
              <a:rPr lang="en-US" sz="2400" dirty="0">
                <a:solidFill>
                  <a:schemeClr val="bg1"/>
                </a:solidFill>
                <a:latin typeface="Calibri" pitchFamily="34" charset="0"/>
              </a:rPr>
              <a:t> )                          </a:t>
            </a:r>
            <a:r>
              <a:rPr lang="en-US" sz="2400" b="1" dirty="0">
                <a:solidFill>
                  <a:schemeClr val="bg1"/>
                </a:solidFill>
                <a:latin typeface="Arial Narrow" pitchFamily="34" charset="0"/>
              </a:rPr>
              <a:t>Hepatic failure</a:t>
            </a:r>
            <a:endParaRPr lang="en-US" sz="2400" b="1" dirty="0">
              <a:solidFill>
                <a:schemeClr val="bg1"/>
              </a:solidFill>
              <a:latin typeface="Arial Narrow" pitchFamily="34" charset="0"/>
              <a:cs typeface="Times New Roman" pitchFamily="18" charset="0"/>
            </a:endParaRPr>
          </a:p>
          <a:p>
            <a:pPr algn="l" rtl="0"/>
            <a:r>
              <a:rPr lang="en-US" sz="2400" b="1" dirty="0" err="1">
                <a:solidFill>
                  <a:schemeClr val="bg1"/>
                </a:solidFill>
                <a:latin typeface="Arial Narrow" pitchFamily="34" charset="0"/>
                <a:cs typeface="Times New Roman" pitchFamily="18" charset="0"/>
              </a:rPr>
              <a:t>Arrythmogenic</a:t>
            </a:r>
            <a:r>
              <a:rPr lang="en-US" sz="2400" b="1" dirty="0">
                <a:solidFill>
                  <a:schemeClr val="bg1"/>
                </a:solidFill>
                <a:latin typeface="Arial Narrow" pitchFamily="34" charset="0"/>
                <a:cs typeface="Times New Roman" pitchFamily="18" charset="0"/>
              </a:rPr>
              <a:t>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checkerboard(down)">
                                      <p:cBhvr>
                                        <p:cTn id="7"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2772" name="Rectangle 3"/>
          <p:cNvSpPr txBox="1">
            <a:spLocks noChangeArrowheads="1"/>
          </p:cNvSpPr>
          <p:nvPr/>
        </p:nvSpPr>
        <p:spPr bwMode="auto">
          <a:xfrm>
            <a:off x="650875" y="1714500"/>
            <a:ext cx="7807325" cy="4457700"/>
          </a:xfrm>
          <a:prstGeom prst="rect">
            <a:avLst/>
          </a:prstGeom>
          <a:noFill/>
          <a:ln w="9525">
            <a:noFill/>
            <a:miter lim="800000"/>
            <a:headEnd/>
            <a:tailEnd/>
          </a:ln>
        </p:spPr>
        <p:txBody>
          <a:bodyPr/>
          <a:lstStyle/>
          <a:p>
            <a:pPr marL="342900" indent="-342900" algn="l" rtl="0">
              <a:spcBef>
                <a:spcPct val="20000"/>
              </a:spcBef>
              <a:buFont typeface="Arial" charset="0"/>
              <a:buChar char="•"/>
            </a:pPr>
            <a:endParaRPr lang="en-US" sz="3200">
              <a:solidFill>
                <a:schemeClr val="bg1"/>
              </a:solidFill>
              <a:latin typeface="Calibri" pitchFamily="34" charset="0"/>
            </a:endParaRPr>
          </a:p>
        </p:txBody>
      </p:sp>
      <p:sp>
        <p:nvSpPr>
          <p:cNvPr id="32773" name="Rectangle 4"/>
          <p:cNvSpPr>
            <a:spLocks noChangeArrowheads="1"/>
          </p:cNvSpPr>
          <p:nvPr/>
        </p:nvSpPr>
        <p:spPr bwMode="auto">
          <a:xfrm>
            <a:off x="152400" y="2514600"/>
            <a:ext cx="4953000" cy="2043113"/>
          </a:xfrm>
          <a:prstGeom prst="rect">
            <a:avLst/>
          </a:prstGeom>
          <a:noFill/>
          <a:ln w="9525">
            <a:noFill/>
            <a:miter lim="800000"/>
            <a:headEnd/>
            <a:tailEnd/>
          </a:ln>
        </p:spPr>
        <p:txBody>
          <a:bodyPr>
            <a:spAutoFit/>
          </a:bodyPr>
          <a:lstStyle/>
          <a:p>
            <a:pPr algn="l" rtl="0"/>
            <a:r>
              <a:rPr lang="en-US" sz="2400" b="1">
                <a:solidFill>
                  <a:schemeClr val="bg1"/>
                </a:solidFill>
                <a:latin typeface="Arial Narrow" pitchFamily="34" charset="0"/>
              </a:rPr>
              <a:t>This </a:t>
            </a:r>
            <a:r>
              <a:rPr lang="en-US" sz="2400" b="1">
                <a:solidFill>
                  <a:srgbClr val="D5FFFF"/>
                </a:solidFill>
                <a:latin typeface="Arial Narrow" pitchFamily="34" charset="0"/>
              </a:rPr>
              <a:t>"augmenter"</a:t>
            </a:r>
            <a:r>
              <a:rPr lang="en-US" sz="2400" b="1">
                <a:solidFill>
                  <a:schemeClr val="bg1"/>
                </a:solidFill>
                <a:latin typeface="Arial Narrow" pitchFamily="34" charset="0"/>
              </a:rPr>
              <a:t> drugs include:</a:t>
            </a:r>
          </a:p>
          <a:p>
            <a:pPr algn="l" rtl="0">
              <a:buFontTx/>
              <a:buBlip>
                <a:blip r:embed="rId2"/>
              </a:buBlip>
            </a:pPr>
            <a:r>
              <a:rPr lang="en-US" sz="2400" b="1">
                <a:solidFill>
                  <a:schemeClr val="bg1"/>
                </a:solidFill>
                <a:latin typeface="Arial Narrow" pitchFamily="34" charset="0"/>
              </a:rPr>
              <a:t> </a:t>
            </a:r>
            <a:r>
              <a:rPr lang="en-US" sz="2600" b="1">
                <a:solidFill>
                  <a:srgbClr val="66FFFF"/>
                </a:solidFill>
                <a:latin typeface="Arial Narrow" pitchFamily="34" charset="0"/>
              </a:rPr>
              <a:t>Buspirone</a:t>
            </a:r>
          </a:p>
          <a:p>
            <a:pPr algn="l" rtl="0">
              <a:buFontTx/>
              <a:buBlip>
                <a:blip r:embed="rId2"/>
              </a:buBlip>
            </a:pPr>
            <a:r>
              <a:rPr lang="en-US" sz="2600" b="1">
                <a:solidFill>
                  <a:srgbClr val="66FFFF"/>
                </a:solidFill>
                <a:latin typeface="Arial Narrow" pitchFamily="34" charset="0"/>
              </a:rPr>
              <a:t> Antipsychotics; </a:t>
            </a:r>
            <a:r>
              <a:rPr lang="en-US" sz="2600" b="1" i="1">
                <a:solidFill>
                  <a:srgbClr val="66FFFF"/>
                </a:solidFill>
                <a:latin typeface="Arial Narrow" pitchFamily="34" charset="0"/>
              </a:rPr>
              <a:t>typical or atypical</a:t>
            </a:r>
          </a:p>
          <a:p>
            <a:pPr algn="l" rtl="0">
              <a:buFontTx/>
              <a:buBlip>
                <a:blip r:embed="rId2"/>
              </a:buBlip>
            </a:pPr>
            <a:r>
              <a:rPr lang="en-US" sz="2600" b="1">
                <a:solidFill>
                  <a:srgbClr val="66FFFF"/>
                </a:solidFill>
                <a:latin typeface="Arial Narrow" pitchFamily="34" charset="0"/>
              </a:rPr>
              <a:t> Lithium;</a:t>
            </a:r>
            <a:r>
              <a:rPr lang="en-US" sz="2800" b="1">
                <a:solidFill>
                  <a:srgbClr val="66FFFF"/>
                </a:solidFill>
                <a:latin typeface="Arial Narrow" pitchFamily="34" charset="0"/>
              </a:rPr>
              <a:t> </a:t>
            </a:r>
            <a:r>
              <a:rPr lang="en-US" sz="2400" b="1">
                <a:solidFill>
                  <a:schemeClr val="bg1"/>
                </a:solidFill>
                <a:latin typeface="Arial Narrow" pitchFamily="34" charset="0"/>
              </a:rPr>
              <a:t>is used to augment ADDs </a:t>
            </a:r>
            <a:br>
              <a:rPr lang="en-US" sz="2400" b="1">
                <a:solidFill>
                  <a:schemeClr val="bg1"/>
                </a:solidFill>
                <a:latin typeface="Arial Narrow" pitchFamily="34" charset="0"/>
              </a:rPr>
            </a:br>
            <a:r>
              <a:rPr lang="en-US" sz="2400" b="1">
                <a:solidFill>
                  <a:schemeClr val="bg1"/>
                </a:solidFill>
                <a:latin typeface="Arial Narrow" pitchFamily="34" charset="0"/>
              </a:rPr>
              <a:t>    in resistant unipolar depression</a:t>
            </a:r>
          </a:p>
        </p:txBody>
      </p:sp>
      <p:sp>
        <p:nvSpPr>
          <p:cNvPr id="32774" name="Rectangle 5"/>
          <p:cNvSpPr>
            <a:spLocks noChangeArrowheads="1"/>
          </p:cNvSpPr>
          <p:nvPr/>
        </p:nvSpPr>
        <p:spPr bwMode="auto">
          <a:xfrm>
            <a:off x="220663" y="90488"/>
            <a:ext cx="2522537" cy="519112"/>
          </a:xfrm>
          <a:prstGeom prst="rect">
            <a:avLst/>
          </a:prstGeom>
          <a:noFill/>
          <a:ln w="9525">
            <a:noFill/>
            <a:miter lim="800000"/>
            <a:headEnd/>
            <a:tailEnd/>
          </a:ln>
        </p:spPr>
        <p:txBody>
          <a:bodyPr wrap="none">
            <a:spAutoFit/>
          </a:bodyPr>
          <a:lstStyle/>
          <a:p>
            <a:pPr algn="l" rtl="0"/>
            <a:r>
              <a:rPr lang="en-US" sz="2800">
                <a:solidFill>
                  <a:srgbClr val="66FFFF"/>
                </a:solidFill>
                <a:latin typeface="Bernard MT Condensed" pitchFamily="18" charset="0"/>
              </a:rPr>
              <a:t>Augmenter drugs</a:t>
            </a:r>
          </a:p>
        </p:txBody>
      </p:sp>
      <p:sp>
        <p:nvSpPr>
          <p:cNvPr id="5" name="Rectangle 4"/>
          <p:cNvSpPr/>
          <p:nvPr/>
        </p:nvSpPr>
        <p:spPr>
          <a:xfrm>
            <a:off x="0" y="625475"/>
            <a:ext cx="9144000" cy="762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path path="circle">
              <a:fillToRect t="100000" r="100000"/>
            </a:path>
            <a:tileRect l="-100000" b="-100000"/>
          </a:gra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2783" name="Text Box 15"/>
          <p:cNvSpPr txBox="1">
            <a:spLocks noChangeArrowheads="1"/>
          </p:cNvSpPr>
          <p:nvPr/>
        </p:nvSpPr>
        <p:spPr bwMode="auto">
          <a:xfrm>
            <a:off x="152400" y="5562600"/>
            <a:ext cx="8763000" cy="762000"/>
          </a:xfrm>
          <a:prstGeom prst="rect">
            <a:avLst/>
          </a:prstGeom>
          <a:noFill/>
          <a:ln w="9525">
            <a:noFill/>
            <a:miter lim="800000"/>
            <a:headEnd/>
            <a:tailEnd/>
          </a:ln>
          <a:effectLst/>
        </p:spPr>
        <p:txBody>
          <a:bodyPr>
            <a:spAutoFit/>
          </a:bodyPr>
          <a:lstStyle/>
          <a:p>
            <a:pPr algn="l" rtl="0"/>
            <a:r>
              <a:rPr lang="en-US" sz="2200" b="1" i="1">
                <a:solidFill>
                  <a:schemeClr val="bg1"/>
                </a:solidFill>
                <a:latin typeface="Arial Narrow" pitchFamily="34" charset="0"/>
              </a:rPr>
              <a:t>Trazadone, Nafazodone, Bupropion are sometimes included among augmenters but there use as such should be under strict clinical supervision</a:t>
            </a:r>
          </a:p>
        </p:txBody>
      </p:sp>
      <p:pic>
        <p:nvPicPr>
          <p:cNvPr id="32785" name="Picture 17" descr="Picture4"/>
          <p:cNvPicPr>
            <a:picLocks noChangeAspect="1" noChangeArrowheads="1"/>
          </p:cNvPicPr>
          <p:nvPr/>
        </p:nvPicPr>
        <p:blipFill>
          <a:blip r:embed="rId3" cstate="print"/>
          <a:srcRect/>
          <a:stretch>
            <a:fillRect/>
          </a:stretch>
        </p:blipFill>
        <p:spPr bwMode="auto">
          <a:xfrm>
            <a:off x="5186363" y="2209800"/>
            <a:ext cx="3729037" cy="3028950"/>
          </a:xfrm>
          <a:prstGeom prst="rect">
            <a:avLst/>
          </a:prstGeom>
          <a:noFill/>
        </p:spPr>
      </p:pic>
      <p:sp>
        <p:nvSpPr>
          <p:cNvPr id="32787" name="Text Box 19"/>
          <p:cNvSpPr txBox="1">
            <a:spLocks noChangeArrowheads="1"/>
          </p:cNvSpPr>
          <p:nvPr/>
        </p:nvSpPr>
        <p:spPr bwMode="auto">
          <a:xfrm>
            <a:off x="457200" y="914400"/>
            <a:ext cx="8001000" cy="885825"/>
          </a:xfrm>
          <a:prstGeom prst="rect">
            <a:avLst/>
          </a:prstGeom>
          <a:noFill/>
          <a:ln w="9525">
            <a:noFill/>
            <a:miter lim="800000"/>
            <a:headEnd/>
            <a:tailEnd/>
          </a:ln>
          <a:effectLst/>
        </p:spPr>
        <p:txBody>
          <a:bodyPr>
            <a:spAutoFit/>
          </a:bodyPr>
          <a:lstStyle/>
          <a:p>
            <a:pPr algn="l" rtl="0">
              <a:spcBef>
                <a:spcPct val="50000"/>
              </a:spcBef>
            </a:pPr>
            <a:r>
              <a:rPr lang="en-US" sz="2600" b="1">
                <a:solidFill>
                  <a:schemeClr val="bg1"/>
                </a:solidFill>
                <a:latin typeface="Arial Narrow" pitchFamily="34" charset="0"/>
              </a:rPr>
              <a:t>Some antidepressants work better in some patients when used in combination with another drug.</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strips(downRight)">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83"/>
                                        </p:tgtEl>
                                        <p:attrNameLst>
                                          <p:attrName>style.visibility</p:attrName>
                                        </p:attrNameLst>
                                      </p:cBhvr>
                                      <p:to>
                                        <p:strVal val="visible"/>
                                      </p:to>
                                    </p:set>
                                    <p:animEffect transition="in" filter="wipe(left)">
                                      <p:cBhvr>
                                        <p:cTn id="12" dur="10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35846" name="Picture 6" descr="Picture2"/>
          <p:cNvPicPr>
            <a:picLocks noChangeAspect="1" noChangeArrowheads="1"/>
          </p:cNvPicPr>
          <p:nvPr/>
        </p:nvPicPr>
        <p:blipFill>
          <a:blip r:embed="rId2" cstate="print"/>
          <a:srcRect b="35229"/>
          <a:stretch>
            <a:fillRect/>
          </a:stretch>
        </p:blipFill>
        <p:spPr bwMode="auto">
          <a:xfrm>
            <a:off x="4572000" y="533400"/>
            <a:ext cx="4105275" cy="5638800"/>
          </a:xfrm>
          <a:prstGeom prst="rect">
            <a:avLst/>
          </a:prstGeom>
          <a:noFill/>
        </p:spPr>
      </p:pic>
      <p:sp>
        <p:nvSpPr>
          <p:cNvPr id="9" name="Rectangle 8"/>
          <p:cNvSpPr/>
          <p:nvPr/>
        </p:nvSpPr>
        <p:spPr>
          <a:xfrm>
            <a:off x="-225425" y="210146"/>
            <a:ext cx="6994222" cy="92332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fontAlgn="auto">
              <a:spcBef>
                <a:spcPts val="0"/>
              </a:spcBef>
              <a:spcAft>
                <a:spcPts val="0"/>
              </a:spcAft>
              <a:defRPr/>
            </a:pPr>
            <a:r>
              <a:rPr lang="en-US" sz="5400" b="1" dirty="0">
                <a:ln/>
                <a:solidFill>
                  <a:srgbClr val="92D050"/>
                </a:solidFill>
                <a:effectLst>
                  <a:outerShdw blurRad="50800" dist="38100" dir="5400000" algn="t" rotWithShape="0">
                    <a:prstClr val="black"/>
                  </a:outerShdw>
                  <a:reflection blurRad="6350" stA="55000" endA="50" endPos="85000" dir="5400000" sy="-100000" algn="bl" rotWithShape="0"/>
                </a:effectLst>
                <a:latin typeface="+mn-lt"/>
                <a:cs typeface="+mn-cs"/>
              </a:rPr>
              <a:t>ANTIDEPRESSANTS</a:t>
            </a:r>
          </a:p>
        </p:txBody>
      </p:sp>
      <p:sp>
        <p:nvSpPr>
          <p:cNvPr id="10" name="Rectangle 8"/>
          <p:cNvSpPr/>
          <p:nvPr/>
        </p:nvSpPr>
        <p:spPr>
          <a:xfrm>
            <a:off x="3276600" y="5791200"/>
            <a:ext cx="5469190" cy="686248"/>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0" fontAlgn="auto">
              <a:spcBef>
                <a:spcPts val="0"/>
              </a:spcBef>
              <a:spcAft>
                <a:spcPts val="0"/>
              </a:spcAft>
              <a:defRPr/>
            </a:pPr>
            <a:r>
              <a:rPr lang="en-US" sz="5400" b="1" dirty="0">
                <a:ln/>
                <a:solidFill>
                  <a:srgbClr val="92D050"/>
                </a:solidFill>
                <a:effectLst>
                  <a:outerShdw blurRad="50800" dist="38100" dir="5400000" algn="t" rotWithShape="0">
                    <a:prstClr val="black"/>
                  </a:outerShdw>
                  <a:reflection blurRad="6350" stA="55000" endA="50" endPos="85000" dir="5400000" sy="-100000" algn="bl" rotWithShape="0"/>
                </a:effectLst>
                <a:latin typeface="+mn-lt"/>
                <a:cs typeface="+mn-cs"/>
              </a:rPr>
              <a:t>ANTIDEPRESSANTS</a:t>
            </a:r>
          </a:p>
        </p:txBody>
      </p:sp>
      <p:sp>
        <p:nvSpPr>
          <p:cNvPr id="11" name="WordArt 3"/>
          <p:cNvSpPr>
            <a:spLocks noChangeArrowheads="1" noChangeShapeType="1" noTextEdit="1"/>
          </p:cNvSpPr>
          <p:nvPr/>
        </p:nvSpPr>
        <p:spPr bwMode="auto">
          <a:xfrm>
            <a:off x="990600" y="3179763"/>
            <a:ext cx="609600" cy="906462"/>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O</a:t>
            </a:r>
          </a:p>
        </p:txBody>
      </p:sp>
      <p:sp>
        <p:nvSpPr>
          <p:cNvPr id="3" name="WordArt 4"/>
          <p:cNvSpPr>
            <a:spLocks noChangeArrowheads="1" noChangeShapeType="1" noTextEdit="1"/>
          </p:cNvSpPr>
          <p:nvPr/>
        </p:nvSpPr>
        <p:spPr bwMode="auto">
          <a:xfrm>
            <a:off x="228600" y="2112963"/>
            <a:ext cx="812800" cy="906462"/>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G</a:t>
            </a:r>
          </a:p>
        </p:txBody>
      </p:sp>
      <p:sp>
        <p:nvSpPr>
          <p:cNvPr id="4" name="WordArt 5"/>
          <p:cNvSpPr>
            <a:spLocks noChangeArrowheads="1" noChangeShapeType="1" noTextEdit="1"/>
          </p:cNvSpPr>
          <p:nvPr/>
        </p:nvSpPr>
        <p:spPr bwMode="auto">
          <a:xfrm>
            <a:off x="1981200" y="5237163"/>
            <a:ext cx="609600" cy="906462"/>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D</a:t>
            </a:r>
          </a:p>
        </p:txBody>
      </p:sp>
      <p:sp>
        <p:nvSpPr>
          <p:cNvPr id="5" name="WordArt 6"/>
          <p:cNvSpPr>
            <a:spLocks noChangeArrowheads="1" noChangeShapeType="1" noTextEdit="1"/>
          </p:cNvSpPr>
          <p:nvPr/>
        </p:nvSpPr>
        <p:spPr bwMode="auto">
          <a:xfrm>
            <a:off x="2057400" y="2409825"/>
            <a:ext cx="584200" cy="762000"/>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U</a:t>
            </a:r>
          </a:p>
        </p:txBody>
      </p:sp>
      <p:sp>
        <p:nvSpPr>
          <p:cNvPr id="6" name="WordArt 7"/>
          <p:cNvSpPr>
            <a:spLocks noChangeArrowheads="1" noChangeShapeType="1" noTextEdit="1"/>
          </p:cNvSpPr>
          <p:nvPr/>
        </p:nvSpPr>
        <p:spPr bwMode="auto">
          <a:xfrm>
            <a:off x="1295400" y="4170363"/>
            <a:ext cx="609600" cy="992187"/>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O</a:t>
            </a:r>
          </a:p>
        </p:txBody>
      </p:sp>
      <p:sp>
        <p:nvSpPr>
          <p:cNvPr id="7" name="WordArt 8"/>
          <p:cNvSpPr>
            <a:spLocks noChangeArrowheads="1" noChangeShapeType="1" noTextEdit="1"/>
          </p:cNvSpPr>
          <p:nvPr/>
        </p:nvSpPr>
        <p:spPr bwMode="auto">
          <a:xfrm>
            <a:off x="2590800" y="3324225"/>
            <a:ext cx="711200" cy="877888"/>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C</a:t>
            </a:r>
          </a:p>
        </p:txBody>
      </p:sp>
      <p:sp>
        <p:nvSpPr>
          <p:cNvPr id="8" name="WordArt 9"/>
          <p:cNvSpPr>
            <a:spLocks noChangeArrowheads="1" noChangeShapeType="1" noTextEdit="1"/>
          </p:cNvSpPr>
          <p:nvPr/>
        </p:nvSpPr>
        <p:spPr bwMode="auto">
          <a:xfrm>
            <a:off x="3352800" y="4238625"/>
            <a:ext cx="660400" cy="963613"/>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K</a:t>
            </a:r>
          </a:p>
        </p:txBody>
      </p:sp>
      <p:sp>
        <p:nvSpPr>
          <p:cNvPr id="12" name="WordArt 10"/>
          <p:cNvSpPr>
            <a:spLocks noChangeArrowheads="1" noChangeShapeType="1" noTextEdit="1"/>
          </p:cNvSpPr>
          <p:nvPr/>
        </p:nvSpPr>
        <p:spPr bwMode="auto">
          <a:xfrm>
            <a:off x="1498600" y="1571625"/>
            <a:ext cx="609600" cy="950913"/>
          </a:xfrm>
          <a:prstGeom prst="rect">
            <a:avLst/>
          </a:prstGeom>
        </p:spPr>
        <p:txBody>
          <a:bodyPr wrap="none" fromWordArt="1">
            <a:prstTxWarp prst="textWave4">
              <a:avLst>
                <a:gd name="adj1" fmla="val 10319"/>
                <a:gd name="adj2" fmla="val 0"/>
              </a:avLst>
            </a:prstTxWarp>
          </a:bodyPr>
          <a:lstStyle/>
          <a:p>
            <a:pPr algn="ctr" rtl="0"/>
            <a:r>
              <a:rPr lang="en-US" sz="3600" b="1" kern="10">
                <a:ln w="9525">
                  <a:solidFill>
                    <a:schemeClr val="tx2"/>
                  </a:solidFill>
                  <a:round/>
                  <a:headEnd/>
                  <a:tailEnd/>
                </a:ln>
                <a:gradFill rotWithShape="1">
                  <a:gsLst>
                    <a:gs pos="0">
                      <a:schemeClr val="bg1"/>
                    </a:gs>
                    <a:gs pos="100000">
                      <a:srgbClr val="99FF33"/>
                    </a:gs>
                  </a:gsLst>
                  <a:lin ang="5400000" scaled="1"/>
                </a:gradFill>
                <a:effectLst>
                  <a:outerShdw dist="107763" dir="2700000" algn="ctr" rotWithShape="0">
                    <a:srgbClr val="CC99FF">
                      <a:alpha val="50000"/>
                    </a:srgbClr>
                  </a:outerShdw>
                </a:effectLst>
                <a:latin typeface="Arial Black"/>
              </a:rPr>
              <a:t>L</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1"/>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0" fill="hold"/>
                                        <p:tgtEl>
                                          <p:spTgt spid="12"/>
                                        </p:tgtEl>
                                        <p:attrNameLst>
                                          <p:attrName>ppt_w</p:attrName>
                                        </p:attrNameLst>
                                      </p:cBhvr>
                                      <p:tavLst>
                                        <p:tav tm="0">
                                          <p:val>
                                            <p:fltVal val="0"/>
                                          </p:val>
                                        </p:tav>
                                        <p:tav tm="100000">
                                          <p:val>
                                            <p:strVal val="#ppt_w"/>
                                          </p:val>
                                        </p:tav>
                                      </p:tavLst>
                                    </p:anim>
                                    <p:anim calcmode="lin" valueType="num">
                                      <p:cBhvr>
                                        <p:cTn id="32" dur="3000" fill="hold"/>
                                        <p:tgtEl>
                                          <p:spTgt spid="12"/>
                                        </p:tgtEl>
                                        <p:attrNameLst>
                                          <p:attrName>ppt_h</p:attrName>
                                        </p:attrNameLst>
                                      </p:cBhvr>
                                      <p:tavLst>
                                        <p:tav tm="0">
                                          <p:val>
                                            <p:fltVal val="0"/>
                                          </p:val>
                                        </p:tav>
                                        <p:tav tm="100000">
                                          <p:val>
                                            <p:strVal val="#ppt_h"/>
                                          </p:val>
                                        </p:tav>
                                      </p:tavLst>
                                    </p:anim>
                                    <p:anim calcmode="lin" valueType="num">
                                      <p:cBhvr>
                                        <p:cTn id="33" dur="3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4" dur="3000" fill="hold"/>
                                        <p:tgtEl>
                                          <p:spTgt spid="1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3000" fill="hold"/>
                                        <p:tgtEl>
                                          <p:spTgt spid="5"/>
                                        </p:tgtEl>
                                        <p:attrNameLst>
                                          <p:attrName>ppt_w</p:attrName>
                                        </p:attrNameLst>
                                      </p:cBhvr>
                                      <p:tavLst>
                                        <p:tav tm="0">
                                          <p:val>
                                            <p:fltVal val="0"/>
                                          </p:val>
                                        </p:tav>
                                        <p:tav tm="100000">
                                          <p:val>
                                            <p:strVal val="#ppt_w"/>
                                          </p:val>
                                        </p:tav>
                                      </p:tavLst>
                                    </p:anim>
                                    <p:anim calcmode="lin" valueType="num">
                                      <p:cBhvr>
                                        <p:cTn id="38" dur="3000" fill="hold"/>
                                        <p:tgtEl>
                                          <p:spTgt spid="5"/>
                                        </p:tgtEl>
                                        <p:attrNameLst>
                                          <p:attrName>ppt_h</p:attrName>
                                        </p:attrNameLst>
                                      </p:cBhvr>
                                      <p:tavLst>
                                        <p:tav tm="0">
                                          <p:val>
                                            <p:fltVal val="0"/>
                                          </p:val>
                                        </p:tav>
                                        <p:tav tm="100000">
                                          <p:val>
                                            <p:strVal val="#ppt_h"/>
                                          </p:val>
                                        </p:tav>
                                      </p:tavLst>
                                    </p:anim>
                                    <p:anim calcmode="lin" valueType="num">
                                      <p:cBhvr>
                                        <p:cTn id="39"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3000" fill="hold"/>
                                        <p:tgtEl>
                                          <p:spTgt spid="5"/>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 calcmode="lin" valueType="num">
                                      <p:cBhvr>
                                        <p:cTn id="45"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6" dur="3000" fill="hold"/>
                                        <p:tgtEl>
                                          <p:spTgt spid="7"/>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0" fill="hold"/>
                                        <p:tgtEl>
                                          <p:spTgt spid="8"/>
                                        </p:tgtEl>
                                        <p:attrNameLst>
                                          <p:attrName>ppt_w</p:attrName>
                                        </p:attrNameLst>
                                      </p:cBhvr>
                                      <p:tavLst>
                                        <p:tav tm="0">
                                          <p:val>
                                            <p:fltVal val="0"/>
                                          </p:val>
                                        </p:tav>
                                        <p:tav tm="100000">
                                          <p:val>
                                            <p:strVal val="#ppt_w"/>
                                          </p:val>
                                        </p:tav>
                                      </p:tavLst>
                                    </p:anim>
                                    <p:anim calcmode="lin" valueType="num">
                                      <p:cBhvr>
                                        <p:cTn id="50" dur="3000" fill="hold"/>
                                        <p:tgtEl>
                                          <p:spTgt spid="8"/>
                                        </p:tgtEl>
                                        <p:attrNameLst>
                                          <p:attrName>ppt_h</p:attrName>
                                        </p:attrNameLst>
                                      </p:cBhvr>
                                      <p:tavLst>
                                        <p:tav tm="0">
                                          <p:val>
                                            <p:fltVal val="0"/>
                                          </p:val>
                                        </p:tav>
                                        <p:tav tm="100000">
                                          <p:val>
                                            <p:strVal val="#ppt_h"/>
                                          </p:val>
                                        </p:tav>
                                      </p:tavLst>
                                    </p:anim>
                                    <p:anim calcmode="lin" valueType="num">
                                      <p:cBhvr>
                                        <p:cTn id="51"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000"/>
                            </p:stCondLst>
                            <p:childTnLst>
                              <p:par>
                                <p:cTn id="54" presetID="6" presetClass="emph" presetSubtype="0" fill="hold" grpId="1" nodeType="afterEffect">
                                  <p:stCondLst>
                                    <p:cond delay="0"/>
                                  </p:stCondLst>
                                  <p:childTnLst>
                                    <p:animScale>
                                      <p:cBhvr>
                                        <p:cTn id="55" dur="2000" fill="hold"/>
                                        <p:tgtEl>
                                          <p:spTgt spid="3"/>
                                        </p:tgtEl>
                                      </p:cBhvr>
                                      <p:by x="150000" y="150000"/>
                                    </p:animScale>
                                  </p:childTnLst>
                                </p:cTn>
                              </p:par>
                              <p:par>
                                <p:cTn id="56" presetID="47" presetClass="exit" presetSubtype="0" fill="hold" grpId="2" nodeType="withEffect">
                                  <p:stCondLst>
                                    <p:cond delay="0"/>
                                  </p:stCondLst>
                                  <p:childTnLst>
                                    <p:animEffect transition="out" filter="fade">
                                      <p:cBhvr>
                                        <p:cTn id="57" dur="2000"/>
                                        <p:tgtEl>
                                          <p:spTgt spid="3"/>
                                        </p:tgtEl>
                                      </p:cBhvr>
                                    </p:animEffect>
                                    <p:anim calcmode="lin" valueType="num">
                                      <p:cBhvr>
                                        <p:cTn id="58" dur="2000"/>
                                        <p:tgtEl>
                                          <p:spTgt spid="3"/>
                                        </p:tgtEl>
                                        <p:attrNameLst>
                                          <p:attrName>ppt_x</p:attrName>
                                        </p:attrNameLst>
                                      </p:cBhvr>
                                      <p:tavLst>
                                        <p:tav tm="0">
                                          <p:val>
                                            <p:strVal val="ppt_x"/>
                                          </p:val>
                                        </p:tav>
                                        <p:tav tm="100000">
                                          <p:val>
                                            <p:strVal val="ppt_x"/>
                                          </p:val>
                                        </p:tav>
                                      </p:tavLst>
                                    </p:anim>
                                    <p:anim calcmode="lin" valueType="num">
                                      <p:cBhvr>
                                        <p:cTn id="59" dur="2000"/>
                                        <p:tgtEl>
                                          <p:spTgt spid="3"/>
                                        </p:tgtEl>
                                        <p:attrNameLst>
                                          <p:attrName>ppt_y</p:attrName>
                                        </p:attrNameLst>
                                      </p:cBhvr>
                                      <p:tavLst>
                                        <p:tav tm="0">
                                          <p:val>
                                            <p:strVal val="ppt_y"/>
                                          </p:val>
                                        </p:tav>
                                        <p:tav tm="100000">
                                          <p:val>
                                            <p:strVal val="ppt_y-.1"/>
                                          </p:val>
                                        </p:tav>
                                      </p:tavLst>
                                    </p:anim>
                                    <p:set>
                                      <p:cBhvr>
                                        <p:cTn id="60" dur="1" fill="hold">
                                          <p:stCondLst>
                                            <p:cond delay="1999"/>
                                          </p:stCondLst>
                                        </p:cTn>
                                        <p:tgtEl>
                                          <p:spTgt spid="3"/>
                                        </p:tgtEl>
                                        <p:attrNameLst>
                                          <p:attrName>style.visibility</p:attrName>
                                        </p:attrNameLst>
                                      </p:cBhvr>
                                      <p:to>
                                        <p:strVal val="hidden"/>
                                      </p:to>
                                    </p:set>
                                  </p:childTnLst>
                                </p:cTn>
                              </p:par>
                              <p:par>
                                <p:cTn id="61" presetID="47" presetClass="exit" presetSubtype="0" fill="hold" grpId="1" nodeType="withEffect">
                                  <p:stCondLst>
                                    <p:cond delay="0"/>
                                  </p:stCondLst>
                                  <p:childTnLst>
                                    <p:animEffect transition="out" filter="fade">
                                      <p:cBhvr>
                                        <p:cTn id="62" dur="2000"/>
                                        <p:tgtEl>
                                          <p:spTgt spid="11"/>
                                        </p:tgtEl>
                                      </p:cBhvr>
                                    </p:animEffect>
                                    <p:anim calcmode="lin" valueType="num">
                                      <p:cBhvr>
                                        <p:cTn id="63" dur="2000"/>
                                        <p:tgtEl>
                                          <p:spTgt spid="11"/>
                                        </p:tgtEl>
                                        <p:attrNameLst>
                                          <p:attrName>ppt_x</p:attrName>
                                        </p:attrNameLst>
                                      </p:cBhvr>
                                      <p:tavLst>
                                        <p:tav tm="0">
                                          <p:val>
                                            <p:strVal val="ppt_x"/>
                                          </p:val>
                                        </p:tav>
                                        <p:tav tm="100000">
                                          <p:val>
                                            <p:strVal val="ppt_x"/>
                                          </p:val>
                                        </p:tav>
                                      </p:tavLst>
                                    </p:anim>
                                    <p:anim calcmode="lin" valueType="num">
                                      <p:cBhvr>
                                        <p:cTn id="64" dur="2000"/>
                                        <p:tgtEl>
                                          <p:spTgt spid="11"/>
                                        </p:tgtEl>
                                        <p:attrNameLst>
                                          <p:attrName>ppt_y</p:attrName>
                                        </p:attrNameLst>
                                      </p:cBhvr>
                                      <p:tavLst>
                                        <p:tav tm="0">
                                          <p:val>
                                            <p:strVal val="ppt_y"/>
                                          </p:val>
                                        </p:tav>
                                        <p:tav tm="100000">
                                          <p:val>
                                            <p:strVal val="ppt_y-.1"/>
                                          </p:val>
                                        </p:tav>
                                      </p:tavLst>
                                    </p:anim>
                                    <p:set>
                                      <p:cBhvr>
                                        <p:cTn id="65" dur="1" fill="hold">
                                          <p:stCondLst>
                                            <p:cond delay="1999"/>
                                          </p:stCondLst>
                                        </p:cTn>
                                        <p:tgtEl>
                                          <p:spTgt spid="11"/>
                                        </p:tgtEl>
                                        <p:attrNameLst>
                                          <p:attrName>style.visibility</p:attrName>
                                        </p:attrNameLst>
                                      </p:cBhvr>
                                      <p:to>
                                        <p:strVal val="hidden"/>
                                      </p:to>
                                    </p:set>
                                  </p:childTnLst>
                                </p:cTn>
                              </p:par>
                              <p:par>
                                <p:cTn id="66" presetID="47" presetClass="exit" presetSubtype="0" fill="hold" grpId="1" nodeType="withEffect">
                                  <p:stCondLst>
                                    <p:cond delay="0"/>
                                  </p:stCondLst>
                                  <p:childTnLst>
                                    <p:animEffect transition="out" filter="fade">
                                      <p:cBhvr>
                                        <p:cTn id="67" dur="2000"/>
                                        <p:tgtEl>
                                          <p:spTgt spid="6"/>
                                        </p:tgtEl>
                                      </p:cBhvr>
                                    </p:animEffect>
                                    <p:anim calcmode="lin" valueType="num">
                                      <p:cBhvr>
                                        <p:cTn id="68" dur="2000"/>
                                        <p:tgtEl>
                                          <p:spTgt spid="6"/>
                                        </p:tgtEl>
                                        <p:attrNameLst>
                                          <p:attrName>ppt_x</p:attrName>
                                        </p:attrNameLst>
                                      </p:cBhvr>
                                      <p:tavLst>
                                        <p:tav tm="0">
                                          <p:val>
                                            <p:strVal val="ppt_x"/>
                                          </p:val>
                                        </p:tav>
                                        <p:tav tm="100000">
                                          <p:val>
                                            <p:strVal val="ppt_x"/>
                                          </p:val>
                                        </p:tav>
                                      </p:tavLst>
                                    </p:anim>
                                    <p:anim calcmode="lin" valueType="num">
                                      <p:cBhvr>
                                        <p:cTn id="69" dur="2000"/>
                                        <p:tgtEl>
                                          <p:spTgt spid="6"/>
                                        </p:tgtEl>
                                        <p:attrNameLst>
                                          <p:attrName>ppt_y</p:attrName>
                                        </p:attrNameLst>
                                      </p:cBhvr>
                                      <p:tavLst>
                                        <p:tav tm="0">
                                          <p:val>
                                            <p:strVal val="ppt_y"/>
                                          </p:val>
                                        </p:tav>
                                        <p:tav tm="100000">
                                          <p:val>
                                            <p:strVal val="ppt_y-.1"/>
                                          </p:val>
                                        </p:tav>
                                      </p:tavLst>
                                    </p:anim>
                                    <p:set>
                                      <p:cBhvr>
                                        <p:cTn id="70" dur="1" fill="hold">
                                          <p:stCondLst>
                                            <p:cond delay="1999"/>
                                          </p:stCondLst>
                                        </p:cTn>
                                        <p:tgtEl>
                                          <p:spTgt spid="6"/>
                                        </p:tgtEl>
                                        <p:attrNameLst>
                                          <p:attrName>style.visibility</p:attrName>
                                        </p:attrNameLst>
                                      </p:cBhvr>
                                      <p:to>
                                        <p:strVal val="hidden"/>
                                      </p:to>
                                    </p:set>
                                  </p:childTnLst>
                                </p:cTn>
                              </p:par>
                              <p:par>
                                <p:cTn id="71" presetID="47" presetClass="exit" presetSubtype="0" fill="hold" grpId="1" nodeType="withEffect">
                                  <p:stCondLst>
                                    <p:cond delay="0"/>
                                  </p:stCondLst>
                                  <p:childTnLst>
                                    <p:animEffect transition="out" filter="fade">
                                      <p:cBhvr>
                                        <p:cTn id="72" dur="2000"/>
                                        <p:tgtEl>
                                          <p:spTgt spid="4"/>
                                        </p:tgtEl>
                                      </p:cBhvr>
                                    </p:animEffect>
                                    <p:anim calcmode="lin" valueType="num">
                                      <p:cBhvr>
                                        <p:cTn id="73" dur="2000"/>
                                        <p:tgtEl>
                                          <p:spTgt spid="4"/>
                                        </p:tgtEl>
                                        <p:attrNameLst>
                                          <p:attrName>ppt_x</p:attrName>
                                        </p:attrNameLst>
                                      </p:cBhvr>
                                      <p:tavLst>
                                        <p:tav tm="0">
                                          <p:val>
                                            <p:strVal val="ppt_x"/>
                                          </p:val>
                                        </p:tav>
                                        <p:tav tm="100000">
                                          <p:val>
                                            <p:strVal val="ppt_x"/>
                                          </p:val>
                                        </p:tav>
                                      </p:tavLst>
                                    </p:anim>
                                    <p:anim calcmode="lin" valueType="num">
                                      <p:cBhvr>
                                        <p:cTn id="74" dur="2000"/>
                                        <p:tgtEl>
                                          <p:spTgt spid="4"/>
                                        </p:tgtEl>
                                        <p:attrNameLst>
                                          <p:attrName>ppt_y</p:attrName>
                                        </p:attrNameLst>
                                      </p:cBhvr>
                                      <p:tavLst>
                                        <p:tav tm="0">
                                          <p:val>
                                            <p:strVal val="ppt_y"/>
                                          </p:val>
                                        </p:tav>
                                        <p:tav tm="100000">
                                          <p:val>
                                            <p:strVal val="ppt_y-.1"/>
                                          </p:val>
                                        </p:tav>
                                      </p:tavLst>
                                    </p:anim>
                                    <p:set>
                                      <p:cBhvr>
                                        <p:cTn id="75" dur="1" fill="hold">
                                          <p:stCondLst>
                                            <p:cond delay="1999"/>
                                          </p:stCondLst>
                                        </p:cTn>
                                        <p:tgtEl>
                                          <p:spTgt spid="4"/>
                                        </p:tgtEl>
                                        <p:attrNameLst>
                                          <p:attrName>style.visibility</p:attrName>
                                        </p:attrNameLst>
                                      </p:cBhvr>
                                      <p:to>
                                        <p:strVal val="hidden"/>
                                      </p:to>
                                    </p:set>
                                  </p:childTnLst>
                                </p:cTn>
                              </p:par>
                              <p:par>
                                <p:cTn id="76" presetID="47" presetClass="exit" presetSubtype="0" fill="hold" grpId="1" nodeType="withEffect">
                                  <p:stCondLst>
                                    <p:cond delay="0"/>
                                  </p:stCondLst>
                                  <p:childTnLst>
                                    <p:animEffect transition="out" filter="fade">
                                      <p:cBhvr>
                                        <p:cTn id="77" dur="2000"/>
                                        <p:tgtEl>
                                          <p:spTgt spid="12"/>
                                        </p:tgtEl>
                                      </p:cBhvr>
                                    </p:animEffect>
                                    <p:anim calcmode="lin" valueType="num">
                                      <p:cBhvr>
                                        <p:cTn id="78" dur="2000"/>
                                        <p:tgtEl>
                                          <p:spTgt spid="12"/>
                                        </p:tgtEl>
                                        <p:attrNameLst>
                                          <p:attrName>ppt_x</p:attrName>
                                        </p:attrNameLst>
                                      </p:cBhvr>
                                      <p:tavLst>
                                        <p:tav tm="0">
                                          <p:val>
                                            <p:strVal val="ppt_x"/>
                                          </p:val>
                                        </p:tav>
                                        <p:tav tm="100000">
                                          <p:val>
                                            <p:strVal val="ppt_x"/>
                                          </p:val>
                                        </p:tav>
                                      </p:tavLst>
                                    </p:anim>
                                    <p:anim calcmode="lin" valueType="num">
                                      <p:cBhvr>
                                        <p:cTn id="79" dur="2000"/>
                                        <p:tgtEl>
                                          <p:spTgt spid="12"/>
                                        </p:tgtEl>
                                        <p:attrNameLst>
                                          <p:attrName>ppt_y</p:attrName>
                                        </p:attrNameLst>
                                      </p:cBhvr>
                                      <p:tavLst>
                                        <p:tav tm="0">
                                          <p:val>
                                            <p:strVal val="ppt_y"/>
                                          </p:val>
                                        </p:tav>
                                        <p:tav tm="100000">
                                          <p:val>
                                            <p:strVal val="ppt_y-.1"/>
                                          </p:val>
                                        </p:tav>
                                      </p:tavLst>
                                    </p:anim>
                                    <p:set>
                                      <p:cBhvr>
                                        <p:cTn id="80" dur="1" fill="hold">
                                          <p:stCondLst>
                                            <p:cond delay="1999"/>
                                          </p:stCondLst>
                                        </p:cTn>
                                        <p:tgtEl>
                                          <p:spTgt spid="12"/>
                                        </p:tgtEl>
                                        <p:attrNameLst>
                                          <p:attrName>style.visibility</p:attrName>
                                        </p:attrNameLst>
                                      </p:cBhvr>
                                      <p:to>
                                        <p:strVal val="hidden"/>
                                      </p:to>
                                    </p:set>
                                  </p:childTnLst>
                                </p:cTn>
                              </p:par>
                              <p:par>
                                <p:cTn id="81" presetID="47" presetClass="exit" presetSubtype="0" fill="hold" grpId="1" nodeType="withEffect">
                                  <p:stCondLst>
                                    <p:cond delay="0"/>
                                  </p:stCondLst>
                                  <p:childTnLst>
                                    <p:animEffect transition="out" filter="fade">
                                      <p:cBhvr>
                                        <p:cTn id="82" dur="2000"/>
                                        <p:tgtEl>
                                          <p:spTgt spid="5"/>
                                        </p:tgtEl>
                                      </p:cBhvr>
                                    </p:animEffect>
                                    <p:anim calcmode="lin" valueType="num">
                                      <p:cBhvr>
                                        <p:cTn id="83" dur="2000"/>
                                        <p:tgtEl>
                                          <p:spTgt spid="5"/>
                                        </p:tgtEl>
                                        <p:attrNameLst>
                                          <p:attrName>ppt_x</p:attrName>
                                        </p:attrNameLst>
                                      </p:cBhvr>
                                      <p:tavLst>
                                        <p:tav tm="0">
                                          <p:val>
                                            <p:strVal val="ppt_x"/>
                                          </p:val>
                                        </p:tav>
                                        <p:tav tm="100000">
                                          <p:val>
                                            <p:strVal val="ppt_x"/>
                                          </p:val>
                                        </p:tav>
                                      </p:tavLst>
                                    </p:anim>
                                    <p:anim calcmode="lin" valueType="num">
                                      <p:cBhvr>
                                        <p:cTn id="84" dur="2000"/>
                                        <p:tgtEl>
                                          <p:spTgt spid="5"/>
                                        </p:tgtEl>
                                        <p:attrNameLst>
                                          <p:attrName>ppt_y</p:attrName>
                                        </p:attrNameLst>
                                      </p:cBhvr>
                                      <p:tavLst>
                                        <p:tav tm="0">
                                          <p:val>
                                            <p:strVal val="ppt_y"/>
                                          </p:val>
                                        </p:tav>
                                        <p:tav tm="100000">
                                          <p:val>
                                            <p:strVal val="ppt_y-.1"/>
                                          </p:val>
                                        </p:tav>
                                      </p:tavLst>
                                    </p:anim>
                                    <p:set>
                                      <p:cBhvr>
                                        <p:cTn id="85" dur="1" fill="hold">
                                          <p:stCondLst>
                                            <p:cond delay="1999"/>
                                          </p:stCondLst>
                                        </p:cTn>
                                        <p:tgtEl>
                                          <p:spTgt spid="5"/>
                                        </p:tgtEl>
                                        <p:attrNameLst>
                                          <p:attrName>style.visibility</p:attrName>
                                        </p:attrNameLst>
                                      </p:cBhvr>
                                      <p:to>
                                        <p:strVal val="hidden"/>
                                      </p:to>
                                    </p:set>
                                  </p:childTnLst>
                                </p:cTn>
                              </p:par>
                              <p:par>
                                <p:cTn id="86" presetID="47" presetClass="exit" presetSubtype="0" fill="hold" grpId="1" nodeType="withEffect">
                                  <p:stCondLst>
                                    <p:cond delay="0"/>
                                  </p:stCondLst>
                                  <p:childTnLst>
                                    <p:animEffect transition="out" filter="fade">
                                      <p:cBhvr>
                                        <p:cTn id="87" dur="2000"/>
                                        <p:tgtEl>
                                          <p:spTgt spid="7"/>
                                        </p:tgtEl>
                                      </p:cBhvr>
                                    </p:animEffect>
                                    <p:anim calcmode="lin" valueType="num">
                                      <p:cBhvr>
                                        <p:cTn id="88" dur="2000"/>
                                        <p:tgtEl>
                                          <p:spTgt spid="7"/>
                                        </p:tgtEl>
                                        <p:attrNameLst>
                                          <p:attrName>ppt_x</p:attrName>
                                        </p:attrNameLst>
                                      </p:cBhvr>
                                      <p:tavLst>
                                        <p:tav tm="0">
                                          <p:val>
                                            <p:strVal val="ppt_x"/>
                                          </p:val>
                                        </p:tav>
                                        <p:tav tm="100000">
                                          <p:val>
                                            <p:strVal val="ppt_x"/>
                                          </p:val>
                                        </p:tav>
                                      </p:tavLst>
                                    </p:anim>
                                    <p:anim calcmode="lin" valueType="num">
                                      <p:cBhvr>
                                        <p:cTn id="89" dur="2000"/>
                                        <p:tgtEl>
                                          <p:spTgt spid="7"/>
                                        </p:tgtEl>
                                        <p:attrNameLst>
                                          <p:attrName>ppt_y</p:attrName>
                                        </p:attrNameLst>
                                      </p:cBhvr>
                                      <p:tavLst>
                                        <p:tav tm="0">
                                          <p:val>
                                            <p:strVal val="ppt_y"/>
                                          </p:val>
                                        </p:tav>
                                        <p:tav tm="100000">
                                          <p:val>
                                            <p:strVal val="ppt_y-.1"/>
                                          </p:val>
                                        </p:tav>
                                      </p:tavLst>
                                    </p:anim>
                                    <p:set>
                                      <p:cBhvr>
                                        <p:cTn id="90" dur="1" fill="hold">
                                          <p:stCondLst>
                                            <p:cond delay="1999"/>
                                          </p:stCondLst>
                                        </p:cTn>
                                        <p:tgtEl>
                                          <p:spTgt spid="7"/>
                                        </p:tgtEl>
                                        <p:attrNameLst>
                                          <p:attrName>style.visibility</p:attrName>
                                        </p:attrNameLst>
                                      </p:cBhvr>
                                      <p:to>
                                        <p:strVal val="hidden"/>
                                      </p:to>
                                    </p:set>
                                  </p:childTnLst>
                                </p:cTn>
                              </p:par>
                              <p:par>
                                <p:cTn id="91" presetID="47" presetClass="exit" presetSubtype="0" fill="hold" grpId="1" nodeType="withEffect">
                                  <p:stCondLst>
                                    <p:cond delay="0"/>
                                  </p:stCondLst>
                                  <p:childTnLst>
                                    <p:animEffect transition="out" filter="fade">
                                      <p:cBhvr>
                                        <p:cTn id="92" dur="2000"/>
                                        <p:tgtEl>
                                          <p:spTgt spid="8"/>
                                        </p:tgtEl>
                                      </p:cBhvr>
                                    </p:animEffect>
                                    <p:anim calcmode="lin" valueType="num">
                                      <p:cBhvr>
                                        <p:cTn id="93" dur="2000"/>
                                        <p:tgtEl>
                                          <p:spTgt spid="8"/>
                                        </p:tgtEl>
                                        <p:attrNameLst>
                                          <p:attrName>ppt_x</p:attrName>
                                        </p:attrNameLst>
                                      </p:cBhvr>
                                      <p:tavLst>
                                        <p:tav tm="0">
                                          <p:val>
                                            <p:strVal val="ppt_x"/>
                                          </p:val>
                                        </p:tav>
                                        <p:tav tm="100000">
                                          <p:val>
                                            <p:strVal val="ppt_x"/>
                                          </p:val>
                                        </p:tav>
                                      </p:tavLst>
                                    </p:anim>
                                    <p:anim calcmode="lin" valueType="num">
                                      <p:cBhvr>
                                        <p:cTn id="94" dur="2000"/>
                                        <p:tgtEl>
                                          <p:spTgt spid="8"/>
                                        </p:tgtEl>
                                        <p:attrNameLst>
                                          <p:attrName>ppt_y</p:attrName>
                                        </p:attrNameLst>
                                      </p:cBhvr>
                                      <p:tavLst>
                                        <p:tav tm="0">
                                          <p:val>
                                            <p:strVal val="ppt_y"/>
                                          </p:val>
                                        </p:tav>
                                        <p:tav tm="100000">
                                          <p:val>
                                            <p:strVal val="ppt_y-.1"/>
                                          </p:val>
                                        </p:tav>
                                      </p:tavLst>
                                    </p:anim>
                                    <p:set>
                                      <p:cBhvr>
                                        <p:cTn id="95" dur="1" fill="hold">
                                          <p:stCondLst>
                                            <p:cond delay="1999"/>
                                          </p:stCondLst>
                                        </p:cTn>
                                        <p:tgtEl>
                                          <p:spTgt spid="8"/>
                                        </p:tgtEl>
                                        <p:attrNameLst>
                                          <p:attrName>style.visibility</p:attrName>
                                        </p:attrNameLst>
                                      </p:cBhvr>
                                      <p:to>
                                        <p:strVal val="hidden"/>
                                      </p:to>
                                    </p:set>
                                  </p:childTnLst>
                                </p:cTn>
                              </p:par>
                            </p:childTnLst>
                          </p:cTn>
                        </p:par>
                        <p:par>
                          <p:cTn id="96" fill="hold">
                            <p:stCondLst>
                              <p:cond delay="5000"/>
                            </p:stCondLst>
                            <p:childTnLst>
                              <p:par>
                                <p:cTn id="97" presetID="47" presetClass="entr" presetSubtype="0" fill="hold" grpId="3" nodeType="after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3000"/>
                                        <p:tgtEl>
                                          <p:spTgt spid="3"/>
                                        </p:tgtEl>
                                      </p:cBhvr>
                                    </p:animEffect>
                                    <p:anim calcmode="lin" valueType="num">
                                      <p:cBhvr>
                                        <p:cTn id="100" dur="3000" fill="hold"/>
                                        <p:tgtEl>
                                          <p:spTgt spid="3"/>
                                        </p:tgtEl>
                                        <p:attrNameLst>
                                          <p:attrName>ppt_x</p:attrName>
                                        </p:attrNameLst>
                                      </p:cBhvr>
                                      <p:tavLst>
                                        <p:tav tm="0">
                                          <p:val>
                                            <p:strVal val="#ppt_x"/>
                                          </p:val>
                                        </p:tav>
                                        <p:tav tm="100000">
                                          <p:val>
                                            <p:strVal val="#ppt_x"/>
                                          </p:val>
                                        </p:tav>
                                      </p:tavLst>
                                    </p:anim>
                                    <p:anim calcmode="lin" valueType="num">
                                      <p:cBhvr>
                                        <p:cTn id="101" dur="3000" fill="hold"/>
                                        <p:tgtEl>
                                          <p:spTgt spid="3"/>
                                        </p:tgtEl>
                                        <p:attrNameLst>
                                          <p:attrName>ppt_y</p:attrName>
                                        </p:attrNameLst>
                                      </p:cBhvr>
                                      <p:tavLst>
                                        <p:tav tm="0">
                                          <p:val>
                                            <p:strVal val="#ppt_y-.1"/>
                                          </p:val>
                                        </p:tav>
                                        <p:tav tm="100000">
                                          <p:val>
                                            <p:strVal val="#ppt_y"/>
                                          </p:val>
                                        </p:tav>
                                      </p:tavLst>
                                    </p:anim>
                                  </p:childTnLst>
                                </p:cTn>
                              </p:par>
                              <p:par>
                                <p:cTn id="102" presetID="47" presetClass="entr" presetSubtype="0" fill="hold" grpId="2"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3000"/>
                                        <p:tgtEl>
                                          <p:spTgt spid="11"/>
                                        </p:tgtEl>
                                      </p:cBhvr>
                                    </p:animEffect>
                                    <p:anim calcmode="lin" valueType="num">
                                      <p:cBhvr>
                                        <p:cTn id="105" dur="3000" fill="hold"/>
                                        <p:tgtEl>
                                          <p:spTgt spid="11"/>
                                        </p:tgtEl>
                                        <p:attrNameLst>
                                          <p:attrName>ppt_x</p:attrName>
                                        </p:attrNameLst>
                                      </p:cBhvr>
                                      <p:tavLst>
                                        <p:tav tm="0">
                                          <p:val>
                                            <p:strVal val="#ppt_x"/>
                                          </p:val>
                                        </p:tav>
                                        <p:tav tm="100000">
                                          <p:val>
                                            <p:strVal val="#ppt_x"/>
                                          </p:val>
                                        </p:tav>
                                      </p:tavLst>
                                    </p:anim>
                                    <p:anim calcmode="lin" valueType="num">
                                      <p:cBhvr>
                                        <p:cTn id="106" dur="3000" fill="hold"/>
                                        <p:tgtEl>
                                          <p:spTgt spid="11"/>
                                        </p:tgtEl>
                                        <p:attrNameLst>
                                          <p:attrName>ppt_y</p:attrName>
                                        </p:attrNameLst>
                                      </p:cBhvr>
                                      <p:tavLst>
                                        <p:tav tm="0">
                                          <p:val>
                                            <p:strVal val="#ppt_y-.1"/>
                                          </p:val>
                                        </p:tav>
                                        <p:tav tm="100000">
                                          <p:val>
                                            <p:strVal val="#ppt_y"/>
                                          </p:val>
                                        </p:tav>
                                      </p:tavLst>
                                    </p:anim>
                                  </p:childTnLst>
                                </p:cTn>
                              </p:par>
                              <p:par>
                                <p:cTn id="107" presetID="47" presetClass="entr" presetSubtype="0" fill="hold" grpId="2"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fade">
                                      <p:cBhvr>
                                        <p:cTn id="109" dur="3000"/>
                                        <p:tgtEl>
                                          <p:spTgt spid="6"/>
                                        </p:tgtEl>
                                      </p:cBhvr>
                                    </p:animEffect>
                                    <p:anim calcmode="lin" valueType="num">
                                      <p:cBhvr>
                                        <p:cTn id="110" dur="3000" fill="hold"/>
                                        <p:tgtEl>
                                          <p:spTgt spid="6"/>
                                        </p:tgtEl>
                                        <p:attrNameLst>
                                          <p:attrName>ppt_x</p:attrName>
                                        </p:attrNameLst>
                                      </p:cBhvr>
                                      <p:tavLst>
                                        <p:tav tm="0">
                                          <p:val>
                                            <p:strVal val="#ppt_x"/>
                                          </p:val>
                                        </p:tav>
                                        <p:tav tm="100000">
                                          <p:val>
                                            <p:strVal val="#ppt_x"/>
                                          </p:val>
                                        </p:tav>
                                      </p:tavLst>
                                    </p:anim>
                                    <p:anim calcmode="lin" valueType="num">
                                      <p:cBhvr>
                                        <p:cTn id="111" dur="3000" fill="hold"/>
                                        <p:tgtEl>
                                          <p:spTgt spid="6"/>
                                        </p:tgtEl>
                                        <p:attrNameLst>
                                          <p:attrName>ppt_y</p:attrName>
                                        </p:attrNameLst>
                                      </p:cBhvr>
                                      <p:tavLst>
                                        <p:tav tm="0">
                                          <p:val>
                                            <p:strVal val="#ppt_y-.1"/>
                                          </p:val>
                                        </p:tav>
                                        <p:tav tm="100000">
                                          <p:val>
                                            <p:strVal val="#ppt_y"/>
                                          </p:val>
                                        </p:tav>
                                      </p:tavLst>
                                    </p:anim>
                                  </p:childTnLst>
                                </p:cTn>
                              </p:par>
                              <p:par>
                                <p:cTn id="112" presetID="47" presetClass="entr" presetSubtype="0" fill="hold" grpId="2" nodeType="withEffect">
                                  <p:stCondLst>
                                    <p:cond delay="0"/>
                                  </p:stCondLst>
                                  <p:childTnLst>
                                    <p:set>
                                      <p:cBhvr>
                                        <p:cTn id="113" dur="1" fill="hold">
                                          <p:stCondLst>
                                            <p:cond delay="0"/>
                                          </p:stCondLst>
                                        </p:cTn>
                                        <p:tgtEl>
                                          <p:spTgt spid="4"/>
                                        </p:tgtEl>
                                        <p:attrNameLst>
                                          <p:attrName>style.visibility</p:attrName>
                                        </p:attrNameLst>
                                      </p:cBhvr>
                                      <p:to>
                                        <p:strVal val="visible"/>
                                      </p:to>
                                    </p:set>
                                    <p:animEffect transition="in" filter="fade">
                                      <p:cBhvr>
                                        <p:cTn id="114" dur="3000"/>
                                        <p:tgtEl>
                                          <p:spTgt spid="4"/>
                                        </p:tgtEl>
                                      </p:cBhvr>
                                    </p:animEffect>
                                    <p:anim calcmode="lin" valueType="num">
                                      <p:cBhvr>
                                        <p:cTn id="115" dur="3000" fill="hold"/>
                                        <p:tgtEl>
                                          <p:spTgt spid="4"/>
                                        </p:tgtEl>
                                        <p:attrNameLst>
                                          <p:attrName>ppt_x</p:attrName>
                                        </p:attrNameLst>
                                      </p:cBhvr>
                                      <p:tavLst>
                                        <p:tav tm="0">
                                          <p:val>
                                            <p:strVal val="#ppt_x"/>
                                          </p:val>
                                        </p:tav>
                                        <p:tav tm="100000">
                                          <p:val>
                                            <p:strVal val="#ppt_x"/>
                                          </p:val>
                                        </p:tav>
                                      </p:tavLst>
                                    </p:anim>
                                    <p:anim calcmode="lin" valueType="num">
                                      <p:cBhvr>
                                        <p:cTn id="116" dur="3000" fill="hold"/>
                                        <p:tgtEl>
                                          <p:spTgt spid="4"/>
                                        </p:tgtEl>
                                        <p:attrNameLst>
                                          <p:attrName>ppt_y</p:attrName>
                                        </p:attrNameLst>
                                      </p:cBhvr>
                                      <p:tavLst>
                                        <p:tav tm="0">
                                          <p:val>
                                            <p:strVal val="#ppt_y-.1"/>
                                          </p:val>
                                        </p:tav>
                                        <p:tav tm="100000">
                                          <p:val>
                                            <p:strVal val="#ppt_y"/>
                                          </p:val>
                                        </p:tav>
                                      </p:tavLst>
                                    </p:anim>
                                  </p:childTnLst>
                                </p:cTn>
                              </p:par>
                              <p:par>
                                <p:cTn id="117" presetID="47" presetClass="entr" presetSubtype="0" fill="hold" grpId="2"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3000"/>
                                        <p:tgtEl>
                                          <p:spTgt spid="12"/>
                                        </p:tgtEl>
                                      </p:cBhvr>
                                    </p:animEffect>
                                    <p:anim calcmode="lin" valueType="num">
                                      <p:cBhvr>
                                        <p:cTn id="120" dur="3000" fill="hold"/>
                                        <p:tgtEl>
                                          <p:spTgt spid="12"/>
                                        </p:tgtEl>
                                        <p:attrNameLst>
                                          <p:attrName>ppt_x</p:attrName>
                                        </p:attrNameLst>
                                      </p:cBhvr>
                                      <p:tavLst>
                                        <p:tav tm="0">
                                          <p:val>
                                            <p:strVal val="#ppt_x"/>
                                          </p:val>
                                        </p:tav>
                                        <p:tav tm="100000">
                                          <p:val>
                                            <p:strVal val="#ppt_x"/>
                                          </p:val>
                                        </p:tav>
                                      </p:tavLst>
                                    </p:anim>
                                    <p:anim calcmode="lin" valueType="num">
                                      <p:cBhvr>
                                        <p:cTn id="121" dur="3000" fill="hold"/>
                                        <p:tgtEl>
                                          <p:spTgt spid="12"/>
                                        </p:tgtEl>
                                        <p:attrNameLst>
                                          <p:attrName>ppt_y</p:attrName>
                                        </p:attrNameLst>
                                      </p:cBhvr>
                                      <p:tavLst>
                                        <p:tav tm="0">
                                          <p:val>
                                            <p:strVal val="#ppt_y-.1"/>
                                          </p:val>
                                        </p:tav>
                                        <p:tav tm="100000">
                                          <p:val>
                                            <p:strVal val="#ppt_y"/>
                                          </p:val>
                                        </p:tav>
                                      </p:tavLst>
                                    </p:anim>
                                  </p:childTnLst>
                                </p:cTn>
                              </p:par>
                              <p:par>
                                <p:cTn id="122" presetID="47" presetClass="entr" presetSubtype="0" fill="hold" grpId="2"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3000"/>
                                        <p:tgtEl>
                                          <p:spTgt spid="5"/>
                                        </p:tgtEl>
                                      </p:cBhvr>
                                    </p:animEffect>
                                    <p:anim calcmode="lin" valueType="num">
                                      <p:cBhvr>
                                        <p:cTn id="125" dur="3000" fill="hold"/>
                                        <p:tgtEl>
                                          <p:spTgt spid="5"/>
                                        </p:tgtEl>
                                        <p:attrNameLst>
                                          <p:attrName>ppt_x</p:attrName>
                                        </p:attrNameLst>
                                      </p:cBhvr>
                                      <p:tavLst>
                                        <p:tav tm="0">
                                          <p:val>
                                            <p:strVal val="#ppt_x"/>
                                          </p:val>
                                        </p:tav>
                                        <p:tav tm="100000">
                                          <p:val>
                                            <p:strVal val="#ppt_x"/>
                                          </p:val>
                                        </p:tav>
                                      </p:tavLst>
                                    </p:anim>
                                    <p:anim calcmode="lin" valueType="num">
                                      <p:cBhvr>
                                        <p:cTn id="126" dur="3000" fill="hold"/>
                                        <p:tgtEl>
                                          <p:spTgt spid="5"/>
                                        </p:tgtEl>
                                        <p:attrNameLst>
                                          <p:attrName>ppt_y</p:attrName>
                                        </p:attrNameLst>
                                      </p:cBhvr>
                                      <p:tavLst>
                                        <p:tav tm="0">
                                          <p:val>
                                            <p:strVal val="#ppt_y-.1"/>
                                          </p:val>
                                        </p:tav>
                                        <p:tav tm="100000">
                                          <p:val>
                                            <p:strVal val="#ppt_y"/>
                                          </p:val>
                                        </p:tav>
                                      </p:tavLst>
                                    </p:anim>
                                  </p:childTnLst>
                                </p:cTn>
                              </p:par>
                              <p:par>
                                <p:cTn id="127" presetID="47" presetClass="entr" presetSubtype="0" fill="hold" grpId="2" nodeType="with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fade">
                                      <p:cBhvr>
                                        <p:cTn id="129" dur="3000"/>
                                        <p:tgtEl>
                                          <p:spTgt spid="7"/>
                                        </p:tgtEl>
                                      </p:cBhvr>
                                    </p:animEffect>
                                    <p:anim calcmode="lin" valueType="num">
                                      <p:cBhvr>
                                        <p:cTn id="130" dur="3000" fill="hold"/>
                                        <p:tgtEl>
                                          <p:spTgt spid="7"/>
                                        </p:tgtEl>
                                        <p:attrNameLst>
                                          <p:attrName>ppt_x</p:attrName>
                                        </p:attrNameLst>
                                      </p:cBhvr>
                                      <p:tavLst>
                                        <p:tav tm="0">
                                          <p:val>
                                            <p:strVal val="#ppt_x"/>
                                          </p:val>
                                        </p:tav>
                                        <p:tav tm="100000">
                                          <p:val>
                                            <p:strVal val="#ppt_x"/>
                                          </p:val>
                                        </p:tav>
                                      </p:tavLst>
                                    </p:anim>
                                    <p:anim calcmode="lin" valueType="num">
                                      <p:cBhvr>
                                        <p:cTn id="131" dur="3000" fill="hold"/>
                                        <p:tgtEl>
                                          <p:spTgt spid="7"/>
                                        </p:tgtEl>
                                        <p:attrNameLst>
                                          <p:attrName>ppt_y</p:attrName>
                                        </p:attrNameLst>
                                      </p:cBhvr>
                                      <p:tavLst>
                                        <p:tav tm="0">
                                          <p:val>
                                            <p:strVal val="#ppt_y-.1"/>
                                          </p:val>
                                        </p:tav>
                                        <p:tav tm="100000">
                                          <p:val>
                                            <p:strVal val="#ppt_y"/>
                                          </p:val>
                                        </p:tav>
                                      </p:tavLst>
                                    </p:anim>
                                  </p:childTnLst>
                                </p:cTn>
                              </p:par>
                              <p:par>
                                <p:cTn id="132" presetID="47" presetClass="entr" presetSubtype="0" fill="hold" grpId="2" nodeType="with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fade">
                                      <p:cBhvr>
                                        <p:cTn id="134" dur="3000"/>
                                        <p:tgtEl>
                                          <p:spTgt spid="8"/>
                                        </p:tgtEl>
                                      </p:cBhvr>
                                    </p:animEffect>
                                    <p:anim calcmode="lin" valueType="num">
                                      <p:cBhvr>
                                        <p:cTn id="135" dur="3000" fill="hold"/>
                                        <p:tgtEl>
                                          <p:spTgt spid="8"/>
                                        </p:tgtEl>
                                        <p:attrNameLst>
                                          <p:attrName>ppt_x</p:attrName>
                                        </p:attrNameLst>
                                      </p:cBhvr>
                                      <p:tavLst>
                                        <p:tav tm="0">
                                          <p:val>
                                            <p:strVal val="#ppt_x"/>
                                          </p:val>
                                        </p:tav>
                                        <p:tav tm="100000">
                                          <p:val>
                                            <p:strVal val="#ppt_x"/>
                                          </p:val>
                                        </p:tav>
                                      </p:tavLst>
                                    </p:anim>
                                    <p:anim calcmode="lin" valueType="num">
                                      <p:cBhvr>
                                        <p:cTn id="136"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3" grpId="0" animBg="1"/>
      <p:bldP spid="3" grpId="1" animBg="1"/>
      <p:bldP spid="3" grpId="2" animBg="1"/>
      <p:bldP spid="3" grpId="3"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12" grpId="0" animBg="1"/>
      <p:bldP spid="12" grpId="1" animBg="1"/>
      <p:bldP spid="1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en-US" dirty="0">
              <a:solidFill>
                <a:schemeClr val="bg1"/>
              </a:solidFill>
            </a:endParaRPr>
          </a:p>
        </p:txBody>
      </p:sp>
      <p:pic>
        <p:nvPicPr>
          <p:cNvPr id="43012" name="Picture 4" descr="http://www.uspharmacist.com/CMSImagesContent/2009/11/USP0911-Antidepress-T2.gif"/>
          <p:cNvPicPr>
            <a:picLocks noChangeAspect="1" noChangeArrowheads="1"/>
          </p:cNvPicPr>
          <p:nvPr/>
        </p:nvPicPr>
        <p:blipFill>
          <a:blip r:embed="rId2" cstate="print">
            <a:lum bright="-10000" contrast="30000"/>
          </a:blip>
          <a:srcRect t="6186" b="5675"/>
          <a:stretch>
            <a:fillRect/>
          </a:stretch>
        </p:blipFill>
        <p:spPr bwMode="auto">
          <a:xfrm>
            <a:off x="739775" y="152400"/>
            <a:ext cx="7489825" cy="3810000"/>
          </a:xfrm>
          <a:prstGeom prst="rect">
            <a:avLst/>
          </a:prstGeom>
          <a:noFill/>
          <a:ln w="9525">
            <a:noFill/>
            <a:miter lim="800000"/>
            <a:headEnd/>
            <a:tailEnd/>
          </a:ln>
        </p:spPr>
      </p:pic>
      <p:sp>
        <p:nvSpPr>
          <p:cNvPr id="33" name="Rectangle 32"/>
          <p:cNvSpPr>
            <a:spLocks noChangeArrowheads="1"/>
          </p:cNvSpPr>
          <p:nvPr/>
        </p:nvSpPr>
        <p:spPr bwMode="auto">
          <a:xfrm>
            <a:off x="152400" y="3962400"/>
            <a:ext cx="3733800" cy="1570038"/>
          </a:xfrm>
          <a:prstGeom prst="rect">
            <a:avLst/>
          </a:prstGeom>
          <a:noFill/>
          <a:ln w="9525">
            <a:noFill/>
            <a:miter lim="800000"/>
            <a:headEnd/>
            <a:tailEnd/>
          </a:ln>
        </p:spPr>
        <p:txBody>
          <a:bodyPr>
            <a:spAutoFit/>
          </a:bodyPr>
          <a:lstStyle/>
          <a:p>
            <a:pPr algn="l"/>
            <a:r>
              <a:rPr lang="en-US" sz="2400" b="1">
                <a:solidFill>
                  <a:schemeClr val="bg1"/>
                </a:solidFill>
                <a:latin typeface="Arial Narrow" pitchFamily="34" charset="0"/>
              </a:rPr>
              <a:t>Metabolite of antipsychotic drug </a:t>
            </a:r>
            <a:r>
              <a:rPr lang="en-US" sz="2400" b="1">
                <a:solidFill>
                  <a:schemeClr val="bg1"/>
                </a:solidFill>
                <a:latin typeface="Arial Narrow" pitchFamily="34" charset="0"/>
                <a:sym typeface="Wingdings 3" pitchFamily="18" charset="2"/>
              </a:rPr>
              <a:t> </a:t>
            </a:r>
            <a:r>
              <a:rPr lang="en-US" sz="2400" b="1">
                <a:solidFill>
                  <a:schemeClr val="bg1"/>
                </a:solidFill>
                <a:latin typeface="Arial Narrow" pitchFamily="34" charset="0"/>
              </a:rPr>
              <a:t>DA antagonism </a:t>
            </a:r>
            <a:r>
              <a:rPr lang="en-US" sz="2400" b="1">
                <a:solidFill>
                  <a:schemeClr val="bg1"/>
                </a:solidFill>
                <a:latin typeface="Arial Narrow" pitchFamily="34" charset="0"/>
                <a:sym typeface="Wingdings 3" pitchFamily="18" charset="2"/>
              </a:rPr>
              <a:t></a:t>
            </a:r>
          </a:p>
          <a:p>
            <a:pPr algn="l"/>
            <a:r>
              <a:rPr lang="en-US" sz="2400" b="1">
                <a:solidFill>
                  <a:schemeClr val="bg1"/>
                </a:solidFill>
                <a:latin typeface="Arial Narrow" pitchFamily="34" charset="0"/>
              </a:rPr>
              <a:t> &gt; suitable for depression in psychotic patients.</a:t>
            </a:r>
          </a:p>
        </p:txBody>
      </p:sp>
      <p:sp>
        <p:nvSpPr>
          <p:cNvPr id="34" name="TextBox 33"/>
          <p:cNvSpPr txBox="1">
            <a:spLocks noChangeArrowheads="1"/>
          </p:cNvSpPr>
          <p:nvPr/>
        </p:nvSpPr>
        <p:spPr bwMode="auto">
          <a:xfrm>
            <a:off x="152400" y="5410200"/>
            <a:ext cx="3657600" cy="1374775"/>
          </a:xfrm>
          <a:prstGeom prst="rect">
            <a:avLst/>
          </a:prstGeom>
          <a:noFill/>
          <a:ln w="9525">
            <a:noFill/>
            <a:miter lim="800000"/>
            <a:headEnd/>
            <a:tailEnd/>
          </a:ln>
        </p:spPr>
        <p:txBody>
          <a:bodyPr>
            <a:spAutoFit/>
          </a:bodyPr>
          <a:lstStyle/>
          <a:p>
            <a:pPr algn="l">
              <a:lnSpc>
                <a:spcPts val="2500"/>
              </a:lnSpc>
            </a:pPr>
            <a:r>
              <a:rPr lang="en-US" sz="2400" b="1" dirty="0">
                <a:solidFill>
                  <a:schemeClr val="bg1"/>
                </a:solidFill>
                <a:latin typeface="Arial Narrow" pitchFamily="34" charset="0"/>
                <a:sym typeface="Wingdings 3" pitchFamily="18" charset="2"/>
              </a:rPr>
              <a:t></a:t>
            </a:r>
          </a:p>
          <a:p>
            <a:pPr algn="l">
              <a:lnSpc>
                <a:spcPts val="2500"/>
              </a:lnSpc>
            </a:pPr>
            <a:r>
              <a:rPr lang="en-US" sz="2400" b="1" dirty="0">
                <a:solidFill>
                  <a:schemeClr val="bg1"/>
                </a:solidFill>
                <a:latin typeface="Arial Narrow" pitchFamily="34" charset="0"/>
              </a:rPr>
              <a:t>Parkinsonism</a:t>
            </a:r>
          </a:p>
          <a:p>
            <a:pPr algn="l">
              <a:lnSpc>
                <a:spcPts val="2500"/>
              </a:lnSpc>
            </a:pPr>
            <a:r>
              <a:rPr lang="en-US" sz="2400" b="1" dirty="0">
                <a:solidFill>
                  <a:schemeClr val="bg1"/>
                </a:solidFill>
                <a:latin typeface="Arial Narrow" pitchFamily="34" charset="0"/>
              </a:rPr>
              <a:t>Amenorrhea- </a:t>
            </a:r>
            <a:r>
              <a:rPr lang="en-US" sz="2400" b="1" dirty="0" err="1">
                <a:solidFill>
                  <a:schemeClr val="bg1"/>
                </a:solidFill>
                <a:latin typeface="Arial Narrow" pitchFamily="34" charset="0"/>
              </a:rPr>
              <a:t>galactorrhea</a:t>
            </a:r>
            <a:r>
              <a:rPr lang="en-US" sz="2400" b="1" dirty="0">
                <a:solidFill>
                  <a:schemeClr val="bg1"/>
                </a:solidFill>
                <a:latin typeface="Arial Narrow" pitchFamily="34" charset="0"/>
              </a:rPr>
              <a:t> </a:t>
            </a:r>
            <a:r>
              <a:rPr lang="en-US" sz="2400" b="1" dirty="0" err="1">
                <a:solidFill>
                  <a:schemeClr val="bg1"/>
                </a:solidFill>
                <a:latin typeface="Arial Narrow" pitchFamily="34" charset="0"/>
              </a:rPr>
              <a:t>Tardive</a:t>
            </a:r>
            <a:r>
              <a:rPr lang="en-US" sz="2400" b="1" dirty="0">
                <a:solidFill>
                  <a:schemeClr val="bg1"/>
                </a:solidFill>
                <a:latin typeface="Arial Narrow" pitchFamily="34" charset="0"/>
              </a:rPr>
              <a:t>  </a:t>
            </a:r>
            <a:r>
              <a:rPr lang="en-US" sz="2400" b="1" dirty="0" err="1">
                <a:solidFill>
                  <a:schemeClr val="bg1"/>
                </a:solidFill>
                <a:latin typeface="Arial Narrow" pitchFamily="34" charset="0"/>
              </a:rPr>
              <a:t>dyskinesia</a:t>
            </a:r>
            <a:r>
              <a:rPr lang="en-US" sz="2400" b="1" dirty="0">
                <a:solidFill>
                  <a:schemeClr val="bg1"/>
                </a:solidFill>
                <a:latin typeface="Arial Narrow" pitchFamily="34" charset="0"/>
              </a:rPr>
              <a:t>.</a:t>
            </a:r>
            <a:endParaRPr lang="en-US" sz="2400" dirty="0">
              <a:latin typeface="Arial Narrow" pitchFamily="34" charset="0"/>
            </a:endParaRPr>
          </a:p>
        </p:txBody>
      </p:sp>
      <p:sp>
        <p:nvSpPr>
          <p:cNvPr id="36" name="5-Point Star 35"/>
          <p:cNvSpPr/>
          <p:nvPr/>
        </p:nvSpPr>
        <p:spPr>
          <a:xfrm>
            <a:off x="381000" y="3167063"/>
            <a:ext cx="457200" cy="381000"/>
          </a:xfrm>
          <a:prstGeom prst="star5">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a:p>
        </p:txBody>
      </p:sp>
      <p:grpSp>
        <p:nvGrpSpPr>
          <p:cNvPr id="2" name="Group 43"/>
          <p:cNvGrpSpPr>
            <a:grpSpLocks/>
          </p:cNvGrpSpPr>
          <p:nvPr/>
        </p:nvGrpSpPr>
        <p:grpSpPr bwMode="auto">
          <a:xfrm>
            <a:off x="0" y="1262063"/>
            <a:ext cx="692150" cy="2701925"/>
            <a:chOff x="0" y="1261404"/>
            <a:chExt cx="691660" cy="2701790"/>
          </a:xfrm>
        </p:grpSpPr>
        <p:sp>
          <p:nvSpPr>
            <p:cNvPr id="35" name="5-Point Star 34"/>
            <p:cNvSpPr/>
            <p:nvPr/>
          </p:nvSpPr>
          <p:spPr>
            <a:xfrm>
              <a:off x="0" y="1261404"/>
              <a:ext cx="609168" cy="566709"/>
            </a:xfrm>
            <a:prstGeom prst="star5">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a:p>
          </p:txBody>
        </p:sp>
        <p:cxnSp>
          <p:nvCxnSpPr>
            <p:cNvPr id="38" name="Straight Arrow Connector 37"/>
            <p:cNvCxnSpPr/>
            <p:nvPr/>
          </p:nvCxnSpPr>
          <p:spPr>
            <a:xfrm rot="5400000">
              <a:off x="-877249" y="2781360"/>
              <a:ext cx="2362082" cy="1586"/>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7076" y="1599524"/>
              <a:ext cx="304584" cy="1588"/>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2000"/>
                                        <p:tgtEl>
                                          <p:spTgt spid="2"/>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w="31750" cmpd="dbl">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4036" name="Rectangle 12"/>
          <p:cNvSpPr>
            <a:spLocks noChangeArrowheads="1"/>
          </p:cNvSpPr>
          <p:nvPr/>
        </p:nvSpPr>
        <p:spPr bwMode="auto">
          <a:xfrm>
            <a:off x="228600" y="381000"/>
            <a:ext cx="5030788" cy="461963"/>
          </a:xfrm>
          <a:prstGeom prst="rect">
            <a:avLst/>
          </a:prstGeom>
          <a:noFill/>
          <a:ln w="9525">
            <a:noFill/>
            <a:miter lim="800000"/>
            <a:headEnd/>
            <a:tailEnd/>
          </a:ln>
        </p:spPr>
        <p:txBody>
          <a:bodyPr wrap="none">
            <a:spAutoFit/>
          </a:bodyPr>
          <a:lstStyle/>
          <a:p>
            <a:r>
              <a:rPr lang="en-US" sz="2400" b="1">
                <a:solidFill>
                  <a:schemeClr val="bg1"/>
                </a:solidFill>
                <a:latin typeface="Arial Narrow" pitchFamily="34" charset="0"/>
                <a:cs typeface="Times New Roman" pitchFamily="18" charset="0"/>
              </a:rPr>
              <a:t>Side Effects of Tricyclic Antidepressants</a:t>
            </a:r>
            <a:endParaRPr lang="en-US" sz="2400">
              <a:solidFill>
                <a:schemeClr val="bg1"/>
              </a:solidFill>
              <a:latin typeface="Arial Narrow" pitchFamily="34" charset="0"/>
            </a:endParaRPr>
          </a:p>
        </p:txBody>
      </p:sp>
      <p:grpSp>
        <p:nvGrpSpPr>
          <p:cNvPr id="2" name="Group 14"/>
          <p:cNvGrpSpPr>
            <a:grpSpLocks/>
          </p:cNvGrpSpPr>
          <p:nvPr/>
        </p:nvGrpSpPr>
        <p:grpSpPr bwMode="auto">
          <a:xfrm>
            <a:off x="304800" y="990600"/>
            <a:ext cx="8229600" cy="4648200"/>
            <a:chOff x="304800" y="990600"/>
            <a:chExt cx="8229600" cy="4648200"/>
          </a:xfrm>
        </p:grpSpPr>
        <p:graphicFrame>
          <p:nvGraphicFramePr>
            <p:cNvPr id="12" name="Group 94"/>
            <p:cNvGraphicFramePr>
              <a:graphicFrameLocks/>
            </p:cNvGraphicFramePr>
            <p:nvPr/>
          </p:nvGraphicFramePr>
          <p:xfrm>
            <a:off x="304800" y="990600"/>
            <a:ext cx="8229600" cy="4611878"/>
          </p:xfrm>
          <a:graphic>
            <a:graphicData uri="http://schemas.openxmlformats.org/drawingml/2006/table">
              <a:tbl>
                <a:tblPr rtl="1"/>
                <a:tblGrid>
                  <a:gridCol w="1076632"/>
                  <a:gridCol w="1056968"/>
                  <a:gridCol w="978310"/>
                  <a:gridCol w="1152832"/>
                  <a:gridCol w="889820"/>
                  <a:gridCol w="997974"/>
                  <a:gridCol w="2077064"/>
                </a:tblGrid>
                <a:tr h="53975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Reuptake inhibition</a:t>
                        </a:r>
                      </a:p>
                    </a:txBody>
                    <a:tcPr horzOverflow="overflow">
                      <a:lnL w="28575" cap="flat" cmpd="sng" algn="ctr">
                        <a:solidFill>
                          <a:schemeClr val="tx1"/>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9933"/>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 </a:t>
                        </a: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Relative Side effects</a:t>
                        </a:r>
                      </a:p>
                    </a:txBody>
                    <a:tcPr horzOverflow="overflow">
                      <a:lnL w="12700" cap="flat" cmpd="sng" algn="ctr">
                        <a:solidFill>
                          <a:srgbClr val="00FFFF"/>
                        </a:solidFill>
                        <a:prstDash val="solid"/>
                        <a:round/>
                        <a:headEnd type="none" w="med" len="med"/>
                        <a:tailEnd type="none" w="med" len="med"/>
                      </a:lnL>
                      <a:lnR w="38100" cap="flat" cmpd="sng" algn="ctr">
                        <a:solidFill>
                          <a:srgbClr val="00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9933"/>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ts val="0"/>
                          </a:spcBef>
                          <a:spcAft>
                            <a:spcPct val="0"/>
                          </a:spcAft>
                          <a:buClr>
                            <a:schemeClr val="hlink"/>
                          </a:buClr>
                          <a:buSzPct val="80000"/>
                          <a:buFont typeface="Wingdings" pitchFamily="2" charset="2"/>
                          <a:buNone/>
                          <a:tabLst/>
                        </a:pPr>
                        <a:endParaRPr kumimoji="0" lang="en-US" sz="11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TCAs</a:t>
                        </a:r>
                        <a:endParaRPr kumimoji="0" lang="ar-SA" sz="28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38100" cap="flat" cmpd="sng" algn="ctr">
                        <a:solidFill>
                          <a:srgbClr val="00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FFFF"/>
                        </a:solidFill>
                        <a:prstDash val="solid"/>
                        <a:round/>
                        <a:headEnd type="none" w="med" len="med"/>
                        <a:tailEnd type="none" w="med" len="med"/>
                      </a:lnB>
                      <a:lnTlToBr>
                        <a:noFill/>
                      </a:lnTlToBr>
                      <a:lnBlToTr>
                        <a:noFill/>
                      </a:lnBlToTr>
                      <a:solidFill>
                        <a:srgbClr val="7030A0"/>
                      </a:solid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    5-HT</a:t>
                        </a:r>
                      </a:p>
                    </a:txBody>
                    <a:tcPr horzOverflow="overflow">
                      <a:lnL w="28575" cap="flat" cmpd="sng" algn="ctr">
                        <a:solidFill>
                          <a:schemeClr val="tx1"/>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D52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       NE</a:t>
                        </a: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D52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Anti - </a:t>
                        </a:r>
                        <a:r>
                          <a:rPr kumimoji="0" lang="en-US" sz="1600" b="1" i="0" u="none" strike="noStrike" cap="none" normalizeH="0" baseline="0" dirty="0" err="1"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mAch</a:t>
                        </a:r>
                        <a:endPar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Hypotension</a:t>
                        </a: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Cardio</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Toxicity</a:t>
                        </a: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rgbClr val="7030A0"/>
                            </a:solidFill>
                            <a:effectLst>
                              <a:outerShdw blurRad="38100" dist="38100" dir="2700000" algn="tl">
                                <a:srgbClr val="000000"/>
                              </a:outerShdw>
                            </a:effectLst>
                            <a:latin typeface="Arial Narrow" pitchFamily="34" charset="0"/>
                            <a:cs typeface="Times New Roman" pitchFamily="18" charset="0"/>
                          </a:rPr>
                          <a:t>Sedation</a:t>
                        </a:r>
                      </a:p>
                    </a:txBody>
                    <a:tcPr horzOverflow="overflow">
                      <a:lnL w="12700" cap="flat" cmpd="sng" algn="ctr">
                        <a:solidFill>
                          <a:srgbClr val="00FFFF"/>
                        </a:solidFill>
                        <a:prstDash val="solid"/>
                        <a:round/>
                        <a:headEnd type="none" w="med" len="med"/>
                        <a:tailEnd type="none" w="med" len="med"/>
                      </a:lnL>
                      <a:lnR w="381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FFFF66"/>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SA" sz="28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508125">
                  <a:tc>
                    <a:txBody>
                      <a:bodyPr/>
                      <a:lstStyle/>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endParaRPr kumimoji="0" lang="en-US" sz="2000" b="1" i="0" u="none" strike="noStrike" cap="none" normalizeH="0" baseline="0" dirty="0" smtClean="0">
                          <a:ln>
                            <a:solidFill>
                              <a:srgbClr val="00FFFF"/>
                            </a:solid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0/+</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txBody>
                    <a:tcPr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p>
                        <a:pPr marL="0" marR="0" lvl="0" indent="0" algn="ctr"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t>
                        </a:r>
                      </a:p>
                    </a:txBody>
                    <a:tcPr horzOverflow="overflow">
                      <a:lnL w="12700" cap="flat" cmpd="sng" algn="ctr">
                        <a:solidFill>
                          <a:srgbClr val="00FFFF"/>
                        </a:solidFill>
                        <a:prstDash val="solid"/>
                        <a:round/>
                        <a:headEnd type="none" w="med" len="med"/>
                        <a:tailEnd type="none" w="med" len="med"/>
                      </a:lnL>
                      <a:lnR w="381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Amitriptyline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Amoxapine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Clomipramine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Desipramine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Dothiepin</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Doxepin</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Imipramine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Lofepramine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Nortriptyline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Protriptyline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defRPr/>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Trimipramine</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Times New Roman" pitchFamily="18" charset="0"/>
                        </a:endParaRPr>
                      </a:p>
                      <a:p>
                        <a:pPr marL="0" marR="0" lvl="0" indent="0" algn="l" defTabSz="914400" rtl="0" eaLnBrk="1" fontAlgn="base" latinLnBrk="0" hangingPunct="1">
                          <a:lnSpc>
                            <a:spcPts val="2200"/>
                          </a:lnSpc>
                          <a:spcBef>
                            <a:spcPts val="0"/>
                          </a:spcBef>
                          <a:spcAft>
                            <a:spcPct val="0"/>
                          </a:spcAft>
                          <a:buClr>
                            <a:schemeClr val="hlink"/>
                          </a:buClr>
                          <a:buSzPct val="80000"/>
                          <a:buFont typeface="Wingdings" pitchFamily="2" charset="2"/>
                          <a:buNone/>
                          <a:tabLst/>
                        </a:pPr>
                        <a:endParaRPr kumimoji="0" lang="en-US" sz="2000" b="1" i="0" u="none" strike="noStrike" cap="none" normalizeH="0" baseline="0" dirty="0" smtClean="0">
                          <a:ln>
                            <a:solidFill>
                              <a:srgbClr val="00FFFF"/>
                            </a:solidFill>
                          </a:ln>
                          <a:solidFill>
                            <a:schemeClr val="bg1"/>
                          </a:solidFill>
                          <a:effectLst>
                            <a:outerShdw blurRad="38100" dist="38100" dir="2700000" algn="tl">
                              <a:srgbClr val="000000"/>
                            </a:outerShdw>
                          </a:effectLst>
                          <a:latin typeface="Arial Narrow" pitchFamily="34" charset="0"/>
                          <a:cs typeface="Times New Roman" pitchFamily="18" charset="0"/>
                        </a:endParaRPr>
                      </a:p>
                    </a:txBody>
                    <a:tcPr horzOverflow="overflow">
                      <a:lnL w="38100" cap="flat" cmpd="sng" algn="ctr">
                        <a:solidFill>
                          <a:srgbClr val="00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4000">
                            <a:srgbClr val="7030A0"/>
                          </a:gs>
                          <a:gs pos="40000">
                            <a:srgbClr val="006192">
                              <a:alpha val="71000"/>
                            </a:srgbClr>
                          </a:gs>
                          <a:gs pos="61000">
                            <a:srgbClr val="4A00B8">
                              <a:alpha val="85000"/>
                            </a:srgbClr>
                          </a:gs>
                          <a:gs pos="63000">
                            <a:srgbClr val="5B00E2">
                              <a:alpha val="75686"/>
                            </a:srgbClr>
                          </a:gs>
                        </a:gsLst>
                        <a:lin ang="10800000" scaled="1"/>
                        <a:tileRect/>
                      </a:gradFill>
                    </a:tcPr>
                  </a:tc>
                </a:tr>
              </a:tbl>
            </a:graphicData>
          </a:graphic>
        </p:graphicFrame>
        <p:sp>
          <p:nvSpPr>
            <p:cNvPr id="14" name="Rectangle 13"/>
            <p:cNvSpPr/>
            <p:nvPr/>
          </p:nvSpPr>
          <p:spPr>
            <a:xfrm>
              <a:off x="304800" y="990600"/>
              <a:ext cx="8229600" cy="4648200"/>
            </a:xfrm>
            <a:prstGeom prst="rect">
              <a:avLst/>
            </a:prstGeom>
            <a:noFill/>
            <a:ln cmpd="thickThi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 name="Rectangle 15"/>
          <p:cNvSpPr/>
          <p:nvPr/>
        </p:nvSpPr>
        <p:spPr>
          <a:xfrm>
            <a:off x="7841067" y="5516940"/>
            <a:ext cx="1074333" cy="1569660"/>
          </a:xfrm>
          <a:prstGeom prst="rect">
            <a:avLst/>
          </a:prstGeom>
          <a:noFill/>
        </p:spPr>
        <p:txBody>
          <a:bodyPr wrap="none">
            <a:spAutoFit/>
          </a:bodyPr>
          <a:lstStyle/>
          <a:p>
            <a:pPr algn="ctr">
              <a:defRP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stellar" pitchFamily="18" charset="0"/>
                <a:cs typeface="Arial" charset="0"/>
              </a:rPr>
              <a:t>!!!</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28" name="Rectangle 27"/>
          <p:cNvSpPr>
            <a:spLocks noChangeArrowheads="1"/>
          </p:cNvSpPr>
          <p:nvPr/>
        </p:nvSpPr>
        <p:spPr bwMode="auto">
          <a:xfrm>
            <a:off x="6705600" y="5334000"/>
            <a:ext cx="1981200" cy="946150"/>
          </a:xfrm>
          <a:prstGeom prst="rect">
            <a:avLst/>
          </a:prstGeom>
          <a:noFill/>
          <a:ln w="9525">
            <a:noFill/>
            <a:miter lim="800000"/>
            <a:headEnd/>
            <a:tailEnd/>
          </a:ln>
        </p:spPr>
        <p:txBody>
          <a:bodyPr>
            <a:spAutoFit/>
          </a:bodyPr>
          <a:lstStyle/>
          <a:p>
            <a:pPr algn="l" rtl="0"/>
            <a:r>
              <a:rPr lang="en-US" sz="2800" b="1">
                <a:solidFill>
                  <a:schemeClr val="bg1"/>
                </a:solidFill>
                <a:latin typeface="Arial Narrow" pitchFamily="34" charset="0"/>
              </a:rPr>
              <a:t>Trazodone</a:t>
            </a:r>
          </a:p>
          <a:p>
            <a:pPr algn="l" rtl="0"/>
            <a:r>
              <a:rPr lang="en-US" sz="2800" b="1">
                <a:solidFill>
                  <a:schemeClr val="bg1"/>
                </a:solidFill>
                <a:latin typeface="Arial Narrow" pitchFamily="34" charset="0"/>
              </a:rPr>
              <a:t>Nefazodone</a:t>
            </a:r>
          </a:p>
        </p:txBody>
      </p:sp>
      <p:sp>
        <p:nvSpPr>
          <p:cNvPr id="35" name="TextBox 34"/>
          <p:cNvSpPr txBox="1">
            <a:spLocks noChangeArrowheads="1"/>
          </p:cNvSpPr>
          <p:nvPr/>
        </p:nvSpPr>
        <p:spPr bwMode="auto">
          <a:xfrm>
            <a:off x="76200" y="3429000"/>
            <a:ext cx="7543800" cy="447675"/>
          </a:xfrm>
          <a:prstGeom prst="rect">
            <a:avLst/>
          </a:prstGeom>
          <a:noFill/>
          <a:ln w="9525">
            <a:noFill/>
            <a:miter lim="800000"/>
            <a:headEnd/>
            <a:tailEnd/>
          </a:ln>
        </p:spPr>
        <p:txBody>
          <a:bodyPr>
            <a:spAutoFit/>
          </a:bodyPr>
          <a:lstStyle/>
          <a:p>
            <a:pPr algn="ctr" rtl="0">
              <a:lnSpc>
                <a:spcPts val="2800"/>
              </a:lnSpc>
            </a:pPr>
            <a:r>
              <a:rPr lang="en-US" sz="2400">
                <a:solidFill>
                  <a:srgbClr val="66FFFF"/>
                </a:solidFill>
                <a:latin typeface="Bernard MT Condensed" pitchFamily="18" charset="0"/>
              </a:rPr>
              <a:t>Noradrenergic &amp; Specific Serotonergic Antidepressants (NaSSAs)</a:t>
            </a:r>
          </a:p>
        </p:txBody>
      </p:sp>
      <p:sp>
        <p:nvSpPr>
          <p:cNvPr id="36" name="TextBox 35"/>
          <p:cNvSpPr txBox="1">
            <a:spLocks noChangeArrowheads="1"/>
          </p:cNvSpPr>
          <p:nvPr/>
        </p:nvSpPr>
        <p:spPr bwMode="auto">
          <a:xfrm>
            <a:off x="76200" y="5334000"/>
            <a:ext cx="8153400" cy="447675"/>
          </a:xfrm>
          <a:prstGeom prst="rect">
            <a:avLst/>
          </a:prstGeom>
          <a:noFill/>
          <a:ln w="9525">
            <a:noFill/>
            <a:miter lim="800000"/>
            <a:headEnd/>
            <a:tailEnd/>
          </a:ln>
        </p:spPr>
        <p:txBody>
          <a:bodyPr>
            <a:spAutoFit/>
          </a:bodyPr>
          <a:lstStyle/>
          <a:p>
            <a:pPr algn="l" rtl="0">
              <a:lnSpc>
                <a:spcPts val="2800"/>
              </a:lnSpc>
            </a:pPr>
            <a:r>
              <a:rPr lang="en-US" sz="2400">
                <a:solidFill>
                  <a:srgbClr val="66FFFF"/>
                </a:solidFill>
                <a:latin typeface="Bernard MT Condensed" pitchFamily="18" charset="0"/>
              </a:rPr>
              <a:t>Serotonin  Antagonists &amp; Reuptake Inhibitors (SARIs)</a:t>
            </a:r>
          </a:p>
        </p:txBody>
      </p:sp>
      <p:sp>
        <p:nvSpPr>
          <p:cNvPr id="37" name="Rectangle 36"/>
          <p:cNvSpPr>
            <a:spLocks noChangeArrowheads="1"/>
          </p:cNvSpPr>
          <p:nvPr/>
        </p:nvSpPr>
        <p:spPr bwMode="auto">
          <a:xfrm>
            <a:off x="76200" y="574675"/>
            <a:ext cx="7086600" cy="457200"/>
          </a:xfrm>
          <a:prstGeom prst="rect">
            <a:avLst/>
          </a:prstGeom>
          <a:noFill/>
          <a:ln w="9525">
            <a:noFill/>
            <a:miter lim="800000"/>
            <a:headEnd/>
            <a:tailEnd/>
          </a:ln>
        </p:spPr>
        <p:txBody>
          <a:bodyPr>
            <a:spAutoFit/>
          </a:bodyPr>
          <a:lstStyle/>
          <a:p>
            <a:pPr algn="l" rtl="0"/>
            <a:r>
              <a:rPr lang="en-AU" sz="2400">
                <a:solidFill>
                  <a:srgbClr val="66FFFF"/>
                </a:solidFill>
                <a:latin typeface="Bernard MT Condensed" pitchFamily="18" charset="0"/>
              </a:rPr>
              <a:t>Selective Serotonin Reuptake Inhibitors SSRIs</a:t>
            </a:r>
          </a:p>
        </p:txBody>
      </p:sp>
      <p:sp>
        <p:nvSpPr>
          <p:cNvPr id="38" name="Rectangle 37"/>
          <p:cNvSpPr>
            <a:spLocks noChangeArrowheads="1"/>
          </p:cNvSpPr>
          <p:nvPr/>
        </p:nvSpPr>
        <p:spPr bwMode="auto">
          <a:xfrm>
            <a:off x="76200" y="2057400"/>
            <a:ext cx="7010400" cy="457200"/>
          </a:xfrm>
          <a:prstGeom prst="rect">
            <a:avLst/>
          </a:prstGeom>
          <a:noFill/>
          <a:ln w="9525">
            <a:noFill/>
            <a:miter lim="800000"/>
            <a:headEnd/>
            <a:tailEnd/>
          </a:ln>
        </p:spPr>
        <p:txBody>
          <a:bodyPr>
            <a:spAutoFit/>
          </a:bodyPr>
          <a:lstStyle/>
          <a:p>
            <a:pPr algn="l" rtl="0"/>
            <a:r>
              <a:rPr lang="en-AU" sz="2400">
                <a:solidFill>
                  <a:srgbClr val="66FFFF"/>
                </a:solidFill>
                <a:latin typeface="Bernard MT Condensed" pitchFamily="18" charset="0"/>
              </a:rPr>
              <a:t>Serotonin Norepinephrine Reuptake Inhibitors SNRIs</a:t>
            </a:r>
          </a:p>
        </p:txBody>
      </p:sp>
      <p:sp>
        <p:nvSpPr>
          <p:cNvPr id="57" name="Rectangle 56"/>
          <p:cNvSpPr>
            <a:spLocks noChangeArrowheads="1"/>
          </p:cNvSpPr>
          <p:nvPr/>
        </p:nvSpPr>
        <p:spPr bwMode="auto">
          <a:xfrm>
            <a:off x="76200" y="2743200"/>
            <a:ext cx="5715000" cy="457200"/>
          </a:xfrm>
          <a:prstGeom prst="rect">
            <a:avLst/>
          </a:prstGeom>
          <a:noFill/>
          <a:ln w="9525">
            <a:noFill/>
            <a:miter lim="800000"/>
            <a:headEnd/>
            <a:tailEnd/>
          </a:ln>
        </p:spPr>
        <p:txBody>
          <a:bodyPr>
            <a:spAutoFit/>
          </a:bodyPr>
          <a:lstStyle/>
          <a:p>
            <a:pPr algn="l" rtl="0"/>
            <a:r>
              <a:rPr lang="en-AU" sz="2400">
                <a:solidFill>
                  <a:srgbClr val="66FFFF"/>
                </a:solidFill>
                <a:latin typeface="Bernard MT Condensed" pitchFamily="18" charset="0"/>
              </a:rPr>
              <a:t>Norepinephrine Reuptake Inhibitors  (NRIs)</a:t>
            </a:r>
          </a:p>
        </p:txBody>
      </p:sp>
      <p:sp>
        <p:nvSpPr>
          <p:cNvPr id="63" name="Rectangle 62"/>
          <p:cNvSpPr>
            <a:spLocks noChangeArrowheads="1"/>
          </p:cNvSpPr>
          <p:nvPr/>
        </p:nvSpPr>
        <p:spPr bwMode="auto">
          <a:xfrm>
            <a:off x="6705600" y="2565400"/>
            <a:ext cx="2057400" cy="733425"/>
          </a:xfrm>
          <a:prstGeom prst="rect">
            <a:avLst/>
          </a:prstGeom>
          <a:noFill/>
          <a:ln w="9525">
            <a:noFill/>
            <a:miter lim="800000"/>
            <a:headEnd/>
            <a:tailEnd/>
          </a:ln>
        </p:spPr>
        <p:txBody>
          <a:bodyPr>
            <a:spAutoFit/>
          </a:bodyPr>
          <a:lstStyle/>
          <a:p>
            <a:pPr algn="l" rtl="0">
              <a:lnSpc>
                <a:spcPct val="150000"/>
              </a:lnSpc>
            </a:pPr>
            <a:r>
              <a:rPr lang="en-US" sz="2800" b="1">
                <a:solidFill>
                  <a:schemeClr val="bg1"/>
                </a:solidFill>
                <a:latin typeface="Arial Narrow" pitchFamily="34" charset="0"/>
              </a:rPr>
              <a:t>Reboxetine</a:t>
            </a:r>
          </a:p>
        </p:txBody>
      </p:sp>
      <p:sp>
        <p:nvSpPr>
          <p:cNvPr id="26" name="Rectangle 25"/>
          <p:cNvSpPr>
            <a:spLocks noChangeArrowheads="1"/>
          </p:cNvSpPr>
          <p:nvPr/>
        </p:nvSpPr>
        <p:spPr bwMode="auto">
          <a:xfrm>
            <a:off x="6705600" y="1828800"/>
            <a:ext cx="2057400" cy="733425"/>
          </a:xfrm>
          <a:prstGeom prst="rect">
            <a:avLst/>
          </a:prstGeom>
          <a:noFill/>
          <a:ln w="9525">
            <a:noFill/>
            <a:miter lim="800000"/>
            <a:headEnd/>
            <a:tailEnd/>
          </a:ln>
        </p:spPr>
        <p:txBody>
          <a:bodyPr>
            <a:spAutoFit/>
          </a:bodyPr>
          <a:lstStyle/>
          <a:p>
            <a:pPr algn="l" rtl="0">
              <a:lnSpc>
                <a:spcPct val="150000"/>
              </a:lnSpc>
            </a:pPr>
            <a:r>
              <a:rPr lang="en-US" sz="2800" b="1">
                <a:solidFill>
                  <a:schemeClr val="bg1"/>
                </a:solidFill>
                <a:latin typeface="Arial Narrow" pitchFamily="34" charset="0"/>
              </a:rPr>
              <a:t>Venalafaxine</a:t>
            </a:r>
          </a:p>
        </p:txBody>
      </p:sp>
      <p:sp>
        <p:nvSpPr>
          <p:cNvPr id="27" name="Rectangle 26"/>
          <p:cNvSpPr>
            <a:spLocks noChangeArrowheads="1"/>
          </p:cNvSpPr>
          <p:nvPr/>
        </p:nvSpPr>
        <p:spPr bwMode="auto">
          <a:xfrm>
            <a:off x="6705600" y="3819525"/>
            <a:ext cx="1905000" cy="519113"/>
          </a:xfrm>
          <a:prstGeom prst="rect">
            <a:avLst/>
          </a:prstGeom>
          <a:noFill/>
          <a:ln w="9525">
            <a:noFill/>
            <a:miter lim="800000"/>
            <a:headEnd/>
            <a:tailEnd/>
          </a:ln>
        </p:spPr>
        <p:txBody>
          <a:bodyPr>
            <a:spAutoFit/>
          </a:bodyPr>
          <a:lstStyle/>
          <a:p>
            <a:pPr algn="l" rtl="0"/>
            <a:r>
              <a:rPr lang="en-US" sz="2800" b="1">
                <a:solidFill>
                  <a:schemeClr val="bg1"/>
                </a:solidFill>
                <a:latin typeface="Arial Narrow" pitchFamily="34" charset="0"/>
              </a:rPr>
              <a:t>Mirtazapine</a:t>
            </a:r>
          </a:p>
        </p:txBody>
      </p:sp>
      <p:sp>
        <p:nvSpPr>
          <p:cNvPr id="17" name="Rectangle 16"/>
          <p:cNvSpPr>
            <a:spLocks noChangeArrowheads="1"/>
          </p:cNvSpPr>
          <p:nvPr/>
        </p:nvSpPr>
        <p:spPr bwMode="auto">
          <a:xfrm>
            <a:off x="76200" y="4495800"/>
            <a:ext cx="7010400" cy="457200"/>
          </a:xfrm>
          <a:prstGeom prst="rect">
            <a:avLst/>
          </a:prstGeom>
          <a:noFill/>
          <a:ln w="9525">
            <a:noFill/>
            <a:miter lim="800000"/>
            <a:headEnd/>
            <a:tailEnd/>
          </a:ln>
        </p:spPr>
        <p:txBody>
          <a:bodyPr>
            <a:spAutoFit/>
          </a:bodyPr>
          <a:lstStyle/>
          <a:p>
            <a:pPr algn="l" rtl="0"/>
            <a:r>
              <a:rPr lang="en-AU" sz="2400">
                <a:solidFill>
                  <a:srgbClr val="66FFFF"/>
                </a:solidFill>
                <a:latin typeface="Bernard MT Condensed" pitchFamily="18" charset="0"/>
              </a:rPr>
              <a:t>Norepinephrine Dopamine Reuptake Inhibitors  (NDRIs)</a:t>
            </a:r>
          </a:p>
        </p:txBody>
      </p:sp>
      <p:sp>
        <p:nvSpPr>
          <p:cNvPr id="18" name="Rectangle 17"/>
          <p:cNvSpPr>
            <a:spLocks noChangeArrowheads="1"/>
          </p:cNvSpPr>
          <p:nvPr/>
        </p:nvSpPr>
        <p:spPr bwMode="auto">
          <a:xfrm>
            <a:off x="6629400" y="4267200"/>
            <a:ext cx="2057400" cy="733425"/>
          </a:xfrm>
          <a:prstGeom prst="rect">
            <a:avLst/>
          </a:prstGeom>
          <a:noFill/>
          <a:ln w="9525">
            <a:noFill/>
            <a:miter lim="800000"/>
            <a:headEnd/>
            <a:tailEnd/>
          </a:ln>
        </p:spPr>
        <p:txBody>
          <a:bodyPr>
            <a:spAutoFit/>
          </a:bodyPr>
          <a:lstStyle/>
          <a:p>
            <a:pPr algn="l" rtl="0">
              <a:lnSpc>
                <a:spcPct val="150000"/>
              </a:lnSpc>
            </a:pPr>
            <a:r>
              <a:rPr lang="en-US" sz="2800" b="1">
                <a:solidFill>
                  <a:schemeClr val="bg1"/>
                </a:solidFill>
                <a:latin typeface="Arial Narrow" pitchFamily="34" charset="0"/>
              </a:rPr>
              <a:t>Bupropion</a:t>
            </a:r>
          </a:p>
        </p:txBody>
      </p:sp>
      <p:sp>
        <p:nvSpPr>
          <p:cNvPr id="7" name="Rectangle 6"/>
          <p:cNvSpPr>
            <a:spLocks noChangeArrowheads="1"/>
          </p:cNvSpPr>
          <p:nvPr/>
        </p:nvSpPr>
        <p:spPr bwMode="auto">
          <a:xfrm>
            <a:off x="6705600" y="0"/>
            <a:ext cx="2209800" cy="2012950"/>
          </a:xfrm>
          <a:prstGeom prst="rect">
            <a:avLst/>
          </a:prstGeom>
          <a:noFill/>
          <a:ln w="9525">
            <a:noFill/>
            <a:miter lim="800000"/>
            <a:headEnd/>
            <a:tailEnd/>
          </a:ln>
        </p:spPr>
        <p:txBody>
          <a:bodyPr>
            <a:spAutoFit/>
          </a:bodyPr>
          <a:lstStyle/>
          <a:p>
            <a:pPr algn="l" rtl="0">
              <a:lnSpc>
                <a:spcPct val="90000"/>
              </a:lnSpc>
            </a:pPr>
            <a:r>
              <a:rPr lang="en-US" sz="2800" b="1">
                <a:solidFill>
                  <a:schemeClr val="bg1"/>
                </a:solidFill>
                <a:latin typeface="Arial Narrow" pitchFamily="34" charset="0"/>
              </a:rPr>
              <a:t>Fluoxetine</a:t>
            </a:r>
          </a:p>
          <a:p>
            <a:pPr algn="l" rtl="0">
              <a:lnSpc>
                <a:spcPct val="90000"/>
              </a:lnSpc>
            </a:pPr>
            <a:r>
              <a:rPr lang="en-US" sz="2800" b="1">
                <a:solidFill>
                  <a:schemeClr val="bg1"/>
                </a:solidFill>
                <a:latin typeface="Arial Narrow" pitchFamily="34" charset="0"/>
              </a:rPr>
              <a:t>Fluvoxamine</a:t>
            </a:r>
          </a:p>
          <a:p>
            <a:pPr algn="l" rtl="0">
              <a:lnSpc>
                <a:spcPct val="90000"/>
              </a:lnSpc>
            </a:pPr>
            <a:r>
              <a:rPr lang="en-US" sz="2800" b="1">
                <a:solidFill>
                  <a:schemeClr val="bg1"/>
                </a:solidFill>
                <a:latin typeface="Arial Narrow" pitchFamily="34" charset="0"/>
              </a:rPr>
              <a:t>Citalopram</a:t>
            </a:r>
            <a:r>
              <a:rPr lang="en-US" sz="2800"/>
              <a:t> </a:t>
            </a:r>
            <a:r>
              <a:rPr lang="en-US" sz="2800" b="1">
                <a:solidFill>
                  <a:schemeClr val="bg1"/>
                </a:solidFill>
                <a:latin typeface="Arial Narrow" pitchFamily="34" charset="0"/>
              </a:rPr>
              <a:t>Sertraline</a:t>
            </a:r>
          </a:p>
          <a:p>
            <a:pPr algn="l" rtl="0">
              <a:lnSpc>
                <a:spcPct val="90000"/>
              </a:lnSpc>
            </a:pPr>
            <a:r>
              <a:rPr lang="en-US" sz="2800" b="1">
                <a:solidFill>
                  <a:schemeClr val="bg1"/>
                </a:solidFill>
                <a:latin typeface="Arial Narrow" pitchFamily="34" charset="0"/>
              </a:rPr>
              <a:t>Paroxetine </a:t>
            </a:r>
          </a:p>
        </p:txBody>
      </p:sp>
    </p:spTree>
  </p:cSld>
  <p:clrMapOvr>
    <a:masterClrMapping/>
  </p:clrMapOvr>
  <p:transition spd="med">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p:cNvSpPr txBox="1">
            <a:spLocks noChangeArrowheads="1"/>
          </p:cNvSpPr>
          <p:nvPr/>
        </p:nvSpPr>
        <p:spPr bwMode="auto">
          <a:xfrm>
            <a:off x="990600" y="76200"/>
            <a:ext cx="7696200" cy="646113"/>
          </a:xfrm>
          <a:prstGeom prst="rect">
            <a:avLst/>
          </a:prstGeom>
          <a:noFill/>
          <a:ln w="9525">
            <a:noFill/>
            <a:miter lim="800000"/>
            <a:headEnd/>
            <a:tailEnd/>
          </a:ln>
        </p:spPr>
        <p:txBody>
          <a:bodyPr>
            <a:spAutoFit/>
          </a:bodyPr>
          <a:lstStyle/>
          <a:p>
            <a:pPr algn="l"/>
            <a:r>
              <a:rPr lang="en-US">
                <a:latin typeface="Arial Narrow" pitchFamily="34" charset="0"/>
              </a:rPr>
              <a:t>Which one of the tricyclics is more selective on inhibiting reuptake of NE?</a:t>
            </a:r>
          </a:p>
          <a:p>
            <a:pPr algn="l"/>
            <a:r>
              <a:rPr lang="en-US">
                <a:latin typeface="Arial Narrow" pitchFamily="34" charset="0"/>
              </a:rPr>
              <a:t>Which one of the tricyclics is more selective on inhibiting reuptake of 5-HT?</a:t>
            </a:r>
          </a:p>
        </p:txBody>
      </p:sp>
      <p:sp>
        <p:nvSpPr>
          <p:cNvPr id="48130" name="TextBox 4"/>
          <p:cNvSpPr txBox="1">
            <a:spLocks noChangeArrowheads="1"/>
          </p:cNvSpPr>
          <p:nvPr/>
        </p:nvSpPr>
        <p:spPr bwMode="auto">
          <a:xfrm>
            <a:off x="990600" y="609600"/>
            <a:ext cx="2895600" cy="1477963"/>
          </a:xfrm>
          <a:prstGeom prst="rect">
            <a:avLst/>
          </a:prstGeom>
          <a:noFill/>
          <a:ln w="9525">
            <a:noFill/>
            <a:miter lim="800000"/>
            <a:headEnd/>
            <a:tailEnd/>
          </a:ln>
        </p:spPr>
        <p:txBody>
          <a:bodyPr>
            <a:spAutoFit/>
          </a:bodyPr>
          <a:lstStyle/>
          <a:p>
            <a:pPr algn="l"/>
            <a:r>
              <a:rPr lang="en-US">
                <a:latin typeface="Arial Narrow" pitchFamily="34" charset="0"/>
              </a:rPr>
              <a:t>Why sedation</a:t>
            </a:r>
          </a:p>
          <a:p>
            <a:pPr algn="l"/>
            <a:r>
              <a:rPr lang="en-US">
                <a:latin typeface="Arial Narrow" pitchFamily="34" charset="0"/>
              </a:rPr>
              <a:t>Why constipation</a:t>
            </a:r>
          </a:p>
          <a:p>
            <a:pPr algn="l"/>
            <a:r>
              <a:rPr lang="en-US">
                <a:latin typeface="Arial Narrow" pitchFamily="34" charset="0"/>
              </a:rPr>
              <a:t>Why tachycardia</a:t>
            </a:r>
          </a:p>
          <a:p>
            <a:pPr algn="l"/>
            <a:r>
              <a:rPr lang="en-US">
                <a:latin typeface="Arial Narrow" pitchFamily="34" charset="0"/>
              </a:rPr>
              <a:t>Why postural hypotension</a:t>
            </a:r>
          </a:p>
          <a:p>
            <a:pPr algn="l"/>
            <a:r>
              <a:rPr lang="en-US">
                <a:latin typeface="Arial Narrow" pitchFamily="34" charset="0"/>
              </a:rPr>
              <a:t>Why weight gain</a:t>
            </a:r>
          </a:p>
        </p:txBody>
      </p:sp>
      <p:cxnSp>
        <p:nvCxnSpPr>
          <p:cNvPr id="7" name="Straight Connector 6"/>
          <p:cNvCxnSpPr/>
          <p:nvPr/>
        </p:nvCxnSpPr>
        <p:spPr>
          <a:xfrm>
            <a:off x="0" y="205740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132" name="TextBox 7"/>
          <p:cNvSpPr txBox="1">
            <a:spLocks noChangeArrowheads="1"/>
          </p:cNvSpPr>
          <p:nvPr/>
        </p:nvSpPr>
        <p:spPr bwMode="auto">
          <a:xfrm>
            <a:off x="228600" y="76200"/>
            <a:ext cx="685800" cy="369888"/>
          </a:xfrm>
          <a:prstGeom prst="rect">
            <a:avLst/>
          </a:prstGeom>
          <a:noFill/>
          <a:ln w="9525">
            <a:noFill/>
            <a:miter lim="800000"/>
            <a:headEnd/>
            <a:tailEnd/>
          </a:ln>
        </p:spPr>
        <p:txBody>
          <a:bodyPr>
            <a:spAutoFit/>
          </a:bodyPr>
          <a:lstStyle/>
          <a:p>
            <a:pPr algn="l"/>
            <a:r>
              <a:rPr lang="en-US">
                <a:latin typeface="Arial Narrow" pitchFamily="34" charset="0"/>
              </a:rPr>
              <a:t>TCAs</a:t>
            </a:r>
          </a:p>
        </p:txBody>
      </p:sp>
      <p:sp>
        <p:nvSpPr>
          <p:cNvPr id="48133" name="Rectangle 8"/>
          <p:cNvSpPr>
            <a:spLocks noChangeArrowheads="1"/>
          </p:cNvSpPr>
          <p:nvPr/>
        </p:nvSpPr>
        <p:spPr bwMode="auto">
          <a:xfrm>
            <a:off x="1066800" y="2057400"/>
            <a:ext cx="4953000" cy="369888"/>
          </a:xfrm>
          <a:prstGeom prst="rect">
            <a:avLst/>
          </a:prstGeom>
          <a:noFill/>
          <a:ln w="9525">
            <a:noFill/>
            <a:miter lim="800000"/>
            <a:headEnd/>
            <a:tailEnd/>
          </a:ln>
        </p:spPr>
        <p:txBody>
          <a:bodyPr>
            <a:spAutoFit/>
          </a:bodyPr>
          <a:lstStyle/>
          <a:p>
            <a:pPr algn="l"/>
            <a:r>
              <a:rPr lang="en-US">
                <a:latin typeface="Arial Narrow" pitchFamily="34" charset="0"/>
                <a:cs typeface="Times New Roman" pitchFamily="18" charset="0"/>
              </a:rPr>
              <a:t>Why they are better choice as compared</a:t>
            </a:r>
            <a:r>
              <a:rPr lang="en-US">
                <a:latin typeface="Arial Narrow" pitchFamily="34" charset="0"/>
              </a:rPr>
              <a:t> to TCA?</a:t>
            </a:r>
          </a:p>
        </p:txBody>
      </p:sp>
      <p:sp>
        <p:nvSpPr>
          <p:cNvPr id="48134" name="TextBox 9"/>
          <p:cNvSpPr txBox="1">
            <a:spLocks noChangeArrowheads="1"/>
          </p:cNvSpPr>
          <p:nvPr/>
        </p:nvSpPr>
        <p:spPr bwMode="auto">
          <a:xfrm>
            <a:off x="228600" y="2057400"/>
            <a:ext cx="990600" cy="369888"/>
          </a:xfrm>
          <a:prstGeom prst="rect">
            <a:avLst/>
          </a:prstGeom>
          <a:noFill/>
          <a:ln w="9525">
            <a:noFill/>
            <a:miter lim="800000"/>
            <a:headEnd/>
            <a:tailEnd/>
          </a:ln>
        </p:spPr>
        <p:txBody>
          <a:bodyPr>
            <a:spAutoFit/>
          </a:bodyPr>
          <a:lstStyle/>
          <a:p>
            <a:pPr algn="l"/>
            <a:r>
              <a:rPr lang="en-US">
                <a:latin typeface="Arial Narrow" pitchFamily="34" charset="0"/>
              </a:rPr>
              <a:t>SSRIs</a:t>
            </a:r>
          </a:p>
        </p:txBody>
      </p:sp>
      <p:sp>
        <p:nvSpPr>
          <p:cNvPr id="48135" name="Text Box 32"/>
          <p:cNvSpPr txBox="1">
            <a:spLocks noChangeArrowheads="1"/>
          </p:cNvSpPr>
          <p:nvPr/>
        </p:nvSpPr>
        <p:spPr bwMode="auto">
          <a:xfrm>
            <a:off x="1066800" y="2362200"/>
            <a:ext cx="6604000" cy="369888"/>
          </a:xfrm>
          <a:prstGeom prst="rect">
            <a:avLst/>
          </a:prstGeom>
          <a:noFill/>
          <a:ln w="9525">
            <a:noFill/>
            <a:miter lim="800000"/>
            <a:headEnd/>
            <a:tailEnd/>
          </a:ln>
        </p:spPr>
        <p:txBody>
          <a:bodyPr wrap="none">
            <a:spAutoFit/>
          </a:bodyPr>
          <a:lstStyle/>
          <a:p>
            <a:pPr algn="l"/>
            <a:r>
              <a:rPr lang="en-US">
                <a:latin typeface="Arial Narrow" pitchFamily="34" charset="0"/>
              </a:rPr>
              <a:t>What is the clinical significant of the antagonistic effect on 5-HT2 receptors? </a:t>
            </a:r>
          </a:p>
        </p:txBody>
      </p:sp>
      <p:sp>
        <p:nvSpPr>
          <p:cNvPr id="48136" name="Rectangle 11"/>
          <p:cNvSpPr>
            <a:spLocks noChangeArrowheads="1"/>
          </p:cNvSpPr>
          <p:nvPr/>
        </p:nvSpPr>
        <p:spPr bwMode="auto">
          <a:xfrm>
            <a:off x="228600" y="2706688"/>
            <a:ext cx="8305800" cy="341312"/>
          </a:xfrm>
          <a:prstGeom prst="rect">
            <a:avLst/>
          </a:prstGeom>
          <a:noFill/>
          <a:ln w="9525">
            <a:noFill/>
            <a:miter lim="800000"/>
            <a:headEnd/>
            <a:tailEnd/>
          </a:ln>
        </p:spPr>
        <p:txBody>
          <a:bodyPr>
            <a:spAutoFit/>
          </a:bodyPr>
          <a:lstStyle/>
          <a:p>
            <a:pPr algn="l">
              <a:lnSpc>
                <a:spcPct val="90000"/>
              </a:lnSpc>
            </a:pPr>
            <a:r>
              <a:rPr lang="en-US" dirty="0">
                <a:latin typeface="Arial Narrow" pitchFamily="34" charset="0"/>
                <a:cs typeface="Times New Roman" pitchFamily="18" charset="0"/>
              </a:rPr>
              <a:t> Insomnia and anxiety ( </a:t>
            </a:r>
            <a:r>
              <a:rPr lang="en-US" dirty="0" err="1">
                <a:latin typeface="Arial Narrow" pitchFamily="34" charset="0"/>
                <a:cs typeface="Times New Roman" pitchFamily="18" charset="0"/>
              </a:rPr>
              <a:t>Fluoxetine</a:t>
            </a:r>
            <a:r>
              <a:rPr lang="en-US" dirty="0">
                <a:latin typeface="Arial Narrow" pitchFamily="34" charset="0"/>
                <a:cs typeface="Times New Roman" pitchFamily="18" charset="0"/>
              </a:rPr>
              <a:t> ; </a:t>
            </a:r>
            <a:r>
              <a:rPr lang="en-US" dirty="0" err="1">
                <a:latin typeface="Arial Narrow" pitchFamily="34" charset="0"/>
                <a:cs typeface="Times New Roman" pitchFamily="18" charset="0"/>
              </a:rPr>
              <a:t>Citalopram</a:t>
            </a:r>
            <a:r>
              <a:rPr lang="en-US" dirty="0">
                <a:latin typeface="Arial Narrow" pitchFamily="34" charset="0"/>
                <a:cs typeface="Times New Roman" pitchFamily="18" charset="0"/>
              </a:rPr>
              <a:t>; but not with </a:t>
            </a:r>
            <a:r>
              <a:rPr lang="en-US" dirty="0" err="1">
                <a:latin typeface="Arial Narrow" pitchFamily="34" charset="0"/>
                <a:cs typeface="Times New Roman" pitchFamily="18" charset="0"/>
              </a:rPr>
              <a:t>Paroxetine</a:t>
            </a:r>
            <a:r>
              <a:rPr lang="en-US" dirty="0">
                <a:latin typeface="Arial Narrow" pitchFamily="34" charset="0"/>
                <a:cs typeface="Times New Roman" pitchFamily="18" charset="0"/>
              </a:rPr>
              <a:t>. Importance in selection? </a:t>
            </a:r>
          </a:p>
        </p:txBody>
      </p:sp>
      <p:sp>
        <p:nvSpPr>
          <p:cNvPr id="48137" name="TextBox 12"/>
          <p:cNvSpPr txBox="1">
            <a:spLocks noChangeArrowheads="1"/>
          </p:cNvSpPr>
          <p:nvPr/>
        </p:nvSpPr>
        <p:spPr bwMode="auto">
          <a:xfrm>
            <a:off x="304800" y="3048000"/>
            <a:ext cx="8001000" cy="590550"/>
          </a:xfrm>
          <a:prstGeom prst="rect">
            <a:avLst/>
          </a:prstGeom>
          <a:noFill/>
          <a:ln w="9525">
            <a:noFill/>
            <a:miter lim="800000"/>
            <a:headEnd/>
            <a:tailEnd/>
          </a:ln>
        </p:spPr>
        <p:txBody>
          <a:bodyPr>
            <a:spAutoFit/>
          </a:bodyPr>
          <a:lstStyle/>
          <a:p>
            <a:pPr algn="l">
              <a:lnSpc>
                <a:spcPct val="90000"/>
              </a:lnSpc>
            </a:pPr>
            <a:r>
              <a:rPr lang="en-US">
                <a:latin typeface="Arial Narrow" pitchFamily="34" charset="0"/>
                <a:cs typeface="Times New Roman" pitchFamily="18" charset="0"/>
              </a:rPr>
              <a:t>Impotence and sexual dysfunction (in male and female) </a:t>
            </a:r>
          </a:p>
          <a:p>
            <a:pPr algn="l">
              <a:lnSpc>
                <a:spcPct val="90000"/>
              </a:lnSpc>
            </a:pPr>
            <a:r>
              <a:rPr lang="en-US">
                <a:latin typeface="Arial Narrow" pitchFamily="34" charset="0"/>
                <a:cs typeface="Times New Roman" pitchFamily="18" charset="0"/>
              </a:rPr>
              <a:t>How these occur and what are their  clinical significant </a:t>
            </a:r>
            <a:r>
              <a:rPr lang="en-US">
                <a:solidFill>
                  <a:schemeClr val="tx2"/>
                </a:solidFill>
                <a:latin typeface="Arial Narrow" pitchFamily="34" charset="0"/>
                <a:cs typeface="Times New Roman" pitchFamily="18" charset="0"/>
              </a:rPr>
              <a:t>?</a:t>
            </a:r>
          </a:p>
        </p:txBody>
      </p:sp>
      <p:sp>
        <p:nvSpPr>
          <p:cNvPr id="48138" name="TextBox 13"/>
          <p:cNvSpPr txBox="1">
            <a:spLocks noChangeArrowheads="1"/>
          </p:cNvSpPr>
          <p:nvPr/>
        </p:nvSpPr>
        <p:spPr bwMode="auto">
          <a:xfrm>
            <a:off x="304800" y="3581400"/>
            <a:ext cx="8229600" cy="341313"/>
          </a:xfrm>
          <a:prstGeom prst="rect">
            <a:avLst/>
          </a:prstGeom>
          <a:noFill/>
          <a:ln w="9525">
            <a:noFill/>
            <a:miter lim="800000"/>
            <a:headEnd/>
            <a:tailEnd/>
          </a:ln>
        </p:spPr>
        <p:txBody>
          <a:bodyPr>
            <a:spAutoFit/>
          </a:bodyPr>
          <a:lstStyle/>
          <a:p>
            <a:pPr algn="l">
              <a:lnSpc>
                <a:spcPct val="90000"/>
              </a:lnSpc>
            </a:pPr>
            <a:r>
              <a:rPr lang="en-US">
                <a:latin typeface="Arial Narrow" pitchFamily="34" charset="0"/>
                <a:cs typeface="Times New Roman" pitchFamily="18" charset="0"/>
              </a:rPr>
              <a:t>Nausea; vomiting  and anorexia. How  </a:t>
            </a:r>
            <a:r>
              <a:rPr lang="en-US">
                <a:solidFill>
                  <a:schemeClr val="tx2"/>
                </a:solidFill>
                <a:latin typeface="Arial Narrow" pitchFamily="34" charset="0"/>
                <a:cs typeface="Times New Roman" pitchFamily="18" charset="0"/>
              </a:rPr>
              <a:t>?</a:t>
            </a:r>
            <a:r>
              <a:rPr lang="en-US">
                <a:latin typeface="Arial Narrow" pitchFamily="34" charset="0"/>
                <a:cs typeface="Times New Roman" pitchFamily="18" charset="0"/>
              </a:rPr>
              <a:t>    Can SSRIs be used together with TCA </a:t>
            </a:r>
            <a:r>
              <a:rPr lang="en-US">
                <a:solidFill>
                  <a:schemeClr val="tx2"/>
                </a:solidFill>
                <a:latin typeface="Arial Narrow" pitchFamily="34" charset="0"/>
                <a:cs typeface="Times New Roman" pitchFamily="18" charset="0"/>
              </a:rPr>
              <a:t>?</a:t>
            </a:r>
            <a:endParaRPr lang="en-US">
              <a:latin typeface="Arial Narrow" pitchFamily="34" charset="0"/>
            </a:endParaRPr>
          </a:p>
        </p:txBody>
      </p:sp>
      <p:sp>
        <p:nvSpPr>
          <p:cNvPr id="48139" name="TextBox 14"/>
          <p:cNvSpPr txBox="1">
            <a:spLocks noChangeArrowheads="1"/>
          </p:cNvSpPr>
          <p:nvPr/>
        </p:nvSpPr>
        <p:spPr bwMode="auto">
          <a:xfrm>
            <a:off x="304800" y="3810000"/>
            <a:ext cx="8763000" cy="369888"/>
          </a:xfrm>
          <a:prstGeom prst="rect">
            <a:avLst/>
          </a:prstGeom>
          <a:noFill/>
          <a:ln w="9525">
            <a:noFill/>
            <a:miter lim="800000"/>
            <a:headEnd/>
            <a:tailEnd/>
          </a:ln>
        </p:spPr>
        <p:txBody>
          <a:bodyPr>
            <a:spAutoFit/>
          </a:bodyPr>
          <a:lstStyle/>
          <a:p>
            <a:pPr algn="l"/>
            <a:r>
              <a:rPr lang="en-US">
                <a:latin typeface="Arial Narrow" pitchFamily="34" charset="0"/>
                <a:cs typeface="Times New Roman" pitchFamily="18" charset="0"/>
              </a:rPr>
              <a:t>Drugs interactions due to their significant inhibitory  action at CYP450 (Except Citalopram.)</a:t>
            </a:r>
            <a:endParaRPr lang="en-US">
              <a:latin typeface="Arial Narrow" pitchFamily="34" charset="0"/>
            </a:endParaRPr>
          </a:p>
        </p:txBody>
      </p:sp>
      <p:sp>
        <p:nvSpPr>
          <p:cNvPr id="48140" name="Rectangle 15"/>
          <p:cNvSpPr>
            <a:spLocks noChangeArrowheads="1"/>
          </p:cNvSpPr>
          <p:nvPr/>
        </p:nvSpPr>
        <p:spPr bwMode="auto">
          <a:xfrm>
            <a:off x="304800" y="4114800"/>
            <a:ext cx="5943600" cy="369888"/>
          </a:xfrm>
          <a:prstGeom prst="rect">
            <a:avLst/>
          </a:prstGeom>
          <a:noFill/>
          <a:ln w="9525">
            <a:noFill/>
            <a:miter lim="800000"/>
            <a:headEnd/>
            <a:tailEnd/>
          </a:ln>
        </p:spPr>
        <p:txBody>
          <a:bodyPr>
            <a:spAutoFit/>
          </a:bodyPr>
          <a:lstStyle/>
          <a:p>
            <a:pPr algn="l"/>
            <a:r>
              <a:rPr lang="en-US">
                <a:latin typeface="Arial Narrow" pitchFamily="34" charset="0"/>
                <a:cs typeface="Times New Roman" pitchFamily="18" charset="0"/>
              </a:rPr>
              <a:t>Which one of SSRIs does produce active metabolite?</a:t>
            </a:r>
          </a:p>
        </p:txBody>
      </p:sp>
      <p:sp>
        <p:nvSpPr>
          <p:cNvPr id="48141" name="TextBox 16"/>
          <p:cNvSpPr txBox="1">
            <a:spLocks noChangeArrowheads="1"/>
          </p:cNvSpPr>
          <p:nvPr/>
        </p:nvSpPr>
        <p:spPr bwMode="auto">
          <a:xfrm>
            <a:off x="304800" y="4419600"/>
            <a:ext cx="7391400" cy="369888"/>
          </a:xfrm>
          <a:prstGeom prst="rect">
            <a:avLst/>
          </a:prstGeom>
          <a:noFill/>
          <a:ln w="9525">
            <a:noFill/>
            <a:miter lim="800000"/>
            <a:headEnd/>
            <a:tailEnd/>
          </a:ln>
        </p:spPr>
        <p:txBody>
          <a:bodyPr>
            <a:spAutoFit/>
          </a:bodyPr>
          <a:lstStyle/>
          <a:p>
            <a:pPr algn="l"/>
            <a:r>
              <a:rPr lang="en-US">
                <a:latin typeface="Times New Roman" pitchFamily="18" charset="0"/>
                <a:cs typeface="Times New Roman" pitchFamily="18" charset="0"/>
              </a:rPr>
              <a:t>Which one has the longest t</a:t>
            </a:r>
            <a:r>
              <a:rPr lang="en-US" baseline="-25000">
                <a:latin typeface="Times New Roman" pitchFamily="18" charset="0"/>
                <a:cs typeface="Times New Roman" pitchFamily="18" charset="0"/>
              </a:rPr>
              <a:t>1/2</a:t>
            </a:r>
            <a:r>
              <a:rPr lang="en-US" baseline="30000">
                <a:latin typeface="Times New Roman" pitchFamily="18" charset="0"/>
                <a:cs typeface="Times New Roman" pitchFamily="18" charset="0"/>
              </a:rPr>
              <a:t>  </a:t>
            </a:r>
            <a:r>
              <a:rPr lang="en-US">
                <a:solidFill>
                  <a:schemeClr val="tx2"/>
                </a:solidFill>
                <a:latin typeface="Times New Roman" pitchFamily="18" charset="0"/>
                <a:cs typeface="Times New Roman" pitchFamily="18" charset="0"/>
              </a:rPr>
              <a:t>?</a:t>
            </a:r>
            <a:endParaRPr lang="en-US"/>
          </a:p>
        </p:txBody>
      </p:sp>
      <p:cxnSp>
        <p:nvCxnSpPr>
          <p:cNvPr id="19" name="Straight Connector 18"/>
          <p:cNvCxnSpPr/>
          <p:nvPr/>
        </p:nvCxnSpPr>
        <p:spPr>
          <a:xfrm flipV="1">
            <a:off x="0" y="4724400"/>
            <a:ext cx="9144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8143" name="Rectangle 19"/>
          <p:cNvSpPr>
            <a:spLocks noChangeArrowheads="1"/>
          </p:cNvSpPr>
          <p:nvPr/>
        </p:nvSpPr>
        <p:spPr bwMode="auto">
          <a:xfrm>
            <a:off x="228600" y="4800600"/>
            <a:ext cx="1300163" cy="369888"/>
          </a:xfrm>
          <a:prstGeom prst="rect">
            <a:avLst/>
          </a:prstGeom>
          <a:noFill/>
          <a:ln w="9525">
            <a:noFill/>
            <a:miter lim="800000"/>
            <a:headEnd/>
            <a:tailEnd/>
          </a:ln>
        </p:spPr>
        <p:txBody>
          <a:bodyPr wrap="none">
            <a:spAutoFit/>
          </a:bodyPr>
          <a:lstStyle/>
          <a:p>
            <a:pPr algn="l"/>
            <a:r>
              <a:rPr lang="en-US">
                <a:latin typeface="Times New Roman" pitchFamily="18" charset="0"/>
                <a:cs typeface="Times New Roman" pitchFamily="18" charset="0"/>
              </a:rPr>
              <a:t>Mirtazepine</a:t>
            </a:r>
            <a:endParaRPr lang="en-US"/>
          </a:p>
        </p:txBody>
      </p:sp>
      <p:sp>
        <p:nvSpPr>
          <p:cNvPr id="48144" name="Rectangle 20"/>
          <p:cNvSpPr>
            <a:spLocks noChangeArrowheads="1"/>
          </p:cNvSpPr>
          <p:nvPr/>
        </p:nvSpPr>
        <p:spPr bwMode="auto">
          <a:xfrm>
            <a:off x="1676400" y="4800600"/>
            <a:ext cx="7467600" cy="369888"/>
          </a:xfrm>
          <a:prstGeom prst="rect">
            <a:avLst/>
          </a:prstGeom>
          <a:noFill/>
          <a:ln w="9525">
            <a:noFill/>
            <a:miter lim="800000"/>
            <a:headEnd/>
            <a:tailEnd/>
          </a:ln>
        </p:spPr>
        <p:txBody>
          <a:bodyPr>
            <a:spAutoFit/>
          </a:bodyPr>
          <a:lstStyle/>
          <a:p>
            <a:pPr algn="l"/>
            <a:r>
              <a:rPr lang="en-US">
                <a:latin typeface="Times New Roman" pitchFamily="18" charset="0"/>
                <a:cs typeface="Times New Roman" pitchFamily="18" charset="0"/>
              </a:rPr>
              <a:t>NO N/V why? No Sexual dysfunction Why ? ; sedation. </a:t>
            </a:r>
            <a:endParaRPr lang="en-US"/>
          </a:p>
        </p:txBody>
      </p:sp>
      <p:sp>
        <p:nvSpPr>
          <p:cNvPr id="48145" name="Rectangle 21"/>
          <p:cNvSpPr>
            <a:spLocks noChangeArrowheads="1"/>
          </p:cNvSpPr>
          <p:nvPr/>
        </p:nvSpPr>
        <p:spPr bwMode="auto">
          <a:xfrm>
            <a:off x="1676400" y="5105400"/>
            <a:ext cx="4360863" cy="369888"/>
          </a:xfrm>
          <a:prstGeom prst="rect">
            <a:avLst/>
          </a:prstGeom>
          <a:noFill/>
          <a:ln w="9525">
            <a:noFill/>
            <a:miter lim="800000"/>
            <a:headEnd/>
            <a:tailEnd/>
          </a:ln>
        </p:spPr>
        <p:txBody>
          <a:bodyPr wrap="none">
            <a:spAutoFit/>
          </a:bodyPr>
          <a:lstStyle/>
          <a:p>
            <a:pPr algn="l"/>
            <a:r>
              <a:rPr lang="en-US">
                <a:latin typeface="Times New Roman" pitchFamily="18" charset="0"/>
                <a:cs typeface="Times New Roman" pitchFamily="18" charset="0"/>
              </a:rPr>
              <a:t>May produce seizure and constipation. Why?</a:t>
            </a:r>
            <a:endParaRPr lang="en-US"/>
          </a:p>
        </p:txBody>
      </p:sp>
      <p:sp>
        <p:nvSpPr>
          <p:cNvPr id="48146" name="Rectangle 22"/>
          <p:cNvSpPr>
            <a:spLocks noChangeArrowheads="1"/>
          </p:cNvSpPr>
          <p:nvPr/>
        </p:nvSpPr>
        <p:spPr bwMode="auto">
          <a:xfrm>
            <a:off x="228600" y="5105400"/>
            <a:ext cx="1271588" cy="341313"/>
          </a:xfrm>
          <a:prstGeom prst="rect">
            <a:avLst/>
          </a:prstGeom>
          <a:noFill/>
          <a:ln w="9525">
            <a:noFill/>
            <a:miter lim="800000"/>
            <a:headEnd/>
            <a:tailEnd/>
          </a:ln>
        </p:spPr>
        <p:txBody>
          <a:bodyPr wrap="none">
            <a:spAutoFit/>
          </a:bodyPr>
          <a:lstStyle/>
          <a:p>
            <a:pPr algn="l">
              <a:lnSpc>
                <a:spcPct val="90000"/>
              </a:lnSpc>
            </a:pPr>
            <a:r>
              <a:rPr lang="en-US">
                <a:solidFill>
                  <a:srgbClr val="000000"/>
                </a:solidFill>
                <a:latin typeface="Arial Narrow" pitchFamily="34" charset="0"/>
              </a:rPr>
              <a:t>Venalafaxine</a:t>
            </a:r>
          </a:p>
        </p:txBody>
      </p:sp>
      <p:sp>
        <p:nvSpPr>
          <p:cNvPr id="48147" name="Rectangle 23"/>
          <p:cNvSpPr>
            <a:spLocks noChangeArrowheads="1"/>
          </p:cNvSpPr>
          <p:nvPr/>
        </p:nvSpPr>
        <p:spPr bwMode="auto">
          <a:xfrm>
            <a:off x="277813" y="5410200"/>
            <a:ext cx="1163637" cy="369888"/>
          </a:xfrm>
          <a:prstGeom prst="rect">
            <a:avLst/>
          </a:prstGeom>
          <a:noFill/>
          <a:ln w="9525">
            <a:noFill/>
            <a:miter lim="800000"/>
            <a:headEnd/>
            <a:tailEnd/>
          </a:ln>
        </p:spPr>
        <p:txBody>
          <a:bodyPr wrap="none">
            <a:spAutoFit/>
          </a:bodyPr>
          <a:lstStyle/>
          <a:p>
            <a:pPr algn="l"/>
            <a:r>
              <a:rPr lang="en-US">
                <a:latin typeface="Times New Roman" pitchFamily="18" charset="0"/>
                <a:cs typeface="Times New Roman" pitchFamily="18" charset="0"/>
              </a:rPr>
              <a:t>Trazodone</a:t>
            </a:r>
            <a:endParaRPr lang="en-US"/>
          </a:p>
        </p:txBody>
      </p:sp>
      <p:sp>
        <p:nvSpPr>
          <p:cNvPr id="48148" name="Rectangle 24"/>
          <p:cNvSpPr>
            <a:spLocks noChangeArrowheads="1"/>
          </p:cNvSpPr>
          <p:nvPr/>
        </p:nvSpPr>
        <p:spPr bwMode="auto">
          <a:xfrm>
            <a:off x="1658938" y="5421313"/>
            <a:ext cx="3973512" cy="369887"/>
          </a:xfrm>
          <a:prstGeom prst="rect">
            <a:avLst/>
          </a:prstGeom>
          <a:noFill/>
          <a:ln w="9525">
            <a:noFill/>
            <a:miter lim="800000"/>
            <a:headEnd/>
            <a:tailEnd/>
          </a:ln>
        </p:spPr>
        <p:txBody>
          <a:bodyPr wrap="none">
            <a:spAutoFit/>
          </a:bodyPr>
          <a:lstStyle/>
          <a:p>
            <a:pPr algn="l"/>
            <a:r>
              <a:rPr lang="en-US" dirty="0">
                <a:latin typeface="Times New Roman" pitchFamily="18" charset="0"/>
                <a:cs typeface="Times New Roman" pitchFamily="18" charset="0"/>
              </a:rPr>
              <a:t>Why , hypotension / sedation / </a:t>
            </a:r>
            <a:r>
              <a:rPr lang="en-US" dirty="0" err="1">
                <a:latin typeface="Times New Roman" pitchFamily="18" charset="0"/>
                <a:cs typeface="Times New Roman" pitchFamily="18" charset="0"/>
              </a:rPr>
              <a:t>priapism</a:t>
            </a:r>
            <a:r>
              <a:rPr lang="en-US" dirty="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06514"/>
            <a:ext cx="8610600" cy="707886"/>
          </a:xfrm>
          <a:prstGeom prst="rect">
            <a:avLst/>
          </a:prstGeom>
          <a:noFill/>
        </p:spPr>
        <p:txBody>
          <a:bodyPr wrap="square" rtlCol="0">
            <a:spAutoFit/>
          </a:bodyPr>
          <a:lstStyle/>
          <a:p>
            <a:pPr algn="l"/>
            <a:r>
              <a:rPr lang="en-US" sz="2000" b="1" dirty="0" smtClean="0">
                <a:latin typeface="Arial Narrow" pitchFamily="34" charset="0"/>
              </a:rPr>
              <a:t>Antidepressants when block other postsynaptic receptors can  confer side effects. Such receptors include mainly </a:t>
            </a:r>
            <a:r>
              <a:rPr lang="en-US" sz="2000" b="1" dirty="0" err="1" smtClean="0">
                <a:latin typeface="Arial Narrow" pitchFamily="34" charset="0"/>
              </a:rPr>
              <a:t>histaminergic</a:t>
            </a:r>
            <a:r>
              <a:rPr lang="en-US" sz="2000" b="1" dirty="0" smtClean="0">
                <a:latin typeface="Arial Narrow" pitchFamily="34" charset="0"/>
              </a:rPr>
              <a:t> [H</a:t>
            </a:r>
            <a:r>
              <a:rPr lang="en-US" sz="2000" b="1" baseline="-25000" dirty="0" smtClean="0">
                <a:latin typeface="Arial Narrow" pitchFamily="34" charset="0"/>
              </a:rPr>
              <a:t>1</a:t>
            </a:r>
            <a:r>
              <a:rPr lang="en-US" sz="2000" b="1" dirty="0" smtClean="0">
                <a:latin typeface="Arial Narrow" pitchFamily="34" charset="0"/>
              </a:rPr>
              <a:t>], </a:t>
            </a:r>
            <a:r>
              <a:rPr lang="en-US" sz="2000" b="1" dirty="0" err="1" smtClean="0">
                <a:latin typeface="Arial Narrow" pitchFamily="34" charset="0"/>
              </a:rPr>
              <a:t>muscarinic</a:t>
            </a:r>
            <a:r>
              <a:rPr lang="en-US" sz="2000" b="1" dirty="0" smtClean="0">
                <a:latin typeface="Arial Narrow" pitchFamily="34" charset="0"/>
              </a:rPr>
              <a:t>, [a</a:t>
            </a:r>
            <a:r>
              <a:rPr lang="en-US" sz="2000" b="1" baseline="-25000" dirty="0" smtClean="0">
                <a:latin typeface="Arial Narrow" pitchFamily="34" charset="0"/>
              </a:rPr>
              <a:t>1</a:t>
            </a:r>
            <a:r>
              <a:rPr lang="en-US" sz="2000" b="1" dirty="0" smtClean="0">
                <a:latin typeface="Arial Narrow" pitchFamily="34" charset="0"/>
              </a:rPr>
              <a:t>]-adrenergic.</a:t>
            </a:r>
            <a:endParaRPr lang="en-US" sz="2000" b="1" dirty="0">
              <a:latin typeface="Arial Narrow" pitchFamily="34" charset="0"/>
            </a:endParaRPr>
          </a:p>
        </p:txBody>
      </p:sp>
      <p:sp>
        <p:nvSpPr>
          <p:cNvPr id="3" name="TextBox 2"/>
          <p:cNvSpPr txBox="1"/>
          <p:nvPr/>
        </p:nvSpPr>
        <p:spPr>
          <a:xfrm>
            <a:off x="76199" y="892314"/>
            <a:ext cx="8768593" cy="707886"/>
          </a:xfrm>
          <a:prstGeom prst="rect">
            <a:avLst/>
          </a:prstGeom>
          <a:noFill/>
        </p:spPr>
        <p:txBody>
          <a:bodyPr wrap="square" rtlCol="0">
            <a:spAutoFit/>
          </a:bodyPr>
          <a:lstStyle/>
          <a:p>
            <a:pPr algn="l"/>
            <a:r>
              <a:rPr lang="en-US" sz="2000" b="1" u="sng" dirty="0" err="1" smtClean="0">
                <a:latin typeface="Arial Narrow" pitchFamily="34" charset="0"/>
              </a:rPr>
              <a:t>Histaminergic</a:t>
            </a:r>
            <a:r>
              <a:rPr lang="en-US" sz="2000" b="1" u="sng" dirty="0" smtClean="0">
                <a:latin typeface="Arial Narrow" pitchFamily="34" charset="0"/>
              </a:rPr>
              <a:t> antagonism </a:t>
            </a:r>
            <a:r>
              <a:rPr lang="en-US" sz="2000" b="1" dirty="0" smtClean="0">
                <a:latin typeface="Arial Narrow" pitchFamily="34" charset="0"/>
              </a:rPr>
              <a:t>has been associated with sedation and drowsiness. Can contribute to increased appetite &amp; weight gain.</a:t>
            </a:r>
            <a:endParaRPr lang="en-US" sz="2000" b="1" dirty="0">
              <a:latin typeface="Arial Narrow" pitchFamily="34" charset="0"/>
            </a:endParaRPr>
          </a:p>
        </p:txBody>
      </p:sp>
      <p:sp>
        <p:nvSpPr>
          <p:cNvPr id="4" name="TextBox 3"/>
          <p:cNvSpPr txBox="1"/>
          <p:nvPr/>
        </p:nvSpPr>
        <p:spPr>
          <a:xfrm>
            <a:off x="76199" y="1578114"/>
            <a:ext cx="8768593" cy="707886"/>
          </a:xfrm>
          <a:prstGeom prst="rect">
            <a:avLst/>
          </a:prstGeom>
          <a:noFill/>
        </p:spPr>
        <p:txBody>
          <a:bodyPr wrap="square" rtlCol="0">
            <a:spAutoFit/>
          </a:bodyPr>
          <a:lstStyle/>
          <a:p>
            <a:pPr algn="l"/>
            <a:r>
              <a:rPr lang="en-US" sz="2000" b="1" u="sng" dirty="0" err="1" smtClean="0">
                <a:latin typeface="Arial Narrow" pitchFamily="34" charset="0"/>
              </a:rPr>
              <a:t>Muscarinic</a:t>
            </a:r>
            <a:r>
              <a:rPr lang="en-US" sz="2000" b="1" u="sng" dirty="0" smtClean="0">
                <a:latin typeface="Arial Narrow" pitchFamily="34" charset="0"/>
              </a:rPr>
              <a:t>-receptor antagonism </a:t>
            </a:r>
            <a:r>
              <a:rPr lang="en-US" sz="2000" b="1" dirty="0" smtClean="0">
                <a:latin typeface="Arial Narrow" pitchFamily="34" charset="0"/>
              </a:rPr>
              <a:t>is responsible for gastrointestinal disturbances; constipation, dry mouth,  tachycardia, blurred vision, urine retention</a:t>
            </a:r>
            <a:endParaRPr lang="en-US" sz="2000" b="1" dirty="0">
              <a:latin typeface="Arial Narrow" pitchFamily="34" charset="0"/>
            </a:endParaRPr>
          </a:p>
        </p:txBody>
      </p:sp>
      <p:sp>
        <p:nvSpPr>
          <p:cNvPr id="5" name="TextBox 4"/>
          <p:cNvSpPr txBox="1"/>
          <p:nvPr/>
        </p:nvSpPr>
        <p:spPr>
          <a:xfrm>
            <a:off x="76199" y="2263914"/>
            <a:ext cx="8768593" cy="707886"/>
          </a:xfrm>
          <a:prstGeom prst="rect">
            <a:avLst/>
          </a:prstGeom>
          <a:noFill/>
        </p:spPr>
        <p:txBody>
          <a:bodyPr wrap="square" rtlCol="0">
            <a:spAutoFit/>
          </a:bodyPr>
          <a:lstStyle/>
          <a:p>
            <a:pPr algn="l"/>
            <a:r>
              <a:rPr lang="en-US" sz="2000" b="1" u="sng" dirty="0" smtClean="0">
                <a:latin typeface="Arial Narrow" pitchFamily="34" charset="0"/>
              </a:rPr>
              <a:t>Block of the [a</a:t>
            </a:r>
            <a:r>
              <a:rPr lang="en-US" sz="2000" b="1" u="sng" baseline="-25000" dirty="0" smtClean="0">
                <a:latin typeface="Arial Narrow" pitchFamily="34" charset="0"/>
              </a:rPr>
              <a:t>1</a:t>
            </a:r>
            <a:r>
              <a:rPr lang="en-US" sz="2000" b="1" u="sng" dirty="0" smtClean="0">
                <a:latin typeface="Arial Narrow" pitchFamily="34" charset="0"/>
              </a:rPr>
              <a:t>]-adrenergic receptor </a:t>
            </a:r>
            <a:r>
              <a:rPr lang="en-US" sz="2000" b="1" dirty="0" smtClean="0">
                <a:latin typeface="Arial Narrow" pitchFamily="34" charset="0"/>
              </a:rPr>
              <a:t>may be responsible for dizziness and orthostatic hypotension</a:t>
            </a:r>
            <a:endParaRPr lang="en-US" sz="2000" b="1" dirty="0">
              <a:latin typeface="Arial Narrow" pitchFamily="34" charset="0"/>
            </a:endParaRPr>
          </a:p>
        </p:txBody>
      </p:sp>
      <p:sp>
        <p:nvSpPr>
          <p:cNvPr id="6" name="TextBox 5"/>
          <p:cNvSpPr txBox="1"/>
          <p:nvPr/>
        </p:nvSpPr>
        <p:spPr>
          <a:xfrm>
            <a:off x="76200" y="3473244"/>
            <a:ext cx="8077200" cy="400110"/>
          </a:xfrm>
          <a:prstGeom prst="rect">
            <a:avLst/>
          </a:prstGeom>
          <a:noFill/>
        </p:spPr>
        <p:txBody>
          <a:bodyPr wrap="square" rtlCol="0">
            <a:spAutoFit/>
          </a:bodyPr>
          <a:lstStyle/>
          <a:p>
            <a:pPr algn="l"/>
            <a:r>
              <a:rPr lang="en-US" sz="2000" b="1" u="sng" dirty="0" smtClean="0">
                <a:latin typeface="Arial Narrow" pitchFamily="34" charset="0"/>
              </a:rPr>
              <a:t>Increased NE transmission</a:t>
            </a:r>
            <a:r>
              <a:rPr lang="en-US" sz="2000" b="1" dirty="0" smtClean="0">
                <a:latin typeface="Arial Narrow" pitchFamily="34" charset="0"/>
                <a:sym typeface="Wingdings 3"/>
              </a:rPr>
              <a:t></a:t>
            </a:r>
            <a:r>
              <a:rPr lang="en-US" sz="2000" b="1" dirty="0" smtClean="0">
                <a:latin typeface="Arial Narrow" pitchFamily="34" charset="0"/>
              </a:rPr>
              <a:t> tremors, insomnia </a:t>
            </a:r>
            <a:endParaRPr lang="en-US" sz="2000" b="1" dirty="0">
              <a:latin typeface="Arial Narrow" pitchFamily="34" charset="0"/>
            </a:endParaRPr>
          </a:p>
        </p:txBody>
      </p:sp>
      <p:sp>
        <p:nvSpPr>
          <p:cNvPr id="7" name="TextBox 6"/>
          <p:cNvSpPr txBox="1"/>
          <p:nvPr/>
        </p:nvSpPr>
        <p:spPr>
          <a:xfrm>
            <a:off x="76200" y="3778044"/>
            <a:ext cx="8077200" cy="400110"/>
          </a:xfrm>
          <a:prstGeom prst="rect">
            <a:avLst/>
          </a:prstGeom>
          <a:noFill/>
        </p:spPr>
        <p:txBody>
          <a:bodyPr wrap="square" rtlCol="0">
            <a:spAutoFit/>
          </a:bodyPr>
          <a:lstStyle/>
          <a:p>
            <a:pPr algn="l"/>
            <a:r>
              <a:rPr lang="en-US" sz="2000" b="1" u="sng" dirty="0" smtClean="0">
                <a:latin typeface="Arial Narrow" pitchFamily="34" charset="0"/>
              </a:rPr>
              <a:t>Increased 5HT transmission </a:t>
            </a:r>
            <a:r>
              <a:rPr lang="en-US" sz="2000" b="1" dirty="0" smtClean="0">
                <a:latin typeface="Arial Narrow" pitchFamily="34" charset="0"/>
                <a:sym typeface="Wingdings 3"/>
              </a:rPr>
              <a:t></a:t>
            </a:r>
            <a:r>
              <a:rPr lang="en-US" sz="2000" b="1" dirty="0" smtClean="0">
                <a:latin typeface="Arial Narrow" pitchFamily="34" charset="0"/>
              </a:rPr>
              <a:t> sedation, and a decrease in sexual drive. </a:t>
            </a:r>
            <a:endParaRPr lang="en-US" sz="2000" b="1" dirty="0">
              <a:latin typeface="Arial Narrow" pitchFamily="34" charset="0"/>
            </a:endParaRPr>
          </a:p>
        </p:txBody>
      </p:sp>
      <p:sp>
        <p:nvSpPr>
          <p:cNvPr id="10" name="TextBox 9"/>
          <p:cNvSpPr txBox="1"/>
          <p:nvPr/>
        </p:nvSpPr>
        <p:spPr>
          <a:xfrm>
            <a:off x="76200" y="4267200"/>
            <a:ext cx="8458200" cy="1015663"/>
          </a:xfrm>
          <a:prstGeom prst="rect">
            <a:avLst/>
          </a:prstGeom>
          <a:noFill/>
        </p:spPr>
        <p:txBody>
          <a:bodyPr wrap="square" rtlCol="0">
            <a:spAutoFit/>
          </a:bodyPr>
          <a:lstStyle/>
          <a:p>
            <a:pPr algn="l"/>
            <a:r>
              <a:rPr lang="en-US" sz="2000" b="1" dirty="0" smtClean="0">
                <a:latin typeface="Arial Narrow" pitchFamily="34" charset="0"/>
              </a:rPr>
              <a:t>Antidepressants &amp; sexual dysfunction?</a:t>
            </a:r>
          </a:p>
          <a:p>
            <a:pPr algn="l"/>
            <a:r>
              <a:rPr lang="en-US" sz="2000" b="1" dirty="0" smtClean="0">
                <a:latin typeface="Arial Narrow" pitchFamily="34" charset="0"/>
              </a:rPr>
              <a:t>Through acting on 5HT</a:t>
            </a:r>
            <a:r>
              <a:rPr lang="en-US" sz="2000" b="1" baseline="-25000" dirty="0" smtClean="0">
                <a:latin typeface="Arial Narrow" pitchFamily="34" charset="0"/>
              </a:rPr>
              <a:t>2  </a:t>
            </a:r>
            <a:r>
              <a:rPr lang="en-US" sz="2000" b="1" dirty="0" smtClean="0">
                <a:latin typeface="Arial Narrow" pitchFamily="34" charset="0"/>
              </a:rPr>
              <a:t>→ sexual dysfunction (loss of sexual desire and impaired sexual response (ejaculatory delay, erectile dysfunction, </a:t>
            </a:r>
            <a:r>
              <a:rPr lang="en-US" sz="2000" b="1" dirty="0" err="1" smtClean="0">
                <a:latin typeface="Arial Narrow" pitchFamily="34" charset="0"/>
              </a:rPr>
              <a:t>anorgasmia</a:t>
            </a:r>
            <a:r>
              <a:rPr lang="en-US" sz="2000" b="1" dirty="0" smtClean="0">
                <a:latin typeface="Arial Narrow" pitchFamily="34" charset="0"/>
              </a:rPr>
              <a:t>)</a:t>
            </a:r>
            <a:r>
              <a:rPr lang="en-US" sz="2000" b="1" baseline="-25000" dirty="0" smtClean="0">
                <a:latin typeface="Arial Narrow" pitchFamily="34" charset="0"/>
              </a:rPr>
              <a:t> </a:t>
            </a:r>
            <a:endParaRPr lang="en-US" sz="2000" b="1" baseline="-25000" dirty="0">
              <a:latin typeface="Arial Narrow" pitchFamily="34" charset="0"/>
            </a:endParaRPr>
          </a:p>
        </p:txBody>
      </p:sp>
      <p:sp>
        <p:nvSpPr>
          <p:cNvPr id="11" name="TextBox 10"/>
          <p:cNvSpPr txBox="1"/>
          <p:nvPr/>
        </p:nvSpPr>
        <p:spPr>
          <a:xfrm>
            <a:off x="76200" y="5229761"/>
            <a:ext cx="8610600" cy="1631216"/>
          </a:xfrm>
          <a:prstGeom prst="rect">
            <a:avLst/>
          </a:prstGeom>
          <a:noFill/>
        </p:spPr>
        <p:txBody>
          <a:bodyPr wrap="square" rtlCol="0">
            <a:spAutoFit/>
          </a:bodyPr>
          <a:lstStyle/>
          <a:p>
            <a:pPr algn="l"/>
            <a:r>
              <a:rPr lang="en-US" sz="2000" b="1" dirty="0" smtClean="0">
                <a:latin typeface="Arial Narrow" pitchFamily="34" charset="0"/>
              </a:rPr>
              <a:t>ADDs with </a:t>
            </a:r>
          </a:p>
          <a:p>
            <a:pPr algn="l"/>
            <a:r>
              <a:rPr lang="en-US" sz="2000" b="1" dirty="0" smtClean="0">
                <a:latin typeface="Arial Narrow" pitchFamily="34" charset="0"/>
              </a:rPr>
              <a:t>5HT</a:t>
            </a:r>
            <a:r>
              <a:rPr lang="en-US" sz="2000" b="1" baseline="-25000" dirty="0" smtClean="0">
                <a:latin typeface="Arial Narrow" pitchFamily="34" charset="0"/>
              </a:rPr>
              <a:t>2</a:t>
            </a:r>
            <a:r>
              <a:rPr lang="en-US" sz="2000" b="1" dirty="0" smtClean="0">
                <a:latin typeface="Arial Narrow" pitchFamily="34" charset="0"/>
              </a:rPr>
              <a:t> blocking action as </a:t>
            </a:r>
            <a:r>
              <a:rPr lang="en-US" sz="2000" b="1" dirty="0" err="1" smtClean="0">
                <a:latin typeface="Arial Narrow" pitchFamily="34" charset="0"/>
              </a:rPr>
              <a:t>mirtazipine</a:t>
            </a:r>
            <a:r>
              <a:rPr lang="en-US" sz="2000" b="1" dirty="0" smtClean="0">
                <a:latin typeface="Arial Narrow" pitchFamily="34" charset="0"/>
              </a:rPr>
              <a:t>, has minimal action on sexual dysfunction.</a:t>
            </a:r>
          </a:p>
          <a:p>
            <a:pPr algn="l"/>
            <a:r>
              <a:rPr lang="en-US" sz="2000" b="1" dirty="0" smtClean="0">
                <a:latin typeface="Arial Narrow" pitchFamily="34" charset="0"/>
              </a:rPr>
              <a:t>With &gt; NE than 5HT as </a:t>
            </a:r>
            <a:r>
              <a:rPr lang="en-US" sz="2000" b="1" dirty="0" err="1" smtClean="0">
                <a:latin typeface="Arial Narrow" pitchFamily="34" charset="0"/>
              </a:rPr>
              <a:t>Bupropion</a:t>
            </a:r>
            <a:r>
              <a:rPr lang="en-US" sz="2000" b="1" dirty="0" smtClean="0">
                <a:latin typeface="Arial Narrow" pitchFamily="34" charset="0"/>
              </a:rPr>
              <a:t> ,    have minimal sexual side effects</a:t>
            </a:r>
          </a:p>
          <a:p>
            <a:pPr algn="l"/>
            <a:r>
              <a:rPr lang="en-US" sz="2000" b="1" dirty="0" err="1" smtClean="0">
                <a:latin typeface="Arial Narrow" pitchFamily="34" charset="0"/>
              </a:rPr>
              <a:t>Trazodone</a:t>
            </a:r>
            <a:r>
              <a:rPr lang="en-US" sz="2000" b="1" dirty="0" smtClean="0">
                <a:latin typeface="Arial Narrow" pitchFamily="34" charset="0"/>
              </a:rPr>
              <a:t>, </a:t>
            </a:r>
            <a:r>
              <a:rPr lang="en-US" sz="2000" b="1" dirty="0" err="1" smtClean="0">
                <a:latin typeface="Arial Narrow" pitchFamily="34" charset="0"/>
              </a:rPr>
              <a:t>nafazodone</a:t>
            </a:r>
            <a:r>
              <a:rPr lang="en-US" sz="2000" b="1" dirty="0" smtClean="0">
                <a:latin typeface="Arial Narrow" pitchFamily="34" charset="0"/>
              </a:rPr>
              <a:t>,</a:t>
            </a:r>
          </a:p>
          <a:p>
            <a:pPr algn="l"/>
            <a:r>
              <a:rPr lang="en-US" sz="2000" b="1" dirty="0" smtClean="0">
                <a:latin typeface="Arial Narrow" pitchFamily="34" charset="0"/>
              </a:rPr>
              <a:t>With dual action are better than SSRIs with respect to sexual side effects</a:t>
            </a:r>
            <a:endParaRPr lang="en-US" sz="2000" b="1" dirty="0">
              <a:latin typeface="Arial Narrow" pitchFamily="34" charset="0"/>
            </a:endParaRPr>
          </a:p>
        </p:txBody>
      </p:sp>
      <p:cxnSp>
        <p:nvCxnSpPr>
          <p:cNvPr id="17" name="Straight Connector 16"/>
          <p:cNvCxnSpPr/>
          <p:nvPr/>
        </p:nvCxnSpPr>
        <p:spPr>
          <a:xfrm>
            <a:off x="0" y="302889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200" y="3092244"/>
            <a:ext cx="7572907" cy="400110"/>
          </a:xfrm>
          <a:prstGeom prst="rect">
            <a:avLst/>
          </a:prstGeom>
        </p:spPr>
        <p:txBody>
          <a:bodyPr wrap="none">
            <a:spAutoFit/>
          </a:bodyPr>
          <a:lstStyle/>
          <a:p>
            <a:pPr algn="l"/>
            <a:r>
              <a:rPr lang="en-US" sz="2000" b="1" dirty="0" smtClean="0">
                <a:latin typeface="Arial Narrow" pitchFamily="34" charset="0"/>
              </a:rPr>
              <a:t>Antidepressants  increase variably the availability of 5HT &amp; NE at </a:t>
            </a:r>
            <a:r>
              <a:rPr lang="en-US" sz="2000" b="1" dirty="0" err="1" smtClean="0">
                <a:latin typeface="Arial Narrow" pitchFamily="34" charset="0"/>
              </a:rPr>
              <a:t>synapes</a:t>
            </a:r>
            <a:endParaRPr lang="en-US" sz="2000" b="1" dirty="0">
              <a:latin typeface="Arial Narrow" pitchFamily="34" charset="0"/>
            </a:endParaRPr>
          </a:p>
        </p:txBody>
      </p:sp>
      <p:cxnSp>
        <p:nvCxnSpPr>
          <p:cNvPr id="12" name="Straight Connector 11"/>
          <p:cNvCxnSpPr/>
          <p:nvPr/>
        </p:nvCxnSpPr>
        <p:spPr>
          <a:xfrm>
            <a:off x="0" y="4205748"/>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686800" cy="1938992"/>
          </a:xfrm>
          <a:prstGeom prst="rect">
            <a:avLst/>
          </a:prstGeom>
        </p:spPr>
        <p:txBody>
          <a:bodyPr wrap="square">
            <a:spAutoFit/>
          </a:bodyPr>
          <a:lstStyle/>
          <a:p>
            <a:pPr algn="l"/>
            <a:r>
              <a:rPr lang="en-US" sz="2000" b="1" u="sng" dirty="0" smtClean="0">
                <a:latin typeface="Arial Narrow" pitchFamily="34" charset="0"/>
              </a:rPr>
              <a:t>Antidepressants  &amp; Sedation  </a:t>
            </a:r>
          </a:p>
          <a:p>
            <a:pPr algn="l"/>
            <a:r>
              <a:rPr lang="en-US" sz="2000" b="1" dirty="0" smtClean="0">
                <a:latin typeface="Arial Narrow" pitchFamily="34" charset="0"/>
                <a:sym typeface="Wingdings 3"/>
              </a:rPr>
              <a:t> </a:t>
            </a:r>
            <a:r>
              <a:rPr lang="en-US" sz="2000" b="1" dirty="0" smtClean="0">
                <a:latin typeface="Arial Narrow" pitchFamily="34" charset="0"/>
              </a:rPr>
              <a:t>Sedating ADDs are; </a:t>
            </a:r>
            <a:r>
              <a:rPr lang="en-US" sz="2000" b="1" dirty="0" err="1" smtClean="0">
                <a:latin typeface="Arial Narrow" pitchFamily="34" charset="0"/>
              </a:rPr>
              <a:t>Amitryptyline</a:t>
            </a:r>
            <a:r>
              <a:rPr lang="en-US" sz="2000" b="1" dirty="0" smtClean="0">
                <a:latin typeface="Arial Narrow" pitchFamily="34" charset="0"/>
              </a:rPr>
              <a:t>, </a:t>
            </a:r>
            <a:r>
              <a:rPr lang="en-US" sz="2000" b="1" dirty="0" err="1" smtClean="0">
                <a:latin typeface="Arial Narrow" pitchFamily="34" charset="0"/>
              </a:rPr>
              <a:t>Maprotiline</a:t>
            </a:r>
            <a:r>
              <a:rPr lang="en-US" sz="2000" b="1" dirty="0" smtClean="0">
                <a:latin typeface="Arial Narrow" pitchFamily="34" charset="0"/>
              </a:rPr>
              <a:t>, </a:t>
            </a:r>
            <a:r>
              <a:rPr lang="en-US" sz="2000" b="1" dirty="0" err="1" smtClean="0">
                <a:latin typeface="Arial Narrow" pitchFamily="34" charset="0"/>
              </a:rPr>
              <a:t>Amoxiepine</a:t>
            </a:r>
            <a:r>
              <a:rPr lang="en-US" sz="2000" b="1" dirty="0" smtClean="0">
                <a:latin typeface="Arial Narrow" pitchFamily="34" charset="0"/>
              </a:rPr>
              <a:t>, </a:t>
            </a:r>
            <a:r>
              <a:rPr lang="en-US" sz="2000" b="1" dirty="0" err="1" smtClean="0">
                <a:latin typeface="Arial Narrow" pitchFamily="34" charset="0"/>
              </a:rPr>
              <a:t>Doxepin</a:t>
            </a:r>
            <a:r>
              <a:rPr lang="en-US" sz="2000" b="1" dirty="0" smtClean="0">
                <a:latin typeface="Arial Narrow" pitchFamily="34" charset="0"/>
              </a:rPr>
              <a:t>, </a:t>
            </a:r>
            <a:r>
              <a:rPr lang="en-US" sz="2000" b="1" dirty="0" err="1" smtClean="0">
                <a:latin typeface="Arial Narrow" pitchFamily="34" charset="0"/>
              </a:rPr>
              <a:t>Trazadone</a:t>
            </a:r>
            <a:r>
              <a:rPr lang="en-US" sz="2000" b="1" dirty="0" smtClean="0">
                <a:latin typeface="Arial Narrow" pitchFamily="34" charset="0"/>
              </a:rPr>
              <a:t>, </a:t>
            </a:r>
            <a:r>
              <a:rPr lang="en-US" sz="2000" b="1" dirty="0" err="1" smtClean="0">
                <a:latin typeface="Arial Narrow" pitchFamily="34" charset="0"/>
              </a:rPr>
              <a:t>Nafazodone</a:t>
            </a:r>
            <a:r>
              <a:rPr lang="en-US" sz="2000" b="1" dirty="0" smtClean="0">
                <a:latin typeface="Arial Narrow" pitchFamily="34" charset="0"/>
              </a:rPr>
              <a:t>, ……… So better given near bed time</a:t>
            </a:r>
          </a:p>
          <a:p>
            <a:pPr algn="l"/>
            <a:r>
              <a:rPr lang="en-US" sz="2000" b="1" dirty="0" smtClean="0">
                <a:latin typeface="Arial Narrow" pitchFamily="34" charset="0"/>
                <a:sym typeface="Wingdings 3"/>
              </a:rPr>
              <a:t> Less Sedating ADDs are; </a:t>
            </a:r>
            <a:r>
              <a:rPr lang="en-US" sz="2000" b="1" dirty="0" err="1" smtClean="0">
                <a:latin typeface="Arial Narrow" pitchFamily="34" charset="0"/>
                <a:sym typeface="Wingdings 3"/>
              </a:rPr>
              <a:t>Bupropion</a:t>
            </a:r>
            <a:r>
              <a:rPr lang="en-US" sz="2000" b="1" dirty="0" smtClean="0">
                <a:latin typeface="Arial Narrow" pitchFamily="34" charset="0"/>
                <a:sym typeface="Wingdings 3"/>
              </a:rPr>
              <a:t>, </a:t>
            </a:r>
            <a:r>
              <a:rPr lang="en-US" sz="2000" b="1" dirty="0" err="1" smtClean="0">
                <a:latin typeface="Arial Narrow" pitchFamily="34" charset="0"/>
                <a:sym typeface="Wingdings 3"/>
              </a:rPr>
              <a:t>Venalafoxine</a:t>
            </a:r>
            <a:r>
              <a:rPr lang="en-US" sz="2000" b="1" dirty="0" smtClean="0">
                <a:latin typeface="Arial Narrow" pitchFamily="34" charset="0"/>
                <a:sym typeface="Wingdings 3"/>
              </a:rPr>
              <a:t> , MOA Is, most SSRIs (except </a:t>
            </a:r>
            <a:r>
              <a:rPr lang="en-US" sz="2000" b="1" dirty="0" err="1" smtClean="0">
                <a:latin typeface="Arial Narrow" pitchFamily="34" charset="0"/>
                <a:cs typeface="Times New Roman" pitchFamily="18" charset="0"/>
              </a:rPr>
              <a:t>Paroxetine</a:t>
            </a:r>
            <a:r>
              <a:rPr lang="en-US" sz="2000" b="1" dirty="0" smtClean="0">
                <a:latin typeface="Arial Narrow" pitchFamily="34" charset="0"/>
                <a:cs typeface="Times New Roman" pitchFamily="18" charset="0"/>
              </a:rPr>
              <a:t>).</a:t>
            </a:r>
            <a:r>
              <a:rPr lang="en-US" sz="2000" b="1" dirty="0" smtClean="0">
                <a:latin typeface="Arial Narrow" pitchFamily="34" charset="0"/>
                <a:sym typeface="Wingdings 3"/>
              </a:rPr>
              <a:t> …. So can be given in the morning as some cause insomnia as side effect.</a:t>
            </a:r>
            <a:endParaRPr lang="en-US" sz="2000" b="1" dirty="0">
              <a:latin typeface="Arial Narrow" pitchFamily="34" charset="0"/>
            </a:endParaRPr>
          </a:p>
        </p:txBody>
      </p:sp>
      <p:sp>
        <p:nvSpPr>
          <p:cNvPr id="3" name="Rectangle 2"/>
          <p:cNvSpPr/>
          <p:nvPr/>
        </p:nvSpPr>
        <p:spPr>
          <a:xfrm>
            <a:off x="76200" y="1951704"/>
            <a:ext cx="9067800" cy="4093428"/>
          </a:xfrm>
          <a:prstGeom prst="rect">
            <a:avLst/>
          </a:prstGeom>
        </p:spPr>
        <p:txBody>
          <a:bodyPr wrap="square">
            <a:spAutoFit/>
          </a:bodyPr>
          <a:lstStyle/>
          <a:p>
            <a:pPr algn="l"/>
            <a:r>
              <a:rPr lang="en-US" sz="2000" b="1" u="sng" dirty="0" smtClean="0">
                <a:latin typeface="Arial Narrow" pitchFamily="34" charset="0"/>
              </a:rPr>
              <a:t>Antidepressants and appetite???</a:t>
            </a:r>
          </a:p>
          <a:p>
            <a:pPr algn="l"/>
            <a:r>
              <a:rPr lang="en-US" sz="2000" b="1" dirty="0" smtClean="0">
                <a:latin typeface="Arial Narrow" pitchFamily="34" charset="0"/>
              </a:rPr>
              <a:t> DA is responsible for eating. 5HT action on 5HT</a:t>
            </a:r>
            <a:r>
              <a:rPr lang="en-US" sz="2000" b="1" baseline="-25000" dirty="0" smtClean="0">
                <a:latin typeface="Arial Narrow" pitchFamily="34" charset="0"/>
              </a:rPr>
              <a:t>2</a:t>
            </a:r>
            <a:r>
              <a:rPr lang="en-US" sz="2000" b="1" dirty="0" smtClean="0">
                <a:latin typeface="Arial Narrow" pitchFamily="34" charset="0"/>
              </a:rPr>
              <a:t> halts dopamine release so suppress appetite. </a:t>
            </a:r>
          </a:p>
          <a:p>
            <a:pPr algn="l"/>
            <a:r>
              <a:rPr lang="en-US" sz="2000" b="1" dirty="0" smtClean="0">
                <a:latin typeface="Arial Narrow" pitchFamily="34" charset="0"/>
              </a:rPr>
              <a:t>Depression is accompanied more by weight loss.</a:t>
            </a:r>
          </a:p>
          <a:p>
            <a:pPr algn="l"/>
            <a:r>
              <a:rPr lang="en-US" sz="2000" b="1" dirty="0" smtClean="0">
                <a:latin typeface="Arial Narrow" pitchFamily="34" charset="0"/>
              </a:rPr>
              <a:t>SSRIs by </a:t>
            </a:r>
            <a:r>
              <a:rPr lang="en-US" sz="2000" b="1" dirty="0" smtClean="0">
                <a:latin typeface="Calibri"/>
              </a:rPr>
              <a:t>↑ 5HT availability to  act on 5HT</a:t>
            </a:r>
            <a:r>
              <a:rPr lang="en-US" sz="2000" b="1" baseline="-25000" dirty="0" smtClean="0">
                <a:latin typeface="Calibri"/>
              </a:rPr>
              <a:t>2</a:t>
            </a:r>
            <a:r>
              <a:rPr lang="en-US" sz="2000" b="1" dirty="0" smtClean="0">
                <a:latin typeface="Calibri"/>
              </a:rPr>
              <a:t> </a:t>
            </a:r>
            <a:r>
              <a:rPr lang="en-US" sz="2000" b="1" dirty="0" smtClean="0">
                <a:latin typeface="Arial Narrow" pitchFamily="34" charset="0"/>
                <a:sym typeface="Wingdings 3"/>
              </a:rPr>
              <a:t> could suppress appetite. At least no weight gain with SSRIs.</a:t>
            </a:r>
          </a:p>
          <a:p>
            <a:pPr algn="l"/>
            <a:r>
              <a:rPr lang="en-US" sz="2000" b="1" dirty="0" smtClean="0">
                <a:latin typeface="Arial Narrow" pitchFamily="34" charset="0"/>
                <a:sym typeface="Wingdings 3"/>
              </a:rPr>
              <a:t>Most TCAs have dual reuptake inhibition + sedation + antihistaminic effects  </a:t>
            </a:r>
            <a:r>
              <a:rPr lang="en-US" sz="2000" b="1" dirty="0" smtClean="0">
                <a:latin typeface="Calibri"/>
              </a:rPr>
              <a:t>↑ </a:t>
            </a:r>
            <a:r>
              <a:rPr lang="en-US" sz="2000" b="1" dirty="0" smtClean="0">
                <a:latin typeface="Arial Narrow" pitchFamily="34" charset="0"/>
                <a:sym typeface="Wingdings 3"/>
              </a:rPr>
              <a:t>weight gain</a:t>
            </a:r>
          </a:p>
          <a:p>
            <a:pPr algn="l"/>
            <a:r>
              <a:rPr lang="en-US" sz="2000" b="1" dirty="0" err="1" smtClean="0">
                <a:latin typeface="Arial Narrow" pitchFamily="34" charset="0"/>
                <a:sym typeface="Wingdings 3"/>
              </a:rPr>
              <a:t>Mertazepine</a:t>
            </a:r>
            <a:r>
              <a:rPr lang="en-US" sz="2000" b="1" dirty="0" smtClean="0">
                <a:latin typeface="Arial Narrow" pitchFamily="34" charset="0"/>
                <a:sym typeface="Wingdings 3"/>
              </a:rPr>
              <a:t> blocks 5HT</a:t>
            </a:r>
            <a:r>
              <a:rPr lang="en-US" sz="2000" b="1" baseline="-25000" dirty="0" smtClean="0">
                <a:latin typeface="Arial Narrow" pitchFamily="34" charset="0"/>
                <a:sym typeface="Wingdings 3"/>
              </a:rPr>
              <a:t>2</a:t>
            </a:r>
            <a:r>
              <a:rPr lang="en-US" sz="2000" b="1" dirty="0" smtClean="0">
                <a:latin typeface="Arial Narrow" pitchFamily="34" charset="0"/>
                <a:sym typeface="Wingdings 3"/>
              </a:rPr>
              <a:t>  so cannot shut off dopamine  signals  </a:t>
            </a:r>
            <a:r>
              <a:rPr lang="en-US" sz="2000" b="1" dirty="0" smtClean="0">
                <a:latin typeface="Calibri"/>
              </a:rPr>
              <a:t>↑ weight gain</a:t>
            </a:r>
            <a:endParaRPr lang="en-US" sz="2000" b="1" dirty="0" smtClean="0">
              <a:latin typeface="Arial Narrow" pitchFamily="34" charset="0"/>
              <a:sym typeface="Wingdings 3"/>
            </a:endParaRPr>
          </a:p>
          <a:p>
            <a:pPr algn="l"/>
            <a:endParaRPr lang="en-US" sz="1000" b="1" dirty="0" smtClean="0">
              <a:latin typeface="Arial Narrow" pitchFamily="34" charset="0"/>
              <a:sym typeface="Wingdings 3"/>
            </a:endParaRPr>
          </a:p>
          <a:p>
            <a:pPr algn="l"/>
            <a:r>
              <a:rPr lang="en-US" sz="2000" b="1" dirty="0" smtClean="0">
                <a:latin typeface="Arial Narrow" pitchFamily="34" charset="0"/>
                <a:sym typeface="Wingdings 3"/>
              </a:rPr>
              <a:t>N.B. A</a:t>
            </a:r>
            <a:r>
              <a:rPr lang="en-US" sz="2000" b="1" dirty="0" smtClean="0">
                <a:latin typeface="Arial Narrow" pitchFamily="34" charset="0"/>
              </a:rPr>
              <a:t>ntidepressants isn't always a direct cause to cause alteration in weight. Other contributing factors to weight gain during antidepressant therapy are for example: ↑ day time sleep, ↑ craving for food when mood alleviates, </a:t>
            </a:r>
            <a:endParaRPr lang="en-US" sz="2000" b="1" dirty="0" smtClean="0">
              <a:latin typeface="Arial Narrow" pitchFamily="34" charset="0"/>
              <a:sym typeface="Wingdings 3"/>
            </a:endParaRPr>
          </a:p>
        </p:txBody>
      </p:sp>
      <p:cxnSp>
        <p:nvCxnSpPr>
          <p:cNvPr id="4" name="Straight Connector 3"/>
          <p:cNvCxnSpPr/>
          <p:nvPr/>
        </p:nvCxnSpPr>
        <p:spPr>
          <a:xfrm>
            <a:off x="0" y="1936956"/>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200" y="586740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5924490"/>
            <a:ext cx="9067800" cy="400110"/>
          </a:xfrm>
          <a:prstGeom prst="rect">
            <a:avLst/>
          </a:prstGeom>
          <a:noFill/>
        </p:spPr>
        <p:txBody>
          <a:bodyPr wrap="square" rtlCol="0">
            <a:spAutoFit/>
          </a:bodyPr>
          <a:lstStyle/>
          <a:p>
            <a:pPr algn="l"/>
            <a:r>
              <a:rPr lang="en-US" sz="2000" b="1" u="sng" dirty="0" err="1" smtClean="0">
                <a:latin typeface="Arial Narrow" pitchFamily="34" charset="0"/>
              </a:rPr>
              <a:t>Nausa</a:t>
            </a:r>
            <a:r>
              <a:rPr lang="en-US" sz="2000" b="1" u="sng" dirty="0" smtClean="0">
                <a:latin typeface="Arial Narrow" pitchFamily="34" charset="0"/>
              </a:rPr>
              <a:t> &amp; Vomiting </a:t>
            </a:r>
            <a:r>
              <a:rPr lang="en-US" sz="2000" b="1" dirty="0" smtClean="0">
                <a:latin typeface="Arial Narrow" pitchFamily="34" charset="0"/>
              </a:rPr>
              <a:t>by SSRIs </a:t>
            </a:r>
            <a:r>
              <a:rPr lang="en-US" sz="2000" b="1" dirty="0" smtClean="0">
                <a:latin typeface="Arial Narrow" pitchFamily="34" charset="0"/>
                <a:sym typeface="Wingdings 3"/>
              </a:rPr>
              <a:t></a:t>
            </a:r>
            <a:r>
              <a:rPr lang="en-US" sz="2000" b="1" dirty="0" smtClean="0">
                <a:latin typeface="Arial Narrow" pitchFamily="34" charset="0"/>
              </a:rPr>
              <a:t> </a:t>
            </a:r>
            <a:r>
              <a:rPr lang="en-US" sz="2000" b="1" dirty="0" smtClean="0">
                <a:latin typeface="Calibri"/>
              </a:rPr>
              <a:t>↑ 5HT availability </a:t>
            </a:r>
            <a:r>
              <a:rPr lang="en-US" sz="2000" b="1" dirty="0" smtClean="0">
                <a:latin typeface="Arial Narrow" pitchFamily="34" charset="0"/>
                <a:sym typeface="Wingdings 3"/>
              </a:rPr>
              <a:t> act on 5HT3  nausea &amp; vomiting </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21384"/>
            <a:ext cx="9067800" cy="4093428"/>
          </a:xfrm>
          <a:prstGeom prst="rect">
            <a:avLst/>
          </a:prstGeom>
        </p:spPr>
        <p:txBody>
          <a:bodyPr wrap="square">
            <a:spAutoFit/>
          </a:bodyPr>
          <a:lstStyle/>
          <a:p>
            <a:pPr algn="l"/>
            <a:r>
              <a:rPr lang="en-US" sz="2000" b="1" dirty="0" smtClean="0">
                <a:latin typeface="Arial Narrow" pitchFamily="34" charset="0"/>
              </a:rPr>
              <a:t>Antidepressants  safe combinations;</a:t>
            </a:r>
          </a:p>
          <a:p>
            <a:pPr algn="l"/>
            <a:r>
              <a:rPr lang="en-US" sz="2000" b="1" dirty="0" smtClean="0">
                <a:latin typeface="Arial Narrow" pitchFamily="34" charset="0"/>
                <a:sym typeface="Wingdings 3"/>
              </a:rPr>
              <a:t> </a:t>
            </a:r>
            <a:r>
              <a:rPr lang="en-US" sz="2000" b="1" dirty="0" err="1" smtClean="0">
                <a:latin typeface="Arial Narrow" pitchFamily="34" charset="0"/>
                <a:sym typeface="Wingdings 3"/>
              </a:rPr>
              <a:t>Bupropion</a:t>
            </a:r>
            <a:r>
              <a:rPr lang="en-US" sz="2000" b="1" dirty="0" smtClean="0">
                <a:latin typeface="Arial Narrow" pitchFamily="34" charset="0"/>
                <a:sym typeface="Wingdings 3"/>
              </a:rPr>
              <a:t> + </a:t>
            </a:r>
            <a:r>
              <a:rPr lang="en-US" sz="2000" b="1" dirty="0" err="1" smtClean="0">
                <a:latin typeface="Arial Narrow" pitchFamily="34" charset="0"/>
                <a:sym typeface="Wingdings 3"/>
              </a:rPr>
              <a:t>Desipramine</a:t>
            </a:r>
            <a:endParaRPr lang="en-US" sz="2000" b="1" dirty="0" smtClean="0">
              <a:latin typeface="Arial Narrow" pitchFamily="34" charset="0"/>
            </a:endParaRPr>
          </a:p>
          <a:p>
            <a:pPr algn="l"/>
            <a:r>
              <a:rPr lang="en-US" sz="2000" b="1" dirty="0" smtClean="0">
                <a:latin typeface="Arial Narrow" pitchFamily="34" charset="0"/>
                <a:sym typeface="Wingdings 3"/>
              </a:rPr>
              <a:t> SSRIs + </a:t>
            </a:r>
            <a:r>
              <a:rPr lang="en-US" sz="2000" b="1" dirty="0" err="1" smtClean="0">
                <a:latin typeface="Arial Narrow" pitchFamily="34" charset="0"/>
                <a:sym typeface="Wingdings 3"/>
              </a:rPr>
              <a:t>Mertazepine</a:t>
            </a:r>
            <a:r>
              <a:rPr lang="en-US" sz="2000" b="1" dirty="0" smtClean="0">
                <a:latin typeface="Arial Narrow" pitchFamily="34" charset="0"/>
                <a:sym typeface="Wingdings 3"/>
              </a:rPr>
              <a:t>,  </a:t>
            </a:r>
            <a:r>
              <a:rPr lang="en-US" sz="2000" b="1" dirty="0" err="1" smtClean="0">
                <a:latin typeface="Arial Narrow" pitchFamily="34" charset="0"/>
              </a:rPr>
              <a:t>Reboxetine</a:t>
            </a:r>
            <a:r>
              <a:rPr lang="en-US" sz="2000" b="1" dirty="0" smtClean="0">
                <a:latin typeface="Arial Narrow" pitchFamily="34" charset="0"/>
              </a:rPr>
              <a:t> or any other NRIs / SNRIs/</a:t>
            </a:r>
            <a:r>
              <a:rPr lang="en-US" sz="2000" b="1" dirty="0" smtClean="0">
                <a:latin typeface="Arial Narrow" pitchFamily="34" charset="0"/>
                <a:sym typeface="Wingdings 3"/>
              </a:rPr>
              <a:t> </a:t>
            </a:r>
          </a:p>
          <a:p>
            <a:pPr algn="l"/>
            <a:endParaRPr lang="en-US" sz="1000" b="1" dirty="0" smtClean="0">
              <a:latin typeface="Arial Narrow" pitchFamily="34" charset="0"/>
              <a:sym typeface="Wingdings 3"/>
            </a:endParaRPr>
          </a:p>
          <a:p>
            <a:pPr algn="l"/>
            <a:r>
              <a:rPr lang="en-US" sz="2000" b="1" dirty="0" smtClean="0">
                <a:latin typeface="Arial Narrow" pitchFamily="34" charset="0"/>
                <a:sym typeface="Wingdings 3"/>
              </a:rPr>
              <a:t>Antidepressant approved for use in children; </a:t>
            </a:r>
            <a:r>
              <a:rPr lang="en-US" sz="2000" b="1" dirty="0" err="1" smtClean="0">
                <a:latin typeface="Arial Narrow" pitchFamily="34" charset="0"/>
                <a:sym typeface="Wingdings 3"/>
              </a:rPr>
              <a:t>fluoxetine</a:t>
            </a:r>
            <a:endParaRPr lang="en-US" sz="2000" b="1" dirty="0" smtClean="0">
              <a:latin typeface="Arial Narrow" pitchFamily="34" charset="0"/>
              <a:sym typeface="Wingdings 3"/>
            </a:endParaRPr>
          </a:p>
          <a:p>
            <a:pPr algn="l"/>
            <a:endParaRPr lang="en-US" sz="1000" b="1" dirty="0" smtClean="0">
              <a:latin typeface="Arial Narrow" pitchFamily="34" charset="0"/>
              <a:sym typeface="Wingdings 3"/>
            </a:endParaRPr>
          </a:p>
          <a:p>
            <a:pPr algn="l"/>
            <a:r>
              <a:rPr lang="en-US" sz="2000" b="1" dirty="0" smtClean="0">
                <a:latin typeface="Arial Narrow" pitchFamily="34" charset="0"/>
                <a:sym typeface="Wingdings 3"/>
              </a:rPr>
              <a:t>Antidepressants good for elderly are SSRIs because they can be used at lower dosage giving least side effects in this age group</a:t>
            </a:r>
          </a:p>
          <a:p>
            <a:pPr algn="l"/>
            <a:endParaRPr lang="en-US" sz="1000" b="1" dirty="0" smtClean="0">
              <a:latin typeface="Arial Narrow" pitchFamily="34" charset="0"/>
              <a:sym typeface="Wingdings 3"/>
            </a:endParaRPr>
          </a:p>
          <a:p>
            <a:pPr algn="l"/>
            <a:r>
              <a:rPr lang="en-US" sz="2000" b="1" dirty="0" smtClean="0">
                <a:latin typeface="Arial Narrow" pitchFamily="34" charset="0"/>
                <a:sym typeface="Wingdings 3"/>
              </a:rPr>
              <a:t>SSRIs use is more than TCAs because they are better tolerated by patients </a:t>
            </a:r>
          </a:p>
          <a:p>
            <a:pPr algn="l"/>
            <a:endParaRPr lang="en-US" sz="1000" b="1" dirty="0" smtClean="0">
              <a:latin typeface="Arial Narrow" pitchFamily="34" charset="0"/>
            </a:endParaRPr>
          </a:p>
          <a:p>
            <a:pPr algn="l"/>
            <a:r>
              <a:rPr lang="en-US" sz="2000" b="1" dirty="0" smtClean="0">
                <a:latin typeface="Arial Narrow" pitchFamily="34" charset="0"/>
              </a:rPr>
              <a:t>Antidepressants dangerous combinations;  </a:t>
            </a:r>
          </a:p>
          <a:p>
            <a:pPr algn="l"/>
            <a:r>
              <a:rPr lang="en-US" sz="2000" b="1" dirty="0" smtClean="0">
                <a:latin typeface="Arial Narrow" pitchFamily="34" charset="0"/>
                <a:sym typeface="Wingdings 3"/>
              </a:rPr>
              <a:t> MAO Is  + SSRIs  Serotonin syndrome</a:t>
            </a:r>
          </a:p>
          <a:p>
            <a:pPr algn="l"/>
            <a:r>
              <a:rPr lang="en-US" sz="2000" b="1" dirty="0" smtClean="0">
                <a:latin typeface="Arial Narrow" pitchFamily="34" charset="0"/>
                <a:sym typeface="Wingdings 3"/>
              </a:rPr>
              <a:t> </a:t>
            </a:r>
            <a:r>
              <a:rPr lang="en-US" sz="2000" b="1" dirty="0" err="1" smtClean="0">
                <a:latin typeface="Arial Narrow" pitchFamily="34" charset="0"/>
                <a:sym typeface="Wingdings 3"/>
              </a:rPr>
              <a:t>Paroxetine</a:t>
            </a:r>
            <a:r>
              <a:rPr lang="en-US" sz="2000" b="1" dirty="0" smtClean="0">
                <a:latin typeface="Arial Narrow" pitchFamily="34" charset="0"/>
                <a:sym typeface="Wingdings 3"/>
              </a:rPr>
              <a:t> / </a:t>
            </a:r>
            <a:r>
              <a:rPr lang="en-US" sz="2000" b="1" dirty="0" err="1" smtClean="0">
                <a:latin typeface="Arial Narrow" pitchFamily="34" charset="0"/>
                <a:sym typeface="Wingdings 3"/>
              </a:rPr>
              <a:t>Fluoxetine</a:t>
            </a:r>
            <a:r>
              <a:rPr lang="en-US" sz="2000" b="1" dirty="0" smtClean="0">
                <a:latin typeface="Arial Narrow" pitchFamily="34" charset="0"/>
                <a:sym typeface="Wingdings 3"/>
              </a:rPr>
              <a:t> / </a:t>
            </a:r>
            <a:r>
              <a:rPr lang="en-US" sz="2000" b="1" dirty="0" err="1" smtClean="0">
                <a:latin typeface="Arial Narrow" pitchFamily="34" charset="0"/>
                <a:sym typeface="Wingdings 3"/>
              </a:rPr>
              <a:t>nefazodone</a:t>
            </a:r>
            <a:r>
              <a:rPr lang="en-US" sz="2000" b="1" dirty="0" smtClean="0">
                <a:latin typeface="Arial Narrow" pitchFamily="34" charset="0"/>
                <a:sym typeface="Wingdings 3"/>
              </a:rPr>
              <a:t> /  + </a:t>
            </a:r>
            <a:r>
              <a:rPr lang="en-US" sz="2000" b="1" dirty="0" err="1" smtClean="0">
                <a:latin typeface="Arial Narrow" pitchFamily="34" charset="0"/>
                <a:sym typeface="Wingdings 3"/>
              </a:rPr>
              <a:t>Desipramine</a:t>
            </a:r>
            <a:r>
              <a:rPr lang="en-US" sz="2000" b="1" dirty="0" smtClean="0">
                <a:latin typeface="Arial Narrow" pitchFamily="34" charset="0"/>
                <a:sym typeface="Wingdings 3"/>
              </a:rPr>
              <a:t>, </a:t>
            </a:r>
            <a:r>
              <a:rPr lang="en-US" sz="2000" b="1" dirty="0" err="1" smtClean="0">
                <a:latin typeface="Arial Narrow" pitchFamily="34" charset="0"/>
                <a:sym typeface="Wingdings 3"/>
              </a:rPr>
              <a:t>Nortryptiline</a:t>
            </a:r>
            <a:r>
              <a:rPr lang="en-US" sz="2000" b="1" dirty="0" smtClean="0">
                <a:latin typeface="Arial Narrow" pitchFamily="34" charset="0"/>
                <a:sym typeface="Wingdings 3"/>
              </a:rPr>
              <a:t>  severe sedation </a:t>
            </a:r>
            <a:br>
              <a:rPr lang="en-US" sz="2000" b="1" dirty="0" smtClean="0">
                <a:latin typeface="Arial Narrow" pitchFamily="34" charset="0"/>
                <a:sym typeface="Wingdings 3"/>
              </a:rPr>
            </a:br>
            <a:r>
              <a:rPr lang="en-US" sz="2000" b="1" dirty="0" smtClean="0">
                <a:latin typeface="Arial Narrow" pitchFamily="34" charset="0"/>
                <a:sym typeface="Wingdings 3"/>
              </a:rPr>
              <a:t>    or  &gt; toxicity</a:t>
            </a:r>
            <a:endParaRPr lang="en-US" sz="2000" b="1" dirty="0">
              <a:latin typeface="Arial Narrow" pitchFamily="34" charset="0"/>
            </a:endParaRPr>
          </a:p>
        </p:txBody>
      </p:sp>
      <p:sp>
        <p:nvSpPr>
          <p:cNvPr id="3" name="TextBox 2"/>
          <p:cNvSpPr txBox="1"/>
          <p:nvPr/>
        </p:nvSpPr>
        <p:spPr>
          <a:xfrm>
            <a:off x="228600" y="4191000"/>
            <a:ext cx="8077200" cy="2554545"/>
          </a:xfrm>
          <a:prstGeom prst="rect">
            <a:avLst/>
          </a:prstGeom>
          <a:noFill/>
        </p:spPr>
        <p:txBody>
          <a:bodyPr wrap="square" rtlCol="0">
            <a:spAutoFit/>
          </a:bodyPr>
          <a:lstStyle/>
          <a:p>
            <a:pPr algn="l"/>
            <a:r>
              <a:rPr lang="en-US" sz="2000" b="1" dirty="0" smtClean="0">
                <a:latin typeface="Arial Narrow" pitchFamily="34" charset="0"/>
              </a:rPr>
              <a:t>Enuresis </a:t>
            </a:r>
            <a:r>
              <a:rPr lang="en-US" sz="2000" b="1" dirty="0" smtClean="0">
                <a:latin typeface="Arial Narrow" pitchFamily="34" charset="0"/>
                <a:sym typeface="Wingdings 3"/>
              </a:rPr>
              <a:t> </a:t>
            </a:r>
            <a:r>
              <a:rPr lang="en-US" sz="2000" b="1" dirty="0" err="1" smtClean="0">
                <a:latin typeface="Arial Narrow" pitchFamily="34" charset="0"/>
                <a:sym typeface="Wingdings 3"/>
              </a:rPr>
              <a:t>Imipramine</a:t>
            </a:r>
            <a:endParaRPr lang="en-US" sz="2000" b="1" dirty="0" smtClean="0">
              <a:latin typeface="Arial Narrow" pitchFamily="34" charset="0"/>
              <a:sym typeface="Wingdings 3"/>
            </a:endParaRPr>
          </a:p>
          <a:p>
            <a:pPr algn="l"/>
            <a:r>
              <a:rPr lang="en-US" sz="2000" b="1" dirty="0" smtClean="0">
                <a:latin typeface="Arial Narrow" pitchFamily="34" charset="0"/>
                <a:sym typeface="Wingdings 3"/>
              </a:rPr>
              <a:t>Chronic pain  TCAs (Tertiary better than 2ndry amines )   </a:t>
            </a:r>
            <a:r>
              <a:rPr lang="en-US" sz="2000" b="1" dirty="0" err="1" smtClean="0">
                <a:latin typeface="Arial Narrow" pitchFamily="34" charset="0"/>
                <a:sym typeface="Wingdings 3"/>
              </a:rPr>
              <a:t>Duloxetine</a:t>
            </a:r>
            <a:r>
              <a:rPr lang="en-US" sz="2000" b="1" dirty="0" smtClean="0">
                <a:latin typeface="Arial Narrow" pitchFamily="34" charset="0"/>
                <a:sym typeface="Wingdings 3"/>
              </a:rPr>
              <a:t> </a:t>
            </a:r>
          </a:p>
          <a:p>
            <a:pPr algn="l"/>
            <a:r>
              <a:rPr lang="en-US" sz="2000" b="1" dirty="0" smtClean="0">
                <a:latin typeface="Arial Narrow" pitchFamily="34" charset="0"/>
                <a:sym typeface="Wingdings 3"/>
              </a:rPr>
              <a:t>                             SSRIs not effective</a:t>
            </a:r>
          </a:p>
          <a:p>
            <a:pPr algn="l"/>
            <a:r>
              <a:rPr lang="en-US" sz="2000" b="1" dirty="0" smtClean="0">
                <a:latin typeface="Arial Narrow" pitchFamily="34" charset="0"/>
                <a:sym typeface="Wingdings 3"/>
              </a:rPr>
              <a:t>Bulimia  </a:t>
            </a:r>
            <a:r>
              <a:rPr lang="en-US" sz="2000" b="1" dirty="0" err="1" smtClean="0">
                <a:latin typeface="Arial Narrow" pitchFamily="34" charset="0"/>
                <a:sym typeface="Wingdings 3"/>
              </a:rPr>
              <a:t>Fluoxetine</a:t>
            </a:r>
            <a:endParaRPr lang="en-US" sz="2000" b="1" dirty="0" smtClean="0">
              <a:latin typeface="Arial Narrow" pitchFamily="34" charset="0"/>
              <a:sym typeface="Wingdings 3"/>
            </a:endParaRPr>
          </a:p>
          <a:p>
            <a:pPr algn="l"/>
            <a:r>
              <a:rPr lang="en-US" sz="2000" b="1" dirty="0" smtClean="0">
                <a:latin typeface="Arial Narrow" pitchFamily="34" charset="0"/>
                <a:sym typeface="Wingdings 3"/>
              </a:rPr>
              <a:t>Obsessive convulsive disorder SSRIs</a:t>
            </a:r>
          </a:p>
          <a:p>
            <a:pPr algn="l"/>
            <a:r>
              <a:rPr lang="en-US" sz="2000" b="1" dirty="0" smtClean="0">
                <a:latin typeface="Arial Narrow" pitchFamily="34" charset="0"/>
                <a:sym typeface="Wingdings 3"/>
              </a:rPr>
              <a:t>Cancer associated depression  </a:t>
            </a:r>
            <a:r>
              <a:rPr lang="en-US" sz="2000" b="1" dirty="0" err="1" smtClean="0">
                <a:latin typeface="Arial Narrow" pitchFamily="34" charset="0"/>
                <a:sym typeface="Wingdings 3"/>
              </a:rPr>
              <a:t>Mertazepine</a:t>
            </a:r>
            <a:endParaRPr lang="en-US" sz="2000" b="1" dirty="0" smtClean="0">
              <a:latin typeface="Arial Narrow" pitchFamily="34" charset="0"/>
              <a:sym typeface="Wingdings 3"/>
            </a:endParaRPr>
          </a:p>
          <a:p>
            <a:pPr algn="l"/>
            <a:r>
              <a:rPr lang="en-US" sz="2000" b="1" dirty="0" smtClean="0">
                <a:latin typeface="Arial Narrow" pitchFamily="34" charset="0"/>
                <a:sym typeface="Wingdings 3"/>
              </a:rPr>
              <a:t>Depression in Adolescence and young adults </a:t>
            </a:r>
            <a:r>
              <a:rPr lang="en-US" sz="2000" b="1" dirty="0" err="1" smtClean="0">
                <a:latin typeface="Arial Narrow" pitchFamily="34" charset="0"/>
                <a:sym typeface="Wingdings 3"/>
              </a:rPr>
              <a:t>Bupropion</a:t>
            </a:r>
            <a:endParaRPr lang="en-US" sz="2000" b="1" dirty="0" smtClean="0">
              <a:latin typeface="Arial Narrow" pitchFamily="34" charset="0"/>
              <a:sym typeface="Wingdings 3"/>
            </a:endParaRPr>
          </a:p>
          <a:p>
            <a:pPr algn="l"/>
            <a:r>
              <a:rPr lang="en-US" sz="2000" b="1" dirty="0" smtClean="0">
                <a:latin typeface="Arial Narrow" pitchFamily="34" charset="0"/>
                <a:sym typeface="Wingdings 3"/>
              </a:rPr>
              <a:t>Depressive phase of bipolar add?  </a:t>
            </a:r>
            <a:r>
              <a:rPr lang="en-US" sz="2000" b="1" dirty="0" err="1" smtClean="0">
                <a:latin typeface="Arial Narrow" pitchFamily="34" charset="0"/>
                <a:sym typeface="Wingdings 3"/>
              </a:rPr>
              <a:t>Lamotrigine</a:t>
            </a:r>
            <a:r>
              <a:rPr lang="en-US" sz="2000" b="1" dirty="0" smtClean="0">
                <a:latin typeface="Arial Narrow" pitchFamily="34" charset="0"/>
                <a:sym typeface="Wingdings 3"/>
              </a:rPr>
              <a:t> (anticonvulsant) or lithium</a:t>
            </a:r>
            <a:endParaRPr lang="en-US" sz="2000" b="1" dirty="0">
              <a:latin typeface="Arial Narrow" pitchFamily="34" charset="0"/>
            </a:endParaRPr>
          </a:p>
        </p:txBody>
      </p:sp>
      <p:cxnSp>
        <p:nvCxnSpPr>
          <p:cNvPr id="4" name="Straight Connector 3"/>
          <p:cNvCxnSpPr/>
          <p:nvPr/>
        </p:nvCxnSpPr>
        <p:spPr>
          <a:xfrm>
            <a:off x="0" y="4189412"/>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21384"/>
            <a:ext cx="9067800" cy="6124754"/>
          </a:xfrm>
          <a:prstGeom prst="rect">
            <a:avLst/>
          </a:prstGeom>
        </p:spPr>
        <p:txBody>
          <a:bodyPr wrap="square">
            <a:spAutoFit/>
          </a:bodyPr>
          <a:lstStyle/>
          <a:p>
            <a:pPr algn="l"/>
            <a:r>
              <a:rPr lang="en-US" sz="2000" b="1" dirty="0" err="1" smtClean="0">
                <a:latin typeface="Arial Narrow" pitchFamily="34" charset="0"/>
              </a:rPr>
              <a:t>Fluoxetine</a:t>
            </a:r>
            <a:r>
              <a:rPr lang="en-US" sz="2000" b="1" dirty="0" smtClean="0">
                <a:latin typeface="Arial Narrow" pitchFamily="34" charset="0"/>
              </a:rPr>
              <a:t> is metabolized to active product </a:t>
            </a:r>
            <a:r>
              <a:rPr lang="en-US" sz="2000" b="1" dirty="0" err="1" smtClean="0">
                <a:latin typeface="Arial Narrow" pitchFamily="34" charset="0"/>
              </a:rPr>
              <a:t>norfluoxetine</a:t>
            </a:r>
            <a:r>
              <a:rPr lang="en-US" sz="2000" b="1" dirty="0" smtClean="0">
                <a:latin typeface="Arial Narrow" pitchFamily="34" charset="0"/>
              </a:rPr>
              <a:t> and it has elimination half life three times longer than  </a:t>
            </a:r>
            <a:r>
              <a:rPr lang="en-US" sz="2000" b="1" dirty="0" err="1" smtClean="0">
                <a:latin typeface="Arial Narrow" pitchFamily="34" charset="0"/>
              </a:rPr>
              <a:t>fluoxetine</a:t>
            </a:r>
            <a:r>
              <a:rPr lang="en-US" sz="2000" b="1" dirty="0" smtClean="0">
                <a:latin typeface="Arial Narrow" pitchFamily="34" charset="0"/>
              </a:rPr>
              <a:t>. So </a:t>
            </a:r>
            <a:r>
              <a:rPr lang="en-US" sz="2000" b="1" dirty="0" err="1" smtClean="0">
                <a:latin typeface="Arial Narrow" pitchFamily="34" charset="0"/>
              </a:rPr>
              <a:t>fluoxetine</a:t>
            </a:r>
            <a:r>
              <a:rPr lang="en-US" sz="2000" b="1" dirty="0" smtClean="0">
                <a:latin typeface="Arial Narrow" pitchFamily="34" charset="0"/>
              </a:rPr>
              <a:t> has long lasting effect of all SSRIs.</a:t>
            </a:r>
          </a:p>
          <a:p>
            <a:pPr algn="l"/>
            <a:endParaRPr lang="en-US" sz="2000" b="1" dirty="0" smtClean="0">
              <a:latin typeface="Arial Narrow" pitchFamily="34" charset="0"/>
            </a:endParaRPr>
          </a:p>
          <a:p>
            <a:pPr algn="l"/>
            <a:r>
              <a:rPr lang="en-US" sz="2000" b="1" dirty="0" smtClean="0">
                <a:latin typeface="Arial Narrow" pitchFamily="34" charset="0"/>
              </a:rPr>
              <a:t>Drug interactions: combination of SSRIs+ MAOIs or SSRIs+ TCA can cause serotonin syndrome (excess </a:t>
            </a:r>
            <a:r>
              <a:rPr lang="en-US" sz="2000" b="1" dirty="0" err="1" smtClean="0">
                <a:latin typeface="Arial Narrow" pitchFamily="34" charset="0"/>
              </a:rPr>
              <a:t>serotonoin</a:t>
            </a:r>
            <a:r>
              <a:rPr lang="en-US" sz="2000" b="1" dirty="0" smtClean="0">
                <a:latin typeface="Arial Narrow" pitchFamily="34" charset="0"/>
              </a:rPr>
              <a:t> may </a:t>
            </a:r>
            <a:r>
              <a:rPr lang="en-US" sz="2000" b="1" dirty="0" err="1" smtClean="0">
                <a:latin typeface="Arial Narrow" pitchFamily="34" charset="0"/>
              </a:rPr>
              <a:t>cuase</a:t>
            </a:r>
            <a:r>
              <a:rPr lang="en-US" sz="2000" b="1" dirty="0" smtClean="0">
                <a:latin typeface="Arial Narrow" pitchFamily="34" charset="0"/>
              </a:rPr>
              <a:t> </a:t>
            </a:r>
            <a:r>
              <a:rPr lang="en-US" sz="2000" b="1" dirty="0" err="1" smtClean="0">
                <a:latin typeface="Arial Narrow" pitchFamily="34" charset="0"/>
              </a:rPr>
              <a:t>hypethermia</a:t>
            </a:r>
            <a:r>
              <a:rPr lang="en-US" sz="2000" b="1" dirty="0" smtClean="0">
                <a:latin typeface="Arial Narrow" pitchFamily="34" charset="0"/>
              </a:rPr>
              <a:t>, muscle rigidity, fluctuation in mental status and vital signs).</a:t>
            </a:r>
          </a:p>
          <a:p>
            <a:pPr algn="l"/>
            <a:r>
              <a:rPr lang="en-US" sz="2000" b="1" dirty="0" smtClean="0">
                <a:latin typeface="Arial Narrow" pitchFamily="34" charset="0"/>
              </a:rPr>
              <a:t>Most of SSRIs inhibits hepatic enzymes (CYP450) can increase half life and toxicity of other drugs such as </a:t>
            </a:r>
            <a:r>
              <a:rPr lang="en-US" sz="2000" b="1" dirty="0" err="1" smtClean="0">
                <a:latin typeface="Arial Narrow" pitchFamily="34" charset="0"/>
              </a:rPr>
              <a:t>warfarin</a:t>
            </a:r>
            <a:r>
              <a:rPr lang="en-US" sz="2000" b="1" dirty="0" smtClean="0">
                <a:latin typeface="Arial Narrow" pitchFamily="34" charset="0"/>
              </a:rPr>
              <a:t>, </a:t>
            </a:r>
            <a:r>
              <a:rPr lang="en-US" sz="2000" b="1" dirty="0" err="1" smtClean="0">
                <a:latin typeface="Arial Narrow" pitchFamily="34" charset="0"/>
              </a:rPr>
              <a:t>phenytoin</a:t>
            </a:r>
            <a:r>
              <a:rPr lang="en-US" sz="2000" b="1" dirty="0" smtClean="0">
                <a:latin typeface="Arial Narrow" pitchFamily="34" charset="0"/>
              </a:rPr>
              <a:t> and antipsychotic drugs etc.</a:t>
            </a:r>
          </a:p>
          <a:p>
            <a:pPr algn="l"/>
            <a:endParaRPr lang="en-US" sz="2000" b="1" dirty="0" smtClean="0">
              <a:latin typeface="Arial Narrow" pitchFamily="34" charset="0"/>
            </a:endParaRPr>
          </a:p>
          <a:p>
            <a:pPr algn="l"/>
            <a:r>
              <a:rPr lang="en-US" sz="2000" b="1" dirty="0" smtClean="0">
                <a:latin typeface="Arial Narrow" pitchFamily="34" charset="0"/>
              </a:rPr>
              <a:t>TCAs and NE and 5-HT selectivity:</a:t>
            </a:r>
          </a:p>
          <a:p>
            <a:pPr algn="l"/>
            <a:r>
              <a:rPr lang="en-US" sz="2000" b="1" dirty="0" err="1" smtClean="0">
                <a:latin typeface="Arial Narrow" pitchFamily="34" charset="0"/>
              </a:rPr>
              <a:t>Clomipramine</a:t>
            </a:r>
            <a:r>
              <a:rPr lang="en-US" sz="2000" b="1" dirty="0" smtClean="0">
                <a:latin typeface="Arial Narrow" pitchFamily="34" charset="0"/>
              </a:rPr>
              <a:t> greater effect on 5-HT re-uptake than NE (better choice in OCD)</a:t>
            </a:r>
          </a:p>
          <a:p>
            <a:pPr algn="l"/>
            <a:r>
              <a:rPr lang="en-US" sz="2000" b="1" dirty="0" err="1" smtClean="0">
                <a:latin typeface="Arial Narrow" pitchFamily="34" charset="0"/>
              </a:rPr>
              <a:t>Imipramine</a:t>
            </a:r>
            <a:r>
              <a:rPr lang="en-US" sz="2000" b="1" dirty="0" smtClean="0">
                <a:latin typeface="Arial Narrow" pitchFamily="34" charset="0"/>
              </a:rPr>
              <a:t> more on 5-HT</a:t>
            </a:r>
          </a:p>
          <a:p>
            <a:pPr algn="l"/>
            <a:r>
              <a:rPr lang="en-US" sz="2000" b="1" dirty="0" err="1" smtClean="0">
                <a:latin typeface="Arial Narrow" pitchFamily="34" charset="0"/>
              </a:rPr>
              <a:t>Desipramine</a:t>
            </a:r>
            <a:r>
              <a:rPr lang="en-US" sz="2000" b="1" dirty="0" smtClean="0">
                <a:latin typeface="Arial Narrow" pitchFamily="34" charset="0"/>
              </a:rPr>
              <a:t> (metabolite of </a:t>
            </a:r>
            <a:r>
              <a:rPr lang="en-US" sz="2000" b="1" dirty="0" err="1" smtClean="0">
                <a:latin typeface="Arial Narrow" pitchFamily="34" charset="0"/>
              </a:rPr>
              <a:t>imipramine</a:t>
            </a:r>
            <a:r>
              <a:rPr lang="en-US" sz="2000" b="1" dirty="0" smtClean="0">
                <a:latin typeface="Arial Narrow" pitchFamily="34" charset="0"/>
              </a:rPr>
              <a:t>) more effect on NE. </a:t>
            </a:r>
          </a:p>
          <a:p>
            <a:pPr algn="l"/>
            <a:endParaRPr lang="en-US" sz="2000" b="1" dirty="0" smtClean="0">
              <a:latin typeface="Arial Narrow" pitchFamily="34" charset="0"/>
            </a:endParaRPr>
          </a:p>
          <a:p>
            <a:pPr algn="l"/>
            <a:r>
              <a:rPr lang="en-US" sz="2000" b="1" dirty="0" smtClean="0">
                <a:latin typeface="Arial Narrow" pitchFamily="34" charset="0"/>
              </a:rPr>
              <a:t>Tertiary amine TCAs (</a:t>
            </a:r>
            <a:r>
              <a:rPr lang="en-US" sz="2000" b="1" dirty="0" err="1" smtClean="0">
                <a:latin typeface="Arial Narrow" pitchFamily="34" charset="0"/>
              </a:rPr>
              <a:t>Amitriptyline</a:t>
            </a:r>
            <a:r>
              <a:rPr lang="en-US" sz="2000" b="1" dirty="0" smtClean="0">
                <a:latin typeface="Arial Narrow" pitchFamily="34" charset="0"/>
              </a:rPr>
              <a:t>, </a:t>
            </a:r>
            <a:r>
              <a:rPr lang="en-US" sz="2000" b="1" dirty="0" err="1" smtClean="0">
                <a:latin typeface="Arial Narrow" pitchFamily="34" charset="0"/>
              </a:rPr>
              <a:t>clomipramine</a:t>
            </a:r>
            <a:r>
              <a:rPr lang="en-US" sz="2000" b="1" dirty="0" smtClean="0">
                <a:latin typeface="Arial Narrow" pitchFamily="34" charset="0"/>
              </a:rPr>
              <a:t>, </a:t>
            </a:r>
            <a:r>
              <a:rPr lang="en-US" sz="2000" b="1" dirty="0" err="1" smtClean="0">
                <a:latin typeface="Arial Narrow" pitchFamily="34" charset="0"/>
              </a:rPr>
              <a:t>imipramine</a:t>
            </a:r>
            <a:r>
              <a:rPr lang="en-US" sz="2000" b="1" dirty="0" smtClean="0">
                <a:latin typeface="Arial Narrow" pitchFamily="34" charset="0"/>
              </a:rPr>
              <a:t>) cause greater inhibition of 5-HT re-uptake</a:t>
            </a:r>
          </a:p>
          <a:p>
            <a:pPr algn="l"/>
            <a:r>
              <a:rPr lang="en-US" sz="2000" b="1" dirty="0" smtClean="0">
                <a:latin typeface="Arial Narrow" pitchFamily="34" charset="0"/>
              </a:rPr>
              <a:t>Secondary amine TCAs (</a:t>
            </a:r>
            <a:r>
              <a:rPr lang="en-US" sz="2000" b="1" dirty="0" err="1" smtClean="0">
                <a:latin typeface="Arial Narrow" pitchFamily="34" charset="0"/>
              </a:rPr>
              <a:t>desipramine</a:t>
            </a:r>
            <a:r>
              <a:rPr lang="en-US" sz="2000" b="1" dirty="0" smtClean="0">
                <a:latin typeface="Arial Narrow" pitchFamily="34" charset="0"/>
              </a:rPr>
              <a:t>, </a:t>
            </a:r>
            <a:r>
              <a:rPr lang="en-US" sz="2000" b="1" dirty="0" err="1" smtClean="0">
                <a:latin typeface="Arial Narrow" pitchFamily="34" charset="0"/>
              </a:rPr>
              <a:t>nortriptyline</a:t>
            </a:r>
            <a:r>
              <a:rPr lang="en-US" sz="2000" b="1" dirty="0" smtClean="0">
                <a:latin typeface="Arial Narrow" pitchFamily="34" charset="0"/>
              </a:rPr>
              <a:t>)  cause greater inhibition of NE re-uptake.</a:t>
            </a:r>
          </a:p>
          <a:p>
            <a:pPr algn="l"/>
            <a:endParaRPr lang="en-US" sz="2000" b="1" dirty="0">
              <a:latin typeface="Arial Narrow" pitchFamily="34" charset="0"/>
            </a:endParaRPr>
          </a:p>
        </p:txBody>
      </p:sp>
      <p:cxnSp>
        <p:nvCxnSpPr>
          <p:cNvPr id="4" name="Straight Connector 3"/>
          <p:cNvCxnSpPr/>
          <p:nvPr/>
        </p:nvCxnSpPr>
        <p:spPr>
          <a:xfrm>
            <a:off x="0" y="429914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08" name="Picture 2"/>
          <p:cNvPicPr>
            <a:picLocks noChangeAspect="1" noChangeArrowheads="1"/>
          </p:cNvPicPr>
          <p:nvPr/>
        </p:nvPicPr>
        <p:blipFill>
          <a:blip r:embed="rId2" cstate="print"/>
          <a:srcRect/>
          <a:stretch>
            <a:fillRect/>
          </a:stretch>
        </p:blipFill>
        <p:spPr bwMode="auto">
          <a:xfrm>
            <a:off x="0" y="425450"/>
            <a:ext cx="9144000" cy="6007100"/>
          </a:xfrm>
          <a:prstGeom prst="rect">
            <a:avLst/>
          </a:prstGeom>
          <a:noFill/>
          <a:ln w="12699">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43200"/>
            <a:ext cx="8382000" cy="1631216"/>
          </a:xfrm>
          <a:prstGeom prst="rect">
            <a:avLst/>
          </a:prstGeom>
          <a:noFill/>
        </p:spPr>
        <p:txBody>
          <a:bodyPr wrap="square" rtlCol="0">
            <a:spAutoFit/>
          </a:bodyPr>
          <a:lstStyle/>
          <a:p>
            <a:pPr algn="l"/>
            <a:r>
              <a:rPr lang="en-US" sz="2000" b="1" dirty="0" smtClean="0">
                <a:latin typeface="Arial Narrow" pitchFamily="34" charset="0"/>
              </a:rPr>
              <a:t>Disruption in serotonin system leads to a number of psychiatric conditions, which include anxiety disorders, depression, improper social behavior, and sexual aberrations. Common medical conditions associated with disruption of the serotonin system include disturbance in the sleep-wake cycle, obesity or eating disorders, and chronic pain. </a:t>
            </a:r>
            <a:endParaRPr lang="en-US" sz="2000" b="1" dirty="0">
              <a:latin typeface="Arial Narrow" pitchFamily="34" charset="0"/>
            </a:endParaRPr>
          </a:p>
        </p:txBody>
      </p:sp>
      <p:sp>
        <p:nvSpPr>
          <p:cNvPr id="3" name="TextBox 2"/>
          <p:cNvSpPr txBox="1"/>
          <p:nvPr/>
        </p:nvSpPr>
        <p:spPr>
          <a:xfrm>
            <a:off x="304800" y="76200"/>
            <a:ext cx="8229600" cy="1323439"/>
          </a:xfrm>
          <a:prstGeom prst="rect">
            <a:avLst/>
          </a:prstGeom>
          <a:noFill/>
        </p:spPr>
        <p:txBody>
          <a:bodyPr wrap="square" rtlCol="0">
            <a:spAutoFit/>
          </a:bodyPr>
          <a:lstStyle/>
          <a:p>
            <a:pPr algn="l"/>
            <a:r>
              <a:rPr lang="en-US" sz="2000" b="1" dirty="0" smtClean="0">
                <a:latin typeface="Arial Narrow" pitchFamily="34" charset="0"/>
              </a:rPr>
              <a:t>Serotonin involves mood, anxiety, arousal &amp; sleep aggression, impulse control, and thinking abilities body temperature,, human sexuality, appetite, and metabolism, as well as stimulating vomiting. Serotonin is a neurotransmitter which produces a sense of well-being calm and satisfaction. </a:t>
            </a:r>
          </a:p>
        </p:txBody>
      </p:sp>
      <p:sp>
        <p:nvSpPr>
          <p:cNvPr id="4" name="TextBox 3"/>
          <p:cNvSpPr txBox="1"/>
          <p:nvPr/>
        </p:nvSpPr>
        <p:spPr>
          <a:xfrm>
            <a:off x="381000" y="1433052"/>
            <a:ext cx="7848600" cy="1323439"/>
          </a:xfrm>
          <a:prstGeom prst="rect">
            <a:avLst/>
          </a:prstGeom>
          <a:noFill/>
        </p:spPr>
        <p:txBody>
          <a:bodyPr wrap="square" rtlCol="0">
            <a:spAutoFit/>
          </a:bodyPr>
          <a:lstStyle/>
          <a:p>
            <a:pPr algn="l">
              <a:buFont typeface="Wingdings" pitchFamily="2" charset="2"/>
              <a:buChar char="Ø"/>
            </a:pPr>
            <a:r>
              <a:rPr lang="en-US" sz="2000" b="1" dirty="0" smtClean="0">
                <a:latin typeface="Arial Narrow" pitchFamily="34" charset="0"/>
              </a:rPr>
              <a:t>Excess amounts of serotonin cause relaxation, sedation, and a decrease in sexual drive. </a:t>
            </a:r>
          </a:p>
          <a:p>
            <a:pPr algn="l">
              <a:buFont typeface="Wingdings" pitchFamily="2" charset="2"/>
              <a:buChar char="Ø"/>
            </a:pPr>
            <a:r>
              <a:rPr lang="en-US" sz="2000" b="1" dirty="0" smtClean="0">
                <a:latin typeface="Arial Narrow" pitchFamily="34" charset="0"/>
              </a:rPr>
              <a:t>Deficiency  in serotonin is associated with low mood, lack of will power, and poor appetite control (eating disorder problems)</a:t>
            </a:r>
            <a:endParaRPr lang="en-US" sz="2000" b="1" dirty="0">
              <a:latin typeface="Arial Narrow" pitchFamily="34" charset="0"/>
            </a:endParaRPr>
          </a:p>
        </p:txBody>
      </p:sp>
      <p:sp>
        <p:nvSpPr>
          <p:cNvPr id="5" name="TextBox 4"/>
          <p:cNvSpPr txBox="1"/>
          <p:nvPr/>
        </p:nvSpPr>
        <p:spPr>
          <a:xfrm>
            <a:off x="228600" y="4267200"/>
            <a:ext cx="8382000" cy="646331"/>
          </a:xfrm>
          <a:prstGeom prst="rect">
            <a:avLst/>
          </a:prstGeom>
          <a:noFill/>
        </p:spPr>
        <p:txBody>
          <a:bodyPr wrap="square" rtlCol="0">
            <a:spAutoFit/>
          </a:bodyPr>
          <a:lstStyle/>
          <a:p>
            <a:pPr algn="l"/>
            <a:r>
              <a:rPr lang="en-US" b="1" dirty="0" smtClean="0"/>
              <a:t>5-HT1 receptors;  when serotonin binds its effect is inhibitory </a:t>
            </a:r>
            <a:r>
              <a:rPr lang="en-US" b="1" dirty="0" smtClean="0">
                <a:sym typeface="Wingdings 3"/>
              </a:rPr>
              <a:t></a:t>
            </a:r>
            <a:r>
              <a:rPr lang="en-US" b="1" dirty="0" smtClean="0"/>
              <a:t> </a:t>
            </a:r>
            <a:r>
              <a:rPr lang="en-US" dirty="0" smtClean="0"/>
              <a:t>constriction of large intracranial vessels  </a:t>
            </a:r>
            <a:endParaRPr lang="en-US" dirty="0"/>
          </a:p>
        </p:txBody>
      </p:sp>
      <p:sp>
        <p:nvSpPr>
          <p:cNvPr id="6" name="TextBox 5"/>
          <p:cNvSpPr txBox="1"/>
          <p:nvPr/>
        </p:nvSpPr>
        <p:spPr>
          <a:xfrm>
            <a:off x="304800" y="4876800"/>
            <a:ext cx="8229600" cy="923330"/>
          </a:xfrm>
          <a:prstGeom prst="rect">
            <a:avLst/>
          </a:prstGeom>
          <a:noFill/>
        </p:spPr>
        <p:txBody>
          <a:bodyPr wrap="square" rtlCol="0">
            <a:spAutoFit/>
          </a:bodyPr>
          <a:lstStyle/>
          <a:p>
            <a:pPr algn="l"/>
            <a:r>
              <a:rPr lang="en-US" b="1" dirty="0" smtClean="0"/>
              <a:t>5-HT2 receptors; when serotonin binds its effect is excitatory, </a:t>
            </a:r>
            <a:r>
              <a:rPr lang="en-US" dirty="0" smtClean="0"/>
              <a:t>feeding &amp; sexual behavior and susceptibility to seizure . In platelets 5-HT</a:t>
            </a:r>
            <a:r>
              <a:rPr lang="en-US" baseline="-25000" dirty="0" smtClean="0"/>
              <a:t>2A</a:t>
            </a:r>
            <a:r>
              <a:rPr lang="en-US" dirty="0" smtClean="0"/>
              <a:t> receptors elicits a weak aggregation</a:t>
            </a:r>
            <a:r>
              <a:rPr lang="en-US" b="1" dirty="0" smtClean="0"/>
              <a:t> </a:t>
            </a:r>
            <a:endParaRPr lang="en-US" dirty="0"/>
          </a:p>
        </p:txBody>
      </p:sp>
      <p:sp>
        <p:nvSpPr>
          <p:cNvPr id="7" name="TextBox 6"/>
          <p:cNvSpPr txBox="1"/>
          <p:nvPr/>
        </p:nvSpPr>
        <p:spPr>
          <a:xfrm>
            <a:off x="304800" y="5867400"/>
            <a:ext cx="8229600" cy="646331"/>
          </a:xfrm>
          <a:prstGeom prst="rect">
            <a:avLst/>
          </a:prstGeom>
          <a:noFill/>
        </p:spPr>
        <p:txBody>
          <a:bodyPr wrap="square" rtlCol="0">
            <a:spAutoFit/>
          </a:bodyPr>
          <a:lstStyle/>
          <a:p>
            <a:pPr algn="l"/>
            <a:r>
              <a:rPr lang="en-US" b="1" dirty="0" smtClean="0"/>
              <a:t>5-HT3 receptors; when serotonin binds its effect is excitatory </a:t>
            </a:r>
            <a:r>
              <a:rPr lang="en-US" dirty="0" smtClean="0"/>
              <a:t>in both the gastrointestinal tract and the CNS participate in the emetic response</a:t>
            </a:r>
            <a:r>
              <a:rPr lang="en-US" b="1"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6092"/>
            <a:ext cx="8458200" cy="6555641"/>
          </a:xfrm>
          <a:prstGeom prst="rect">
            <a:avLst/>
          </a:prstGeom>
          <a:noFill/>
        </p:spPr>
        <p:txBody>
          <a:bodyPr wrap="square" rtlCol="0">
            <a:spAutoFit/>
          </a:bodyPr>
          <a:lstStyle/>
          <a:p>
            <a:pPr algn="l"/>
            <a:r>
              <a:rPr lang="en-US" sz="2000" b="1" dirty="0" smtClean="0">
                <a:latin typeface="Arial Narrow" pitchFamily="34" charset="0"/>
              </a:rPr>
              <a:t>5-HT</a:t>
            </a:r>
            <a:r>
              <a:rPr lang="en-US" sz="2000" b="1" baseline="-25000" dirty="0" smtClean="0">
                <a:latin typeface="Arial Narrow" pitchFamily="34" charset="0"/>
              </a:rPr>
              <a:t>1</a:t>
            </a:r>
            <a:r>
              <a:rPr lang="en-US" sz="2000" b="1" dirty="0" smtClean="0">
                <a:latin typeface="Arial Narrow" pitchFamily="34" charset="0"/>
              </a:rPr>
              <a:t>-receptors are predominantly inhibitory in their effects. 5-HT</a:t>
            </a:r>
            <a:r>
              <a:rPr lang="en-US" sz="2000" b="1" baseline="-25000" dirty="0" smtClean="0">
                <a:latin typeface="Arial Narrow" pitchFamily="34" charset="0"/>
              </a:rPr>
              <a:t>1A</a:t>
            </a:r>
            <a:r>
              <a:rPr lang="en-US" sz="2000" b="1" dirty="0" smtClean="0">
                <a:latin typeface="Arial Narrow" pitchFamily="34" charset="0"/>
              </a:rPr>
              <a:t>-receptors are expressed as </a:t>
            </a:r>
            <a:r>
              <a:rPr lang="en-US" sz="2000" b="1" dirty="0" err="1" smtClean="0">
                <a:latin typeface="Arial Narrow" pitchFamily="34" charset="0"/>
              </a:rPr>
              <a:t>autoreceptors</a:t>
            </a:r>
            <a:r>
              <a:rPr lang="en-US" sz="2000" b="1" dirty="0" smtClean="0">
                <a:latin typeface="Arial Narrow" pitchFamily="34" charset="0"/>
              </a:rPr>
              <a:t> by the 5-HT neurons in the </a:t>
            </a:r>
            <a:r>
              <a:rPr lang="en-US" sz="2000" b="1" dirty="0" err="1" smtClean="0">
                <a:latin typeface="Arial Narrow" pitchFamily="34" charset="0"/>
              </a:rPr>
              <a:t>raphe</a:t>
            </a:r>
            <a:r>
              <a:rPr lang="en-US" sz="2000" b="1" dirty="0" smtClean="0">
                <a:latin typeface="Arial Narrow" pitchFamily="34" charset="0"/>
              </a:rPr>
              <a:t> nuclei, and their </a:t>
            </a:r>
            <a:r>
              <a:rPr lang="en-US" sz="2000" b="1" dirty="0" err="1" smtClean="0">
                <a:latin typeface="Arial Narrow" pitchFamily="34" charset="0"/>
              </a:rPr>
              <a:t>autoinhibitory</a:t>
            </a:r>
            <a:r>
              <a:rPr lang="en-US" sz="2000" b="1" dirty="0" smtClean="0">
                <a:latin typeface="Arial Narrow" pitchFamily="34" charset="0"/>
              </a:rPr>
              <a:t> effect tends to limit the rate of firing of these cells. They are also widely distributed in the limbic system and are believed to be the main target of drugs used to treat anxiety and depression 5-HT</a:t>
            </a:r>
            <a:r>
              <a:rPr lang="en-US" sz="2000" b="1" baseline="-25000" dirty="0" smtClean="0">
                <a:latin typeface="Arial Narrow" pitchFamily="34" charset="0"/>
              </a:rPr>
              <a:t>1B</a:t>
            </a:r>
            <a:r>
              <a:rPr lang="en-US" sz="2000" b="1" dirty="0" smtClean="0">
                <a:latin typeface="Arial Narrow" pitchFamily="34" charset="0"/>
              </a:rPr>
              <a:t>- and 5-HT</a:t>
            </a:r>
            <a:r>
              <a:rPr lang="en-US" sz="2000" b="1" baseline="-25000" dirty="0" smtClean="0">
                <a:latin typeface="Arial Narrow" pitchFamily="34" charset="0"/>
              </a:rPr>
              <a:t>1D</a:t>
            </a:r>
            <a:r>
              <a:rPr lang="en-US" sz="2000" b="1" dirty="0" smtClean="0">
                <a:latin typeface="Arial Narrow" pitchFamily="34" charset="0"/>
              </a:rPr>
              <a:t>-receptors are found mainly as </a:t>
            </a:r>
            <a:r>
              <a:rPr lang="en-US" sz="2000" b="1" dirty="0" err="1" smtClean="0">
                <a:latin typeface="Arial Narrow" pitchFamily="34" charset="0"/>
              </a:rPr>
              <a:t>presynaptic</a:t>
            </a:r>
            <a:r>
              <a:rPr lang="en-US" sz="2000" b="1" dirty="0" smtClean="0">
                <a:latin typeface="Arial Narrow" pitchFamily="34" charset="0"/>
              </a:rPr>
              <a:t> inhibitory receptors in the basal ganglia. Agonists acting on peripheral 5-HT</a:t>
            </a:r>
            <a:r>
              <a:rPr lang="en-US" sz="2000" b="1" baseline="-25000" dirty="0" smtClean="0">
                <a:latin typeface="Arial Narrow" pitchFamily="34" charset="0"/>
              </a:rPr>
              <a:t>1D</a:t>
            </a:r>
            <a:r>
              <a:rPr lang="en-US" sz="2000" b="1" dirty="0" smtClean="0">
                <a:latin typeface="Arial Narrow" pitchFamily="34" charset="0"/>
              </a:rPr>
              <a:t>-receptors are used to treat migraine</a:t>
            </a:r>
          </a:p>
          <a:p>
            <a:pPr algn="l"/>
            <a:r>
              <a:rPr lang="en-US" sz="2000" b="1" dirty="0" smtClean="0">
                <a:latin typeface="Arial Narrow" pitchFamily="34" charset="0"/>
              </a:rPr>
              <a:t>5-HT</a:t>
            </a:r>
            <a:r>
              <a:rPr lang="en-US" sz="2000" b="1" baseline="-25000" dirty="0" smtClean="0">
                <a:latin typeface="Arial Narrow" pitchFamily="34" charset="0"/>
              </a:rPr>
              <a:t>2</a:t>
            </a:r>
            <a:r>
              <a:rPr lang="en-US" sz="2000" b="1" dirty="0" smtClean="0">
                <a:latin typeface="Arial Narrow" pitchFamily="34" charset="0"/>
              </a:rPr>
              <a:t>-receptors (mostly 5-HT</a:t>
            </a:r>
            <a:r>
              <a:rPr lang="en-US" sz="2000" b="1" baseline="-25000" dirty="0" smtClean="0">
                <a:latin typeface="Arial Narrow" pitchFamily="34" charset="0"/>
              </a:rPr>
              <a:t>2A</a:t>
            </a:r>
            <a:r>
              <a:rPr lang="en-US" sz="2000" b="1" dirty="0" smtClean="0">
                <a:latin typeface="Arial Narrow" pitchFamily="34" charset="0"/>
              </a:rPr>
              <a:t> in the brain) exert an excitatory postsynaptic effect and are abundant in the cortex and limbic system. They are believed to be the target of various hallucinogenic drugs The use of 5-HT</a:t>
            </a:r>
            <a:r>
              <a:rPr lang="en-US" sz="2000" b="1" baseline="-25000" dirty="0" smtClean="0">
                <a:latin typeface="Arial Narrow" pitchFamily="34" charset="0"/>
              </a:rPr>
              <a:t>2</a:t>
            </a:r>
            <a:r>
              <a:rPr lang="en-US" sz="2000" b="1" dirty="0" smtClean="0">
                <a:latin typeface="Arial Narrow" pitchFamily="34" charset="0"/>
              </a:rPr>
              <a:t>-receptor antagonists such as </a:t>
            </a:r>
            <a:r>
              <a:rPr lang="en-US" sz="2000" b="1" dirty="0" err="1" smtClean="0">
                <a:latin typeface="Arial Narrow" pitchFamily="34" charset="0"/>
              </a:rPr>
              <a:t>methysergide</a:t>
            </a:r>
            <a:r>
              <a:rPr lang="en-US" sz="2000" b="1" dirty="0" smtClean="0">
                <a:latin typeface="Arial Narrow" pitchFamily="34" charset="0"/>
              </a:rPr>
              <a:t> in treating migraine is discussed in</a:t>
            </a:r>
          </a:p>
          <a:p>
            <a:pPr algn="l"/>
            <a:r>
              <a:rPr lang="en-US" sz="2000" b="1" dirty="0" smtClean="0">
                <a:latin typeface="Arial Narrow" pitchFamily="34" charset="0"/>
              </a:rPr>
              <a:t>5-HT</a:t>
            </a:r>
            <a:r>
              <a:rPr lang="en-US" sz="2000" b="1" baseline="-25000" dirty="0" smtClean="0">
                <a:latin typeface="Arial Narrow" pitchFamily="34" charset="0"/>
              </a:rPr>
              <a:t>3</a:t>
            </a:r>
            <a:r>
              <a:rPr lang="en-US" sz="2000" b="1" dirty="0" smtClean="0">
                <a:latin typeface="Arial Narrow" pitchFamily="34" charset="0"/>
              </a:rPr>
              <a:t>-receptors are found chiefly in the </a:t>
            </a:r>
            <a:r>
              <a:rPr lang="en-US" sz="2000" b="1" i="1" dirty="0" smtClean="0">
                <a:latin typeface="Arial Narrow" pitchFamily="34" charset="0"/>
              </a:rPr>
              <a:t>area </a:t>
            </a:r>
            <a:r>
              <a:rPr lang="en-US" sz="2000" b="1" i="1" dirty="0" err="1" smtClean="0">
                <a:latin typeface="Arial Narrow" pitchFamily="34" charset="0"/>
              </a:rPr>
              <a:t>postrema</a:t>
            </a:r>
            <a:r>
              <a:rPr lang="en-US" sz="2000" b="1" dirty="0" smtClean="0">
                <a:latin typeface="Arial Narrow" pitchFamily="34" charset="0"/>
              </a:rPr>
              <a:t> (a region of the medulla involved in vomiting; and other parts of the brainstem, extending to the dorsal horn of the spinal cord. They are also widely, but more sparsely, present in certain parts of the cortex. They are excitatory </a:t>
            </a:r>
            <a:r>
              <a:rPr lang="en-US" sz="2000" b="1" dirty="0" err="1" smtClean="0">
                <a:latin typeface="Arial Narrow" pitchFamily="34" charset="0"/>
              </a:rPr>
              <a:t>ionotropic</a:t>
            </a:r>
            <a:r>
              <a:rPr lang="en-US" sz="2000" b="1" dirty="0" smtClean="0">
                <a:latin typeface="Arial Narrow" pitchFamily="34" charset="0"/>
              </a:rPr>
              <a:t> receptors, and specific antagonists (e.g. </a:t>
            </a:r>
            <a:r>
              <a:rPr lang="en-US" sz="2000" b="1" dirty="0" err="1" smtClean="0">
                <a:latin typeface="Arial Narrow" pitchFamily="34" charset="0"/>
              </a:rPr>
              <a:t>ondansetron</a:t>
            </a:r>
            <a:r>
              <a:rPr lang="en-US" sz="2000" b="1" dirty="0" smtClean="0">
                <a:latin typeface="Arial Narrow" pitchFamily="34" charset="0"/>
              </a:rPr>
              <a:t>,) are used to treat nausea and vomiting. They may also have </a:t>
            </a:r>
            <a:r>
              <a:rPr lang="en-US" sz="2000" b="1" dirty="0" err="1" smtClean="0">
                <a:latin typeface="Arial Narrow" pitchFamily="34" charset="0"/>
              </a:rPr>
              <a:t>anxiolytic</a:t>
            </a:r>
            <a:r>
              <a:rPr lang="en-US" sz="2000" b="1" dirty="0" smtClean="0">
                <a:latin typeface="Arial Narrow" pitchFamily="34" charset="0"/>
              </a:rPr>
              <a:t> effects, but this is less clear. </a:t>
            </a:r>
          </a:p>
          <a:p>
            <a:pPr algn="l"/>
            <a:r>
              <a:rPr lang="en-US" sz="2000" b="1" dirty="0" smtClean="0">
                <a:latin typeface="Arial Narrow" pitchFamily="34" charset="0"/>
              </a:rPr>
              <a:t>5-HT</a:t>
            </a:r>
            <a:r>
              <a:rPr lang="en-US" sz="2000" b="1" baseline="-25000" dirty="0" smtClean="0">
                <a:latin typeface="Arial Narrow" pitchFamily="34" charset="0"/>
              </a:rPr>
              <a:t>4</a:t>
            </a:r>
            <a:r>
              <a:rPr lang="en-US" sz="2000" b="1" dirty="0" smtClean="0">
                <a:latin typeface="Arial Narrow" pitchFamily="34" charset="0"/>
              </a:rPr>
              <a:t>-receptors are important in the gastrointestinal tract (see) and are also expressed in the brain, particularly in the striatum. They exert an </a:t>
            </a:r>
            <a:r>
              <a:rPr lang="en-US" sz="2000" b="1" dirty="0" err="1" smtClean="0">
                <a:latin typeface="Arial Narrow" pitchFamily="34" charset="0"/>
              </a:rPr>
              <a:t>presynaptic</a:t>
            </a:r>
            <a:r>
              <a:rPr lang="en-US" sz="2000" b="1" dirty="0" smtClean="0">
                <a:latin typeface="Arial Narrow" pitchFamily="34" charset="0"/>
              </a:rPr>
              <a:t> </a:t>
            </a:r>
            <a:r>
              <a:rPr lang="en-US" sz="2000" b="1" dirty="0" err="1" smtClean="0">
                <a:latin typeface="Arial Narrow" pitchFamily="34" charset="0"/>
              </a:rPr>
              <a:t>facilitatory</a:t>
            </a:r>
            <a:r>
              <a:rPr lang="en-US" sz="2000" b="1" dirty="0" smtClean="0">
                <a:latin typeface="Arial Narrow" pitchFamily="34" charset="0"/>
              </a:rPr>
              <a:t> effect, particularly on acetylcholine release, thus enhancing cognitive performance. </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28671"/>
            <a:ext cx="7696200" cy="1631216"/>
          </a:xfrm>
          <a:prstGeom prst="rect">
            <a:avLst/>
          </a:prstGeom>
          <a:noFill/>
        </p:spPr>
        <p:txBody>
          <a:bodyPr wrap="square" rtlCol="0">
            <a:spAutoFit/>
          </a:bodyPr>
          <a:lstStyle/>
          <a:p>
            <a:pPr algn="l"/>
            <a:r>
              <a:rPr lang="en-US" sz="2000" b="1" dirty="0" smtClean="0">
                <a:latin typeface="Arial Narrow" pitchFamily="34" charset="0"/>
              </a:rPr>
              <a:t>Dopamine is actually the culprit in many addictions such as drugs, food, and sex addictions. Dopamine also has other functions in the brain, including important roles in </a:t>
            </a:r>
            <a:r>
              <a:rPr lang="en-US" sz="2000" b="1" dirty="0" err="1" smtClean="0">
                <a:latin typeface="Arial Narrow" pitchFamily="34" charset="0"/>
              </a:rPr>
              <a:t>behaviour</a:t>
            </a:r>
            <a:r>
              <a:rPr lang="en-US" sz="2000" b="1" dirty="0" smtClean="0">
                <a:latin typeface="Arial Narrow" pitchFamily="34" charset="0"/>
              </a:rPr>
              <a:t> and cognition, motor activity, motivation and reward, inhibition of </a:t>
            </a:r>
            <a:r>
              <a:rPr lang="en-US" sz="2000" b="1" dirty="0" err="1" smtClean="0">
                <a:latin typeface="Arial Narrow" pitchFamily="34" charset="0"/>
              </a:rPr>
              <a:t>prolactin</a:t>
            </a:r>
            <a:r>
              <a:rPr lang="en-US" sz="2000" b="1" dirty="0" smtClean="0">
                <a:latin typeface="Arial Narrow" pitchFamily="34" charset="0"/>
              </a:rPr>
              <a:t> production which is involved in lactation, sleep, mood, attention, and learning</a:t>
            </a:r>
            <a:endParaRPr lang="en-US" sz="2000" b="1" dirty="0">
              <a:latin typeface="Arial Narrow" pitchFamily="34" charset="0"/>
            </a:endParaRPr>
          </a:p>
        </p:txBody>
      </p:sp>
      <p:sp>
        <p:nvSpPr>
          <p:cNvPr id="3" name="TextBox 2"/>
          <p:cNvSpPr txBox="1"/>
          <p:nvPr/>
        </p:nvSpPr>
        <p:spPr>
          <a:xfrm>
            <a:off x="533400" y="4133671"/>
            <a:ext cx="7391400" cy="1323439"/>
          </a:xfrm>
          <a:prstGeom prst="rect">
            <a:avLst/>
          </a:prstGeom>
          <a:noFill/>
        </p:spPr>
        <p:txBody>
          <a:bodyPr wrap="square" rtlCol="0">
            <a:spAutoFit/>
          </a:bodyPr>
          <a:lstStyle/>
          <a:p>
            <a:pPr algn="l"/>
            <a:r>
              <a:rPr lang="en-US" sz="2000" b="1" dirty="0" smtClean="0">
                <a:latin typeface="Arial Narrow" pitchFamily="34" charset="0"/>
              </a:rPr>
              <a:t>Dopamine plays an important role in bulimia and binge eating because these people often dream and think about food. And it is why when a bulimic or binge eater sees food she/he goes on a binge losing all sense of control.</a:t>
            </a:r>
          </a:p>
        </p:txBody>
      </p:sp>
      <p:sp>
        <p:nvSpPr>
          <p:cNvPr id="4" name="TextBox 3"/>
          <p:cNvSpPr txBox="1"/>
          <p:nvPr/>
        </p:nvSpPr>
        <p:spPr>
          <a:xfrm>
            <a:off x="533400" y="381000"/>
            <a:ext cx="7620000" cy="1631216"/>
          </a:xfrm>
          <a:prstGeom prst="rect">
            <a:avLst/>
          </a:prstGeom>
          <a:noFill/>
        </p:spPr>
        <p:txBody>
          <a:bodyPr wrap="square" rtlCol="0">
            <a:spAutoFit/>
          </a:bodyPr>
          <a:lstStyle/>
          <a:p>
            <a:pPr algn="l"/>
            <a:r>
              <a:rPr lang="en-US" sz="2000" b="1" dirty="0" smtClean="0">
                <a:latin typeface="Arial Narrow" pitchFamily="34" charset="0"/>
              </a:rPr>
              <a:t>Dopamine and </a:t>
            </a:r>
            <a:r>
              <a:rPr lang="en-US" sz="2000" b="1" dirty="0" err="1" smtClean="0">
                <a:latin typeface="Arial Narrow" pitchFamily="34" charset="0"/>
              </a:rPr>
              <a:t>norepinephrine</a:t>
            </a:r>
            <a:r>
              <a:rPr lang="en-US" sz="2000" b="1" dirty="0" smtClean="0">
                <a:latin typeface="Arial Narrow" pitchFamily="34" charset="0"/>
              </a:rPr>
              <a:t>, also influence mood and arousal.</a:t>
            </a:r>
          </a:p>
          <a:p>
            <a:pPr algn="l"/>
            <a:r>
              <a:rPr lang="en-US" sz="2000" b="1" dirty="0" smtClean="0">
                <a:latin typeface="Arial Narrow" pitchFamily="34" charset="0"/>
              </a:rPr>
              <a:t>Dopamine is associated with pleasurable activity. Released when people do naturally rewarding activities like having sex or enjoying food. Some drugs such as nicotine, cocaine and amphetamines can influence the level of dopamine in the brain.</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16388" name="Picture 2" descr="http://faculty.irsc.edu/faculty/sschwartz/nervecomplex%5b1%5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ounded Rectangle 5"/>
          <p:cNvSpPr/>
          <p:nvPr/>
        </p:nvSpPr>
        <p:spPr>
          <a:xfrm>
            <a:off x="2895600" y="2590800"/>
            <a:ext cx="3505200" cy="1752600"/>
          </a:xfrm>
          <a:prstGeom prst="roundRect">
            <a:avLst/>
          </a:prstGeom>
          <a:solidFill>
            <a:srgbClr val="5700D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r>
              <a:rPr lang="en-US" sz="6600">
                <a:solidFill>
                  <a:srgbClr val="FFFFFF"/>
                </a:solidFill>
                <a:latin typeface="Bernard MT Condensed" pitchFamily="18" charset="0"/>
                <a:cs typeface="Arial" charset="0"/>
              </a:rPr>
              <a:t>SSRIs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17418" name="Picture 10" descr="Picture1"/>
          <p:cNvPicPr>
            <a:picLocks noChangeAspect="1" noChangeArrowheads="1"/>
          </p:cNvPicPr>
          <p:nvPr/>
        </p:nvPicPr>
        <p:blipFill>
          <a:blip r:embed="rId2" cstate="print"/>
          <a:srcRect/>
          <a:stretch>
            <a:fillRect/>
          </a:stretch>
        </p:blipFill>
        <p:spPr bwMode="auto">
          <a:xfrm>
            <a:off x="76200" y="76200"/>
            <a:ext cx="5748338" cy="5791200"/>
          </a:xfrm>
          <a:prstGeom prst="rect">
            <a:avLst/>
          </a:prstGeom>
          <a:noFill/>
        </p:spPr>
      </p:pic>
      <p:sp>
        <p:nvSpPr>
          <p:cNvPr id="17413" name="Rectangle 3"/>
          <p:cNvSpPr txBox="1">
            <a:spLocks noChangeArrowheads="1"/>
          </p:cNvSpPr>
          <p:nvPr/>
        </p:nvSpPr>
        <p:spPr bwMode="auto">
          <a:xfrm>
            <a:off x="5410200" y="3276600"/>
            <a:ext cx="3733800" cy="990600"/>
          </a:xfrm>
          <a:prstGeom prst="rect">
            <a:avLst/>
          </a:prstGeom>
          <a:noFill/>
          <a:ln w="9525">
            <a:noFill/>
            <a:miter lim="800000"/>
            <a:headEnd/>
            <a:tailEnd/>
          </a:ln>
        </p:spPr>
        <p:txBody>
          <a:bodyPr/>
          <a:lstStyle/>
          <a:p>
            <a:pPr algn="l" rtl="0"/>
            <a:r>
              <a:rPr lang="en-US" sz="2800" b="1" dirty="0">
                <a:solidFill>
                  <a:schemeClr val="bg1"/>
                </a:solidFill>
                <a:latin typeface="Arial Narrow" pitchFamily="34" charset="0"/>
              </a:rPr>
              <a:t>No effect on NET </a:t>
            </a:r>
          </a:p>
          <a:p>
            <a:pPr algn="l" rtl="0"/>
            <a:r>
              <a:rPr lang="en-US" sz="2800" b="1" dirty="0">
                <a:solidFill>
                  <a:schemeClr val="bg1"/>
                </a:solidFill>
                <a:latin typeface="Arial Narrow" pitchFamily="34" charset="0"/>
              </a:rPr>
              <a:t>No block to </a:t>
            </a:r>
            <a:r>
              <a:rPr lang="en-US" sz="2800" b="1" dirty="0" err="1">
                <a:solidFill>
                  <a:schemeClr val="bg1"/>
                </a:solidFill>
                <a:latin typeface="Arial Narrow" pitchFamily="34" charset="0"/>
              </a:rPr>
              <a:t>mAch</a:t>
            </a:r>
            <a:r>
              <a:rPr lang="en-US" sz="2800" b="1" dirty="0">
                <a:solidFill>
                  <a:schemeClr val="bg1"/>
                </a:solidFill>
                <a:latin typeface="Arial Narrow" pitchFamily="34" charset="0"/>
              </a:rPr>
              <a:t>, H, or  </a:t>
            </a:r>
            <a:r>
              <a:rPr lang="en-US" sz="2800" b="1" dirty="0">
                <a:solidFill>
                  <a:schemeClr val="bg1"/>
                </a:solidFill>
                <a:latin typeface="Symbol" pitchFamily="18" charset="2"/>
              </a:rPr>
              <a:t>a</a:t>
            </a:r>
            <a:r>
              <a:rPr lang="en-US" sz="2800" b="1" baseline="-25000" dirty="0">
                <a:solidFill>
                  <a:schemeClr val="bg1"/>
                </a:solidFill>
                <a:latin typeface="Arial Narrow" pitchFamily="34" charset="0"/>
              </a:rPr>
              <a:t>1</a:t>
            </a:r>
            <a:r>
              <a:rPr lang="en-US" sz="2800" b="1" dirty="0">
                <a:solidFill>
                  <a:schemeClr val="bg1"/>
                </a:solidFill>
                <a:latin typeface="Arial Narrow" pitchFamily="34" charset="0"/>
              </a:rPr>
              <a:t> </a:t>
            </a:r>
            <a:r>
              <a:rPr lang="en-US" sz="2800" b="1" dirty="0" err="1">
                <a:solidFill>
                  <a:schemeClr val="bg1"/>
                </a:solidFill>
                <a:latin typeface="Arial Narrow" pitchFamily="34" charset="0"/>
              </a:rPr>
              <a:t>Adrenoceptor</a:t>
            </a:r>
            <a:r>
              <a:rPr lang="en-US" sz="2800" b="1" dirty="0">
                <a:solidFill>
                  <a:schemeClr val="bg1"/>
                </a:solidFill>
                <a:latin typeface="Arial Narrow" pitchFamily="34" charset="0"/>
              </a:rPr>
              <a:t> </a:t>
            </a:r>
            <a:r>
              <a:rPr lang="en-US" sz="2800" b="1" dirty="0">
                <a:solidFill>
                  <a:schemeClr val="bg1"/>
                </a:solidFill>
                <a:latin typeface="Arial Narrow" pitchFamily="34" charset="0"/>
                <a:sym typeface="Wingdings" pitchFamily="2" charset="2"/>
              </a:rPr>
              <a:t> so no </a:t>
            </a:r>
            <a:r>
              <a:rPr lang="en-US" sz="2800" b="1" dirty="0" err="1">
                <a:solidFill>
                  <a:schemeClr val="bg1"/>
                </a:solidFill>
                <a:latin typeface="Arial Narrow" pitchFamily="34" charset="0"/>
                <a:sym typeface="Wingdings" pitchFamily="2" charset="2"/>
              </a:rPr>
              <a:t>antimuscarinic</a:t>
            </a:r>
            <a:r>
              <a:rPr lang="en-US" sz="2800" b="1" dirty="0">
                <a:solidFill>
                  <a:schemeClr val="bg1"/>
                </a:solidFill>
                <a:latin typeface="Arial Narrow" pitchFamily="34" charset="0"/>
                <a:sym typeface="Wingdings" pitchFamily="2" charset="2"/>
              </a:rPr>
              <a:t> nor sedative effects</a:t>
            </a:r>
          </a:p>
        </p:txBody>
      </p:sp>
      <p:sp>
        <p:nvSpPr>
          <p:cNvPr id="17414" name="Rectangle 5"/>
          <p:cNvSpPr>
            <a:spLocks noChangeArrowheads="1"/>
          </p:cNvSpPr>
          <p:nvPr/>
        </p:nvSpPr>
        <p:spPr bwMode="auto">
          <a:xfrm>
            <a:off x="5638800" y="2057400"/>
            <a:ext cx="3352800" cy="946150"/>
          </a:xfrm>
          <a:prstGeom prst="rect">
            <a:avLst/>
          </a:prstGeom>
          <a:noFill/>
          <a:ln w="9525">
            <a:noFill/>
            <a:miter lim="800000"/>
            <a:headEnd/>
            <a:tailEnd/>
          </a:ln>
        </p:spPr>
        <p:txBody>
          <a:bodyPr>
            <a:spAutoFit/>
          </a:bodyPr>
          <a:lstStyle/>
          <a:p>
            <a:pPr algn="l" rtl="0"/>
            <a:r>
              <a:rPr lang="en-US" sz="2800" b="1">
                <a:solidFill>
                  <a:schemeClr val="bg1"/>
                </a:solidFill>
                <a:latin typeface="Arial Narrow" pitchFamily="34" charset="0"/>
              </a:rPr>
              <a:t>Binds to SERT </a:t>
            </a:r>
            <a:r>
              <a:rPr lang="en-US" sz="2600" b="1">
                <a:solidFill>
                  <a:schemeClr val="bg1"/>
                </a:solidFill>
                <a:sym typeface="Wingdings" pitchFamily="2" charset="2"/>
              </a:rPr>
              <a:t> </a:t>
            </a:r>
            <a:r>
              <a:rPr lang="en-US" sz="2800" b="1">
                <a:solidFill>
                  <a:schemeClr val="bg1"/>
                </a:solidFill>
                <a:sym typeface="Wingdings 3" pitchFamily="18" charset="2"/>
              </a:rPr>
              <a:t></a:t>
            </a:r>
            <a:r>
              <a:rPr lang="en-US">
                <a:sym typeface="Wingdings" pitchFamily="2" charset="2"/>
              </a:rPr>
              <a:t>  </a:t>
            </a:r>
            <a:r>
              <a:rPr lang="en-US" sz="2800" b="1">
                <a:solidFill>
                  <a:schemeClr val="bg1"/>
                </a:solidFill>
                <a:latin typeface="Arial Narrow" pitchFamily="34" charset="0"/>
              </a:rPr>
              <a:t>5-HT levels in synapse</a:t>
            </a:r>
          </a:p>
        </p:txBody>
      </p:sp>
      <p:sp>
        <p:nvSpPr>
          <p:cNvPr id="7" name="Rectangle 6"/>
          <p:cNvSpPr>
            <a:spLocks noChangeArrowheads="1"/>
          </p:cNvSpPr>
          <p:nvPr/>
        </p:nvSpPr>
        <p:spPr bwMode="auto">
          <a:xfrm>
            <a:off x="6934200" y="0"/>
            <a:ext cx="2209800" cy="1806575"/>
          </a:xfrm>
          <a:prstGeom prst="rect">
            <a:avLst/>
          </a:prstGeom>
          <a:noFill/>
          <a:ln w="9525">
            <a:noFill/>
            <a:miter lim="800000"/>
            <a:headEnd/>
            <a:tailEnd/>
          </a:ln>
        </p:spPr>
        <p:txBody>
          <a:bodyPr>
            <a:spAutoFit/>
          </a:bodyPr>
          <a:lstStyle/>
          <a:p>
            <a:pPr algn="l" rtl="0">
              <a:lnSpc>
                <a:spcPct val="90000"/>
              </a:lnSpc>
            </a:pPr>
            <a:r>
              <a:rPr lang="en-US" sz="2500" b="1" dirty="0" err="1">
                <a:solidFill>
                  <a:schemeClr val="bg1"/>
                </a:solidFill>
                <a:latin typeface="Arial Narrow" pitchFamily="34" charset="0"/>
              </a:rPr>
              <a:t>Fluoxetine</a:t>
            </a:r>
            <a:endParaRPr lang="en-US" sz="2500" b="1" dirty="0">
              <a:solidFill>
                <a:schemeClr val="bg1"/>
              </a:solidFill>
              <a:latin typeface="Arial Narrow" pitchFamily="34" charset="0"/>
            </a:endParaRPr>
          </a:p>
          <a:p>
            <a:pPr algn="l" rtl="0">
              <a:lnSpc>
                <a:spcPct val="90000"/>
              </a:lnSpc>
            </a:pPr>
            <a:r>
              <a:rPr lang="en-US" sz="2500" b="1" dirty="0" err="1">
                <a:solidFill>
                  <a:schemeClr val="bg1"/>
                </a:solidFill>
                <a:latin typeface="Arial Narrow" pitchFamily="34" charset="0"/>
              </a:rPr>
              <a:t>Fluvoxamine</a:t>
            </a:r>
            <a:endParaRPr lang="en-US" sz="2500" b="1" dirty="0">
              <a:solidFill>
                <a:schemeClr val="bg1"/>
              </a:solidFill>
              <a:latin typeface="Arial Narrow" pitchFamily="34" charset="0"/>
            </a:endParaRPr>
          </a:p>
          <a:p>
            <a:pPr algn="l" rtl="0">
              <a:lnSpc>
                <a:spcPct val="90000"/>
              </a:lnSpc>
            </a:pPr>
            <a:r>
              <a:rPr lang="en-US" sz="2500" b="1" dirty="0" err="1">
                <a:solidFill>
                  <a:schemeClr val="bg1"/>
                </a:solidFill>
                <a:latin typeface="Arial Narrow" pitchFamily="34" charset="0"/>
              </a:rPr>
              <a:t>Citalopram</a:t>
            </a:r>
            <a:r>
              <a:rPr lang="en-US" sz="2500" dirty="0"/>
              <a:t> </a:t>
            </a:r>
            <a:r>
              <a:rPr lang="en-US" sz="2500" b="1" dirty="0" err="1">
                <a:solidFill>
                  <a:schemeClr val="bg1"/>
                </a:solidFill>
                <a:latin typeface="Arial Narrow" pitchFamily="34" charset="0"/>
              </a:rPr>
              <a:t>Sertraline</a:t>
            </a:r>
            <a:endParaRPr lang="en-US" sz="2500" b="1" dirty="0">
              <a:solidFill>
                <a:schemeClr val="bg1"/>
              </a:solidFill>
              <a:latin typeface="Arial Narrow" pitchFamily="34" charset="0"/>
            </a:endParaRPr>
          </a:p>
          <a:p>
            <a:pPr algn="l" rtl="0">
              <a:lnSpc>
                <a:spcPct val="90000"/>
              </a:lnSpc>
            </a:pPr>
            <a:r>
              <a:rPr lang="en-US" sz="2500" b="1" dirty="0" err="1">
                <a:solidFill>
                  <a:schemeClr val="bg1"/>
                </a:solidFill>
                <a:latin typeface="Arial Narrow" pitchFamily="34" charset="0"/>
              </a:rPr>
              <a:t>Paroxetine</a:t>
            </a:r>
            <a:r>
              <a:rPr lang="en-US" sz="2500" b="1" dirty="0">
                <a:solidFill>
                  <a:schemeClr val="bg1"/>
                </a:solidFill>
                <a:latin typeface="Arial Narrow" pitchFamily="34" charset="0"/>
              </a:rPr>
              <a:t> </a:t>
            </a:r>
          </a:p>
        </p:txBody>
      </p:sp>
      <p:sp>
        <p:nvSpPr>
          <p:cNvPr id="17416" name="TextBox 7"/>
          <p:cNvSpPr txBox="1">
            <a:spLocks noChangeArrowheads="1"/>
          </p:cNvSpPr>
          <p:nvPr/>
        </p:nvSpPr>
        <p:spPr bwMode="auto">
          <a:xfrm>
            <a:off x="304800" y="5943600"/>
            <a:ext cx="8839200" cy="892552"/>
          </a:xfrm>
          <a:prstGeom prst="rect">
            <a:avLst/>
          </a:prstGeom>
          <a:noFill/>
          <a:ln w="9525">
            <a:noFill/>
            <a:miter lim="800000"/>
            <a:headEnd/>
            <a:tailEnd/>
          </a:ln>
        </p:spPr>
        <p:txBody>
          <a:bodyPr>
            <a:spAutoFit/>
          </a:bodyPr>
          <a:lstStyle/>
          <a:p>
            <a:pPr algn="l" rtl="0"/>
            <a:r>
              <a:rPr lang="en-US" sz="2600" b="1" dirty="0">
                <a:solidFill>
                  <a:schemeClr val="bg1"/>
                </a:solidFill>
                <a:latin typeface="Arial Narrow" pitchFamily="34" charset="0"/>
                <a:cs typeface="Times" pitchFamily="18" charset="0"/>
              </a:rPr>
              <a:t>They are nearly of comparable efficacy but of preferential response  in each individual </a:t>
            </a:r>
          </a:p>
        </p:txBody>
      </p:sp>
      <p:sp>
        <p:nvSpPr>
          <p:cNvPr id="17419" name="AutoShape 11"/>
          <p:cNvSpPr>
            <a:spLocks noChangeArrowheads="1"/>
          </p:cNvSpPr>
          <p:nvPr/>
        </p:nvSpPr>
        <p:spPr bwMode="auto">
          <a:xfrm rot="7584844">
            <a:off x="4152900" y="3771900"/>
            <a:ext cx="381000" cy="3048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10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ipe(left)">
                                      <p:cBhvr>
                                        <p:cTn id="12" dur="10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wipe(left)">
                                      <p:cBhvr>
                                        <p:cTn id="17"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8436" name="Rectangle 3"/>
          <p:cNvSpPr txBox="1">
            <a:spLocks noChangeArrowheads="1"/>
          </p:cNvSpPr>
          <p:nvPr/>
        </p:nvSpPr>
        <p:spPr bwMode="auto">
          <a:xfrm>
            <a:off x="381000" y="838200"/>
            <a:ext cx="8534400" cy="3733800"/>
          </a:xfrm>
          <a:prstGeom prst="rect">
            <a:avLst/>
          </a:prstGeom>
          <a:noFill/>
          <a:ln w="9525">
            <a:noFill/>
            <a:miter lim="800000"/>
            <a:headEnd/>
            <a:tailEnd/>
          </a:ln>
        </p:spPr>
        <p:txBody>
          <a:bodyPr/>
          <a:lstStyle/>
          <a:p>
            <a:pPr marL="0" lvl="2" indent="-228600" algn="l" rtl="0">
              <a:lnSpc>
                <a:spcPts val="2900"/>
              </a:lnSpc>
              <a:buFontTx/>
              <a:buBlip>
                <a:blip r:embed="rId2"/>
              </a:buBlip>
            </a:pPr>
            <a:r>
              <a:rPr lang="en-US" sz="2600" b="1" dirty="0">
                <a:solidFill>
                  <a:schemeClr val="bg1"/>
                </a:solidFill>
                <a:latin typeface="Arial Narrow" pitchFamily="34" charset="0"/>
                <a:cs typeface="Times" pitchFamily="18" charset="0"/>
              </a:rPr>
              <a:t> t</a:t>
            </a:r>
            <a:r>
              <a:rPr lang="en-US" sz="2600" b="1" baseline="-25000" dirty="0">
                <a:solidFill>
                  <a:schemeClr val="bg1"/>
                </a:solidFill>
                <a:latin typeface="Arial Narrow" pitchFamily="34" charset="0"/>
                <a:cs typeface="Times" pitchFamily="18" charset="0"/>
              </a:rPr>
              <a:t>1/2</a:t>
            </a:r>
            <a:r>
              <a:rPr lang="en-US" sz="2600" b="1" dirty="0">
                <a:solidFill>
                  <a:schemeClr val="bg1"/>
                </a:solidFill>
                <a:latin typeface="Arial Narrow" pitchFamily="34" charset="0"/>
                <a:cs typeface="Times" pitchFamily="18" charset="0"/>
              </a:rPr>
              <a:t> : </a:t>
            </a:r>
          </a:p>
          <a:p>
            <a:pPr marL="0" lvl="2" indent="-228600" algn="l" rtl="0">
              <a:lnSpc>
                <a:spcPts val="2900"/>
              </a:lnSpc>
            </a:pPr>
            <a:r>
              <a:rPr lang="en-US" sz="2600" b="1" dirty="0">
                <a:solidFill>
                  <a:schemeClr val="bg1"/>
                </a:solidFill>
                <a:latin typeface="Arial Narrow" pitchFamily="34" charset="0"/>
                <a:cs typeface="Times" pitchFamily="18" charset="0"/>
                <a:sym typeface="Wingdings 3" pitchFamily="18" charset="2"/>
              </a:rPr>
              <a:t>   </a:t>
            </a:r>
            <a:r>
              <a:rPr lang="en-US" sz="2600" b="1" dirty="0">
                <a:solidFill>
                  <a:schemeClr val="bg1"/>
                </a:solidFill>
                <a:latin typeface="Arial Narrow" pitchFamily="34" charset="0"/>
                <a:cs typeface="Times" pitchFamily="18" charset="0"/>
              </a:rPr>
              <a:t>Too long (3-11 days): </a:t>
            </a:r>
            <a:r>
              <a:rPr lang="en-US" sz="2600" b="1" dirty="0" err="1">
                <a:solidFill>
                  <a:schemeClr val="bg1"/>
                </a:solidFill>
                <a:latin typeface="Arial Narrow" pitchFamily="34" charset="0"/>
                <a:cs typeface="Times" pitchFamily="18" charset="0"/>
              </a:rPr>
              <a:t>Fluoxetine</a:t>
            </a:r>
            <a:r>
              <a:rPr lang="en-US" sz="2600" b="1" dirty="0">
                <a:solidFill>
                  <a:schemeClr val="bg1"/>
                </a:solidFill>
                <a:latin typeface="Arial Narrow" pitchFamily="34" charset="0"/>
                <a:cs typeface="Times" pitchFamily="18" charset="0"/>
              </a:rPr>
              <a:t> (Prozac)</a:t>
            </a:r>
          </a:p>
          <a:p>
            <a:pPr marL="0" lvl="2" indent="-228600" algn="l" rtl="0">
              <a:lnSpc>
                <a:spcPts val="2900"/>
              </a:lnSpc>
            </a:pPr>
            <a:r>
              <a:rPr lang="en-US" sz="2600" b="1" dirty="0">
                <a:solidFill>
                  <a:schemeClr val="bg1"/>
                </a:solidFill>
                <a:latin typeface="Arial Narrow" pitchFamily="34" charset="0"/>
                <a:cs typeface="Times" pitchFamily="18" charset="0"/>
              </a:rPr>
              <a:t>   </a:t>
            </a:r>
            <a:r>
              <a:rPr lang="en-US" sz="2600" b="1" dirty="0">
                <a:solidFill>
                  <a:schemeClr val="bg1"/>
                </a:solidFill>
                <a:latin typeface="Arial Narrow" pitchFamily="34" charset="0"/>
                <a:cs typeface="Times" pitchFamily="18" charset="0"/>
                <a:sym typeface="Wingdings 3" pitchFamily="18" charset="2"/>
              </a:rPr>
              <a:t> </a:t>
            </a:r>
            <a:r>
              <a:rPr lang="en-US" sz="2600" b="1" dirty="0">
                <a:solidFill>
                  <a:schemeClr val="bg1"/>
                </a:solidFill>
                <a:latin typeface="Arial Narrow" pitchFamily="34" charset="0"/>
                <a:cs typeface="Times" pitchFamily="18" charset="0"/>
              </a:rPr>
              <a:t>Moderate length (~24hr): </a:t>
            </a:r>
            <a:r>
              <a:rPr lang="en-US" sz="2600" b="1" dirty="0" err="1">
                <a:solidFill>
                  <a:schemeClr val="bg1"/>
                </a:solidFill>
                <a:latin typeface="Arial Narrow" pitchFamily="34" charset="0"/>
                <a:cs typeface="Times" pitchFamily="18" charset="0"/>
              </a:rPr>
              <a:t>Sertraline</a:t>
            </a:r>
            <a:r>
              <a:rPr lang="en-US" sz="2600" b="1" dirty="0">
                <a:solidFill>
                  <a:schemeClr val="bg1"/>
                </a:solidFill>
                <a:latin typeface="Arial Narrow" pitchFamily="34" charset="0"/>
                <a:cs typeface="Times" pitchFamily="18" charset="0"/>
              </a:rPr>
              <a:t>, </a:t>
            </a:r>
            <a:r>
              <a:rPr lang="en-US" sz="2600" b="1" dirty="0" err="1">
                <a:solidFill>
                  <a:schemeClr val="bg1"/>
                </a:solidFill>
                <a:latin typeface="Arial Narrow" pitchFamily="34" charset="0"/>
                <a:cs typeface="Times" pitchFamily="18" charset="0"/>
              </a:rPr>
              <a:t>Paroxetine</a:t>
            </a:r>
            <a:r>
              <a:rPr lang="en-US" sz="2600" b="1" dirty="0">
                <a:solidFill>
                  <a:schemeClr val="bg1"/>
                </a:solidFill>
                <a:latin typeface="Arial Narrow" pitchFamily="34" charset="0"/>
                <a:cs typeface="Times" pitchFamily="18" charset="0"/>
              </a:rPr>
              <a:t>, </a:t>
            </a:r>
            <a:r>
              <a:rPr lang="en-US" sz="2600" b="1" dirty="0" err="1">
                <a:solidFill>
                  <a:schemeClr val="bg1"/>
                </a:solidFill>
                <a:latin typeface="Arial Narrow" pitchFamily="34" charset="0"/>
                <a:cs typeface="Times" pitchFamily="18" charset="0"/>
              </a:rPr>
              <a:t>Citalopram</a:t>
            </a:r>
            <a:r>
              <a:rPr lang="en-US" sz="2600" b="1" dirty="0">
                <a:solidFill>
                  <a:schemeClr val="bg1"/>
                </a:solidFill>
                <a:latin typeface="Arial Narrow" pitchFamily="34" charset="0"/>
                <a:cs typeface="Times" pitchFamily="18" charset="0"/>
              </a:rPr>
              <a:t>. </a:t>
            </a:r>
          </a:p>
          <a:p>
            <a:pPr indent="-342900" algn="l" rtl="0">
              <a:lnSpc>
                <a:spcPts val="2900"/>
              </a:lnSpc>
              <a:buFontTx/>
              <a:buBlip>
                <a:blip r:embed="rId2"/>
              </a:buBlip>
            </a:pPr>
            <a:r>
              <a:rPr lang="en-US" sz="2600" b="1" dirty="0" smtClean="0">
                <a:solidFill>
                  <a:schemeClr val="bg1"/>
                </a:solidFill>
                <a:latin typeface="Arial Narrow" pitchFamily="34" charset="0"/>
              </a:rPr>
              <a:t>Metabolism: </a:t>
            </a:r>
            <a:r>
              <a:rPr lang="en-US" sz="2600" b="1" dirty="0">
                <a:solidFill>
                  <a:schemeClr val="bg1"/>
                </a:solidFill>
                <a:latin typeface="Arial Narrow" pitchFamily="34" charset="0"/>
              </a:rPr>
              <a:t>P450 through </a:t>
            </a:r>
            <a:r>
              <a:rPr lang="en-US" sz="2600" b="1" dirty="0" err="1">
                <a:solidFill>
                  <a:schemeClr val="bg1"/>
                </a:solidFill>
                <a:latin typeface="Arial Narrow" pitchFamily="34" charset="0"/>
              </a:rPr>
              <a:t>glucuronide</a:t>
            </a:r>
            <a:r>
              <a:rPr lang="en-US" sz="2600" b="1" dirty="0">
                <a:solidFill>
                  <a:schemeClr val="bg1"/>
                </a:solidFill>
                <a:latin typeface="Arial Narrow" pitchFamily="34" charset="0"/>
              </a:rPr>
              <a:t> or sulfate conjugation </a:t>
            </a:r>
          </a:p>
          <a:p>
            <a:pPr indent="-342900" algn="l" rtl="0">
              <a:lnSpc>
                <a:spcPts val="2900"/>
              </a:lnSpc>
              <a:buFontTx/>
              <a:buBlip>
                <a:blip r:embed="rId2"/>
              </a:buBlip>
            </a:pPr>
            <a:r>
              <a:rPr lang="en-US" sz="2600" b="1" dirty="0">
                <a:solidFill>
                  <a:schemeClr val="bg1"/>
                </a:solidFill>
                <a:latin typeface="Arial Narrow" pitchFamily="34" charset="0"/>
                <a:cs typeface="Times" pitchFamily="18" charset="0"/>
              </a:rPr>
              <a:t>They are enzyme inhibitor</a:t>
            </a:r>
          </a:p>
          <a:p>
            <a:pPr indent="-342900" algn="l" rtl="0">
              <a:lnSpc>
                <a:spcPts val="2900"/>
              </a:lnSpc>
            </a:pPr>
            <a:r>
              <a:rPr lang="en-US" sz="2600" b="1" dirty="0">
                <a:solidFill>
                  <a:schemeClr val="bg1"/>
                </a:solidFill>
                <a:latin typeface="Arial Narrow" pitchFamily="34" charset="0"/>
                <a:cs typeface="Times" pitchFamily="18" charset="0"/>
                <a:sym typeface="Wingdings 3" pitchFamily="18" charset="2"/>
              </a:rPr>
              <a:t>    </a:t>
            </a:r>
            <a:r>
              <a:rPr lang="en-US" sz="2600" b="1" dirty="0">
                <a:solidFill>
                  <a:schemeClr val="bg1"/>
                </a:solidFill>
                <a:latin typeface="Arial Narrow" pitchFamily="34" charset="0"/>
                <a:cs typeface="Times" pitchFamily="18" charset="0"/>
              </a:rPr>
              <a:t>Weak  inhibitors  &lt; </a:t>
            </a:r>
            <a:r>
              <a:rPr lang="en-US" sz="2600" b="1" dirty="0" err="1">
                <a:solidFill>
                  <a:schemeClr val="bg1"/>
                </a:solidFill>
                <a:latin typeface="Arial Narrow" pitchFamily="34" charset="0"/>
                <a:cs typeface="Times" pitchFamily="18" charset="0"/>
              </a:rPr>
              <a:t>Sertraline</a:t>
            </a:r>
            <a:r>
              <a:rPr lang="en-US" sz="2600" b="1" dirty="0">
                <a:solidFill>
                  <a:schemeClr val="bg1"/>
                </a:solidFill>
                <a:latin typeface="Arial Narrow" pitchFamily="34" charset="0"/>
                <a:cs typeface="Times" pitchFamily="18" charset="0"/>
              </a:rPr>
              <a:t>, </a:t>
            </a:r>
            <a:r>
              <a:rPr lang="en-US" sz="2600" b="1" dirty="0" err="1">
                <a:solidFill>
                  <a:schemeClr val="bg1"/>
                </a:solidFill>
                <a:latin typeface="Arial Narrow" pitchFamily="34" charset="0"/>
                <a:cs typeface="Times" pitchFamily="18" charset="0"/>
              </a:rPr>
              <a:t>Citalopram</a:t>
            </a:r>
            <a:r>
              <a:rPr lang="en-US" sz="2600" b="1" dirty="0">
                <a:solidFill>
                  <a:schemeClr val="bg1"/>
                </a:solidFill>
                <a:latin typeface="Arial Narrow" pitchFamily="34" charset="0"/>
                <a:cs typeface="Times" pitchFamily="18" charset="0"/>
              </a:rPr>
              <a:t> </a:t>
            </a:r>
            <a:r>
              <a:rPr lang="en-US" sz="2600" b="1" dirty="0">
                <a:solidFill>
                  <a:schemeClr val="bg1"/>
                </a:solidFill>
                <a:latin typeface="Arial Narrow" pitchFamily="34" charset="0"/>
                <a:cs typeface="Times" pitchFamily="18" charset="0"/>
                <a:sym typeface="Wingdings 3" pitchFamily="18" charset="2"/>
              </a:rPr>
              <a:t></a:t>
            </a:r>
            <a:r>
              <a:rPr lang="en-US" sz="2600" b="1" dirty="0">
                <a:solidFill>
                  <a:schemeClr val="bg1"/>
                </a:solidFill>
                <a:latin typeface="Arial Narrow" pitchFamily="34" charset="0"/>
                <a:cs typeface="Times" pitchFamily="18" charset="0"/>
              </a:rPr>
              <a:t> interaction </a:t>
            </a:r>
          </a:p>
          <a:p>
            <a:pPr indent="-342900" algn="l" rtl="0">
              <a:lnSpc>
                <a:spcPts val="2900"/>
              </a:lnSpc>
            </a:pPr>
            <a:r>
              <a:rPr lang="en-US" sz="2600" b="1" dirty="0">
                <a:solidFill>
                  <a:schemeClr val="bg1"/>
                </a:solidFill>
                <a:latin typeface="Arial Narrow" pitchFamily="34" charset="0"/>
                <a:cs typeface="Times" pitchFamily="18" charset="0"/>
              </a:rPr>
              <a:t>   </a:t>
            </a:r>
            <a:r>
              <a:rPr lang="en-US" sz="2600" b="1" dirty="0">
                <a:solidFill>
                  <a:schemeClr val="bg1"/>
                </a:solidFill>
                <a:latin typeface="Arial Narrow" pitchFamily="34" charset="0"/>
                <a:cs typeface="Times" pitchFamily="18" charset="0"/>
                <a:sym typeface="Wingdings 3" pitchFamily="18" charset="2"/>
              </a:rPr>
              <a:t> </a:t>
            </a:r>
            <a:r>
              <a:rPr lang="en-US" sz="2600" b="1" dirty="0">
                <a:solidFill>
                  <a:schemeClr val="bg1"/>
                </a:solidFill>
                <a:latin typeface="Arial Narrow" pitchFamily="34" charset="0"/>
                <a:cs typeface="Times" pitchFamily="18" charset="0"/>
              </a:rPr>
              <a:t>Strong inhibitors &gt; </a:t>
            </a:r>
            <a:r>
              <a:rPr lang="en-US" sz="2600" b="1" dirty="0" err="1">
                <a:solidFill>
                  <a:schemeClr val="bg1"/>
                </a:solidFill>
                <a:latin typeface="Arial Narrow" pitchFamily="34" charset="0"/>
                <a:cs typeface="Times" pitchFamily="18" charset="0"/>
              </a:rPr>
              <a:t>Fluoxetine</a:t>
            </a:r>
            <a:r>
              <a:rPr lang="en-US" sz="2600" b="1" dirty="0">
                <a:solidFill>
                  <a:schemeClr val="bg1"/>
                </a:solidFill>
                <a:latin typeface="Arial Narrow" pitchFamily="34" charset="0"/>
                <a:cs typeface="Times" pitchFamily="18" charset="0"/>
              </a:rPr>
              <a:t>, </a:t>
            </a:r>
            <a:r>
              <a:rPr lang="en-US" sz="2600" b="1" dirty="0" err="1">
                <a:solidFill>
                  <a:schemeClr val="bg1"/>
                </a:solidFill>
                <a:latin typeface="Arial Narrow" pitchFamily="34" charset="0"/>
                <a:cs typeface="Times" pitchFamily="18" charset="0"/>
              </a:rPr>
              <a:t>Paroxetine</a:t>
            </a:r>
            <a:r>
              <a:rPr lang="en-US" sz="2600" b="1" dirty="0">
                <a:solidFill>
                  <a:schemeClr val="bg1"/>
                </a:solidFill>
                <a:latin typeface="Arial Narrow" pitchFamily="34" charset="0"/>
                <a:cs typeface="Times" pitchFamily="18" charset="0"/>
              </a:rPr>
              <a:t> </a:t>
            </a:r>
            <a:r>
              <a:rPr lang="en-US" sz="2600" b="1" dirty="0">
                <a:solidFill>
                  <a:schemeClr val="bg1"/>
                </a:solidFill>
                <a:latin typeface="Arial Narrow" pitchFamily="34" charset="0"/>
                <a:cs typeface="Times" pitchFamily="18" charset="0"/>
                <a:sym typeface="Wingdings 3" pitchFamily="18" charset="2"/>
              </a:rPr>
              <a:t> </a:t>
            </a:r>
            <a:r>
              <a:rPr lang="en-US" sz="2600" b="1" dirty="0">
                <a:solidFill>
                  <a:schemeClr val="bg1"/>
                </a:solidFill>
                <a:latin typeface="Arial Narrow" pitchFamily="34" charset="0"/>
                <a:cs typeface="Times" pitchFamily="18" charset="0"/>
              </a:rPr>
              <a:t>metabolism </a:t>
            </a:r>
            <a:r>
              <a:rPr lang="en-US" sz="2600" b="1" dirty="0" smtClean="0">
                <a:solidFill>
                  <a:schemeClr val="bg1"/>
                </a:solidFill>
                <a:latin typeface="Arial Narrow" pitchFamily="34" charset="0"/>
                <a:cs typeface="Times" pitchFamily="18" charset="0"/>
              </a:rPr>
              <a:t/>
            </a:r>
            <a:br>
              <a:rPr lang="en-US" sz="2600" b="1" dirty="0" smtClean="0">
                <a:solidFill>
                  <a:schemeClr val="bg1"/>
                </a:solidFill>
                <a:latin typeface="Arial Narrow" pitchFamily="34" charset="0"/>
                <a:cs typeface="Times" pitchFamily="18" charset="0"/>
              </a:rPr>
            </a:br>
            <a:r>
              <a:rPr lang="en-US" sz="2600" b="1" dirty="0" smtClean="0">
                <a:solidFill>
                  <a:schemeClr val="bg1"/>
                </a:solidFill>
                <a:latin typeface="Arial Narrow" pitchFamily="34" charset="0"/>
                <a:cs typeface="Times" pitchFamily="18" charset="0"/>
              </a:rPr>
              <a:t>       of </a:t>
            </a:r>
            <a:r>
              <a:rPr lang="en-US" sz="2600" b="1" dirty="0" smtClean="0">
                <a:solidFill>
                  <a:schemeClr val="bg1"/>
                </a:solidFill>
                <a:latin typeface="Arial Narrow" pitchFamily="34" charset="0"/>
              </a:rPr>
              <a:t>TCA</a:t>
            </a:r>
            <a:r>
              <a:rPr lang="en-US" sz="2600" b="1" dirty="0">
                <a:solidFill>
                  <a:schemeClr val="bg1"/>
                </a:solidFill>
                <a:latin typeface="Arial Narrow" pitchFamily="34" charset="0"/>
              </a:rPr>
              <a:t>, </a:t>
            </a:r>
            <a:r>
              <a:rPr lang="en-US" sz="2600" b="1" dirty="0" err="1">
                <a:solidFill>
                  <a:schemeClr val="bg1"/>
                </a:solidFill>
                <a:latin typeface="Arial Narrow" pitchFamily="34" charset="0"/>
              </a:rPr>
              <a:t>neuroleptic</a:t>
            </a:r>
            <a:r>
              <a:rPr lang="en-US" sz="2600" b="1" dirty="0">
                <a:solidFill>
                  <a:schemeClr val="bg1"/>
                </a:solidFill>
                <a:latin typeface="Arial Narrow" pitchFamily="34" charset="0"/>
              </a:rPr>
              <a:t>, some </a:t>
            </a:r>
            <a:r>
              <a:rPr lang="en-US" sz="2600" b="1" dirty="0" err="1">
                <a:solidFill>
                  <a:schemeClr val="bg1"/>
                </a:solidFill>
                <a:latin typeface="Arial Narrow" pitchFamily="34" charset="0"/>
              </a:rPr>
              <a:t>antiarrhythmic</a:t>
            </a:r>
            <a:r>
              <a:rPr lang="en-US" sz="2600" b="1" dirty="0">
                <a:solidFill>
                  <a:schemeClr val="bg1"/>
                </a:solidFill>
                <a:latin typeface="Arial Narrow" pitchFamily="34" charset="0"/>
              </a:rPr>
              <a:t>, </a:t>
            </a:r>
            <a:r>
              <a:rPr lang="el-GR" sz="2600" b="1" dirty="0">
                <a:solidFill>
                  <a:schemeClr val="bg1"/>
                </a:solidFill>
                <a:latin typeface="Arial Narrow" pitchFamily="34" charset="0"/>
                <a:cs typeface="Times New Roman" pitchFamily="18" charset="0"/>
              </a:rPr>
              <a:t>β</a:t>
            </a:r>
            <a:r>
              <a:rPr lang="en-US" sz="2600" b="1" dirty="0">
                <a:solidFill>
                  <a:schemeClr val="bg1"/>
                </a:solidFill>
                <a:latin typeface="Arial Narrow" pitchFamily="34" charset="0"/>
              </a:rPr>
              <a:t>-blockers.</a:t>
            </a:r>
            <a:endParaRPr lang="en-US" sz="2600" b="1" dirty="0">
              <a:solidFill>
                <a:schemeClr val="bg1"/>
              </a:solidFill>
              <a:latin typeface="Arial Narrow" pitchFamily="34" charset="0"/>
              <a:cs typeface="Times" pitchFamily="18" charset="0"/>
            </a:endParaRPr>
          </a:p>
          <a:p>
            <a:pPr indent="-342900" algn="l" rtl="0">
              <a:lnSpc>
                <a:spcPts val="2900"/>
              </a:lnSpc>
              <a:buFontTx/>
              <a:buBlip>
                <a:blip r:embed="rId2"/>
              </a:buBlip>
            </a:pPr>
            <a:r>
              <a:rPr lang="en-US" sz="2600" b="1" dirty="0">
                <a:solidFill>
                  <a:schemeClr val="bg1"/>
                </a:solidFill>
                <a:latin typeface="Arial Narrow" pitchFamily="34" charset="0"/>
              </a:rPr>
              <a:t>Primarily excreted through </a:t>
            </a:r>
            <a:r>
              <a:rPr lang="en-US" sz="2600" b="1" dirty="0" smtClean="0">
                <a:solidFill>
                  <a:schemeClr val="bg1"/>
                </a:solidFill>
                <a:latin typeface="Arial Narrow" pitchFamily="34" charset="0"/>
              </a:rPr>
              <a:t>kidney; not </a:t>
            </a:r>
            <a:r>
              <a:rPr lang="en-US" sz="2600" b="1" dirty="0" err="1" smtClean="0">
                <a:solidFill>
                  <a:schemeClr val="bg1"/>
                </a:solidFill>
                <a:latin typeface="Arial Narrow" pitchFamily="34" charset="0"/>
              </a:rPr>
              <a:t>paroxetine</a:t>
            </a:r>
            <a:r>
              <a:rPr lang="en-US" sz="2600" b="1" dirty="0" smtClean="0">
                <a:solidFill>
                  <a:schemeClr val="bg1"/>
                </a:solidFill>
                <a:latin typeface="Arial Narrow" pitchFamily="34" charset="0"/>
              </a:rPr>
              <a:t> </a:t>
            </a:r>
            <a:r>
              <a:rPr lang="en-US" sz="2600" b="1" dirty="0">
                <a:solidFill>
                  <a:schemeClr val="bg1"/>
                </a:solidFill>
                <a:latin typeface="Arial Narrow" pitchFamily="34" charset="0"/>
              </a:rPr>
              <a:t>&amp; </a:t>
            </a:r>
            <a:r>
              <a:rPr lang="en-US" sz="2600" b="1" dirty="0" err="1">
                <a:solidFill>
                  <a:schemeClr val="bg1"/>
                </a:solidFill>
                <a:latin typeface="Arial Narrow" pitchFamily="34" charset="0"/>
              </a:rPr>
              <a:t>sertraline</a:t>
            </a:r>
            <a:r>
              <a:rPr lang="en-US" sz="2600" b="1" dirty="0">
                <a:solidFill>
                  <a:schemeClr val="bg1"/>
                </a:solidFill>
                <a:latin typeface="Arial Narrow" pitchFamily="34" charset="0"/>
              </a:rPr>
              <a:t> </a:t>
            </a:r>
            <a:br>
              <a:rPr lang="en-US" sz="2600" b="1" dirty="0">
                <a:solidFill>
                  <a:schemeClr val="bg1"/>
                </a:solidFill>
                <a:latin typeface="Arial Narrow" pitchFamily="34" charset="0"/>
              </a:rPr>
            </a:br>
            <a:r>
              <a:rPr lang="en-US" sz="2600" b="1" dirty="0">
                <a:solidFill>
                  <a:schemeClr val="bg1"/>
                </a:solidFill>
                <a:latin typeface="Arial Narrow" pitchFamily="34" charset="0"/>
              </a:rPr>
              <a:t>     undergo partially fecal excretion.</a:t>
            </a:r>
            <a:r>
              <a:rPr lang="en-US" sz="2600" b="1" dirty="0">
                <a:solidFill>
                  <a:schemeClr val="bg1"/>
                </a:solidFill>
                <a:latin typeface="Arial Narrow" pitchFamily="34" charset="0"/>
                <a:cs typeface="Times" pitchFamily="18" charset="0"/>
              </a:rPr>
              <a:t> </a:t>
            </a:r>
            <a:endParaRPr lang="en-US" sz="2600" b="1" dirty="0">
              <a:solidFill>
                <a:schemeClr val="bg1"/>
              </a:solidFill>
              <a:latin typeface="Arial Narrow" pitchFamily="34" charset="0"/>
            </a:endParaRPr>
          </a:p>
        </p:txBody>
      </p:sp>
      <p:sp>
        <p:nvSpPr>
          <p:cNvPr id="18437" name="Rectangle 9"/>
          <p:cNvSpPr>
            <a:spLocks noChangeArrowheads="1"/>
          </p:cNvSpPr>
          <p:nvPr/>
        </p:nvSpPr>
        <p:spPr bwMode="auto">
          <a:xfrm>
            <a:off x="228600" y="304800"/>
            <a:ext cx="2303463" cy="461963"/>
          </a:xfrm>
          <a:prstGeom prst="rect">
            <a:avLst/>
          </a:prstGeom>
          <a:solidFill>
            <a:srgbClr val="C5EDE9"/>
          </a:solidFill>
          <a:ln w="28575">
            <a:solidFill>
              <a:schemeClr val="bg1"/>
            </a:solidFill>
            <a:miter lim="800000"/>
            <a:headEnd/>
            <a:tailEnd/>
          </a:ln>
        </p:spPr>
        <p:txBody>
          <a:bodyPr wrap="none">
            <a:spAutoFit/>
          </a:bodyPr>
          <a:lstStyle/>
          <a:p>
            <a:pPr algn="ctr" rtl="0"/>
            <a:r>
              <a:rPr lang="en-US" sz="2400">
                <a:latin typeface="Bernard MT Condensed" pitchFamily="18" charset="0"/>
              </a:rPr>
              <a:t>Pharmacokinetics</a:t>
            </a:r>
          </a:p>
        </p:txBody>
      </p:sp>
      <p:sp>
        <p:nvSpPr>
          <p:cNvPr id="18438" name="TextBox 5"/>
          <p:cNvSpPr txBox="1">
            <a:spLocks noChangeArrowheads="1"/>
          </p:cNvSpPr>
          <p:nvPr/>
        </p:nvSpPr>
        <p:spPr bwMode="auto">
          <a:xfrm>
            <a:off x="304800" y="4897438"/>
            <a:ext cx="8763000" cy="1579562"/>
          </a:xfrm>
          <a:prstGeom prst="rect">
            <a:avLst/>
          </a:prstGeom>
          <a:noFill/>
          <a:ln w="9525">
            <a:noFill/>
            <a:miter lim="800000"/>
            <a:headEnd/>
            <a:tailEnd/>
          </a:ln>
        </p:spPr>
        <p:txBody>
          <a:bodyPr>
            <a:spAutoFit/>
          </a:bodyPr>
          <a:lstStyle/>
          <a:p>
            <a:pPr algn="l" rtl="0">
              <a:lnSpc>
                <a:spcPts val="2900"/>
              </a:lnSpc>
            </a:pPr>
            <a:r>
              <a:rPr lang="en-US" sz="2600" b="1">
                <a:solidFill>
                  <a:schemeClr val="bg1"/>
                </a:solidFill>
                <a:latin typeface="Arial Narrow" pitchFamily="34" charset="0"/>
              </a:rPr>
              <a:t>Fluoxetine differs from others members of this class in :</a:t>
            </a:r>
          </a:p>
          <a:p>
            <a:pPr algn="l" rtl="0">
              <a:lnSpc>
                <a:spcPts val="2900"/>
              </a:lnSpc>
            </a:pPr>
            <a:r>
              <a:rPr lang="en-US" sz="2600" b="1">
                <a:solidFill>
                  <a:schemeClr val="bg1"/>
                </a:solidFill>
                <a:latin typeface="Arial Narrow" pitchFamily="34" charset="0"/>
              </a:rPr>
              <a:t>1- It has a longer t</a:t>
            </a:r>
            <a:r>
              <a:rPr lang="en-US" sz="2600" b="1" baseline="-25000">
                <a:solidFill>
                  <a:schemeClr val="bg1"/>
                </a:solidFill>
                <a:latin typeface="Arial Narrow" pitchFamily="34" charset="0"/>
              </a:rPr>
              <a:t>1/2</a:t>
            </a:r>
            <a:r>
              <a:rPr lang="en-US" sz="2600" b="1">
                <a:solidFill>
                  <a:schemeClr val="bg1"/>
                </a:solidFill>
                <a:latin typeface="Arial Narrow" pitchFamily="34" charset="0"/>
              </a:rPr>
              <a:t>  (50hrs).</a:t>
            </a:r>
          </a:p>
          <a:p>
            <a:pPr algn="l" rtl="0">
              <a:lnSpc>
                <a:spcPts val="2900"/>
              </a:lnSpc>
            </a:pPr>
            <a:r>
              <a:rPr lang="en-US" sz="2600" b="1">
                <a:solidFill>
                  <a:schemeClr val="bg1"/>
                </a:solidFill>
                <a:latin typeface="Arial Narrow" pitchFamily="34" charset="0"/>
              </a:rPr>
              <a:t>2-Available </a:t>
            </a:r>
            <a:r>
              <a:rPr lang="en-US" sz="2600" b="1">
                <a:solidFill>
                  <a:schemeClr val="bg1"/>
                </a:solidFill>
                <a:latin typeface="Arial Narrow" pitchFamily="34" charset="0"/>
                <a:sym typeface="Wingdings 3" pitchFamily="18" charset="2"/>
              </a:rPr>
              <a:t> </a:t>
            </a:r>
            <a:r>
              <a:rPr lang="en-US" sz="2600" b="1">
                <a:solidFill>
                  <a:schemeClr val="bg1"/>
                </a:solidFill>
                <a:latin typeface="Arial Narrow" pitchFamily="34" charset="0"/>
              </a:rPr>
              <a:t>as sustained release preparations </a:t>
            </a:r>
            <a:r>
              <a:rPr lang="en-US" sz="2600" b="1">
                <a:solidFill>
                  <a:schemeClr val="bg1"/>
                </a:solidFill>
                <a:latin typeface="Arial Narrow" pitchFamily="34" charset="0"/>
                <a:sym typeface="Wingdings 3" pitchFamily="18" charset="2"/>
              </a:rPr>
              <a:t></a:t>
            </a:r>
            <a:r>
              <a:rPr lang="en-US" sz="2600" b="1">
                <a:solidFill>
                  <a:schemeClr val="bg1"/>
                </a:solidFill>
                <a:latin typeface="Arial Narrow" pitchFamily="34" charset="0"/>
              </a:rPr>
              <a:t>once weekly.</a:t>
            </a:r>
          </a:p>
          <a:p>
            <a:pPr algn="l" rtl="0">
              <a:lnSpc>
                <a:spcPts val="2900"/>
              </a:lnSpc>
            </a:pPr>
            <a:r>
              <a:rPr lang="en-US" sz="2600" b="1">
                <a:solidFill>
                  <a:schemeClr val="bg1"/>
                </a:solidFill>
                <a:latin typeface="Arial Narrow" pitchFamily="34" charset="0"/>
              </a:rPr>
              <a:t>3- Metabolite norfluoxetine = potent as parent drug t</a:t>
            </a:r>
            <a:r>
              <a:rPr lang="en-US" sz="2600" b="1" baseline="-25000">
                <a:solidFill>
                  <a:schemeClr val="bg1"/>
                </a:solidFill>
                <a:latin typeface="Arial Narrow" pitchFamily="34" charset="0"/>
              </a:rPr>
              <a:t>1/2 </a:t>
            </a:r>
            <a:r>
              <a:rPr lang="en-US" sz="2600" b="1">
                <a:solidFill>
                  <a:schemeClr val="bg1"/>
                </a:solidFill>
                <a:latin typeface="Arial Narrow" pitchFamily="34" charset="0"/>
              </a:rPr>
              <a:t> 10 days.</a:t>
            </a:r>
            <a:endParaRPr lang="en-US" sz="2600">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left)">
                                      <p:cBhvr>
                                        <p:cTn id="7" dur="1000"/>
                                        <p:tgtEl>
                                          <p:spTgt spid="1843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36">
                                            <p:txEl>
                                              <p:pRg st="1" end="1"/>
                                            </p:txEl>
                                          </p:spTgt>
                                        </p:tgtEl>
                                        <p:attrNameLst>
                                          <p:attrName>style.visibility</p:attrName>
                                        </p:attrNameLst>
                                      </p:cBhvr>
                                      <p:to>
                                        <p:strVal val="visible"/>
                                      </p:to>
                                    </p:set>
                                    <p:animEffect transition="in" filter="wipe(left)">
                                      <p:cBhvr>
                                        <p:cTn id="10" dur="1000"/>
                                        <p:tgtEl>
                                          <p:spTgt spid="1843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animEffect transition="in" filter="wipe(left)">
                                      <p:cBhvr>
                                        <p:cTn id="13" dur="1000"/>
                                        <p:tgtEl>
                                          <p:spTgt spid="184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436">
                                            <p:txEl>
                                              <p:pRg st="3" end="3"/>
                                            </p:txEl>
                                          </p:spTgt>
                                        </p:tgtEl>
                                        <p:attrNameLst>
                                          <p:attrName>style.visibility</p:attrName>
                                        </p:attrNameLst>
                                      </p:cBhvr>
                                      <p:to>
                                        <p:strVal val="visible"/>
                                      </p:to>
                                    </p:set>
                                    <p:animEffect transition="in" filter="wipe(left)">
                                      <p:cBhvr>
                                        <p:cTn id="18" dur="1000"/>
                                        <p:tgtEl>
                                          <p:spTgt spid="1843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animEffect transition="in" filter="wipe(left)">
                                      <p:cBhvr>
                                        <p:cTn id="23" dur="1000"/>
                                        <p:tgtEl>
                                          <p:spTgt spid="1843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436">
                                            <p:txEl>
                                              <p:pRg st="5" end="5"/>
                                            </p:txEl>
                                          </p:spTgt>
                                        </p:tgtEl>
                                        <p:attrNameLst>
                                          <p:attrName>style.visibility</p:attrName>
                                        </p:attrNameLst>
                                      </p:cBhvr>
                                      <p:to>
                                        <p:strVal val="visible"/>
                                      </p:to>
                                    </p:set>
                                    <p:animEffect transition="in" filter="wipe(left)">
                                      <p:cBhvr>
                                        <p:cTn id="28" dur="1000"/>
                                        <p:tgtEl>
                                          <p:spTgt spid="1843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436">
                                            <p:txEl>
                                              <p:pRg st="6" end="6"/>
                                            </p:txEl>
                                          </p:spTgt>
                                        </p:tgtEl>
                                        <p:attrNameLst>
                                          <p:attrName>style.visibility</p:attrName>
                                        </p:attrNameLst>
                                      </p:cBhvr>
                                      <p:to>
                                        <p:strVal val="visible"/>
                                      </p:to>
                                    </p:set>
                                    <p:animEffect transition="in" filter="wipe(left)">
                                      <p:cBhvr>
                                        <p:cTn id="33" dur="1000"/>
                                        <p:tgtEl>
                                          <p:spTgt spid="1843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436">
                                            <p:txEl>
                                              <p:pRg st="7" end="7"/>
                                            </p:txEl>
                                          </p:spTgt>
                                        </p:tgtEl>
                                        <p:attrNameLst>
                                          <p:attrName>style.visibility</p:attrName>
                                        </p:attrNameLst>
                                      </p:cBhvr>
                                      <p:to>
                                        <p:strVal val="visible"/>
                                      </p:to>
                                    </p:set>
                                    <p:animEffect transition="in" filter="wipe(left)">
                                      <p:cBhvr>
                                        <p:cTn id="38" dur="1000"/>
                                        <p:tgtEl>
                                          <p:spTgt spid="1843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438"/>
                                        </p:tgtEl>
                                        <p:attrNameLst>
                                          <p:attrName>style.visibility</p:attrName>
                                        </p:attrNameLst>
                                      </p:cBhvr>
                                      <p:to>
                                        <p:strVal val="visible"/>
                                      </p:to>
                                    </p:set>
                                    <p:animEffect transition="in" filter="wipe(left)">
                                      <p:cBhvr>
                                        <p:cTn id="43"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184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 name="Rectangle 4"/>
          <p:cNvSpPr>
            <a:spLocks noChangeArrowheads="1"/>
          </p:cNvSpPr>
          <p:nvPr/>
        </p:nvSpPr>
        <p:spPr bwMode="auto">
          <a:xfrm>
            <a:off x="228600" y="228600"/>
            <a:ext cx="2414588" cy="461963"/>
          </a:xfrm>
          <a:prstGeom prst="rect">
            <a:avLst/>
          </a:prstGeom>
          <a:solidFill>
            <a:srgbClr val="C5EDE9"/>
          </a:solidFill>
          <a:ln w="28575">
            <a:solidFill>
              <a:schemeClr val="bg1"/>
            </a:solidFill>
            <a:miter lim="800000"/>
            <a:headEnd/>
            <a:tailEnd/>
          </a:ln>
        </p:spPr>
        <p:txBody>
          <a:bodyPr wrap="none">
            <a:spAutoFit/>
          </a:bodyPr>
          <a:lstStyle/>
          <a:p>
            <a:pPr algn="ctr" rtl="0"/>
            <a:r>
              <a:rPr lang="en-US" sz="2400">
                <a:latin typeface="Bernard MT Condensed" pitchFamily="18" charset="0"/>
              </a:rPr>
              <a:t>Clinical Indications</a:t>
            </a:r>
          </a:p>
        </p:txBody>
      </p:sp>
      <p:sp>
        <p:nvSpPr>
          <p:cNvPr id="19462" name="TextBox 6"/>
          <p:cNvSpPr txBox="1">
            <a:spLocks noChangeArrowheads="1"/>
          </p:cNvSpPr>
          <p:nvPr/>
        </p:nvSpPr>
        <p:spPr bwMode="auto">
          <a:xfrm>
            <a:off x="152400" y="1978025"/>
            <a:ext cx="9296400" cy="836613"/>
          </a:xfrm>
          <a:prstGeom prst="rect">
            <a:avLst/>
          </a:prstGeom>
          <a:noFill/>
          <a:ln w="9525">
            <a:noFill/>
            <a:miter lim="800000"/>
            <a:headEnd/>
            <a:tailEnd/>
          </a:ln>
        </p:spPr>
        <p:txBody>
          <a:bodyPr>
            <a:spAutoFit/>
          </a:bodyPr>
          <a:lstStyle/>
          <a:p>
            <a:pPr algn="l" rtl="0">
              <a:lnSpc>
                <a:spcPts val="2900"/>
              </a:lnSpc>
            </a:pPr>
            <a:r>
              <a:rPr lang="en-US" sz="2600" b="1">
                <a:solidFill>
                  <a:schemeClr val="bg1"/>
                </a:solidFill>
                <a:latin typeface="Arial Narrow" pitchFamily="34" charset="0"/>
              </a:rPr>
              <a:t>Fluoxetine is approved in children, adolescence, elderly males with prostatic hypertrophy &amp; relatively safe in pregnancy.</a:t>
            </a:r>
          </a:p>
        </p:txBody>
      </p:sp>
      <p:sp>
        <p:nvSpPr>
          <p:cNvPr id="19463" name="Rectangle 7"/>
          <p:cNvSpPr>
            <a:spLocks noChangeArrowheads="1"/>
          </p:cNvSpPr>
          <p:nvPr/>
        </p:nvSpPr>
        <p:spPr bwMode="auto">
          <a:xfrm>
            <a:off x="1600200" y="2960688"/>
            <a:ext cx="7391400" cy="3378200"/>
          </a:xfrm>
          <a:prstGeom prst="rect">
            <a:avLst/>
          </a:prstGeom>
          <a:noFill/>
          <a:ln w="9525">
            <a:noFill/>
            <a:miter lim="800000"/>
            <a:headEnd/>
            <a:tailEnd/>
          </a:ln>
        </p:spPr>
        <p:txBody>
          <a:bodyPr>
            <a:spAutoFit/>
          </a:bodyPr>
          <a:lstStyle/>
          <a:p>
            <a:pPr indent="-265113" algn="l" rtl="0">
              <a:lnSpc>
                <a:spcPts val="2875"/>
              </a:lnSpc>
              <a:buFontTx/>
              <a:buBlip>
                <a:blip r:embed="rId2"/>
              </a:buBlip>
            </a:pPr>
            <a:r>
              <a:rPr lang="en-US" sz="2400" b="1" dirty="0">
                <a:solidFill>
                  <a:schemeClr val="bg1"/>
                </a:solidFill>
                <a:latin typeface="Arial Narrow" pitchFamily="34" charset="0"/>
              </a:rPr>
              <a:t> Anxiety and panic disorders</a:t>
            </a:r>
          </a:p>
          <a:p>
            <a:pPr indent="-265113" algn="l" rtl="0">
              <a:lnSpc>
                <a:spcPts val="2875"/>
              </a:lnSpc>
              <a:buFontTx/>
              <a:buBlip>
                <a:blip r:embed="rId2"/>
              </a:buBlip>
            </a:pPr>
            <a:r>
              <a:rPr lang="en-US" sz="2400" b="1" dirty="0">
                <a:solidFill>
                  <a:schemeClr val="bg1"/>
                </a:solidFill>
                <a:latin typeface="Arial Narrow" pitchFamily="34" charset="0"/>
              </a:rPr>
              <a:t> Obsessive-compulsive disorders</a:t>
            </a:r>
          </a:p>
          <a:p>
            <a:pPr indent="-265113" algn="l" rtl="0">
              <a:lnSpc>
                <a:spcPts val="2875"/>
              </a:lnSpc>
              <a:buFontTx/>
              <a:buBlip>
                <a:blip r:embed="rId2"/>
              </a:buBlip>
            </a:pPr>
            <a:r>
              <a:rPr lang="en-US" sz="2400" b="1" dirty="0">
                <a:solidFill>
                  <a:schemeClr val="bg1"/>
                </a:solidFill>
                <a:latin typeface="Arial Narrow" pitchFamily="34" charset="0"/>
              </a:rPr>
              <a:t> Some eating disorders (bulimia)</a:t>
            </a:r>
          </a:p>
          <a:p>
            <a:pPr indent="-265113" algn="l" rtl="0">
              <a:lnSpc>
                <a:spcPts val="2875"/>
              </a:lnSpc>
              <a:buFontTx/>
              <a:buBlip>
                <a:blip r:embed="rId2"/>
              </a:buBlip>
            </a:pPr>
            <a:r>
              <a:rPr lang="en-US" sz="2400" b="1" dirty="0">
                <a:solidFill>
                  <a:schemeClr val="bg1"/>
                </a:solidFill>
                <a:latin typeface="Arial Narrow" pitchFamily="34" charset="0"/>
              </a:rPr>
              <a:t> Pain associated with diabetic neuropathy</a:t>
            </a:r>
          </a:p>
          <a:p>
            <a:pPr indent="-265113" algn="l" rtl="0">
              <a:lnSpc>
                <a:spcPts val="2875"/>
              </a:lnSpc>
              <a:buFontTx/>
              <a:buBlip>
                <a:blip r:embed="rId2"/>
              </a:buBlip>
            </a:pPr>
            <a:r>
              <a:rPr lang="en-US" sz="2400" b="1" dirty="0">
                <a:solidFill>
                  <a:schemeClr val="bg1"/>
                </a:solidFill>
                <a:latin typeface="Arial Narrow" pitchFamily="34" charset="0"/>
              </a:rPr>
              <a:t> Premature ejaculation</a:t>
            </a:r>
          </a:p>
          <a:p>
            <a:pPr indent="-265113" algn="l" rtl="0">
              <a:lnSpc>
                <a:spcPts val="2875"/>
              </a:lnSpc>
              <a:buFontTx/>
              <a:buBlip>
                <a:blip r:embed="rId2"/>
              </a:buBlip>
            </a:pPr>
            <a:r>
              <a:rPr lang="en-US" sz="2400" b="1" dirty="0">
                <a:solidFill>
                  <a:schemeClr val="bg1"/>
                </a:solidFill>
                <a:latin typeface="Arial Narrow" pitchFamily="34" charset="0"/>
              </a:rPr>
              <a:t> Premenstrual syndrome.</a:t>
            </a:r>
            <a:r>
              <a:rPr lang="en-US" sz="2400" dirty="0">
                <a:solidFill>
                  <a:schemeClr val="bg1"/>
                </a:solidFill>
                <a:latin typeface="Arial Narrow" pitchFamily="34" charset="0"/>
              </a:rPr>
              <a:t> </a:t>
            </a:r>
            <a:endParaRPr lang="en-US" sz="2400" b="1" dirty="0">
              <a:solidFill>
                <a:schemeClr val="bg1"/>
              </a:solidFill>
              <a:latin typeface="Arial Narrow" pitchFamily="34" charset="0"/>
            </a:endParaRPr>
          </a:p>
          <a:p>
            <a:pPr indent="-265113" algn="l" rtl="0">
              <a:lnSpc>
                <a:spcPts val="2875"/>
              </a:lnSpc>
              <a:buFontTx/>
              <a:buBlip>
                <a:blip r:embed="rId2"/>
              </a:buBlip>
            </a:pPr>
            <a:r>
              <a:rPr lang="en-US" sz="2400" b="1" dirty="0">
                <a:solidFill>
                  <a:schemeClr val="bg1"/>
                </a:solidFill>
                <a:latin typeface="Arial Narrow" pitchFamily="34" charset="0"/>
              </a:rPr>
              <a:t> Alcohol abuse. </a:t>
            </a:r>
          </a:p>
          <a:p>
            <a:pPr indent="-265113" algn="l" rtl="0">
              <a:lnSpc>
                <a:spcPts val="2875"/>
              </a:lnSpc>
              <a:buFontTx/>
              <a:buBlip>
                <a:blip r:embed="rId2"/>
              </a:buBlip>
            </a:pPr>
            <a:r>
              <a:rPr lang="en-US" sz="2400" b="1" dirty="0">
                <a:solidFill>
                  <a:schemeClr val="bg1"/>
                </a:solidFill>
                <a:latin typeface="Arial Narrow" pitchFamily="34" charset="0"/>
              </a:rPr>
              <a:t> Anorexia nervosa.</a:t>
            </a:r>
          </a:p>
          <a:p>
            <a:pPr indent="-265113" algn="l" rtl="0">
              <a:lnSpc>
                <a:spcPts val="2875"/>
              </a:lnSpc>
              <a:buFontTx/>
              <a:buBlip>
                <a:blip r:embed="rId2"/>
              </a:buBlip>
            </a:pPr>
            <a:r>
              <a:rPr lang="en-US" sz="2400" b="1" dirty="0">
                <a:solidFill>
                  <a:schemeClr val="bg1"/>
                </a:solidFill>
                <a:latin typeface="Arial Narrow" pitchFamily="34" charset="0"/>
              </a:rPr>
              <a:t> Generalized anxiety disorder (GAD).</a:t>
            </a:r>
          </a:p>
        </p:txBody>
      </p:sp>
      <p:sp>
        <p:nvSpPr>
          <p:cNvPr id="19464" name="TextBox 8"/>
          <p:cNvSpPr txBox="1">
            <a:spLocks noChangeArrowheads="1"/>
          </p:cNvSpPr>
          <p:nvPr/>
        </p:nvSpPr>
        <p:spPr bwMode="auto">
          <a:xfrm>
            <a:off x="152400" y="2884488"/>
            <a:ext cx="1905000" cy="493712"/>
          </a:xfrm>
          <a:prstGeom prst="rect">
            <a:avLst/>
          </a:prstGeom>
          <a:noFill/>
          <a:ln w="9525">
            <a:noFill/>
            <a:miter lim="800000"/>
            <a:headEnd/>
            <a:tailEnd/>
          </a:ln>
        </p:spPr>
        <p:txBody>
          <a:bodyPr>
            <a:spAutoFit/>
          </a:bodyPr>
          <a:lstStyle/>
          <a:p>
            <a:pPr algn="l" rtl="0"/>
            <a:r>
              <a:rPr lang="en-US" sz="2600" b="1">
                <a:solidFill>
                  <a:schemeClr val="bg1"/>
                </a:solidFill>
                <a:latin typeface="Arial Narrow" pitchFamily="34" charset="0"/>
              </a:rPr>
              <a:t>Used in: </a:t>
            </a:r>
          </a:p>
        </p:txBody>
      </p:sp>
      <p:sp>
        <p:nvSpPr>
          <p:cNvPr id="19466" name="Text Box 10"/>
          <p:cNvSpPr txBox="1">
            <a:spLocks noChangeArrowheads="1"/>
          </p:cNvSpPr>
          <p:nvPr/>
        </p:nvSpPr>
        <p:spPr bwMode="auto">
          <a:xfrm>
            <a:off x="228600" y="762000"/>
            <a:ext cx="8610600" cy="1187450"/>
          </a:xfrm>
          <a:prstGeom prst="rect">
            <a:avLst/>
          </a:prstGeom>
          <a:noFill/>
          <a:ln w="9525">
            <a:noFill/>
            <a:miter lim="800000"/>
            <a:headEnd/>
            <a:tailEnd/>
          </a:ln>
          <a:effectLst/>
        </p:spPr>
        <p:txBody>
          <a:bodyPr>
            <a:spAutoFit/>
          </a:bodyPr>
          <a:lstStyle/>
          <a:p>
            <a:pPr algn="l" rtl="0"/>
            <a:r>
              <a:rPr lang="en-US" sz="2400" b="1">
                <a:solidFill>
                  <a:schemeClr val="bg1"/>
                </a:solidFill>
                <a:latin typeface="Arial Narrow" pitchFamily="34" charset="0"/>
              </a:rPr>
              <a:t>First choice for most depression. Comparable efficacy as TCAs  but much safer &lt; sedation &amp; antimuscarinic side effects</a:t>
            </a:r>
          </a:p>
          <a:p>
            <a:pPr algn="l" rtl="0"/>
            <a:r>
              <a:rPr lang="en-US" sz="2400" b="1">
                <a:solidFill>
                  <a:schemeClr val="bg1"/>
                </a:solidFill>
                <a:latin typeface="Arial Narrow" pitchFamily="34" charset="0"/>
              </a:rPr>
              <a:t>                    &lt; toxicity in over doses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heckerboard(down)">
                                      <p:cBhvr>
                                        <p:cTn id="7" dur="10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strips(downRight)">
                                      <p:cBhvr>
                                        <p:cTn id="12" dur="1000"/>
                                        <p:tgtEl>
                                          <p:spTgt spid="19464"/>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9463">
                                            <p:txEl>
                                              <p:pRg st="0" end="0"/>
                                            </p:txEl>
                                          </p:spTgt>
                                        </p:tgtEl>
                                        <p:attrNameLst>
                                          <p:attrName>style.visibility</p:attrName>
                                        </p:attrNameLst>
                                      </p:cBhvr>
                                      <p:to>
                                        <p:strVal val="visible"/>
                                      </p:to>
                                    </p:set>
                                    <p:animEffect transition="in" filter="strips(downRight)">
                                      <p:cBhvr>
                                        <p:cTn id="16" dur="1000"/>
                                        <p:tgtEl>
                                          <p:spTgt spid="19463">
                                            <p:txEl>
                                              <p:pRg st="0" end="0"/>
                                            </p:txEl>
                                          </p:spTgt>
                                        </p:tgtEl>
                                      </p:cBhvr>
                                    </p:animEffect>
                                  </p:childTnLst>
                                </p:cTn>
                              </p:par>
                            </p:childTnLst>
                          </p:cTn>
                        </p:par>
                        <p:par>
                          <p:cTn id="17" fill="hold">
                            <p:stCondLst>
                              <p:cond delay="2000"/>
                            </p:stCondLst>
                            <p:childTnLst>
                              <p:par>
                                <p:cTn id="18" presetID="18" presetClass="entr" presetSubtype="6" fill="hold" grpId="0" nodeType="afterEffect">
                                  <p:stCondLst>
                                    <p:cond delay="0"/>
                                  </p:stCondLst>
                                  <p:childTnLst>
                                    <p:set>
                                      <p:cBhvr>
                                        <p:cTn id="19" dur="1" fill="hold">
                                          <p:stCondLst>
                                            <p:cond delay="0"/>
                                          </p:stCondLst>
                                        </p:cTn>
                                        <p:tgtEl>
                                          <p:spTgt spid="19463">
                                            <p:txEl>
                                              <p:pRg st="1" end="1"/>
                                            </p:txEl>
                                          </p:spTgt>
                                        </p:tgtEl>
                                        <p:attrNameLst>
                                          <p:attrName>style.visibility</p:attrName>
                                        </p:attrNameLst>
                                      </p:cBhvr>
                                      <p:to>
                                        <p:strVal val="visible"/>
                                      </p:to>
                                    </p:set>
                                    <p:animEffect transition="in" filter="strips(downRight)">
                                      <p:cBhvr>
                                        <p:cTn id="20" dur="1000"/>
                                        <p:tgtEl>
                                          <p:spTgt spid="19463">
                                            <p:txEl>
                                              <p:pRg st="1" end="1"/>
                                            </p:txEl>
                                          </p:spTgt>
                                        </p:tgtEl>
                                      </p:cBhvr>
                                    </p:animEffect>
                                  </p:childTnLst>
                                </p:cTn>
                              </p:par>
                            </p:childTnLst>
                          </p:cTn>
                        </p:par>
                        <p:par>
                          <p:cTn id="21" fill="hold">
                            <p:stCondLst>
                              <p:cond delay="3000"/>
                            </p:stCondLst>
                            <p:childTnLst>
                              <p:par>
                                <p:cTn id="22" presetID="18" presetClass="entr" presetSubtype="6" fill="hold" grpId="0" nodeType="afterEffect">
                                  <p:stCondLst>
                                    <p:cond delay="0"/>
                                  </p:stCondLst>
                                  <p:childTnLst>
                                    <p:set>
                                      <p:cBhvr>
                                        <p:cTn id="23" dur="1" fill="hold">
                                          <p:stCondLst>
                                            <p:cond delay="0"/>
                                          </p:stCondLst>
                                        </p:cTn>
                                        <p:tgtEl>
                                          <p:spTgt spid="19463">
                                            <p:txEl>
                                              <p:pRg st="2" end="2"/>
                                            </p:txEl>
                                          </p:spTgt>
                                        </p:tgtEl>
                                        <p:attrNameLst>
                                          <p:attrName>style.visibility</p:attrName>
                                        </p:attrNameLst>
                                      </p:cBhvr>
                                      <p:to>
                                        <p:strVal val="visible"/>
                                      </p:to>
                                    </p:set>
                                    <p:animEffect transition="in" filter="strips(downRight)">
                                      <p:cBhvr>
                                        <p:cTn id="24" dur="1000"/>
                                        <p:tgtEl>
                                          <p:spTgt spid="19463">
                                            <p:txEl>
                                              <p:pRg st="2" end="2"/>
                                            </p:txEl>
                                          </p:spTgt>
                                        </p:tgtEl>
                                      </p:cBhvr>
                                    </p:animEffect>
                                  </p:childTnLst>
                                </p:cTn>
                              </p:par>
                            </p:childTnLst>
                          </p:cTn>
                        </p:par>
                        <p:par>
                          <p:cTn id="25" fill="hold">
                            <p:stCondLst>
                              <p:cond delay="4000"/>
                            </p:stCondLst>
                            <p:childTnLst>
                              <p:par>
                                <p:cTn id="26" presetID="18" presetClass="entr" presetSubtype="6" fill="hold" grpId="0" nodeType="afterEffect">
                                  <p:stCondLst>
                                    <p:cond delay="0"/>
                                  </p:stCondLst>
                                  <p:childTnLst>
                                    <p:set>
                                      <p:cBhvr>
                                        <p:cTn id="27" dur="1" fill="hold">
                                          <p:stCondLst>
                                            <p:cond delay="0"/>
                                          </p:stCondLst>
                                        </p:cTn>
                                        <p:tgtEl>
                                          <p:spTgt spid="19463">
                                            <p:txEl>
                                              <p:pRg st="3" end="3"/>
                                            </p:txEl>
                                          </p:spTgt>
                                        </p:tgtEl>
                                        <p:attrNameLst>
                                          <p:attrName>style.visibility</p:attrName>
                                        </p:attrNameLst>
                                      </p:cBhvr>
                                      <p:to>
                                        <p:strVal val="visible"/>
                                      </p:to>
                                    </p:set>
                                    <p:animEffect transition="in" filter="strips(downRight)">
                                      <p:cBhvr>
                                        <p:cTn id="28" dur="1000"/>
                                        <p:tgtEl>
                                          <p:spTgt spid="19463">
                                            <p:txEl>
                                              <p:pRg st="3" end="3"/>
                                            </p:txEl>
                                          </p:spTgt>
                                        </p:tgtEl>
                                      </p:cBhvr>
                                    </p:animEffect>
                                  </p:childTnLst>
                                </p:cTn>
                              </p:par>
                            </p:childTnLst>
                          </p:cTn>
                        </p:par>
                        <p:par>
                          <p:cTn id="29" fill="hold">
                            <p:stCondLst>
                              <p:cond delay="5000"/>
                            </p:stCondLst>
                            <p:childTnLst>
                              <p:par>
                                <p:cTn id="30" presetID="18" presetClass="entr" presetSubtype="6" fill="hold" grpId="0" nodeType="afterEffect">
                                  <p:stCondLst>
                                    <p:cond delay="0"/>
                                  </p:stCondLst>
                                  <p:childTnLst>
                                    <p:set>
                                      <p:cBhvr>
                                        <p:cTn id="31" dur="1" fill="hold">
                                          <p:stCondLst>
                                            <p:cond delay="0"/>
                                          </p:stCondLst>
                                        </p:cTn>
                                        <p:tgtEl>
                                          <p:spTgt spid="19463">
                                            <p:txEl>
                                              <p:pRg st="4" end="4"/>
                                            </p:txEl>
                                          </p:spTgt>
                                        </p:tgtEl>
                                        <p:attrNameLst>
                                          <p:attrName>style.visibility</p:attrName>
                                        </p:attrNameLst>
                                      </p:cBhvr>
                                      <p:to>
                                        <p:strVal val="visible"/>
                                      </p:to>
                                    </p:set>
                                    <p:animEffect transition="in" filter="strips(downRight)">
                                      <p:cBhvr>
                                        <p:cTn id="32" dur="1000"/>
                                        <p:tgtEl>
                                          <p:spTgt spid="19463">
                                            <p:txEl>
                                              <p:pRg st="4" end="4"/>
                                            </p:txEl>
                                          </p:spTgt>
                                        </p:tgtEl>
                                      </p:cBhvr>
                                    </p:animEffect>
                                  </p:childTnLst>
                                </p:cTn>
                              </p:par>
                            </p:childTnLst>
                          </p:cTn>
                        </p:par>
                        <p:par>
                          <p:cTn id="33" fill="hold">
                            <p:stCondLst>
                              <p:cond delay="6000"/>
                            </p:stCondLst>
                            <p:childTnLst>
                              <p:par>
                                <p:cTn id="34" presetID="18" presetClass="entr" presetSubtype="6" fill="hold" grpId="0" nodeType="afterEffect">
                                  <p:stCondLst>
                                    <p:cond delay="0"/>
                                  </p:stCondLst>
                                  <p:childTnLst>
                                    <p:set>
                                      <p:cBhvr>
                                        <p:cTn id="35" dur="1" fill="hold">
                                          <p:stCondLst>
                                            <p:cond delay="0"/>
                                          </p:stCondLst>
                                        </p:cTn>
                                        <p:tgtEl>
                                          <p:spTgt spid="19463">
                                            <p:txEl>
                                              <p:pRg st="5" end="5"/>
                                            </p:txEl>
                                          </p:spTgt>
                                        </p:tgtEl>
                                        <p:attrNameLst>
                                          <p:attrName>style.visibility</p:attrName>
                                        </p:attrNameLst>
                                      </p:cBhvr>
                                      <p:to>
                                        <p:strVal val="visible"/>
                                      </p:to>
                                    </p:set>
                                    <p:animEffect transition="in" filter="strips(downRight)">
                                      <p:cBhvr>
                                        <p:cTn id="36" dur="1000"/>
                                        <p:tgtEl>
                                          <p:spTgt spid="19463">
                                            <p:txEl>
                                              <p:pRg st="5" end="5"/>
                                            </p:txEl>
                                          </p:spTgt>
                                        </p:tgtEl>
                                      </p:cBhvr>
                                    </p:animEffect>
                                  </p:childTnLst>
                                </p:cTn>
                              </p:par>
                            </p:childTnLst>
                          </p:cTn>
                        </p:par>
                        <p:par>
                          <p:cTn id="37" fill="hold">
                            <p:stCondLst>
                              <p:cond delay="7000"/>
                            </p:stCondLst>
                            <p:childTnLst>
                              <p:par>
                                <p:cTn id="38" presetID="18" presetClass="entr" presetSubtype="6" fill="hold" grpId="0" nodeType="afterEffect">
                                  <p:stCondLst>
                                    <p:cond delay="0"/>
                                  </p:stCondLst>
                                  <p:childTnLst>
                                    <p:set>
                                      <p:cBhvr>
                                        <p:cTn id="39" dur="1" fill="hold">
                                          <p:stCondLst>
                                            <p:cond delay="0"/>
                                          </p:stCondLst>
                                        </p:cTn>
                                        <p:tgtEl>
                                          <p:spTgt spid="19463">
                                            <p:txEl>
                                              <p:pRg st="6" end="6"/>
                                            </p:txEl>
                                          </p:spTgt>
                                        </p:tgtEl>
                                        <p:attrNameLst>
                                          <p:attrName>style.visibility</p:attrName>
                                        </p:attrNameLst>
                                      </p:cBhvr>
                                      <p:to>
                                        <p:strVal val="visible"/>
                                      </p:to>
                                    </p:set>
                                    <p:animEffect transition="in" filter="strips(downRight)">
                                      <p:cBhvr>
                                        <p:cTn id="40" dur="1000"/>
                                        <p:tgtEl>
                                          <p:spTgt spid="19463">
                                            <p:txEl>
                                              <p:pRg st="6" end="6"/>
                                            </p:txEl>
                                          </p:spTgt>
                                        </p:tgtEl>
                                      </p:cBhvr>
                                    </p:animEffect>
                                  </p:childTnLst>
                                </p:cTn>
                              </p:par>
                            </p:childTnLst>
                          </p:cTn>
                        </p:par>
                        <p:par>
                          <p:cTn id="41" fill="hold">
                            <p:stCondLst>
                              <p:cond delay="8000"/>
                            </p:stCondLst>
                            <p:childTnLst>
                              <p:par>
                                <p:cTn id="42" presetID="18" presetClass="entr" presetSubtype="6" fill="hold" grpId="0" nodeType="afterEffect">
                                  <p:stCondLst>
                                    <p:cond delay="0"/>
                                  </p:stCondLst>
                                  <p:childTnLst>
                                    <p:set>
                                      <p:cBhvr>
                                        <p:cTn id="43" dur="1" fill="hold">
                                          <p:stCondLst>
                                            <p:cond delay="0"/>
                                          </p:stCondLst>
                                        </p:cTn>
                                        <p:tgtEl>
                                          <p:spTgt spid="19463">
                                            <p:txEl>
                                              <p:pRg st="7" end="7"/>
                                            </p:txEl>
                                          </p:spTgt>
                                        </p:tgtEl>
                                        <p:attrNameLst>
                                          <p:attrName>style.visibility</p:attrName>
                                        </p:attrNameLst>
                                      </p:cBhvr>
                                      <p:to>
                                        <p:strVal val="visible"/>
                                      </p:to>
                                    </p:set>
                                    <p:animEffect transition="in" filter="strips(downRight)">
                                      <p:cBhvr>
                                        <p:cTn id="44" dur="1000"/>
                                        <p:tgtEl>
                                          <p:spTgt spid="19463">
                                            <p:txEl>
                                              <p:pRg st="7" end="7"/>
                                            </p:txEl>
                                          </p:spTgt>
                                        </p:tgtEl>
                                      </p:cBhvr>
                                    </p:animEffect>
                                  </p:childTnLst>
                                </p:cTn>
                              </p:par>
                            </p:childTnLst>
                          </p:cTn>
                        </p:par>
                        <p:par>
                          <p:cTn id="45" fill="hold">
                            <p:stCondLst>
                              <p:cond delay="9000"/>
                            </p:stCondLst>
                            <p:childTnLst>
                              <p:par>
                                <p:cTn id="46" presetID="18" presetClass="entr" presetSubtype="6" fill="hold" grpId="0" nodeType="afterEffect">
                                  <p:stCondLst>
                                    <p:cond delay="0"/>
                                  </p:stCondLst>
                                  <p:childTnLst>
                                    <p:set>
                                      <p:cBhvr>
                                        <p:cTn id="47" dur="1" fill="hold">
                                          <p:stCondLst>
                                            <p:cond delay="0"/>
                                          </p:stCondLst>
                                        </p:cTn>
                                        <p:tgtEl>
                                          <p:spTgt spid="19463">
                                            <p:txEl>
                                              <p:pRg st="8" end="8"/>
                                            </p:txEl>
                                          </p:spTgt>
                                        </p:tgtEl>
                                        <p:attrNameLst>
                                          <p:attrName>style.visibility</p:attrName>
                                        </p:attrNameLst>
                                      </p:cBhvr>
                                      <p:to>
                                        <p:strVal val="visible"/>
                                      </p:to>
                                    </p:set>
                                    <p:animEffect transition="in" filter="strips(downRight)">
                                      <p:cBhvr>
                                        <p:cTn id="48" dur="1000"/>
                                        <p:tgtEl>
                                          <p:spTgt spid="19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build="p"/>
      <p:bldP spid="194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2400">
              <a:solidFill>
                <a:schemeClr val="bg1"/>
              </a:solidFill>
              <a:latin typeface="Arial Narrow" pitchFamily="34" charset="0"/>
            </a:endParaRPr>
          </a:p>
        </p:txBody>
      </p:sp>
      <p:sp>
        <p:nvSpPr>
          <p:cNvPr id="20484" name="Rectangle 6"/>
          <p:cNvSpPr>
            <a:spLocks noChangeArrowheads="1"/>
          </p:cNvSpPr>
          <p:nvPr/>
        </p:nvSpPr>
        <p:spPr bwMode="auto">
          <a:xfrm>
            <a:off x="298450" y="228600"/>
            <a:ext cx="768350" cy="425450"/>
          </a:xfrm>
          <a:prstGeom prst="rect">
            <a:avLst/>
          </a:prstGeom>
          <a:solidFill>
            <a:srgbClr val="C5EDE9"/>
          </a:solidFill>
          <a:ln w="28575">
            <a:solidFill>
              <a:schemeClr val="bg1"/>
            </a:solidFill>
            <a:miter lim="800000"/>
            <a:headEnd/>
            <a:tailEnd/>
          </a:ln>
        </p:spPr>
        <p:txBody>
          <a:bodyPr wrap="none">
            <a:spAutoFit/>
          </a:bodyPr>
          <a:lstStyle/>
          <a:p>
            <a:pPr algn="l" rtl="0">
              <a:lnSpc>
                <a:spcPct val="90000"/>
              </a:lnSpc>
            </a:pPr>
            <a:r>
              <a:rPr lang="en-US" sz="2400">
                <a:solidFill>
                  <a:schemeClr val="tx2"/>
                </a:solidFill>
                <a:latin typeface="Bernard MT Condensed" pitchFamily="18" charset="0"/>
              </a:rPr>
              <a:t>ADRs</a:t>
            </a:r>
          </a:p>
        </p:txBody>
      </p:sp>
      <p:sp>
        <p:nvSpPr>
          <p:cNvPr id="20485" name="Rectangle 3"/>
          <p:cNvSpPr txBox="1">
            <a:spLocks noChangeArrowheads="1"/>
          </p:cNvSpPr>
          <p:nvPr/>
        </p:nvSpPr>
        <p:spPr bwMode="auto">
          <a:xfrm>
            <a:off x="609600" y="762000"/>
            <a:ext cx="8610600" cy="5257800"/>
          </a:xfrm>
          <a:prstGeom prst="rect">
            <a:avLst/>
          </a:prstGeom>
          <a:noFill/>
          <a:ln w="9525">
            <a:noFill/>
            <a:miter lim="800000"/>
            <a:headEnd/>
            <a:tailEnd/>
          </a:ln>
        </p:spPr>
        <p:txBody>
          <a:bodyPr/>
          <a:lstStyle/>
          <a:p>
            <a:pPr indent="-342900" algn="l" rtl="0">
              <a:buFontTx/>
              <a:buBlip>
                <a:blip r:embed="rId2"/>
              </a:buBlip>
            </a:pPr>
            <a:r>
              <a:rPr lang="en-US" sz="2600" b="1">
                <a:solidFill>
                  <a:schemeClr val="bg1"/>
                </a:solidFill>
                <a:latin typeface="Arial Narrow" pitchFamily="34" charset="0"/>
              </a:rPr>
              <a:t>Insomnia, anxiety, agitation, nervousness &gt; fluoxetine  &gt; </a:t>
            </a:r>
            <a:br>
              <a:rPr lang="en-US" sz="2600" b="1">
                <a:solidFill>
                  <a:schemeClr val="bg1"/>
                </a:solidFill>
                <a:latin typeface="Arial Narrow" pitchFamily="34" charset="0"/>
              </a:rPr>
            </a:br>
            <a:r>
              <a:rPr lang="en-US" sz="2600" b="1">
                <a:solidFill>
                  <a:schemeClr val="bg1"/>
                </a:solidFill>
                <a:latin typeface="Arial Narrow" pitchFamily="34" charset="0"/>
              </a:rPr>
              <a:t>     citalopram</a:t>
            </a:r>
            <a:r>
              <a:rPr lang="en-US" sz="2600" b="1">
                <a:solidFill>
                  <a:schemeClr val="bg1"/>
                </a:solidFill>
                <a:latin typeface="Arial Narrow" pitchFamily="34" charset="0"/>
                <a:sym typeface="Wingdings 3" pitchFamily="18" charset="2"/>
              </a:rPr>
              <a:t> </a:t>
            </a:r>
          </a:p>
          <a:p>
            <a:pPr indent="-342900" algn="l" rtl="0"/>
            <a:r>
              <a:rPr lang="en-US" sz="2600" b="1">
                <a:solidFill>
                  <a:schemeClr val="bg1"/>
                </a:solidFill>
                <a:latin typeface="Arial Narrow" pitchFamily="34" charset="0"/>
                <a:sym typeface="Wingdings 3" pitchFamily="18" charset="2"/>
              </a:rPr>
              <a:t>          </a:t>
            </a:r>
            <a:r>
              <a:rPr lang="en-US" sz="2600" b="1">
                <a:solidFill>
                  <a:srgbClr val="D5FFFF"/>
                </a:solidFill>
                <a:latin typeface="Arial Narrow" pitchFamily="34" charset="0"/>
                <a:sym typeface="Wingdings 3" pitchFamily="18" charset="2"/>
              </a:rPr>
              <a:t> useful in fatigued patients</a:t>
            </a:r>
            <a:endParaRPr lang="en-US" sz="2600" b="1">
              <a:solidFill>
                <a:srgbClr val="D5FFFF"/>
              </a:solidFill>
              <a:latin typeface="Arial Narrow" pitchFamily="34" charset="0"/>
            </a:endParaRPr>
          </a:p>
          <a:p>
            <a:pPr indent="-342900" algn="l" rtl="0">
              <a:buFontTx/>
              <a:buBlip>
                <a:blip r:embed="rId2"/>
              </a:buBlip>
            </a:pPr>
            <a:r>
              <a:rPr lang="en-US" sz="2600" b="1">
                <a:solidFill>
                  <a:schemeClr val="bg1"/>
                </a:solidFill>
                <a:latin typeface="Arial Narrow" pitchFamily="34" charset="0"/>
              </a:rPr>
              <a:t>Sedation &amp; lassitude with &gt; paroxetine, sertraline</a:t>
            </a:r>
          </a:p>
          <a:p>
            <a:pPr indent="-342900" algn="l" rtl="0"/>
            <a:r>
              <a:rPr lang="en-US" sz="2600" b="1">
                <a:solidFill>
                  <a:schemeClr val="bg1"/>
                </a:solidFill>
                <a:latin typeface="Arial Narrow" pitchFamily="34" charset="0"/>
              </a:rPr>
              <a:t>          </a:t>
            </a:r>
            <a:r>
              <a:rPr lang="en-US" sz="2600" b="1">
                <a:solidFill>
                  <a:srgbClr val="D5FFFF"/>
                </a:solidFill>
                <a:latin typeface="Arial Narrow" pitchFamily="34" charset="0"/>
                <a:sym typeface="Wingdings 3" pitchFamily="18" charset="2"/>
              </a:rPr>
              <a:t> </a:t>
            </a:r>
            <a:r>
              <a:rPr lang="en-US" sz="2600" b="1">
                <a:solidFill>
                  <a:srgbClr val="D5FFFF"/>
                </a:solidFill>
                <a:latin typeface="Arial Narrow" pitchFamily="34" charset="0"/>
              </a:rPr>
              <a:t>useful in patients with difficult sleep</a:t>
            </a:r>
            <a:r>
              <a:rPr lang="en-US" sz="2600" b="1">
                <a:solidFill>
                  <a:schemeClr val="bg1"/>
                </a:solidFill>
                <a:latin typeface="Arial Narrow" pitchFamily="34" charset="0"/>
              </a:rPr>
              <a:t> .</a:t>
            </a:r>
          </a:p>
          <a:p>
            <a:pPr indent="-342900" algn="l" rtl="0">
              <a:buFontTx/>
              <a:buBlip>
                <a:blip r:embed="rId2"/>
              </a:buBlip>
            </a:pPr>
            <a:r>
              <a:rPr lang="en-US" sz="2600" b="1">
                <a:solidFill>
                  <a:schemeClr val="bg1"/>
                </a:solidFill>
                <a:latin typeface="Arial Narrow" pitchFamily="34" charset="0"/>
              </a:rPr>
              <a:t>GIT upset ( nausea, vomiting, diarrhea) (indirect stimulation of </a:t>
            </a:r>
            <a:br>
              <a:rPr lang="en-US" sz="2600" b="1">
                <a:solidFill>
                  <a:schemeClr val="bg1"/>
                </a:solidFill>
                <a:latin typeface="Arial Narrow" pitchFamily="34" charset="0"/>
              </a:rPr>
            </a:br>
            <a:r>
              <a:rPr lang="en-US" sz="2600" b="1">
                <a:solidFill>
                  <a:schemeClr val="bg1"/>
                </a:solidFill>
                <a:latin typeface="Arial Narrow" pitchFamily="34" charset="0"/>
              </a:rPr>
              <a:t>     5-HT</a:t>
            </a:r>
            <a:r>
              <a:rPr lang="en-US" sz="2600" b="1" baseline="-25000">
                <a:solidFill>
                  <a:schemeClr val="bg1"/>
                </a:solidFill>
                <a:latin typeface="Arial Narrow" pitchFamily="34" charset="0"/>
              </a:rPr>
              <a:t>3</a:t>
            </a:r>
            <a:r>
              <a:rPr lang="en-US" sz="2600" b="1">
                <a:solidFill>
                  <a:schemeClr val="bg1"/>
                </a:solidFill>
                <a:latin typeface="Arial Narrow" pitchFamily="34" charset="0"/>
              </a:rPr>
              <a:t> receptors in the enteric nervous system )</a:t>
            </a:r>
          </a:p>
          <a:p>
            <a:pPr indent="-342900" algn="l" rtl="0">
              <a:buFontTx/>
              <a:buBlip>
                <a:blip r:embed="rId2"/>
              </a:buBlip>
            </a:pPr>
            <a:r>
              <a:rPr lang="en-US" sz="2600" b="1">
                <a:solidFill>
                  <a:schemeClr val="bg1"/>
                </a:solidFill>
                <a:latin typeface="Arial Narrow" pitchFamily="34" charset="0"/>
              </a:rPr>
              <a:t>Anorexia &amp; weight loss</a:t>
            </a:r>
          </a:p>
          <a:p>
            <a:pPr indent="-342900" algn="l" rtl="0">
              <a:buFontTx/>
              <a:buBlip>
                <a:blip r:embed="rId2"/>
              </a:buBlip>
            </a:pPr>
            <a:r>
              <a:rPr lang="en-US" sz="2600" b="1">
                <a:solidFill>
                  <a:schemeClr val="bg1"/>
                </a:solidFill>
                <a:latin typeface="Arial Narrow" pitchFamily="34" charset="0"/>
              </a:rPr>
              <a:t>Impotence &amp; sexual dysfunction; loss libido, delayed </a:t>
            </a:r>
            <a:br>
              <a:rPr lang="en-US" sz="2600" b="1">
                <a:solidFill>
                  <a:schemeClr val="bg1"/>
                </a:solidFill>
                <a:latin typeface="Arial Narrow" pitchFamily="34" charset="0"/>
              </a:rPr>
            </a:br>
            <a:r>
              <a:rPr lang="en-US" sz="2600" b="1">
                <a:solidFill>
                  <a:schemeClr val="bg1"/>
                </a:solidFill>
                <a:latin typeface="Arial Narrow" pitchFamily="34" charset="0"/>
              </a:rPr>
              <a:t>     ejaculation (Indirect CNS stimulation of 5-HT</a:t>
            </a:r>
            <a:r>
              <a:rPr lang="en-US" sz="2600" b="1" baseline="-25000">
                <a:solidFill>
                  <a:schemeClr val="bg1"/>
                </a:solidFill>
                <a:latin typeface="Arial Narrow" pitchFamily="34" charset="0"/>
              </a:rPr>
              <a:t>2</a:t>
            </a:r>
            <a:r>
              <a:rPr lang="en-US" sz="2600" b="1">
                <a:solidFill>
                  <a:schemeClr val="bg1"/>
                </a:solidFill>
                <a:latin typeface="Arial Narrow" pitchFamily="34" charset="0"/>
              </a:rPr>
              <a:t>)</a:t>
            </a:r>
            <a:r>
              <a:rPr lang="en-US" sz="2600" b="1">
                <a:solidFill>
                  <a:schemeClr val="bg1"/>
                </a:solidFill>
                <a:latin typeface="Arial Narrow" pitchFamily="34" charset="0"/>
                <a:sym typeface="Wingdings 3" pitchFamily="18" charset="2"/>
              </a:rPr>
              <a:t> </a:t>
            </a:r>
          </a:p>
          <a:p>
            <a:pPr indent="-342900" algn="l" rtl="0"/>
            <a:r>
              <a:rPr lang="en-US" sz="2600" b="1">
                <a:solidFill>
                  <a:schemeClr val="bg1"/>
                </a:solidFill>
                <a:latin typeface="Arial Narrow" pitchFamily="34" charset="0"/>
                <a:sym typeface="Wingdings 3" pitchFamily="18" charset="2"/>
              </a:rPr>
              <a:t>         </a:t>
            </a:r>
            <a:r>
              <a:rPr lang="en-US" sz="2600" b="1">
                <a:solidFill>
                  <a:srgbClr val="D5FFFF"/>
                </a:solidFill>
                <a:latin typeface="Arial Narrow" pitchFamily="34" charset="0"/>
                <a:sym typeface="Wingdings 3" pitchFamily="18" charset="2"/>
              </a:rPr>
              <a:t></a:t>
            </a:r>
            <a:r>
              <a:rPr lang="en-US" sz="2600" b="1">
                <a:solidFill>
                  <a:srgbClr val="D5FFFF"/>
                </a:solidFill>
                <a:latin typeface="Arial Narrow" pitchFamily="34" charset="0"/>
              </a:rPr>
              <a:t> useful in patients who have premature ejaculation</a:t>
            </a:r>
            <a:r>
              <a:rPr lang="en-US" sz="2600" b="1">
                <a:solidFill>
                  <a:schemeClr val="bg1"/>
                </a:solidFill>
                <a:latin typeface="Arial Narrow" pitchFamily="34" charset="0"/>
              </a:rPr>
              <a:t>.</a:t>
            </a:r>
          </a:p>
          <a:p>
            <a:pPr indent="-342900" algn="l" rtl="0">
              <a:buFontTx/>
              <a:buBlip>
                <a:blip r:embed="rId2"/>
              </a:buBlip>
            </a:pPr>
            <a:r>
              <a:rPr lang="en-US" sz="2600" b="1">
                <a:solidFill>
                  <a:schemeClr val="bg1"/>
                </a:solidFill>
                <a:latin typeface="Arial Narrow" pitchFamily="34" charset="0"/>
              </a:rPr>
              <a:t>Mild CV &amp; minimal antimuscarinc side effects  unlike TCAs</a:t>
            </a:r>
          </a:p>
          <a:p>
            <a:pPr indent="-342900" algn="l" rtl="0">
              <a:buFontTx/>
              <a:buBlip>
                <a:blip r:embed="rId2"/>
              </a:buBlip>
            </a:pPr>
            <a:r>
              <a:rPr lang="en-US" sz="2600" b="1">
                <a:solidFill>
                  <a:schemeClr val="bg1"/>
                </a:solidFill>
                <a:latin typeface="Arial Narrow" pitchFamily="34" charset="0"/>
              </a:rPr>
              <a:t>Withdrawal manifestation &lt; intensity than TCAs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10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10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1000"/>
                                        <p:tgtEl>
                                          <p:spTgt spid="204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1000"/>
                                        <p:tgtEl>
                                          <p:spTgt spid="204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wipe(left)">
                                      <p:cBhvr>
                                        <p:cTn id="27" dur="1000"/>
                                        <p:tgtEl>
                                          <p:spTgt spid="204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5">
                                            <p:txEl>
                                              <p:pRg st="5" end="5"/>
                                            </p:txEl>
                                          </p:spTgt>
                                        </p:tgtEl>
                                        <p:attrNameLst>
                                          <p:attrName>style.visibility</p:attrName>
                                        </p:attrNameLst>
                                      </p:cBhvr>
                                      <p:to>
                                        <p:strVal val="visible"/>
                                      </p:to>
                                    </p:set>
                                    <p:animEffect transition="in" filter="wipe(left)">
                                      <p:cBhvr>
                                        <p:cTn id="32" dur="1000"/>
                                        <p:tgtEl>
                                          <p:spTgt spid="204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5">
                                            <p:txEl>
                                              <p:pRg st="6" end="6"/>
                                            </p:txEl>
                                          </p:spTgt>
                                        </p:tgtEl>
                                        <p:attrNameLst>
                                          <p:attrName>style.visibility</p:attrName>
                                        </p:attrNameLst>
                                      </p:cBhvr>
                                      <p:to>
                                        <p:strVal val="visible"/>
                                      </p:to>
                                    </p:set>
                                    <p:animEffect transition="in" filter="wipe(left)">
                                      <p:cBhvr>
                                        <p:cTn id="37" dur="1000"/>
                                        <p:tgtEl>
                                          <p:spTgt spid="204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5">
                                            <p:txEl>
                                              <p:pRg st="7" end="7"/>
                                            </p:txEl>
                                          </p:spTgt>
                                        </p:tgtEl>
                                        <p:attrNameLst>
                                          <p:attrName>style.visibility</p:attrName>
                                        </p:attrNameLst>
                                      </p:cBhvr>
                                      <p:to>
                                        <p:strVal val="visible"/>
                                      </p:to>
                                    </p:set>
                                    <p:animEffect transition="in" filter="wipe(left)">
                                      <p:cBhvr>
                                        <p:cTn id="42" dur="1000"/>
                                        <p:tgtEl>
                                          <p:spTgt spid="2048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85">
                                            <p:txEl>
                                              <p:pRg st="8" end="8"/>
                                            </p:txEl>
                                          </p:spTgt>
                                        </p:tgtEl>
                                        <p:attrNameLst>
                                          <p:attrName>style.visibility</p:attrName>
                                        </p:attrNameLst>
                                      </p:cBhvr>
                                      <p:to>
                                        <p:strVal val="visible"/>
                                      </p:to>
                                    </p:set>
                                    <p:animEffect transition="in" filter="wipe(left)">
                                      <p:cBhvr>
                                        <p:cTn id="47" dur="1000"/>
                                        <p:tgtEl>
                                          <p:spTgt spid="2048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485">
                                            <p:txEl>
                                              <p:pRg st="9" end="9"/>
                                            </p:txEl>
                                          </p:spTgt>
                                        </p:tgtEl>
                                        <p:attrNameLst>
                                          <p:attrName>style.visibility</p:attrName>
                                        </p:attrNameLst>
                                      </p:cBhvr>
                                      <p:to>
                                        <p:strVal val="visible"/>
                                      </p:to>
                                    </p:set>
                                    <p:animEffect transition="in" filter="wipe(left)">
                                      <p:cBhvr>
                                        <p:cTn id="52" dur="1000"/>
                                        <p:tgtEl>
                                          <p:spTgt spid="2048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1" y="6338"/>
            <a:ext cx="9131318" cy="6845324"/>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aphicFrame>
        <p:nvGraphicFramePr>
          <p:cNvPr id="21588" name="Group 84"/>
          <p:cNvGraphicFramePr>
            <a:graphicFrameLocks noGrp="1"/>
          </p:cNvGraphicFramePr>
          <p:nvPr/>
        </p:nvGraphicFramePr>
        <p:xfrm>
          <a:off x="762000" y="3692525"/>
          <a:ext cx="7696200" cy="2316480"/>
        </p:xfrm>
        <a:graphic>
          <a:graphicData uri="http://schemas.openxmlformats.org/drawingml/2006/table">
            <a:tbl>
              <a:tblPr rtl="1"/>
              <a:tblGrid>
                <a:gridCol w="7696200"/>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Drug              Cardiotoxicty       Nausea         Muscarinic        Sedation</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gradFill rotWithShape="0">
                      <a:gsLst>
                        <a:gs pos="0">
                          <a:srgbClr val="009999"/>
                        </a:gs>
                        <a:gs pos="100000">
                          <a:srgbClr val="6600FF"/>
                        </a:gs>
                      </a:gsLst>
                      <a:lin ang="0" scaled="1"/>
                    </a:grad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Citalopram             ?                               ++                       _                         _</a:t>
                      </a:r>
                      <a:endParaRPr kumimoji="0" lang="en-US" sz="2000" b="1" i="0" u="sng"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Fluoxetine              -                                ++                       _                         _</a:t>
                      </a:r>
                      <a:endParaRPr kumimoji="0" lang="en-US" sz="2000" b="1" i="0" u="sng"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Fluvoxamine          _                              +++                      _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Paroxetine              _                               ++                       +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Sertraline</a:t>
                      </a:r>
                      <a:r>
                        <a:rPr kumimoji="0" lang="en-US" sz="20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Arial" charset="0"/>
                        </a:rPr>
                        <a:t>                _                               ++                       _                        _</a:t>
                      </a:r>
                      <a:r>
                        <a:rPr kumimoji="0" lang="en-US"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rPr>
                        <a:t>  </a:t>
                      </a:r>
                      <a:endParaRPr kumimoji="0" lang="en-US" sz="1600" b="0" i="0" u="sng" strike="noStrike" cap="none" normalizeH="0" baseline="0" smtClean="0">
                        <a:ln>
                          <a:noFill/>
                        </a:ln>
                        <a:solidFill>
                          <a:schemeClr val="tx1"/>
                        </a:solidFill>
                        <a:effectLst>
                          <a:outerShdw blurRad="38100" dist="38100" dir="2700000" algn="tl">
                            <a:srgbClr val="C0C0C0"/>
                          </a:outerShdw>
                        </a:effectLst>
                        <a:latin typeface="Tahoma" pitchFamily="34" charset="0"/>
                        <a:cs typeface="Arial" charset="0"/>
                      </a:endParaRP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noFill/>
                  </a:tcPr>
                </a:tc>
              </a:tr>
            </a:tbl>
          </a:graphicData>
        </a:graphic>
      </p:graphicFrame>
      <p:graphicFrame>
        <p:nvGraphicFramePr>
          <p:cNvPr id="21587" name="Group 83"/>
          <p:cNvGraphicFramePr>
            <a:graphicFrameLocks noGrp="1"/>
          </p:cNvGraphicFramePr>
          <p:nvPr/>
        </p:nvGraphicFramePr>
        <p:xfrm>
          <a:off x="762000" y="533400"/>
          <a:ext cx="7620000" cy="2731008"/>
        </p:xfrm>
        <a:graphic>
          <a:graphicData uri="http://schemas.openxmlformats.org/drawingml/2006/table">
            <a:tbl>
              <a:tblPr rtl="1"/>
              <a:tblGrid>
                <a:gridCol w="2211387"/>
                <a:gridCol w="1778000"/>
                <a:gridCol w="1854200"/>
                <a:gridCol w="1776413"/>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  5-HT</a:t>
                      </a:r>
                      <a:r>
                        <a:rPr kumimoji="0" lang="en-US" sz="2000" b="1" i="0" u="none" strike="noStrike" cap="none" normalizeH="0" baseline="-2500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2</a:t>
                      </a: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 antagonists</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gradFill rotWithShape="0">
                      <a:gsLst>
                        <a:gs pos="0">
                          <a:srgbClr val="006666"/>
                        </a:gs>
                        <a:gs pos="100000">
                          <a:srgbClr val="6600FF"/>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 NE reuptake</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gradFill rotWithShape="0">
                      <a:gsLst>
                        <a:gs pos="0">
                          <a:srgbClr val="006666"/>
                        </a:gs>
                        <a:gs pos="100000">
                          <a:srgbClr val="6600FF"/>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Times New Roman" pitchFamily="18" charset="0"/>
                        </a:rPr>
                        <a:t>5-HT reuptake</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gradFill rotWithShape="0">
                      <a:gsLst>
                        <a:gs pos="0">
                          <a:srgbClr val="006666"/>
                        </a:gs>
                        <a:gs pos="100000">
                          <a:srgbClr val="6600FF"/>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SA" sz="28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gradFill rotWithShape="0">
                      <a:gsLst>
                        <a:gs pos="0">
                          <a:srgbClr val="006666"/>
                        </a:gs>
                        <a:gs pos="100000">
                          <a:srgbClr val="669900"/>
                        </a:gs>
                      </a:gsLst>
                      <a:lin ang="5400000" scaled="1"/>
                    </a:gradFill>
                  </a:tcPr>
                </a:tc>
              </a:tr>
              <a:tr h="1692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C0C0C0"/>
                            </a:outerShdw>
                          </a:effectLst>
                          <a:latin typeface="Arial Narrow" pitchFamily="34" charset="0"/>
                          <a:cs typeface="Times New Roman" pitchFamily="18" charset="0"/>
                        </a:rPr>
                        <a:t>+</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Citalopram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Fluoxetine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Fluvxamine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Paroxetine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Sertraline</a:t>
                      </a:r>
                    </a:p>
                  </a:txBody>
                  <a:tcPr horzOverflow="overflow">
                    <a:lnL w="12700" cap="flat" cmpd="sng" algn="ctr">
                      <a:solidFill>
                        <a:srgbClr val="97FFFF"/>
                      </a:solidFill>
                      <a:prstDash val="solid"/>
                      <a:round/>
                      <a:headEnd type="none" w="med" len="med"/>
                      <a:tailEnd type="none" w="med" len="med"/>
                    </a:lnL>
                    <a:lnR w="12700" cap="flat" cmpd="sng" algn="ctr">
                      <a:solidFill>
                        <a:srgbClr val="97FFFF"/>
                      </a:solidFill>
                      <a:prstDash val="solid"/>
                      <a:round/>
                      <a:headEnd type="none" w="med" len="med"/>
                      <a:tailEnd type="none" w="med" len="med"/>
                    </a:lnR>
                    <a:lnT w="12700" cap="flat" cmpd="sng" algn="ctr">
                      <a:solidFill>
                        <a:srgbClr val="97FFFF"/>
                      </a:solidFill>
                      <a:prstDash val="solid"/>
                      <a:round/>
                      <a:headEnd type="none" w="med" len="med"/>
                      <a:tailEnd type="none" w="med" len="med"/>
                    </a:lnT>
                    <a:lnB w="12700" cap="flat" cmpd="sng" algn="ctr">
                      <a:solidFill>
                        <a:srgbClr val="97FFFF"/>
                      </a:solidFill>
                      <a:prstDash val="solid"/>
                      <a:round/>
                      <a:headEnd type="none" w="med" len="med"/>
                      <a:tailEnd type="none" w="med" len="med"/>
                    </a:lnB>
                    <a:lnTlToBr>
                      <a:noFill/>
                    </a:lnTlToBr>
                    <a:lnBlToTr>
                      <a:noFill/>
                    </a:lnBlToTr>
                    <a:gradFill rotWithShape="0">
                      <a:gsLst>
                        <a:gs pos="0">
                          <a:srgbClr val="006666"/>
                        </a:gs>
                        <a:gs pos="100000">
                          <a:srgbClr val="669900"/>
                        </a:gs>
                      </a:gsLst>
                      <a:lin ang="5400000" scaled="1"/>
                    </a:gradFill>
                  </a:tcPr>
                </a:tc>
              </a:tr>
            </a:tbl>
          </a:graphicData>
        </a:graphic>
      </p:graphicFrame>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42000">
                <a:srgbClr val="2F5A67"/>
              </a:gs>
              <a:gs pos="11000">
                <a:srgbClr val="006192">
                  <a:alpha val="71000"/>
                </a:srgbClr>
              </a:gs>
              <a:gs pos="75000">
                <a:srgbClr val="4A00B8">
                  <a:alpha val="85000"/>
                </a:srgbClr>
              </a:gs>
              <a:gs pos="85000">
                <a:srgbClr val="2C006C">
                  <a:alpha val="7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 name="Rectangle 3"/>
          <p:cNvSpPr txBox="1">
            <a:spLocks noChangeArrowheads="1"/>
          </p:cNvSpPr>
          <p:nvPr/>
        </p:nvSpPr>
        <p:spPr>
          <a:xfrm>
            <a:off x="304800" y="914400"/>
            <a:ext cx="8534400" cy="2819400"/>
          </a:xfrm>
          <a:prstGeom prst="rect">
            <a:avLst/>
          </a:prstGeom>
        </p:spPr>
        <p:txBody>
          <a:bodyPr/>
          <a:lstStyle/>
          <a:p>
            <a:pPr algn="l" rtl="0">
              <a:buFontTx/>
              <a:buBlip>
                <a:blip r:embed="rId2"/>
              </a:buBlip>
            </a:pPr>
            <a:r>
              <a:rPr lang="en-US" sz="2600" b="1">
                <a:solidFill>
                  <a:schemeClr val="bg1"/>
                </a:solidFill>
                <a:latin typeface="Arial Narrow" pitchFamily="34" charset="0"/>
              </a:rPr>
              <a:t> Serotonin  Syndrome </a:t>
            </a:r>
            <a:r>
              <a:rPr lang="en-US" sz="2600" b="1">
                <a:solidFill>
                  <a:schemeClr val="bg1"/>
                </a:solidFill>
                <a:latin typeface="Arial Narrow" pitchFamily="34" charset="0"/>
                <a:cs typeface="Times" pitchFamily="18" charset="0"/>
                <a:sym typeface="Wingdings 3" pitchFamily="18" charset="2"/>
              </a:rPr>
              <a:t>if</a:t>
            </a:r>
            <a:r>
              <a:rPr lang="en-US" sz="2600" b="1">
                <a:solidFill>
                  <a:schemeClr val="bg1"/>
                </a:solidFill>
                <a:latin typeface="Arial Narrow" pitchFamily="34" charset="0"/>
              </a:rPr>
              <a:t> combined with MAOIs &gt; other ADDs </a:t>
            </a:r>
          </a:p>
          <a:p>
            <a:pPr algn="l" rtl="0"/>
            <a:r>
              <a:rPr lang="en-US" sz="2600" b="1">
                <a:solidFill>
                  <a:schemeClr val="bg1"/>
                </a:solidFill>
                <a:latin typeface="Arial Narrow" pitchFamily="34" charset="0"/>
              </a:rPr>
              <a:t>[Autonomic instability (changes in BP, pulse, hyperthermia), muscle rigidity, respiratory depression,  mental confusion, shivering, sweating and diarrhea ]</a:t>
            </a:r>
          </a:p>
          <a:p>
            <a:pPr algn="l" rtl="0">
              <a:buFontTx/>
              <a:buBlip>
                <a:blip r:embed="rId2"/>
              </a:buBlip>
            </a:pPr>
            <a:endParaRPr lang="en-US" sz="1400" b="1">
              <a:solidFill>
                <a:schemeClr val="bg1"/>
              </a:solidFill>
              <a:latin typeface="Arial Narrow" pitchFamily="34" charset="0"/>
            </a:endParaRPr>
          </a:p>
          <a:p>
            <a:pPr algn="l" rtl="0">
              <a:buFontTx/>
              <a:buBlip>
                <a:blip r:embed="rId2"/>
              </a:buBlip>
            </a:pPr>
            <a:r>
              <a:rPr lang="en-US" sz="2600" b="1">
                <a:solidFill>
                  <a:schemeClr val="bg1"/>
                </a:solidFill>
                <a:latin typeface="Arial Narrow" pitchFamily="34" charset="0"/>
              </a:rPr>
              <a:t> Enzyme inhibitors </a:t>
            </a:r>
            <a:r>
              <a:rPr lang="en-US" sz="2600" b="1">
                <a:solidFill>
                  <a:schemeClr val="bg1"/>
                </a:solidFill>
                <a:latin typeface="Arial Narrow" pitchFamily="34" charset="0"/>
                <a:cs typeface="Times" pitchFamily="18" charset="0"/>
                <a:sym typeface="Wingdings 3" pitchFamily="18" charset="2"/>
              </a:rPr>
              <a:t> </a:t>
            </a:r>
            <a:r>
              <a:rPr lang="en-US" sz="2600" b="1">
                <a:solidFill>
                  <a:schemeClr val="bg1"/>
                </a:solidFill>
                <a:latin typeface="Arial Narrow" pitchFamily="34" charset="0"/>
                <a:cs typeface="Times" pitchFamily="18" charset="0"/>
              </a:rPr>
              <a:t>metabolism  =  </a:t>
            </a:r>
            <a:r>
              <a:rPr lang="en-US" sz="2600" b="1">
                <a:solidFill>
                  <a:schemeClr val="bg1"/>
                </a:solidFill>
                <a:latin typeface="Arial Narrow" pitchFamily="34" charset="0"/>
                <a:cs typeface="Times" pitchFamily="18" charset="0"/>
                <a:sym typeface="Wingdings 3" pitchFamily="18" charset="2"/>
              </a:rPr>
              <a:t> </a:t>
            </a:r>
            <a:r>
              <a:rPr lang="en-US" sz="2600" b="1">
                <a:solidFill>
                  <a:schemeClr val="bg1"/>
                </a:solidFill>
                <a:latin typeface="Arial Narrow" pitchFamily="34" charset="0"/>
                <a:cs typeface="Times" pitchFamily="18" charset="0"/>
              </a:rPr>
              <a:t>toxicity of </a:t>
            </a:r>
            <a:r>
              <a:rPr lang="en-US" sz="2600" b="1">
                <a:solidFill>
                  <a:schemeClr val="bg1"/>
                </a:solidFill>
                <a:latin typeface="Arial Narrow" pitchFamily="34" charset="0"/>
              </a:rPr>
              <a:t>TCA, neuroleptic, some antiarrhythmic, </a:t>
            </a:r>
            <a:r>
              <a:rPr lang="el-GR" sz="2600" b="1">
                <a:solidFill>
                  <a:schemeClr val="bg1"/>
                </a:solidFill>
                <a:latin typeface="Arial Narrow" pitchFamily="34" charset="0"/>
                <a:cs typeface="Times New Roman" pitchFamily="18" charset="0"/>
              </a:rPr>
              <a:t>β</a:t>
            </a:r>
            <a:r>
              <a:rPr lang="en-US" sz="2600" b="1">
                <a:solidFill>
                  <a:schemeClr val="bg1"/>
                </a:solidFill>
                <a:latin typeface="Arial Narrow" pitchFamily="34" charset="0"/>
              </a:rPr>
              <a:t>-blockers.</a:t>
            </a:r>
          </a:p>
        </p:txBody>
      </p:sp>
      <p:sp>
        <p:nvSpPr>
          <p:cNvPr id="22533" name="Rectangle 5"/>
          <p:cNvSpPr>
            <a:spLocks noChangeArrowheads="1"/>
          </p:cNvSpPr>
          <p:nvPr/>
        </p:nvSpPr>
        <p:spPr bwMode="auto">
          <a:xfrm>
            <a:off x="298450" y="304800"/>
            <a:ext cx="1585913" cy="425450"/>
          </a:xfrm>
          <a:prstGeom prst="rect">
            <a:avLst/>
          </a:prstGeom>
          <a:solidFill>
            <a:srgbClr val="C5EDE9"/>
          </a:solidFill>
          <a:ln w="28575">
            <a:solidFill>
              <a:schemeClr val="bg1"/>
            </a:solidFill>
            <a:miter lim="800000"/>
            <a:headEnd/>
            <a:tailEnd/>
          </a:ln>
        </p:spPr>
        <p:txBody>
          <a:bodyPr wrap="none">
            <a:spAutoFit/>
          </a:bodyPr>
          <a:lstStyle/>
          <a:p>
            <a:pPr algn="l" rtl="0">
              <a:lnSpc>
                <a:spcPct val="90000"/>
              </a:lnSpc>
            </a:pPr>
            <a:r>
              <a:rPr lang="en-US" sz="2400">
                <a:solidFill>
                  <a:schemeClr val="tx2"/>
                </a:solidFill>
                <a:latin typeface="Bernard MT Condensed" pitchFamily="18" charset="0"/>
              </a:rPr>
              <a:t>Interactions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2387</Words>
  <Application>Microsoft Office PowerPoint</Application>
  <PresentationFormat>On-screen Show (4:3)</PresentationFormat>
  <Paragraphs>363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39</cp:revision>
  <dcterms:created xsi:type="dcterms:W3CDTF">2010-10-31T18:29:02Z</dcterms:created>
  <dcterms:modified xsi:type="dcterms:W3CDTF">2011-04-05T18:18:30Z</dcterms:modified>
</cp:coreProperties>
</file>