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49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CD9B-875C-48EF-97BB-B85F77998295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6F10-0121-4CBA-AEC5-35E3D355C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8000"/>
          </a:xfrm>
        </p:spPr>
        <p:txBody>
          <a:bodyPr>
            <a:noAutofit/>
          </a:bodyPr>
          <a:lstStyle/>
          <a:p>
            <a:pPr rtl="1"/>
            <a:r>
              <a:rPr lang="en-US" sz="2800" b="1" dirty="0" err="1">
                <a:solidFill>
                  <a:srgbClr val="FF0000"/>
                </a:solidFill>
              </a:rPr>
              <a:t>N.meningitidis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 err="1"/>
              <a:t>Ceftriaxone</a:t>
            </a:r>
            <a:r>
              <a:rPr lang="en-US" sz="2400" dirty="0"/>
              <a:t>- children and adults</a:t>
            </a:r>
            <a:br>
              <a:rPr lang="en-US" sz="2400" dirty="0"/>
            </a:br>
            <a:r>
              <a:rPr lang="en-US" sz="2400" dirty="0" err="1"/>
              <a:t>Cefotaxime</a:t>
            </a:r>
            <a:r>
              <a:rPr lang="en-US" sz="2400" dirty="0"/>
              <a:t>- neonates</a:t>
            </a:r>
            <a:br>
              <a:rPr lang="en-US" sz="2400" dirty="0"/>
            </a:br>
            <a:r>
              <a:rPr lang="en-US" sz="2400" dirty="0" err="1"/>
              <a:t>Ampicillin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Chloramphenicol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800" b="1" dirty="0">
                <a:solidFill>
                  <a:srgbClr val="FF0000"/>
                </a:solidFill>
              </a:rPr>
              <a:t>N. gonorrhea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err="1"/>
              <a:t>Ceftriaxone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err="1"/>
              <a:t>Cefotaxime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  Ciprofloxacin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 err="1"/>
              <a:t>Spectinomycin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rtl="1"/>
            <a:r>
              <a:rPr lang="en-US" sz="2700" b="1" dirty="0" err="1"/>
              <a:t>Legionella</a:t>
            </a:r>
            <a:r>
              <a:rPr lang="en-US" sz="2700" b="1" dirty="0"/>
              <a:t> (Legionnaires' disease)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</a:t>
            </a:r>
            <a:r>
              <a:rPr lang="en-US" sz="2700" dirty="0" err="1"/>
              <a:t>Azithromycin</a:t>
            </a:r>
            <a:r>
              <a:rPr lang="en-US" sz="2700" dirty="0"/>
              <a:t>- highly effective</a:t>
            </a:r>
            <a:br>
              <a:rPr lang="en-US" sz="2700" dirty="0"/>
            </a:br>
            <a:r>
              <a:rPr lang="en-US" sz="2700" dirty="0"/>
              <a:t>  </a:t>
            </a:r>
            <a:r>
              <a:rPr lang="en-US" sz="2700" dirty="0" err="1"/>
              <a:t>Quinolones</a:t>
            </a:r>
            <a:r>
              <a:rPr lang="en-US" sz="2700" dirty="0"/>
              <a:t>- highly effective</a:t>
            </a:r>
            <a:br>
              <a:rPr lang="en-US" sz="2700" dirty="0"/>
            </a:br>
            <a:r>
              <a:rPr lang="en-US" sz="2700" b="1" dirty="0"/>
              <a:t>  Severely ill pts </a:t>
            </a:r>
            <a:r>
              <a:rPr lang="en-US" sz="2700" b="1" dirty="0" err="1"/>
              <a:t>azithromycin</a:t>
            </a:r>
            <a:r>
              <a:rPr lang="en-US" sz="2700" b="1" dirty="0"/>
              <a:t> or ciprofloxacin with </a:t>
            </a:r>
            <a:r>
              <a:rPr lang="en-US" sz="2700" b="1" dirty="0" err="1"/>
              <a:t>rifampin</a:t>
            </a:r>
            <a:r>
              <a:rPr lang="en-US" sz="2700" b="1" dirty="0"/>
              <a:t>.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Tetracycline(</a:t>
            </a:r>
            <a:r>
              <a:rPr lang="en-US" sz="2700" dirty="0" err="1"/>
              <a:t>doxycycline</a:t>
            </a:r>
            <a:r>
              <a:rPr lang="en-US" sz="2700" dirty="0"/>
              <a:t>, </a:t>
            </a:r>
            <a:r>
              <a:rPr lang="en-US" sz="2700" dirty="0" err="1"/>
              <a:t>minocycline</a:t>
            </a:r>
            <a:r>
              <a:rPr lang="en-US" sz="2700" dirty="0"/>
              <a:t>)- alternative</a:t>
            </a:r>
            <a:br>
              <a:rPr lang="en-US" sz="2700" dirty="0"/>
            </a:br>
            <a:r>
              <a:rPr lang="en-US" sz="2700" dirty="0"/>
              <a:t>  TMP-SMX- alternative.</a:t>
            </a:r>
            <a:br>
              <a:rPr lang="en-US" sz="2700" dirty="0"/>
            </a:br>
            <a:r>
              <a:rPr lang="en-US" sz="2700" dirty="0"/>
              <a:t> </a:t>
            </a:r>
            <a:br>
              <a:rPr lang="en-US" sz="2700" dirty="0"/>
            </a:br>
            <a:r>
              <a:rPr lang="en-US" sz="2700" dirty="0"/>
              <a:t> * Erythromycin, the former choice has been replaced by more potent &amp; less toxic </a:t>
            </a:r>
            <a:r>
              <a:rPr lang="en-US" sz="2700" dirty="0" err="1"/>
              <a:t>antibiotics.Newer</a:t>
            </a:r>
            <a:r>
              <a:rPr lang="en-US" sz="2700" dirty="0"/>
              <a:t> </a:t>
            </a:r>
            <a:r>
              <a:rPr lang="en-US" sz="2700" dirty="0" err="1"/>
              <a:t>macrolides</a:t>
            </a:r>
            <a:r>
              <a:rPr lang="en-US" sz="2700" dirty="0"/>
              <a:t> are </a:t>
            </a:r>
            <a:r>
              <a:rPr lang="en-US" sz="2700" dirty="0" err="1"/>
              <a:t>preffered</a:t>
            </a:r>
            <a:r>
              <a:rPr lang="en-US" sz="2700" dirty="0"/>
              <a:t>. Problem with erythromycin: excessive volume load, GI intolerance and </a:t>
            </a:r>
            <a:r>
              <a:rPr lang="en-US" sz="2700" dirty="0" err="1"/>
              <a:t>ototoxicity</a:t>
            </a:r>
            <a:r>
              <a:rPr lang="en-US" sz="27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pPr rtl="1"/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Acne (</a:t>
            </a:r>
            <a:r>
              <a:rPr lang="en-US" b="1" dirty="0" err="1"/>
              <a:t>propioni</a:t>
            </a:r>
            <a:r>
              <a:rPr lang="en-US" b="1" dirty="0"/>
              <a:t> bacteria)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Azithromycin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Doxycycline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Clindamycin</a:t>
            </a:r>
            <a:r>
              <a:rPr lang="en-US" dirty="0"/>
              <a:t>(topical only)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5762"/>
          </a:xfrm>
        </p:spPr>
        <p:txBody>
          <a:bodyPr/>
          <a:lstStyle/>
          <a:p>
            <a:pPr rtl="1"/>
            <a:r>
              <a:rPr lang="en-US" b="1" dirty="0"/>
              <a:t>Pseudomonas </a:t>
            </a:r>
            <a:r>
              <a:rPr lang="en-US" b="1" dirty="0" err="1"/>
              <a:t>aeruginosae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Piperacillin</a:t>
            </a:r>
            <a:r>
              <a:rPr lang="en-US" dirty="0"/>
              <a:t>+ </a:t>
            </a:r>
            <a:r>
              <a:rPr lang="en-US" dirty="0" err="1"/>
              <a:t>gentamicin</a:t>
            </a:r>
            <a:r>
              <a:rPr lang="en-US" dirty="0"/>
              <a:t> – other than UT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Ceftazidime</a:t>
            </a:r>
            <a:r>
              <a:rPr lang="en-US" dirty="0"/>
              <a:t>+ </a:t>
            </a:r>
            <a:r>
              <a:rPr lang="en-US" dirty="0" err="1"/>
              <a:t>gentamicin</a:t>
            </a:r>
            <a:r>
              <a:rPr lang="en-US" dirty="0"/>
              <a:t>- - </a:t>
            </a:r>
            <a:r>
              <a:rPr lang="en-US" dirty="0" smtClean="0"/>
              <a:t>do-</a:t>
            </a:r>
            <a:r>
              <a:rPr lang="en-US" dirty="0" smtClean="0"/>
              <a:t> </a:t>
            </a:r>
            <a:r>
              <a:rPr lang="en-US" dirty="0" err="1" smtClean="0"/>
              <a:t>Aztreonam</a:t>
            </a:r>
            <a:r>
              <a:rPr lang="en-US" dirty="0" smtClean="0"/>
              <a:t> ,</a:t>
            </a:r>
            <a:r>
              <a:rPr lang="en-US" dirty="0" err="1" smtClean="0"/>
              <a:t>Imipenem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Ciprofoxacin</a:t>
            </a:r>
            <a:r>
              <a:rPr lang="en-US" dirty="0"/>
              <a:t>- </a:t>
            </a:r>
            <a:r>
              <a:rPr lang="en-US" dirty="0" err="1"/>
              <a:t>preffered</a:t>
            </a:r>
            <a:r>
              <a:rPr lang="en-US" dirty="0"/>
              <a:t> in UTI</a:t>
            </a:r>
            <a:br>
              <a:rPr lang="en-US" dirty="0"/>
            </a:br>
            <a:r>
              <a:rPr lang="en-US" dirty="0"/>
              <a:t>  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/>
              <a:t> 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H. </a:t>
            </a:r>
            <a:r>
              <a:rPr lang="en-US" b="1" dirty="0" err="1">
                <a:solidFill>
                  <a:srgbClr val="FF0000"/>
                </a:solidFill>
              </a:rPr>
              <a:t>influenzae</a:t>
            </a:r>
            <a:r>
              <a:rPr lang="en-US" b="1" dirty="0">
                <a:solidFill>
                  <a:srgbClr val="FF0000"/>
                </a:solidFill>
              </a:rPr>
              <a:t>, M. </a:t>
            </a:r>
            <a:r>
              <a:rPr lang="en-US" b="1" dirty="0" err="1">
                <a:solidFill>
                  <a:srgbClr val="FF0000"/>
                </a:solidFill>
              </a:rPr>
              <a:t>cattarrhalis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Amoxicillin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Cefaclor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Cefuroxime</a:t>
            </a:r>
            <a:r>
              <a:rPr lang="en-US" dirty="0"/>
              <a:t> </a:t>
            </a:r>
            <a:r>
              <a:rPr lang="en-US" dirty="0" err="1"/>
              <a:t>axetil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Cefprozil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Cefixime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Clarithromycin</a:t>
            </a:r>
            <a:r>
              <a:rPr lang="en-US" dirty="0"/>
              <a:t>, </a:t>
            </a:r>
            <a:r>
              <a:rPr lang="en-US" dirty="0" err="1"/>
              <a:t>azithromycin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Imipenem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rtl="1"/>
            <a:r>
              <a:rPr lang="en-US" dirty="0"/>
              <a:t> </a:t>
            </a:r>
            <a:br>
              <a:rPr lang="en-US" dirty="0"/>
            </a:br>
            <a:r>
              <a:rPr lang="fr-FR" b="1" dirty="0" err="1"/>
              <a:t>Staph</a:t>
            </a:r>
            <a:r>
              <a:rPr lang="fr-FR" b="1" dirty="0"/>
              <a:t>. Aureus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</a:t>
            </a:r>
            <a:r>
              <a:rPr lang="fr-FR" dirty="0" err="1"/>
              <a:t>Mehicillin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</a:t>
            </a:r>
            <a:r>
              <a:rPr lang="fr-FR" dirty="0" err="1"/>
              <a:t>Cephazoline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</a:t>
            </a:r>
            <a:r>
              <a:rPr lang="fr-FR" dirty="0" err="1"/>
              <a:t>Vancomycin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</a:t>
            </a:r>
            <a:r>
              <a:rPr lang="fr-FR" dirty="0" err="1"/>
              <a:t>Clindamycin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Macrolides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</a:t>
            </a:r>
            <a:r>
              <a:rPr lang="fr-FR" dirty="0" err="1"/>
              <a:t>Bacitracin</a:t>
            </a:r>
            <a:r>
              <a:rPr lang="fr-FR" dirty="0"/>
              <a:t>- </a:t>
            </a:r>
            <a:r>
              <a:rPr lang="fr-FR" dirty="0" err="1"/>
              <a:t>topical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</a:t>
            </a:r>
            <a:r>
              <a:rPr lang="fr-FR" dirty="0" err="1"/>
              <a:t>Imipenem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15200"/>
          </a:xfrm>
        </p:spPr>
        <p:txBody>
          <a:bodyPr>
            <a:normAutofit fontScale="90000"/>
          </a:bodyPr>
          <a:lstStyle/>
          <a:p>
            <a:pPr rtl="1"/>
            <a:r>
              <a:rPr lang="fr-FR" b="1" dirty="0"/>
              <a:t>S. </a:t>
            </a:r>
            <a:r>
              <a:rPr lang="fr-FR" b="1" dirty="0" err="1"/>
              <a:t>pyogenes</a:t>
            </a:r>
            <a:r>
              <a:rPr lang="fr-FR" b="1" dirty="0"/>
              <a:t>, S. </a:t>
            </a:r>
            <a:r>
              <a:rPr lang="fr-FR" b="1" dirty="0" err="1"/>
              <a:t>pneumoniae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</a:t>
            </a:r>
            <a:r>
              <a:rPr lang="fr-FR" dirty="0" err="1"/>
              <a:t>Penicillin</a:t>
            </a:r>
            <a:r>
              <a:rPr lang="fr-FR" dirty="0"/>
              <a:t> v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</a:t>
            </a:r>
            <a:r>
              <a:rPr lang="fr-FR" dirty="0" err="1"/>
              <a:t>Cephalexin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</a:t>
            </a:r>
            <a:r>
              <a:rPr lang="fr-FR" dirty="0" err="1"/>
              <a:t>Clarithromycin</a:t>
            </a:r>
            <a:r>
              <a:rPr lang="fr-FR" dirty="0"/>
              <a:t>, </a:t>
            </a:r>
            <a:r>
              <a:rPr lang="fr-FR" dirty="0" err="1"/>
              <a:t>azithromycin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fr-FR" b="1" dirty="0" err="1"/>
              <a:t>Bacteroides</a:t>
            </a:r>
            <a:r>
              <a:rPr lang="fr-FR" b="1" dirty="0"/>
              <a:t> </a:t>
            </a:r>
            <a:r>
              <a:rPr lang="fr-FR" b="1" dirty="0" err="1"/>
              <a:t>fragilis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</a:t>
            </a:r>
            <a:r>
              <a:rPr lang="fr-FR" dirty="0" err="1"/>
              <a:t>Metronidazole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</a:t>
            </a:r>
            <a:r>
              <a:rPr lang="fr-FR" dirty="0" err="1"/>
              <a:t>Cefoxitin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</a:t>
            </a:r>
            <a:r>
              <a:rPr lang="fr-FR" dirty="0" err="1"/>
              <a:t>Clindamycin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</a:t>
            </a:r>
            <a:r>
              <a:rPr lang="fr-FR" dirty="0" err="1"/>
              <a:t>Imipenem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7086600"/>
          </a:xfrm>
        </p:spPr>
        <p:txBody>
          <a:bodyPr>
            <a:normAutofit fontScale="90000"/>
          </a:bodyPr>
          <a:lstStyle/>
          <a:p>
            <a:pPr rtl="1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err="1" smtClean="0"/>
              <a:t>Clostridium</a:t>
            </a:r>
            <a:r>
              <a:rPr lang="fr-FR" b="1" dirty="0" smtClean="0"/>
              <a:t> </a:t>
            </a:r>
            <a:r>
              <a:rPr lang="fr-FR" b="1" dirty="0"/>
              <a:t>difficile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</a:t>
            </a:r>
            <a:r>
              <a:rPr lang="fr-FR" dirty="0" err="1"/>
              <a:t>Metronidazole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</a:t>
            </a:r>
            <a:r>
              <a:rPr lang="fr-FR" dirty="0" err="1"/>
              <a:t>Vancomycin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</a:t>
            </a:r>
            <a:r>
              <a:rPr lang="fr-FR" dirty="0" err="1"/>
              <a:t>Imipenem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  </a:t>
            </a:r>
            <a:r>
              <a:rPr lang="en-US" b="1" dirty="0" smtClean="0"/>
              <a:t>Prophylaxis </a:t>
            </a:r>
            <a:r>
              <a:rPr lang="en-US" b="1" dirty="0"/>
              <a:t>for surgery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a) staph. </a:t>
            </a:r>
            <a:r>
              <a:rPr lang="fr-FR" dirty="0"/>
              <a:t>Aureus; </a:t>
            </a:r>
            <a:r>
              <a:rPr lang="fr-FR" dirty="0" err="1"/>
              <a:t>staph</a:t>
            </a:r>
            <a:r>
              <a:rPr lang="fr-FR" dirty="0"/>
              <a:t>. </a:t>
            </a:r>
            <a:r>
              <a:rPr lang="fr-FR" dirty="0" err="1"/>
              <a:t>Epidermidis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        </a:t>
            </a:r>
            <a:r>
              <a:rPr lang="fr-FR" dirty="0" err="1"/>
              <a:t>cefazoline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        </a:t>
            </a:r>
            <a:r>
              <a:rPr lang="fr-FR" dirty="0" err="1"/>
              <a:t>vancomycin</a:t>
            </a:r>
            <a:r>
              <a:rPr lang="fr-FR" dirty="0"/>
              <a:t> (</a:t>
            </a:r>
            <a:r>
              <a:rPr lang="fr-FR" dirty="0" err="1"/>
              <a:t>mrsa</a:t>
            </a:r>
            <a:r>
              <a:rPr lang="fr-FR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b) </a:t>
            </a:r>
            <a:r>
              <a:rPr lang="fr-FR" dirty="0" err="1"/>
              <a:t>bacteroides</a:t>
            </a:r>
            <a:r>
              <a:rPr lang="fr-FR" dirty="0"/>
              <a:t> </a:t>
            </a:r>
            <a:r>
              <a:rPr lang="fr-FR" dirty="0" err="1"/>
              <a:t>fragilis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        </a:t>
            </a:r>
            <a:r>
              <a:rPr lang="fr-FR" dirty="0" err="1"/>
              <a:t>cefoxitin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        </a:t>
            </a:r>
            <a:r>
              <a:rPr lang="fr-FR" dirty="0" err="1"/>
              <a:t>clindamycin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07362"/>
          </a:xfrm>
        </p:spPr>
        <p:txBody>
          <a:bodyPr>
            <a:normAutofit/>
          </a:bodyPr>
          <a:lstStyle/>
          <a:p>
            <a:pPr rtl="1"/>
            <a:r>
              <a:rPr lang="fr-FR" dirty="0"/>
              <a:t> 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b="1" dirty="0"/>
              <a:t>Diabetic foot infections with </a:t>
            </a:r>
            <a:r>
              <a:rPr lang="en-US" sz="2700" b="1" dirty="0" err="1"/>
              <a:t>osteomyelitis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</a:t>
            </a:r>
            <a:r>
              <a:rPr lang="fr-FR" sz="2700" dirty="0"/>
              <a:t>p. </a:t>
            </a:r>
            <a:r>
              <a:rPr lang="fr-FR" sz="2700" dirty="0" err="1"/>
              <a:t>aeruginosae</a:t>
            </a:r>
            <a:r>
              <a:rPr lang="fr-FR" sz="2700" dirty="0"/>
              <a:t>, </a:t>
            </a:r>
            <a:r>
              <a:rPr lang="fr-FR" sz="2700" dirty="0" err="1"/>
              <a:t>staph</a:t>
            </a:r>
            <a:r>
              <a:rPr lang="fr-FR" sz="2700" dirty="0"/>
              <a:t>. Aureus, b. </a:t>
            </a:r>
            <a:r>
              <a:rPr lang="fr-FR" sz="2700" dirty="0" err="1"/>
              <a:t>fragilis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    </a:t>
            </a:r>
            <a:r>
              <a:rPr lang="en-US" sz="2700" dirty="0" err="1"/>
              <a:t>piperacillin</a:t>
            </a:r>
            <a:r>
              <a:rPr lang="en-US" sz="2700" dirty="0"/>
              <a:t>/ </a:t>
            </a:r>
            <a:r>
              <a:rPr lang="en-US" sz="2700" dirty="0" err="1"/>
              <a:t>tazobactam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    </a:t>
            </a:r>
            <a:r>
              <a:rPr lang="en-US" sz="2700" dirty="0" err="1"/>
              <a:t>ticaracillin</a:t>
            </a:r>
            <a:r>
              <a:rPr lang="en-US" sz="2700" dirty="0"/>
              <a:t>/ </a:t>
            </a:r>
            <a:r>
              <a:rPr lang="en-US" sz="2700" dirty="0" err="1"/>
              <a:t>clavulanate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    </a:t>
            </a:r>
            <a:r>
              <a:rPr lang="en-US" sz="2700" dirty="0" err="1"/>
              <a:t>ampicillin</a:t>
            </a:r>
            <a:r>
              <a:rPr lang="en-US" sz="2700" dirty="0"/>
              <a:t>/ </a:t>
            </a:r>
            <a:r>
              <a:rPr lang="en-US" sz="2700" dirty="0" err="1"/>
              <a:t>sulbactam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    </a:t>
            </a:r>
            <a:r>
              <a:rPr lang="en-US" sz="2700" dirty="0" err="1"/>
              <a:t>imipenem</a:t>
            </a:r>
            <a:r>
              <a:rPr lang="en-US" sz="2700" dirty="0"/>
              <a:t>/ </a:t>
            </a:r>
            <a:r>
              <a:rPr lang="en-US" sz="2700" dirty="0" err="1"/>
              <a:t>cilastatin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    </a:t>
            </a:r>
            <a:r>
              <a:rPr lang="en-US" sz="2700" dirty="0" err="1"/>
              <a:t>vancomycin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    </a:t>
            </a:r>
            <a:r>
              <a:rPr lang="en-US" sz="2700" dirty="0" err="1"/>
              <a:t>aminoglycosides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        ciprofloxacin</a:t>
            </a:r>
            <a:br>
              <a:rPr lang="en-US" sz="2700" dirty="0"/>
            </a:br>
            <a:r>
              <a:rPr lang="en-US" sz="2700" dirty="0"/>
              <a:t>        </a:t>
            </a:r>
            <a:r>
              <a:rPr lang="en-US" sz="2700" dirty="0" err="1"/>
              <a:t>clindamycin</a:t>
            </a:r>
            <a:r>
              <a:rPr lang="en-US" sz="2700" dirty="0"/>
              <a:t>- </a:t>
            </a:r>
            <a:r>
              <a:rPr lang="en-US" sz="2700" dirty="0" err="1"/>
              <a:t>s.aureus</a:t>
            </a:r>
            <a:r>
              <a:rPr lang="en-US" sz="2700" dirty="0"/>
              <a:t> &amp; </a:t>
            </a:r>
            <a:r>
              <a:rPr lang="en-US" sz="2700" dirty="0" err="1"/>
              <a:t>b.fragilis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* combination therapy often includes </a:t>
            </a:r>
            <a:r>
              <a:rPr lang="en-US" sz="2700" dirty="0" err="1"/>
              <a:t>clindamycin</a:t>
            </a:r>
            <a:r>
              <a:rPr lang="en-US" sz="2700" dirty="0"/>
              <a:t> in addition to these antibiotics.</a:t>
            </a:r>
            <a:br>
              <a:rPr lang="en-US" sz="2700" dirty="0"/>
            </a:br>
            <a:r>
              <a:rPr lang="en-US" sz="2700" dirty="0"/>
              <a:t>   </a:t>
            </a:r>
            <a:r>
              <a:rPr lang="en-US" sz="2700" dirty="0" err="1"/>
              <a:t>Clindamycin</a:t>
            </a:r>
            <a:r>
              <a:rPr lang="en-US" sz="2700" dirty="0"/>
              <a:t> is often used together with ciprofloxacin</a:t>
            </a:r>
            <a:br>
              <a:rPr lang="en-US" sz="2700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pPr rtl="1"/>
            <a:r>
              <a:rPr lang="en-US" b="1" dirty="0"/>
              <a:t>Infected burns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Mafenide</a:t>
            </a:r>
            <a:r>
              <a:rPr lang="en-US" dirty="0"/>
              <a:t> acetate – p. </a:t>
            </a:r>
            <a:r>
              <a:rPr lang="en-US" dirty="0" err="1"/>
              <a:t>aeruginosae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Silver </a:t>
            </a:r>
            <a:r>
              <a:rPr lang="en-US" dirty="0" err="1"/>
              <a:t>sulphadiazine</a:t>
            </a:r>
            <a:r>
              <a:rPr lang="en-US" dirty="0"/>
              <a:t>- p. </a:t>
            </a:r>
            <a:r>
              <a:rPr lang="en-US" dirty="0" err="1"/>
              <a:t>aeruginosae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Bacitracin</a:t>
            </a:r>
            <a:r>
              <a:rPr lang="en-US" dirty="0"/>
              <a:t>- staph. </a:t>
            </a:r>
            <a:r>
              <a:rPr lang="en-US" dirty="0" err="1"/>
              <a:t>Aerus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Aminoglycosides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fr-FR" b="1" dirty="0" err="1"/>
              <a:t>Osteomyelitis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</a:t>
            </a:r>
            <a:r>
              <a:rPr lang="fr-FR" dirty="0" err="1"/>
              <a:t>Ciprofloxacin</a:t>
            </a:r>
            <a:r>
              <a:rPr lang="en-US" dirty="0"/>
              <a:t/>
            </a:r>
            <a:br>
              <a:rPr lang="en-US" dirty="0"/>
            </a:br>
            <a:r>
              <a:rPr lang="fr-FR" dirty="0"/>
              <a:t>   </a:t>
            </a:r>
            <a:r>
              <a:rPr lang="fr-FR" dirty="0" err="1"/>
              <a:t>Clindamycin</a:t>
            </a:r>
            <a:r>
              <a:rPr lang="fr-FR" dirty="0"/>
              <a:t> (</a:t>
            </a:r>
            <a:r>
              <a:rPr lang="fr-FR" dirty="0" err="1"/>
              <a:t>s.aureus</a:t>
            </a:r>
            <a:r>
              <a:rPr lang="fr-FR"/>
              <a:t> </a:t>
            </a:r>
            <a:r>
              <a:rPr lang="fr-FR" smtClean="0"/>
              <a:t>, </a:t>
            </a:r>
            <a:r>
              <a:rPr lang="fr-FR" dirty="0" err="1"/>
              <a:t>b.fragilis</a:t>
            </a:r>
            <a:r>
              <a:rPr lang="fr-FR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86600"/>
          </a:xfrm>
        </p:spPr>
        <p:txBody>
          <a:bodyPr>
            <a:normAutofit fontScale="90000"/>
          </a:bodyPr>
          <a:lstStyle/>
          <a:p>
            <a:pPr rtl="1"/>
            <a:r>
              <a:rPr lang="en-US" b="1" dirty="0" err="1"/>
              <a:t>Brucella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Doxycycline</a:t>
            </a:r>
            <a:r>
              <a:rPr lang="en-US" dirty="0"/>
              <a:t>(mild cases)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Doxycycline</a:t>
            </a:r>
            <a:r>
              <a:rPr lang="en-US" dirty="0"/>
              <a:t>+ streptomycin or </a:t>
            </a:r>
            <a:r>
              <a:rPr lang="en-US" dirty="0" err="1"/>
              <a:t>rifampin</a:t>
            </a:r>
            <a:r>
              <a:rPr lang="en-US" dirty="0"/>
              <a:t>(severe cases)</a:t>
            </a:r>
            <a:br>
              <a:rPr lang="en-US" dirty="0"/>
            </a:br>
            <a:r>
              <a:rPr lang="en-US" dirty="0"/>
              <a:t>    Ciprofloxacin</a:t>
            </a:r>
            <a:br>
              <a:rPr lang="en-US" dirty="0"/>
            </a:br>
            <a:r>
              <a:rPr lang="en-US" dirty="0"/>
              <a:t>    Streptomycin &amp; </a:t>
            </a:r>
            <a:r>
              <a:rPr lang="en-US" dirty="0" err="1"/>
              <a:t>gentamicin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Rifampin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TMP-SMX</a:t>
            </a:r>
            <a:br>
              <a:rPr lang="en-US" dirty="0"/>
            </a:br>
            <a:r>
              <a:rPr lang="en-US" b="1" dirty="0" err="1"/>
              <a:t>Mycoplasma</a:t>
            </a:r>
            <a:r>
              <a:rPr lang="en-US" b="1" dirty="0"/>
              <a:t> </a:t>
            </a:r>
            <a:r>
              <a:rPr lang="en-US" b="1" dirty="0" err="1"/>
              <a:t>pneumoniae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Doxycycline</a:t>
            </a:r>
            <a:r>
              <a:rPr lang="en-US" dirty="0"/>
              <a:t> or ciprofloxacin- adults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Macrolides</a:t>
            </a:r>
            <a:r>
              <a:rPr lang="en-US" dirty="0"/>
              <a:t>- children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N.meningitidis   Ceftriaxone- children and adults Cefotaxime- neonates Ampicillin Chloramphenicol   N. gonorrhea    Ceftriaxone    Cefotaxime    Ciprofloxacin    Spectinomycin </vt:lpstr>
      <vt:lpstr>Pseudomonas aeruginosae    Piperacillin+ gentamicin – other than UT    Ceftazidime+ gentamicin- - do- Aztreonam ,Imipenem     Ciprofoxacin- preffered in UTI     </vt:lpstr>
      <vt:lpstr>  H. influenzae, M. cattarrhalis    Amoxicillin    Cefaclor    Cefuroxime axetil    Cefprozil    Cefixime    Clarithromycin, azithromycin    Imipenem </vt:lpstr>
      <vt:lpstr>  Staph. Aureus   Mehicillin   Cephazoline   Vancomycin   Clindamycin   Macrolides   Bacitracin- topical   Imipenem </vt:lpstr>
      <vt:lpstr>S. pyogenes, S. pneumoniae   Penicillin v   Cephalexin   Clarithromycin, azithromycin   Bacteroides fragilis    Metronidazole    Cefoxitin    Clindamycin    Imipenem </vt:lpstr>
      <vt:lpstr>  Clostridium difficile    Metronidazole    Vancomycin    Imipenem   Prophylaxis for surgery   a) staph. Aureus; staph. Epidermidis            cefazoline            vancomycin (mrsa)   b) bacteroides fragilis            cefoxitin            clindamycin </vt:lpstr>
      <vt:lpstr>  Diabetic foot infections with osteomyelitis     p. aeruginosae, staph. Aureus, b. fragilis         piperacillin/ tazobactam         ticaracillin/ clavulanate         ampicillin/ sulbactam         imipenem/ cilastatin         vancomycin         aminoglycosides         ciprofloxacin         clindamycin- s.aureus &amp; b.fragilis * combination therapy often includes clindamycin in addition to these antibiotics.    Clindamycin is often used together with ciprofloxacin   </vt:lpstr>
      <vt:lpstr>Infected burns    Mafenide acetate – p. aeruginosae    Silver sulphadiazine- p. aeruginosae    Bacitracin- staph. Aerus    Aminoglycosides   Osteomyelitis    Ciprofloxacin    Clindamycin (s.aureus , b.fragilis) </vt:lpstr>
      <vt:lpstr>Brucella     Doxycycline(mild cases)     Doxycycline+ streptomycin or rifampin(severe cases)     Ciprofloxacin     Streptomycin &amp; gentamicin     Rifampin     TMP-SMX Mycoplasma pneumoniae   Doxycycline or ciprofloxacin- adults   Macrolides- children </vt:lpstr>
      <vt:lpstr>Legionella (Legionnaires' disease)   Azithromycin- highly effective   Quinolones- highly effective   Severely ill pts azithromycin or ciprofloxacin with rifampin.   Tetracycline(doxycycline, minocycline)- alternative   TMP-SMX- alternative.    * Erythromycin, the former choice has been replaced by more potent &amp; less toxic antibiotics.Newer macrolides are preffered. Problem with erythromycin: excessive volume load, GI intolerance and ototoxicity. </vt:lpstr>
      <vt:lpstr>  Acne (propioni bacteria) Azithromycin Doxycycline Clindamycin(topical only) 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N.meningitidis   Ceftriaxone- children and adults Cefotaxime- neonates Ampicillin Chloramphenicol   N. gonorrhea    Ceftriaxone    Cefotaxime    Ciprofloxacin    Spectinomycin </dc:title>
  <dc:creator>Alhumayyd</dc:creator>
  <cp:lastModifiedBy>Alhumayyd</cp:lastModifiedBy>
  <cp:revision>6</cp:revision>
  <dcterms:created xsi:type="dcterms:W3CDTF">2010-10-19T05:24:44Z</dcterms:created>
  <dcterms:modified xsi:type="dcterms:W3CDTF">2010-10-19T05:44:45Z</dcterms:modified>
</cp:coreProperties>
</file>