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8" r:id="rId1"/>
  </p:sldMasterIdLst>
  <p:notesMasterIdLst>
    <p:notesMasterId r:id="rId19"/>
  </p:notesMasterIdLst>
  <p:sldIdLst>
    <p:sldId id="310" r:id="rId2"/>
    <p:sldId id="316" r:id="rId3"/>
    <p:sldId id="317" r:id="rId4"/>
    <p:sldId id="295" r:id="rId5"/>
    <p:sldId id="296" r:id="rId6"/>
    <p:sldId id="311" r:id="rId7"/>
    <p:sldId id="290" r:id="rId8"/>
    <p:sldId id="318" r:id="rId9"/>
    <p:sldId id="297" r:id="rId10"/>
    <p:sldId id="298" r:id="rId11"/>
    <p:sldId id="322" r:id="rId12"/>
    <p:sldId id="299" r:id="rId13"/>
    <p:sldId id="300" r:id="rId14"/>
    <p:sldId id="312" r:id="rId15"/>
    <p:sldId id="314" r:id="rId16"/>
    <p:sldId id="320" r:id="rId17"/>
    <p:sldId id="32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66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5667" autoAdjust="0"/>
  </p:normalViewPr>
  <p:slideViewPr>
    <p:cSldViewPr>
      <p:cViewPr varScale="1">
        <p:scale>
          <a:sx n="71" d="100"/>
          <a:sy n="71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375A1CE-AB01-46C0-AF02-77EFA64A8335}" type="datetimeFigureOut">
              <a:rPr lang="ar-SA" smtClean="0"/>
              <a:pPr/>
              <a:t>04/06/1432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37FC228-6A6B-4F85-8859-E1768D3F99D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A200A-8A17-47CD-9172-9C6D042D4D4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269ED-E275-4CF9-AFE8-832335A4AD4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269ED-E275-4CF9-AFE8-832335A4AD4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269ED-E275-4CF9-AFE8-832335A4AD4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269ED-E275-4CF9-AFE8-832335A4AD4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269ED-E275-4CF9-AFE8-832335A4AD4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269ED-E275-4CF9-AFE8-832335A4AD4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269ED-E275-4CF9-AFE8-832335A4AD4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269ED-E275-4CF9-AFE8-832335A4AD4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269ED-E275-4CF9-AFE8-832335A4AD4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269ED-E275-4CF9-AFE8-832335A4AD4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269ED-E275-4CF9-AFE8-832335A4AD4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7A269ED-E275-4CF9-AFE8-832335A4AD4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.eg/imgres?imgurl=http://www.solarnavigator.net/images/sea_sick_railing_cartoon.jpg&amp;imgrefurl=http://www.solarnavigator.net/sea_sickness.htm&amp;usg=__zOiARiFtbg_bzAhub_JzqqQoYss=&amp;h=339&amp;w=340&amp;sz=23&amp;hl=ar&amp;start=71&amp;um=1&amp;tbnid=hpdX0G8uwot94M:&amp;tbnh=119&amp;tbnw=119&amp;prev=/images?q=motion+sickness+&amp;+vomiting&amp;ndsp=20&amp;hl=ar&amp;sa=N&amp;start=60&amp;um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images.google.com.eg/imgres?imgurl=http://media.wsls.com/wsls/img-story/images/uploads/0624_vertigo.jpg&amp;imgrefurl=http://www.wsls.com/sls/lifestyles/health_med_fit/article/physical_therapy_often_best_treatment_for_vertigo/13076/&amp;usg=__u7kZgdbTyk6M9pkf3vAQ7HuJUnU=&amp;h=300&amp;w=213&amp;sz=13&amp;hl=ar&amp;start=171&amp;tbnid=OhZQrxEvBWF_9M:&amp;tbnh=116&amp;tbnw=82&amp;prev=/images?q=true+vertigo&amp;gbv=2&amp;ndsp=20&amp;hl=ar&amp;sa=N&amp;start=160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eurokinin_1" TargetMode="External"/><Relationship Id="rId2" Type="http://schemas.openxmlformats.org/officeDocument/2006/relationships/hyperlink" Target="http://en.wikipedia.org/wiki/Substance_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NK1_receptor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3375"/>
            <a:ext cx="8424863" cy="6191250"/>
          </a:xfrm>
        </p:spPr>
        <p:txBody>
          <a:bodyPr>
            <a:normAutofit lnSpcReduction="10000"/>
          </a:bodyPr>
          <a:lstStyle/>
          <a:p>
            <a:pPr algn="ctr" rtl="0" eaLnBrk="1" hangingPunct="1"/>
            <a:r>
              <a:rPr lang="en-US" dirty="0" smtClean="0"/>
              <a:t>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(Drugs Used for Nausea and vomiting)</a:t>
            </a:r>
          </a:p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Antiemetic drugs</a:t>
            </a:r>
          </a:p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Alhaider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Nausea  and vomiting may be manifestations of many conditions . However,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 useful abbreviation for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remembering causes of nausea and vomiting is VOMIT.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sz="120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estibular </a:t>
            </a:r>
          </a:p>
          <a:p>
            <a:pPr algn="l" rtl="0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bstruction or drugs like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piates) </a:t>
            </a:r>
          </a:p>
          <a:p>
            <a:pPr algn="l" rtl="0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ind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dysmotility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l" rtl="0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nfection (irritation of gut) </a:t>
            </a:r>
          </a:p>
          <a:p>
            <a:pPr algn="l" rtl="0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oxins (taste and other senses) </a:t>
            </a:r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3300"/>
                </a:solidFill>
              </a:rPr>
              <a:t>CLINICAL USES OF ANTI-EMETIC DRUGS 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rgbClr val="0000FF"/>
                </a:solidFill>
              </a:rPr>
              <a:t>	</a:t>
            </a:r>
            <a:r>
              <a:rPr lang="en-US" sz="2800" b="1" dirty="0" smtClean="0">
                <a:solidFill>
                  <a:srgbClr val="0000FF"/>
                </a:solidFill>
              </a:rPr>
              <a:t>A) H1-receptor antagonists:</a:t>
            </a:r>
          </a:p>
          <a:p>
            <a:pPr lvl="0" algn="l" eaLnBrk="1" hangingPunct="1"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	_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Dimenhydrinate</a:t>
            </a:r>
            <a:r>
              <a:rPr lang="en-US" sz="2800" b="1" dirty="0" smtClean="0"/>
              <a:t>; 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Cyclizine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and 	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promethazine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(also acts as  D2 antagonist)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</a:p>
          <a:p>
            <a:pPr lvl="0" algn="l" eaLnBrk="1" hangingPunct="1"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Uses:</a:t>
            </a: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	-Prophylaxis of motion sickness </a:t>
            </a:r>
            <a:r>
              <a:rPr lang="en-US" sz="2800" b="1" dirty="0" smtClean="0"/>
              <a:t>(Doc 		for motion sickness (Long journey) ; </a:t>
            </a:r>
            <a:endParaRPr lang="en-US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	-Vestibular disorders (e.g. 				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Meniere's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disease) </a:t>
            </a:r>
            <a:r>
              <a:rPr lang="en-US" sz="2800" b="1" u="heavy" dirty="0" err="1" smtClean="0">
                <a:solidFill>
                  <a:srgbClr val="7030A0"/>
                </a:solidFill>
                <a:uFill>
                  <a:solidFill>
                    <a:srgbClr val="6600FF"/>
                  </a:solidFill>
                </a:uFill>
                <a:latin typeface="Arial Narrow" pitchFamily="34" charset="0"/>
              </a:rPr>
              <a:t>Betahistine</a:t>
            </a:r>
            <a:endParaRPr lang="en-US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 	-Severe morning sickness of 				pregnancy </a:t>
            </a:r>
            <a:r>
              <a:rPr lang="en-US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(but only if  absolutely essential).</a:t>
            </a:r>
            <a:endParaRPr lang="en-US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rgbClr val="0000FF"/>
                </a:solidFill>
              </a:rPr>
              <a:t>	B) </a:t>
            </a:r>
            <a:r>
              <a:rPr lang="en-US" sz="2800" b="1" dirty="0" err="1" smtClean="0">
                <a:solidFill>
                  <a:srgbClr val="0000FF"/>
                </a:solidFill>
              </a:rPr>
              <a:t>Muscarinic</a:t>
            </a:r>
            <a:r>
              <a:rPr lang="en-US" sz="2800" b="1" dirty="0" smtClean="0">
                <a:solidFill>
                  <a:srgbClr val="0000FF"/>
                </a:solidFill>
              </a:rPr>
              <a:t>-receptor antagonists:</a:t>
            </a:r>
          </a:p>
          <a:p>
            <a:pPr algn="l" eaLnBrk="1" hangingPunct="1">
              <a:defRPr/>
            </a:pP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-</a:t>
            </a:r>
            <a:r>
              <a:rPr lang="en-US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Hyoscine</a:t>
            </a:r>
            <a:r>
              <a:rPr 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motion sickness 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(DOC for short  	journey due to side effects)</a:t>
            </a:r>
            <a:endParaRPr lang="en-US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5474595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C58A4F"/>
                </a:solidFill>
                <a:latin typeface="Bernard MT Condensed" pitchFamily="18" charset="0"/>
              </a:rPr>
              <a:t>ADRs</a:t>
            </a:r>
            <a:endParaRPr lang="en-US" sz="2200" dirty="0">
              <a:solidFill>
                <a:srgbClr val="C58A4F"/>
              </a:solidFill>
              <a:latin typeface="Bernard MT Condense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5842161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dirty="0" smtClean="0">
                <a:latin typeface="Arial Narrow" pitchFamily="34" charset="0"/>
              </a:rPr>
              <a:t>Drowsiness, sedation, confusion,</a:t>
            </a:r>
            <a:r>
              <a:rPr lang="en-US" sz="2400" dirty="0" smtClean="0"/>
              <a:t> </a:t>
            </a:r>
            <a:r>
              <a:rPr lang="en-US" sz="2400" b="1" dirty="0" smtClean="0">
                <a:latin typeface="Arial Narrow" pitchFamily="34" charset="0"/>
              </a:rPr>
              <a:t>blurred vision, dry mouth &amp; urinary</a:t>
            </a:r>
          </a:p>
          <a:p>
            <a:pPr>
              <a:lnSpc>
                <a:spcPts val="2400"/>
              </a:lnSpc>
            </a:pPr>
            <a:r>
              <a:rPr lang="en-US" sz="2400" b="1" dirty="0" smtClean="0">
                <a:latin typeface="Arial Narrow" pitchFamily="34" charset="0"/>
              </a:rPr>
              <a:t>retention &lt;  </a:t>
            </a:r>
            <a:r>
              <a:rPr lang="en-US" sz="2400" b="1" dirty="0" err="1" smtClean="0">
                <a:latin typeface="Arial Narrow" pitchFamily="34" charset="0"/>
              </a:rPr>
              <a:t>anticholinergics</a:t>
            </a:r>
            <a:endParaRPr lang="en-US" sz="2400" b="1" dirty="0" smtClean="0">
              <a:latin typeface="Arial Narrow" pitchFamily="34" charset="0"/>
            </a:endParaRPr>
          </a:p>
        </p:txBody>
      </p:sp>
      <p:pic>
        <p:nvPicPr>
          <p:cNvPr id="5" name="Picture 33" descr="http://tbn3.google.com/images?q=tbn:hpdX0G8uwot94M:http://www.solarnavigator.net/images/sea_sick_railing_carto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207395"/>
            <a:ext cx="2743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5" descr="http://tbn0.google.com/images?q=tbn:OhZQrxEvBWF_9M:http://media.wsls.com/wsls/img-story/images/uploads/0624_vertig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1207395"/>
            <a:ext cx="1981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838201" y="4864995"/>
            <a:ext cx="2743200" cy="461665"/>
          </a:xfrm>
          <a:prstGeom prst="rect">
            <a:avLst/>
          </a:prstGeom>
          <a:solidFill>
            <a:srgbClr val="998700">
              <a:alpha val="72157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Bernard MT Condensed" pitchFamily="18" charset="0"/>
                <a:ea typeface="MS UI Gothic" pitchFamily="34" charset="-128"/>
                <a:cs typeface="Times New Roman" pitchFamily="18" charset="0"/>
              </a:rPr>
              <a:t>Motion Sickness</a:t>
            </a:r>
            <a:r>
              <a:rPr lang="en-US" sz="2400" i="1" dirty="0" smtClean="0">
                <a:latin typeface="Bernard MT Condensed" pitchFamily="18" charset="0"/>
                <a:ea typeface="MS UI Gothic" pitchFamily="34" charset="-128"/>
                <a:cs typeface="Times New Roman" pitchFamily="18" charset="0"/>
              </a:rPr>
              <a:t> </a:t>
            </a:r>
            <a:endParaRPr lang="en-US" sz="2400" dirty="0">
              <a:latin typeface="Bernard MT Condense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9800" y="4788795"/>
            <a:ext cx="2057400" cy="461665"/>
          </a:xfrm>
          <a:prstGeom prst="rect">
            <a:avLst/>
          </a:prstGeom>
          <a:solidFill>
            <a:srgbClr val="998700">
              <a:alpha val="72157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  <a:ea typeface="MS UI Gothic" pitchFamily="34" charset="-128"/>
                <a:cs typeface="Times New Roman" pitchFamily="18" charset="0"/>
              </a:rPr>
              <a:t>Vertigo</a:t>
            </a:r>
          </a:p>
        </p:txBody>
      </p:sp>
      <p:sp>
        <p:nvSpPr>
          <p:cNvPr id="9" name="Rectangle 8"/>
          <p:cNvSpPr/>
          <p:nvPr/>
        </p:nvSpPr>
        <p:spPr>
          <a:xfrm>
            <a:off x="5828496" y="76200"/>
            <a:ext cx="202010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i="1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reestyle Script" pitchFamily="66" charset="0"/>
              </a:rPr>
              <a:t>ANTIEMETICS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" y="669530"/>
            <a:ext cx="2589683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E7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nard MT Condensed" pitchFamily="18" charset="0"/>
              </a:rPr>
              <a:t>2-  ANTI-HISTAMINICS</a:t>
            </a:r>
            <a:endParaRPr lang="en-US" sz="2400" dirty="0">
              <a:latin typeface="Bernard MT Condensed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7000" y="707093"/>
            <a:ext cx="655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 smtClean="0">
                <a:solidFill>
                  <a:srgbClr val="6600FF"/>
                </a:solidFill>
                <a:latin typeface="Arial Narrow" pitchFamily="34" charset="0"/>
              </a:rPr>
              <a:t>Dimenhydrinate</a:t>
            </a:r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, </a:t>
            </a:r>
            <a:r>
              <a:rPr lang="en-US" sz="2400" b="1" i="1" dirty="0" err="1" smtClean="0">
                <a:solidFill>
                  <a:srgbClr val="6600FF"/>
                </a:solidFill>
                <a:latin typeface="Arial Narrow" pitchFamily="34" charset="0"/>
              </a:rPr>
              <a:t>Meclizine</a:t>
            </a:r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, </a:t>
            </a:r>
            <a:r>
              <a:rPr lang="en-US" sz="2400" b="1" i="1" dirty="0" err="1" smtClean="0">
                <a:solidFill>
                  <a:srgbClr val="6600FF"/>
                </a:solidFill>
                <a:latin typeface="Arial Narrow" pitchFamily="34" charset="0"/>
              </a:rPr>
              <a:t>Cyclizine</a:t>
            </a:r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 / </a:t>
            </a:r>
            <a:r>
              <a:rPr lang="en-US" sz="2400" b="1" i="1" dirty="0" err="1" smtClean="0">
                <a:solidFill>
                  <a:srgbClr val="6600FF"/>
                </a:solidFill>
                <a:latin typeface="Arial Narrow" pitchFamily="34" charset="0"/>
              </a:rPr>
              <a:t>Promethazine</a:t>
            </a:r>
            <a:endParaRPr lang="en-US" sz="2400" dirty="0">
              <a:solidFill>
                <a:srgbClr val="66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FF3300"/>
                </a:solidFill>
              </a:rPr>
              <a:t>.</a:t>
            </a:r>
          </a:p>
          <a:p>
            <a:pPr algn="l">
              <a:lnSpc>
                <a:spcPct val="80000"/>
              </a:lnSpc>
              <a:spcBef>
                <a:spcPct val="0"/>
              </a:spcBef>
              <a:defRPr/>
            </a:pPr>
            <a:r>
              <a:rPr lang="en-US" b="1" dirty="0" smtClean="0">
                <a:solidFill>
                  <a:srgbClr val="FF3300"/>
                </a:solidFill>
              </a:rPr>
              <a:t> 	</a:t>
            </a:r>
            <a:r>
              <a:rPr lang="en-US" sz="2800" b="1" dirty="0" smtClean="0">
                <a:solidFill>
                  <a:srgbClr val="FF3300"/>
                </a:solidFill>
              </a:rPr>
              <a:t>C) </a:t>
            </a:r>
            <a:r>
              <a:rPr lang="en-US" sz="2800" b="1" dirty="0" smtClean="0">
                <a:solidFill>
                  <a:srgbClr val="0000FF"/>
                </a:solidFill>
              </a:rPr>
              <a:t>D2-receptor antagonists</a:t>
            </a:r>
            <a:r>
              <a:rPr lang="en-US" sz="2400" b="1" dirty="0" smtClean="0">
                <a:solidFill>
                  <a:srgbClr val="0000FF"/>
                </a:solidFill>
              </a:rPr>
              <a:t>: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	1) </a:t>
            </a:r>
            <a:r>
              <a:rPr lang="en-US" sz="2400" b="1" dirty="0" err="1" smtClean="0">
                <a:solidFill>
                  <a:schemeClr val="accent1"/>
                </a:solidFill>
              </a:rPr>
              <a:t>Phenothiazines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e.g.thiethylperazine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 	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Promethazine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):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vomiting caused by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uraemia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radiation,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viral gastroenteritis ; severe morning sickness of 	  pregnancy (but 	only if absolutely essential)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2) </a:t>
            </a:r>
            <a:r>
              <a:rPr lang="en-US" sz="2400" b="1" dirty="0" err="1" smtClean="0">
                <a:solidFill>
                  <a:schemeClr val="accent1"/>
                </a:solidFill>
              </a:rPr>
              <a:t>Metoclopramide</a:t>
            </a:r>
            <a:r>
              <a:rPr lang="en-US" sz="2400" b="1" dirty="0" smtClean="0">
                <a:solidFill>
                  <a:schemeClr val="accent1"/>
                </a:solidFill>
              </a:rPr>
              <a:t> (</a:t>
            </a:r>
            <a:r>
              <a:rPr lang="en-US" sz="2400" b="1" dirty="0" err="1" smtClean="0">
                <a:solidFill>
                  <a:schemeClr val="accent1"/>
                </a:solidFill>
              </a:rPr>
              <a:t>Plasil</a:t>
            </a:r>
            <a:r>
              <a:rPr lang="en-US" sz="2400" b="1" baseline="30000" dirty="0" err="1" smtClean="0">
                <a:solidFill>
                  <a:schemeClr val="accent1"/>
                </a:solidFill>
              </a:rPr>
              <a:t>R</a:t>
            </a:r>
            <a:r>
              <a:rPr lang="en-US" sz="2400" b="1" dirty="0" smtClean="0">
                <a:solidFill>
                  <a:schemeClr val="accent1"/>
                </a:solidFill>
              </a:rPr>
              <a:t>)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It is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prokinetic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	agent and commonly used for vomiting 	 	 	caused by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uraemia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radiation, 			 	gastrointestinal disorders,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cytotoxic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		  	drugs.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What are the limitations of the uses of the 	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Dopaminergic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antagonist?  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Answer: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Extrapyremidal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symptoms  How?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3) </a:t>
            </a:r>
            <a:r>
              <a:rPr lang="en-US" sz="2400" b="1" dirty="0" err="1" smtClean="0">
                <a:solidFill>
                  <a:schemeClr val="accent1"/>
                </a:solidFill>
              </a:rPr>
              <a:t>Domperidone</a:t>
            </a:r>
            <a:r>
              <a:rPr lang="en-US" sz="2400" b="1" dirty="0" smtClean="0">
                <a:solidFill>
                  <a:schemeClr val="accent1"/>
                </a:solidFill>
              </a:rPr>
              <a:t> (</a:t>
            </a:r>
            <a:r>
              <a:rPr lang="en-US" sz="2400" b="1" dirty="0" err="1" smtClean="0">
                <a:solidFill>
                  <a:schemeClr val="accent1"/>
                </a:solidFill>
              </a:rPr>
              <a:t>MOtilium</a:t>
            </a:r>
            <a:r>
              <a:rPr lang="en-US" sz="2400" b="1" baseline="30000" dirty="0" err="1" smtClean="0">
                <a:solidFill>
                  <a:schemeClr val="accent1"/>
                </a:solidFill>
              </a:rPr>
              <a:t>R</a:t>
            </a:r>
            <a:r>
              <a:rPr lang="en-US" sz="2400" b="1" dirty="0" smtClean="0">
                <a:solidFill>
                  <a:schemeClr val="accent1"/>
                </a:solidFill>
              </a:rPr>
              <a:t>)</a:t>
            </a:r>
            <a:endParaRPr lang="en-US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What are the differences between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metoclopromide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	and </a:t>
            </a:r>
            <a:r>
              <a:rPr lang="en-US" sz="2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Domperidone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lnSpc>
                <a:spcPct val="90000"/>
              </a:lnSpc>
              <a:spcBef>
                <a:spcPct val="0"/>
              </a:spcBef>
              <a:defRPr/>
            </a:pPr>
            <a:r>
              <a:rPr lang="en-US" b="1" dirty="0" smtClean="0">
                <a:solidFill>
                  <a:srgbClr val="0000FF"/>
                </a:solidFill>
              </a:rPr>
              <a:t>	D) 5-HT3-receptor antagonists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(e.g. 	    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Ondansetron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Granisetron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 	 		    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Tropisetron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Dolasetron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):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1)  They mainly used for nausea and 	      vomiting 	caused by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cytotoxic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		      anticancer drugs (drugs of choice);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2) postoperative vomiting; radiation-	      induced vomiting.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Side Effects: Constipation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accent1"/>
                </a:solidFill>
              </a:rPr>
              <a:t>	Does </a:t>
            </a:r>
            <a:r>
              <a:rPr lang="en-US" b="1" dirty="0" err="1" smtClean="0">
                <a:solidFill>
                  <a:schemeClr val="accent1"/>
                </a:solidFill>
              </a:rPr>
              <a:t>metoclopromide</a:t>
            </a:r>
            <a:r>
              <a:rPr lang="en-US" b="1" dirty="0" smtClean="0">
                <a:solidFill>
                  <a:schemeClr val="accent1"/>
                </a:solidFill>
              </a:rPr>
              <a:t> antagonize 5-	HT3 receptors?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0000FF"/>
                </a:solidFill>
              </a:rPr>
              <a:t>	E) </a:t>
            </a:r>
            <a:r>
              <a:rPr lang="en-US" b="1" dirty="0" err="1" smtClean="0">
                <a:solidFill>
                  <a:srgbClr val="0000FF"/>
                </a:solidFill>
              </a:rPr>
              <a:t>Cannabinoids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(e.g.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nabilone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 for 	vomiting caused by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cytotoxic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	anticancer drugs.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en-US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F.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Glucocorticoids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eaLnBrk="1" hangingPunct="1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Dexamethasone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methylprednisolone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eaLnBrk="1" hangingPunct="1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- Highly effective in acute emesis</a:t>
            </a:r>
          </a:p>
          <a:p>
            <a:pPr marL="609600" indent="-609600" eaLnBrk="1" hangingPunct="1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- Mechanism not known.</a:t>
            </a:r>
          </a:p>
          <a:p>
            <a:pPr marL="609600" indent="-609600" eaLnBrk="1" hangingPunct="1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-Side Effects:</a:t>
            </a:r>
          </a:p>
          <a:p>
            <a:pPr marL="609600" indent="-609600" eaLnBrk="1" hangingPunct="1"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G. Vitamin B6 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Pyridoxine) </a:t>
            </a:r>
          </a:p>
          <a:p>
            <a:pPr marL="609600" indent="-609600" eaLnBrk="1" hangingPunct="1">
              <a:buAutoNum type="romanUcPeriod"/>
            </a:pPr>
            <a:r>
              <a:rPr lang="en-US" sz="2800" b="1" dirty="0" err="1" smtClean="0"/>
              <a:t>Aprepitant</a:t>
            </a:r>
            <a:r>
              <a:rPr lang="en-US" sz="2800" dirty="0" smtClean="0"/>
              <a:t>  belongs to a class of drugs called </a:t>
            </a:r>
            <a:r>
              <a:rPr lang="en-US" sz="2800" dirty="0" smtClean="0">
                <a:hlinkClick r:id="rId2"/>
              </a:rPr>
              <a:t>substance P</a:t>
            </a:r>
            <a:r>
              <a:rPr lang="en-US" sz="2800" dirty="0" smtClean="0"/>
              <a:t> antagonists (SPA). It acts by blocking the </a:t>
            </a:r>
            <a:r>
              <a:rPr lang="en-US" sz="2800" dirty="0" err="1" smtClean="0">
                <a:hlinkClick r:id="rId3" tooltip="Neurokinin 1"/>
              </a:rPr>
              <a:t>neurokinin</a:t>
            </a:r>
            <a:r>
              <a:rPr lang="en-US" sz="2800" dirty="0" smtClean="0">
                <a:hlinkClick r:id="rId3" tooltip="Neurokinin 1"/>
              </a:rPr>
              <a:t> 1</a:t>
            </a:r>
            <a:r>
              <a:rPr lang="en-US" sz="2800" dirty="0" smtClean="0"/>
              <a:t> (NK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 </a:t>
            </a:r>
            <a:r>
              <a:rPr lang="en-US" sz="2800" dirty="0" err="1" smtClean="0">
                <a:hlinkClick r:id="rId4" tooltip="NK1 receptor"/>
              </a:rPr>
              <a:t>receptor</a:t>
            </a:r>
            <a:r>
              <a:rPr lang="en-US" sz="2800" dirty="0" err="1" smtClean="0"/>
              <a:t>.Used</a:t>
            </a:r>
            <a:r>
              <a:rPr lang="en-US" sz="2800" dirty="0" smtClean="0"/>
              <a:t> for N/V due to cancer chemotherapy and radiation.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569325" cy="6192837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Therapeutic Choice of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Antiemetics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Motion sickness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Hyoscine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 For short Journey.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Diphenhydramine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 For Long Journey.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Vomiting with pregnancy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Avoid all drugs in the first trimester 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Pyridoxine (B6)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Promethazine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 Box 9"/>
          <p:cNvSpPr txBox="1">
            <a:spLocks noChangeArrowheads="1"/>
          </p:cNvSpPr>
          <p:nvPr/>
        </p:nvSpPr>
        <p:spPr bwMode="auto">
          <a:xfrm>
            <a:off x="6400800" y="5509657"/>
            <a:ext cx="1600200" cy="1272143"/>
          </a:xfrm>
          <a:prstGeom prst="rect">
            <a:avLst/>
          </a:prstGeom>
          <a:solidFill>
            <a:srgbClr val="CCFF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  <a:buFont typeface="Wingdings" pitchFamily="2" charset="2"/>
              <a:buNone/>
            </a:pPr>
            <a:endParaRPr lang="en-US" sz="2200" b="1" dirty="0" smtClean="0">
              <a:solidFill>
                <a:srgbClr val="002060"/>
              </a:solidFill>
            </a:endParaRPr>
          </a:p>
          <a:p>
            <a:pPr algn="ctr">
              <a:lnSpc>
                <a:spcPts val="2300"/>
              </a:lnSpc>
              <a:buFont typeface="Wingdings" pitchFamily="2" charset="2"/>
              <a:buNone/>
            </a:pPr>
            <a:endParaRPr lang="en-US" sz="2200" b="1" dirty="0" smtClean="0">
              <a:solidFill>
                <a:srgbClr val="002060"/>
              </a:solidFill>
            </a:endParaRPr>
          </a:p>
          <a:p>
            <a:pPr algn="ctr">
              <a:lnSpc>
                <a:spcPts val="23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002060"/>
                </a:solidFill>
              </a:rPr>
              <a:t>Vestibular Nuclei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90" name="Rectangle 24"/>
          <p:cNvSpPr>
            <a:spLocks noChangeArrowheads="1"/>
          </p:cNvSpPr>
          <p:nvPr/>
        </p:nvSpPr>
        <p:spPr bwMode="auto">
          <a:xfrm>
            <a:off x="7239000" y="5499279"/>
            <a:ext cx="304800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752600" y="381000"/>
            <a:ext cx="5867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  <a:latin typeface="Berlin Sans FB Demi" pitchFamily="34" charset="0"/>
              </a:rPr>
              <a:t>CENTRAL ACTIONS OF ANTIEMETICS</a:t>
            </a:r>
            <a:endParaRPr lang="en-US" sz="2400" dirty="0">
              <a:solidFill>
                <a:srgbClr val="00B0F0"/>
              </a:solidFill>
              <a:latin typeface="Berlin Sans FB Demi" pitchFamily="34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76200" y="1435995"/>
            <a:ext cx="1255472" cy="3139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6600FF"/>
                </a:solidFill>
                <a:latin typeface="Times" pitchFamily="-60" charset="0"/>
              </a:rPr>
              <a:t>Antagonist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378092" y="2016084"/>
            <a:ext cx="947695" cy="3139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dirty="0" smtClean="0">
                <a:solidFill>
                  <a:srgbClr val="FF0000"/>
                </a:solidFill>
                <a:latin typeface="Times" pitchFamily="-60" charset="0"/>
              </a:rPr>
              <a:t>Agonist</a:t>
            </a: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1236305" y="3004628"/>
            <a:ext cx="16375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000" i="0">
                <a:effectLst>
                  <a:outerShdw blurRad="38100" dist="38100" dir="2700000" algn="tl">
                    <a:srgbClr val="C0C0C0"/>
                  </a:outerShdw>
                </a:effectLst>
              </a:rPr>
              <a:t>Receptor Site</a:t>
            </a: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 rot="16200000">
            <a:off x="1768390" y="4074891"/>
            <a:ext cx="1335558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Area</a:t>
            </a:r>
          </a:p>
          <a:p>
            <a:pPr algn="ctr">
              <a:lnSpc>
                <a:spcPct val="90000"/>
              </a:lnSpc>
            </a:pPr>
            <a:r>
              <a:rPr lang="en-US" sz="2000" b="1" i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Postrema</a:t>
            </a:r>
            <a:endParaRPr lang="en-US" sz="2000" b="1" i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Freeform 8"/>
          <p:cNvSpPr>
            <a:spLocks/>
          </p:cNvSpPr>
          <p:nvPr/>
        </p:nvSpPr>
        <p:spPr bwMode="invGray">
          <a:xfrm>
            <a:off x="2864349" y="3081099"/>
            <a:ext cx="3155451" cy="2250770"/>
          </a:xfrm>
          <a:custGeom>
            <a:avLst/>
            <a:gdLst/>
            <a:ahLst/>
            <a:cxnLst>
              <a:cxn ang="0">
                <a:pos x="87" y="9"/>
              </a:cxn>
              <a:cxn ang="0">
                <a:pos x="0" y="17"/>
              </a:cxn>
              <a:cxn ang="0">
                <a:pos x="0" y="1142"/>
              </a:cxn>
              <a:cxn ang="0">
                <a:pos x="1641" y="1139"/>
              </a:cxn>
              <a:cxn ang="0">
                <a:pos x="1641" y="674"/>
              </a:cxn>
              <a:cxn ang="0">
                <a:pos x="1518" y="791"/>
              </a:cxn>
              <a:cxn ang="0">
                <a:pos x="1380" y="653"/>
              </a:cxn>
              <a:cxn ang="0">
                <a:pos x="1509" y="527"/>
              </a:cxn>
              <a:cxn ang="0">
                <a:pos x="1641" y="638"/>
              </a:cxn>
              <a:cxn ang="0">
                <a:pos x="1640" y="9"/>
              </a:cxn>
              <a:cxn ang="0">
                <a:pos x="1539" y="0"/>
              </a:cxn>
              <a:cxn ang="0">
                <a:pos x="1539" y="184"/>
              </a:cxn>
              <a:cxn ang="0">
                <a:pos x="1272" y="184"/>
              </a:cxn>
              <a:cxn ang="0">
                <a:pos x="1272" y="17"/>
              </a:cxn>
              <a:cxn ang="0">
                <a:pos x="1164" y="9"/>
              </a:cxn>
              <a:cxn ang="0">
                <a:pos x="1089" y="184"/>
              </a:cxn>
              <a:cxn ang="0">
                <a:pos x="1013" y="17"/>
              </a:cxn>
              <a:cxn ang="0">
                <a:pos x="872" y="17"/>
              </a:cxn>
              <a:cxn ang="0">
                <a:pos x="872" y="167"/>
              </a:cxn>
              <a:cxn ang="0">
                <a:pos x="696" y="167"/>
              </a:cxn>
              <a:cxn ang="0">
                <a:pos x="696" y="17"/>
              </a:cxn>
              <a:cxn ang="0">
                <a:pos x="479" y="17"/>
              </a:cxn>
              <a:cxn ang="0">
                <a:pos x="546" y="184"/>
              </a:cxn>
              <a:cxn ang="0">
                <a:pos x="337" y="184"/>
              </a:cxn>
              <a:cxn ang="0">
                <a:pos x="404" y="17"/>
              </a:cxn>
              <a:cxn ang="0">
                <a:pos x="179" y="17"/>
              </a:cxn>
            </a:cxnLst>
            <a:rect l="0" t="0" r="r" b="b"/>
            <a:pathLst>
              <a:path w="1641" h="1142">
                <a:moveTo>
                  <a:pt x="87" y="9"/>
                </a:moveTo>
                <a:lnTo>
                  <a:pt x="0" y="17"/>
                </a:lnTo>
                <a:lnTo>
                  <a:pt x="0" y="1142"/>
                </a:lnTo>
                <a:lnTo>
                  <a:pt x="1641" y="1139"/>
                </a:lnTo>
                <a:lnTo>
                  <a:pt x="1641" y="674"/>
                </a:lnTo>
                <a:lnTo>
                  <a:pt x="1518" y="791"/>
                </a:lnTo>
                <a:lnTo>
                  <a:pt x="1380" y="653"/>
                </a:lnTo>
                <a:lnTo>
                  <a:pt x="1509" y="527"/>
                </a:lnTo>
                <a:lnTo>
                  <a:pt x="1641" y="638"/>
                </a:lnTo>
                <a:lnTo>
                  <a:pt x="1640" y="9"/>
                </a:lnTo>
                <a:lnTo>
                  <a:pt x="1539" y="0"/>
                </a:lnTo>
                <a:lnTo>
                  <a:pt x="1539" y="184"/>
                </a:lnTo>
                <a:lnTo>
                  <a:pt x="1272" y="184"/>
                </a:lnTo>
                <a:lnTo>
                  <a:pt x="1272" y="17"/>
                </a:lnTo>
                <a:lnTo>
                  <a:pt x="1164" y="9"/>
                </a:lnTo>
                <a:lnTo>
                  <a:pt x="1089" y="184"/>
                </a:lnTo>
                <a:lnTo>
                  <a:pt x="1013" y="17"/>
                </a:lnTo>
                <a:lnTo>
                  <a:pt x="872" y="17"/>
                </a:lnTo>
                <a:lnTo>
                  <a:pt x="872" y="167"/>
                </a:lnTo>
                <a:lnTo>
                  <a:pt x="696" y="167"/>
                </a:lnTo>
                <a:lnTo>
                  <a:pt x="696" y="17"/>
                </a:lnTo>
                <a:lnTo>
                  <a:pt x="479" y="17"/>
                </a:lnTo>
                <a:lnTo>
                  <a:pt x="546" y="184"/>
                </a:lnTo>
                <a:lnTo>
                  <a:pt x="337" y="184"/>
                </a:lnTo>
                <a:lnTo>
                  <a:pt x="404" y="17"/>
                </a:lnTo>
                <a:lnTo>
                  <a:pt x="179" y="17"/>
                </a:lnTo>
              </a:path>
            </a:pathLst>
          </a:custGeom>
          <a:solidFill>
            <a:srgbClr val="FFED0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" name="Freeform 9"/>
          <p:cNvSpPr>
            <a:spLocks/>
          </p:cNvSpPr>
          <p:nvPr/>
        </p:nvSpPr>
        <p:spPr bwMode="invGray">
          <a:xfrm>
            <a:off x="2958410" y="3067697"/>
            <a:ext cx="378808" cy="370530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8" y="42"/>
              </a:cxn>
              <a:cxn ang="0">
                <a:pos x="0" y="86"/>
              </a:cxn>
              <a:cxn ang="0">
                <a:pos x="10" y="128"/>
              </a:cxn>
              <a:cxn ang="0">
                <a:pos x="34" y="167"/>
              </a:cxn>
              <a:cxn ang="0">
                <a:pos x="58" y="179"/>
              </a:cxn>
              <a:cxn ang="0">
                <a:pos x="84" y="184"/>
              </a:cxn>
              <a:cxn ang="0">
                <a:pos x="132" y="184"/>
              </a:cxn>
              <a:cxn ang="0">
                <a:pos x="175" y="158"/>
              </a:cxn>
              <a:cxn ang="0">
                <a:pos x="193" y="125"/>
              </a:cxn>
              <a:cxn ang="0">
                <a:pos x="196" y="86"/>
              </a:cxn>
              <a:cxn ang="0">
                <a:pos x="188" y="44"/>
              </a:cxn>
              <a:cxn ang="0">
                <a:pos x="166" y="18"/>
              </a:cxn>
              <a:cxn ang="0">
                <a:pos x="138" y="4"/>
              </a:cxn>
            </a:cxnLst>
            <a:rect l="0" t="0" r="r" b="b"/>
            <a:pathLst>
              <a:path w="197" h="188">
                <a:moveTo>
                  <a:pt x="40" y="0"/>
                </a:moveTo>
                <a:cubicBezTo>
                  <a:pt x="27" y="14"/>
                  <a:pt x="15" y="28"/>
                  <a:pt x="8" y="42"/>
                </a:cubicBezTo>
                <a:cubicBezTo>
                  <a:pt x="1" y="56"/>
                  <a:pt x="0" y="72"/>
                  <a:pt x="0" y="86"/>
                </a:cubicBezTo>
                <a:cubicBezTo>
                  <a:pt x="0" y="100"/>
                  <a:pt x="4" y="115"/>
                  <a:pt x="10" y="128"/>
                </a:cubicBezTo>
                <a:cubicBezTo>
                  <a:pt x="16" y="141"/>
                  <a:pt x="26" y="158"/>
                  <a:pt x="34" y="167"/>
                </a:cubicBezTo>
                <a:cubicBezTo>
                  <a:pt x="42" y="176"/>
                  <a:pt x="50" y="176"/>
                  <a:pt x="58" y="179"/>
                </a:cubicBezTo>
                <a:cubicBezTo>
                  <a:pt x="66" y="182"/>
                  <a:pt x="72" y="183"/>
                  <a:pt x="84" y="184"/>
                </a:cubicBezTo>
                <a:cubicBezTo>
                  <a:pt x="96" y="185"/>
                  <a:pt x="117" y="188"/>
                  <a:pt x="132" y="184"/>
                </a:cubicBezTo>
                <a:cubicBezTo>
                  <a:pt x="147" y="180"/>
                  <a:pt x="165" y="168"/>
                  <a:pt x="175" y="158"/>
                </a:cubicBezTo>
                <a:cubicBezTo>
                  <a:pt x="185" y="148"/>
                  <a:pt x="190" y="137"/>
                  <a:pt x="193" y="125"/>
                </a:cubicBezTo>
                <a:cubicBezTo>
                  <a:pt x="196" y="113"/>
                  <a:pt x="197" y="99"/>
                  <a:pt x="196" y="86"/>
                </a:cubicBezTo>
                <a:cubicBezTo>
                  <a:pt x="195" y="73"/>
                  <a:pt x="193" y="55"/>
                  <a:pt x="188" y="44"/>
                </a:cubicBezTo>
                <a:cubicBezTo>
                  <a:pt x="183" y="33"/>
                  <a:pt x="174" y="25"/>
                  <a:pt x="166" y="18"/>
                </a:cubicBezTo>
                <a:cubicBezTo>
                  <a:pt x="158" y="11"/>
                  <a:pt x="148" y="7"/>
                  <a:pt x="138" y="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invGray">
          <a:xfrm>
            <a:off x="2971801" y="3750540"/>
            <a:ext cx="2495618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Chemoreceptor</a:t>
            </a:r>
          </a:p>
          <a:p>
            <a:pPr algn="ctr">
              <a:lnSpc>
                <a:spcPct val="90000"/>
              </a:lnSpc>
            </a:pPr>
            <a:r>
              <a:rPr lang="en-US" sz="2000" b="1" i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Trigger Zone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i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(CTZ</a:t>
            </a:r>
            <a:r>
              <a:rPr lang="en-US" sz="2000" b="1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37" name="Rectangle 11"/>
          <p:cNvSpPr>
            <a:spLocks noChangeArrowheads="1"/>
          </p:cNvSpPr>
          <p:nvPr/>
        </p:nvSpPr>
        <p:spPr bwMode="invGray">
          <a:xfrm>
            <a:off x="3581400" y="5732356"/>
            <a:ext cx="1863074" cy="707886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endParaRPr lang="en-US" sz="4000" i="0"/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invGray">
          <a:xfrm>
            <a:off x="3854949" y="5736298"/>
            <a:ext cx="1196161" cy="7571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i="0" dirty="0"/>
              <a:t>Emetic</a:t>
            </a:r>
          </a:p>
          <a:p>
            <a:pPr algn="ctr">
              <a:lnSpc>
                <a:spcPct val="90000"/>
              </a:lnSpc>
            </a:pPr>
            <a:r>
              <a:rPr lang="en-US" sz="2400" b="1" i="0" dirty="0"/>
              <a:t>Center</a:t>
            </a:r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invGray">
          <a:xfrm>
            <a:off x="4435183" y="5405432"/>
            <a:ext cx="0" cy="2838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6" name="Text Box 37"/>
          <p:cNvSpPr txBox="1">
            <a:spLocks noChangeArrowheads="1"/>
          </p:cNvSpPr>
          <p:nvPr/>
        </p:nvSpPr>
        <p:spPr bwMode="auto">
          <a:xfrm>
            <a:off x="1111749" y="5629870"/>
            <a:ext cx="1739643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 i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Parvicellular</a:t>
            </a:r>
            <a:endParaRPr lang="en-US" sz="2000" b="1" i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90000"/>
              </a:lnSpc>
            </a:pPr>
            <a:r>
              <a:rPr lang="en-US" sz="2000" b="1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Reticular</a:t>
            </a:r>
          </a:p>
          <a:p>
            <a:pPr algn="ctr">
              <a:lnSpc>
                <a:spcPct val="90000"/>
              </a:lnSpc>
            </a:pPr>
            <a:r>
              <a:rPr lang="en-US" sz="2000" b="1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Formation</a:t>
            </a:r>
          </a:p>
        </p:txBody>
      </p:sp>
      <p:sp>
        <p:nvSpPr>
          <p:cNvPr id="44" name="Oval 14" descr="Large grid"/>
          <p:cNvSpPr>
            <a:spLocks noChangeArrowheads="1"/>
          </p:cNvSpPr>
          <p:nvPr/>
        </p:nvSpPr>
        <p:spPr bwMode="auto">
          <a:xfrm>
            <a:off x="1756177" y="939959"/>
            <a:ext cx="299970" cy="443002"/>
          </a:xfrm>
          <a:prstGeom prst="ellipse">
            <a:avLst/>
          </a:prstGeom>
          <a:pattFill prst="lgGrid">
            <a:fgClr>
              <a:schemeClr val="tx1"/>
            </a:fgClr>
            <a:bgClr>
              <a:schemeClr val="accent2"/>
            </a:bgClr>
          </a:patt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" name="Oval 15"/>
          <p:cNvSpPr>
            <a:spLocks noChangeArrowheads="1"/>
          </p:cNvSpPr>
          <p:nvPr/>
        </p:nvSpPr>
        <p:spPr bwMode="auto">
          <a:xfrm>
            <a:off x="1756177" y="1936237"/>
            <a:ext cx="299970" cy="443002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1371600" y="1447800"/>
            <a:ext cx="1141659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>
                <a:solidFill>
                  <a:srgbClr val="6600FF"/>
                </a:solidFill>
                <a:latin typeface="Arial Narrow" pitchFamily="34" charset="0"/>
              </a:rPr>
              <a:t>5-HT</a:t>
            </a:r>
            <a:r>
              <a:rPr lang="en-US" b="1" baseline="-25000" dirty="0" smtClean="0">
                <a:solidFill>
                  <a:srgbClr val="6600FF"/>
                </a:solidFill>
                <a:latin typeface="Arial Narrow" pitchFamily="34" charset="0"/>
              </a:rPr>
              <a:t>3</a:t>
            </a:r>
            <a:r>
              <a:rPr lang="en-US" b="1" dirty="0" smtClean="0">
                <a:solidFill>
                  <a:srgbClr val="6600FF"/>
                </a:solidFill>
                <a:latin typeface="Arial Narrow" pitchFamily="34" charset="0"/>
              </a:rPr>
              <a:t> RAs</a:t>
            </a: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1499349" y="2438400"/>
            <a:ext cx="675185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5-HT</a:t>
            </a:r>
            <a:r>
              <a:rPr lang="en-US" b="1" baseline="-25000" dirty="0" smtClean="0">
                <a:solidFill>
                  <a:srgbClr val="FF0000"/>
                </a:solidFill>
                <a:latin typeface="Arial Narrow" pitchFamily="34" charset="0"/>
              </a:rPr>
              <a:t>3</a:t>
            </a: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2490718" y="1456319"/>
            <a:ext cx="1426994" cy="317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 dirty="0" err="1" smtClean="0">
                <a:solidFill>
                  <a:srgbClr val="6600FF"/>
                </a:solidFill>
                <a:latin typeface="Arial Narrow" pitchFamily="34" charset="0"/>
              </a:rPr>
              <a:t>Promethazine</a:t>
            </a:r>
            <a:endParaRPr lang="en-US" b="1" dirty="0" smtClean="0">
              <a:solidFill>
                <a:srgbClr val="6600FF"/>
              </a:solidFill>
              <a:latin typeface="Arial Narrow" pitchFamily="34" charset="0"/>
            </a:endParaRPr>
          </a:p>
        </p:txBody>
      </p:sp>
      <p:sp>
        <p:nvSpPr>
          <p:cNvPr id="52" name="AutoShape 19" descr="Wide upward diagonal"/>
          <p:cNvSpPr>
            <a:spLocks noChangeArrowheads="1"/>
          </p:cNvSpPr>
          <p:nvPr/>
        </p:nvSpPr>
        <p:spPr bwMode="auto">
          <a:xfrm>
            <a:off x="3011820" y="956997"/>
            <a:ext cx="353810" cy="417443"/>
          </a:xfrm>
          <a:prstGeom prst="triangle">
            <a:avLst>
              <a:gd name="adj" fmla="val 50000"/>
            </a:avLst>
          </a:prstGeom>
          <a:pattFill prst="wdUpDiag">
            <a:fgClr>
              <a:schemeClr val="tx1"/>
            </a:fgClr>
            <a:bgClr>
              <a:schemeClr val="accent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" name="AutoShape 20"/>
          <p:cNvSpPr>
            <a:spLocks noChangeArrowheads="1"/>
          </p:cNvSpPr>
          <p:nvPr/>
        </p:nvSpPr>
        <p:spPr bwMode="auto">
          <a:xfrm>
            <a:off x="3007974" y="1956115"/>
            <a:ext cx="353810" cy="41744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auto">
          <a:xfrm>
            <a:off x="3031878" y="2428709"/>
            <a:ext cx="391454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H</a:t>
            </a:r>
            <a:r>
              <a:rPr lang="en-US" b="1" baseline="-25000" dirty="0" smtClean="0">
                <a:solidFill>
                  <a:srgbClr val="FF0000"/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61" name="Text Box 22"/>
          <p:cNvSpPr txBox="1">
            <a:spLocks noChangeArrowheads="1"/>
          </p:cNvSpPr>
          <p:nvPr/>
        </p:nvSpPr>
        <p:spPr bwMode="auto">
          <a:xfrm>
            <a:off x="4038639" y="1456319"/>
            <a:ext cx="962123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>
                <a:solidFill>
                  <a:srgbClr val="6600FF"/>
                </a:solidFill>
                <a:latin typeface="Arial Narrow" pitchFamily="34" charset="0"/>
              </a:rPr>
              <a:t>Atropine</a:t>
            </a:r>
          </a:p>
        </p:txBody>
      </p:sp>
      <p:sp>
        <p:nvSpPr>
          <p:cNvPr id="62" name="Rectangle 23" descr="Light horizontal"/>
          <p:cNvSpPr>
            <a:spLocks noChangeArrowheads="1"/>
          </p:cNvSpPr>
          <p:nvPr/>
        </p:nvSpPr>
        <p:spPr bwMode="auto">
          <a:xfrm>
            <a:off x="4346300" y="948477"/>
            <a:ext cx="288432" cy="425962"/>
          </a:xfrm>
          <a:prstGeom prst="rect">
            <a:avLst/>
          </a:prstGeom>
          <a:pattFill prst="ltHorz">
            <a:fgClr>
              <a:schemeClr val="tx1"/>
            </a:fgClr>
            <a:bgClr>
              <a:schemeClr val="hlink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" name="Rectangle 24"/>
          <p:cNvSpPr>
            <a:spLocks noChangeArrowheads="1"/>
          </p:cNvSpPr>
          <p:nvPr/>
        </p:nvSpPr>
        <p:spPr bwMode="auto">
          <a:xfrm>
            <a:off x="4346300" y="1953275"/>
            <a:ext cx="288432" cy="425962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" name="Text Box 25"/>
          <p:cNvSpPr txBox="1">
            <a:spLocks noChangeArrowheads="1"/>
          </p:cNvSpPr>
          <p:nvPr/>
        </p:nvSpPr>
        <p:spPr bwMode="auto">
          <a:xfrm>
            <a:off x="4306440" y="2425869"/>
            <a:ext cx="341760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M</a:t>
            </a:r>
          </a:p>
        </p:txBody>
      </p:sp>
      <p:sp>
        <p:nvSpPr>
          <p:cNvPr id="65" name="AutoShape 26" descr="5%"/>
          <p:cNvSpPr>
            <a:spLocks noChangeArrowheads="1"/>
          </p:cNvSpPr>
          <p:nvPr/>
        </p:nvSpPr>
        <p:spPr bwMode="auto">
          <a:xfrm rot="10800000">
            <a:off x="5528872" y="956997"/>
            <a:ext cx="353810" cy="417443"/>
          </a:xfrm>
          <a:prstGeom prst="triangle">
            <a:avLst>
              <a:gd name="adj" fmla="val 50000"/>
            </a:avLst>
          </a:prstGeom>
          <a:pattFill prst="pct5">
            <a:fgClr>
              <a:schemeClr val="tx1"/>
            </a:fgClr>
            <a:bgClr>
              <a:srgbClr val="B760F9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" name="AutoShape 27"/>
          <p:cNvSpPr>
            <a:spLocks noChangeArrowheads="1"/>
          </p:cNvSpPr>
          <p:nvPr/>
        </p:nvSpPr>
        <p:spPr bwMode="auto">
          <a:xfrm rot="10800000">
            <a:off x="5528872" y="1956115"/>
            <a:ext cx="353810" cy="417443"/>
          </a:xfrm>
          <a:prstGeom prst="triangle">
            <a:avLst>
              <a:gd name="adj" fmla="val 50000"/>
            </a:avLst>
          </a:prstGeom>
          <a:solidFill>
            <a:srgbClr val="B760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7" name="Text Box 28"/>
          <p:cNvSpPr txBox="1">
            <a:spLocks noChangeArrowheads="1"/>
          </p:cNvSpPr>
          <p:nvPr/>
        </p:nvSpPr>
        <p:spPr bwMode="auto">
          <a:xfrm>
            <a:off x="5150065" y="1447800"/>
            <a:ext cx="1236236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 dirty="0" err="1" smtClean="0">
                <a:solidFill>
                  <a:srgbClr val="6600FF"/>
                </a:solidFill>
                <a:latin typeface="Arial Narrow" pitchFamily="34" charset="0"/>
              </a:rPr>
              <a:t>Domperidol</a:t>
            </a:r>
            <a:endParaRPr lang="en-US" b="1" dirty="0" smtClean="0">
              <a:solidFill>
                <a:srgbClr val="6600FF"/>
              </a:solidFill>
              <a:latin typeface="Arial Narrow" pitchFamily="34" charset="0"/>
            </a:endParaRPr>
          </a:p>
        </p:txBody>
      </p:sp>
      <p:sp>
        <p:nvSpPr>
          <p:cNvPr id="68" name="Text Box 29"/>
          <p:cNvSpPr txBox="1">
            <a:spLocks noChangeArrowheads="1"/>
          </p:cNvSpPr>
          <p:nvPr/>
        </p:nvSpPr>
        <p:spPr bwMode="auto">
          <a:xfrm>
            <a:off x="5516880" y="2417349"/>
            <a:ext cx="391454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D</a:t>
            </a:r>
            <a:r>
              <a:rPr lang="en-US" b="1" baseline="-25000" dirty="0" smtClean="0">
                <a:solidFill>
                  <a:srgbClr val="FF0000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77" name="Text Box 48"/>
          <p:cNvSpPr txBox="1">
            <a:spLocks noChangeArrowheads="1"/>
          </p:cNvSpPr>
          <p:nvPr/>
        </p:nvSpPr>
        <p:spPr bwMode="auto">
          <a:xfrm>
            <a:off x="6328791" y="1456319"/>
            <a:ext cx="950901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>
                <a:solidFill>
                  <a:srgbClr val="6600FF"/>
                </a:solidFill>
                <a:latin typeface="Arial Narrow" pitchFamily="34" charset="0"/>
              </a:rPr>
              <a:t>NK-</a:t>
            </a:r>
            <a:r>
              <a:rPr lang="en-US" b="1" baseline="-25000" dirty="0" smtClean="0">
                <a:solidFill>
                  <a:srgbClr val="6600FF"/>
                </a:solidFill>
                <a:latin typeface="Arial Narrow" pitchFamily="34" charset="0"/>
              </a:rPr>
              <a:t>1</a:t>
            </a:r>
            <a:r>
              <a:rPr lang="en-US" b="1" dirty="0" smtClean="0">
                <a:solidFill>
                  <a:srgbClr val="6600FF"/>
                </a:solidFill>
                <a:latin typeface="Arial Narrow" pitchFamily="34" charset="0"/>
              </a:rPr>
              <a:t> RA</a:t>
            </a:r>
          </a:p>
        </p:txBody>
      </p:sp>
      <p:sp>
        <p:nvSpPr>
          <p:cNvPr id="78" name="Text Box 49"/>
          <p:cNvSpPr txBox="1">
            <a:spLocks noChangeArrowheads="1"/>
          </p:cNvSpPr>
          <p:nvPr/>
        </p:nvSpPr>
        <p:spPr bwMode="auto">
          <a:xfrm>
            <a:off x="6144802" y="2400836"/>
            <a:ext cx="1322798" cy="3139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Substance P</a:t>
            </a:r>
          </a:p>
        </p:txBody>
      </p:sp>
      <p:sp>
        <p:nvSpPr>
          <p:cNvPr id="79" name="Rectangle 50" descr="Dark vertical"/>
          <p:cNvSpPr>
            <a:spLocks noChangeArrowheads="1"/>
          </p:cNvSpPr>
          <p:nvPr/>
        </p:nvSpPr>
        <p:spPr bwMode="auto">
          <a:xfrm>
            <a:off x="6503774" y="914400"/>
            <a:ext cx="496104" cy="425962"/>
          </a:xfrm>
          <a:prstGeom prst="rect">
            <a:avLst/>
          </a:prstGeom>
          <a:pattFill prst="dkVert">
            <a:fgClr>
              <a:schemeClr val="tx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0" name="Rectangle 51"/>
          <p:cNvSpPr>
            <a:spLocks noChangeArrowheads="1"/>
          </p:cNvSpPr>
          <p:nvPr/>
        </p:nvSpPr>
        <p:spPr bwMode="auto">
          <a:xfrm>
            <a:off x="6511466" y="1905000"/>
            <a:ext cx="496104" cy="425962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953429" y="3083432"/>
            <a:ext cx="393878" cy="33055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AutoShape 20"/>
          <p:cNvSpPr>
            <a:spLocks noChangeArrowheads="1"/>
          </p:cNvSpPr>
          <p:nvPr/>
        </p:nvSpPr>
        <p:spPr bwMode="auto">
          <a:xfrm>
            <a:off x="6732790" y="5475715"/>
            <a:ext cx="353810" cy="417443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>
            <a:off x="6858000" y="5484812"/>
            <a:ext cx="76200" cy="15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7276563" y="5484812"/>
            <a:ext cx="228600" cy="15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10800000">
            <a:off x="5486401" y="60960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6096000" y="4191000"/>
            <a:ext cx="2476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latin typeface="Arial Narrow" pitchFamily="34" charset="0"/>
              </a:rPr>
              <a:t>BLOOD  BORN EMETICS </a:t>
            </a:r>
            <a:endParaRPr lang="en-US" dirty="0"/>
          </a:p>
        </p:txBody>
      </p:sp>
      <p:sp>
        <p:nvSpPr>
          <p:cNvPr id="98" name="Text Box 15"/>
          <p:cNvSpPr txBox="1">
            <a:spLocks noChangeArrowheads="1"/>
          </p:cNvSpPr>
          <p:nvPr/>
        </p:nvSpPr>
        <p:spPr bwMode="auto">
          <a:xfrm>
            <a:off x="2845158" y="4648201"/>
            <a:ext cx="3162837" cy="774571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342900" algn="ctr">
              <a:lnSpc>
                <a:spcPts val="2000"/>
              </a:lnSpc>
              <a:spcBef>
                <a:spcPct val="50000"/>
              </a:spcBef>
            </a:pPr>
            <a:r>
              <a:rPr lang="en-US" sz="2200" b="1" dirty="0" smtClean="0">
                <a:solidFill>
                  <a:srgbClr val="002060"/>
                </a:solidFill>
              </a:rPr>
              <a:t>Solitary Tract </a:t>
            </a:r>
          </a:p>
          <a:p>
            <a:pPr indent="-342900" algn="ctr">
              <a:lnSpc>
                <a:spcPts val="2000"/>
              </a:lnSpc>
              <a:spcBef>
                <a:spcPct val="50000"/>
              </a:spcBef>
            </a:pPr>
            <a:r>
              <a:rPr lang="en-US" sz="2200" b="1" dirty="0" smtClean="0">
                <a:solidFill>
                  <a:srgbClr val="002060"/>
                </a:solidFill>
              </a:rPr>
              <a:t>Nucleus</a:t>
            </a:r>
            <a:endParaRPr lang="en-US" sz="2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4" grpId="0" animBg="1"/>
      <p:bldP spid="48" grpId="0"/>
      <p:bldP spid="50" grpId="0"/>
      <p:bldP spid="52" grpId="0" animBg="1"/>
      <p:bldP spid="61" grpId="0"/>
      <p:bldP spid="62" grpId="0" animBg="1"/>
      <p:bldP spid="65" grpId="0" animBg="1"/>
      <p:bldP spid="67" grpId="0"/>
      <p:bldP spid="77" grpId="0"/>
      <p:bldP spid="7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3000" y="0"/>
            <a:ext cx="33602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lumMod val="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askerville Old Face" pitchFamily="18" charset="0"/>
              </a:rPr>
              <a:t>ANTIEMETICS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62400" y="3200400"/>
            <a:ext cx="5181600" cy="3505200"/>
            <a:chOff x="3657600" y="2805141"/>
            <a:chExt cx="5181600" cy="3677954"/>
          </a:xfrm>
        </p:grpSpPr>
        <p:pic>
          <p:nvPicPr>
            <p:cNvPr id="4" name="Picture 4" descr="BCKLC13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57600" y="2805141"/>
              <a:ext cx="5035294" cy="3677954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1"/>
            <p:cNvSpPr>
              <a:spLocks noChangeArrowheads="1"/>
            </p:cNvSpPr>
            <p:nvPr/>
          </p:nvSpPr>
          <p:spPr bwMode="auto">
            <a:xfrm>
              <a:off x="5029200" y="2956560"/>
              <a:ext cx="3810000" cy="3046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 sz="2400" b="1" dirty="0" smtClean="0">
                <a:solidFill>
                  <a:srgbClr val="FF0000"/>
                </a:solidFill>
                <a:latin typeface="Arial Narrow" pitchFamily="34" charset="0"/>
              </a:endParaRPr>
            </a:p>
            <a:p>
              <a:pPr>
                <a:defRPr/>
              </a:pPr>
              <a:r>
                <a:rPr lang="en-US" sz="2400" b="1" u="sng" dirty="0" smtClean="0">
                  <a:solidFill>
                    <a:srgbClr val="FF0000"/>
                  </a:solidFill>
                  <a:latin typeface="Arial Narrow" pitchFamily="34" charset="0"/>
                </a:rPr>
                <a:t>Indications of </a:t>
              </a:r>
              <a:r>
                <a:rPr lang="en-US" sz="2400" b="1" u="sng" dirty="0" err="1" smtClean="0">
                  <a:solidFill>
                    <a:srgbClr val="FF0000"/>
                  </a:solidFill>
                  <a:latin typeface="Arial Narrow" pitchFamily="34" charset="0"/>
                </a:rPr>
                <a:t>antiemet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Arial Narrow" pitchFamily="34" charset="0"/>
                </a:rPr>
                <a:t>ics</a:t>
              </a:r>
              <a:endPara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endParaRP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1-  Chemotherapy-induced   </a:t>
              </a:r>
            </a:p>
            <a:p>
              <a:r>
                <a:rPr lang="en-US" sz="2400" b="1" dirty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    vomiting</a:t>
              </a: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2- </a:t>
              </a:r>
              <a:r>
                <a:rPr lang="en-US" sz="2400" b="1" dirty="0" smtClean="0">
                  <a:solidFill>
                    <a:srgbClr val="00B0F0"/>
                  </a:solidFill>
                  <a:latin typeface="Arial Narrow" pitchFamily="34" charset="0"/>
                </a:rPr>
                <a:t>Post-irradiation vomiting</a:t>
              </a: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3- Postoperative vomiting</a:t>
              </a: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4- </a:t>
              </a:r>
              <a:r>
                <a:rPr lang="en-US" sz="2400" b="1" dirty="0">
                  <a:solidFill>
                    <a:srgbClr val="00B0F0"/>
                  </a:solidFill>
                  <a:latin typeface="Arial Narrow" pitchFamily="34" charset="0"/>
                </a:rPr>
                <a:t>Vomiting of pregnancy</a:t>
              </a: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5- Motion (travel) sickness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81000" y="914400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Should only be used when the cause of nausea or vomiting is known </a:t>
            </a:r>
            <a:r>
              <a:rPr lang="en-US" sz="2400" b="1" dirty="0" err="1" smtClean="0">
                <a:latin typeface="Arial Narrow" pitchFamily="34" charset="0"/>
              </a:rPr>
              <a:t>i.e</a:t>
            </a:r>
            <a:r>
              <a:rPr lang="en-US" sz="2400" b="1" dirty="0" smtClean="0">
                <a:latin typeface="Arial Narrow" pitchFamily="34" charset="0"/>
              </a:rPr>
              <a:t> cause of vomiting should be diagnosed.</a:t>
            </a:r>
          </a:p>
          <a:p>
            <a:pPr>
              <a:lnSpc>
                <a:spcPts val="24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Otherwise,  the symptomatic relief produced could delay diagnosis of a remediable and serious cause. </a:t>
            </a:r>
          </a:p>
          <a:p>
            <a:pPr>
              <a:lnSpc>
                <a:spcPts val="24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Treat the cause (e.g. diabetic </a:t>
            </a:r>
            <a:r>
              <a:rPr lang="en-US" sz="2400" b="1" dirty="0" err="1" smtClean="0">
                <a:latin typeface="Arial Narrow" pitchFamily="34" charset="0"/>
              </a:rPr>
              <a:t>ketoacidosis</a:t>
            </a:r>
            <a:r>
              <a:rPr lang="en-US" sz="2400" b="1" dirty="0" smtClean="0">
                <a:latin typeface="Arial Narrow" pitchFamily="34" charset="0"/>
              </a:rPr>
              <a:t>, intestinal obstruction,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</a:t>
            </a:r>
            <a:r>
              <a:rPr lang="en-US" sz="2400" b="1" dirty="0" err="1" smtClean="0">
                <a:latin typeface="Arial Narrow" pitchFamily="34" charset="0"/>
              </a:rPr>
              <a:t>intracerebral</a:t>
            </a:r>
            <a:r>
              <a:rPr lang="en-US" sz="2400" b="1" dirty="0" smtClean="0">
                <a:latin typeface="Arial Narrow" pitchFamily="34" charset="0"/>
              </a:rPr>
              <a:t> space-occupying lesion) usually cures the vomiting.</a:t>
            </a:r>
          </a:p>
          <a:p>
            <a:pPr>
              <a:lnSpc>
                <a:spcPts val="24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The choice of drug depends on the </a:t>
            </a:r>
            <a:r>
              <a:rPr lang="en-US" sz="2400" b="1" dirty="0" err="1" smtClean="0">
                <a:latin typeface="Arial Narrow" pitchFamily="34" charset="0"/>
              </a:rPr>
              <a:t>aetiology</a:t>
            </a:r>
            <a:endParaRPr lang="en-US" sz="2400" b="1" dirty="0" smtClean="0">
              <a:latin typeface="Arial Narrow" pitchFamily="34" charset="0"/>
            </a:endParaRPr>
          </a:p>
          <a:p>
            <a:pPr>
              <a:lnSpc>
                <a:spcPts val="2400"/>
              </a:lnSpc>
              <a:buBlip>
                <a:blip r:embed="rId3"/>
              </a:buBlip>
            </a:pP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33400"/>
            <a:ext cx="42672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erlin Sans FB Demi" pitchFamily="34" charset="0"/>
              </a:rPr>
              <a:t>General rules on use of </a:t>
            </a:r>
            <a:r>
              <a:rPr lang="en-US" sz="2000" dirty="0" err="1" smtClean="0">
                <a:latin typeface="Berlin Sans FB Demi" pitchFamily="34" charset="0"/>
              </a:rPr>
              <a:t>antiemetics</a:t>
            </a:r>
            <a:endParaRPr lang="en-US" sz="2000" dirty="0">
              <a:latin typeface="Berlin Sans FB Demi" pitchFamily="34" charset="0"/>
            </a:endParaRPr>
          </a:p>
        </p:txBody>
      </p:sp>
      <p:sp>
        <p:nvSpPr>
          <p:cNvPr id="8" name="Curved Right Arrow 7"/>
          <p:cNvSpPr/>
          <p:nvPr/>
        </p:nvSpPr>
        <p:spPr>
          <a:xfrm rot="19466925">
            <a:off x="3048000" y="3352800"/>
            <a:ext cx="609600" cy="1143000"/>
          </a:xfrm>
          <a:prstGeom prst="curved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 descr="http://2.bp.blogspot.com/_WvNPdrffZKo/SMgCDJUXVLI/AAAAAAAAAHE/QiupkcC5v2U/s400/pumpkin-puking-fro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378558"/>
            <a:ext cx="1905000" cy="301185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88913"/>
            <a:ext cx="8785225" cy="6408737"/>
          </a:xfrm>
        </p:spPr>
        <p:txBody>
          <a:bodyPr/>
          <a:lstStyle/>
          <a:p>
            <a:pPr marL="533400" indent="-5334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Causes of Vomiting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1.CTZ stimulation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(Dopamine and 5-HT):</a:t>
            </a:r>
          </a:p>
          <a:p>
            <a:pPr marL="533400" indent="-533400" algn="l" rtl="0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Drugs  morphine,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apomorphine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digitalis, L-dopa (How?),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bromocryptine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estrogen, emetine.</a:t>
            </a:r>
          </a:p>
          <a:p>
            <a:pPr marL="533400" indent="-533400" algn="l" rtl="0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Chemicals </a:t>
            </a:r>
          </a:p>
          <a:p>
            <a:pPr marL="533400" indent="-533400" algn="l" rtl="0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Radiation. </a:t>
            </a:r>
          </a:p>
          <a:p>
            <a:pPr marL="533400" indent="-533400" algn="l" rtl="0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Uremia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(very important).</a:t>
            </a:r>
          </a:p>
          <a:p>
            <a:pPr marL="533400" indent="-533400" algn="l" rtl="0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88913"/>
            <a:ext cx="8785225" cy="6408737"/>
          </a:xfrm>
        </p:spPr>
        <p:txBody>
          <a:bodyPr/>
          <a:lstStyle/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The periphery via sensory nerves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(DA;5-HT) 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 GIT irritation, myocardial infarction, renal or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biliay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stones.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Disturbance of vestibular system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(Ach and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Histamin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 Higher cortical centers stimulation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       emotional factors, nauseating smells or sights.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000">
            <a:off x="-147638" y="-242888"/>
            <a:ext cx="9436101" cy="734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000">
            <a:off x="-1588" y="-1588"/>
            <a:ext cx="9144001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Diagram showing relationships between factors on the pathway for nausea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765175"/>
            <a:ext cx="8748712" cy="5903913"/>
          </a:xfrm>
          <a:noFill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23850" y="260350"/>
            <a:ext cx="8459788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Receptors Associated with Nausea and Vomiting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sz="3600" b="1" dirty="0" smtClean="0">
                <a:solidFill>
                  <a:schemeClr val="accent1"/>
                </a:solidFill>
              </a:rPr>
              <a:t>Note: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It is very important to know the 	causes of N&amp;V to </a:t>
            </a:r>
            <a:r>
              <a:rPr lang="en-US" b="1" dirty="0" smtClean="0">
                <a:solidFill>
                  <a:schemeClr val="accent2"/>
                </a:solidFill>
              </a:rPr>
              <a:t>select the proper 	drug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and to have 	</a:t>
            </a:r>
            <a:r>
              <a:rPr lang="en-US" b="1" dirty="0" smtClean="0">
                <a:solidFill>
                  <a:schemeClr val="accent2"/>
                </a:solidFill>
              </a:rPr>
              <a:t>the right diagnosis.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ii.  Mechanism of N &amp; V (see Figure)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How many neurotransmitters that are 	involved in the etiology of N &amp;V?.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FF6699"/>
                </a:solidFill>
              </a:rPr>
              <a:t>Can you predict which group of drugs 	that can be used for Rx N&amp;V?.</a:t>
            </a:r>
          </a:p>
          <a:p>
            <a:pPr algn="l" eaLnBrk="1" hangingPunct="1">
              <a:defRPr/>
            </a:pPr>
            <a:endParaRPr lang="en-US" b="1" dirty="0" smtClean="0">
              <a:solidFill>
                <a:srgbClr val="FF66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000">
            <a:off x="-147638" y="-242888"/>
            <a:ext cx="9436101" cy="734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l" eaLnBrk="1" hangingPunct="1">
              <a:defRPr/>
            </a:pPr>
            <a:r>
              <a:rPr lang="en-US" b="1" dirty="0" smtClean="0">
                <a:solidFill>
                  <a:srgbClr val="FF3300"/>
                </a:solidFill>
              </a:rPr>
              <a:t>iii.  Example of Drugs that commonly used For Rx N/V.</a:t>
            </a:r>
          </a:p>
          <a:p>
            <a:pPr lvl="0" algn="l"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a.  Antihistamines (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promethazine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 		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cyclizine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meclozine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Navidoxine</a:t>
            </a:r>
            <a:r>
              <a:rPr lang="en-US" b="1" baseline="30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 	</a:t>
            </a:r>
            <a:r>
              <a:rPr lang="en-US" b="1" dirty="0" err="1" smtClean="0"/>
              <a:t>Dimenhydrinate</a:t>
            </a:r>
            <a:r>
              <a:rPr lang="en-US" b="1" dirty="0" smtClean="0"/>
              <a:t> (</a:t>
            </a:r>
            <a:r>
              <a:rPr lang="en-US" b="1" dirty="0" err="1" smtClean="0"/>
              <a:t>Dramamine</a:t>
            </a:r>
            <a:r>
              <a:rPr lang="en-US" b="1" baseline="30000" dirty="0" err="1" smtClean="0"/>
              <a:t>R</a:t>
            </a:r>
            <a:r>
              <a:rPr lang="en-US" b="1" dirty="0" smtClean="0"/>
              <a:t>)</a:t>
            </a:r>
            <a:endParaRPr lang="en-US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b. 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Anticholinergics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Hyosine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c.  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Antidopaminergics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	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    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Metoclopramide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Domperidone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 		    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Phenothiazines</a:t>
            </a:r>
            <a:endParaRPr lang="en-US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d.   5-HT3 receptor antagonists (new </a:t>
            </a:r>
          </a:p>
          <a:p>
            <a:pPr algn="l"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approach):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Metoclopramide</a:t>
            </a:r>
            <a:endParaRPr lang="en-US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Ondan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setron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Grani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setron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 	  			</a:t>
            </a:r>
            <a:r>
              <a:rPr lang="en-US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Tropi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setron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 eaLnBrk="1" hangingPunct="1">
              <a:defRPr/>
            </a:pPr>
            <a:endParaRPr lang="en-US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 eaLnBrk="1" hangingPunct="1">
              <a:defRPr/>
            </a:pPr>
            <a:endParaRPr lang="en-US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</TotalTime>
  <Words>328</Words>
  <Application>Microsoft Office PowerPoint</Application>
  <PresentationFormat>On-screen Show (4:3)</PresentationFormat>
  <Paragraphs>129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USED IN PEPTIC ULCER</dc:title>
  <dc:creator>Abdul Latif</dc:creator>
  <cp:lastModifiedBy>ksupy</cp:lastModifiedBy>
  <cp:revision>127</cp:revision>
  <dcterms:created xsi:type="dcterms:W3CDTF">2005-04-26T07:40:31Z</dcterms:created>
  <dcterms:modified xsi:type="dcterms:W3CDTF">2011-05-07T07:43:42Z</dcterms:modified>
</cp:coreProperties>
</file>