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87" r:id="rId2"/>
    <p:sldId id="256" r:id="rId3"/>
    <p:sldId id="385" r:id="rId4"/>
    <p:sldId id="358" r:id="rId5"/>
    <p:sldId id="341" r:id="rId6"/>
    <p:sldId id="360" r:id="rId7"/>
    <p:sldId id="317" r:id="rId8"/>
    <p:sldId id="362" r:id="rId9"/>
    <p:sldId id="381" r:id="rId10"/>
    <p:sldId id="361" r:id="rId11"/>
    <p:sldId id="365" r:id="rId12"/>
    <p:sldId id="366" r:id="rId13"/>
    <p:sldId id="386" r:id="rId14"/>
    <p:sldId id="383" r:id="rId15"/>
    <p:sldId id="363" r:id="rId16"/>
    <p:sldId id="384" r:id="rId17"/>
    <p:sldId id="364" r:id="rId18"/>
    <p:sldId id="369" r:id="rId19"/>
    <p:sldId id="368" r:id="rId20"/>
    <p:sldId id="367" r:id="rId21"/>
    <p:sldId id="370" r:id="rId22"/>
    <p:sldId id="371" r:id="rId23"/>
    <p:sldId id="389" r:id="rId2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8" autoAdjust="0"/>
    <p:restoredTop sz="9452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064AA5E-1950-4A1F-9F80-2B041CDE2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80401D-EF16-47EE-86B3-0047DC649E88}" type="datetimeFigureOut">
              <a:rPr lang="ar-SA" smtClean="0"/>
              <a:pPr/>
              <a:t>03/06/32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9C0166-CD1D-461D-A8BF-D3869F294A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5374-1E8D-484E-B2D6-E2B6400AAF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8C87-A6A3-49B9-967B-E4DC518680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3A40-C4B9-4446-B620-C16DDB89CF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3A83-72B0-4250-96A8-16A41FE23B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88CB-8817-4AF4-AAE0-0C9F734A00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6689-DE42-458F-9598-A8EB773206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3A21-1157-49EA-96D8-242260541D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483D-3192-4B4C-815B-A570DD3F8E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24A6-956F-45A8-9A52-2A9D88CD597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F5E6-035C-4DA7-99B6-729F552C79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0A13-7ADB-4898-A60F-403947C7CA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3357C-7E98-423A-8154-D219972B20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0D46FB8-5EC6-44A1-80F4-54D52D163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for Constipation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(Laxatives;  Purgatives; Cathartics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Abdulqader</a:t>
            </a:r>
            <a:r>
              <a:rPr lang="en-US" dirty="0" smtClean="0"/>
              <a:t> </a:t>
            </a:r>
            <a:r>
              <a:rPr lang="en-US" dirty="0" err="1" smtClean="0"/>
              <a:t>Alhaider</a:t>
            </a:r>
            <a:endParaRPr lang="en-US" dirty="0" smtClean="0"/>
          </a:p>
          <a:p>
            <a:r>
              <a:rPr lang="en-US" dirty="0" smtClean="0"/>
              <a:t>1432 H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13787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-  Osmotic  Purgatives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Soluble but non absorbable compounds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 water content in large intestine.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Organic (Sugars)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semisynthetic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disaccharide   of   fructose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 Polyethylene Glycol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Movicol</a:t>
            </a:r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Non-organic (Saline purgatives)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Magnesium salts, sodium or potassium salts.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Metabolized   by  colonic bacteria into  fructose 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These sugars are fermented into lactic acid and acetic acid that function as osmotic laxatives.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Delayed   onset   of   action (2-3  days) 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 and flatulence.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Electrolyte disturbance.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	Are poorly absorbed salts.  They remain in  the bowel  and  retain  water by osmosis thereby  increasing  the volume of feces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distension 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peristalsis 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evacuation of watery stool.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Rapid effect (within 1-3h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Magnesium sulphate (Epson’s salt 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Magnesium oxide (milk  of magnesia).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Sodium phosphate.                                             </a:t>
            </a:r>
            <a:endParaRPr lang="en-US" b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commonly used in liver cirrhosis?</a:t>
            </a: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lvl="1" algn="l" rtl="0" eaLnBrk="1" hangingPunct="1">
              <a:lnSpc>
                <a:spcPct val="250000"/>
              </a:lnSpc>
              <a:defRPr/>
            </a:pPr>
            <a:r>
              <a:rPr lang="en-US" sz="1800" dirty="0" smtClean="0"/>
              <a:t> </a:t>
            </a:r>
            <a:r>
              <a:rPr lang="en-US" dirty="0" err="1" smtClean="0"/>
              <a:t>Lactulose</a:t>
            </a:r>
            <a:r>
              <a:rPr lang="en-US" dirty="0" smtClean="0"/>
              <a:t>		Lactic acid + Acetic Acid		acidification of the  colon	           ammonia 	absorption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1800" b="1" dirty="0" smtClean="0"/>
              <a:t>Dose:  15 ml for constipation and 30 ml for liver cirrhosis </a:t>
            </a:r>
            <a:r>
              <a:rPr lang="en-US" sz="1800" dirty="0" smtClean="0"/>
              <a:t>  </a:t>
            </a:r>
            <a:endParaRPr lang="ar-SA" sz="1800" dirty="0" smtClean="0"/>
          </a:p>
          <a:p>
            <a:pPr lvl="1" algn="l" rtl="0" eaLnBrk="1" hangingPunct="1">
              <a:lnSpc>
                <a:spcPct val="80000"/>
              </a:lnSpc>
              <a:defRPr/>
            </a:pPr>
            <a:endParaRPr lang="ar-SA" sz="1800" dirty="0" smtClean="0"/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2928938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214938" y="36433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6357938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8001000" y="25717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Treatment of acute constipation 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Prevention of chronic constipation</a:t>
            </a:r>
          </a:p>
          <a:p>
            <a:pPr lvl="2" algn="l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other uses for magnesium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Intravascular volume depletion.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Electrolyte fluctuations: severe in children.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Systemic effect.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justLow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Elderly patients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Renal insufficiency (Hypomagnesaemia).</a:t>
            </a:r>
          </a:p>
          <a:p>
            <a:pPr marL="457200" indent="-4572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 salts  in CHF.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salts renal failure, heart block,  CNS depression, neuromuscular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Balanced polyethylene glycol (PEG)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Balanced isotonic solution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osmotically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active sugar,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Na bicarbonate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intravascular fluids or electrolyte shifts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flatus or cramps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Used for complete cleansing prior to gastrointestinal endoscopic procedures (4L over 2-4 hours).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Small doses used for treatment or prevention of chronic constipation.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IIII - Stimulant Purgatives (Cathartics)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:</a:t>
            </a:r>
          </a:p>
          <a:p>
            <a:pPr marL="457200" indent="-457200" algn="just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act via direct stimulation of enteric nervous system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peristalsis &amp; purgation.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Dilcolax</a:t>
            </a:r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Castor oil.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Dilcolax</a:t>
            </a:r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Acts on large intestine ( weak 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Onset time 6-10 h, taken at night.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Castor Oil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Fixed oil degraded by lipase in upper small intestine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+ glycerin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irritates mucosa.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on small intestine (strong).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5-20 ml on empty stomach in the morning.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O.T. = 4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derivatives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Cascara, Aloes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In colon, glycosides are hydrolyzed by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bacteria  into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sugar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The absorbed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has direct stimulant   	action   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plexus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smooth    	muscle  contraction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defecation.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Bowel movements in 12 h (orally) or  2 h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(rectally).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Given at night.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Brown pigmentation of the colon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melanosis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524625"/>
          </a:xfrm>
        </p:spPr>
        <p:txBody>
          <a:bodyPr/>
          <a:lstStyle/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Definition of Constipation 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Too infrequent passage of stool that may be due to decreased motility in colon or due to difficulty in evacuation.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(see Table 1)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Diet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 Decrease 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and fiber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contents  of diet.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Local Painful Conditions :Anal fissures, piles.</a:t>
            </a:r>
          </a:p>
          <a:p>
            <a:pPr algn="l" rtl="0"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Lack of muscular exercise.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:  Muscle relaxants,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Anticholinergics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Calcium channel blockers</a:t>
            </a:r>
          </a:p>
          <a:p>
            <a:pPr algn="l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Doctors (some times) may consider a source of chronic constipation. How?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 may occur.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Prolonged use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dependence &amp; destruction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plexus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colon.</a:t>
            </a:r>
          </a:p>
          <a:p>
            <a:pPr marL="457200" indent="-457200" algn="justLow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lactation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Castor oil  in pregnancy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reflex  contraction  of  uterus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abortion.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- Fecal Softeners (Lubricants)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non absorbed drugs that soften the feces thus promoting defecation.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be given orally or rectally.</a:t>
            </a:r>
          </a:p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 :</a:t>
            </a:r>
          </a:p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Surfactants  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decrease surface tension of feces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Docusate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(sodium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dioctyl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sulfosuccinate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given orally or enema.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commonly prescribed in hospitalized patients to minimize straining.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2. Glycerin (Suppository).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3. Mineral oil (Liquid Paraffin).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liquid paraffin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Not palatable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impairs absorption of fat soluble vitamins.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Increase activity of oral anticoagulant.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296400" cy="533400"/>
          </a:xfrm>
          <a:solidFill>
            <a:schemeClr val="tx1"/>
          </a:solidFill>
          <a:ln w="28575">
            <a:solidFill>
              <a:srgbClr val="FF3399"/>
            </a:solidFill>
          </a:ln>
          <a:effectLst>
            <a:outerShdw blurRad="50800" dist="38100" dir="5400000" algn="t" rotWithShape="0">
              <a:schemeClr val="bg2">
                <a:lumMod val="60000"/>
                <a:lumOff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33CC"/>
                </a:solidFill>
                <a:effectLst>
                  <a:outerShdw blurRad="50800" dist="38100" dir="5400000" algn="t" rotWithShape="0">
                    <a:schemeClr val="bg2">
                      <a:lumMod val="60000"/>
                      <a:lumOff val="40000"/>
                    </a:schemeClr>
                  </a:outerShdw>
                </a:effectLst>
                <a:latin typeface="Berlin Sans FB Demi" pitchFamily="34" charset="0"/>
              </a:rPr>
              <a:t>New </a:t>
            </a:r>
            <a:r>
              <a:rPr lang="en-US" dirty="0" err="1" smtClean="0">
                <a:solidFill>
                  <a:srgbClr val="FF33CC"/>
                </a:solidFill>
                <a:effectLst>
                  <a:outerShdw blurRad="50800" dist="38100" dir="5400000" algn="t" rotWithShape="0">
                    <a:schemeClr val="bg2">
                      <a:lumMod val="60000"/>
                      <a:lumOff val="40000"/>
                    </a:schemeClr>
                  </a:outerShdw>
                </a:effectLst>
                <a:latin typeface="Berlin Sans FB Demi" pitchFamily="34" charset="0"/>
              </a:rPr>
              <a:t>Modalitis</a:t>
            </a:r>
            <a:endParaRPr lang="en-US" sz="4000" dirty="0">
              <a:solidFill>
                <a:srgbClr val="FF33CC"/>
              </a:solidFill>
              <a:effectLst>
                <a:outerShdw blurRad="50800" dist="38100" dir="5400000" algn="t" rotWithShape="0">
                  <a:schemeClr val="bg2">
                    <a:lumMod val="60000"/>
                    <a:lumOff val="40000"/>
                  </a:scheme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PRUCALOPRIDE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514600"/>
            <a:ext cx="2259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LUBIPROSTONE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290935"/>
            <a:ext cx="8610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 Is a 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SELECTIVE 5HT</a:t>
            </a:r>
            <a:r>
              <a:rPr lang="en-US" sz="2400" b="1" baseline="-25000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4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  RECEPTOR AGONIST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latin typeface="Arial Narrow" pitchFamily="34" charset="0"/>
              </a:rPr>
              <a:t>it stimulates colonic mass movements, which provide the main propulsive force for defecation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enterokinetic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activity  given in chronic  constipation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895600"/>
            <a:ext cx="8991600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 Is a FA derived from Pg E</a:t>
            </a:r>
            <a:r>
              <a:rPr lang="en-US" sz="2400" b="1" baseline="-25000" dirty="0" smtClean="0">
                <a:latin typeface="Arial Narrow" pitchFamily="34" charset="0"/>
                <a:sym typeface="Wingdings 3"/>
              </a:rPr>
              <a:t>1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ACTIVATOR OF  CL CHANNEL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(on apex of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enetrocytes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) produce </a:t>
            </a:r>
            <a:r>
              <a:rPr lang="en-US" sz="2400" b="1" dirty="0" smtClean="0">
                <a:latin typeface="Arial Narrow" pitchFamily="34" charset="0"/>
              </a:rPr>
              <a:t> chloride-rich fluid secretion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</a:t>
            </a:r>
            <a:r>
              <a:rPr lang="en-US" sz="2400" b="1" dirty="0" smtClean="0">
                <a:latin typeface="Arial Narrow" pitchFamily="34" charset="0"/>
              </a:rPr>
              <a:t> soften stool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smtClean="0">
                <a:latin typeface="Arial Narrow" pitchFamily="34" charset="0"/>
              </a:rPr>
              <a:t> motility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given in chronic idiopathic constipation, enteric neuropathy</a:t>
            </a:r>
          </a:p>
          <a:p>
            <a:pPr>
              <a:lnSpc>
                <a:spcPts val="2600"/>
              </a:lnSpc>
            </a:pPr>
            <a:r>
              <a:rPr lang="en-US" sz="2400" b="1" dirty="0" smtClean="0">
                <a:latin typeface="Arial Narrow" pitchFamily="34" charset="0"/>
              </a:rPr>
              <a:t>It does not induce tolerance, or altered serum electrolyte concentration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15135"/>
            <a:ext cx="1664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ALVIMOPAN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876800"/>
            <a:ext cx="8915400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Font typeface="Wingdings 3" pitchFamily="18" charset="2"/>
              <a:buChar char="¢"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Is a </a:t>
            </a:r>
            <a:r>
              <a:rPr lang="en-US" sz="2400" b="1" dirty="0" smtClean="0">
                <a:solidFill>
                  <a:srgbClr val="C1FFFF"/>
                </a:solidFill>
                <a:latin typeface="Symbol" pitchFamily="18" charset="2"/>
                <a:sym typeface="Wingdings 3"/>
              </a:rPr>
              <a:t>m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-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OPIOID ANTAGONIST (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limited ability to cross BBB) </a:t>
            </a:r>
            <a:r>
              <a:rPr lang="en-US" sz="2400" b="1" dirty="0" smtClean="0">
                <a:latin typeface="Arial Narrow" pitchFamily="34" charset="0"/>
              </a:rPr>
              <a:t>stimulates intestinal movements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 i.e. </a:t>
            </a:r>
            <a:r>
              <a:rPr lang="en-US" sz="2400" b="1" dirty="0" err="1" smtClean="0">
                <a:latin typeface="Arial Narrow" pitchFamily="34" charset="0"/>
              </a:rPr>
              <a:t>prokinetic</a:t>
            </a:r>
            <a:r>
              <a:rPr lang="en-US" sz="2400" b="1" dirty="0" smtClean="0">
                <a:latin typeface="Arial Narrow" pitchFamily="34" charset="0"/>
              </a:rPr>
              <a:t>  activity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latin typeface="Arial Narrow" pitchFamily="34" charset="0"/>
              </a:rPr>
              <a:t>accelerates GIT recovery period after intestinal resections to avoid </a:t>
            </a:r>
            <a:r>
              <a:rPr lang="en-US" sz="2400" b="1" dirty="0" err="1" smtClean="0">
                <a:latin typeface="Arial Narrow" pitchFamily="34" charset="0"/>
              </a:rPr>
              <a:t>ileus</a:t>
            </a:r>
            <a:r>
              <a:rPr lang="en-US" sz="2400" b="1" dirty="0" smtClean="0">
                <a:latin typeface="Arial Narrow" pitchFamily="34" charset="0"/>
              </a:rPr>
              <a:t>.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In chronic constipation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it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shortens transit  time fluid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reabsorption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loss stools 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96300" cy="61912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Constipation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Measures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Adequate fluid intake.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High fiber contents in diet.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Regular exercise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Regulation of bowel habit.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5.  Avoid drugs causing constipation.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(laxatives, purgatives, cathartics):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Drugs that hasten  the  transit  of  food through the intestine by several methods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laxatives or purgatives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Bulk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 volume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nonabsorbable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solid residue.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Osmotic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 water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content in large intestine.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Stimulant 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Increase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motility and secretion.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Fecal  Softeners (lubricants)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Alter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the consistency of feces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easier to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pass.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Bulk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Commonly Used)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Non absorbed hydrophilic colloids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Increase the bulk of intestinal contents by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absorption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mechanical pressure on the walls   of  intestine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stimulation   of stretch receptors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peristalsis.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of Carrot absorbs 20 gm of water.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Dietary fibers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undigested polysaccharide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vegetables, fruits, grains,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pectin.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 plant products &amp; semi synthetic 	hydrophilic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colloids (very important)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Psyllium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seed , methyl cellulose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Carboxymethyl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cellulose (CMC).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Synthetic non absorbed resins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Calcium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polycarbophil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Delayed onset of action ( several days 1-3).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Intestinal obstruction (should be taken with enough water).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syndrome, abdominal distention.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Interfere with other drug absorption e.g. iron, calcium, and cardiac glycosides.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Uses (The Commonly Used Type)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Hemorrhoids; Pregnancy; Colostomy;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ileostomy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anal fissure; IBS, UC, Chronic diarrhea ass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diverticular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1646</TotalTime>
  <Words>648</Words>
  <Application>Microsoft PowerPoint</Application>
  <PresentationFormat>On-screen Show (4:3)</PresentationFormat>
  <Paragraphs>168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Beam</vt:lpstr>
      <vt:lpstr>Drugs for Constipation (Laxatives;  Purgatives; Cathartics 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New Modalitis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DR.ALHAIDER</cp:lastModifiedBy>
  <cp:revision>117</cp:revision>
  <dcterms:created xsi:type="dcterms:W3CDTF">1601-01-01T00:00:00Z</dcterms:created>
  <dcterms:modified xsi:type="dcterms:W3CDTF">2011-05-06T16:38:39Z</dcterms:modified>
</cp:coreProperties>
</file>