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35"/>
  </p:notesMasterIdLst>
  <p:sldIdLst>
    <p:sldId id="376" r:id="rId3"/>
    <p:sldId id="515" r:id="rId4"/>
    <p:sldId id="516" r:id="rId5"/>
    <p:sldId id="517" r:id="rId6"/>
    <p:sldId id="518" r:id="rId7"/>
    <p:sldId id="519" r:id="rId8"/>
    <p:sldId id="446" r:id="rId9"/>
    <p:sldId id="459" r:id="rId10"/>
    <p:sldId id="442" r:id="rId11"/>
    <p:sldId id="447" r:id="rId12"/>
    <p:sldId id="456" r:id="rId13"/>
    <p:sldId id="457" r:id="rId14"/>
    <p:sldId id="458" r:id="rId15"/>
    <p:sldId id="513" r:id="rId16"/>
    <p:sldId id="449" r:id="rId17"/>
    <p:sldId id="453" r:id="rId18"/>
    <p:sldId id="450" r:id="rId19"/>
    <p:sldId id="455" r:id="rId20"/>
    <p:sldId id="451" r:id="rId21"/>
    <p:sldId id="452" r:id="rId22"/>
    <p:sldId id="460" r:id="rId23"/>
    <p:sldId id="463" r:id="rId24"/>
    <p:sldId id="464" r:id="rId25"/>
    <p:sldId id="488" r:id="rId26"/>
    <p:sldId id="490" r:id="rId27"/>
    <p:sldId id="501" r:id="rId28"/>
    <p:sldId id="476" r:id="rId29"/>
    <p:sldId id="491" r:id="rId30"/>
    <p:sldId id="509" r:id="rId31"/>
    <p:sldId id="510" r:id="rId32"/>
    <p:sldId id="511" r:id="rId33"/>
    <p:sldId id="512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FFFFFF"/>
    <a:srgbClr val="FFDDFF"/>
    <a:srgbClr val="6600FF"/>
    <a:srgbClr val="FF66FF"/>
    <a:srgbClr val="DBC2DE"/>
    <a:srgbClr val="66FFFF"/>
    <a:srgbClr val="FFCCFF"/>
    <a:srgbClr val="FF6600"/>
    <a:srgbClr val="00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30" autoAdjust="0"/>
    <p:restoredTop sz="94500" autoAdjust="0"/>
  </p:normalViewPr>
  <p:slideViewPr>
    <p:cSldViewPr>
      <p:cViewPr varScale="1">
        <p:scale>
          <a:sx n="104" d="100"/>
          <a:sy n="104" d="100"/>
        </p:scale>
        <p:origin x="-27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18E621-01C8-414B-AA68-F0138C2E2155}" type="datetimeFigureOut">
              <a:rPr lang="en-US" smtClean="0"/>
              <a:pPr/>
              <a:t>5/14/2011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23102F-A60F-42FB-960F-49A6D390D75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CA2B9-E8BE-46CD-81EC-1C9D880C459F}" type="datetimeFigureOut">
              <a:rPr lang="en-US" smtClean="0"/>
              <a:pPr/>
              <a:t>5/14/2011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15752-FB1A-44F1-A6ED-E34DDE2ADC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CA2B9-E8BE-46CD-81EC-1C9D880C459F}" type="datetimeFigureOut">
              <a:rPr lang="en-US" smtClean="0"/>
              <a:pPr/>
              <a:t>5/14/2011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15752-FB1A-44F1-A6ED-E34DDE2ADC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CA2B9-E8BE-46CD-81EC-1C9D880C459F}" type="datetimeFigureOut">
              <a:rPr lang="en-US" smtClean="0"/>
              <a:pPr/>
              <a:t>5/14/2011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15752-FB1A-44F1-A6ED-E34DDE2ADC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6403B221-C60B-4286-94BB-ED1BF1DCC3EC}" type="slidenum">
              <a:rPr lang="ar-SA"/>
              <a:pPr/>
              <a:t>‹#›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CA2B9-E8BE-46CD-81EC-1C9D880C459F}" type="datetimeFigureOut">
              <a:rPr lang="en-US" smtClean="0"/>
              <a:pPr/>
              <a:t>5/14/2011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15752-FB1A-44F1-A6ED-E34DDE2ADC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CA2B9-E8BE-46CD-81EC-1C9D880C459F}" type="datetimeFigureOut">
              <a:rPr lang="en-US" smtClean="0"/>
              <a:pPr/>
              <a:t>5/14/2011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15752-FB1A-44F1-A6ED-E34DDE2ADC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CA2B9-E8BE-46CD-81EC-1C9D880C459F}" type="datetimeFigureOut">
              <a:rPr lang="en-US" smtClean="0"/>
              <a:pPr/>
              <a:t>5/14/2011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15752-FB1A-44F1-A6ED-E34DDE2ADC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CA2B9-E8BE-46CD-81EC-1C9D880C459F}" type="datetimeFigureOut">
              <a:rPr lang="en-US" smtClean="0"/>
              <a:pPr/>
              <a:t>5/14/2011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15752-FB1A-44F1-A6ED-E34DDE2ADC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CA2B9-E8BE-46CD-81EC-1C9D880C459F}" type="datetimeFigureOut">
              <a:rPr lang="en-US" smtClean="0"/>
              <a:pPr/>
              <a:t>5/14/2011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15752-FB1A-44F1-A6ED-E34DDE2ADC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CA2B9-E8BE-46CD-81EC-1C9D880C459F}" type="datetimeFigureOut">
              <a:rPr lang="en-US" smtClean="0"/>
              <a:pPr/>
              <a:t>5/14/2011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15752-FB1A-44F1-A6ED-E34DDE2ADC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CA2B9-E8BE-46CD-81EC-1C9D880C459F}" type="datetimeFigureOut">
              <a:rPr lang="en-US" smtClean="0"/>
              <a:pPr/>
              <a:t>5/14/2011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15752-FB1A-44F1-A6ED-E34DDE2ADC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CA2B9-E8BE-46CD-81EC-1C9D880C459F}" type="datetimeFigureOut">
              <a:rPr lang="en-US" smtClean="0"/>
              <a:pPr/>
              <a:t>5/14/2011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15752-FB1A-44F1-A6ED-E34DDE2ADC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CA2B9-E8BE-46CD-81EC-1C9D880C459F}" type="datetimeFigureOut">
              <a:rPr lang="en-US" smtClean="0"/>
              <a:pPr/>
              <a:t>5/14/2011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15752-FB1A-44F1-A6ED-E34DDE2ADC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CA2B9-E8BE-46CD-81EC-1C9D880C459F}" type="datetimeFigureOut">
              <a:rPr lang="en-US" smtClean="0"/>
              <a:pPr/>
              <a:t>5/14/2011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6215752-FB1A-44F1-A6ED-E34DDE2ADC0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CA2B9-E8BE-46CD-81EC-1C9D880C459F}" type="datetimeFigureOut">
              <a:rPr lang="en-US" smtClean="0"/>
              <a:pPr/>
              <a:t>5/14/2011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15752-FB1A-44F1-A6ED-E34DDE2ADC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CA2B9-E8BE-46CD-81EC-1C9D880C459F}" type="datetimeFigureOut">
              <a:rPr lang="en-US" smtClean="0"/>
              <a:pPr/>
              <a:t>5/14/2011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15752-FB1A-44F1-A6ED-E34DDE2ADC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6403B221-C60B-4286-94BB-ED1BF1DCC3EC}" type="slidenum">
              <a:rPr lang="ar-SA"/>
              <a:pPr/>
              <a:t>‹#›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CA2B9-E8BE-46CD-81EC-1C9D880C459F}" type="datetimeFigureOut">
              <a:rPr lang="en-US" smtClean="0"/>
              <a:pPr/>
              <a:t>5/14/2011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15752-FB1A-44F1-A6ED-E34DDE2ADC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CA2B9-E8BE-46CD-81EC-1C9D880C459F}" type="datetimeFigureOut">
              <a:rPr lang="en-US" smtClean="0"/>
              <a:pPr/>
              <a:t>5/14/2011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15752-FB1A-44F1-A6ED-E34DDE2ADC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CA2B9-E8BE-46CD-81EC-1C9D880C459F}" type="datetimeFigureOut">
              <a:rPr lang="en-US" smtClean="0"/>
              <a:pPr/>
              <a:t>5/14/2011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15752-FB1A-44F1-A6ED-E34DDE2ADC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CA2B9-E8BE-46CD-81EC-1C9D880C459F}" type="datetimeFigureOut">
              <a:rPr lang="en-US" smtClean="0"/>
              <a:pPr/>
              <a:t>5/14/2011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15752-FB1A-44F1-A6ED-E34DDE2ADC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CA2B9-E8BE-46CD-81EC-1C9D880C459F}" type="datetimeFigureOut">
              <a:rPr lang="en-US" smtClean="0"/>
              <a:pPr/>
              <a:t>5/14/2011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15752-FB1A-44F1-A6ED-E34DDE2ADC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CA2B9-E8BE-46CD-81EC-1C9D880C459F}" type="datetimeFigureOut">
              <a:rPr lang="en-US" smtClean="0"/>
              <a:pPr/>
              <a:t>5/14/2011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15752-FB1A-44F1-A6ED-E34DDE2ADC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CA2B9-E8BE-46CD-81EC-1C9D880C459F}" type="datetimeFigureOut">
              <a:rPr lang="en-US" smtClean="0"/>
              <a:pPr/>
              <a:t>5/14/2011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15752-FB1A-44F1-A6ED-E34DDE2ADC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CCA2B9-E8BE-46CD-81EC-1C9D880C459F}" type="datetimeFigureOut">
              <a:rPr lang="en-US" smtClean="0"/>
              <a:pPr/>
              <a:t>5/14/2011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215752-FB1A-44F1-A6ED-E34DDE2ADC0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3CCA2B9-E8BE-46CD-81EC-1C9D880C459F}" type="datetimeFigureOut">
              <a:rPr lang="en-US" smtClean="0"/>
              <a:pPr/>
              <a:t>5/14/2011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6215752-FB1A-44F1-A6ED-E34DDE2ADC09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2000">
              <a:schemeClr val="tx1"/>
            </a:gs>
            <a:gs pos="26000">
              <a:srgbClr val="6600FF">
                <a:alpha val="60000"/>
              </a:srgbClr>
            </a:gs>
            <a:gs pos="59000">
              <a:schemeClr val="bg1">
                <a:lumMod val="95000"/>
              </a:schemeClr>
            </a:gs>
            <a:gs pos="72000">
              <a:schemeClr val="bg2">
                <a:lumMod val="90000"/>
              </a:schemeClr>
            </a:gs>
            <a:gs pos="94000">
              <a:srgbClr val="FF99FF">
                <a:alpha val="73000"/>
              </a:srgbClr>
            </a:gs>
            <a:gs pos="96000">
              <a:srgbClr val="CC00CC">
                <a:alpha val="66000"/>
              </a:srgb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publishing.eur.nl/ir/repub/asset/7766/2376_Alagappan-VKT.jpg"/>
          <p:cNvPicPr>
            <a:picLocks noChangeAspect="1" noChangeArrowheads="1"/>
          </p:cNvPicPr>
          <p:nvPr/>
        </p:nvPicPr>
        <p:blipFill>
          <a:blip r:embed="rId2" cstate="print">
            <a:lum bright="10000" contrast="-20000"/>
          </a:blip>
          <a:srcRect t="20000" b="8889"/>
          <a:stretch>
            <a:fillRect/>
          </a:stretch>
        </p:blipFill>
        <p:spPr bwMode="auto">
          <a:xfrm>
            <a:off x="4495800" y="2557529"/>
            <a:ext cx="3505200" cy="3462271"/>
          </a:xfrm>
          <a:prstGeom prst="rect">
            <a:avLst/>
          </a:prstGeom>
          <a:noFill/>
        </p:spPr>
      </p:pic>
      <p:pic>
        <p:nvPicPr>
          <p:cNvPr id="223236" name="Picture 4" descr="http://e-cervicalcancer.com/wp-content/uploads/2010/03/i-have-breast-cervical-lung-cancer-2-300x3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86600" y="4876800"/>
            <a:ext cx="1866900" cy="1866900"/>
          </a:xfrm>
          <a:prstGeom prst="can">
            <a:avLst>
              <a:gd name="adj" fmla="val 31878"/>
            </a:avLst>
          </a:prstGeom>
          <a:noFill/>
        </p:spPr>
      </p:pic>
      <p:pic>
        <p:nvPicPr>
          <p:cNvPr id="7" name="Picture 4" descr="http://www.lungcancer.ucla.edu/images/adam_bronchitis.jpg"/>
          <p:cNvPicPr>
            <a:picLocks noChangeAspect="1" noChangeArrowheads="1"/>
          </p:cNvPicPr>
          <p:nvPr/>
        </p:nvPicPr>
        <p:blipFill>
          <a:blip r:embed="rId4" cstate="print"/>
          <a:srcRect l="60000" t="45000" r="14000" b="22500"/>
          <a:stretch>
            <a:fillRect/>
          </a:stretch>
        </p:blipFill>
        <p:spPr bwMode="auto">
          <a:xfrm>
            <a:off x="6324600" y="5638800"/>
            <a:ext cx="1066800" cy="1066800"/>
          </a:xfrm>
          <a:prstGeom prst="ellipse">
            <a:avLst/>
          </a:prstGeom>
          <a:noFill/>
        </p:spPr>
      </p:pic>
      <p:pic>
        <p:nvPicPr>
          <p:cNvPr id="6" name="Picture 4" descr="http://www.lungcancer.ucla.edu/images/adam_bronchitis.jpg"/>
          <p:cNvPicPr>
            <a:picLocks noChangeAspect="1" noChangeArrowheads="1"/>
          </p:cNvPicPr>
          <p:nvPr/>
        </p:nvPicPr>
        <p:blipFill>
          <a:blip r:embed="rId4" cstate="print"/>
          <a:srcRect l="16000" t="45000" r="56000" b="22500"/>
          <a:stretch>
            <a:fillRect/>
          </a:stretch>
        </p:blipFill>
        <p:spPr bwMode="auto">
          <a:xfrm>
            <a:off x="7772400" y="4038600"/>
            <a:ext cx="1037492" cy="963386"/>
          </a:xfrm>
          <a:prstGeom prst="ellipse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304800" y="304800"/>
            <a:ext cx="3124200" cy="12954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2">
              <a:avLst/>
            </a:prstTxWarp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>
                  <a:solidFill>
                    <a:srgbClr val="FF99FF"/>
                  </a:solidFill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2">
                      <a:alpha val="40000"/>
                    </a:schemeClr>
                  </a:glow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  <a:reflection blurRad="6350" stA="55000" endA="50" endPos="85000" dist="60007" dir="5400000" sy="-100000" algn="bl" rotWithShape="0"/>
                </a:effectLst>
                <a:latin typeface="+mj-lt"/>
              </a:rPr>
              <a:t>Drugs in</a:t>
            </a:r>
            <a:endParaRPr lang="en-US" sz="5400" b="1" cap="none" spc="0" dirty="0">
              <a:ln>
                <a:solidFill>
                  <a:srgbClr val="FF99FF"/>
                </a:solidFill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glow rad="101600">
                  <a:schemeClr val="bg2">
                    <a:alpha val="40000"/>
                  </a:schemeClr>
                </a:glow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  <a:reflection blurRad="6350" stA="55000" endA="50" endPos="85000" dist="60007" dir="5400000" sy="-100000" algn="bl" rotWithShape="0"/>
              </a:effectLst>
              <a:latin typeface="+mj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743200" y="1676400"/>
            <a:ext cx="5562600" cy="12192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1">
              <a:avLst>
                <a:gd name="adj1" fmla="val 16461"/>
                <a:gd name="adj2" fmla="val 0"/>
              </a:avLst>
            </a:prstTxWarp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>
                  <a:solidFill>
                    <a:srgbClr val="6600FF"/>
                  </a:solidFill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2">
                      <a:alpha val="40000"/>
                    </a:schemeClr>
                  </a:glow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  <a:reflection blurRad="6350" stA="50000" endA="300" endPos="50000" dist="29997" dir="5400000" sy="-100000" algn="bl" rotWithShape="0"/>
                </a:effectLst>
              </a:rPr>
              <a:t>OBSTRUCTIVE AIRWAY DISEASE</a:t>
            </a:r>
            <a:endParaRPr lang="en-US" sz="5400" b="1" cap="none" spc="0" dirty="0">
              <a:ln>
                <a:solidFill>
                  <a:srgbClr val="6600FF"/>
                </a:solidFill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glow rad="101600">
                  <a:schemeClr val="bg2">
                    <a:alpha val="40000"/>
                  </a:schemeClr>
                </a:glow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  <a:reflection blurRad="6350" stA="50000" endA="300" endPos="50000" dist="29997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000">
              <a:srgbClr val="FF66FF">
                <a:alpha val="71000"/>
              </a:srgbClr>
            </a:gs>
            <a:gs pos="16000">
              <a:srgbClr val="6600FF">
                <a:alpha val="39000"/>
              </a:srgbClr>
            </a:gs>
            <a:gs pos="28000">
              <a:schemeClr val="bg1">
                <a:lumMod val="95000"/>
              </a:schemeClr>
            </a:gs>
            <a:gs pos="72000">
              <a:schemeClr val="bg2">
                <a:lumMod val="90000"/>
                <a:alpha val="49000"/>
              </a:schemeClr>
            </a:gs>
            <a:gs pos="94000">
              <a:srgbClr val="FF99FF">
                <a:alpha val="73000"/>
              </a:srgbClr>
            </a:gs>
            <a:gs pos="96000">
              <a:srgbClr val="CC00CC">
                <a:alpha val="66000"/>
              </a:srgb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6705600" y="605135"/>
            <a:ext cx="2362200" cy="461665"/>
          </a:xfrm>
          <a:prstGeom prst="rect">
            <a:avLst/>
          </a:prstGeom>
          <a:solidFill>
            <a:schemeClr val="accent4"/>
          </a:solidFill>
          <a:ln w="19050"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Bernard MT Condensed" pitchFamily="18" charset="0"/>
              </a:rPr>
              <a:t>CORTICOSTEROIDS</a:t>
            </a:r>
          </a:p>
        </p:txBody>
      </p:sp>
      <p:sp>
        <p:nvSpPr>
          <p:cNvPr id="8" name="Rectangle 7"/>
          <p:cNvSpPr/>
          <p:nvPr/>
        </p:nvSpPr>
        <p:spPr>
          <a:xfrm>
            <a:off x="5410200" y="0"/>
            <a:ext cx="3733800" cy="5232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2800" b="1" i="1" dirty="0" smtClean="0">
                <a:ln>
                  <a:solidFill>
                    <a:srgbClr val="6600FF"/>
                  </a:solidFill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glow rad="101600">
                    <a:srgbClr val="FFE1FF"/>
                  </a:glow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Bradley Hand ITC" pitchFamily="66" charset="0"/>
              </a:rPr>
              <a:t>Asthma THERAPY</a:t>
            </a:r>
            <a:endParaRPr lang="en-US" sz="2800" b="1" i="1" dirty="0">
              <a:ln>
                <a:solidFill>
                  <a:srgbClr val="6600FF"/>
                </a:solidFill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glow rad="101600">
                  <a:srgbClr val="FFE1FF"/>
                </a:glow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Bradley Hand ITC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304800"/>
            <a:ext cx="3048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7030A0"/>
                </a:solidFill>
                <a:latin typeface="Bernard MT Condensed" pitchFamily="18" charset="0"/>
              </a:rPr>
              <a:t>Pharmacological Effects</a:t>
            </a:r>
            <a:endParaRPr lang="en-US" sz="2200" dirty="0">
              <a:solidFill>
                <a:srgbClr val="7030A0"/>
              </a:solidFill>
              <a:latin typeface="Bernard MT Condensed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" y="714375"/>
            <a:ext cx="8229600" cy="32983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en-US" altLang="zh-TW" sz="2200" b="1" dirty="0" smtClean="0">
                <a:latin typeface="Arial Narrow" pitchFamily="34" charset="0"/>
              </a:rPr>
              <a:t>Suppress inflammation &amp; immune reactions:</a:t>
            </a:r>
          </a:p>
          <a:p>
            <a:pPr lvl="1">
              <a:lnSpc>
                <a:spcPts val="2500"/>
              </a:lnSpc>
            </a:pPr>
            <a:r>
              <a:rPr lang="en-US" altLang="zh-TW" sz="2200" b="1" dirty="0" smtClean="0">
                <a:latin typeface="Arial Narrow" pitchFamily="34" charset="0"/>
                <a:ea typeface="新細明體" pitchFamily="18" charset="-120"/>
                <a:sym typeface="Wingdings 3"/>
              </a:rPr>
              <a:t></a:t>
            </a:r>
            <a:r>
              <a:rPr lang="en-US" altLang="zh-TW" sz="2200" b="1" dirty="0" smtClean="0">
                <a:latin typeface="Arial Narrow" pitchFamily="34" charset="0"/>
              </a:rPr>
              <a:t> release &amp; synthesis of inflammatory mediators; so </a:t>
            </a:r>
            <a:r>
              <a:rPr lang="en-US" altLang="zh-TW" sz="2200" b="1" dirty="0" smtClean="0">
                <a:latin typeface="Arial Narrow" pitchFamily="34" charset="0"/>
                <a:ea typeface="新細明體" pitchFamily="18" charset="-120"/>
                <a:sym typeface="Wingdings 3"/>
              </a:rPr>
              <a:t>-</a:t>
            </a:r>
            <a:r>
              <a:rPr lang="en-US" altLang="zh-TW" sz="2200" b="1" dirty="0" err="1" smtClean="0">
                <a:latin typeface="Arial Narrow" pitchFamily="34" charset="0"/>
                <a:ea typeface="新細明體" pitchFamily="18" charset="-120"/>
                <a:sym typeface="Wingdings 3"/>
              </a:rPr>
              <a:t>ve</a:t>
            </a:r>
            <a:r>
              <a:rPr lang="en-US" altLang="zh-TW" sz="2200" b="1" dirty="0" smtClean="0">
                <a:latin typeface="Arial Narrow" pitchFamily="34" charset="0"/>
                <a:ea typeface="新細明體" pitchFamily="18" charset="-120"/>
                <a:sym typeface="Wingdings 3"/>
              </a:rPr>
              <a:t> PLA2  -</a:t>
            </a:r>
            <a:r>
              <a:rPr lang="en-US" altLang="zh-TW" sz="2200" b="1" dirty="0" err="1" smtClean="0">
                <a:latin typeface="Arial Narrow" pitchFamily="34" charset="0"/>
                <a:ea typeface="新細明體" pitchFamily="18" charset="-120"/>
                <a:sym typeface="Wingdings 3"/>
              </a:rPr>
              <a:t>ve</a:t>
            </a:r>
            <a:r>
              <a:rPr lang="en-US" altLang="zh-TW" sz="2200" b="1" dirty="0" smtClean="0">
                <a:latin typeface="Arial Narrow" pitchFamily="34" charset="0"/>
                <a:ea typeface="新細明體" pitchFamily="18" charset="-120"/>
                <a:sym typeface="Wingdings 3"/>
              </a:rPr>
              <a:t> </a:t>
            </a:r>
            <a:br>
              <a:rPr lang="en-US" altLang="zh-TW" sz="2200" b="1" dirty="0" smtClean="0">
                <a:latin typeface="Arial Narrow" pitchFamily="34" charset="0"/>
                <a:ea typeface="新細明體" pitchFamily="18" charset="-120"/>
                <a:sym typeface="Wingdings 3"/>
              </a:rPr>
            </a:br>
            <a:r>
              <a:rPr lang="en-US" altLang="zh-TW" sz="2200" b="1" dirty="0" smtClean="0">
                <a:latin typeface="Arial Narrow" pitchFamily="34" charset="0"/>
                <a:ea typeface="新細明體" pitchFamily="18" charset="-120"/>
                <a:sym typeface="Wingdings 3"/>
              </a:rPr>
              <a:t> AA &amp; LTs pathways</a:t>
            </a:r>
            <a:r>
              <a:rPr lang="en-US" altLang="zh-TW" sz="2200" b="1" dirty="0" smtClean="0">
                <a:latin typeface="Arial Narrow" pitchFamily="34" charset="0"/>
                <a:sym typeface="Wingdings 3"/>
              </a:rPr>
              <a:t>….</a:t>
            </a:r>
            <a:r>
              <a:rPr lang="en-US" altLang="zh-TW" sz="2200" b="1" dirty="0" smtClean="0">
                <a:latin typeface="Arial Narrow" pitchFamily="34" charset="0"/>
              </a:rPr>
              <a:t>  </a:t>
            </a:r>
          </a:p>
          <a:p>
            <a:pPr lvl="1">
              <a:lnSpc>
                <a:spcPts val="2500"/>
              </a:lnSpc>
            </a:pPr>
            <a:r>
              <a:rPr lang="en-US" altLang="zh-TW" sz="2200" b="1" dirty="0" smtClean="0">
                <a:latin typeface="Arial Narrow" pitchFamily="34" charset="0"/>
                <a:ea typeface="新細明體" pitchFamily="18" charset="-120"/>
                <a:sym typeface="Wingdings 3"/>
              </a:rPr>
              <a:t> antigen antibody reaction mast cell </a:t>
            </a:r>
            <a:r>
              <a:rPr lang="en-US" altLang="zh-TW" sz="2200" b="1" dirty="0" err="1" smtClean="0">
                <a:latin typeface="Arial Narrow" pitchFamily="34" charset="0"/>
                <a:ea typeface="新細明體" pitchFamily="18" charset="-120"/>
                <a:sym typeface="Wingdings 3"/>
              </a:rPr>
              <a:t>degranulation</a:t>
            </a:r>
            <a:r>
              <a:rPr lang="en-US" altLang="zh-TW" sz="2200" b="1" dirty="0" smtClean="0">
                <a:latin typeface="Arial Narrow" pitchFamily="34" charset="0"/>
                <a:ea typeface="新細明體" pitchFamily="18" charset="-120"/>
                <a:sym typeface="Wingdings 3"/>
              </a:rPr>
              <a:t>, </a:t>
            </a:r>
            <a:r>
              <a:rPr lang="en-US" altLang="zh-TW" sz="2200" b="1" dirty="0" smtClean="0">
                <a:latin typeface="Arial Narrow" pitchFamily="34" charset="0"/>
              </a:rPr>
              <a:t>infiltration &amp; activity of inflammatory cells by </a:t>
            </a:r>
            <a:r>
              <a:rPr lang="en-US" altLang="zh-TW" sz="2200" b="1" dirty="0" smtClean="0">
                <a:latin typeface="Arial Narrow" pitchFamily="34" charset="0"/>
                <a:ea typeface="新細明體" pitchFamily="18" charset="-120"/>
                <a:sym typeface="Wingdings 3"/>
              </a:rPr>
              <a:t> cytokines &amp;  </a:t>
            </a:r>
            <a:br>
              <a:rPr lang="en-US" altLang="zh-TW" sz="2200" b="1" dirty="0" smtClean="0">
                <a:latin typeface="Arial Narrow" pitchFamily="34" charset="0"/>
                <a:ea typeface="新細明體" pitchFamily="18" charset="-120"/>
                <a:sym typeface="Wingdings 3"/>
              </a:rPr>
            </a:br>
            <a:r>
              <a:rPr lang="en-US" altLang="zh-TW" sz="2200" b="1" dirty="0" smtClean="0">
                <a:latin typeface="Arial Narrow" pitchFamily="34" charset="0"/>
                <a:ea typeface="新細明體" pitchFamily="18" charset="-120"/>
                <a:sym typeface="Wingdings 3"/>
              </a:rPr>
              <a:t> </a:t>
            </a:r>
            <a:r>
              <a:rPr lang="en-US" altLang="zh-TW" sz="2200" b="1" dirty="0" err="1" smtClean="0">
                <a:latin typeface="Arial Narrow" pitchFamily="34" charset="0"/>
                <a:ea typeface="新細明體" pitchFamily="18" charset="-120"/>
                <a:sym typeface="Wingdings 3"/>
              </a:rPr>
              <a:t>chemokine</a:t>
            </a:r>
            <a:r>
              <a:rPr lang="en-US" altLang="zh-TW" sz="2200" b="1" dirty="0" smtClean="0">
                <a:latin typeface="Arial Narrow" pitchFamily="34" charset="0"/>
                <a:ea typeface="新細明體" pitchFamily="18" charset="-120"/>
                <a:sym typeface="Wingdings 3"/>
              </a:rPr>
              <a:t> production</a:t>
            </a:r>
            <a:r>
              <a:rPr lang="en-US" altLang="zh-TW" sz="2200" b="1" dirty="0" smtClean="0">
                <a:latin typeface="Arial Narrow" pitchFamily="34" charset="0"/>
              </a:rPr>
              <a:t> </a:t>
            </a:r>
          </a:p>
          <a:p>
            <a:pPr lvl="1">
              <a:lnSpc>
                <a:spcPts val="2500"/>
              </a:lnSpc>
            </a:pPr>
            <a:r>
              <a:rPr lang="en-US" altLang="zh-TW" sz="2200" b="1" dirty="0" smtClean="0">
                <a:latin typeface="Arial Narrow" pitchFamily="34" charset="0"/>
                <a:ea typeface="新細明體" pitchFamily="18" charset="-120"/>
                <a:sym typeface="Wingdings 3"/>
              </a:rPr>
              <a:t>vascular permeability; so </a:t>
            </a:r>
            <a:r>
              <a:rPr lang="en-US" altLang="zh-TW" sz="2200" b="1" dirty="0" smtClean="0">
                <a:latin typeface="Arial Narrow" pitchFamily="34" charset="0"/>
              </a:rPr>
              <a:t> edema of the airway mucosa</a:t>
            </a:r>
          </a:p>
          <a:p>
            <a:pPr>
              <a:lnSpc>
                <a:spcPts val="2500"/>
              </a:lnSpc>
              <a:buFont typeface="Wingdings 3"/>
              <a:buChar char="¤"/>
            </a:pPr>
            <a:r>
              <a:rPr lang="en-US" altLang="zh-TW" sz="2200" b="1" dirty="0" smtClean="0">
                <a:latin typeface="Arial Narrow" pitchFamily="34" charset="0"/>
              </a:rPr>
              <a:t>airway mucus production </a:t>
            </a:r>
          </a:p>
          <a:p>
            <a:pPr>
              <a:lnSpc>
                <a:spcPts val="2500"/>
              </a:lnSpc>
            </a:pPr>
            <a:r>
              <a:rPr lang="en-US" altLang="zh-TW" sz="2200" b="1" dirty="0" smtClean="0">
                <a:latin typeface="Arial Narrow" pitchFamily="34" charset="0"/>
                <a:ea typeface="新細明體" pitchFamily="18" charset="-120"/>
                <a:sym typeface="Wingdings 3"/>
              </a:rPr>
              <a:t> Formation of </a:t>
            </a:r>
            <a:r>
              <a:rPr lang="en-US" altLang="zh-TW" sz="2200" b="1" dirty="0" err="1" smtClean="0">
                <a:latin typeface="Arial Narrow" pitchFamily="34" charset="0"/>
                <a:ea typeface="新細明體" pitchFamily="18" charset="-120"/>
                <a:sym typeface="Wingdings 3"/>
              </a:rPr>
              <a:t>myofibroblasts</a:t>
            </a:r>
            <a:r>
              <a:rPr lang="en-US" altLang="zh-TW" sz="2200" b="1" dirty="0" smtClean="0">
                <a:latin typeface="Arial Narrow" pitchFamily="34" charset="0"/>
                <a:ea typeface="新細明體" pitchFamily="18" charset="-120"/>
                <a:sym typeface="Wingdings 3"/>
              </a:rPr>
              <a:t>, collagen deposition, </a:t>
            </a:r>
            <a:r>
              <a:rPr lang="en-US" altLang="zh-TW" sz="2200" b="1" dirty="0" err="1" smtClean="0">
                <a:latin typeface="Arial Narrow" pitchFamily="34" charset="0"/>
                <a:ea typeface="新細明體" pitchFamily="18" charset="-120"/>
                <a:sym typeface="Wingdings 3"/>
              </a:rPr>
              <a:t>subepithelial</a:t>
            </a:r>
            <a:r>
              <a:rPr lang="en-US" altLang="zh-TW" sz="2200" b="1" dirty="0" smtClean="0">
                <a:latin typeface="Arial Narrow" pitchFamily="34" charset="0"/>
                <a:ea typeface="新細明體" pitchFamily="18" charset="-120"/>
                <a:sym typeface="Wingdings 3"/>
              </a:rPr>
              <a:t> fibrosis &amp; airway remodeling </a:t>
            </a:r>
            <a:r>
              <a:rPr lang="en-US" altLang="zh-TW" sz="2200" b="1" dirty="0" smtClean="0">
                <a:latin typeface="Arial Narrow" pitchFamily="34" charset="0"/>
              </a:rPr>
              <a:t> </a:t>
            </a:r>
            <a:endParaRPr lang="en-US" altLang="zh-TW" sz="2200" b="1" dirty="0">
              <a:latin typeface="Arial Narrow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800" y="4648200"/>
            <a:ext cx="1828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7030A0"/>
                </a:solidFill>
                <a:latin typeface="Bernard MT Condensed" pitchFamily="18" charset="0"/>
              </a:rPr>
              <a:t>Benefits of Use</a:t>
            </a:r>
            <a:endParaRPr lang="en-US" sz="2200" dirty="0">
              <a:solidFill>
                <a:srgbClr val="7030A0"/>
              </a:solidFill>
              <a:latin typeface="Bernard MT Condensed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4800" y="4965918"/>
            <a:ext cx="8534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200" b="1" dirty="0" smtClean="0">
                <a:latin typeface="Arial Narrow" pitchFamily="34" charset="0"/>
              </a:rPr>
              <a:t>Effective in exercise, allergic &amp; irritant-induced asthma</a:t>
            </a:r>
            <a:r>
              <a:rPr lang="en-US" altLang="zh-TW" sz="2200" b="1" dirty="0" smtClean="0">
                <a:latin typeface="Arial Narrow" pitchFamily="34" charset="0"/>
                <a:ea typeface="新細明體" pitchFamily="18" charset="-120"/>
                <a:sym typeface="Wingdings 3"/>
              </a:rPr>
              <a:t> most types</a:t>
            </a:r>
            <a:endParaRPr lang="en-US" altLang="zh-TW" sz="2200" b="1" dirty="0" smtClean="0">
              <a:latin typeface="Arial Narrow" pitchFamily="34" charset="0"/>
            </a:endParaRPr>
          </a:p>
          <a:p>
            <a:r>
              <a:rPr lang="en-US" altLang="zh-TW" sz="2200" b="1" dirty="0" smtClean="0">
                <a:latin typeface="Arial Narrow" pitchFamily="34" charset="0"/>
              </a:rPr>
              <a:t>Though it </a:t>
            </a:r>
            <a:r>
              <a:rPr lang="en-US" altLang="zh-TW" sz="2200" u="sng" dirty="0" smtClean="0">
                <a:latin typeface="Bernard MT Condensed" pitchFamily="18" charset="0"/>
              </a:rPr>
              <a:t>can never </a:t>
            </a:r>
            <a:r>
              <a:rPr lang="en-US" altLang="zh-TW" sz="2200" b="1" dirty="0" smtClean="0">
                <a:latin typeface="Arial Narrow" pitchFamily="34" charset="0"/>
              </a:rPr>
              <a:t>be given as </a:t>
            </a:r>
            <a:r>
              <a:rPr lang="en-US" altLang="zh-TW" sz="2200" b="1" dirty="0" err="1" smtClean="0">
                <a:latin typeface="Arial Narrow" pitchFamily="34" charset="0"/>
              </a:rPr>
              <a:t>monotherapy</a:t>
            </a:r>
            <a:r>
              <a:rPr lang="en-US" altLang="zh-TW" sz="2200" b="1" dirty="0" smtClean="0">
                <a:latin typeface="Arial Narrow" pitchFamily="34" charset="0"/>
              </a:rPr>
              <a:t> to</a:t>
            </a:r>
            <a:r>
              <a:rPr lang="en-US" altLang="zh-TW" sz="2200" b="1" u="sng" dirty="0" smtClean="0">
                <a:latin typeface="Arial Narrow" pitchFamily="34" charset="0"/>
              </a:rPr>
              <a:t> </a:t>
            </a:r>
            <a:r>
              <a:rPr lang="en-US" altLang="zh-TW" sz="2200" u="sng" dirty="0" smtClean="0">
                <a:latin typeface="Bernard MT Condensed" pitchFamily="18" charset="0"/>
              </a:rPr>
              <a:t>induce relief </a:t>
            </a:r>
            <a:r>
              <a:rPr lang="en-US" altLang="zh-TW" sz="2200" b="1" dirty="0" smtClean="0">
                <a:latin typeface="Arial Narrow" pitchFamily="34" charset="0"/>
              </a:rPr>
              <a:t>of symptoms (i.e.  No </a:t>
            </a:r>
            <a:r>
              <a:rPr lang="en-US" altLang="zh-TW" sz="2200" b="1" dirty="0" err="1" smtClean="0">
                <a:latin typeface="Arial Narrow" pitchFamily="34" charset="0"/>
              </a:rPr>
              <a:t>bronchodilatation</a:t>
            </a:r>
            <a:r>
              <a:rPr lang="en-US" altLang="zh-TW" sz="2200" b="1" dirty="0" smtClean="0">
                <a:latin typeface="Arial Narrow" pitchFamily="34" charset="0"/>
              </a:rPr>
              <a:t>), yet its use </a:t>
            </a:r>
            <a:r>
              <a:rPr lang="en-US" altLang="zh-TW" sz="2200" dirty="0" smtClean="0">
                <a:latin typeface="Bernard MT Condensed" pitchFamily="18" charset="0"/>
              </a:rPr>
              <a:t>EARLY </a:t>
            </a:r>
            <a:r>
              <a:rPr lang="en-US" altLang="zh-TW" sz="2200" b="1" dirty="0" smtClean="0">
                <a:latin typeface="Arial Narrow" pitchFamily="34" charset="0"/>
              </a:rPr>
              <a:t>with relievers,  help to stop the pool of  mediators contributing to </a:t>
            </a:r>
            <a:r>
              <a:rPr lang="en-US" altLang="zh-TW" sz="2200" b="1" dirty="0" err="1" smtClean="0">
                <a:latin typeface="Arial Narrow" pitchFamily="34" charset="0"/>
              </a:rPr>
              <a:t>bronchoconstriction</a:t>
            </a:r>
            <a:r>
              <a:rPr lang="en-US" altLang="zh-TW" sz="2200" b="1" dirty="0" smtClean="0">
                <a:latin typeface="Arial Narrow" pitchFamily="34" charset="0"/>
              </a:rPr>
              <a:t> by its </a:t>
            </a:r>
            <a:r>
              <a:rPr lang="en-US" altLang="zh-TW" sz="2200" dirty="0" smtClean="0">
                <a:latin typeface="Bernard MT Condensed" pitchFamily="18" charset="0"/>
              </a:rPr>
              <a:t>RAPID NON-GENOMIC ACTION</a:t>
            </a:r>
            <a:endParaRPr lang="en-US" dirty="0" smtClean="0">
              <a:latin typeface="Bernard MT Condense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000">
              <a:srgbClr val="FF66FF">
                <a:alpha val="71000"/>
              </a:srgbClr>
            </a:gs>
            <a:gs pos="16000">
              <a:srgbClr val="6600FF">
                <a:alpha val="39000"/>
              </a:srgbClr>
            </a:gs>
            <a:gs pos="28000">
              <a:schemeClr val="bg1">
                <a:lumMod val="95000"/>
              </a:schemeClr>
            </a:gs>
            <a:gs pos="72000">
              <a:schemeClr val="bg2">
                <a:lumMod val="90000"/>
                <a:alpha val="49000"/>
              </a:schemeClr>
            </a:gs>
            <a:gs pos="94000">
              <a:srgbClr val="FF99FF">
                <a:alpha val="73000"/>
              </a:srgbClr>
            </a:gs>
            <a:gs pos="96000">
              <a:srgbClr val="CC00CC">
                <a:alpha val="66000"/>
              </a:srgb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52400" y="300335"/>
            <a:ext cx="2362200" cy="461665"/>
          </a:xfrm>
          <a:prstGeom prst="rect">
            <a:avLst/>
          </a:prstGeom>
          <a:solidFill>
            <a:schemeClr val="accent4"/>
          </a:solidFill>
          <a:ln w="19050"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Bernard MT Condensed" pitchFamily="18" charset="0"/>
              </a:rPr>
              <a:t>CORTICOSTEROIDS</a:t>
            </a:r>
          </a:p>
        </p:txBody>
      </p:sp>
      <p:sp>
        <p:nvSpPr>
          <p:cNvPr id="8" name="Rectangle 7"/>
          <p:cNvSpPr/>
          <p:nvPr/>
        </p:nvSpPr>
        <p:spPr>
          <a:xfrm>
            <a:off x="5410200" y="0"/>
            <a:ext cx="3733800" cy="5232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2800" b="1" i="1" dirty="0" smtClean="0">
                <a:ln>
                  <a:solidFill>
                    <a:srgbClr val="6600FF"/>
                  </a:solidFill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glow rad="101600">
                    <a:srgbClr val="FFE1FF"/>
                  </a:glow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Bradley Hand ITC" pitchFamily="66" charset="0"/>
              </a:rPr>
              <a:t>Asthma THERAPY</a:t>
            </a:r>
            <a:endParaRPr lang="en-US" sz="2800" b="1" i="1" dirty="0">
              <a:ln>
                <a:solidFill>
                  <a:srgbClr val="6600FF"/>
                </a:solidFill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glow rad="101600">
                  <a:srgbClr val="FFE1FF"/>
                </a:glow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Bradley Hand ITC" pitchFamily="66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200" y="763250"/>
            <a:ext cx="8991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200" b="1" dirty="0" smtClean="0">
                <a:latin typeface="Arial Narrow" pitchFamily="34" charset="0"/>
                <a:sym typeface="Wingdings 3"/>
              </a:rPr>
              <a:t> it is the </a:t>
            </a:r>
            <a:r>
              <a:rPr lang="en-US" altLang="zh-TW" sz="2200" dirty="0" smtClean="0">
                <a:latin typeface="Bernard MT Condensed" pitchFamily="18" charset="0"/>
                <a:sym typeface="Wingdings 3"/>
              </a:rPr>
              <a:t>MAINSTAY OF ASTHMA THERAPY </a:t>
            </a:r>
            <a:r>
              <a:rPr lang="en-US" altLang="zh-TW" sz="2200" b="1" dirty="0" smtClean="0">
                <a:latin typeface="Arial Narrow" pitchFamily="34" charset="0"/>
                <a:sym typeface="Wingdings 3"/>
              </a:rPr>
              <a:t> halting its progression to partial irreversibility. </a:t>
            </a:r>
            <a:r>
              <a:rPr lang="en-US" altLang="zh-TW" sz="2200" b="1" dirty="0" smtClean="0">
                <a:latin typeface="Arial Narrow" pitchFamily="34" charset="0"/>
              </a:rPr>
              <a:t>It takes 7-14 days to built its full anti-inflammatory effects &amp; six weeks for achieving maximum benefits specially in halting remodeling by its </a:t>
            </a:r>
            <a:r>
              <a:rPr lang="en-US" altLang="zh-TW" sz="2200" dirty="0" smtClean="0">
                <a:latin typeface="Bernard MT Condensed" pitchFamily="18" charset="0"/>
              </a:rPr>
              <a:t>GENOMIC ACTION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6200" y="2159913"/>
            <a:ext cx="1828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7030A0"/>
                </a:solidFill>
                <a:latin typeface="Bernard MT Condensed" pitchFamily="18" charset="0"/>
              </a:rPr>
              <a:t>Indications</a:t>
            </a:r>
            <a:endParaRPr lang="en-US" sz="2200" dirty="0">
              <a:solidFill>
                <a:srgbClr val="7030A0"/>
              </a:solidFill>
              <a:latin typeface="Bernard MT Condensed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2400" y="2514600"/>
            <a:ext cx="9067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latin typeface="Arial Narrow" pitchFamily="34" charset="0"/>
              </a:rPr>
              <a:t>Used alone or + other drugs, </a:t>
            </a:r>
            <a:r>
              <a:rPr lang="en-GB" sz="2400" b="1" u="sng" dirty="0" smtClean="0">
                <a:latin typeface="Arial Narrow" pitchFamily="34" charset="0"/>
              </a:rPr>
              <a:t>depending on asthma frequency &amp; severity</a:t>
            </a:r>
          </a:p>
          <a:p>
            <a:pPr>
              <a:buBlip>
                <a:blip r:embed="rId2"/>
              </a:buBlip>
            </a:pPr>
            <a:r>
              <a:rPr lang="en-GB" sz="2400" b="1" dirty="0" smtClean="0">
                <a:latin typeface="Arial Narrow" pitchFamily="34" charset="0"/>
              </a:rPr>
              <a:t>For </a:t>
            </a:r>
            <a:r>
              <a:rPr lang="en-GB" sz="2400" b="1" u="heavy" dirty="0" smtClean="0">
                <a:uFill>
                  <a:solidFill>
                    <a:srgbClr val="FF00FF"/>
                  </a:solidFill>
                </a:uFill>
                <a:latin typeface="Arial Narrow" pitchFamily="34" charset="0"/>
              </a:rPr>
              <a:t>mild</a:t>
            </a:r>
            <a:r>
              <a:rPr lang="en-GB" sz="2400" b="1" dirty="0" smtClean="0">
                <a:latin typeface="Arial Narrow" pitchFamily="34" charset="0"/>
              </a:rPr>
              <a:t> persistent asthma </a:t>
            </a:r>
            <a:r>
              <a:rPr lang="en-US" altLang="zh-TW" sz="2400" b="1" dirty="0" smtClean="0">
                <a:latin typeface="Arial Narrow" pitchFamily="34" charset="0"/>
                <a:sym typeface="Wingdings 3"/>
              </a:rPr>
              <a:t> </a:t>
            </a:r>
            <a:r>
              <a:rPr lang="en-GB" sz="2400" b="1" dirty="0" smtClean="0">
                <a:latin typeface="Arial Narrow" pitchFamily="34" charset="0"/>
              </a:rPr>
              <a:t>low dose inhalational </a:t>
            </a:r>
            <a:r>
              <a:rPr lang="en-GB" sz="2400" b="1" dirty="0" err="1" smtClean="0">
                <a:latin typeface="Arial Narrow" pitchFamily="34" charset="0"/>
              </a:rPr>
              <a:t>monotherapy</a:t>
            </a:r>
            <a:endParaRPr lang="en-GB" sz="2400" b="1" dirty="0" smtClean="0">
              <a:latin typeface="Arial Narrow" pitchFamily="34" charset="0"/>
            </a:endParaRPr>
          </a:p>
          <a:p>
            <a:pPr>
              <a:buBlip>
                <a:blip r:embed="rId2"/>
              </a:buBlip>
            </a:pPr>
            <a:r>
              <a:rPr lang="en-GB" sz="2400" b="1" dirty="0" smtClean="0">
                <a:latin typeface="Arial Narrow" pitchFamily="34" charset="0"/>
              </a:rPr>
              <a:t>For </a:t>
            </a:r>
            <a:r>
              <a:rPr lang="en-GB" sz="2400" b="1" u="heavy" dirty="0" smtClean="0">
                <a:uFill>
                  <a:solidFill>
                    <a:srgbClr val="FF00FF"/>
                  </a:solidFill>
                </a:uFill>
                <a:latin typeface="Arial Narrow" pitchFamily="34" charset="0"/>
              </a:rPr>
              <a:t>moderate</a:t>
            </a:r>
            <a:r>
              <a:rPr lang="en-GB" sz="2400" b="1" dirty="0" smtClean="0">
                <a:latin typeface="Arial Narrow" pitchFamily="34" charset="0"/>
              </a:rPr>
              <a:t> persistent asthma </a:t>
            </a:r>
            <a:r>
              <a:rPr lang="en-US" altLang="zh-TW" sz="2400" b="1" dirty="0" smtClean="0">
                <a:latin typeface="Arial Narrow" pitchFamily="34" charset="0"/>
                <a:sym typeface="Wingdings 3"/>
              </a:rPr>
              <a:t> l</a:t>
            </a:r>
            <a:r>
              <a:rPr lang="en-GB" sz="2400" b="1" dirty="0" err="1" smtClean="0">
                <a:latin typeface="Arial Narrow" pitchFamily="34" charset="0"/>
              </a:rPr>
              <a:t>ow</a:t>
            </a:r>
            <a:r>
              <a:rPr lang="en-GB" sz="2400" b="1" dirty="0" smtClean="0">
                <a:latin typeface="Arial Narrow" pitchFamily="34" charset="0"/>
              </a:rPr>
              <a:t>-moderate doses inhalational + </a:t>
            </a:r>
            <a:br>
              <a:rPr lang="en-GB" sz="2400" b="1" dirty="0" smtClean="0">
                <a:latin typeface="Arial Narrow" pitchFamily="34" charset="0"/>
              </a:rPr>
            </a:br>
            <a:r>
              <a:rPr lang="en-GB" sz="2400" b="1" dirty="0" smtClean="0">
                <a:latin typeface="Arial Narrow" pitchFamily="34" charset="0"/>
              </a:rPr>
              <a:t>   long-acting ß-AD agonist</a:t>
            </a:r>
          </a:p>
          <a:p>
            <a:pPr>
              <a:buBlip>
                <a:blip r:embed="rId2"/>
              </a:buBlip>
            </a:pPr>
            <a:r>
              <a:rPr lang="en-GB" sz="2400" b="1" dirty="0" smtClean="0">
                <a:latin typeface="Arial Narrow" pitchFamily="34" charset="0"/>
              </a:rPr>
              <a:t>For </a:t>
            </a:r>
            <a:r>
              <a:rPr lang="en-GB" sz="2400" b="1" u="heavy" dirty="0" smtClean="0">
                <a:uFill>
                  <a:solidFill>
                    <a:srgbClr val="FF00FF"/>
                  </a:solidFill>
                </a:uFill>
                <a:latin typeface="Arial Narrow" pitchFamily="34" charset="0"/>
              </a:rPr>
              <a:t>severe</a:t>
            </a:r>
            <a:r>
              <a:rPr lang="en-GB" sz="2400" b="1" dirty="0" smtClean="0">
                <a:latin typeface="Arial Narrow" pitchFamily="34" charset="0"/>
              </a:rPr>
              <a:t> persistent asthma </a:t>
            </a:r>
            <a:r>
              <a:rPr lang="en-US" altLang="zh-TW" sz="2400" b="1" dirty="0" smtClean="0">
                <a:latin typeface="Arial Narrow" pitchFamily="34" charset="0"/>
                <a:sym typeface="Wingdings 3"/>
              </a:rPr>
              <a:t> </a:t>
            </a:r>
            <a:r>
              <a:rPr lang="en-GB" sz="2400" b="1" dirty="0" smtClean="0">
                <a:latin typeface="Arial Narrow" pitchFamily="34" charset="0"/>
              </a:rPr>
              <a:t>high doses inhalational + long-acting</a:t>
            </a:r>
          </a:p>
          <a:p>
            <a:r>
              <a:rPr lang="en-GB" sz="2400" b="1" dirty="0" smtClean="0">
                <a:latin typeface="Arial Narrow" pitchFamily="34" charset="0"/>
              </a:rPr>
              <a:t>   ß-AR agonist + oral steroids (if needed)</a:t>
            </a:r>
          </a:p>
          <a:p>
            <a:pPr>
              <a:buBlip>
                <a:blip r:embed="rId2"/>
              </a:buBlip>
            </a:pPr>
            <a:r>
              <a:rPr lang="en-GB" sz="2400" b="1" dirty="0" smtClean="0">
                <a:latin typeface="Arial Narrow" pitchFamily="34" charset="0"/>
              </a:rPr>
              <a:t>For </a:t>
            </a:r>
            <a:r>
              <a:rPr lang="en-GB" sz="2400" b="1" u="heavy" dirty="0" smtClean="0">
                <a:uFill>
                  <a:solidFill>
                    <a:srgbClr val="FF00FF"/>
                  </a:solidFill>
                </a:uFill>
                <a:latin typeface="Arial Narrow" pitchFamily="34" charset="0"/>
              </a:rPr>
              <a:t>status </a:t>
            </a:r>
            <a:r>
              <a:rPr lang="en-GB" sz="2400" b="1" u="heavy" dirty="0" err="1" smtClean="0">
                <a:uFill>
                  <a:solidFill>
                    <a:srgbClr val="FF00FF"/>
                  </a:solidFill>
                </a:uFill>
                <a:latin typeface="Arial Narrow" pitchFamily="34" charset="0"/>
              </a:rPr>
              <a:t>asthmaticus</a:t>
            </a:r>
            <a:r>
              <a:rPr lang="en-GB" sz="2400" b="1" u="heavy" dirty="0" smtClean="0">
                <a:uFill>
                  <a:solidFill>
                    <a:srgbClr val="FF00FF"/>
                  </a:solidFill>
                </a:uFill>
                <a:latin typeface="Arial Narrow" pitchFamily="34" charset="0"/>
              </a:rPr>
              <a:t> </a:t>
            </a:r>
            <a:r>
              <a:rPr lang="en-US" altLang="zh-TW" sz="2400" b="1" dirty="0" smtClean="0">
                <a:latin typeface="Arial Narrow" pitchFamily="34" charset="0"/>
                <a:sym typeface="Wingdings 3"/>
              </a:rPr>
              <a:t> IV drip infusion has </a:t>
            </a:r>
            <a:r>
              <a:rPr lang="en-US" sz="2400" b="1" u="heavy" dirty="0" smtClean="0">
                <a:uFill>
                  <a:solidFill>
                    <a:srgbClr val="FF00FF"/>
                  </a:solidFill>
                </a:uFill>
                <a:latin typeface="Arial Narrow" pitchFamily="34" charset="0"/>
              </a:rPr>
              <a:t>life-saving effects </a:t>
            </a:r>
            <a:r>
              <a:rPr lang="en-US" altLang="zh-TW" sz="2400" b="1" dirty="0" smtClean="0">
                <a:latin typeface="Arial Narrow" pitchFamily="34" charset="0"/>
                <a:sym typeface="Wingdings 3"/>
              </a:rPr>
              <a:t> </a:t>
            </a:r>
            <a:br>
              <a:rPr lang="en-US" altLang="zh-TW" sz="2400" b="1" dirty="0" smtClean="0">
                <a:latin typeface="Arial Narrow" pitchFamily="34" charset="0"/>
                <a:sym typeface="Wingdings 3"/>
              </a:rPr>
            </a:br>
            <a:r>
              <a:rPr lang="en-US" altLang="zh-TW" sz="2400" b="1" dirty="0" smtClean="0">
                <a:latin typeface="Arial Narrow" pitchFamily="34" charset="0"/>
                <a:sym typeface="Wingdings 3"/>
              </a:rPr>
              <a:t>   decreasing </a:t>
            </a:r>
            <a:r>
              <a:rPr lang="en-US" sz="2400" b="1" dirty="0" smtClean="0">
                <a:latin typeface="Arial Narrow" pitchFamily="34" charset="0"/>
              </a:rPr>
              <a:t>edema, local </a:t>
            </a:r>
            <a:r>
              <a:rPr lang="en-US" sz="2400" b="1" dirty="0" err="1" smtClean="0">
                <a:latin typeface="Arial Narrow" pitchFamily="34" charset="0"/>
              </a:rPr>
              <a:t>leukotriene</a:t>
            </a:r>
            <a:r>
              <a:rPr lang="en-US" sz="2400" b="1" dirty="0" smtClean="0">
                <a:latin typeface="Arial Narrow" pitchFamily="34" charset="0"/>
              </a:rPr>
              <a:t> generation, inflammatory cell </a:t>
            </a:r>
            <a:br>
              <a:rPr lang="en-US" sz="2400" b="1" dirty="0" smtClean="0">
                <a:latin typeface="Arial Narrow" pitchFamily="34" charset="0"/>
              </a:rPr>
            </a:br>
            <a:r>
              <a:rPr lang="en-US" sz="2400" b="1" dirty="0" smtClean="0">
                <a:latin typeface="Arial Narrow" pitchFamily="34" charset="0"/>
              </a:rPr>
              <a:t>   recruitment &amp; reversal of </a:t>
            </a:r>
            <a:r>
              <a:rPr lang="en-GB" sz="2400" b="1" dirty="0" smtClean="0">
                <a:latin typeface="Arial Narrow" pitchFamily="34" charset="0"/>
              </a:rPr>
              <a:t>ß2-AR </a:t>
            </a:r>
            <a:r>
              <a:rPr lang="en-US" sz="2400" b="1" dirty="0" err="1" smtClean="0">
                <a:latin typeface="Arial Narrow" pitchFamily="34" charset="0"/>
              </a:rPr>
              <a:t>downregulation</a:t>
            </a:r>
            <a:r>
              <a:rPr lang="en-US" sz="2400" b="1" dirty="0" smtClean="0">
                <a:latin typeface="Arial Narrow" pitchFamily="34" charset="0"/>
              </a:rPr>
              <a:t>. </a:t>
            </a:r>
            <a:endParaRPr lang="en-US" sz="2400" b="1" dirty="0">
              <a:latin typeface="Arial Narrow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2400" y="5791200"/>
            <a:ext cx="4800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7030A0"/>
                </a:solidFill>
                <a:latin typeface="Bernard MT Condensed" pitchFamily="18" charset="0"/>
              </a:rPr>
              <a:t>Method of administration &amp; preparations</a:t>
            </a:r>
            <a:endParaRPr lang="en-US" sz="2200" dirty="0">
              <a:solidFill>
                <a:srgbClr val="7030A0"/>
              </a:solidFill>
              <a:latin typeface="Bernard MT Condensed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81000" y="6172200"/>
            <a:ext cx="520360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200" b="1" dirty="0" smtClean="0">
                <a:latin typeface="Arial Narrow" pitchFamily="34" charset="0"/>
              </a:rPr>
              <a:t>INHALATIONAL or Systemic; oral / </a:t>
            </a:r>
            <a:r>
              <a:rPr lang="en-US" altLang="zh-TW" sz="2200" b="1" dirty="0" err="1" smtClean="0">
                <a:latin typeface="Arial Narrow" pitchFamily="34" charset="0"/>
              </a:rPr>
              <a:t>parenteral</a:t>
            </a:r>
            <a:r>
              <a:rPr lang="en-US" altLang="zh-TW" sz="2200" b="1" dirty="0" smtClean="0">
                <a:latin typeface="Arial Narrow" pitchFamily="34" charset="0"/>
              </a:rPr>
              <a:t> </a:t>
            </a:r>
            <a:endParaRPr lang="en-US" sz="2200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000">
              <a:srgbClr val="FF66FF">
                <a:alpha val="71000"/>
              </a:srgbClr>
            </a:gs>
            <a:gs pos="16000">
              <a:srgbClr val="6600FF">
                <a:alpha val="39000"/>
              </a:srgbClr>
            </a:gs>
            <a:gs pos="28000">
              <a:schemeClr val="bg1">
                <a:lumMod val="95000"/>
              </a:schemeClr>
            </a:gs>
            <a:gs pos="72000">
              <a:schemeClr val="bg2">
                <a:lumMod val="90000"/>
                <a:alpha val="49000"/>
              </a:schemeClr>
            </a:gs>
            <a:gs pos="94000">
              <a:srgbClr val="FF99FF">
                <a:alpha val="73000"/>
              </a:srgbClr>
            </a:gs>
            <a:gs pos="96000">
              <a:srgbClr val="CC00CC">
                <a:alpha val="66000"/>
              </a:srgb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6629400" y="609600"/>
            <a:ext cx="2362200" cy="461665"/>
          </a:xfrm>
          <a:prstGeom prst="rect">
            <a:avLst/>
          </a:prstGeom>
          <a:solidFill>
            <a:schemeClr val="accent4"/>
          </a:solidFill>
          <a:ln w="19050"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Bernard MT Condensed" pitchFamily="18" charset="0"/>
              </a:rPr>
              <a:t>CORTICOSTEROIDS</a:t>
            </a:r>
          </a:p>
        </p:txBody>
      </p:sp>
      <p:sp>
        <p:nvSpPr>
          <p:cNvPr id="8" name="Rectangle 7"/>
          <p:cNvSpPr/>
          <p:nvPr/>
        </p:nvSpPr>
        <p:spPr>
          <a:xfrm>
            <a:off x="5410200" y="0"/>
            <a:ext cx="3733800" cy="5232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2800" b="1" i="1" dirty="0" smtClean="0">
                <a:ln>
                  <a:solidFill>
                    <a:srgbClr val="6600FF"/>
                  </a:solidFill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glow rad="101600">
                    <a:srgbClr val="FFE1FF"/>
                  </a:glow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Bradley Hand ITC" pitchFamily="66" charset="0"/>
              </a:rPr>
              <a:t>Asthma THERAPY</a:t>
            </a:r>
            <a:endParaRPr lang="en-US" sz="2800" b="1" i="1" dirty="0">
              <a:ln>
                <a:solidFill>
                  <a:srgbClr val="6600FF"/>
                </a:solidFill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glow rad="101600">
                  <a:srgbClr val="FFE1FF"/>
                </a:glow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Bradley Hand ITC" pitchFamily="66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" y="742950"/>
            <a:ext cx="5715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000" b="1" dirty="0" smtClean="0">
                <a:latin typeface="Arial Narrow" pitchFamily="34" charset="0"/>
                <a:cs typeface="Times New Roman" pitchFamily="18" charset="0"/>
              </a:rPr>
              <a:t>i.e. </a:t>
            </a:r>
            <a:r>
              <a:rPr lang="en-US" sz="2000" b="1" dirty="0" err="1" smtClean="0">
                <a:latin typeface="Arial Narrow" pitchFamily="34" charset="0"/>
                <a:cs typeface="Times New Roman" pitchFamily="18" charset="0"/>
              </a:rPr>
              <a:t>Beclomethasone</a:t>
            </a:r>
            <a:r>
              <a:rPr lang="en-US" sz="2000" b="1" dirty="0" smtClean="0">
                <a:latin typeface="Arial Narrow" pitchFamily="34" charset="0"/>
                <a:cs typeface="Times New Roman" pitchFamily="18" charset="0"/>
              </a:rPr>
              <a:t>, </a:t>
            </a:r>
            <a:r>
              <a:rPr kumimoji="1" lang="en-US" altLang="zh-TW" sz="2000" b="1" dirty="0" err="1" smtClean="0">
                <a:latin typeface="Arial Narrow" pitchFamily="34" charset="0"/>
                <a:ea typeface="新細明體" pitchFamily="18" charset="-120"/>
              </a:rPr>
              <a:t>Budesonide</a:t>
            </a:r>
            <a:r>
              <a:rPr kumimoji="1" lang="en-US" altLang="zh-TW" sz="2000" b="1" dirty="0" smtClean="0">
                <a:latin typeface="Arial Narrow" pitchFamily="34" charset="0"/>
                <a:ea typeface="新細明體" pitchFamily="18" charset="-120"/>
              </a:rPr>
              <a:t> </a:t>
            </a:r>
            <a:r>
              <a:rPr lang="en-US" sz="2000" b="1" dirty="0" smtClean="0">
                <a:latin typeface="Arial Narrow" pitchFamily="34" charset="0"/>
                <a:cs typeface="Times New Roman" pitchFamily="18" charset="0"/>
              </a:rPr>
              <a:t>&amp; </a:t>
            </a:r>
            <a:r>
              <a:rPr lang="en-US" sz="2000" b="1" dirty="0" err="1" smtClean="0">
                <a:latin typeface="Arial Narrow" pitchFamily="34" charset="0"/>
                <a:cs typeface="Times New Roman" pitchFamily="18" charset="0"/>
              </a:rPr>
              <a:t>Fluticasone</a:t>
            </a:r>
            <a:r>
              <a:rPr lang="en-US" sz="2000" b="1" dirty="0" smtClean="0">
                <a:latin typeface="Arial Narrow" pitchFamily="34" charset="0"/>
                <a:cs typeface="Times New Roman" pitchFamily="18" charset="0"/>
              </a:rPr>
              <a:t> </a:t>
            </a:r>
            <a:endParaRPr lang="en-US" sz="2000" b="1" dirty="0">
              <a:latin typeface="Arial Narrow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" y="304800"/>
            <a:ext cx="2732992" cy="430887"/>
          </a:xfrm>
          <a:prstGeom prst="rect">
            <a:avLst/>
          </a:prstGeom>
          <a:solidFill>
            <a:srgbClr val="FFDDFF"/>
          </a:solidFill>
          <a:ln>
            <a:solidFill>
              <a:srgbClr val="FF00FF"/>
            </a:solidFill>
          </a:ln>
        </p:spPr>
        <p:txBody>
          <a:bodyPr wrap="none">
            <a:spAutoFit/>
          </a:bodyPr>
          <a:lstStyle/>
          <a:p>
            <a:r>
              <a:rPr lang="en-US" altLang="zh-TW" sz="2200" dirty="0" smtClean="0">
                <a:solidFill>
                  <a:srgbClr val="6600FF"/>
                </a:solidFill>
                <a:latin typeface="Bernard MT Condensed" pitchFamily="18" charset="0"/>
              </a:rPr>
              <a:t>INHALATIONAL STEROIDS</a:t>
            </a:r>
            <a:endParaRPr lang="en-US" sz="2200" dirty="0">
              <a:solidFill>
                <a:srgbClr val="6600FF"/>
              </a:solidFill>
              <a:latin typeface="Bernard MT Condensed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8600" y="1008039"/>
            <a:ext cx="876300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200" b="1" dirty="0" smtClean="0">
                <a:latin typeface="Arial Narrow" pitchFamily="34" charset="0"/>
              </a:rPr>
              <a:t>Inhalational therapy guarantees that therapeutic levels are rapidly reached with least systemic side effects (even if high doses are given). </a:t>
            </a:r>
          </a:p>
          <a:p>
            <a:pPr lvl="0"/>
            <a:r>
              <a:rPr lang="en-US" sz="2200" b="1" dirty="0" err="1" smtClean="0">
                <a:latin typeface="Arial Narrow" pitchFamily="34" charset="0"/>
              </a:rPr>
              <a:t>Fluticasone</a:t>
            </a:r>
            <a:r>
              <a:rPr lang="en-US" sz="2200" b="1" dirty="0" smtClean="0">
                <a:latin typeface="Arial Narrow" pitchFamily="34" charset="0"/>
              </a:rPr>
              <a:t> is the best in use as it;</a:t>
            </a:r>
          </a:p>
          <a:p>
            <a:pPr marL="365760">
              <a:buClr>
                <a:srgbClr val="6600FF"/>
              </a:buClr>
              <a:buSzPct val="75000"/>
              <a:buFont typeface="Wingdings 2" pitchFamily="18" charset="2"/>
              <a:buChar char=""/>
            </a:pPr>
            <a:r>
              <a:rPr lang="en-US" altLang="zh-TW" sz="2200" b="1" i="1" dirty="0" smtClean="0">
                <a:latin typeface="Arial Narrow" pitchFamily="34" charset="0"/>
                <a:ea typeface="新細明體" pitchFamily="18" charset="-120"/>
                <a:sym typeface="Wingdings 3"/>
              </a:rPr>
              <a:t> </a:t>
            </a:r>
            <a:r>
              <a:rPr lang="en-US" sz="2200" b="1" i="1" dirty="0" smtClean="0">
                <a:latin typeface="Arial Narrow" pitchFamily="34" charset="0"/>
              </a:rPr>
              <a:t>first-pass clearance by the liver </a:t>
            </a:r>
            <a:r>
              <a:rPr lang="en-US" altLang="zh-TW" sz="2200" b="1" i="1" dirty="0" smtClean="0">
                <a:latin typeface="Arial Narrow" pitchFamily="34" charset="0"/>
                <a:ea typeface="新細明體" pitchFamily="18" charset="-120"/>
                <a:sym typeface="Wingdings 3"/>
              </a:rPr>
              <a:t>systemic availability</a:t>
            </a:r>
          </a:p>
          <a:p>
            <a:pPr marL="365760">
              <a:buClr>
                <a:srgbClr val="6600FF"/>
              </a:buClr>
              <a:buSzPct val="75000"/>
              <a:buFont typeface="Wingdings 2" pitchFamily="18" charset="2"/>
              <a:buChar char=""/>
            </a:pPr>
            <a:r>
              <a:rPr lang="en-US" sz="2200" b="1" i="1" dirty="0" smtClean="0">
                <a:latin typeface="Arial Narrow" pitchFamily="34" charset="0"/>
              </a:rPr>
              <a:t> effective in control at 50% the dose of others</a:t>
            </a:r>
            <a:endParaRPr lang="en-US" sz="2200" b="1" dirty="0">
              <a:latin typeface="Arial Narrow" pitchFamily="34" charset="0"/>
            </a:endParaRPr>
          </a:p>
        </p:txBody>
      </p:sp>
      <p:sp>
        <p:nvSpPr>
          <p:cNvPr id="12" name="Right Brace 11"/>
          <p:cNvSpPr/>
          <p:nvPr/>
        </p:nvSpPr>
        <p:spPr>
          <a:xfrm>
            <a:off x="7372350" y="2107842"/>
            <a:ext cx="171450" cy="685800"/>
          </a:xfrm>
          <a:prstGeom prst="rightBrace">
            <a:avLst/>
          </a:prstGeom>
          <a:ln w="28575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200"/>
          </a:p>
        </p:txBody>
      </p:sp>
      <p:sp>
        <p:nvSpPr>
          <p:cNvPr id="13" name="Rectangle 12"/>
          <p:cNvSpPr/>
          <p:nvPr/>
        </p:nvSpPr>
        <p:spPr>
          <a:xfrm>
            <a:off x="7477125" y="2022117"/>
            <a:ext cx="16002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</a:pPr>
            <a:r>
              <a:rPr lang="en-US" sz="2200" b="1" dirty="0" smtClean="0">
                <a:latin typeface="Arial Narrow" pitchFamily="34" charset="0"/>
              </a:rPr>
              <a:t>No pituitary adrenal axis suppression </a:t>
            </a:r>
            <a:endParaRPr lang="en-US" sz="2200" b="1" dirty="0">
              <a:latin typeface="Arial Narrow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28600" y="2762250"/>
            <a:ext cx="8915400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200" b="1" u="heavy" dirty="0" smtClean="0">
                <a:uFill>
                  <a:solidFill>
                    <a:srgbClr val="FF00FF"/>
                  </a:solidFill>
                </a:uFill>
                <a:latin typeface="Arial Narrow" pitchFamily="34" charset="0"/>
              </a:rPr>
              <a:t>Local (Topical) ADRs</a:t>
            </a:r>
          </a:p>
          <a:p>
            <a:pPr marL="365760">
              <a:buClr>
                <a:srgbClr val="6600FF"/>
              </a:buClr>
              <a:buSzPct val="75000"/>
              <a:buFont typeface="Wingdings 2" pitchFamily="18" charset="2"/>
              <a:buChar char=""/>
            </a:pPr>
            <a:r>
              <a:rPr lang="en-GB" sz="2200" b="1" dirty="0" smtClean="0">
                <a:latin typeface="Arial Narrow" pitchFamily="34" charset="0"/>
              </a:rPr>
              <a:t>Cough</a:t>
            </a:r>
          </a:p>
          <a:p>
            <a:pPr marL="365760">
              <a:buClr>
                <a:srgbClr val="6600FF"/>
              </a:buClr>
              <a:buSzPct val="75000"/>
              <a:buFont typeface="Wingdings 2" pitchFamily="18" charset="2"/>
              <a:buChar char=""/>
            </a:pPr>
            <a:r>
              <a:rPr lang="en-GB" sz="2200" b="1" dirty="0" err="1" smtClean="0">
                <a:latin typeface="Arial Narrow" pitchFamily="34" charset="0"/>
              </a:rPr>
              <a:t>Dysphonia</a:t>
            </a:r>
            <a:r>
              <a:rPr lang="en-GB" sz="2200" b="1" dirty="0" smtClean="0">
                <a:latin typeface="Arial Narrow" pitchFamily="34" charset="0"/>
              </a:rPr>
              <a:t> (hoarseness) </a:t>
            </a:r>
          </a:p>
          <a:p>
            <a:pPr marL="365760" lvl="2">
              <a:buClr>
                <a:srgbClr val="6600FF"/>
              </a:buClr>
              <a:buSzPct val="75000"/>
              <a:buFont typeface="Wingdings 2" pitchFamily="18" charset="2"/>
              <a:buChar char=""/>
            </a:pPr>
            <a:r>
              <a:rPr lang="en-US" altLang="zh-TW" sz="2200" dirty="0" smtClean="0">
                <a:latin typeface="Arial Narrow" pitchFamily="34" charset="0"/>
              </a:rPr>
              <a:t> </a:t>
            </a:r>
            <a:r>
              <a:rPr lang="en-US" altLang="zh-TW" sz="2200" b="1" dirty="0" err="1" smtClean="0">
                <a:latin typeface="Arial Narrow" pitchFamily="34" charset="0"/>
              </a:rPr>
              <a:t>Candidiasis</a:t>
            </a:r>
            <a:r>
              <a:rPr lang="en-US" altLang="zh-TW" sz="2200" b="1" dirty="0" smtClean="0">
                <a:latin typeface="Arial Narrow" pitchFamily="34" charset="0"/>
              </a:rPr>
              <a:t> of the mouth or throat (Thrush)</a:t>
            </a:r>
          </a:p>
          <a:p>
            <a:pPr marL="0" lvl="2">
              <a:buClr>
                <a:srgbClr val="6600FF"/>
              </a:buClr>
              <a:buSzPct val="75000"/>
            </a:pPr>
            <a:r>
              <a:rPr lang="en-US" altLang="zh-TW" sz="2200" b="1" dirty="0" smtClean="0">
                <a:latin typeface="Arial Narrow" pitchFamily="34" charset="0"/>
              </a:rPr>
              <a:t>N.B. to limit local ADRs, instruct patient to </a:t>
            </a:r>
            <a:r>
              <a:rPr lang="en-US" altLang="zh-TW" sz="2200" b="1" dirty="0" smtClean="0">
                <a:latin typeface="Arial Narrow" pitchFamily="34" charset="0"/>
                <a:sym typeface="Wingdings 3"/>
              </a:rPr>
              <a:t>rinse mouth, gargle &amp; spit out, use </a:t>
            </a:r>
            <a:r>
              <a:rPr lang="en-US" sz="2200" b="1" dirty="0" smtClean="0">
                <a:latin typeface="Arial Narrow" pitchFamily="34" charset="0"/>
              </a:rPr>
              <a:t>spacer to </a:t>
            </a:r>
            <a:r>
              <a:rPr lang="en-US" altLang="zh-TW" sz="2200" b="1" dirty="0" smtClean="0">
                <a:latin typeface="Arial Narrow" pitchFamily="34" charset="0"/>
                <a:sym typeface="Wingdings 3"/>
              </a:rPr>
              <a:t> particle deposition in t</a:t>
            </a:r>
            <a:r>
              <a:rPr lang="en-US" sz="2200" b="1" dirty="0" smtClean="0">
                <a:latin typeface="Arial Narrow" pitchFamily="34" charset="0"/>
              </a:rPr>
              <a:t>he oral-pharynx &amp; larynx </a:t>
            </a:r>
            <a:r>
              <a:rPr lang="en-US" altLang="zh-TW" sz="2200" b="1" dirty="0" smtClean="0">
                <a:latin typeface="Arial Narrow" pitchFamily="34" charset="0"/>
                <a:sym typeface="Wingdings 3"/>
              </a:rPr>
              <a:t>&amp; tend to </a:t>
            </a:r>
            <a:r>
              <a:rPr lang="en-US" altLang="zh-TW" sz="2200" b="1" dirty="0" smtClean="0">
                <a:latin typeface="Arial Narrow" pitchFamily="34" charset="0"/>
                <a:ea typeface="新細明體" pitchFamily="18" charset="-120"/>
                <a:sym typeface="Wingdings 3"/>
              </a:rPr>
              <a:t></a:t>
            </a:r>
            <a:r>
              <a:rPr lang="en-US" altLang="zh-TW" sz="2200" b="1" dirty="0" smtClean="0">
                <a:latin typeface="Arial Narrow" pitchFamily="34" charset="0"/>
                <a:sym typeface="Wingdings 3"/>
              </a:rPr>
              <a:t>dose needed by adding LABA &amp; giving it prior to steroids to open airways </a:t>
            </a:r>
            <a:endParaRPr lang="en-US" altLang="zh-TW" sz="2200" b="1" dirty="0" smtClean="0">
              <a:latin typeface="Arial Narrow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28600" y="5184440"/>
            <a:ext cx="2212465" cy="430887"/>
          </a:xfrm>
          <a:prstGeom prst="rect">
            <a:avLst/>
          </a:prstGeom>
          <a:solidFill>
            <a:srgbClr val="FFDDFF"/>
          </a:solidFill>
          <a:ln>
            <a:solidFill>
              <a:srgbClr val="FF00FF"/>
            </a:solidFill>
          </a:ln>
        </p:spPr>
        <p:txBody>
          <a:bodyPr wrap="none">
            <a:spAutoFit/>
          </a:bodyPr>
          <a:lstStyle/>
          <a:p>
            <a:r>
              <a:rPr lang="en-US" altLang="zh-TW" sz="2200" dirty="0" smtClean="0">
                <a:solidFill>
                  <a:srgbClr val="6600FF"/>
                </a:solidFill>
                <a:latin typeface="Bernard MT Condensed" pitchFamily="18" charset="0"/>
              </a:rPr>
              <a:t>SYSTEMIC STEROIDS</a:t>
            </a:r>
            <a:endParaRPr lang="en-US" sz="2200" dirty="0">
              <a:solidFill>
                <a:srgbClr val="6600FF"/>
              </a:solidFill>
              <a:latin typeface="Bernard MT Condensed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28600" y="5619554"/>
            <a:ext cx="89154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/>
            <a:r>
              <a:rPr lang="en-US" sz="2200" dirty="0" smtClean="0">
                <a:latin typeface="Bernard MT Condensed" pitchFamily="18" charset="0"/>
              </a:rPr>
              <a:t>Oral; </a:t>
            </a:r>
            <a:r>
              <a:rPr lang="en-US" altLang="zh-TW" sz="2200" b="1" dirty="0" smtClean="0">
                <a:latin typeface="Arial Narrow" pitchFamily="34" charset="0"/>
                <a:sym typeface="Wingdings 3"/>
              </a:rPr>
              <a:t>Prednisone </a:t>
            </a:r>
            <a:r>
              <a:rPr lang="en-US" altLang="zh-TW" sz="2200" b="1" dirty="0" smtClean="0">
                <a:latin typeface="Arial Narrow" pitchFamily="34" charset="0"/>
                <a:ea typeface="新細明體" pitchFamily="18" charset="-120"/>
                <a:sym typeface="Wingdings 3"/>
              </a:rPr>
              <a:t></a:t>
            </a:r>
            <a:r>
              <a:rPr lang="en-US" altLang="zh-TW" sz="2200" b="1" dirty="0" err="1" smtClean="0">
                <a:latin typeface="Arial Narrow" pitchFamily="34" charset="0"/>
                <a:ea typeface="新細明體" pitchFamily="18" charset="-120"/>
                <a:sym typeface="Wingdings 3"/>
              </a:rPr>
              <a:t>Chronicity</a:t>
            </a:r>
            <a:r>
              <a:rPr lang="en-US" altLang="zh-TW" sz="2200" b="1" dirty="0" smtClean="0">
                <a:latin typeface="Arial Narrow" pitchFamily="34" charset="0"/>
                <a:ea typeface="新細明體" pitchFamily="18" charset="-120"/>
                <a:sym typeface="Wingdings 3"/>
              </a:rPr>
              <a:t>, repeated acute exacerbations &amp; hospitalization </a:t>
            </a:r>
            <a:endParaRPr lang="en-US" altLang="zh-TW" sz="2200" b="1" dirty="0" smtClean="0">
              <a:latin typeface="Arial Narrow" pitchFamily="34" charset="0"/>
              <a:sym typeface="Wingdings 3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28600" y="6000554"/>
            <a:ext cx="92964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</a:pPr>
            <a:r>
              <a:rPr lang="en-US" sz="2200" dirty="0" err="1" smtClean="0">
                <a:latin typeface="Bernard MT Condensed" pitchFamily="18" charset="0"/>
              </a:rPr>
              <a:t>Parenteral</a:t>
            </a:r>
            <a:r>
              <a:rPr lang="en-US" sz="2200" dirty="0" smtClean="0">
                <a:latin typeface="Bernard MT Condensed" pitchFamily="18" charset="0"/>
              </a:rPr>
              <a:t>; </a:t>
            </a:r>
            <a:r>
              <a:rPr lang="en-US" altLang="zh-TW" sz="2200" b="1" dirty="0" err="1" smtClean="0">
                <a:latin typeface="Arial Narrow" pitchFamily="34" charset="0"/>
                <a:ea typeface="新細明體" pitchFamily="18" charset="-120"/>
                <a:sym typeface="Wingdings 3"/>
              </a:rPr>
              <a:t>Methylprednisolone</a:t>
            </a:r>
            <a:r>
              <a:rPr lang="en-US" altLang="zh-TW" sz="2200" b="1" dirty="0" smtClean="0">
                <a:latin typeface="Arial Narrow" pitchFamily="34" charset="0"/>
                <a:ea typeface="新細明體" pitchFamily="18" charset="-120"/>
                <a:sym typeface="Wingdings 3"/>
              </a:rPr>
              <a:t>, </a:t>
            </a:r>
            <a:r>
              <a:rPr lang="en-US" altLang="zh-TW" sz="2200" b="1" dirty="0" err="1" smtClean="0">
                <a:latin typeface="Arial Narrow" pitchFamily="34" charset="0"/>
                <a:ea typeface="新細明體" pitchFamily="18" charset="-120"/>
                <a:sym typeface="Wingdings 3"/>
              </a:rPr>
              <a:t>Dexamethasone</a:t>
            </a:r>
            <a:r>
              <a:rPr lang="en-US" altLang="zh-TW" sz="2200" b="1" dirty="0" smtClean="0">
                <a:latin typeface="Arial Narrow" pitchFamily="34" charset="0"/>
                <a:ea typeface="新細明體" pitchFamily="18" charset="-120"/>
                <a:sym typeface="Wingdings 3"/>
              </a:rPr>
              <a:t>  severe attacks and  status </a:t>
            </a:r>
            <a:r>
              <a:rPr lang="en-US" altLang="zh-TW" sz="2200" b="1" dirty="0" err="1" smtClean="0">
                <a:latin typeface="Arial Narrow" pitchFamily="34" charset="0"/>
                <a:ea typeface="新細明體" pitchFamily="18" charset="-120"/>
                <a:sym typeface="Wingdings 3"/>
              </a:rPr>
              <a:t>asthmaticus</a:t>
            </a:r>
            <a:r>
              <a:rPr lang="en-US" altLang="zh-TW" sz="2200" b="1" dirty="0" smtClean="0">
                <a:latin typeface="Arial Narrow" pitchFamily="34" charset="0"/>
                <a:ea typeface="新細明體" pitchFamily="18" charset="-120"/>
                <a:sym typeface="Wingdings 3"/>
              </a:rPr>
              <a:t>  </a:t>
            </a:r>
            <a:endParaRPr lang="en-US" altLang="zh-TW" sz="2200" b="1" dirty="0" smtClean="0">
              <a:latin typeface="Arial Narrow" pitchFamily="34" charset="0"/>
              <a:sym typeface="Wingdings 3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000">
              <a:schemeClr val="tx1">
                <a:alpha val="72000"/>
              </a:schemeClr>
            </a:gs>
            <a:gs pos="16000">
              <a:srgbClr val="6600FF">
                <a:alpha val="39000"/>
              </a:srgbClr>
            </a:gs>
            <a:gs pos="28000">
              <a:schemeClr val="bg1">
                <a:lumMod val="95000"/>
              </a:schemeClr>
            </a:gs>
            <a:gs pos="72000">
              <a:schemeClr val="bg2">
                <a:lumMod val="90000"/>
                <a:alpha val="49000"/>
              </a:schemeClr>
            </a:gs>
            <a:gs pos="94000">
              <a:srgbClr val="FF99FF">
                <a:alpha val="73000"/>
              </a:srgbClr>
            </a:gs>
            <a:gs pos="96000">
              <a:srgbClr val="CC00CC">
                <a:alpha val="66000"/>
              </a:srgb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52400" y="340816"/>
            <a:ext cx="2362200" cy="461665"/>
          </a:xfrm>
          <a:prstGeom prst="rect">
            <a:avLst/>
          </a:prstGeom>
          <a:solidFill>
            <a:schemeClr val="accent4"/>
          </a:solidFill>
          <a:ln w="19050"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Bernard MT Condensed" pitchFamily="18" charset="0"/>
              </a:rPr>
              <a:t>CORTICOSTEROIDS</a:t>
            </a:r>
          </a:p>
        </p:txBody>
      </p:sp>
      <p:sp>
        <p:nvSpPr>
          <p:cNvPr id="8" name="Rectangle 7"/>
          <p:cNvSpPr/>
          <p:nvPr/>
        </p:nvSpPr>
        <p:spPr>
          <a:xfrm>
            <a:off x="5562600" y="0"/>
            <a:ext cx="3581400" cy="5232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2800" b="1" i="1" dirty="0" smtClean="0">
                <a:ln>
                  <a:solidFill>
                    <a:srgbClr val="6600FF"/>
                  </a:solidFill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glow rad="101600">
                    <a:srgbClr val="FFE1FF"/>
                  </a:glow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Bradley Hand ITC" pitchFamily="66" charset="0"/>
              </a:rPr>
              <a:t>Asthma THERAPY</a:t>
            </a:r>
            <a:endParaRPr lang="en-US" sz="2800" b="1" i="1" dirty="0">
              <a:ln>
                <a:solidFill>
                  <a:srgbClr val="6600FF"/>
                </a:solidFill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glow rad="101600">
                  <a:srgbClr val="FFE1FF"/>
                </a:glow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Bradley Hand ITC" pitchFamily="66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" y="838200"/>
            <a:ext cx="87630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Blip>
                <a:blip r:embed="rId2"/>
              </a:buBlip>
            </a:pPr>
            <a:r>
              <a:rPr lang="en-US" sz="2200" b="1" dirty="0" smtClean="0">
                <a:latin typeface="Arial Narrow" pitchFamily="34" charset="0"/>
              </a:rPr>
              <a:t>If given &gt; of one week, no abrupt withdraw should be done but tapper the doses gradually to prevent </a:t>
            </a:r>
            <a:r>
              <a:rPr lang="en-US" sz="2200" b="1" dirty="0" err="1" smtClean="0">
                <a:latin typeface="Arial Narrow" pitchFamily="34" charset="0"/>
              </a:rPr>
              <a:t>adreno</a:t>
            </a:r>
            <a:r>
              <a:rPr lang="en-US" sz="2200" b="1" dirty="0" smtClean="0">
                <a:latin typeface="Arial Narrow" pitchFamily="34" charset="0"/>
              </a:rPr>
              <a:t>-pituitary suppression</a:t>
            </a:r>
            <a:r>
              <a:rPr lang="en-US" altLang="zh-TW" sz="2200" b="1" i="1" dirty="0" smtClean="0">
                <a:latin typeface="Arial Narrow" pitchFamily="34" charset="0"/>
                <a:ea typeface="新細明體" pitchFamily="18" charset="-120"/>
                <a:sym typeface="Wingdings 3"/>
              </a:rPr>
              <a:t> fear of adrenal insufficiency </a:t>
            </a:r>
            <a:r>
              <a:rPr lang="en-US" sz="2200" b="1" dirty="0" smtClean="0">
                <a:latin typeface="Arial Narrow" pitchFamily="34" charset="0"/>
              </a:rPr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2667000" y="340816"/>
            <a:ext cx="2212465" cy="430887"/>
          </a:xfrm>
          <a:prstGeom prst="rect">
            <a:avLst/>
          </a:prstGeom>
          <a:solidFill>
            <a:srgbClr val="FFDDFF"/>
          </a:solidFill>
        </p:spPr>
        <p:txBody>
          <a:bodyPr wrap="none">
            <a:spAutoFit/>
          </a:bodyPr>
          <a:lstStyle/>
          <a:p>
            <a:r>
              <a:rPr lang="en-US" altLang="zh-TW" sz="2200" i="1" dirty="0" smtClean="0">
                <a:solidFill>
                  <a:srgbClr val="6600FF"/>
                </a:solidFill>
                <a:latin typeface="Bernard MT Condensed" pitchFamily="18" charset="0"/>
              </a:rPr>
              <a:t>SYSTEMIC STEROIDS</a:t>
            </a:r>
            <a:endParaRPr lang="en-US" sz="2200" i="1" dirty="0">
              <a:solidFill>
                <a:srgbClr val="6600FF"/>
              </a:solidFill>
              <a:latin typeface="Bernard MT Condensed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" y="2398216"/>
            <a:ext cx="87630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indent="-274320">
              <a:buSzPct val="81000"/>
              <a:buBlip>
                <a:blip r:embed="rId3"/>
              </a:buBlip>
              <a:defRPr/>
            </a:pPr>
            <a:r>
              <a:rPr lang="en-US" sz="2200" b="1" dirty="0" smtClean="0">
                <a:latin typeface="Arial Narrow" pitchFamily="34" charset="0"/>
                <a:cs typeface="Times New Roman" pitchFamily="18" charset="0"/>
              </a:rPr>
              <a:t>Adrenal suppression </a:t>
            </a:r>
          </a:p>
          <a:p>
            <a:pPr marL="0" lvl="1" indent="-274320">
              <a:buSzPct val="81000"/>
              <a:buBlip>
                <a:blip r:embed="rId3"/>
              </a:buBlip>
              <a:defRPr/>
            </a:pPr>
            <a:r>
              <a:rPr lang="en-US" sz="2200" b="1" dirty="0" smtClean="0">
                <a:latin typeface="Arial Narrow" pitchFamily="34" charset="0"/>
                <a:cs typeface="Times New Roman" pitchFamily="18" charset="0"/>
              </a:rPr>
              <a:t>Growth retardation</a:t>
            </a:r>
            <a:r>
              <a:rPr lang="en-US" altLang="zh-TW" sz="2200" b="1" dirty="0" smtClean="0">
                <a:latin typeface="Arial Narrow" pitchFamily="34" charset="0"/>
                <a:ea typeface="新細明體" pitchFamily="18" charset="-120"/>
                <a:sym typeface="Wingdings 3"/>
              </a:rPr>
              <a:t> </a:t>
            </a:r>
            <a:r>
              <a:rPr lang="en-US" sz="2200" b="1" dirty="0" smtClean="0">
                <a:latin typeface="Arial Narrow" pitchFamily="34" charset="0"/>
                <a:ea typeface="新細明體" pitchFamily="18" charset="-120"/>
                <a:sym typeface="Wingdings 3"/>
              </a:rPr>
              <a:t>premature fusion of epiphysis</a:t>
            </a:r>
            <a:endParaRPr lang="en-US" sz="2200" b="1" dirty="0" smtClean="0">
              <a:latin typeface="Arial Narrow" pitchFamily="34" charset="0"/>
              <a:cs typeface="Times New Roman" pitchFamily="18" charset="0"/>
            </a:endParaRPr>
          </a:p>
          <a:p>
            <a:pPr marL="0" lvl="1" indent="-274320">
              <a:buSzPct val="81000"/>
              <a:buBlip>
                <a:blip r:embed="rId3"/>
              </a:buBlip>
              <a:defRPr/>
            </a:pPr>
            <a:r>
              <a:rPr lang="en-US" sz="2200" b="1" dirty="0" smtClean="0">
                <a:latin typeface="Arial Narrow" pitchFamily="34" charset="0"/>
                <a:cs typeface="Times New Roman" pitchFamily="18" charset="0"/>
              </a:rPr>
              <a:t>Osteoporosis</a:t>
            </a:r>
          </a:p>
          <a:p>
            <a:pPr marL="0" lvl="1" indent="-274320">
              <a:buSzPct val="81000"/>
              <a:buBlip>
                <a:blip r:embed="rId3"/>
              </a:buBlip>
              <a:defRPr/>
            </a:pPr>
            <a:r>
              <a:rPr lang="en-US" altLang="zh-TW" sz="2200" b="1" dirty="0" smtClean="0">
                <a:latin typeface="Arial Narrow" pitchFamily="34" charset="0"/>
                <a:ea typeface="新細明體" pitchFamily="18" charset="-120"/>
                <a:sym typeface="Wingdings 3"/>
              </a:rPr>
              <a:t>S</a:t>
            </a:r>
            <a:r>
              <a:rPr lang="en-US" sz="2200" b="1" dirty="0" smtClean="0">
                <a:latin typeface="Arial Narrow" pitchFamily="34" charset="0"/>
                <a:cs typeface="Times New Roman" pitchFamily="18" charset="0"/>
              </a:rPr>
              <a:t>usceptibility to infections &amp; </a:t>
            </a:r>
            <a:r>
              <a:rPr lang="en-US" altLang="zh-TW" sz="2200" b="1" dirty="0" smtClean="0">
                <a:latin typeface="Arial Narrow" pitchFamily="34" charset="0"/>
                <a:ea typeface="新細明體" pitchFamily="18" charset="-120"/>
                <a:sym typeface="Wingdings 3"/>
              </a:rPr>
              <a:t></a:t>
            </a:r>
            <a:r>
              <a:rPr lang="en-US" sz="2200" b="1" dirty="0" smtClean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Arial Narrow" pitchFamily="34" charset="0"/>
                <a:cs typeface="Times New Roman" pitchFamily="18" charset="0"/>
              </a:rPr>
              <a:t>immunosuppresion</a:t>
            </a:r>
            <a:endParaRPr lang="en-US" sz="2200" b="1" dirty="0" smtClean="0">
              <a:latin typeface="Arial Narrow" pitchFamily="34" charset="0"/>
              <a:cs typeface="Times New Roman" pitchFamily="18" charset="0"/>
            </a:endParaRPr>
          </a:p>
          <a:p>
            <a:pPr marL="0" lvl="1" indent="-274320">
              <a:buSzPct val="81000"/>
              <a:buBlip>
                <a:blip r:embed="rId3"/>
              </a:buBlip>
              <a:defRPr/>
            </a:pPr>
            <a:r>
              <a:rPr lang="en-US" sz="2200" b="1" dirty="0" smtClean="0">
                <a:latin typeface="Arial Narrow" pitchFamily="34" charset="0"/>
                <a:cs typeface="Times New Roman" pitchFamily="18" charset="0"/>
              </a:rPr>
              <a:t>Salt &amp; water retention</a:t>
            </a:r>
            <a:r>
              <a:rPr lang="en-US" altLang="zh-TW" sz="2200" b="1" i="1" dirty="0" smtClean="0">
                <a:latin typeface="Arial Narrow" pitchFamily="34" charset="0"/>
                <a:ea typeface="新細明體" pitchFamily="18" charset="-120"/>
                <a:sym typeface="Wingdings 3"/>
              </a:rPr>
              <a:t> </a:t>
            </a:r>
            <a:r>
              <a:rPr lang="en-US" altLang="zh-TW" sz="2200" b="1" dirty="0" smtClean="0">
                <a:latin typeface="Arial Narrow" pitchFamily="34" charset="0"/>
                <a:ea typeface="新細明體" pitchFamily="18" charset="-120"/>
                <a:sym typeface="Wingdings 3"/>
              </a:rPr>
              <a:t></a:t>
            </a:r>
            <a:r>
              <a:rPr lang="en-US" sz="2200" b="1" dirty="0" smtClean="0">
                <a:latin typeface="Arial Narrow" pitchFamily="34" charset="0"/>
                <a:cs typeface="Times New Roman" pitchFamily="18" charset="0"/>
              </a:rPr>
              <a:t> Hypertension and edema</a:t>
            </a:r>
          </a:p>
          <a:p>
            <a:pPr marL="0" lvl="1" indent="-274320">
              <a:buSzPct val="81000"/>
              <a:buBlip>
                <a:blip r:embed="rId3"/>
              </a:buBlip>
              <a:defRPr/>
            </a:pPr>
            <a:r>
              <a:rPr lang="en-US" sz="2200" b="1" dirty="0" smtClean="0">
                <a:latin typeface="Arial Narrow" pitchFamily="34" charset="0"/>
                <a:cs typeface="Times New Roman" pitchFamily="18" charset="0"/>
              </a:rPr>
              <a:t>Increased appetite &amp; weight gain</a:t>
            </a:r>
          </a:p>
          <a:p>
            <a:pPr marL="0" lvl="1" indent="-274320">
              <a:buSzPct val="81000"/>
              <a:buBlip>
                <a:blip r:embed="rId3"/>
              </a:buBlip>
              <a:defRPr/>
            </a:pPr>
            <a:r>
              <a:rPr lang="en-US" sz="2200" b="1" dirty="0" smtClean="0">
                <a:latin typeface="Arial Narrow" pitchFamily="34" charset="0"/>
                <a:cs typeface="Times New Roman" pitchFamily="18" charset="0"/>
              </a:rPr>
              <a:t>Hyperglycemia &amp; poor </a:t>
            </a:r>
            <a:r>
              <a:rPr lang="en-US" sz="2200" b="1" dirty="0" err="1" smtClean="0">
                <a:latin typeface="Arial Narrow" pitchFamily="34" charset="0"/>
                <a:cs typeface="Times New Roman" pitchFamily="18" charset="0"/>
              </a:rPr>
              <a:t>glycemic</a:t>
            </a:r>
            <a:r>
              <a:rPr lang="en-US" sz="2200" b="1" dirty="0" smtClean="0">
                <a:latin typeface="Arial Narrow" pitchFamily="34" charset="0"/>
                <a:cs typeface="Times New Roman" pitchFamily="18" charset="0"/>
              </a:rPr>
              <a:t> control(care in diabetics)</a:t>
            </a:r>
          </a:p>
          <a:p>
            <a:pPr marL="0" lvl="1" indent="-274320">
              <a:buSzPct val="81000"/>
              <a:buBlip>
                <a:blip r:embed="rId3"/>
              </a:buBlip>
            </a:pPr>
            <a:r>
              <a:rPr lang="en-US" sz="2200" b="1" dirty="0" smtClean="0">
                <a:latin typeface="Arial Narrow" pitchFamily="34" charset="0"/>
                <a:cs typeface="Times New Roman" pitchFamily="18" charset="0"/>
              </a:rPr>
              <a:t>Altered fat metabolism &amp; distribution</a:t>
            </a:r>
          </a:p>
          <a:p>
            <a:pPr marL="0" lvl="1" indent="-274320">
              <a:buSzPct val="81000"/>
              <a:buBlip>
                <a:blip r:embed="rId3"/>
              </a:buBlip>
            </a:pPr>
            <a:r>
              <a:rPr lang="en-US" sz="2200" b="1" dirty="0" smtClean="0">
                <a:latin typeface="Arial Narrow" pitchFamily="34" charset="0"/>
                <a:cs typeface="Times New Roman" pitchFamily="18" charset="0"/>
              </a:rPr>
              <a:t>Protein catabolism </a:t>
            </a:r>
          </a:p>
          <a:p>
            <a:pPr marL="0" lvl="1" indent="-274320">
              <a:buSzPct val="81000"/>
              <a:buBlip>
                <a:blip r:embed="rId3"/>
              </a:buBlip>
            </a:pPr>
            <a:r>
              <a:rPr lang="en-US" sz="2200" b="1" dirty="0" smtClean="0">
                <a:latin typeface="Arial Narrow" pitchFamily="34" charset="0"/>
                <a:cs typeface="Times New Roman" pitchFamily="18" charset="0"/>
              </a:rPr>
              <a:t>Muscle wasting</a:t>
            </a:r>
          </a:p>
          <a:p>
            <a:pPr marL="0" lvl="1" indent="-274320">
              <a:buSzPct val="81000"/>
              <a:buBlip>
                <a:blip r:embed="rId3"/>
              </a:buBlip>
            </a:pPr>
            <a:r>
              <a:rPr lang="en-US" sz="2200" b="1" dirty="0" smtClean="0">
                <a:latin typeface="Arial Narrow" pitchFamily="34" charset="0"/>
                <a:cs typeface="Times New Roman" pitchFamily="18" charset="0"/>
              </a:rPr>
              <a:t>Mood disturbances / psychosis</a:t>
            </a:r>
          </a:p>
          <a:p>
            <a:pPr marL="0" lvl="1" indent="-274320">
              <a:buSzPct val="81000"/>
              <a:buBlip>
                <a:blip r:embed="rId3"/>
              </a:buBlip>
            </a:pPr>
            <a:r>
              <a:rPr lang="en-US" sz="2200" b="1" dirty="0" smtClean="0">
                <a:latin typeface="Arial Narrow" pitchFamily="34" charset="0"/>
                <a:cs typeface="Times New Roman" pitchFamily="18" charset="0"/>
              </a:rPr>
              <a:t>Cataract &amp; Glaucoma </a:t>
            </a:r>
          </a:p>
        </p:txBody>
      </p:sp>
      <p:sp>
        <p:nvSpPr>
          <p:cNvPr id="7" name="Rectangle 6"/>
          <p:cNvSpPr/>
          <p:nvPr/>
        </p:nvSpPr>
        <p:spPr>
          <a:xfrm>
            <a:off x="228600" y="1932387"/>
            <a:ext cx="8763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Blip>
                <a:blip r:embed="rId2"/>
              </a:buBlip>
            </a:pPr>
            <a:r>
              <a:rPr lang="en-US" altLang="zh-TW" sz="2200" b="1" u="heavy" dirty="0" smtClean="0">
                <a:uFill>
                  <a:solidFill>
                    <a:srgbClr val="FF00FF"/>
                  </a:solidFill>
                </a:uFill>
                <a:latin typeface="Arial Narrow" pitchFamily="34" charset="0"/>
                <a:ea typeface="新細明體" pitchFamily="18" charset="-120"/>
                <a:sym typeface="Wingdings 3"/>
              </a:rPr>
              <a:t>Systemic ADRs </a:t>
            </a:r>
            <a:r>
              <a:rPr lang="en-US" altLang="zh-TW" sz="2200" b="1" dirty="0" smtClean="0">
                <a:latin typeface="Arial Narrow" pitchFamily="34" charset="0"/>
                <a:ea typeface="新細明體" pitchFamily="18" charset="-120"/>
                <a:sym typeface="Wingdings 3"/>
              </a:rPr>
              <a:t>are dose &amp; time dependent and include; </a:t>
            </a:r>
            <a:endParaRPr lang="en-US" sz="2200" b="1" dirty="0">
              <a:latin typeface="Arial Narrow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6477000" y="4267200"/>
            <a:ext cx="2713892" cy="2667000"/>
            <a:chOff x="5257800" y="3352800"/>
            <a:chExt cx="3704492" cy="3505200"/>
          </a:xfrm>
        </p:grpSpPr>
        <p:pic>
          <p:nvPicPr>
            <p:cNvPr id="9" name="Picture 2" descr="http://www.lawsonresearch.com/lung/images/lungs_1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867400" y="3733800"/>
              <a:ext cx="2819400" cy="2819400"/>
            </a:xfrm>
            <a:prstGeom prst="roundRect">
              <a:avLst/>
            </a:prstGeom>
            <a:noFill/>
            <a:effectLst>
              <a:softEdge rad="127000"/>
            </a:effectLst>
          </p:spPr>
        </p:pic>
        <p:pic>
          <p:nvPicPr>
            <p:cNvPr id="10" name="Picture 4" descr="http://www.lungcancer.ucla.edu/images/adam_bronchitis.jpg"/>
            <p:cNvPicPr>
              <a:picLocks noChangeAspect="1" noChangeArrowheads="1"/>
            </p:cNvPicPr>
            <p:nvPr/>
          </p:nvPicPr>
          <p:blipFill>
            <a:blip r:embed="rId5" cstate="print"/>
            <a:srcRect l="60000" t="45000" r="14000" b="22500"/>
            <a:stretch>
              <a:fillRect/>
            </a:stretch>
          </p:blipFill>
          <p:spPr bwMode="auto">
            <a:xfrm>
              <a:off x="5257800" y="5791200"/>
              <a:ext cx="1066800" cy="1066800"/>
            </a:xfrm>
            <a:prstGeom prst="ellipse">
              <a:avLst/>
            </a:prstGeom>
            <a:noFill/>
          </p:spPr>
        </p:pic>
        <p:pic>
          <p:nvPicPr>
            <p:cNvPr id="11" name="Picture 4" descr="http://www.lungcancer.ucla.edu/images/adam_bronchitis.jpg"/>
            <p:cNvPicPr>
              <a:picLocks noChangeAspect="1" noChangeArrowheads="1"/>
            </p:cNvPicPr>
            <p:nvPr/>
          </p:nvPicPr>
          <p:blipFill>
            <a:blip r:embed="rId5" cstate="print"/>
            <a:srcRect l="16000" t="45000" r="56000" b="22500"/>
            <a:stretch>
              <a:fillRect/>
            </a:stretch>
          </p:blipFill>
          <p:spPr bwMode="auto">
            <a:xfrm>
              <a:off x="7924800" y="3352800"/>
              <a:ext cx="1037492" cy="963386"/>
            </a:xfrm>
            <a:prstGeom prst="ellipse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1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685800"/>
            <a:ext cx="8229600" cy="5897563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000">
              <a:srgbClr val="FF66FF">
                <a:alpha val="71000"/>
              </a:srgbClr>
            </a:gs>
            <a:gs pos="16000">
              <a:srgbClr val="6600FF">
                <a:alpha val="39000"/>
              </a:srgbClr>
            </a:gs>
            <a:gs pos="28000">
              <a:schemeClr val="bg1">
                <a:lumMod val="95000"/>
              </a:schemeClr>
            </a:gs>
            <a:gs pos="72000">
              <a:schemeClr val="bg2">
                <a:lumMod val="90000"/>
                <a:alpha val="49000"/>
              </a:schemeClr>
            </a:gs>
            <a:gs pos="94000">
              <a:srgbClr val="FF99FF">
                <a:alpha val="73000"/>
              </a:srgbClr>
            </a:gs>
            <a:gs pos="96000">
              <a:srgbClr val="CC00CC">
                <a:alpha val="66000"/>
              </a:srgb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Rectangle 521"/>
          <p:cNvSpPr/>
          <p:nvPr/>
        </p:nvSpPr>
        <p:spPr>
          <a:xfrm>
            <a:off x="6705600" y="0"/>
            <a:ext cx="2438400" cy="4616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2400" b="1" i="1" dirty="0" smtClean="0">
                <a:ln>
                  <a:solidFill>
                    <a:srgbClr val="6600FF"/>
                  </a:solidFill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glow rad="101600">
                    <a:srgbClr val="FFE1FF"/>
                  </a:glow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Bernard MT Condensed" pitchFamily="18" charset="0"/>
              </a:rPr>
              <a:t>Asthma THERAPY</a:t>
            </a:r>
            <a:endParaRPr lang="en-US" sz="2400" b="1" i="1" dirty="0">
              <a:ln>
                <a:solidFill>
                  <a:srgbClr val="6600FF"/>
                </a:solidFill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glow rad="101600">
                  <a:srgbClr val="FFE1FF"/>
                </a:glow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Bernard MT Condensed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52400" y="152400"/>
            <a:ext cx="3124200" cy="461665"/>
          </a:xfrm>
          <a:prstGeom prst="rect">
            <a:avLst/>
          </a:prstGeom>
          <a:solidFill>
            <a:schemeClr val="accent4"/>
          </a:solidFill>
          <a:ln w="19050"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66FF"/>
                </a:solidFill>
                <a:latin typeface="Bernard MT Condensed" pitchFamily="18" charset="0"/>
              </a:rPr>
              <a:t>2. </a:t>
            </a:r>
            <a:r>
              <a:rPr lang="en-US" sz="2400" dirty="0" err="1" smtClean="0">
                <a:solidFill>
                  <a:schemeClr val="bg1"/>
                </a:solidFill>
                <a:latin typeface="Bernard MT Condensed" pitchFamily="18" charset="0"/>
              </a:rPr>
              <a:t>Leukotriene</a:t>
            </a:r>
            <a:r>
              <a:rPr lang="en-US" sz="2400" dirty="0" smtClean="0">
                <a:solidFill>
                  <a:schemeClr val="bg1"/>
                </a:solidFill>
                <a:latin typeface="Bernard MT Condensed" pitchFamily="18" charset="0"/>
              </a:rPr>
              <a:t> Modifiers</a:t>
            </a:r>
          </a:p>
        </p:txBody>
      </p:sp>
      <p:grpSp>
        <p:nvGrpSpPr>
          <p:cNvPr id="535" name="Group 534"/>
          <p:cNvGrpSpPr/>
          <p:nvPr/>
        </p:nvGrpSpPr>
        <p:grpSpPr>
          <a:xfrm>
            <a:off x="76200" y="2847975"/>
            <a:ext cx="5562600" cy="3617316"/>
            <a:chOff x="76200" y="3352800"/>
            <a:chExt cx="5562600" cy="3617316"/>
          </a:xfrm>
        </p:grpSpPr>
        <p:grpSp>
          <p:nvGrpSpPr>
            <p:cNvPr id="88" name="Group 87"/>
            <p:cNvGrpSpPr/>
            <p:nvPr/>
          </p:nvGrpSpPr>
          <p:grpSpPr>
            <a:xfrm flipV="1">
              <a:off x="304800" y="3810013"/>
              <a:ext cx="4224149" cy="2666987"/>
              <a:chOff x="43050" y="3625936"/>
              <a:chExt cx="6891149" cy="2658170"/>
            </a:xfrm>
          </p:grpSpPr>
          <p:grpSp>
            <p:nvGrpSpPr>
              <p:cNvPr id="89" name="Group 472"/>
              <p:cNvGrpSpPr/>
              <p:nvPr/>
            </p:nvGrpSpPr>
            <p:grpSpPr>
              <a:xfrm>
                <a:off x="4487178" y="5374155"/>
                <a:ext cx="542028" cy="796428"/>
                <a:chOff x="2658374" y="5146043"/>
                <a:chExt cx="533400" cy="898441"/>
              </a:xfrm>
              <a:solidFill>
                <a:schemeClr val="accent2">
                  <a:lumMod val="20000"/>
                  <a:lumOff val="80000"/>
                </a:schemeClr>
              </a:solidFill>
            </p:grpSpPr>
            <p:sp>
              <p:nvSpPr>
                <p:cNvPr id="510" name="Flowchart: Magnetic Disk 509"/>
                <p:cNvSpPr/>
                <p:nvPr/>
              </p:nvSpPr>
              <p:spPr>
                <a:xfrm flipV="1">
                  <a:off x="2858037" y="5511084"/>
                  <a:ext cx="152400" cy="533400"/>
                </a:xfrm>
                <a:prstGeom prst="flowChartMagneticDisk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11" name="Teardrop 510"/>
                <p:cNvSpPr/>
                <p:nvPr/>
              </p:nvSpPr>
              <p:spPr>
                <a:xfrm rot="5824125">
                  <a:off x="2620274" y="5184143"/>
                  <a:ext cx="609600" cy="533400"/>
                </a:xfrm>
                <a:prstGeom prst="teardrop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90" name="Rounded Rectangle 89"/>
              <p:cNvSpPr/>
              <p:nvPr/>
            </p:nvSpPr>
            <p:spPr>
              <a:xfrm>
                <a:off x="4918385" y="5657784"/>
                <a:ext cx="2015814" cy="114795"/>
              </a:xfrm>
              <a:prstGeom prst="round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" name="Rounded Rectangle 90"/>
              <p:cNvSpPr/>
              <p:nvPr/>
            </p:nvSpPr>
            <p:spPr>
              <a:xfrm>
                <a:off x="4876799" y="5772578"/>
                <a:ext cx="708609" cy="194329"/>
              </a:xfrm>
              <a:prstGeom prst="roundRect">
                <a:avLst/>
              </a:prstGeom>
              <a:solidFill>
                <a:srgbClr val="FFCCFF"/>
              </a:solidFill>
              <a:ln>
                <a:solidFill>
                  <a:srgbClr val="FFCC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Freeform 74"/>
              <p:cNvSpPr>
                <a:spLocks/>
              </p:cNvSpPr>
              <p:nvPr/>
            </p:nvSpPr>
            <p:spPr bwMode="auto">
              <a:xfrm>
                <a:off x="4888223" y="5971194"/>
                <a:ext cx="57150" cy="127172"/>
              </a:xfrm>
              <a:custGeom>
                <a:avLst/>
                <a:gdLst/>
                <a:ahLst/>
                <a:cxnLst>
                  <a:cxn ang="0">
                    <a:pos x="28" y="87"/>
                  </a:cxn>
                  <a:cxn ang="0">
                    <a:pos x="36" y="85"/>
                  </a:cxn>
                  <a:cxn ang="0">
                    <a:pos x="15" y="0"/>
                  </a:cxn>
                  <a:cxn ang="0">
                    <a:pos x="0" y="4"/>
                  </a:cxn>
                  <a:cxn ang="0">
                    <a:pos x="21" y="89"/>
                  </a:cxn>
                  <a:cxn ang="0">
                    <a:pos x="28" y="87"/>
                  </a:cxn>
                </a:cxnLst>
                <a:rect l="0" t="0" r="r" b="b"/>
                <a:pathLst>
                  <a:path w="36" h="89">
                    <a:moveTo>
                      <a:pt x="28" y="87"/>
                    </a:moveTo>
                    <a:lnTo>
                      <a:pt x="36" y="85"/>
                    </a:lnTo>
                    <a:lnTo>
                      <a:pt x="15" y="0"/>
                    </a:lnTo>
                    <a:lnTo>
                      <a:pt x="0" y="4"/>
                    </a:lnTo>
                    <a:lnTo>
                      <a:pt x="21" y="89"/>
                    </a:lnTo>
                    <a:lnTo>
                      <a:pt x="28" y="87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" name="Freeform 75"/>
              <p:cNvSpPr>
                <a:spLocks/>
              </p:cNvSpPr>
              <p:nvPr/>
            </p:nvSpPr>
            <p:spPr bwMode="auto">
              <a:xfrm>
                <a:off x="4962835" y="5986912"/>
                <a:ext cx="61913" cy="111453"/>
              </a:xfrm>
              <a:custGeom>
                <a:avLst/>
                <a:gdLst/>
                <a:ahLst/>
                <a:cxnLst>
                  <a:cxn ang="0">
                    <a:pos x="33" y="76"/>
                  </a:cxn>
                  <a:cxn ang="0">
                    <a:pos x="39" y="73"/>
                  </a:cxn>
                  <a:cxn ang="0">
                    <a:pos x="16" y="0"/>
                  </a:cxn>
                  <a:cxn ang="0">
                    <a:pos x="0" y="4"/>
                  </a:cxn>
                  <a:cxn ang="0">
                    <a:pos x="25" y="78"/>
                  </a:cxn>
                  <a:cxn ang="0">
                    <a:pos x="33" y="76"/>
                  </a:cxn>
                </a:cxnLst>
                <a:rect l="0" t="0" r="r" b="b"/>
                <a:pathLst>
                  <a:path w="39" h="78">
                    <a:moveTo>
                      <a:pt x="33" y="76"/>
                    </a:moveTo>
                    <a:lnTo>
                      <a:pt x="39" y="73"/>
                    </a:lnTo>
                    <a:lnTo>
                      <a:pt x="16" y="0"/>
                    </a:lnTo>
                    <a:lnTo>
                      <a:pt x="0" y="4"/>
                    </a:lnTo>
                    <a:lnTo>
                      <a:pt x="25" y="78"/>
                    </a:lnTo>
                    <a:lnTo>
                      <a:pt x="33" y="76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" name="Freeform 76"/>
              <p:cNvSpPr>
                <a:spLocks/>
              </p:cNvSpPr>
              <p:nvPr/>
            </p:nvSpPr>
            <p:spPr bwMode="auto">
              <a:xfrm>
                <a:off x="5039035" y="5979767"/>
                <a:ext cx="66675" cy="118598"/>
              </a:xfrm>
              <a:custGeom>
                <a:avLst/>
                <a:gdLst/>
                <a:ahLst/>
                <a:cxnLst>
                  <a:cxn ang="0">
                    <a:pos x="35" y="81"/>
                  </a:cxn>
                  <a:cxn ang="0">
                    <a:pos x="42" y="78"/>
                  </a:cxn>
                  <a:cxn ang="0">
                    <a:pos x="15" y="0"/>
                  </a:cxn>
                  <a:cxn ang="0">
                    <a:pos x="0" y="5"/>
                  </a:cxn>
                  <a:cxn ang="0">
                    <a:pos x="27" y="83"/>
                  </a:cxn>
                  <a:cxn ang="0">
                    <a:pos x="35" y="81"/>
                  </a:cxn>
                </a:cxnLst>
                <a:rect l="0" t="0" r="r" b="b"/>
                <a:pathLst>
                  <a:path w="42" h="83">
                    <a:moveTo>
                      <a:pt x="35" y="81"/>
                    </a:moveTo>
                    <a:lnTo>
                      <a:pt x="42" y="78"/>
                    </a:lnTo>
                    <a:lnTo>
                      <a:pt x="15" y="0"/>
                    </a:lnTo>
                    <a:lnTo>
                      <a:pt x="0" y="5"/>
                    </a:lnTo>
                    <a:lnTo>
                      <a:pt x="27" y="83"/>
                    </a:lnTo>
                    <a:lnTo>
                      <a:pt x="35" y="81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" name="Freeform 77"/>
              <p:cNvSpPr>
                <a:spLocks/>
              </p:cNvSpPr>
              <p:nvPr/>
            </p:nvSpPr>
            <p:spPr bwMode="auto">
              <a:xfrm>
                <a:off x="4845360" y="5606827"/>
                <a:ext cx="273050" cy="61442"/>
              </a:xfrm>
              <a:custGeom>
                <a:avLst/>
                <a:gdLst/>
                <a:ahLst/>
                <a:cxnLst>
                  <a:cxn ang="0">
                    <a:pos x="172" y="32"/>
                  </a:cxn>
                  <a:cxn ang="0">
                    <a:pos x="159" y="21"/>
                  </a:cxn>
                  <a:cxn ang="0">
                    <a:pos x="143" y="13"/>
                  </a:cxn>
                  <a:cxn ang="0">
                    <a:pos x="130" y="8"/>
                  </a:cxn>
                  <a:cxn ang="0">
                    <a:pos x="115" y="2"/>
                  </a:cxn>
                  <a:cxn ang="0">
                    <a:pos x="101" y="0"/>
                  </a:cxn>
                  <a:cxn ang="0">
                    <a:pos x="88" y="0"/>
                  </a:cxn>
                  <a:cxn ang="0">
                    <a:pos x="74" y="2"/>
                  </a:cxn>
                  <a:cxn ang="0">
                    <a:pos x="61" y="4"/>
                  </a:cxn>
                  <a:cxn ang="0">
                    <a:pos x="38" y="10"/>
                  </a:cxn>
                  <a:cxn ang="0">
                    <a:pos x="19" y="17"/>
                  </a:cxn>
                  <a:cxn ang="0">
                    <a:pos x="8" y="25"/>
                  </a:cxn>
                  <a:cxn ang="0">
                    <a:pos x="0" y="32"/>
                  </a:cxn>
                  <a:cxn ang="0">
                    <a:pos x="15" y="36"/>
                  </a:cxn>
                  <a:cxn ang="0">
                    <a:pos x="17" y="36"/>
                  </a:cxn>
                  <a:cxn ang="0">
                    <a:pos x="27" y="30"/>
                  </a:cxn>
                  <a:cxn ang="0">
                    <a:pos x="44" y="25"/>
                  </a:cxn>
                  <a:cxn ang="0">
                    <a:pos x="65" y="19"/>
                  </a:cxn>
                  <a:cxn ang="0">
                    <a:pos x="74" y="17"/>
                  </a:cxn>
                  <a:cxn ang="0">
                    <a:pos x="88" y="15"/>
                  </a:cxn>
                  <a:cxn ang="0">
                    <a:pos x="99" y="17"/>
                  </a:cxn>
                  <a:cxn ang="0">
                    <a:pos x="113" y="19"/>
                  </a:cxn>
                  <a:cxn ang="0">
                    <a:pos x="124" y="21"/>
                  </a:cxn>
                  <a:cxn ang="0">
                    <a:pos x="137" y="26"/>
                  </a:cxn>
                  <a:cxn ang="0">
                    <a:pos x="149" y="34"/>
                  </a:cxn>
                  <a:cxn ang="0">
                    <a:pos x="160" y="43"/>
                  </a:cxn>
                  <a:cxn ang="0">
                    <a:pos x="172" y="32"/>
                  </a:cxn>
                </a:cxnLst>
                <a:rect l="0" t="0" r="r" b="b"/>
                <a:pathLst>
                  <a:path w="172" h="43">
                    <a:moveTo>
                      <a:pt x="172" y="32"/>
                    </a:moveTo>
                    <a:lnTo>
                      <a:pt x="159" y="21"/>
                    </a:lnTo>
                    <a:lnTo>
                      <a:pt x="143" y="13"/>
                    </a:lnTo>
                    <a:lnTo>
                      <a:pt x="130" y="8"/>
                    </a:lnTo>
                    <a:lnTo>
                      <a:pt x="115" y="2"/>
                    </a:lnTo>
                    <a:lnTo>
                      <a:pt x="101" y="0"/>
                    </a:lnTo>
                    <a:lnTo>
                      <a:pt x="88" y="0"/>
                    </a:lnTo>
                    <a:lnTo>
                      <a:pt x="74" y="2"/>
                    </a:lnTo>
                    <a:lnTo>
                      <a:pt x="61" y="4"/>
                    </a:lnTo>
                    <a:lnTo>
                      <a:pt x="38" y="10"/>
                    </a:lnTo>
                    <a:lnTo>
                      <a:pt x="19" y="17"/>
                    </a:lnTo>
                    <a:lnTo>
                      <a:pt x="8" y="25"/>
                    </a:lnTo>
                    <a:lnTo>
                      <a:pt x="0" y="32"/>
                    </a:lnTo>
                    <a:lnTo>
                      <a:pt x="15" y="36"/>
                    </a:lnTo>
                    <a:lnTo>
                      <a:pt x="17" y="36"/>
                    </a:lnTo>
                    <a:lnTo>
                      <a:pt x="27" y="30"/>
                    </a:lnTo>
                    <a:lnTo>
                      <a:pt x="44" y="25"/>
                    </a:lnTo>
                    <a:lnTo>
                      <a:pt x="65" y="19"/>
                    </a:lnTo>
                    <a:lnTo>
                      <a:pt x="74" y="17"/>
                    </a:lnTo>
                    <a:lnTo>
                      <a:pt x="88" y="15"/>
                    </a:lnTo>
                    <a:lnTo>
                      <a:pt x="99" y="17"/>
                    </a:lnTo>
                    <a:lnTo>
                      <a:pt x="113" y="19"/>
                    </a:lnTo>
                    <a:lnTo>
                      <a:pt x="124" y="21"/>
                    </a:lnTo>
                    <a:lnTo>
                      <a:pt x="137" y="26"/>
                    </a:lnTo>
                    <a:lnTo>
                      <a:pt x="149" y="34"/>
                    </a:lnTo>
                    <a:lnTo>
                      <a:pt x="160" y="43"/>
                    </a:lnTo>
                    <a:lnTo>
                      <a:pt x="172" y="32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" name="Freeform 78"/>
              <p:cNvSpPr>
                <a:spLocks/>
              </p:cNvSpPr>
              <p:nvPr/>
            </p:nvSpPr>
            <p:spPr bwMode="auto">
              <a:xfrm>
                <a:off x="5099360" y="5652552"/>
                <a:ext cx="28575" cy="297209"/>
              </a:xfrm>
              <a:custGeom>
                <a:avLst/>
                <a:gdLst/>
                <a:ahLst/>
                <a:cxnLst>
                  <a:cxn ang="0">
                    <a:pos x="16" y="208"/>
                  </a:cxn>
                  <a:cxn ang="0">
                    <a:pos x="16" y="199"/>
                  </a:cxn>
                  <a:cxn ang="0">
                    <a:pos x="18" y="177"/>
                  </a:cxn>
                  <a:cxn ang="0">
                    <a:pos x="18" y="145"/>
                  </a:cxn>
                  <a:cxn ang="0">
                    <a:pos x="18" y="108"/>
                  </a:cxn>
                  <a:cxn ang="0">
                    <a:pos x="18" y="71"/>
                  </a:cxn>
                  <a:cxn ang="0">
                    <a:pos x="18" y="39"/>
                  </a:cxn>
                  <a:cxn ang="0">
                    <a:pos x="16" y="15"/>
                  </a:cxn>
                  <a:cxn ang="0">
                    <a:pos x="12" y="0"/>
                  </a:cxn>
                  <a:cxn ang="0">
                    <a:pos x="0" y="11"/>
                  </a:cxn>
                  <a:cxn ang="0">
                    <a:pos x="0" y="17"/>
                  </a:cxn>
                  <a:cxn ang="0">
                    <a:pos x="2" y="39"/>
                  </a:cxn>
                  <a:cxn ang="0">
                    <a:pos x="2" y="71"/>
                  </a:cxn>
                  <a:cxn ang="0">
                    <a:pos x="2" y="108"/>
                  </a:cxn>
                  <a:cxn ang="0">
                    <a:pos x="2" y="145"/>
                  </a:cxn>
                  <a:cxn ang="0">
                    <a:pos x="0" y="177"/>
                  </a:cxn>
                  <a:cxn ang="0">
                    <a:pos x="0" y="199"/>
                  </a:cxn>
                  <a:cxn ang="0">
                    <a:pos x="0" y="208"/>
                  </a:cxn>
                  <a:cxn ang="0">
                    <a:pos x="16" y="208"/>
                  </a:cxn>
                </a:cxnLst>
                <a:rect l="0" t="0" r="r" b="b"/>
                <a:pathLst>
                  <a:path w="18" h="208">
                    <a:moveTo>
                      <a:pt x="16" y="208"/>
                    </a:moveTo>
                    <a:lnTo>
                      <a:pt x="16" y="199"/>
                    </a:lnTo>
                    <a:lnTo>
                      <a:pt x="18" y="177"/>
                    </a:lnTo>
                    <a:lnTo>
                      <a:pt x="18" y="145"/>
                    </a:lnTo>
                    <a:lnTo>
                      <a:pt x="18" y="108"/>
                    </a:lnTo>
                    <a:lnTo>
                      <a:pt x="18" y="71"/>
                    </a:lnTo>
                    <a:lnTo>
                      <a:pt x="18" y="39"/>
                    </a:lnTo>
                    <a:lnTo>
                      <a:pt x="16" y="15"/>
                    </a:lnTo>
                    <a:lnTo>
                      <a:pt x="12" y="0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2" y="39"/>
                    </a:lnTo>
                    <a:lnTo>
                      <a:pt x="2" y="71"/>
                    </a:lnTo>
                    <a:lnTo>
                      <a:pt x="2" y="108"/>
                    </a:lnTo>
                    <a:lnTo>
                      <a:pt x="2" y="145"/>
                    </a:lnTo>
                    <a:lnTo>
                      <a:pt x="0" y="177"/>
                    </a:lnTo>
                    <a:lnTo>
                      <a:pt x="0" y="199"/>
                    </a:lnTo>
                    <a:lnTo>
                      <a:pt x="0" y="208"/>
                    </a:lnTo>
                    <a:lnTo>
                      <a:pt x="16" y="208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" name="Freeform 79"/>
              <p:cNvSpPr>
                <a:spLocks/>
              </p:cNvSpPr>
              <p:nvPr/>
            </p:nvSpPr>
            <p:spPr bwMode="auto">
              <a:xfrm>
                <a:off x="4851710" y="5946903"/>
                <a:ext cx="273050" cy="52868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15" y="23"/>
                  </a:cxn>
                  <a:cxn ang="0">
                    <a:pos x="30" y="28"/>
                  </a:cxn>
                  <a:cxn ang="0">
                    <a:pos x="46" y="34"/>
                  </a:cxn>
                  <a:cxn ang="0">
                    <a:pos x="61" y="36"/>
                  </a:cxn>
                  <a:cxn ang="0">
                    <a:pos x="76" y="37"/>
                  </a:cxn>
                  <a:cxn ang="0">
                    <a:pos x="90" y="37"/>
                  </a:cxn>
                  <a:cxn ang="0">
                    <a:pos x="103" y="36"/>
                  </a:cxn>
                  <a:cxn ang="0">
                    <a:pos x="116" y="34"/>
                  </a:cxn>
                  <a:cxn ang="0">
                    <a:pos x="137" y="28"/>
                  </a:cxn>
                  <a:cxn ang="0">
                    <a:pos x="155" y="21"/>
                  </a:cxn>
                  <a:cxn ang="0">
                    <a:pos x="166" y="13"/>
                  </a:cxn>
                  <a:cxn ang="0">
                    <a:pos x="172" y="2"/>
                  </a:cxn>
                  <a:cxn ang="0">
                    <a:pos x="156" y="2"/>
                  </a:cxn>
                  <a:cxn ang="0">
                    <a:pos x="156" y="0"/>
                  </a:cxn>
                  <a:cxn ang="0">
                    <a:pos x="147" y="6"/>
                  </a:cxn>
                  <a:cxn ang="0">
                    <a:pos x="132" y="13"/>
                  </a:cxn>
                  <a:cxn ang="0">
                    <a:pos x="112" y="19"/>
                  </a:cxn>
                  <a:cxn ang="0">
                    <a:pos x="101" y="21"/>
                  </a:cxn>
                  <a:cxn ang="0">
                    <a:pos x="90" y="23"/>
                  </a:cxn>
                  <a:cxn ang="0">
                    <a:pos x="76" y="23"/>
                  </a:cxn>
                  <a:cxn ang="0">
                    <a:pos x="63" y="21"/>
                  </a:cxn>
                  <a:cxn ang="0">
                    <a:pos x="49" y="19"/>
                  </a:cxn>
                  <a:cxn ang="0">
                    <a:pos x="36" y="15"/>
                  </a:cxn>
                  <a:cxn ang="0">
                    <a:pos x="23" y="10"/>
                  </a:cxn>
                  <a:cxn ang="0">
                    <a:pos x="7" y="0"/>
                  </a:cxn>
                  <a:cxn ang="0">
                    <a:pos x="0" y="13"/>
                  </a:cxn>
                </a:cxnLst>
                <a:rect l="0" t="0" r="r" b="b"/>
                <a:pathLst>
                  <a:path w="172" h="37">
                    <a:moveTo>
                      <a:pt x="0" y="13"/>
                    </a:moveTo>
                    <a:lnTo>
                      <a:pt x="15" y="23"/>
                    </a:lnTo>
                    <a:lnTo>
                      <a:pt x="30" y="28"/>
                    </a:lnTo>
                    <a:lnTo>
                      <a:pt x="46" y="34"/>
                    </a:lnTo>
                    <a:lnTo>
                      <a:pt x="61" y="36"/>
                    </a:lnTo>
                    <a:lnTo>
                      <a:pt x="76" y="37"/>
                    </a:lnTo>
                    <a:lnTo>
                      <a:pt x="90" y="37"/>
                    </a:lnTo>
                    <a:lnTo>
                      <a:pt x="103" y="36"/>
                    </a:lnTo>
                    <a:lnTo>
                      <a:pt x="116" y="34"/>
                    </a:lnTo>
                    <a:lnTo>
                      <a:pt x="137" y="28"/>
                    </a:lnTo>
                    <a:lnTo>
                      <a:pt x="155" y="21"/>
                    </a:lnTo>
                    <a:lnTo>
                      <a:pt x="166" y="13"/>
                    </a:lnTo>
                    <a:lnTo>
                      <a:pt x="172" y="2"/>
                    </a:lnTo>
                    <a:lnTo>
                      <a:pt x="156" y="2"/>
                    </a:lnTo>
                    <a:lnTo>
                      <a:pt x="156" y="0"/>
                    </a:lnTo>
                    <a:lnTo>
                      <a:pt x="147" y="6"/>
                    </a:lnTo>
                    <a:lnTo>
                      <a:pt x="132" y="13"/>
                    </a:lnTo>
                    <a:lnTo>
                      <a:pt x="112" y="19"/>
                    </a:lnTo>
                    <a:lnTo>
                      <a:pt x="101" y="21"/>
                    </a:lnTo>
                    <a:lnTo>
                      <a:pt x="90" y="23"/>
                    </a:lnTo>
                    <a:lnTo>
                      <a:pt x="76" y="23"/>
                    </a:lnTo>
                    <a:lnTo>
                      <a:pt x="63" y="21"/>
                    </a:lnTo>
                    <a:lnTo>
                      <a:pt x="49" y="19"/>
                    </a:lnTo>
                    <a:lnTo>
                      <a:pt x="36" y="15"/>
                    </a:lnTo>
                    <a:lnTo>
                      <a:pt x="23" y="10"/>
                    </a:lnTo>
                    <a:lnTo>
                      <a:pt x="7" y="0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" name="Freeform 80"/>
              <p:cNvSpPr>
                <a:spLocks/>
              </p:cNvSpPr>
              <p:nvPr/>
            </p:nvSpPr>
            <p:spPr bwMode="auto">
              <a:xfrm>
                <a:off x="4842185" y="5652552"/>
                <a:ext cx="26988" cy="312927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13"/>
                  </a:cxn>
                  <a:cxn ang="0">
                    <a:pos x="0" y="37"/>
                  </a:cxn>
                  <a:cxn ang="0">
                    <a:pos x="0" y="71"/>
                  </a:cxn>
                  <a:cxn ang="0">
                    <a:pos x="0" y="110"/>
                  </a:cxn>
                  <a:cxn ang="0">
                    <a:pos x="0" y="147"/>
                  </a:cxn>
                  <a:cxn ang="0">
                    <a:pos x="0" y="180"/>
                  </a:cxn>
                  <a:cxn ang="0">
                    <a:pos x="0" y="204"/>
                  </a:cxn>
                  <a:cxn ang="0">
                    <a:pos x="6" y="219"/>
                  </a:cxn>
                  <a:cxn ang="0">
                    <a:pos x="13" y="206"/>
                  </a:cxn>
                  <a:cxn ang="0">
                    <a:pos x="17" y="203"/>
                  </a:cxn>
                  <a:cxn ang="0">
                    <a:pos x="15" y="180"/>
                  </a:cxn>
                  <a:cxn ang="0">
                    <a:pos x="15" y="147"/>
                  </a:cxn>
                  <a:cxn ang="0">
                    <a:pos x="15" y="110"/>
                  </a:cxn>
                  <a:cxn ang="0">
                    <a:pos x="15" y="71"/>
                  </a:cxn>
                  <a:cxn ang="0">
                    <a:pos x="15" y="37"/>
                  </a:cxn>
                  <a:cxn ang="0">
                    <a:pos x="17" y="13"/>
                  </a:cxn>
                  <a:cxn ang="0">
                    <a:pos x="17" y="4"/>
                  </a:cxn>
                  <a:cxn ang="0">
                    <a:pos x="2" y="0"/>
                  </a:cxn>
                </a:cxnLst>
                <a:rect l="0" t="0" r="r" b="b"/>
                <a:pathLst>
                  <a:path w="17" h="219">
                    <a:moveTo>
                      <a:pt x="2" y="0"/>
                    </a:moveTo>
                    <a:lnTo>
                      <a:pt x="0" y="13"/>
                    </a:lnTo>
                    <a:lnTo>
                      <a:pt x="0" y="37"/>
                    </a:lnTo>
                    <a:lnTo>
                      <a:pt x="0" y="71"/>
                    </a:lnTo>
                    <a:lnTo>
                      <a:pt x="0" y="110"/>
                    </a:lnTo>
                    <a:lnTo>
                      <a:pt x="0" y="147"/>
                    </a:lnTo>
                    <a:lnTo>
                      <a:pt x="0" y="180"/>
                    </a:lnTo>
                    <a:lnTo>
                      <a:pt x="0" y="204"/>
                    </a:lnTo>
                    <a:lnTo>
                      <a:pt x="6" y="219"/>
                    </a:lnTo>
                    <a:lnTo>
                      <a:pt x="13" y="206"/>
                    </a:lnTo>
                    <a:lnTo>
                      <a:pt x="17" y="203"/>
                    </a:lnTo>
                    <a:lnTo>
                      <a:pt x="15" y="180"/>
                    </a:lnTo>
                    <a:lnTo>
                      <a:pt x="15" y="147"/>
                    </a:lnTo>
                    <a:lnTo>
                      <a:pt x="15" y="110"/>
                    </a:lnTo>
                    <a:lnTo>
                      <a:pt x="15" y="71"/>
                    </a:lnTo>
                    <a:lnTo>
                      <a:pt x="15" y="37"/>
                    </a:lnTo>
                    <a:lnTo>
                      <a:pt x="17" y="13"/>
                    </a:lnTo>
                    <a:lnTo>
                      <a:pt x="17" y="4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" name="Freeform 81"/>
              <p:cNvSpPr>
                <a:spLocks/>
              </p:cNvSpPr>
              <p:nvPr/>
            </p:nvSpPr>
            <p:spPr bwMode="auto">
              <a:xfrm>
                <a:off x="4858060" y="5655409"/>
                <a:ext cx="1588" cy="142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" name="Freeform 82"/>
              <p:cNvSpPr>
                <a:spLocks/>
              </p:cNvSpPr>
              <p:nvPr/>
            </p:nvSpPr>
            <p:spPr bwMode="auto">
              <a:xfrm>
                <a:off x="4891398" y="5646836"/>
                <a:ext cx="90487" cy="54298"/>
              </a:xfrm>
              <a:custGeom>
                <a:avLst/>
                <a:gdLst/>
                <a:ahLst/>
                <a:cxnLst>
                  <a:cxn ang="0">
                    <a:pos x="57" y="0"/>
                  </a:cxn>
                  <a:cxn ang="0">
                    <a:pos x="45" y="0"/>
                  </a:cxn>
                  <a:cxn ang="0">
                    <a:pos x="36" y="2"/>
                  </a:cxn>
                  <a:cxn ang="0">
                    <a:pos x="26" y="6"/>
                  </a:cxn>
                  <a:cxn ang="0">
                    <a:pos x="19" y="10"/>
                  </a:cxn>
                  <a:cxn ang="0">
                    <a:pos x="11" y="15"/>
                  </a:cxn>
                  <a:cxn ang="0">
                    <a:pos x="5" y="21"/>
                  </a:cxn>
                  <a:cxn ang="0">
                    <a:pos x="1" y="28"/>
                  </a:cxn>
                  <a:cxn ang="0">
                    <a:pos x="0" y="38"/>
                  </a:cxn>
                  <a:cxn ang="0">
                    <a:pos x="15" y="38"/>
                  </a:cxn>
                  <a:cxn ang="0">
                    <a:pos x="17" y="34"/>
                  </a:cxn>
                  <a:cxn ang="0">
                    <a:pos x="19" y="30"/>
                  </a:cxn>
                  <a:cxn ang="0">
                    <a:pos x="21" y="26"/>
                  </a:cxn>
                  <a:cxn ang="0">
                    <a:pos x="26" y="23"/>
                  </a:cxn>
                  <a:cxn ang="0">
                    <a:pos x="32" y="19"/>
                  </a:cxn>
                  <a:cxn ang="0">
                    <a:pos x="40" y="17"/>
                  </a:cxn>
                  <a:cxn ang="0">
                    <a:pos x="47" y="15"/>
                  </a:cxn>
                  <a:cxn ang="0">
                    <a:pos x="57" y="15"/>
                  </a:cxn>
                  <a:cxn ang="0">
                    <a:pos x="57" y="0"/>
                  </a:cxn>
                </a:cxnLst>
                <a:rect l="0" t="0" r="r" b="b"/>
                <a:pathLst>
                  <a:path w="57" h="38">
                    <a:moveTo>
                      <a:pt x="57" y="0"/>
                    </a:moveTo>
                    <a:lnTo>
                      <a:pt x="45" y="0"/>
                    </a:lnTo>
                    <a:lnTo>
                      <a:pt x="36" y="2"/>
                    </a:lnTo>
                    <a:lnTo>
                      <a:pt x="26" y="6"/>
                    </a:lnTo>
                    <a:lnTo>
                      <a:pt x="19" y="10"/>
                    </a:lnTo>
                    <a:lnTo>
                      <a:pt x="11" y="15"/>
                    </a:lnTo>
                    <a:lnTo>
                      <a:pt x="5" y="21"/>
                    </a:lnTo>
                    <a:lnTo>
                      <a:pt x="1" y="28"/>
                    </a:lnTo>
                    <a:lnTo>
                      <a:pt x="0" y="38"/>
                    </a:lnTo>
                    <a:lnTo>
                      <a:pt x="15" y="38"/>
                    </a:lnTo>
                    <a:lnTo>
                      <a:pt x="17" y="34"/>
                    </a:lnTo>
                    <a:lnTo>
                      <a:pt x="19" y="30"/>
                    </a:lnTo>
                    <a:lnTo>
                      <a:pt x="21" y="26"/>
                    </a:lnTo>
                    <a:lnTo>
                      <a:pt x="26" y="23"/>
                    </a:lnTo>
                    <a:lnTo>
                      <a:pt x="32" y="19"/>
                    </a:lnTo>
                    <a:lnTo>
                      <a:pt x="40" y="17"/>
                    </a:lnTo>
                    <a:lnTo>
                      <a:pt x="47" y="15"/>
                    </a:lnTo>
                    <a:lnTo>
                      <a:pt x="57" y="15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" name="Freeform 83"/>
              <p:cNvSpPr>
                <a:spLocks/>
              </p:cNvSpPr>
              <p:nvPr/>
            </p:nvSpPr>
            <p:spPr bwMode="auto">
              <a:xfrm>
                <a:off x="4981885" y="5646836"/>
                <a:ext cx="90488" cy="54298"/>
              </a:xfrm>
              <a:custGeom>
                <a:avLst/>
                <a:gdLst/>
                <a:ahLst/>
                <a:cxnLst>
                  <a:cxn ang="0">
                    <a:pos x="57" y="38"/>
                  </a:cxn>
                  <a:cxn ang="0">
                    <a:pos x="57" y="28"/>
                  </a:cxn>
                  <a:cxn ang="0">
                    <a:pos x="53" y="21"/>
                  </a:cxn>
                  <a:cxn ang="0">
                    <a:pos x="48" y="15"/>
                  </a:cxn>
                  <a:cxn ang="0">
                    <a:pos x="40" y="10"/>
                  </a:cxn>
                  <a:cxn ang="0">
                    <a:pos x="30" y="6"/>
                  </a:cxn>
                  <a:cxn ang="0">
                    <a:pos x="21" y="2"/>
                  </a:cxn>
                  <a:cxn ang="0">
                    <a:pos x="11" y="0"/>
                  </a:cxn>
                  <a:cxn ang="0">
                    <a:pos x="0" y="0"/>
                  </a:cxn>
                  <a:cxn ang="0">
                    <a:pos x="0" y="15"/>
                  </a:cxn>
                  <a:cxn ang="0">
                    <a:pos x="9" y="15"/>
                  </a:cxn>
                  <a:cxn ang="0">
                    <a:pos x="17" y="17"/>
                  </a:cxn>
                  <a:cxn ang="0">
                    <a:pos x="25" y="19"/>
                  </a:cxn>
                  <a:cxn ang="0">
                    <a:pos x="30" y="23"/>
                  </a:cxn>
                  <a:cxn ang="0">
                    <a:pos x="36" y="26"/>
                  </a:cxn>
                  <a:cxn ang="0">
                    <a:pos x="40" y="30"/>
                  </a:cxn>
                  <a:cxn ang="0">
                    <a:pos x="42" y="34"/>
                  </a:cxn>
                  <a:cxn ang="0">
                    <a:pos x="42" y="38"/>
                  </a:cxn>
                  <a:cxn ang="0">
                    <a:pos x="57" y="38"/>
                  </a:cxn>
                </a:cxnLst>
                <a:rect l="0" t="0" r="r" b="b"/>
                <a:pathLst>
                  <a:path w="57" h="38">
                    <a:moveTo>
                      <a:pt x="57" y="38"/>
                    </a:moveTo>
                    <a:lnTo>
                      <a:pt x="57" y="28"/>
                    </a:lnTo>
                    <a:lnTo>
                      <a:pt x="53" y="21"/>
                    </a:lnTo>
                    <a:lnTo>
                      <a:pt x="48" y="15"/>
                    </a:lnTo>
                    <a:lnTo>
                      <a:pt x="40" y="10"/>
                    </a:lnTo>
                    <a:lnTo>
                      <a:pt x="30" y="6"/>
                    </a:lnTo>
                    <a:lnTo>
                      <a:pt x="21" y="2"/>
                    </a:lnTo>
                    <a:lnTo>
                      <a:pt x="11" y="0"/>
                    </a:lnTo>
                    <a:lnTo>
                      <a:pt x="0" y="0"/>
                    </a:lnTo>
                    <a:lnTo>
                      <a:pt x="0" y="15"/>
                    </a:lnTo>
                    <a:lnTo>
                      <a:pt x="9" y="15"/>
                    </a:lnTo>
                    <a:lnTo>
                      <a:pt x="17" y="17"/>
                    </a:lnTo>
                    <a:lnTo>
                      <a:pt x="25" y="19"/>
                    </a:lnTo>
                    <a:lnTo>
                      <a:pt x="30" y="23"/>
                    </a:lnTo>
                    <a:lnTo>
                      <a:pt x="36" y="26"/>
                    </a:lnTo>
                    <a:lnTo>
                      <a:pt x="40" y="30"/>
                    </a:lnTo>
                    <a:lnTo>
                      <a:pt x="42" y="34"/>
                    </a:lnTo>
                    <a:lnTo>
                      <a:pt x="42" y="38"/>
                    </a:lnTo>
                    <a:lnTo>
                      <a:pt x="57" y="38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" name="Freeform 84"/>
              <p:cNvSpPr>
                <a:spLocks/>
              </p:cNvSpPr>
              <p:nvPr/>
            </p:nvSpPr>
            <p:spPr bwMode="auto">
              <a:xfrm>
                <a:off x="4981885" y="5701134"/>
                <a:ext cx="90488" cy="52868"/>
              </a:xfrm>
              <a:custGeom>
                <a:avLst/>
                <a:gdLst/>
                <a:ahLst/>
                <a:cxnLst>
                  <a:cxn ang="0">
                    <a:pos x="0" y="37"/>
                  </a:cxn>
                  <a:cxn ang="0">
                    <a:pos x="11" y="37"/>
                  </a:cxn>
                  <a:cxn ang="0">
                    <a:pos x="21" y="35"/>
                  </a:cxn>
                  <a:cxn ang="0">
                    <a:pos x="30" y="31"/>
                  </a:cxn>
                  <a:cxn ang="0">
                    <a:pos x="40" y="27"/>
                  </a:cxn>
                  <a:cxn ang="0">
                    <a:pos x="48" y="22"/>
                  </a:cxn>
                  <a:cxn ang="0">
                    <a:pos x="53" y="14"/>
                  </a:cxn>
                  <a:cxn ang="0">
                    <a:pos x="57" y="7"/>
                  </a:cxn>
                  <a:cxn ang="0">
                    <a:pos x="57" y="0"/>
                  </a:cxn>
                  <a:cxn ang="0">
                    <a:pos x="42" y="0"/>
                  </a:cxn>
                  <a:cxn ang="0">
                    <a:pos x="42" y="3"/>
                  </a:cxn>
                  <a:cxn ang="0">
                    <a:pos x="40" y="7"/>
                  </a:cxn>
                  <a:cxn ang="0">
                    <a:pos x="36" y="11"/>
                  </a:cxn>
                  <a:cxn ang="0">
                    <a:pos x="30" y="14"/>
                  </a:cxn>
                  <a:cxn ang="0">
                    <a:pos x="25" y="16"/>
                  </a:cxn>
                  <a:cxn ang="0">
                    <a:pos x="17" y="20"/>
                  </a:cxn>
                  <a:cxn ang="0">
                    <a:pos x="9" y="20"/>
                  </a:cxn>
                  <a:cxn ang="0">
                    <a:pos x="0" y="22"/>
                  </a:cxn>
                  <a:cxn ang="0">
                    <a:pos x="0" y="37"/>
                  </a:cxn>
                </a:cxnLst>
                <a:rect l="0" t="0" r="r" b="b"/>
                <a:pathLst>
                  <a:path w="57" h="37">
                    <a:moveTo>
                      <a:pt x="0" y="37"/>
                    </a:moveTo>
                    <a:lnTo>
                      <a:pt x="11" y="37"/>
                    </a:lnTo>
                    <a:lnTo>
                      <a:pt x="21" y="35"/>
                    </a:lnTo>
                    <a:lnTo>
                      <a:pt x="30" y="31"/>
                    </a:lnTo>
                    <a:lnTo>
                      <a:pt x="40" y="27"/>
                    </a:lnTo>
                    <a:lnTo>
                      <a:pt x="48" y="22"/>
                    </a:lnTo>
                    <a:lnTo>
                      <a:pt x="53" y="14"/>
                    </a:lnTo>
                    <a:lnTo>
                      <a:pt x="57" y="7"/>
                    </a:lnTo>
                    <a:lnTo>
                      <a:pt x="57" y="0"/>
                    </a:lnTo>
                    <a:lnTo>
                      <a:pt x="42" y="0"/>
                    </a:lnTo>
                    <a:lnTo>
                      <a:pt x="42" y="3"/>
                    </a:lnTo>
                    <a:lnTo>
                      <a:pt x="40" y="7"/>
                    </a:lnTo>
                    <a:lnTo>
                      <a:pt x="36" y="11"/>
                    </a:lnTo>
                    <a:lnTo>
                      <a:pt x="30" y="14"/>
                    </a:lnTo>
                    <a:lnTo>
                      <a:pt x="25" y="16"/>
                    </a:lnTo>
                    <a:lnTo>
                      <a:pt x="17" y="20"/>
                    </a:lnTo>
                    <a:lnTo>
                      <a:pt x="9" y="20"/>
                    </a:lnTo>
                    <a:lnTo>
                      <a:pt x="0" y="22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" name="Freeform 85"/>
              <p:cNvSpPr>
                <a:spLocks/>
              </p:cNvSpPr>
              <p:nvPr/>
            </p:nvSpPr>
            <p:spPr bwMode="auto">
              <a:xfrm>
                <a:off x="4891398" y="5701134"/>
                <a:ext cx="90487" cy="5286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7"/>
                  </a:cxn>
                  <a:cxn ang="0">
                    <a:pos x="5" y="14"/>
                  </a:cxn>
                  <a:cxn ang="0">
                    <a:pos x="11" y="22"/>
                  </a:cxn>
                  <a:cxn ang="0">
                    <a:pos x="19" y="27"/>
                  </a:cxn>
                  <a:cxn ang="0">
                    <a:pos x="26" y="31"/>
                  </a:cxn>
                  <a:cxn ang="0">
                    <a:pos x="36" y="35"/>
                  </a:cxn>
                  <a:cxn ang="0">
                    <a:pos x="45" y="37"/>
                  </a:cxn>
                  <a:cxn ang="0">
                    <a:pos x="57" y="37"/>
                  </a:cxn>
                  <a:cxn ang="0">
                    <a:pos x="57" y="22"/>
                  </a:cxn>
                  <a:cxn ang="0">
                    <a:pos x="47" y="20"/>
                  </a:cxn>
                  <a:cxn ang="0">
                    <a:pos x="40" y="20"/>
                  </a:cxn>
                  <a:cxn ang="0">
                    <a:pos x="32" y="16"/>
                  </a:cxn>
                  <a:cxn ang="0">
                    <a:pos x="26" y="14"/>
                  </a:cxn>
                  <a:cxn ang="0">
                    <a:pos x="21" y="11"/>
                  </a:cxn>
                  <a:cxn ang="0">
                    <a:pos x="19" y="7"/>
                  </a:cxn>
                  <a:cxn ang="0">
                    <a:pos x="17" y="3"/>
                  </a:cxn>
                  <a:cxn ang="0">
                    <a:pos x="15" y="0"/>
                  </a:cxn>
                  <a:cxn ang="0">
                    <a:pos x="0" y="0"/>
                  </a:cxn>
                </a:cxnLst>
                <a:rect l="0" t="0" r="r" b="b"/>
                <a:pathLst>
                  <a:path w="57" h="37">
                    <a:moveTo>
                      <a:pt x="0" y="0"/>
                    </a:moveTo>
                    <a:lnTo>
                      <a:pt x="1" y="7"/>
                    </a:lnTo>
                    <a:lnTo>
                      <a:pt x="5" y="14"/>
                    </a:lnTo>
                    <a:lnTo>
                      <a:pt x="11" y="22"/>
                    </a:lnTo>
                    <a:lnTo>
                      <a:pt x="19" y="27"/>
                    </a:lnTo>
                    <a:lnTo>
                      <a:pt x="26" y="31"/>
                    </a:lnTo>
                    <a:lnTo>
                      <a:pt x="36" y="35"/>
                    </a:lnTo>
                    <a:lnTo>
                      <a:pt x="45" y="37"/>
                    </a:lnTo>
                    <a:lnTo>
                      <a:pt x="57" y="37"/>
                    </a:lnTo>
                    <a:lnTo>
                      <a:pt x="57" y="22"/>
                    </a:lnTo>
                    <a:lnTo>
                      <a:pt x="47" y="20"/>
                    </a:lnTo>
                    <a:lnTo>
                      <a:pt x="40" y="20"/>
                    </a:lnTo>
                    <a:lnTo>
                      <a:pt x="32" y="16"/>
                    </a:lnTo>
                    <a:lnTo>
                      <a:pt x="26" y="14"/>
                    </a:lnTo>
                    <a:lnTo>
                      <a:pt x="21" y="11"/>
                    </a:lnTo>
                    <a:lnTo>
                      <a:pt x="19" y="7"/>
                    </a:lnTo>
                    <a:lnTo>
                      <a:pt x="17" y="3"/>
                    </a:lnTo>
                    <a:lnTo>
                      <a:pt x="1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" name="Freeform 86"/>
              <p:cNvSpPr>
                <a:spLocks/>
              </p:cNvSpPr>
              <p:nvPr/>
            </p:nvSpPr>
            <p:spPr bwMode="auto">
              <a:xfrm>
                <a:off x="4902510" y="5701134"/>
                <a:ext cx="1588" cy="142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" name="Freeform 87"/>
              <p:cNvSpPr>
                <a:spLocks/>
              </p:cNvSpPr>
              <p:nvPr/>
            </p:nvSpPr>
            <p:spPr bwMode="auto">
              <a:xfrm>
                <a:off x="5145398" y="5971194"/>
                <a:ext cx="57150" cy="127172"/>
              </a:xfrm>
              <a:custGeom>
                <a:avLst/>
                <a:gdLst/>
                <a:ahLst/>
                <a:cxnLst>
                  <a:cxn ang="0">
                    <a:pos x="29" y="87"/>
                  </a:cxn>
                  <a:cxn ang="0">
                    <a:pos x="36" y="85"/>
                  </a:cxn>
                  <a:cxn ang="0">
                    <a:pos x="15" y="0"/>
                  </a:cxn>
                  <a:cxn ang="0">
                    <a:pos x="0" y="4"/>
                  </a:cxn>
                  <a:cxn ang="0">
                    <a:pos x="21" y="89"/>
                  </a:cxn>
                  <a:cxn ang="0">
                    <a:pos x="29" y="87"/>
                  </a:cxn>
                </a:cxnLst>
                <a:rect l="0" t="0" r="r" b="b"/>
                <a:pathLst>
                  <a:path w="36" h="89">
                    <a:moveTo>
                      <a:pt x="29" y="87"/>
                    </a:moveTo>
                    <a:lnTo>
                      <a:pt x="36" y="85"/>
                    </a:lnTo>
                    <a:lnTo>
                      <a:pt x="15" y="0"/>
                    </a:lnTo>
                    <a:lnTo>
                      <a:pt x="0" y="4"/>
                    </a:lnTo>
                    <a:lnTo>
                      <a:pt x="21" y="89"/>
                    </a:lnTo>
                    <a:lnTo>
                      <a:pt x="29" y="87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" name="Freeform 88"/>
              <p:cNvSpPr>
                <a:spLocks/>
              </p:cNvSpPr>
              <p:nvPr/>
            </p:nvSpPr>
            <p:spPr bwMode="auto">
              <a:xfrm>
                <a:off x="5221598" y="5986912"/>
                <a:ext cx="60325" cy="111453"/>
              </a:xfrm>
              <a:custGeom>
                <a:avLst/>
                <a:gdLst/>
                <a:ahLst/>
                <a:cxnLst>
                  <a:cxn ang="0">
                    <a:pos x="30" y="76"/>
                  </a:cxn>
                  <a:cxn ang="0">
                    <a:pos x="38" y="73"/>
                  </a:cxn>
                  <a:cxn ang="0">
                    <a:pos x="13" y="0"/>
                  </a:cxn>
                  <a:cxn ang="0">
                    <a:pos x="0" y="4"/>
                  </a:cxn>
                  <a:cxn ang="0">
                    <a:pos x="25" y="78"/>
                  </a:cxn>
                  <a:cxn ang="0">
                    <a:pos x="30" y="76"/>
                  </a:cxn>
                </a:cxnLst>
                <a:rect l="0" t="0" r="r" b="b"/>
                <a:pathLst>
                  <a:path w="38" h="78">
                    <a:moveTo>
                      <a:pt x="30" y="76"/>
                    </a:moveTo>
                    <a:lnTo>
                      <a:pt x="38" y="73"/>
                    </a:lnTo>
                    <a:lnTo>
                      <a:pt x="13" y="0"/>
                    </a:lnTo>
                    <a:lnTo>
                      <a:pt x="0" y="4"/>
                    </a:lnTo>
                    <a:lnTo>
                      <a:pt x="25" y="78"/>
                    </a:lnTo>
                    <a:lnTo>
                      <a:pt x="30" y="76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" name="Freeform 89"/>
              <p:cNvSpPr>
                <a:spLocks/>
              </p:cNvSpPr>
              <p:nvPr/>
            </p:nvSpPr>
            <p:spPr bwMode="auto">
              <a:xfrm>
                <a:off x="5297798" y="5979767"/>
                <a:ext cx="66675" cy="118598"/>
              </a:xfrm>
              <a:custGeom>
                <a:avLst/>
                <a:gdLst/>
                <a:ahLst/>
                <a:cxnLst>
                  <a:cxn ang="0">
                    <a:pos x="34" y="81"/>
                  </a:cxn>
                  <a:cxn ang="0">
                    <a:pos x="42" y="78"/>
                  </a:cxn>
                  <a:cxn ang="0">
                    <a:pos x="15" y="0"/>
                  </a:cxn>
                  <a:cxn ang="0">
                    <a:pos x="0" y="5"/>
                  </a:cxn>
                  <a:cxn ang="0">
                    <a:pos x="26" y="83"/>
                  </a:cxn>
                  <a:cxn ang="0">
                    <a:pos x="34" y="81"/>
                  </a:cxn>
                </a:cxnLst>
                <a:rect l="0" t="0" r="r" b="b"/>
                <a:pathLst>
                  <a:path w="42" h="83">
                    <a:moveTo>
                      <a:pt x="34" y="81"/>
                    </a:moveTo>
                    <a:lnTo>
                      <a:pt x="42" y="78"/>
                    </a:lnTo>
                    <a:lnTo>
                      <a:pt x="15" y="0"/>
                    </a:lnTo>
                    <a:lnTo>
                      <a:pt x="0" y="5"/>
                    </a:lnTo>
                    <a:lnTo>
                      <a:pt x="26" y="83"/>
                    </a:lnTo>
                    <a:lnTo>
                      <a:pt x="34" y="81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" name="Freeform 90"/>
              <p:cNvSpPr>
                <a:spLocks/>
              </p:cNvSpPr>
              <p:nvPr/>
            </p:nvSpPr>
            <p:spPr bwMode="auto">
              <a:xfrm>
                <a:off x="5102535" y="5606827"/>
                <a:ext cx="273050" cy="61442"/>
              </a:xfrm>
              <a:custGeom>
                <a:avLst/>
                <a:gdLst/>
                <a:ahLst/>
                <a:cxnLst>
                  <a:cxn ang="0">
                    <a:pos x="172" y="32"/>
                  </a:cxn>
                  <a:cxn ang="0">
                    <a:pos x="159" y="21"/>
                  </a:cxn>
                  <a:cxn ang="0">
                    <a:pos x="144" y="13"/>
                  </a:cxn>
                  <a:cxn ang="0">
                    <a:pos x="130" y="8"/>
                  </a:cxn>
                  <a:cxn ang="0">
                    <a:pos x="115" y="2"/>
                  </a:cxn>
                  <a:cxn ang="0">
                    <a:pos x="102" y="0"/>
                  </a:cxn>
                  <a:cxn ang="0">
                    <a:pos x="88" y="0"/>
                  </a:cxn>
                  <a:cxn ang="0">
                    <a:pos x="75" y="2"/>
                  </a:cxn>
                  <a:cxn ang="0">
                    <a:pos x="61" y="4"/>
                  </a:cxn>
                  <a:cxn ang="0">
                    <a:pos x="39" y="10"/>
                  </a:cxn>
                  <a:cxn ang="0">
                    <a:pos x="19" y="17"/>
                  </a:cxn>
                  <a:cxn ang="0">
                    <a:pos x="8" y="25"/>
                  </a:cxn>
                  <a:cxn ang="0">
                    <a:pos x="0" y="32"/>
                  </a:cxn>
                  <a:cxn ang="0">
                    <a:pos x="16" y="36"/>
                  </a:cxn>
                  <a:cxn ang="0">
                    <a:pos x="27" y="30"/>
                  </a:cxn>
                  <a:cxn ang="0">
                    <a:pos x="44" y="25"/>
                  </a:cxn>
                  <a:cxn ang="0">
                    <a:pos x="65" y="19"/>
                  </a:cxn>
                  <a:cxn ang="0">
                    <a:pos x="75" y="17"/>
                  </a:cxn>
                  <a:cxn ang="0">
                    <a:pos x="88" y="15"/>
                  </a:cxn>
                  <a:cxn ang="0">
                    <a:pos x="100" y="17"/>
                  </a:cxn>
                  <a:cxn ang="0">
                    <a:pos x="113" y="19"/>
                  </a:cxn>
                  <a:cxn ang="0">
                    <a:pos x="125" y="21"/>
                  </a:cxn>
                  <a:cxn ang="0">
                    <a:pos x="138" y="26"/>
                  </a:cxn>
                  <a:cxn ang="0">
                    <a:pos x="149" y="34"/>
                  </a:cxn>
                  <a:cxn ang="0">
                    <a:pos x="161" y="43"/>
                  </a:cxn>
                  <a:cxn ang="0">
                    <a:pos x="172" y="32"/>
                  </a:cxn>
                </a:cxnLst>
                <a:rect l="0" t="0" r="r" b="b"/>
                <a:pathLst>
                  <a:path w="172" h="43">
                    <a:moveTo>
                      <a:pt x="172" y="32"/>
                    </a:moveTo>
                    <a:lnTo>
                      <a:pt x="159" y="21"/>
                    </a:lnTo>
                    <a:lnTo>
                      <a:pt x="144" y="13"/>
                    </a:lnTo>
                    <a:lnTo>
                      <a:pt x="130" y="8"/>
                    </a:lnTo>
                    <a:lnTo>
                      <a:pt x="115" y="2"/>
                    </a:lnTo>
                    <a:lnTo>
                      <a:pt x="102" y="0"/>
                    </a:lnTo>
                    <a:lnTo>
                      <a:pt x="88" y="0"/>
                    </a:lnTo>
                    <a:lnTo>
                      <a:pt x="75" y="2"/>
                    </a:lnTo>
                    <a:lnTo>
                      <a:pt x="61" y="4"/>
                    </a:lnTo>
                    <a:lnTo>
                      <a:pt x="39" y="10"/>
                    </a:lnTo>
                    <a:lnTo>
                      <a:pt x="19" y="17"/>
                    </a:lnTo>
                    <a:lnTo>
                      <a:pt x="8" y="25"/>
                    </a:lnTo>
                    <a:lnTo>
                      <a:pt x="0" y="32"/>
                    </a:lnTo>
                    <a:lnTo>
                      <a:pt x="16" y="36"/>
                    </a:lnTo>
                    <a:lnTo>
                      <a:pt x="27" y="30"/>
                    </a:lnTo>
                    <a:lnTo>
                      <a:pt x="44" y="25"/>
                    </a:lnTo>
                    <a:lnTo>
                      <a:pt x="65" y="19"/>
                    </a:lnTo>
                    <a:lnTo>
                      <a:pt x="75" y="17"/>
                    </a:lnTo>
                    <a:lnTo>
                      <a:pt x="88" y="15"/>
                    </a:lnTo>
                    <a:lnTo>
                      <a:pt x="100" y="17"/>
                    </a:lnTo>
                    <a:lnTo>
                      <a:pt x="113" y="19"/>
                    </a:lnTo>
                    <a:lnTo>
                      <a:pt x="125" y="21"/>
                    </a:lnTo>
                    <a:lnTo>
                      <a:pt x="138" y="26"/>
                    </a:lnTo>
                    <a:lnTo>
                      <a:pt x="149" y="34"/>
                    </a:lnTo>
                    <a:lnTo>
                      <a:pt x="161" y="43"/>
                    </a:lnTo>
                    <a:lnTo>
                      <a:pt x="172" y="32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" name="Freeform 91"/>
              <p:cNvSpPr>
                <a:spLocks/>
              </p:cNvSpPr>
              <p:nvPr/>
            </p:nvSpPr>
            <p:spPr bwMode="auto">
              <a:xfrm>
                <a:off x="5358123" y="5652552"/>
                <a:ext cx="26987" cy="297209"/>
              </a:xfrm>
              <a:custGeom>
                <a:avLst/>
                <a:gdLst/>
                <a:ahLst/>
                <a:cxnLst>
                  <a:cxn ang="0">
                    <a:pos x="15" y="208"/>
                  </a:cxn>
                  <a:cxn ang="0">
                    <a:pos x="15" y="199"/>
                  </a:cxn>
                  <a:cxn ang="0">
                    <a:pos x="17" y="177"/>
                  </a:cxn>
                  <a:cxn ang="0">
                    <a:pos x="17" y="145"/>
                  </a:cxn>
                  <a:cxn ang="0">
                    <a:pos x="17" y="108"/>
                  </a:cxn>
                  <a:cxn ang="0">
                    <a:pos x="17" y="71"/>
                  </a:cxn>
                  <a:cxn ang="0">
                    <a:pos x="17" y="39"/>
                  </a:cxn>
                  <a:cxn ang="0">
                    <a:pos x="15" y="15"/>
                  </a:cxn>
                  <a:cxn ang="0">
                    <a:pos x="11" y="0"/>
                  </a:cxn>
                  <a:cxn ang="0">
                    <a:pos x="0" y="11"/>
                  </a:cxn>
                  <a:cxn ang="0">
                    <a:pos x="0" y="17"/>
                  </a:cxn>
                  <a:cxn ang="0">
                    <a:pos x="2" y="39"/>
                  </a:cxn>
                  <a:cxn ang="0">
                    <a:pos x="2" y="71"/>
                  </a:cxn>
                  <a:cxn ang="0">
                    <a:pos x="2" y="108"/>
                  </a:cxn>
                  <a:cxn ang="0">
                    <a:pos x="2" y="145"/>
                  </a:cxn>
                  <a:cxn ang="0">
                    <a:pos x="0" y="177"/>
                  </a:cxn>
                  <a:cxn ang="0">
                    <a:pos x="0" y="199"/>
                  </a:cxn>
                  <a:cxn ang="0">
                    <a:pos x="0" y="208"/>
                  </a:cxn>
                  <a:cxn ang="0">
                    <a:pos x="15" y="208"/>
                  </a:cxn>
                </a:cxnLst>
                <a:rect l="0" t="0" r="r" b="b"/>
                <a:pathLst>
                  <a:path w="17" h="208">
                    <a:moveTo>
                      <a:pt x="15" y="208"/>
                    </a:moveTo>
                    <a:lnTo>
                      <a:pt x="15" y="199"/>
                    </a:lnTo>
                    <a:lnTo>
                      <a:pt x="17" y="177"/>
                    </a:lnTo>
                    <a:lnTo>
                      <a:pt x="17" y="145"/>
                    </a:lnTo>
                    <a:lnTo>
                      <a:pt x="17" y="108"/>
                    </a:lnTo>
                    <a:lnTo>
                      <a:pt x="17" y="71"/>
                    </a:lnTo>
                    <a:lnTo>
                      <a:pt x="17" y="39"/>
                    </a:lnTo>
                    <a:lnTo>
                      <a:pt x="15" y="15"/>
                    </a:lnTo>
                    <a:lnTo>
                      <a:pt x="11" y="0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2" y="39"/>
                    </a:lnTo>
                    <a:lnTo>
                      <a:pt x="2" y="71"/>
                    </a:lnTo>
                    <a:lnTo>
                      <a:pt x="2" y="108"/>
                    </a:lnTo>
                    <a:lnTo>
                      <a:pt x="2" y="145"/>
                    </a:lnTo>
                    <a:lnTo>
                      <a:pt x="0" y="177"/>
                    </a:lnTo>
                    <a:lnTo>
                      <a:pt x="0" y="199"/>
                    </a:lnTo>
                    <a:lnTo>
                      <a:pt x="0" y="208"/>
                    </a:lnTo>
                    <a:lnTo>
                      <a:pt x="15" y="208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" name="Freeform 92"/>
              <p:cNvSpPr>
                <a:spLocks/>
              </p:cNvSpPr>
              <p:nvPr/>
            </p:nvSpPr>
            <p:spPr bwMode="auto">
              <a:xfrm>
                <a:off x="5108885" y="5946903"/>
                <a:ext cx="273050" cy="52868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15" y="23"/>
                  </a:cxn>
                  <a:cxn ang="0">
                    <a:pos x="31" y="28"/>
                  </a:cxn>
                  <a:cxn ang="0">
                    <a:pos x="46" y="34"/>
                  </a:cxn>
                  <a:cxn ang="0">
                    <a:pos x="61" y="36"/>
                  </a:cxn>
                  <a:cxn ang="0">
                    <a:pos x="77" y="37"/>
                  </a:cxn>
                  <a:cxn ang="0">
                    <a:pos x="90" y="37"/>
                  </a:cxn>
                  <a:cxn ang="0">
                    <a:pos x="103" y="36"/>
                  </a:cxn>
                  <a:cxn ang="0">
                    <a:pos x="117" y="34"/>
                  </a:cxn>
                  <a:cxn ang="0">
                    <a:pos x="138" y="28"/>
                  </a:cxn>
                  <a:cxn ang="0">
                    <a:pos x="155" y="21"/>
                  </a:cxn>
                  <a:cxn ang="0">
                    <a:pos x="166" y="13"/>
                  </a:cxn>
                  <a:cxn ang="0">
                    <a:pos x="172" y="2"/>
                  </a:cxn>
                  <a:cxn ang="0">
                    <a:pos x="157" y="2"/>
                  </a:cxn>
                  <a:cxn ang="0">
                    <a:pos x="157" y="0"/>
                  </a:cxn>
                  <a:cxn ang="0">
                    <a:pos x="147" y="6"/>
                  </a:cxn>
                  <a:cxn ang="0">
                    <a:pos x="132" y="13"/>
                  </a:cxn>
                  <a:cxn ang="0">
                    <a:pos x="113" y="19"/>
                  </a:cxn>
                  <a:cxn ang="0">
                    <a:pos x="101" y="21"/>
                  </a:cxn>
                  <a:cxn ang="0">
                    <a:pos x="90" y="23"/>
                  </a:cxn>
                  <a:cxn ang="0">
                    <a:pos x="77" y="23"/>
                  </a:cxn>
                  <a:cxn ang="0">
                    <a:pos x="63" y="21"/>
                  </a:cxn>
                  <a:cxn ang="0">
                    <a:pos x="50" y="19"/>
                  </a:cxn>
                  <a:cxn ang="0">
                    <a:pos x="36" y="15"/>
                  </a:cxn>
                  <a:cxn ang="0">
                    <a:pos x="23" y="10"/>
                  </a:cxn>
                  <a:cxn ang="0">
                    <a:pos x="8" y="0"/>
                  </a:cxn>
                  <a:cxn ang="0">
                    <a:pos x="0" y="13"/>
                  </a:cxn>
                </a:cxnLst>
                <a:rect l="0" t="0" r="r" b="b"/>
                <a:pathLst>
                  <a:path w="172" h="37">
                    <a:moveTo>
                      <a:pt x="0" y="13"/>
                    </a:moveTo>
                    <a:lnTo>
                      <a:pt x="15" y="23"/>
                    </a:lnTo>
                    <a:lnTo>
                      <a:pt x="31" y="28"/>
                    </a:lnTo>
                    <a:lnTo>
                      <a:pt x="46" y="34"/>
                    </a:lnTo>
                    <a:lnTo>
                      <a:pt x="61" y="36"/>
                    </a:lnTo>
                    <a:lnTo>
                      <a:pt x="77" y="37"/>
                    </a:lnTo>
                    <a:lnTo>
                      <a:pt x="90" y="37"/>
                    </a:lnTo>
                    <a:lnTo>
                      <a:pt x="103" y="36"/>
                    </a:lnTo>
                    <a:lnTo>
                      <a:pt x="117" y="34"/>
                    </a:lnTo>
                    <a:lnTo>
                      <a:pt x="138" y="28"/>
                    </a:lnTo>
                    <a:lnTo>
                      <a:pt x="155" y="21"/>
                    </a:lnTo>
                    <a:lnTo>
                      <a:pt x="166" y="13"/>
                    </a:lnTo>
                    <a:lnTo>
                      <a:pt x="172" y="2"/>
                    </a:lnTo>
                    <a:lnTo>
                      <a:pt x="157" y="2"/>
                    </a:lnTo>
                    <a:lnTo>
                      <a:pt x="157" y="0"/>
                    </a:lnTo>
                    <a:lnTo>
                      <a:pt x="147" y="6"/>
                    </a:lnTo>
                    <a:lnTo>
                      <a:pt x="132" y="13"/>
                    </a:lnTo>
                    <a:lnTo>
                      <a:pt x="113" y="19"/>
                    </a:lnTo>
                    <a:lnTo>
                      <a:pt x="101" y="21"/>
                    </a:lnTo>
                    <a:lnTo>
                      <a:pt x="90" y="23"/>
                    </a:lnTo>
                    <a:lnTo>
                      <a:pt x="77" y="23"/>
                    </a:lnTo>
                    <a:lnTo>
                      <a:pt x="63" y="21"/>
                    </a:lnTo>
                    <a:lnTo>
                      <a:pt x="50" y="19"/>
                    </a:lnTo>
                    <a:lnTo>
                      <a:pt x="36" y="15"/>
                    </a:lnTo>
                    <a:lnTo>
                      <a:pt x="23" y="10"/>
                    </a:lnTo>
                    <a:lnTo>
                      <a:pt x="8" y="0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" name="Freeform 93"/>
              <p:cNvSpPr>
                <a:spLocks/>
              </p:cNvSpPr>
              <p:nvPr/>
            </p:nvSpPr>
            <p:spPr bwMode="auto">
              <a:xfrm>
                <a:off x="5099360" y="5652552"/>
                <a:ext cx="28575" cy="312927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13"/>
                  </a:cxn>
                  <a:cxn ang="0">
                    <a:pos x="0" y="37"/>
                  </a:cxn>
                  <a:cxn ang="0">
                    <a:pos x="0" y="71"/>
                  </a:cxn>
                  <a:cxn ang="0">
                    <a:pos x="0" y="110"/>
                  </a:cxn>
                  <a:cxn ang="0">
                    <a:pos x="0" y="147"/>
                  </a:cxn>
                  <a:cxn ang="0">
                    <a:pos x="0" y="180"/>
                  </a:cxn>
                  <a:cxn ang="0">
                    <a:pos x="0" y="204"/>
                  </a:cxn>
                  <a:cxn ang="0">
                    <a:pos x="6" y="219"/>
                  </a:cxn>
                  <a:cxn ang="0">
                    <a:pos x="14" y="206"/>
                  </a:cxn>
                  <a:cxn ang="0">
                    <a:pos x="18" y="203"/>
                  </a:cxn>
                  <a:cxn ang="0">
                    <a:pos x="16" y="180"/>
                  </a:cxn>
                  <a:cxn ang="0">
                    <a:pos x="16" y="147"/>
                  </a:cxn>
                  <a:cxn ang="0">
                    <a:pos x="16" y="110"/>
                  </a:cxn>
                  <a:cxn ang="0">
                    <a:pos x="16" y="71"/>
                  </a:cxn>
                  <a:cxn ang="0">
                    <a:pos x="16" y="37"/>
                  </a:cxn>
                  <a:cxn ang="0">
                    <a:pos x="18" y="13"/>
                  </a:cxn>
                  <a:cxn ang="0">
                    <a:pos x="18" y="4"/>
                  </a:cxn>
                  <a:cxn ang="0">
                    <a:pos x="2" y="0"/>
                  </a:cxn>
                </a:cxnLst>
                <a:rect l="0" t="0" r="r" b="b"/>
                <a:pathLst>
                  <a:path w="18" h="219">
                    <a:moveTo>
                      <a:pt x="2" y="0"/>
                    </a:moveTo>
                    <a:lnTo>
                      <a:pt x="0" y="13"/>
                    </a:lnTo>
                    <a:lnTo>
                      <a:pt x="0" y="37"/>
                    </a:lnTo>
                    <a:lnTo>
                      <a:pt x="0" y="71"/>
                    </a:lnTo>
                    <a:lnTo>
                      <a:pt x="0" y="110"/>
                    </a:lnTo>
                    <a:lnTo>
                      <a:pt x="0" y="147"/>
                    </a:lnTo>
                    <a:lnTo>
                      <a:pt x="0" y="180"/>
                    </a:lnTo>
                    <a:lnTo>
                      <a:pt x="0" y="204"/>
                    </a:lnTo>
                    <a:lnTo>
                      <a:pt x="6" y="219"/>
                    </a:lnTo>
                    <a:lnTo>
                      <a:pt x="14" y="206"/>
                    </a:lnTo>
                    <a:lnTo>
                      <a:pt x="18" y="203"/>
                    </a:lnTo>
                    <a:lnTo>
                      <a:pt x="16" y="180"/>
                    </a:lnTo>
                    <a:lnTo>
                      <a:pt x="16" y="147"/>
                    </a:lnTo>
                    <a:lnTo>
                      <a:pt x="16" y="110"/>
                    </a:lnTo>
                    <a:lnTo>
                      <a:pt x="16" y="71"/>
                    </a:lnTo>
                    <a:lnTo>
                      <a:pt x="16" y="37"/>
                    </a:lnTo>
                    <a:lnTo>
                      <a:pt x="18" y="13"/>
                    </a:lnTo>
                    <a:lnTo>
                      <a:pt x="18" y="4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" name="Freeform 94"/>
              <p:cNvSpPr>
                <a:spLocks/>
              </p:cNvSpPr>
              <p:nvPr/>
            </p:nvSpPr>
            <p:spPr bwMode="auto">
              <a:xfrm>
                <a:off x="5115235" y="5655409"/>
                <a:ext cx="1588" cy="142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" name="Freeform 95"/>
              <p:cNvSpPr>
                <a:spLocks/>
              </p:cNvSpPr>
              <p:nvPr/>
            </p:nvSpPr>
            <p:spPr bwMode="auto">
              <a:xfrm>
                <a:off x="5148573" y="5646836"/>
                <a:ext cx="90487" cy="54298"/>
              </a:xfrm>
              <a:custGeom>
                <a:avLst/>
                <a:gdLst/>
                <a:ahLst/>
                <a:cxnLst>
                  <a:cxn ang="0">
                    <a:pos x="57" y="0"/>
                  </a:cxn>
                  <a:cxn ang="0">
                    <a:pos x="46" y="0"/>
                  </a:cxn>
                  <a:cxn ang="0">
                    <a:pos x="36" y="2"/>
                  </a:cxn>
                  <a:cxn ang="0">
                    <a:pos x="27" y="6"/>
                  </a:cxn>
                  <a:cxn ang="0">
                    <a:pos x="17" y="10"/>
                  </a:cxn>
                  <a:cxn ang="0">
                    <a:pos x="11" y="15"/>
                  </a:cxn>
                  <a:cxn ang="0">
                    <a:pos x="6" y="21"/>
                  </a:cxn>
                  <a:cxn ang="0">
                    <a:pos x="2" y="28"/>
                  </a:cxn>
                  <a:cxn ang="0">
                    <a:pos x="0" y="38"/>
                  </a:cxn>
                  <a:cxn ang="0">
                    <a:pos x="15" y="38"/>
                  </a:cxn>
                  <a:cxn ang="0">
                    <a:pos x="15" y="34"/>
                  </a:cxn>
                  <a:cxn ang="0">
                    <a:pos x="17" y="30"/>
                  </a:cxn>
                  <a:cxn ang="0">
                    <a:pos x="21" y="26"/>
                  </a:cxn>
                  <a:cxn ang="0">
                    <a:pos x="27" y="23"/>
                  </a:cxn>
                  <a:cxn ang="0">
                    <a:pos x="32" y="19"/>
                  </a:cxn>
                  <a:cxn ang="0">
                    <a:pos x="40" y="17"/>
                  </a:cxn>
                  <a:cxn ang="0">
                    <a:pos x="48" y="15"/>
                  </a:cxn>
                  <a:cxn ang="0">
                    <a:pos x="57" y="15"/>
                  </a:cxn>
                  <a:cxn ang="0">
                    <a:pos x="57" y="0"/>
                  </a:cxn>
                </a:cxnLst>
                <a:rect l="0" t="0" r="r" b="b"/>
                <a:pathLst>
                  <a:path w="57" h="38">
                    <a:moveTo>
                      <a:pt x="57" y="0"/>
                    </a:moveTo>
                    <a:lnTo>
                      <a:pt x="46" y="0"/>
                    </a:lnTo>
                    <a:lnTo>
                      <a:pt x="36" y="2"/>
                    </a:lnTo>
                    <a:lnTo>
                      <a:pt x="27" y="6"/>
                    </a:lnTo>
                    <a:lnTo>
                      <a:pt x="17" y="10"/>
                    </a:lnTo>
                    <a:lnTo>
                      <a:pt x="11" y="15"/>
                    </a:lnTo>
                    <a:lnTo>
                      <a:pt x="6" y="21"/>
                    </a:lnTo>
                    <a:lnTo>
                      <a:pt x="2" y="28"/>
                    </a:lnTo>
                    <a:lnTo>
                      <a:pt x="0" y="38"/>
                    </a:lnTo>
                    <a:lnTo>
                      <a:pt x="15" y="38"/>
                    </a:lnTo>
                    <a:lnTo>
                      <a:pt x="15" y="34"/>
                    </a:lnTo>
                    <a:lnTo>
                      <a:pt x="17" y="30"/>
                    </a:lnTo>
                    <a:lnTo>
                      <a:pt x="21" y="26"/>
                    </a:lnTo>
                    <a:lnTo>
                      <a:pt x="27" y="23"/>
                    </a:lnTo>
                    <a:lnTo>
                      <a:pt x="32" y="19"/>
                    </a:lnTo>
                    <a:lnTo>
                      <a:pt x="40" y="17"/>
                    </a:lnTo>
                    <a:lnTo>
                      <a:pt x="48" y="15"/>
                    </a:lnTo>
                    <a:lnTo>
                      <a:pt x="57" y="15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" name="Freeform 96"/>
              <p:cNvSpPr>
                <a:spLocks/>
              </p:cNvSpPr>
              <p:nvPr/>
            </p:nvSpPr>
            <p:spPr bwMode="auto">
              <a:xfrm>
                <a:off x="5239060" y="5646836"/>
                <a:ext cx="92075" cy="54298"/>
              </a:xfrm>
              <a:custGeom>
                <a:avLst/>
                <a:gdLst/>
                <a:ahLst/>
                <a:cxnLst>
                  <a:cxn ang="0">
                    <a:pos x="58" y="38"/>
                  </a:cxn>
                  <a:cxn ang="0">
                    <a:pos x="58" y="28"/>
                  </a:cxn>
                  <a:cxn ang="0">
                    <a:pos x="54" y="21"/>
                  </a:cxn>
                  <a:cxn ang="0">
                    <a:pos x="46" y="15"/>
                  </a:cxn>
                  <a:cxn ang="0">
                    <a:pos x="40" y="10"/>
                  </a:cxn>
                  <a:cxn ang="0">
                    <a:pos x="31" y="6"/>
                  </a:cxn>
                  <a:cxn ang="0">
                    <a:pos x="21" y="2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15"/>
                  </a:cxn>
                  <a:cxn ang="0">
                    <a:pos x="10" y="15"/>
                  </a:cxn>
                  <a:cxn ang="0">
                    <a:pos x="18" y="17"/>
                  </a:cxn>
                  <a:cxn ang="0">
                    <a:pos x="25" y="19"/>
                  </a:cxn>
                  <a:cxn ang="0">
                    <a:pos x="31" y="23"/>
                  </a:cxn>
                  <a:cxn ang="0">
                    <a:pos x="37" y="26"/>
                  </a:cxn>
                  <a:cxn ang="0">
                    <a:pos x="40" y="30"/>
                  </a:cxn>
                  <a:cxn ang="0">
                    <a:pos x="42" y="34"/>
                  </a:cxn>
                  <a:cxn ang="0">
                    <a:pos x="42" y="38"/>
                  </a:cxn>
                  <a:cxn ang="0">
                    <a:pos x="58" y="38"/>
                  </a:cxn>
                </a:cxnLst>
                <a:rect l="0" t="0" r="r" b="b"/>
                <a:pathLst>
                  <a:path w="58" h="38">
                    <a:moveTo>
                      <a:pt x="58" y="38"/>
                    </a:moveTo>
                    <a:lnTo>
                      <a:pt x="58" y="28"/>
                    </a:lnTo>
                    <a:lnTo>
                      <a:pt x="54" y="21"/>
                    </a:lnTo>
                    <a:lnTo>
                      <a:pt x="46" y="15"/>
                    </a:lnTo>
                    <a:lnTo>
                      <a:pt x="40" y="10"/>
                    </a:lnTo>
                    <a:lnTo>
                      <a:pt x="31" y="6"/>
                    </a:lnTo>
                    <a:lnTo>
                      <a:pt x="21" y="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15"/>
                    </a:lnTo>
                    <a:lnTo>
                      <a:pt x="10" y="15"/>
                    </a:lnTo>
                    <a:lnTo>
                      <a:pt x="18" y="17"/>
                    </a:lnTo>
                    <a:lnTo>
                      <a:pt x="25" y="19"/>
                    </a:lnTo>
                    <a:lnTo>
                      <a:pt x="31" y="23"/>
                    </a:lnTo>
                    <a:lnTo>
                      <a:pt x="37" y="26"/>
                    </a:lnTo>
                    <a:lnTo>
                      <a:pt x="40" y="30"/>
                    </a:lnTo>
                    <a:lnTo>
                      <a:pt x="42" y="34"/>
                    </a:lnTo>
                    <a:lnTo>
                      <a:pt x="42" y="38"/>
                    </a:lnTo>
                    <a:lnTo>
                      <a:pt x="58" y="38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" name="Freeform 97"/>
              <p:cNvSpPr>
                <a:spLocks/>
              </p:cNvSpPr>
              <p:nvPr/>
            </p:nvSpPr>
            <p:spPr bwMode="auto">
              <a:xfrm>
                <a:off x="5239060" y="5701134"/>
                <a:ext cx="92075" cy="52868"/>
              </a:xfrm>
              <a:custGeom>
                <a:avLst/>
                <a:gdLst/>
                <a:ahLst/>
                <a:cxnLst>
                  <a:cxn ang="0">
                    <a:pos x="0" y="37"/>
                  </a:cxn>
                  <a:cxn ang="0">
                    <a:pos x="12" y="37"/>
                  </a:cxn>
                  <a:cxn ang="0">
                    <a:pos x="21" y="35"/>
                  </a:cxn>
                  <a:cxn ang="0">
                    <a:pos x="31" y="31"/>
                  </a:cxn>
                  <a:cxn ang="0">
                    <a:pos x="40" y="27"/>
                  </a:cxn>
                  <a:cxn ang="0">
                    <a:pos x="46" y="22"/>
                  </a:cxn>
                  <a:cxn ang="0">
                    <a:pos x="54" y="14"/>
                  </a:cxn>
                  <a:cxn ang="0">
                    <a:pos x="58" y="7"/>
                  </a:cxn>
                  <a:cxn ang="0">
                    <a:pos x="58" y="0"/>
                  </a:cxn>
                  <a:cxn ang="0">
                    <a:pos x="42" y="0"/>
                  </a:cxn>
                  <a:cxn ang="0">
                    <a:pos x="42" y="3"/>
                  </a:cxn>
                  <a:cxn ang="0">
                    <a:pos x="40" y="7"/>
                  </a:cxn>
                  <a:cxn ang="0">
                    <a:pos x="37" y="11"/>
                  </a:cxn>
                  <a:cxn ang="0">
                    <a:pos x="31" y="14"/>
                  </a:cxn>
                  <a:cxn ang="0">
                    <a:pos x="25" y="16"/>
                  </a:cxn>
                  <a:cxn ang="0">
                    <a:pos x="18" y="20"/>
                  </a:cxn>
                  <a:cxn ang="0">
                    <a:pos x="10" y="20"/>
                  </a:cxn>
                  <a:cxn ang="0">
                    <a:pos x="0" y="22"/>
                  </a:cxn>
                  <a:cxn ang="0">
                    <a:pos x="0" y="37"/>
                  </a:cxn>
                </a:cxnLst>
                <a:rect l="0" t="0" r="r" b="b"/>
                <a:pathLst>
                  <a:path w="58" h="37">
                    <a:moveTo>
                      <a:pt x="0" y="37"/>
                    </a:moveTo>
                    <a:lnTo>
                      <a:pt x="12" y="37"/>
                    </a:lnTo>
                    <a:lnTo>
                      <a:pt x="21" y="35"/>
                    </a:lnTo>
                    <a:lnTo>
                      <a:pt x="31" y="31"/>
                    </a:lnTo>
                    <a:lnTo>
                      <a:pt x="40" y="27"/>
                    </a:lnTo>
                    <a:lnTo>
                      <a:pt x="46" y="22"/>
                    </a:lnTo>
                    <a:lnTo>
                      <a:pt x="54" y="14"/>
                    </a:lnTo>
                    <a:lnTo>
                      <a:pt x="58" y="7"/>
                    </a:lnTo>
                    <a:lnTo>
                      <a:pt x="58" y="0"/>
                    </a:lnTo>
                    <a:lnTo>
                      <a:pt x="42" y="0"/>
                    </a:lnTo>
                    <a:lnTo>
                      <a:pt x="42" y="3"/>
                    </a:lnTo>
                    <a:lnTo>
                      <a:pt x="40" y="7"/>
                    </a:lnTo>
                    <a:lnTo>
                      <a:pt x="37" y="11"/>
                    </a:lnTo>
                    <a:lnTo>
                      <a:pt x="31" y="14"/>
                    </a:lnTo>
                    <a:lnTo>
                      <a:pt x="25" y="16"/>
                    </a:lnTo>
                    <a:lnTo>
                      <a:pt x="18" y="20"/>
                    </a:lnTo>
                    <a:lnTo>
                      <a:pt x="10" y="20"/>
                    </a:lnTo>
                    <a:lnTo>
                      <a:pt x="0" y="22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" name="Freeform 98"/>
              <p:cNvSpPr>
                <a:spLocks/>
              </p:cNvSpPr>
              <p:nvPr/>
            </p:nvSpPr>
            <p:spPr bwMode="auto">
              <a:xfrm>
                <a:off x="5148573" y="5701134"/>
                <a:ext cx="90487" cy="5286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7"/>
                  </a:cxn>
                  <a:cxn ang="0">
                    <a:pos x="6" y="14"/>
                  </a:cxn>
                  <a:cxn ang="0">
                    <a:pos x="11" y="22"/>
                  </a:cxn>
                  <a:cxn ang="0">
                    <a:pos x="17" y="27"/>
                  </a:cxn>
                  <a:cxn ang="0">
                    <a:pos x="27" y="31"/>
                  </a:cxn>
                  <a:cxn ang="0">
                    <a:pos x="36" y="35"/>
                  </a:cxn>
                  <a:cxn ang="0">
                    <a:pos x="46" y="37"/>
                  </a:cxn>
                  <a:cxn ang="0">
                    <a:pos x="57" y="37"/>
                  </a:cxn>
                  <a:cxn ang="0">
                    <a:pos x="57" y="22"/>
                  </a:cxn>
                  <a:cxn ang="0">
                    <a:pos x="48" y="20"/>
                  </a:cxn>
                  <a:cxn ang="0">
                    <a:pos x="40" y="20"/>
                  </a:cxn>
                  <a:cxn ang="0">
                    <a:pos x="32" y="16"/>
                  </a:cxn>
                  <a:cxn ang="0">
                    <a:pos x="27" y="14"/>
                  </a:cxn>
                  <a:cxn ang="0">
                    <a:pos x="21" y="11"/>
                  </a:cxn>
                  <a:cxn ang="0">
                    <a:pos x="17" y="7"/>
                  </a:cxn>
                  <a:cxn ang="0">
                    <a:pos x="15" y="3"/>
                  </a:cxn>
                  <a:cxn ang="0">
                    <a:pos x="15" y="0"/>
                  </a:cxn>
                  <a:cxn ang="0">
                    <a:pos x="0" y="0"/>
                  </a:cxn>
                </a:cxnLst>
                <a:rect l="0" t="0" r="r" b="b"/>
                <a:pathLst>
                  <a:path w="57" h="37">
                    <a:moveTo>
                      <a:pt x="0" y="0"/>
                    </a:moveTo>
                    <a:lnTo>
                      <a:pt x="2" y="7"/>
                    </a:lnTo>
                    <a:lnTo>
                      <a:pt x="6" y="14"/>
                    </a:lnTo>
                    <a:lnTo>
                      <a:pt x="11" y="22"/>
                    </a:lnTo>
                    <a:lnTo>
                      <a:pt x="17" y="27"/>
                    </a:lnTo>
                    <a:lnTo>
                      <a:pt x="27" y="31"/>
                    </a:lnTo>
                    <a:lnTo>
                      <a:pt x="36" y="35"/>
                    </a:lnTo>
                    <a:lnTo>
                      <a:pt x="46" y="37"/>
                    </a:lnTo>
                    <a:lnTo>
                      <a:pt x="57" y="37"/>
                    </a:lnTo>
                    <a:lnTo>
                      <a:pt x="57" y="22"/>
                    </a:lnTo>
                    <a:lnTo>
                      <a:pt x="48" y="20"/>
                    </a:lnTo>
                    <a:lnTo>
                      <a:pt x="40" y="20"/>
                    </a:lnTo>
                    <a:lnTo>
                      <a:pt x="32" y="16"/>
                    </a:lnTo>
                    <a:lnTo>
                      <a:pt x="27" y="14"/>
                    </a:lnTo>
                    <a:lnTo>
                      <a:pt x="21" y="11"/>
                    </a:lnTo>
                    <a:lnTo>
                      <a:pt x="17" y="7"/>
                    </a:lnTo>
                    <a:lnTo>
                      <a:pt x="15" y="3"/>
                    </a:lnTo>
                    <a:lnTo>
                      <a:pt x="1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" name="Freeform 99"/>
              <p:cNvSpPr>
                <a:spLocks/>
              </p:cNvSpPr>
              <p:nvPr/>
            </p:nvSpPr>
            <p:spPr bwMode="auto">
              <a:xfrm>
                <a:off x="5161273" y="5701134"/>
                <a:ext cx="1587" cy="142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" name="Freeform 100"/>
              <p:cNvSpPr>
                <a:spLocks/>
              </p:cNvSpPr>
              <p:nvPr/>
            </p:nvSpPr>
            <p:spPr bwMode="auto">
              <a:xfrm>
                <a:off x="5402573" y="5971194"/>
                <a:ext cx="58737" cy="127172"/>
              </a:xfrm>
              <a:custGeom>
                <a:avLst/>
                <a:gdLst/>
                <a:ahLst/>
                <a:cxnLst>
                  <a:cxn ang="0">
                    <a:pos x="29" y="87"/>
                  </a:cxn>
                  <a:cxn ang="0">
                    <a:pos x="37" y="85"/>
                  </a:cxn>
                  <a:cxn ang="0">
                    <a:pos x="16" y="0"/>
                  </a:cxn>
                  <a:cxn ang="0">
                    <a:pos x="0" y="4"/>
                  </a:cxn>
                  <a:cxn ang="0">
                    <a:pos x="22" y="89"/>
                  </a:cxn>
                  <a:cxn ang="0">
                    <a:pos x="29" y="87"/>
                  </a:cxn>
                </a:cxnLst>
                <a:rect l="0" t="0" r="r" b="b"/>
                <a:pathLst>
                  <a:path w="37" h="89">
                    <a:moveTo>
                      <a:pt x="29" y="87"/>
                    </a:moveTo>
                    <a:lnTo>
                      <a:pt x="37" y="85"/>
                    </a:lnTo>
                    <a:lnTo>
                      <a:pt x="16" y="0"/>
                    </a:lnTo>
                    <a:lnTo>
                      <a:pt x="0" y="4"/>
                    </a:lnTo>
                    <a:lnTo>
                      <a:pt x="22" y="89"/>
                    </a:lnTo>
                    <a:lnTo>
                      <a:pt x="29" y="87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" name="Freeform 101"/>
              <p:cNvSpPr>
                <a:spLocks/>
              </p:cNvSpPr>
              <p:nvPr/>
            </p:nvSpPr>
            <p:spPr bwMode="auto">
              <a:xfrm>
                <a:off x="5478773" y="5986912"/>
                <a:ext cx="60325" cy="111453"/>
              </a:xfrm>
              <a:custGeom>
                <a:avLst/>
                <a:gdLst/>
                <a:ahLst/>
                <a:cxnLst>
                  <a:cxn ang="0">
                    <a:pos x="31" y="76"/>
                  </a:cxn>
                  <a:cxn ang="0">
                    <a:pos x="38" y="73"/>
                  </a:cxn>
                  <a:cxn ang="0">
                    <a:pos x="14" y="0"/>
                  </a:cxn>
                  <a:cxn ang="0">
                    <a:pos x="0" y="4"/>
                  </a:cxn>
                  <a:cxn ang="0">
                    <a:pos x="23" y="78"/>
                  </a:cxn>
                  <a:cxn ang="0">
                    <a:pos x="31" y="76"/>
                  </a:cxn>
                </a:cxnLst>
                <a:rect l="0" t="0" r="r" b="b"/>
                <a:pathLst>
                  <a:path w="38" h="78">
                    <a:moveTo>
                      <a:pt x="31" y="76"/>
                    </a:moveTo>
                    <a:lnTo>
                      <a:pt x="38" y="73"/>
                    </a:lnTo>
                    <a:lnTo>
                      <a:pt x="14" y="0"/>
                    </a:lnTo>
                    <a:lnTo>
                      <a:pt x="0" y="4"/>
                    </a:lnTo>
                    <a:lnTo>
                      <a:pt x="23" y="78"/>
                    </a:lnTo>
                    <a:lnTo>
                      <a:pt x="31" y="76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0" name="Freeform 102"/>
              <p:cNvSpPr>
                <a:spLocks/>
              </p:cNvSpPr>
              <p:nvPr/>
            </p:nvSpPr>
            <p:spPr bwMode="auto">
              <a:xfrm>
                <a:off x="5554973" y="5979767"/>
                <a:ext cx="66675" cy="118598"/>
              </a:xfrm>
              <a:custGeom>
                <a:avLst/>
                <a:gdLst/>
                <a:ahLst/>
                <a:cxnLst>
                  <a:cxn ang="0">
                    <a:pos x="34" y="81"/>
                  </a:cxn>
                  <a:cxn ang="0">
                    <a:pos x="42" y="78"/>
                  </a:cxn>
                  <a:cxn ang="0">
                    <a:pos x="15" y="0"/>
                  </a:cxn>
                  <a:cxn ang="0">
                    <a:pos x="0" y="5"/>
                  </a:cxn>
                  <a:cxn ang="0">
                    <a:pos x="27" y="83"/>
                  </a:cxn>
                  <a:cxn ang="0">
                    <a:pos x="34" y="81"/>
                  </a:cxn>
                </a:cxnLst>
                <a:rect l="0" t="0" r="r" b="b"/>
                <a:pathLst>
                  <a:path w="42" h="83">
                    <a:moveTo>
                      <a:pt x="34" y="81"/>
                    </a:moveTo>
                    <a:lnTo>
                      <a:pt x="42" y="78"/>
                    </a:lnTo>
                    <a:lnTo>
                      <a:pt x="15" y="0"/>
                    </a:lnTo>
                    <a:lnTo>
                      <a:pt x="0" y="5"/>
                    </a:lnTo>
                    <a:lnTo>
                      <a:pt x="27" y="83"/>
                    </a:lnTo>
                    <a:lnTo>
                      <a:pt x="34" y="81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" name="Freeform 103"/>
              <p:cNvSpPr>
                <a:spLocks/>
              </p:cNvSpPr>
              <p:nvPr/>
            </p:nvSpPr>
            <p:spPr bwMode="auto">
              <a:xfrm>
                <a:off x="5361298" y="5606827"/>
                <a:ext cx="273050" cy="61442"/>
              </a:xfrm>
              <a:custGeom>
                <a:avLst/>
                <a:gdLst/>
                <a:ahLst/>
                <a:cxnLst>
                  <a:cxn ang="0">
                    <a:pos x="172" y="32"/>
                  </a:cxn>
                  <a:cxn ang="0">
                    <a:pos x="158" y="21"/>
                  </a:cxn>
                  <a:cxn ang="0">
                    <a:pos x="143" y="13"/>
                  </a:cxn>
                  <a:cxn ang="0">
                    <a:pos x="130" y="8"/>
                  </a:cxn>
                  <a:cxn ang="0">
                    <a:pos x="114" y="2"/>
                  </a:cxn>
                  <a:cxn ang="0">
                    <a:pos x="101" y="0"/>
                  </a:cxn>
                  <a:cxn ang="0">
                    <a:pos x="88" y="0"/>
                  </a:cxn>
                  <a:cxn ang="0">
                    <a:pos x="72" y="2"/>
                  </a:cxn>
                  <a:cxn ang="0">
                    <a:pos x="61" y="4"/>
                  </a:cxn>
                  <a:cxn ang="0">
                    <a:pos x="38" y="10"/>
                  </a:cxn>
                  <a:cxn ang="0">
                    <a:pos x="19" y="17"/>
                  </a:cxn>
                  <a:cxn ang="0">
                    <a:pos x="7" y="25"/>
                  </a:cxn>
                  <a:cxn ang="0">
                    <a:pos x="0" y="32"/>
                  </a:cxn>
                  <a:cxn ang="0">
                    <a:pos x="15" y="36"/>
                  </a:cxn>
                  <a:cxn ang="0">
                    <a:pos x="26" y="30"/>
                  </a:cxn>
                  <a:cxn ang="0">
                    <a:pos x="44" y="25"/>
                  </a:cxn>
                  <a:cxn ang="0">
                    <a:pos x="63" y="19"/>
                  </a:cxn>
                  <a:cxn ang="0">
                    <a:pos x="74" y="17"/>
                  </a:cxn>
                  <a:cxn ang="0">
                    <a:pos x="88" y="15"/>
                  </a:cxn>
                  <a:cxn ang="0">
                    <a:pos x="99" y="17"/>
                  </a:cxn>
                  <a:cxn ang="0">
                    <a:pos x="112" y="19"/>
                  </a:cxn>
                  <a:cxn ang="0">
                    <a:pos x="124" y="21"/>
                  </a:cxn>
                  <a:cxn ang="0">
                    <a:pos x="137" y="26"/>
                  </a:cxn>
                  <a:cxn ang="0">
                    <a:pos x="149" y="34"/>
                  </a:cxn>
                  <a:cxn ang="0">
                    <a:pos x="160" y="43"/>
                  </a:cxn>
                  <a:cxn ang="0">
                    <a:pos x="172" y="32"/>
                  </a:cxn>
                </a:cxnLst>
                <a:rect l="0" t="0" r="r" b="b"/>
                <a:pathLst>
                  <a:path w="172" h="43">
                    <a:moveTo>
                      <a:pt x="172" y="32"/>
                    </a:moveTo>
                    <a:lnTo>
                      <a:pt x="158" y="21"/>
                    </a:lnTo>
                    <a:lnTo>
                      <a:pt x="143" y="13"/>
                    </a:lnTo>
                    <a:lnTo>
                      <a:pt x="130" y="8"/>
                    </a:lnTo>
                    <a:lnTo>
                      <a:pt x="114" y="2"/>
                    </a:lnTo>
                    <a:lnTo>
                      <a:pt x="101" y="0"/>
                    </a:lnTo>
                    <a:lnTo>
                      <a:pt x="88" y="0"/>
                    </a:lnTo>
                    <a:lnTo>
                      <a:pt x="72" y="2"/>
                    </a:lnTo>
                    <a:lnTo>
                      <a:pt x="61" y="4"/>
                    </a:lnTo>
                    <a:lnTo>
                      <a:pt x="38" y="10"/>
                    </a:lnTo>
                    <a:lnTo>
                      <a:pt x="19" y="17"/>
                    </a:lnTo>
                    <a:lnTo>
                      <a:pt x="7" y="25"/>
                    </a:lnTo>
                    <a:lnTo>
                      <a:pt x="0" y="32"/>
                    </a:lnTo>
                    <a:lnTo>
                      <a:pt x="15" y="36"/>
                    </a:lnTo>
                    <a:lnTo>
                      <a:pt x="26" y="30"/>
                    </a:lnTo>
                    <a:lnTo>
                      <a:pt x="44" y="25"/>
                    </a:lnTo>
                    <a:lnTo>
                      <a:pt x="63" y="19"/>
                    </a:lnTo>
                    <a:lnTo>
                      <a:pt x="74" y="17"/>
                    </a:lnTo>
                    <a:lnTo>
                      <a:pt x="88" y="15"/>
                    </a:lnTo>
                    <a:lnTo>
                      <a:pt x="99" y="17"/>
                    </a:lnTo>
                    <a:lnTo>
                      <a:pt x="112" y="19"/>
                    </a:lnTo>
                    <a:lnTo>
                      <a:pt x="124" y="21"/>
                    </a:lnTo>
                    <a:lnTo>
                      <a:pt x="137" y="26"/>
                    </a:lnTo>
                    <a:lnTo>
                      <a:pt x="149" y="34"/>
                    </a:lnTo>
                    <a:lnTo>
                      <a:pt x="160" y="43"/>
                    </a:lnTo>
                    <a:lnTo>
                      <a:pt x="172" y="32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" name="Freeform 104"/>
              <p:cNvSpPr>
                <a:spLocks/>
              </p:cNvSpPr>
              <p:nvPr/>
            </p:nvSpPr>
            <p:spPr bwMode="auto">
              <a:xfrm>
                <a:off x="5615298" y="5652552"/>
                <a:ext cx="26987" cy="297209"/>
              </a:xfrm>
              <a:custGeom>
                <a:avLst/>
                <a:gdLst/>
                <a:ahLst/>
                <a:cxnLst>
                  <a:cxn ang="0">
                    <a:pos x="16" y="208"/>
                  </a:cxn>
                  <a:cxn ang="0">
                    <a:pos x="16" y="199"/>
                  </a:cxn>
                  <a:cxn ang="0">
                    <a:pos x="17" y="177"/>
                  </a:cxn>
                  <a:cxn ang="0">
                    <a:pos x="17" y="145"/>
                  </a:cxn>
                  <a:cxn ang="0">
                    <a:pos x="17" y="108"/>
                  </a:cxn>
                  <a:cxn ang="0">
                    <a:pos x="17" y="71"/>
                  </a:cxn>
                  <a:cxn ang="0">
                    <a:pos x="17" y="39"/>
                  </a:cxn>
                  <a:cxn ang="0">
                    <a:pos x="16" y="15"/>
                  </a:cxn>
                  <a:cxn ang="0">
                    <a:pos x="12" y="0"/>
                  </a:cxn>
                  <a:cxn ang="0">
                    <a:pos x="0" y="11"/>
                  </a:cxn>
                  <a:cxn ang="0">
                    <a:pos x="0" y="17"/>
                  </a:cxn>
                  <a:cxn ang="0">
                    <a:pos x="2" y="39"/>
                  </a:cxn>
                  <a:cxn ang="0">
                    <a:pos x="2" y="71"/>
                  </a:cxn>
                  <a:cxn ang="0">
                    <a:pos x="2" y="108"/>
                  </a:cxn>
                  <a:cxn ang="0">
                    <a:pos x="2" y="145"/>
                  </a:cxn>
                  <a:cxn ang="0">
                    <a:pos x="0" y="177"/>
                  </a:cxn>
                  <a:cxn ang="0">
                    <a:pos x="0" y="199"/>
                  </a:cxn>
                  <a:cxn ang="0">
                    <a:pos x="0" y="208"/>
                  </a:cxn>
                  <a:cxn ang="0">
                    <a:pos x="16" y="208"/>
                  </a:cxn>
                </a:cxnLst>
                <a:rect l="0" t="0" r="r" b="b"/>
                <a:pathLst>
                  <a:path w="17" h="208">
                    <a:moveTo>
                      <a:pt x="16" y="208"/>
                    </a:moveTo>
                    <a:lnTo>
                      <a:pt x="16" y="199"/>
                    </a:lnTo>
                    <a:lnTo>
                      <a:pt x="17" y="177"/>
                    </a:lnTo>
                    <a:lnTo>
                      <a:pt x="17" y="145"/>
                    </a:lnTo>
                    <a:lnTo>
                      <a:pt x="17" y="108"/>
                    </a:lnTo>
                    <a:lnTo>
                      <a:pt x="17" y="71"/>
                    </a:lnTo>
                    <a:lnTo>
                      <a:pt x="17" y="39"/>
                    </a:lnTo>
                    <a:lnTo>
                      <a:pt x="16" y="15"/>
                    </a:lnTo>
                    <a:lnTo>
                      <a:pt x="12" y="0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2" y="39"/>
                    </a:lnTo>
                    <a:lnTo>
                      <a:pt x="2" y="71"/>
                    </a:lnTo>
                    <a:lnTo>
                      <a:pt x="2" y="108"/>
                    </a:lnTo>
                    <a:lnTo>
                      <a:pt x="2" y="145"/>
                    </a:lnTo>
                    <a:lnTo>
                      <a:pt x="0" y="177"/>
                    </a:lnTo>
                    <a:lnTo>
                      <a:pt x="0" y="199"/>
                    </a:lnTo>
                    <a:lnTo>
                      <a:pt x="0" y="208"/>
                    </a:lnTo>
                    <a:lnTo>
                      <a:pt x="16" y="208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" name="Freeform 105"/>
              <p:cNvSpPr>
                <a:spLocks/>
              </p:cNvSpPr>
              <p:nvPr/>
            </p:nvSpPr>
            <p:spPr bwMode="auto">
              <a:xfrm>
                <a:off x="5367648" y="5946903"/>
                <a:ext cx="273050" cy="52868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15" y="23"/>
                  </a:cxn>
                  <a:cxn ang="0">
                    <a:pos x="30" y="28"/>
                  </a:cxn>
                  <a:cxn ang="0">
                    <a:pos x="45" y="34"/>
                  </a:cxn>
                  <a:cxn ang="0">
                    <a:pos x="61" y="36"/>
                  </a:cxn>
                  <a:cxn ang="0">
                    <a:pos x="76" y="37"/>
                  </a:cxn>
                  <a:cxn ang="0">
                    <a:pos x="89" y="37"/>
                  </a:cxn>
                  <a:cxn ang="0">
                    <a:pos x="103" y="36"/>
                  </a:cxn>
                  <a:cxn ang="0">
                    <a:pos x="116" y="34"/>
                  </a:cxn>
                  <a:cxn ang="0">
                    <a:pos x="137" y="28"/>
                  </a:cxn>
                  <a:cxn ang="0">
                    <a:pos x="154" y="21"/>
                  </a:cxn>
                  <a:cxn ang="0">
                    <a:pos x="166" y="13"/>
                  </a:cxn>
                  <a:cxn ang="0">
                    <a:pos x="172" y="2"/>
                  </a:cxn>
                  <a:cxn ang="0">
                    <a:pos x="156" y="2"/>
                  </a:cxn>
                  <a:cxn ang="0">
                    <a:pos x="156" y="0"/>
                  </a:cxn>
                  <a:cxn ang="0">
                    <a:pos x="147" y="6"/>
                  </a:cxn>
                  <a:cxn ang="0">
                    <a:pos x="131" y="13"/>
                  </a:cxn>
                  <a:cxn ang="0">
                    <a:pos x="112" y="19"/>
                  </a:cxn>
                  <a:cxn ang="0">
                    <a:pos x="101" y="21"/>
                  </a:cxn>
                  <a:cxn ang="0">
                    <a:pos x="89" y="23"/>
                  </a:cxn>
                  <a:cxn ang="0">
                    <a:pos x="76" y="23"/>
                  </a:cxn>
                  <a:cxn ang="0">
                    <a:pos x="63" y="21"/>
                  </a:cxn>
                  <a:cxn ang="0">
                    <a:pos x="49" y="19"/>
                  </a:cxn>
                  <a:cxn ang="0">
                    <a:pos x="36" y="15"/>
                  </a:cxn>
                  <a:cxn ang="0">
                    <a:pos x="22" y="10"/>
                  </a:cxn>
                  <a:cxn ang="0">
                    <a:pos x="7" y="0"/>
                  </a:cxn>
                  <a:cxn ang="0">
                    <a:pos x="0" y="13"/>
                  </a:cxn>
                </a:cxnLst>
                <a:rect l="0" t="0" r="r" b="b"/>
                <a:pathLst>
                  <a:path w="172" h="37">
                    <a:moveTo>
                      <a:pt x="0" y="13"/>
                    </a:moveTo>
                    <a:lnTo>
                      <a:pt x="15" y="23"/>
                    </a:lnTo>
                    <a:lnTo>
                      <a:pt x="30" y="28"/>
                    </a:lnTo>
                    <a:lnTo>
                      <a:pt x="45" y="34"/>
                    </a:lnTo>
                    <a:lnTo>
                      <a:pt x="61" y="36"/>
                    </a:lnTo>
                    <a:lnTo>
                      <a:pt x="76" y="37"/>
                    </a:lnTo>
                    <a:lnTo>
                      <a:pt x="89" y="37"/>
                    </a:lnTo>
                    <a:lnTo>
                      <a:pt x="103" y="36"/>
                    </a:lnTo>
                    <a:lnTo>
                      <a:pt x="116" y="34"/>
                    </a:lnTo>
                    <a:lnTo>
                      <a:pt x="137" y="28"/>
                    </a:lnTo>
                    <a:lnTo>
                      <a:pt x="154" y="21"/>
                    </a:lnTo>
                    <a:lnTo>
                      <a:pt x="166" y="13"/>
                    </a:lnTo>
                    <a:lnTo>
                      <a:pt x="172" y="2"/>
                    </a:lnTo>
                    <a:lnTo>
                      <a:pt x="156" y="2"/>
                    </a:lnTo>
                    <a:lnTo>
                      <a:pt x="156" y="0"/>
                    </a:lnTo>
                    <a:lnTo>
                      <a:pt x="147" y="6"/>
                    </a:lnTo>
                    <a:lnTo>
                      <a:pt x="131" y="13"/>
                    </a:lnTo>
                    <a:lnTo>
                      <a:pt x="112" y="19"/>
                    </a:lnTo>
                    <a:lnTo>
                      <a:pt x="101" y="21"/>
                    </a:lnTo>
                    <a:lnTo>
                      <a:pt x="89" y="23"/>
                    </a:lnTo>
                    <a:lnTo>
                      <a:pt x="76" y="23"/>
                    </a:lnTo>
                    <a:lnTo>
                      <a:pt x="63" y="21"/>
                    </a:lnTo>
                    <a:lnTo>
                      <a:pt x="49" y="19"/>
                    </a:lnTo>
                    <a:lnTo>
                      <a:pt x="36" y="15"/>
                    </a:lnTo>
                    <a:lnTo>
                      <a:pt x="22" y="10"/>
                    </a:lnTo>
                    <a:lnTo>
                      <a:pt x="7" y="0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" name="Freeform 106"/>
              <p:cNvSpPr>
                <a:spLocks/>
              </p:cNvSpPr>
              <p:nvPr/>
            </p:nvSpPr>
            <p:spPr bwMode="auto">
              <a:xfrm>
                <a:off x="5358123" y="5652552"/>
                <a:ext cx="26987" cy="312927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13"/>
                  </a:cxn>
                  <a:cxn ang="0">
                    <a:pos x="0" y="37"/>
                  </a:cxn>
                  <a:cxn ang="0">
                    <a:pos x="0" y="71"/>
                  </a:cxn>
                  <a:cxn ang="0">
                    <a:pos x="0" y="110"/>
                  </a:cxn>
                  <a:cxn ang="0">
                    <a:pos x="0" y="147"/>
                  </a:cxn>
                  <a:cxn ang="0">
                    <a:pos x="0" y="180"/>
                  </a:cxn>
                  <a:cxn ang="0">
                    <a:pos x="0" y="204"/>
                  </a:cxn>
                  <a:cxn ang="0">
                    <a:pos x="6" y="219"/>
                  </a:cxn>
                  <a:cxn ang="0">
                    <a:pos x="13" y="206"/>
                  </a:cxn>
                  <a:cxn ang="0">
                    <a:pos x="17" y="203"/>
                  </a:cxn>
                  <a:cxn ang="0">
                    <a:pos x="15" y="180"/>
                  </a:cxn>
                  <a:cxn ang="0">
                    <a:pos x="15" y="147"/>
                  </a:cxn>
                  <a:cxn ang="0">
                    <a:pos x="15" y="110"/>
                  </a:cxn>
                  <a:cxn ang="0">
                    <a:pos x="15" y="71"/>
                  </a:cxn>
                  <a:cxn ang="0">
                    <a:pos x="15" y="37"/>
                  </a:cxn>
                  <a:cxn ang="0">
                    <a:pos x="17" y="13"/>
                  </a:cxn>
                  <a:cxn ang="0">
                    <a:pos x="17" y="4"/>
                  </a:cxn>
                  <a:cxn ang="0">
                    <a:pos x="2" y="0"/>
                  </a:cxn>
                </a:cxnLst>
                <a:rect l="0" t="0" r="r" b="b"/>
                <a:pathLst>
                  <a:path w="17" h="219">
                    <a:moveTo>
                      <a:pt x="2" y="0"/>
                    </a:moveTo>
                    <a:lnTo>
                      <a:pt x="0" y="13"/>
                    </a:lnTo>
                    <a:lnTo>
                      <a:pt x="0" y="37"/>
                    </a:lnTo>
                    <a:lnTo>
                      <a:pt x="0" y="71"/>
                    </a:lnTo>
                    <a:lnTo>
                      <a:pt x="0" y="110"/>
                    </a:lnTo>
                    <a:lnTo>
                      <a:pt x="0" y="147"/>
                    </a:lnTo>
                    <a:lnTo>
                      <a:pt x="0" y="180"/>
                    </a:lnTo>
                    <a:lnTo>
                      <a:pt x="0" y="204"/>
                    </a:lnTo>
                    <a:lnTo>
                      <a:pt x="6" y="219"/>
                    </a:lnTo>
                    <a:lnTo>
                      <a:pt x="13" y="206"/>
                    </a:lnTo>
                    <a:lnTo>
                      <a:pt x="17" y="203"/>
                    </a:lnTo>
                    <a:lnTo>
                      <a:pt x="15" y="180"/>
                    </a:lnTo>
                    <a:lnTo>
                      <a:pt x="15" y="147"/>
                    </a:lnTo>
                    <a:lnTo>
                      <a:pt x="15" y="110"/>
                    </a:lnTo>
                    <a:lnTo>
                      <a:pt x="15" y="71"/>
                    </a:lnTo>
                    <a:lnTo>
                      <a:pt x="15" y="37"/>
                    </a:lnTo>
                    <a:lnTo>
                      <a:pt x="17" y="13"/>
                    </a:lnTo>
                    <a:lnTo>
                      <a:pt x="17" y="4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" name="Freeform 107"/>
              <p:cNvSpPr>
                <a:spLocks/>
              </p:cNvSpPr>
              <p:nvPr/>
            </p:nvSpPr>
            <p:spPr bwMode="auto">
              <a:xfrm>
                <a:off x="5372410" y="5655409"/>
                <a:ext cx="1588" cy="142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" name="Freeform 108"/>
              <p:cNvSpPr>
                <a:spLocks/>
              </p:cNvSpPr>
              <p:nvPr/>
            </p:nvSpPr>
            <p:spPr bwMode="auto">
              <a:xfrm>
                <a:off x="5405748" y="5646836"/>
                <a:ext cx="92075" cy="54298"/>
              </a:xfrm>
              <a:custGeom>
                <a:avLst/>
                <a:gdLst/>
                <a:ahLst/>
                <a:cxnLst>
                  <a:cxn ang="0">
                    <a:pos x="58" y="0"/>
                  </a:cxn>
                  <a:cxn ang="0">
                    <a:pos x="46" y="0"/>
                  </a:cxn>
                  <a:cxn ang="0">
                    <a:pos x="37" y="2"/>
                  </a:cxn>
                  <a:cxn ang="0">
                    <a:pos x="27" y="6"/>
                  </a:cxn>
                  <a:cxn ang="0">
                    <a:pos x="18" y="10"/>
                  </a:cxn>
                  <a:cxn ang="0">
                    <a:pos x="12" y="15"/>
                  </a:cxn>
                  <a:cxn ang="0">
                    <a:pos x="6" y="21"/>
                  </a:cxn>
                  <a:cxn ang="0">
                    <a:pos x="2" y="28"/>
                  </a:cxn>
                  <a:cxn ang="0">
                    <a:pos x="0" y="38"/>
                  </a:cxn>
                  <a:cxn ang="0">
                    <a:pos x="16" y="38"/>
                  </a:cxn>
                  <a:cxn ang="0">
                    <a:pos x="16" y="34"/>
                  </a:cxn>
                  <a:cxn ang="0">
                    <a:pos x="18" y="30"/>
                  </a:cxn>
                  <a:cxn ang="0">
                    <a:pos x="21" y="26"/>
                  </a:cxn>
                  <a:cxn ang="0">
                    <a:pos x="27" y="23"/>
                  </a:cxn>
                  <a:cxn ang="0">
                    <a:pos x="33" y="19"/>
                  </a:cxn>
                  <a:cxn ang="0">
                    <a:pos x="41" y="17"/>
                  </a:cxn>
                  <a:cxn ang="0">
                    <a:pos x="48" y="15"/>
                  </a:cxn>
                  <a:cxn ang="0">
                    <a:pos x="58" y="15"/>
                  </a:cxn>
                  <a:cxn ang="0">
                    <a:pos x="58" y="0"/>
                  </a:cxn>
                </a:cxnLst>
                <a:rect l="0" t="0" r="r" b="b"/>
                <a:pathLst>
                  <a:path w="58" h="38">
                    <a:moveTo>
                      <a:pt x="58" y="0"/>
                    </a:moveTo>
                    <a:lnTo>
                      <a:pt x="46" y="0"/>
                    </a:lnTo>
                    <a:lnTo>
                      <a:pt x="37" y="2"/>
                    </a:lnTo>
                    <a:lnTo>
                      <a:pt x="27" y="6"/>
                    </a:lnTo>
                    <a:lnTo>
                      <a:pt x="18" y="10"/>
                    </a:lnTo>
                    <a:lnTo>
                      <a:pt x="12" y="15"/>
                    </a:lnTo>
                    <a:lnTo>
                      <a:pt x="6" y="21"/>
                    </a:lnTo>
                    <a:lnTo>
                      <a:pt x="2" y="28"/>
                    </a:lnTo>
                    <a:lnTo>
                      <a:pt x="0" y="38"/>
                    </a:lnTo>
                    <a:lnTo>
                      <a:pt x="16" y="38"/>
                    </a:lnTo>
                    <a:lnTo>
                      <a:pt x="16" y="34"/>
                    </a:lnTo>
                    <a:lnTo>
                      <a:pt x="18" y="30"/>
                    </a:lnTo>
                    <a:lnTo>
                      <a:pt x="21" y="26"/>
                    </a:lnTo>
                    <a:lnTo>
                      <a:pt x="27" y="23"/>
                    </a:lnTo>
                    <a:lnTo>
                      <a:pt x="33" y="19"/>
                    </a:lnTo>
                    <a:lnTo>
                      <a:pt x="41" y="17"/>
                    </a:lnTo>
                    <a:lnTo>
                      <a:pt x="48" y="15"/>
                    </a:lnTo>
                    <a:lnTo>
                      <a:pt x="58" y="15"/>
                    </a:lnTo>
                    <a:lnTo>
                      <a:pt x="58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" name="Freeform 109"/>
              <p:cNvSpPr>
                <a:spLocks/>
              </p:cNvSpPr>
              <p:nvPr/>
            </p:nvSpPr>
            <p:spPr bwMode="auto">
              <a:xfrm>
                <a:off x="5497823" y="5646836"/>
                <a:ext cx="90487" cy="54298"/>
              </a:xfrm>
              <a:custGeom>
                <a:avLst/>
                <a:gdLst/>
                <a:ahLst/>
                <a:cxnLst>
                  <a:cxn ang="0">
                    <a:pos x="57" y="38"/>
                  </a:cxn>
                  <a:cxn ang="0">
                    <a:pos x="55" y="28"/>
                  </a:cxn>
                  <a:cxn ang="0">
                    <a:pos x="51" y="21"/>
                  </a:cxn>
                  <a:cxn ang="0">
                    <a:pos x="46" y="15"/>
                  </a:cxn>
                  <a:cxn ang="0">
                    <a:pos x="40" y="10"/>
                  </a:cxn>
                  <a:cxn ang="0">
                    <a:pos x="30" y="6"/>
                  </a:cxn>
                  <a:cxn ang="0">
                    <a:pos x="21" y="2"/>
                  </a:cxn>
                  <a:cxn ang="0">
                    <a:pos x="11" y="0"/>
                  </a:cxn>
                  <a:cxn ang="0">
                    <a:pos x="0" y="0"/>
                  </a:cxn>
                  <a:cxn ang="0">
                    <a:pos x="0" y="15"/>
                  </a:cxn>
                  <a:cxn ang="0">
                    <a:pos x="9" y="15"/>
                  </a:cxn>
                  <a:cxn ang="0">
                    <a:pos x="17" y="17"/>
                  </a:cxn>
                  <a:cxn ang="0">
                    <a:pos x="25" y="19"/>
                  </a:cxn>
                  <a:cxn ang="0">
                    <a:pos x="30" y="23"/>
                  </a:cxn>
                  <a:cxn ang="0">
                    <a:pos x="36" y="26"/>
                  </a:cxn>
                  <a:cxn ang="0">
                    <a:pos x="40" y="30"/>
                  </a:cxn>
                  <a:cxn ang="0">
                    <a:pos x="42" y="34"/>
                  </a:cxn>
                  <a:cxn ang="0">
                    <a:pos x="42" y="38"/>
                  </a:cxn>
                  <a:cxn ang="0">
                    <a:pos x="57" y="38"/>
                  </a:cxn>
                </a:cxnLst>
                <a:rect l="0" t="0" r="r" b="b"/>
                <a:pathLst>
                  <a:path w="57" h="38">
                    <a:moveTo>
                      <a:pt x="57" y="38"/>
                    </a:moveTo>
                    <a:lnTo>
                      <a:pt x="55" y="28"/>
                    </a:lnTo>
                    <a:lnTo>
                      <a:pt x="51" y="21"/>
                    </a:lnTo>
                    <a:lnTo>
                      <a:pt x="46" y="15"/>
                    </a:lnTo>
                    <a:lnTo>
                      <a:pt x="40" y="10"/>
                    </a:lnTo>
                    <a:lnTo>
                      <a:pt x="30" y="6"/>
                    </a:lnTo>
                    <a:lnTo>
                      <a:pt x="21" y="2"/>
                    </a:lnTo>
                    <a:lnTo>
                      <a:pt x="11" y="0"/>
                    </a:lnTo>
                    <a:lnTo>
                      <a:pt x="0" y="0"/>
                    </a:lnTo>
                    <a:lnTo>
                      <a:pt x="0" y="15"/>
                    </a:lnTo>
                    <a:lnTo>
                      <a:pt x="9" y="15"/>
                    </a:lnTo>
                    <a:lnTo>
                      <a:pt x="17" y="17"/>
                    </a:lnTo>
                    <a:lnTo>
                      <a:pt x="25" y="19"/>
                    </a:lnTo>
                    <a:lnTo>
                      <a:pt x="30" y="23"/>
                    </a:lnTo>
                    <a:lnTo>
                      <a:pt x="36" y="26"/>
                    </a:lnTo>
                    <a:lnTo>
                      <a:pt x="40" y="30"/>
                    </a:lnTo>
                    <a:lnTo>
                      <a:pt x="42" y="34"/>
                    </a:lnTo>
                    <a:lnTo>
                      <a:pt x="42" y="38"/>
                    </a:lnTo>
                    <a:lnTo>
                      <a:pt x="57" y="38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" name="Freeform 110"/>
              <p:cNvSpPr>
                <a:spLocks/>
              </p:cNvSpPr>
              <p:nvPr/>
            </p:nvSpPr>
            <p:spPr bwMode="auto">
              <a:xfrm>
                <a:off x="5497823" y="5701134"/>
                <a:ext cx="90487" cy="52868"/>
              </a:xfrm>
              <a:custGeom>
                <a:avLst/>
                <a:gdLst/>
                <a:ahLst/>
                <a:cxnLst>
                  <a:cxn ang="0">
                    <a:pos x="0" y="37"/>
                  </a:cxn>
                  <a:cxn ang="0">
                    <a:pos x="11" y="37"/>
                  </a:cxn>
                  <a:cxn ang="0">
                    <a:pos x="21" y="35"/>
                  </a:cxn>
                  <a:cxn ang="0">
                    <a:pos x="30" y="31"/>
                  </a:cxn>
                  <a:cxn ang="0">
                    <a:pos x="40" y="27"/>
                  </a:cxn>
                  <a:cxn ang="0">
                    <a:pos x="46" y="22"/>
                  </a:cxn>
                  <a:cxn ang="0">
                    <a:pos x="51" y="14"/>
                  </a:cxn>
                  <a:cxn ang="0">
                    <a:pos x="55" y="7"/>
                  </a:cxn>
                  <a:cxn ang="0">
                    <a:pos x="57" y="0"/>
                  </a:cxn>
                  <a:cxn ang="0">
                    <a:pos x="42" y="0"/>
                  </a:cxn>
                  <a:cxn ang="0">
                    <a:pos x="42" y="3"/>
                  </a:cxn>
                  <a:cxn ang="0">
                    <a:pos x="40" y="7"/>
                  </a:cxn>
                  <a:cxn ang="0">
                    <a:pos x="36" y="11"/>
                  </a:cxn>
                  <a:cxn ang="0">
                    <a:pos x="30" y="14"/>
                  </a:cxn>
                  <a:cxn ang="0">
                    <a:pos x="25" y="16"/>
                  </a:cxn>
                  <a:cxn ang="0">
                    <a:pos x="17" y="20"/>
                  </a:cxn>
                  <a:cxn ang="0">
                    <a:pos x="9" y="20"/>
                  </a:cxn>
                  <a:cxn ang="0">
                    <a:pos x="0" y="22"/>
                  </a:cxn>
                  <a:cxn ang="0">
                    <a:pos x="0" y="37"/>
                  </a:cxn>
                </a:cxnLst>
                <a:rect l="0" t="0" r="r" b="b"/>
                <a:pathLst>
                  <a:path w="57" h="37">
                    <a:moveTo>
                      <a:pt x="0" y="37"/>
                    </a:moveTo>
                    <a:lnTo>
                      <a:pt x="11" y="37"/>
                    </a:lnTo>
                    <a:lnTo>
                      <a:pt x="21" y="35"/>
                    </a:lnTo>
                    <a:lnTo>
                      <a:pt x="30" y="31"/>
                    </a:lnTo>
                    <a:lnTo>
                      <a:pt x="40" y="27"/>
                    </a:lnTo>
                    <a:lnTo>
                      <a:pt x="46" y="22"/>
                    </a:lnTo>
                    <a:lnTo>
                      <a:pt x="51" y="14"/>
                    </a:lnTo>
                    <a:lnTo>
                      <a:pt x="55" y="7"/>
                    </a:lnTo>
                    <a:lnTo>
                      <a:pt x="57" y="0"/>
                    </a:lnTo>
                    <a:lnTo>
                      <a:pt x="42" y="0"/>
                    </a:lnTo>
                    <a:lnTo>
                      <a:pt x="42" y="3"/>
                    </a:lnTo>
                    <a:lnTo>
                      <a:pt x="40" y="7"/>
                    </a:lnTo>
                    <a:lnTo>
                      <a:pt x="36" y="11"/>
                    </a:lnTo>
                    <a:lnTo>
                      <a:pt x="30" y="14"/>
                    </a:lnTo>
                    <a:lnTo>
                      <a:pt x="25" y="16"/>
                    </a:lnTo>
                    <a:lnTo>
                      <a:pt x="17" y="20"/>
                    </a:lnTo>
                    <a:lnTo>
                      <a:pt x="9" y="20"/>
                    </a:lnTo>
                    <a:lnTo>
                      <a:pt x="0" y="22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" name="Freeform 111"/>
              <p:cNvSpPr>
                <a:spLocks/>
              </p:cNvSpPr>
              <p:nvPr/>
            </p:nvSpPr>
            <p:spPr bwMode="auto">
              <a:xfrm>
                <a:off x="5405748" y="5701134"/>
                <a:ext cx="92075" cy="5286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7"/>
                  </a:cxn>
                  <a:cxn ang="0">
                    <a:pos x="6" y="14"/>
                  </a:cxn>
                  <a:cxn ang="0">
                    <a:pos x="12" y="22"/>
                  </a:cxn>
                  <a:cxn ang="0">
                    <a:pos x="18" y="27"/>
                  </a:cxn>
                  <a:cxn ang="0">
                    <a:pos x="27" y="31"/>
                  </a:cxn>
                  <a:cxn ang="0">
                    <a:pos x="37" y="35"/>
                  </a:cxn>
                  <a:cxn ang="0">
                    <a:pos x="46" y="37"/>
                  </a:cxn>
                  <a:cxn ang="0">
                    <a:pos x="58" y="37"/>
                  </a:cxn>
                  <a:cxn ang="0">
                    <a:pos x="58" y="22"/>
                  </a:cxn>
                  <a:cxn ang="0">
                    <a:pos x="48" y="20"/>
                  </a:cxn>
                  <a:cxn ang="0">
                    <a:pos x="41" y="20"/>
                  </a:cxn>
                  <a:cxn ang="0">
                    <a:pos x="33" y="16"/>
                  </a:cxn>
                  <a:cxn ang="0">
                    <a:pos x="27" y="14"/>
                  </a:cxn>
                  <a:cxn ang="0">
                    <a:pos x="21" y="11"/>
                  </a:cxn>
                  <a:cxn ang="0">
                    <a:pos x="18" y="7"/>
                  </a:cxn>
                  <a:cxn ang="0">
                    <a:pos x="16" y="3"/>
                  </a:cxn>
                  <a:cxn ang="0">
                    <a:pos x="16" y="0"/>
                  </a:cxn>
                  <a:cxn ang="0">
                    <a:pos x="0" y="0"/>
                  </a:cxn>
                </a:cxnLst>
                <a:rect l="0" t="0" r="r" b="b"/>
                <a:pathLst>
                  <a:path w="58" h="37">
                    <a:moveTo>
                      <a:pt x="0" y="0"/>
                    </a:moveTo>
                    <a:lnTo>
                      <a:pt x="2" y="7"/>
                    </a:lnTo>
                    <a:lnTo>
                      <a:pt x="6" y="14"/>
                    </a:lnTo>
                    <a:lnTo>
                      <a:pt x="12" y="22"/>
                    </a:lnTo>
                    <a:lnTo>
                      <a:pt x="18" y="27"/>
                    </a:lnTo>
                    <a:lnTo>
                      <a:pt x="27" y="31"/>
                    </a:lnTo>
                    <a:lnTo>
                      <a:pt x="37" y="35"/>
                    </a:lnTo>
                    <a:lnTo>
                      <a:pt x="46" y="37"/>
                    </a:lnTo>
                    <a:lnTo>
                      <a:pt x="58" y="37"/>
                    </a:lnTo>
                    <a:lnTo>
                      <a:pt x="58" y="22"/>
                    </a:lnTo>
                    <a:lnTo>
                      <a:pt x="48" y="20"/>
                    </a:lnTo>
                    <a:lnTo>
                      <a:pt x="41" y="20"/>
                    </a:lnTo>
                    <a:lnTo>
                      <a:pt x="33" y="16"/>
                    </a:lnTo>
                    <a:lnTo>
                      <a:pt x="27" y="14"/>
                    </a:lnTo>
                    <a:lnTo>
                      <a:pt x="21" y="11"/>
                    </a:lnTo>
                    <a:lnTo>
                      <a:pt x="18" y="7"/>
                    </a:lnTo>
                    <a:lnTo>
                      <a:pt x="16" y="3"/>
                    </a:lnTo>
                    <a:lnTo>
                      <a:pt x="1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" name="Freeform 112"/>
              <p:cNvSpPr>
                <a:spLocks/>
              </p:cNvSpPr>
              <p:nvPr/>
            </p:nvSpPr>
            <p:spPr bwMode="auto">
              <a:xfrm>
                <a:off x="5418448" y="5701134"/>
                <a:ext cx="1587" cy="142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1" name="Freeform 116"/>
              <p:cNvSpPr>
                <a:spLocks/>
              </p:cNvSpPr>
              <p:nvPr/>
            </p:nvSpPr>
            <p:spPr bwMode="auto">
              <a:xfrm>
                <a:off x="5618473" y="5606827"/>
                <a:ext cx="273050" cy="61442"/>
              </a:xfrm>
              <a:custGeom>
                <a:avLst/>
                <a:gdLst/>
                <a:ahLst/>
                <a:cxnLst>
                  <a:cxn ang="0">
                    <a:pos x="172" y="32"/>
                  </a:cxn>
                  <a:cxn ang="0">
                    <a:pos x="159" y="21"/>
                  </a:cxn>
                  <a:cxn ang="0">
                    <a:pos x="143" y="13"/>
                  </a:cxn>
                  <a:cxn ang="0">
                    <a:pos x="130" y="8"/>
                  </a:cxn>
                  <a:cxn ang="0">
                    <a:pos x="115" y="2"/>
                  </a:cxn>
                  <a:cxn ang="0">
                    <a:pos x="101" y="0"/>
                  </a:cxn>
                  <a:cxn ang="0">
                    <a:pos x="86" y="0"/>
                  </a:cxn>
                  <a:cxn ang="0">
                    <a:pos x="73" y="2"/>
                  </a:cxn>
                  <a:cxn ang="0">
                    <a:pos x="61" y="4"/>
                  </a:cxn>
                  <a:cxn ang="0">
                    <a:pos x="38" y="10"/>
                  </a:cxn>
                  <a:cxn ang="0">
                    <a:pos x="19" y="17"/>
                  </a:cxn>
                  <a:cxn ang="0">
                    <a:pos x="8" y="25"/>
                  </a:cxn>
                  <a:cxn ang="0">
                    <a:pos x="0" y="32"/>
                  </a:cxn>
                  <a:cxn ang="0">
                    <a:pos x="15" y="36"/>
                  </a:cxn>
                  <a:cxn ang="0">
                    <a:pos x="27" y="30"/>
                  </a:cxn>
                  <a:cxn ang="0">
                    <a:pos x="42" y="25"/>
                  </a:cxn>
                  <a:cxn ang="0">
                    <a:pos x="63" y="19"/>
                  </a:cxn>
                  <a:cxn ang="0">
                    <a:pos x="75" y="17"/>
                  </a:cxn>
                  <a:cxn ang="0">
                    <a:pos x="88" y="15"/>
                  </a:cxn>
                  <a:cxn ang="0">
                    <a:pos x="100" y="17"/>
                  </a:cxn>
                  <a:cxn ang="0">
                    <a:pos x="113" y="19"/>
                  </a:cxn>
                  <a:cxn ang="0">
                    <a:pos x="124" y="21"/>
                  </a:cxn>
                  <a:cxn ang="0">
                    <a:pos x="138" y="26"/>
                  </a:cxn>
                  <a:cxn ang="0">
                    <a:pos x="149" y="34"/>
                  </a:cxn>
                  <a:cxn ang="0">
                    <a:pos x="161" y="43"/>
                  </a:cxn>
                  <a:cxn ang="0">
                    <a:pos x="172" y="32"/>
                  </a:cxn>
                </a:cxnLst>
                <a:rect l="0" t="0" r="r" b="b"/>
                <a:pathLst>
                  <a:path w="172" h="43">
                    <a:moveTo>
                      <a:pt x="172" y="32"/>
                    </a:moveTo>
                    <a:lnTo>
                      <a:pt x="159" y="21"/>
                    </a:lnTo>
                    <a:lnTo>
                      <a:pt x="143" y="13"/>
                    </a:lnTo>
                    <a:lnTo>
                      <a:pt x="130" y="8"/>
                    </a:lnTo>
                    <a:lnTo>
                      <a:pt x="115" y="2"/>
                    </a:lnTo>
                    <a:lnTo>
                      <a:pt x="101" y="0"/>
                    </a:lnTo>
                    <a:lnTo>
                      <a:pt x="86" y="0"/>
                    </a:lnTo>
                    <a:lnTo>
                      <a:pt x="73" y="2"/>
                    </a:lnTo>
                    <a:lnTo>
                      <a:pt x="61" y="4"/>
                    </a:lnTo>
                    <a:lnTo>
                      <a:pt x="38" y="10"/>
                    </a:lnTo>
                    <a:lnTo>
                      <a:pt x="19" y="17"/>
                    </a:lnTo>
                    <a:lnTo>
                      <a:pt x="8" y="25"/>
                    </a:lnTo>
                    <a:lnTo>
                      <a:pt x="0" y="32"/>
                    </a:lnTo>
                    <a:lnTo>
                      <a:pt x="15" y="36"/>
                    </a:lnTo>
                    <a:lnTo>
                      <a:pt x="27" y="30"/>
                    </a:lnTo>
                    <a:lnTo>
                      <a:pt x="42" y="25"/>
                    </a:lnTo>
                    <a:lnTo>
                      <a:pt x="63" y="19"/>
                    </a:lnTo>
                    <a:lnTo>
                      <a:pt x="75" y="17"/>
                    </a:lnTo>
                    <a:lnTo>
                      <a:pt x="88" y="15"/>
                    </a:lnTo>
                    <a:lnTo>
                      <a:pt x="100" y="17"/>
                    </a:lnTo>
                    <a:lnTo>
                      <a:pt x="113" y="19"/>
                    </a:lnTo>
                    <a:lnTo>
                      <a:pt x="124" y="21"/>
                    </a:lnTo>
                    <a:lnTo>
                      <a:pt x="138" y="26"/>
                    </a:lnTo>
                    <a:lnTo>
                      <a:pt x="149" y="34"/>
                    </a:lnTo>
                    <a:lnTo>
                      <a:pt x="161" y="43"/>
                    </a:lnTo>
                    <a:lnTo>
                      <a:pt x="172" y="32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2" name="Freeform 119"/>
              <p:cNvSpPr>
                <a:spLocks/>
              </p:cNvSpPr>
              <p:nvPr/>
            </p:nvSpPr>
            <p:spPr bwMode="auto">
              <a:xfrm>
                <a:off x="5615298" y="5652552"/>
                <a:ext cx="26987" cy="312927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13"/>
                  </a:cxn>
                  <a:cxn ang="0">
                    <a:pos x="0" y="37"/>
                  </a:cxn>
                  <a:cxn ang="0">
                    <a:pos x="0" y="71"/>
                  </a:cxn>
                  <a:cxn ang="0">
                    <a:pos x="0" y="110"/>
                  </a:cxn>
                  <a:cxn ang="0">
                    <a:pos x="0" y="147"/>
                  </a:cxn>
                  <a:cxn ang="0">
                    <a:pos x="0" y="180"/>
                  </a:cxn>
                  <a:cxn ang="0">
                    <a:pos x="0" y="204"/>
                  </a:cxn>
                  <a:cxn ang="0">
                    <a:pos x="6" y="219"/>
                  </a:cxn>
                  <a:cxn ang="0">
                    <a:pos x="14" y="206"/>
                  </a:cxn>
                  <a:cxn ang="0">
                    <a:pos x="17" y="203"/>
                  </a:cxn>
                  <a:cxn ang="0">
                    <a:pos x="16" y="180"/>
                  </a:cxn>
                  <a:cxn ang="0">
                    <a:pos x="16" y="147"/>
                  </a:cxn>
                  <a:cxn ang="0">
                    <a:pos x="16" y="110"/>
                  </a:cxn>
                  <a:cxn ang="0">
                    <a:pos x="16" y="71"/>
                  </a:cxn>
                  <a:cxn ang="0">
                    <a:pos x="16" y="37"/>
                  </a:cxn>
                  <a:cxn ang="0">
                    <a:pos x="17" y="13"/>
                  </a:cxn>
                  <a:cxn ang="0">
                    <a:pos x="17" y="4"/>
                  </a:cxn>
                  <a:cxn ang="0">
                    <a:pos x="2" y="0"/>
                  </a:cxn>
                </a:cxnLst>
                <a:rect l="0" t="0" r="r" b="b"/>
                <a:pathLst>
                  <a:path w="17" h="219">
                    <a:moveTo>
                      <a:pt x="2" y="0"/>
                    </a:moveTo>
                    <a:lnTo>
                      <a:pt x="0" y="13"/>
                    </a:lnTo>
                    <a:lnTo>
                      <a:pt x="0" y="37"/>
                    </a:lnTo>
                    <a:lnTo>
                      <a:pt x="0" y="71"/>
                    </a:lnTo>
                    <a:lnTo>
                      <a:pt x="0" y="110"/>
                    </a:lnTo>
                    <a:lnTo>
                      <a:pt x="0" y="147"/>
                    </a:lnTo>
                    <a:lnTo>
                      <a:pt x="0" y="180"/>
                    </a:lnTo>
                    <a:lnTo>
                      <a:pt x="0" y="204"/>
                    </a:lnTo>
                    <a:lnTo>
                      <a:pt x="6" y="219"/>
                    </a:lnTo>
                    <a:lnTo>
                      <a:pt x="14" y="206"/>
                    </a:lnTo>
                    <a:lnTo>
                      <a:pt x="17" y="203"/>
                    </a:lnTo>
                    <a:lnTo>
                      <a:pt x="16" y="180"/>
                    </a:lnTo>
                    <a:lnTo>
                      <a:pt x="16" y="147"/>
                    </a:lnTo>
                    <a:lnTo>
                      <a:pt x="16" y="110"/>
                    </a:lnTo>
                    <a:lnTo>
                      <a:pt x="16" y="71"/>
                    </a:lnTo>
                    <a:lnTo>
                      <a:pt x="16" y="37"/>
                    </a:lnTo>
                    <a:lnTo>
                      <a:pt x="17" y="13"/>
                    </a:lnTo>
                    <a:lnTo>
                      <a:pt x="17" y="4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" name="Freeform 120"/>
              <p:cNvSpPr>
                <a:spLocks/>
              </p:cNvSpPr>
              <p:nvPr/>
            </p:nvSpPr>
            <p:spPr bwMode="auto">
              <a:xfrm>
                <a:off x="5631173" y="5655409"/>
                <a:ext cx="1587" cy="142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" name="Freeform 125"/>
              <p:cNvSpPr>
                <a:spLocks/>
              </p:cNvSpPr>
              <p:nvPr/>
            </p:nvSpPr>
            <p:spPr bwMode="auto">
              <a:xfrm>
                <a:off x="5675623" y="5701134"/>
                <a:ext cx="1587" cy="142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35" name="Group 468"/>
              <p:cNvGrpSpPr/>
              <p:nvPr/>
            </p:nvGrpSpPr>
            <p:grpSpPr>
              <a:xfrm>
                <a:off x="1439178" y="5401222"/>
                <a:ext cx="542028" cy="781915"/>
                <a:chOff x="2658375" y="5162414"/>
                <a:chExt cx="533400" cy="882070"/>
              </a:xfrm>
              <a:solidFill>
                <a:schemeClr val="accent2">
                  <a:lumMod val="20000"/>
                  <a:lumOff val="80000"/>
                </a:schemeClr>
              </a:solidFill>
            </p:grpSpPr>
            <p:sp>
              <p:nvSpPr>
                <p:cNvPr id="508" name="Flowchart: Magnetic Disk 507"/>
                <p:cNvSpPr/>
                <p:nvPr/>
              </p:nvSpPr>
              <p:spPr>
                <a:xfrm flipV="1">
                  <a:off x="2858037" y="5511084"/>
                  <a:ext cx="152400" cy="533400"/>
                </a:xfrm>
                <a:prstGeom prst="flowChartMagneticDisk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9" name="Teardrop 508"/>
                <p:cNvSpPr/>
                <p:nvPr/>
              </p:nvSpPr>
              <p:spPr>
                <a:xfrm rot="5400000">
                  <a:off x="2620274" y="5200515"/>
                  <a:ext cx="609601" cy="533400"/>
                </a:xfrm>
                <a:prstGeom prst="teardrop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36" name="Rounded Rectangle 135"/>
              <p:cNvSpPr/>
              <p:nvPr/>
            </p:nvSpPr>
            <p:spPr>
              <a:xfrm>
                <a:off x="304800" y="5657784"/>
                <a:ext cx="1207394" cy="183381"/>
              </a:xfrm>
              <a:prstGeom prst="round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7" name="Rounded Rectangle 136"/>
              <p:cNvSpPr/>
              <p:nvPr/>
            </p:nvSpPr>
            <p:spPr>
              <a:xfrm>
                <a:off x="380999" y="5761147"/>
                <a:ext cx="1143000" cy="285778"/>
              </a:xfrm>
              <a:prstGeom prst="roundRect">
                <a:avLst/>
              </a:prstGeom>
              <a:solidFill>
                <a:srgbClr val="FFCCFF"/>
              </a:solidFill>
              <a:ln>
                <a:solidFill>
                  <a:srgbClr val="FFCC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8" name="Freeform 143"/>
              <p:cNvSpPr>
                <a:spLocks/>
              </p:cNvSpPr>
              <p:nvPr/>
            </p:nvSpPr>
            <p:spPr bwMode="auto">
              <a:xfrm>
                <a:off x="316807" y="5652552"/>
                <a:ext cx="26987" cy="297209"/>
              </a:xfrm>
              <a:custGeom>
                <a:avLst/>
                <a:gdLst/>
                <a:ahLst/>
                <a:cxnLst>
                  <a:cxn ang="0">
                    <a:pos x="15" y="208"/>
                  </a:cxn>
                  <a:cxn ang="0">
                    <a:pos x="15" y="199"/>
                  </a:cxn>
                  <a:cxn ang="0">
                    <a:pos x="15" y="177"/>
                  </a:cxn>
                  <a:cxn ang="0">
                    <a:pos x="17" y="145"/>
                  </a:cxn>
                  <a:cxn ang="0">
                    <a:pos x="17" y="108"/>
                  </a:cxn>
                  <a:cxn ang="0">
                    <a:pos x="17" y="71"/>
                  </a:cxn>
                  <a:cxn ang="0">
                    <a:pos x="17" y="39"/>
                  </a:cxn>
                  <a:cxn ang="0">
                    <a:pos x="15" y="15"/>
                  </a:cxn>
                  <a:cxn ang="0">
                    <a:pos x="11" y="0"/>
                  </a:cxn>
                  <a:cxn ang="0">
                    <a:pos x="0" y="11"/>
                  </a:cxn>
                  <a:cxn ang="0">
                    <a:pos x="0" y="17"/>
                  </a:cxn>
                  <a:cxn ang="0">
                    <a:pos x="1" y="39"/>
                  </a:cxn>
                  <a:cxn ang="0">
                    <a:pos x="1" y="71"/>
                  </a:cxn>
                  <a:cxn ang="0">
                    <a:pos x="1" y="108"/>
                  </a:cxn>
                  <a:cxn ang="0">
                    <a:pos x="0" y="145"/>
                  </a:cxn>
                  <a:cxn ang="0">
                    <a:pos x="0" y="177"/>
                  </a:cxn>
                  <a:cxn ang="0">
                    <a:pos x="0" y="199"/>
                  </a:cxn>
                  <a:cxn ang="0">
                    <a:pos x="0" y="208"/>
                  </a:cxn>
                  <a:cxn ang="0">
                    <a:pos x="15" y="208"/>
                  </a:cxn>
                </a:cxnLst>
                <a:rect l="0" t="0" r="r" b="b"/>
                <a:pathLst>
                  <a:path w="17" h="208">
                    <a:moveTo>
                      <a:pt x="15" y="208"/>
                    </a:moveTo>
                    <a:lnTo>
                      <a:pt x="15" y="199"/>
                    </a:lnTo>
                    <a:lnTo>
                      <a:pt x="15" y="177"/>
                    </a:lnTo>
                    <a:lnTo>
                      <a:pt x="17" y="145"/>
                    </a:lnTo>
                    <a:lnTo>
                      <a:pt x="17" y="108"/>
                    </a:lnTo>
                    <a:lnTo>
                      <a:pt x="17" y="71"/>
                    </a:lnTo>
                    <a:lnTo>
                      <a:pt x="17" y="39"/>
                    </a:lnTo>
                    <a:lnTo>
                      <a:pt x="15" y="15"/>
                    </a:lnTo>
                    <a:lnTo>
                      <a:pt x="11" y="0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1" y="39"/>
                    </a:lnTo>
                    <a:lnTo>
                      <a:pt x="1" y="71"/>
                    </a:lnTo>
                    <a:lnTo>
                      <a:pt x="1" y="108"/>
                    </a:lnTo>
                    <a:lnTo>
                      <a:pt x="0" y="145"/>
                    </a:lnTo>
                    <a:lnTo>
                      <a:pt x="0" y="177"/>
                    </a:lnTo>
                    <a:lnTo>
                      <a:pt x="0" y="199"/>
                    </a:lnTo>
                    <a:lnTo>
                      <a:pt x="0" y="208"/>
                    </a:lnTo>
                    <a:lnTo>
                      <a:pt x="15" y="208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" name="Freeform 152"/>
              <p:cNvSpPr>
                <a:spLocks/>
              </p:cNvSpPr>
              <p:nvPr/>
            </p:nvSpPr>
            <p:spPr bwMode="auto">
              <a:xfrm>
                <a:off x="358082" y="5971194"/>
                <a:ext cx="60325" cy="127172"/>
              </a:xfrm>
              <a:custGeom>
                <a:avLst/>
                <a:gdLst/>
                <a:ahLst/>
                <a:cxnLst>
                  <a:cxn ang="0">
                    <a:pos x="31" y="87"/>
                  </a:cxn>
                  <a:cxn ang="0">
                    <a:pos x="38" y="85"/>
                  </a:cxn>
                  <a:cxn ang="0">
                    <a:pos x="16" y="0"/>
                  </a:cxn>
                  <a:cxn ang="0">
                    <a:pos x="0" y="4"/>
                  </a:cxn>
                  <a:cxn ang="0">
                    <a:pos x="23" y="89"/>
                  </a:cxn>
                  <a:cxn ang="0">
                    <a:pos x="31" y="87"/>
                  </a:cxn>
                </a:cxnLst>
                <a:rect l="0" t="0" r="r" b="b"/>
                <a:pathLst>
                  <a:path w="38" h="89">
                    <a:moveTo>
                      <a:pt x="31" y="87"/>
                    </a:moveTo>
                    <a:lnTo>
                      <a:pt x="38" y="85"/>
                    </a:lnTo>
                    <a:lnTo>
                      <a:pt x="16" y="0"/>
                    </a:lnTo>
                    <a:lnTo>
                      <a:pt x="0" y="4"/>
                    </a:lnTo>
                    <a:lnTo>
                      <a:pt x="23" y="89"/>
                    </a:lnTo>
                    <a:lnTo>
                      <a:pt x="31" y="87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" name="Freeform 153"/>
              <p:cNvSpPr>
                <a:spLocks/>
              </p:cNvSpPr>
              <p:nvPr/>
            </p:nvSpPr>
            <p:spPr bwMode="auto">
              <a:xfrm>
                <a:off x="434282" y="5986912"/>
                <a:ext cx="63500" cy="111453"/>
              </a:xfrm>
              <a:custGeom>
                <a:avLst/>
                <a:gdLst/>
                <a:ahLst/>
                <a:cxnLst>
                  <a:cxn ang="0">
                    <a:pos x="33" y="76"/>
                  </a:cxn>
                  <a:cxn ang="0">
                    <a:pos x="40" y="73"/>
                  </a:cxn>
                  <a:cxn ang="0">
                    <a:pos x="15" y="0"/>
                  </a:cxn>
                  <a:cxn ang="0">
                    <a:pos x="0" y="4"/>
                  </a:cxn>
                  <a:cxn ang="0">
                    <a:pos x="25" y="78"/>
                  </a:cxn>
                  <a:cxn ang="0">
                    <a:pos x="33" y="76"/>
                  </a:cxn>
                </a:cxnLst>
                <a:rect l="0" t="0" r="r" b="b"/>
                <a:pathLst>
                  <a:path w="40" h="78">
                    <a:moveTo>
                      <a:pt x="33" y="76"/>
                    </a:moveTo>
                    <a:lnTo>
                      <a:pt x="40" y="73"/>
                    </a:lnTo>
                    <a:lnTo>
                      <a:pt x="15" y="0"/>
                    </a:lnTo>
                    <a:lnTo>
                      <a:pt x="0" y="4"/>
                    </a:lnTo>
                    <a:lnTo>
                      <a:pt x="25" y="78"/>
                    </a:lnTo>
                    <a:lnTo>
                      <a:pt x="33" y="76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" name="Freeform 154"/>
              <p:cNvSpPr>
                <a:spLocks/>
              </p:cNvSpPr>
              <p:nvPr/>
            </p:nvSpPr>
            <p:spPr bwMode="auto">
              <a:xfrm>
                <a:off x="513657" y="5979767"/>
                <a:ext cx="66675" cy="118598"/>
              </a:xfrm>
              <a:custGeom>
                <a:avLst/>
                <a:gdLst/>
                <a:ahLst/>
                <a:cxnLst>
                  <a:cxn ang="0">
                    <a:pos x="34" y="81"/>
                  </a:cxn>
                  <a:cxn ang="0">
                    <a:pos x="42" y="78"/>
                  </a:cxn>
                  <a:cxn ang="0">
                    <a:pos x="15" y="0"/>
                  </a:cxn>
                  <a:cxn ang="0">
                    <a:pos x="0" y="5"/>
                  </a:cxn>
                  <a:cxn ang="0">
                    <a:pos x="26" y="83"/>
                  </a:cxn>
                  <a:cxn ang="0">
                    <a:pos x="34" y="81"/>
                  </a:cxn>
                </a:cxnLst>
                <a:rect l="0" t="0" r="r" b="b"/>
                <a:pathLst>
                  <a:path w="42" h="83">
                    <a:moveTo>
                      <a:pt x="34" y="81"/>
                    </a:moveTo>
                    <a:lnTo>
                      <a:pt x="42" y="78"/>
                    </a:lnTo>
                    <a:lnTo>
                      <a:pt x="15" y="0"/>
                    </a:lnTo>
                    <a:lnTo>
                      <a:pt x="0" y="5"/>
                    </a:lnTo>
                    <a:lnTo>
                      <a:pt x="26" y="83"/>
                    </a:lnTo>
                    <a:lnTo>
                      <a:pt x="34" y="81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" name="Freeform 155"/>
              <p:cNvSpPr>
                <a:spLocks/>
              </p:cNvSpPr>
              <p:nvPr/>
            </p:nvSpPr>
            <p:spPr bwMode="auto">
              <a:xfrm>
                <a:off x="316807" y="5606827"/>
                <a:ext cx="274637" cy="61442"/>
              </a:xfrm>
              <a:custGeom>
                <a:avLst/>
                <a:gdLst/>
                <a:ahLst/>
                <a:cxnLst>
                  <a:cxn ang="0">
                    <a:pos x="173" y="32"/>
                  </a:cxn>
                  <a:cxn ang="0">
                    <a:pos x="158" y="21"/>
                  </a:cxn>
                  <a:cxn ang="0">
                    <a:pos x="145" y="13"/>
                  </a:cxn>
                  <a:cxn ang="0">
                    <a:pos x="131" y="8"/>
                  </a:cxn>
                  <a:cxn ang="0">
                    <a:pos x="116" y="2"/>
                  </a:cxn>
                  <a:cxn ang="0">
                    <a:pos x="103" y="0"/>
                  </a:cxn>
                  <a:cxn ang="0">
                    <a:pos x="87" y="0"/>
                  </a:cxn>
                  <a:cxn ang="0">
                    <a:pos x="74" y="2"/>
                  </a:cxn>
                  <a:cxn ang="0">
                    <a:pos x="61" y="4"/>
                  </a:cxn>
                  <a:cxn ang="0">
                    <a:pos x="40" y="10"/>
                  </a:cxn>
                  <a:cxn ang="0">
                    <a:pos x="21" y="17"/>
                  </a:cxn>
                  <a:cxn ang="0">
                    <a:pos x="7" y="25"/>
                  </a:cxn>
                  <a:cxn ang="0">
                    <a:pos x="0" y="32"/>
                  </a:cxn>
                  <a:cxn ang="0">
                    <a:pos x="17" y="36"/>
                  </a:cxn>
                  <a:cxn ang="0">
                    <a:pos x="28" y="30"/>
                  </a:cxn>
                  <a:cxn ang="0">
                    <a:pos x="43" y="25"/>
                  </a:cxn>
                  <a:cxn ang="0">
                    <a:pos x="64" y="19"/>
                  </a:cxn>
                  <a:cxn ang="0">
                    <a:pos x="76" y="17"/>
                  </a:cxn>
                  <a:cxn ang="0">
                    <a:pos x="87" y="15"/>
                  </a:cxn>
                  <a:cxn ang="0">
                    <a:pos x="101" y="17"/>
                  </a:cxn>
                  <a:cxn ang="0">
                    <a:pos x="112" y="19"/>
                  </a:cxn>
                  <a:cxn ang="0">
                    <a:pos x="126" y="21"/>
                  </a:cxn>
                  <a:cxn ang="0">
                    <a:pos x="137" y="26"/>
                  </a:cxn>
                  <a:cxn ang="0">
                    <a:pos x="150" y="34"/>
                  </a:cxn>
                  <a:cxn ang="0">
                    <a:pos x="162" y="43"/>
                  </a:cxn>
                  <a:cxn ang="0">
                    <a:pos x="173" y="32"/>
                  </a:cxn>
                </a:cxnLst>
                <a:rect l="0" t="0" r="r" b="b"/>
                <a:pathLst>
                  <a:path w="173" h="43">
                    <a:moveTo>
                      <a:pt x="173" y="32"/>
                    </a:moveTo>
                    <a:lnTo>
                      <a:pt x="158" y="21"/>
                    </a:lnTo>
                    <a:lnTo>
                      <a:pt x="145" y="13"/>
                    </a:lnTo>
                    <a:lnTo>
                      <a:pt x="131" y="8"/>
                    </a:lnTo>
                    <a:lnTo>
                      <a:pt x="116" y="2"/>
                    </a:lnTo>
                    <a:lnTo>
                      <a:pt x="103" y="0"/>
                    </a:lnTo>
                    <a:lnTo>
                      <a:pt x="87" y="0"/>
                    </a:lnTo>
                    <a:lnTo>
                      <a:pt x="74" y="2"/>
                    </a:lnTo>
                    <a:lnTo>
                      <a:pt x="61" y="4"/>
                    </a:lnTo>
                    <a:lnTo>
                      <a:pt x="40" y="10"/>
                    </a:lnTo>
                    <a:lnTo>
                      <a:pt x="21" y="17"/>
                    </a:lnTo>
                    <a:lnTo>
                      <a:pt x="7" y="25"/>
                    </a:lnTo>
                    <a:lnTo>
                      <a:pt x="0" y="32"/>
                    </a:lnTo>
                    <a:lnTo>
                      <a:pt x="17" y="36"/>
                    </a:lnTo>
                    <a:lnTo>
                      <a:pt x="28" y="30"/>
                    </a:lnTo>
                    <a:lnTo>
                      <a:pt x="43" y="25"/>
                    </a:lnTo>
                    <a:lnTo>
                      <a:pt x="64" y="19"/>
                    </a:lnTo>
                    <a:lnTo>
                      <a:pt x="76" y="17"/>
                    </a:lnTo>
                    <a:lnTo>
                      <a:pt x="87" y="15"/>
                    </a:lnTo>
                    <a:lnTo>
                      <a:pt x="101" y="17"/>
                    </a:lnTo>
                    <a:lnTo>
                      <a:pt x="112" y="19"/>
                    </a:lnTo>
                    <a:lnTo>
                      <a:pt x="126" y="21"/>
                    </a:lnTo>
                    <a:lnTo>
                      <a:pt x="137" y="26"/>
                    </a:lnTo>
                    <a:lnTo>
                      <a:pt x="150" y="34"/>
                    </a:lnTo>
                    <a:lnTo>
                      <a:pt x="162" y="43"/>
                    </a:lnTo>
                    <a:lnTo>
                      <a:pt x="173" y="32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" name="Freeform 156"/>
              <p:cNvSpPr>
                <a:spLocks/>
              </p:cNvSpPr>
              <p:nvPr/>
            </p:nvSpPr>
            <p:spPr bwMode="auto">
              <a:xfrm>
                <a:off x="573982" y="5652552"/>
                <a:ext cx="26987" cy="297209"/>
              </a:xfrm>
              <a:custGeom>
                <a:avLst/>
                <a:gdLst/>
                <a:ahLst/>
                <a:cxnLst>
                  <a:cxn ang="0">
                    <a:pos x="15" y="208"/>
                  </a:cxn>
                  <a:cxn ang="0">
                    <a:pos x="15" y="199"/>
                  </a:cxn>
                  <a:cxn ang="0">
                    <a:pos x="15" y="177"/>
                  </a:cxn>
                  <a:cxn ang="0">
                    <a:pos x="17" y="145"/>
                  </a:cxn>
                  <a:cxn ang="0">
                    <a:pos x="17" y="108"/>
                  </a:cxn>
                  <a:cxn ang="0">
                    <a:pos x="17" y="71"/>
                  </a:cxn>
                  <a:cxn ang="0">
                    <a:pos x="17" y="39"/>
                  </a:cxn>
                  <a:cxn ang="0">
                    <a:pos x="15" y="15"/>
                  </a:cxn>
                  <a:cxn ang="0">
                    <a:pos x="11" y="0"/>
                  </a:cxn>
                  <a:cxn ang="0">
                    <a:pos x="0" y="11"/>
                  </a:cxn>
                  <a:cxn ang="0">
                    <a:pos x="0" y="17"/>
                  </a:cxn>
                  <a:cxn ang="0">
                    <a:pos x="0" y="39"/>
                  </a:cxn>
                  <a:cxn ang="0">
                    <a:pos x="2" y="71"/>
                  </a:cxn>
                  <a:cxn ang="0">
                    <a:pos x="2" y="108"/>
                  </a:cxn>
                  <a:cxn ang="0">
                    <a:pos x="0" y="145"/>
                  </a:cxn>
                  <a:cxn ang="0">
                    <a:pos x="0" y="177"/>
                  </a:cxn>
                  <a:cxn ang="0">
                    <a:pos x="0" y="199"/>
                  </a:cxn>
                  <a:cxn ang="0">
                    <a:pos x="0" y="208"/>
                  </a:cxn>
                  <a:cxn ang="0">
                    <a:pos x="15" y="208"/>
                  </a:cxn>
                </a:cxnLst>
                <a:rect l="0" t="0" r="r" b="b"/>
                <a:pathLst>
                  <a:path w="17" h="208">
                    <a:moveTo>
                      <a:pt x="15" y="208"/>
                    </a:moveTo>
                    <a:lnTo>
                      <a:pt x="15" y="199"/>
                    </a:lnTo>
                    <a:lnTo>
                      <a:pt x="15" y="177"/>
                    </a:lnTo>
                    <a:lnTo>
                      <a:pt x="17" y="145"/>
                    </a:lnTo>
                    <a:lnTo>
                      <a:pt x="17" y="108"/>
                    </a:lnTo>
                    <a:lnTo>
                      <a:pt x="17" y="71"/>
                    </a:lnTo>
                    <a:lnTo>
                      <a:pt x="17" y="39"/>
                    </a:lnTo>
                    <a:lnTo>
                      <a:pt x="15" y="15"/>
                    </a:lnTo>
                    <a:lnTo>
                      <a:pt x="11" y="0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0" y="39"/>
                    </a:lnTo>
                    <a:lnTo>
                      <a:pt x="2" y="71"/>
                    </a:lnTo>
                    <a:lnTo>
                      <a:pt x="2" y="108"/>
                    </a:lnTo>
                    <a:lnTo>
                      <a:pt x="0" y="145"/>
                    </a:lnTo>
                    <a:lnTo>
                      <a:pt x="0" y="177"/>
                    </a:lnTo>
                    <a:lnTo>
                      <a:pt x="0" y="199"/>
                    </a:lnTo>
                    <a:lnTo>
                      <a:pt x="0" y="208"/>
                    </a:lnTo>
                    <a:lnTo>
                      <a:pt x="15" y="208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" name="Freeform 157"/>
              <p:cNvSpPr>
                <a:spLocks/>
              </p:cNvSpPr>
              <p:nvPr/>
            </p:nvSpPr>
            <p:spPr bwMode="auto">
              <a:xfrm>
                <a:off x="324744" y="5946903"/>
                <a:ext cx="273050" cy="52868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16" y="23"/>
                  </a:cxn>
                  <a:cxn ang="0">
                    <a:pos x="31" y="28"/>
                  </a:cxn>
                  <a:cxn ang="0">
                    <a:pos x="46" y="34"/>
                  </a:cxn>
                  <a:cxn ang="0">
                    <a:pos x="61" y="36"/>
                  </a:cxn>
                  <a:cxn ang="0">
                    <a:pos x="77" y="37"/>
                  </a:cxn>
                  <a:cxn ang="0">
                    <a:pos x="90" y="37"/>
                  </a:cxn>
                  <a:cxn ang="0">
                    <a:pos x="103" y="36"/>
                  </a:cxn>
                  <a:cxn ang="0">
                    <a:pos x="115" y="34"/>
                  </a:cxn>
                  <a:cxn ang="0">
                    <a:pos x="138" y="28"/>
                  </a:cxn>
                  <a:cxn ang="0">
                    <a:pos x="153" y="21"/>
                  </a:cxn>
                  <a:cxn ang="0">
                    <a:pos x="165" y="13"/>
                  </a:cxn>
                  <a:cxn ang="0">
                    <a:pos x="172" y="2"/>
                  </a:cxn>
                  <a:cxn ang="0">
                    <a:pos x="157" y="2"/>
                  </a:cxn>
                  <a:cxn ang="0">
                    <a:pos x="155" y="0"/>
                  </a:cxn>
                  <a:cxn ang="0">
                    <a:pos x="147" y="6"/>
                  </a:cxn>
                  <a:cxn ang="0">
                    <a:pos x="132" y="13"/>
                  </a:cxn>
                  <a:cxn ang="0">
                    <a:pos x="111" y="19"/>
                  </a:cxn>
                  <a:cxn ang="0">
                    <a:pos x="102" y="21"/>
                  </a:cxn>
                  <a:cxn ang="0">
                    <a:pos x="90" y="23"/>
                  </a:cxn>
                  <a:cxn ang="0">
                    <a:pos x="77" y="23"/>
                  </a:cxn>
                  <a:cxn ang="0">
                    <a:pos x="63" y="21"/>
                  </a:cxn>
                  <a:cxn ang="0">
                    <a:pos x="50" y="19"/>
                  </a:cxn>
                  <a:cxn ang="0">
                    <a:pos x="37" y="15"/>
                  </a:cxn>
                  <a:cxn ang="0">
                    <a:pos x="23" y="10"/>
                  </a:cxn>
                  <a:cxn ang="0">
                    <a:pos x="8" y="0"/>
                  </a:cxn>
                  <a:cxn ang="0">
                    <a:pos x="0" y="13"/>
                  </a:cxn>
                </a:cxnLst>
                <a:rect l="0" t="0" r="r" b="b"/>
                <a:pathLst>
                  <a:path w="172" h="37">
                    <a:moveTo>
                      <a:pt x="0" y="13"/>
                    </a:moveTo>
                    <a:lnTo>
                      <a:pt x="16" y="23"/>
                    </a:lnTo>
                    <a:lnTo>
                      <a:pt x="31" y="28"/>
                    </a:lnTo>
                    <a:lnTo>
                      <a:pt x="46" y="34"/>
                    </a:lnTo>
                    <a:lnTo>
                      <a:pt x="61" y="36"/>
                    </a:lnTo>
                    <a:lnTo>
                      <a:pt x="77" y="37"/>
                    </a:lnTo>
                    <a:lnTo>
                      <a:pt x="90" y="37"/>
                    </a:lnTo>
                    <a:lnTo>
                      <a:pt x="103" y="36"/>
                    </a:lnTo>
                    <a:lnTo>
                      <a:pt x="115" y="34"/>
                    </a:lnTo>
                    <a:lnTo>
                      <a:pt x="138" y="28"/>
                    </a:lnTo>
                    <a:lnTo>
                      <a:pt x="153" y="21"/>
                    </a:lnTo>
                    <a:lnTo>
                      <a:pt x="165" y="13"/>
                    </a:lnTo>
                    <a:lnTo>
                      <a:pt x="172" y="2"/>
                    </a:lnTo>
                    <a:lnTo>
                      <a:pt x="157" y="2"/>
                    </a:lnTo>
                    <a:lnTo>
                      <a:pt x="155" y="0"/>
                    </a:lnTo>
                    <a:lnTo>
                      <a:pt x="147" y="6"/>
                    </a:lnTo>
                    <a:lnTo>
                      <a:pt x="132" y="13"/>
                    </a:lnTo>
                    <a:lnTo>
                      <a:pt x="111" y="19"/>
                    </a:lnTo>
                    <a:lnTo>
                      <a:pt x="102" y="21"/>
                    </a:lnTo>
                    <a:lnTo>
                      <a:pt x="90" y="23"/>
                    </a:lnTo>
                    <a:lnTo>
                      <a:pt x="77" y="23"/>
                    </a:lnTo>
                    <a:lnTo>
                      <a:pt x="63" y="21"/>
                    </a:lnTo>
                    <a:lnTo>
                      <a:pt x="50" y="19"/>
                    </a:lnTo>
                    <a:lnTo>
                      <a:pt x="37" y="15"/>
                    </a:lnTo>
                    <a:lnTo>
                      <a:pt x="23" y="10"/>
                    </a:lnTo>
                    <a:lnTo>
                      <a:pt x="8" y="0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" name="Freeform 158"/>
              <p:cNvSpPr>
                <a:spLocks/>
              </p:cNvSpPr>
              <p:nvPr/>
            </p:nvSpPr>
            <p:spPr bwMode="auto">
              <a:xfrm>
                <a:off x="313632" y="5652552"/>
                <a:ext cx="30162" cy="312927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" y="13"/>
                  </a:cxn>
                  <a:cxn ang="0">
                    <a:pos x="2" y="37"/>
                  </a:cxn>
                  <a:cxn ang="0">
                    <a:pos x="2" y="71"/>
                  </a:cxn>
                  <a:cxn ang="0">
                    <a:pos x="0" y="110"/>
                  </a:cxn>
                  <a:cxn ang="0">
                    <a:pos x="0" y="147"/>
                  </a:cxn>
                  <a:cxn ang="0">
                    <a:pos x="2" y="180"/>
                  </a:cxn>
                  <a:cxn ang="0">
                    <a:pos x="2" y="204"/>
                  </a:cxn>
                  <a:cxn ang="0">
                    <a:pos x="7" y="219"/>
                  </a:cxn>
                  <a:cxn ang="0">
                    <a:pos x="15" y="206"/>
                  </a:cxn>
                  <a:cxn ang="0">
                    <a:pos x="17" y="203"/>
                  </a:cxn>
                  <a:cxn ang="0">
                    <a:pos x="17" y="180"/>
                  </a:cxn>
                  <a:cxn ang="0">
                    <a:pos x="17" y="147"/>
                  </a:cxn>
                  <a:cxn ang="0">
                    <a:pos x="17" y="110"/>
                  </a:cxn>
                  <a:cxn ang="0">
                    <a:pos x="17" y="71"/>
                  </a:cxn>
                  <a:cxn ang="0">
                    <a:pos x="17" y="37"/>
                  </a:cxn>
                  <a:cxn ang="0">
                    <a:pos x="17" y="13"/>
                  </a:cxn>
                  <a:cxn ang="0">
                    <a:pos x="19" y="4"/>
                  </a:cxn>
                  <a:cxn ang="0">
                    <a:pos x="2" y="0"/>
                  </a:cxn>
                </a:cxnLst>
                <a:rect l="0" t="0" r="r" b="b"/>
                <a:pathLst>
                  <a:path w="19" h="219">
                    <a:moveTo>
                      <a:pt x="2" y="0"/>
                    </a:moveTo>
                    <a:lnTo>
                      <a:pt x="2" y="13"/>
                    </a:lnTo>
                    <a:lnTo>
                      <a:pt x="2" y="37"/>
                    </a:lnTo>
                    <a:lnTo>
                      <a:pt x="2" y="71"/>
                    </a:lnTo>
                    <a:lnTo>
                      <a:pt x="0" y="110"/>
                    </a:lnTo>
                    <a:lnTo>
                      <a:pt x="0" y="147"/>
                    </a:lnTo>
                    <a:lnTo>
                      <a:pt x="2" y="180"/>
                    </a:lnTo>
                    <a:lnTo>
                      <a:pt x="2" y="204"/>
                    </a:lnTo>
                    <a:lnTo>
                      <a:pt x="7" y="219"/>
                    </a:lnTo>
                    <a:lnTo>
                      <a:pt x="15" y="206"/>
                    </a:lnTo>
                    <a:lnTo>
                      <a:pt x="17" y="203"/>
                    </a:lnTo>
                    <a:lnTo>
                      <a:pt x="17" y="180"/>
                    </a:lnTo>
                    <a:lnTo>
                      <a:pt x="17" y="147"/>
                    </a:lnTo>
                    <a:lnTo>
                      <a:pt x="17" y="110"/>
                    </a:lnTo>
                    <a:lnTo>
                      <a:pt x="17" y="71"/>
                    </a:lnTo>
                    <a:lnTo>
                      <a:pt x="17" y="37"/>
                    </a:lnTo>
                    <a:lnTo>
                      <a:pt x="17" y="13"/>
                    </a:lnTo>
                    <a:lnTo>
                      <a:pt x="19" y="4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" name="Freeform 160"/>
              <p:cNvSpPr>
                <a:spLocks/>
              </p:cNvSpPr>
              <p:nvPr/>
            </p:nvSpPr>
            <p:spPr bwMode="auto">
              <a:xfrm>
                <a:off x="364432" y="5646836"/>
                <a:ext cx="90487" cy="54298"/>
              </a:xfrm>
              <a:custGeom>
                <a:avLst/>
                <a:gdLst/>
                <a:ahLst/>
                <a:cxnLst>
                  <a:cxn ang="0">
                    <a:pos x="57" y="0"/>
                  </a:cxn>
                  <a:cxn ang="0">
                    <a:pos x="46" y="0"/>
                  </a:cxn>
                  <a:cxn ang="0">
                    <a:pos x="36" y="2"/>
                  </a:cxn>
                  <a:cxn ang="0">
                    <a:pos x="27" y="6"/>
                  </a:cxn>
                  <a:cxn ang="0">
                    <a:pos x="17" y="10"/>
                  </a:cxn>
                  <a:cxn ang="0">
                    <a:pos x="10" y="15"/>
                  </a:cxn>
                  <a:cxn ang="0">
                    <a:pos x="4" y="21"/>
                  </a:cxn>
                  <a:cxn ang="0">
                    <a:pos x="0" y="28"/>
                  </a:cxn>
                  <a:cxn ang="0">
                    <a:pos x="0" y="38"/>
                  </a:cxn>
                  <a:cxn ang="0">
                    <a:pos x="15" y="38"/>
                  </a:cxn>
                  <a:cxn ang="0">
                    <a:pos x="15" y="34"/>
                  </a:cxn>
                  <a:cxn ang="0">
                    <a:pos x="17" y="30"/>
                  </a:cxn>
                  <a:cxn ang="0">
                    <a:pos x="21" y="26"/>
                  </a:cxn>
                  <a:cxn ang="0">
                    <a:pos x="27" y="23"/>
                  </a:cxn>
                  <a:cxn ang="0">
                    <a:pos x="33" y="19"/>
                  </a:cxn>
                  <a:cxn ang="0">
                    <a:pos x="40" y="17"/>
                  </a:cxn>
                  <a:cxn ang="0">
                    <a:pos x="48" y="15"/>
                  </a:cxn>
                  <a:cxn ang="0">
                    <a:pos x="57" y="15"/>
                  </a:cxn>
                  <a:cxn ang="0">
                    <a:pos x="57" y="0"/>
                  </a:cxn>
                </a:cxnLst>
                <a:rect l="0" t="0" r="r" b="b"/>
                <a:pathLst>
                  <a:path w="57" h="38">
                    <a:moveTo>
                      <a:pt x="57" y="0"/>
                    </a:moveTo>
                    <a:lnTo>
                      <a:pt x="46" y="0"/>
                    </a:lnTo>
                    <a:lnTo>
                      <a:pt x="36" y="2"/>
                    </a:lnTo>
                    <a:lnTo>
                      <a:pt x="27" y="6"/>
                    </a:lnTo>
                    <a:lnTo>
                      <a:pt x="17" y="10"/>
                    </a:lnTo>
                    <a:lnTo>
                      <a:pt x="10" y="15"/>
                    </a:lnTo>
                    <a:lnTo>
                      <a:pt x="4" y="21"/>
                    </a:lnTo>
                    <a:lnTo>
                      <a:pt x="0" y="28"/>
                    </a:lnTo>
                    <a:lnTo>
                      <a:pt x="0" y="38"/>
                    </a:lnTo>
                    <a:lnTo>
                      <a:pt x="15" y="38"/>
                    </a:lnTo>
                    <a:lnTo>
                      <a:pt x="15" y="34"/>
                    </a:lnTo>
                    <a:lnTo>
                      <a:pt x="17" y="30"/>
                    </a:lnTo>
                    <a:lnTo>
                      <a:pt x="21" y="26"/>
                    </a:lnTo>
                    <a:lnTo>
                      <a:pt x="27" y="23"/>
                    </a:lnTo>
                    <a:lnTo>
                      <a:pt x="33" y="19"/>
                    </a:lnTo>
                    <a:lnTo>
                      <a:pt x="40" y="17"/>
                    </a:lnTo>
                    <a:lnTo>
                      <a:pt x="48" y="15"/>
                    </a:lnTo>
                    <a:lnTo>
                      <a:pt x="57" y="15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" name="Freeform 161"/>
              <p:cNvSpPr>
                <a:spLocks/>
              </p:cNvSpPr>
              <p:nvPr/>
            </p:nvSpPr>
            <p:spPr bwMode="auto">
              <a:xfrm>
                <a:off x="454919" y="5646836"/>
                <a:ext cx="92075" cy="54298"/>
              </a:xfrm>
              <a:custGeom>
                <a:avLst/>
                <a:gdLst/>
                <a:ahLst/>
                <a:cxnLst>
                  <a:cxn ang="0">
                    <a:pos x="58" y="38"/>
                  </a:cxn>
                  <a:cxn ang="0">
                    <a:pos x="56" y="28"/>
                  </a:cxn>
                  <a:cxn ang="0">
                    <a:pos x="52" y="21"/>
                  </a:cxn>
                  <a:cxn ang="0">
                    <a:pos x="46" y="15"/>
                  </a:cxn>
                  <a:cxn ang="0">
                    <a:pos x="39" y="10"/>
                  </a:cxn>
                  <a:cxn ang="0">
                    <a:pos x="31" y="6"/>
                  </a:cxn>
                  <a:cxn ang="0">
                    <a:pos x="21" y="2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15"/>
                  </a:cxn>
                  <a:cxn ang="0">
                    <a:pos x="10" y="15"/>
                  </a:cxn>
                  <a:cxn ang="0">
                    <a:pos x="18" y="17"/>
                  </a:cxn>
                  <a:cxn ang="0">
                    <a:pos x="25" y="19"/>
                  </a:cxn>
                  <a:cxn ang="0">
                    <a:pos x="31" y="23"/>
                  </a:cxn>
                  <a:cxn ang="0">
                    <a:pos x="37" y="26"/>
                  </a:cxn>
                  <a:cxn ang="0">
                    <a:pos x="39" y="30"/>
                  </a:cxn>
                  <a:cxn ang="0">
                    <a:pos x="41" y="34"/>
                  </a:cxn>
                  <a:cxn ang="0">
                    <a:pos x="42" y="38"/>
                  </a:cxn>
                  <a:cxn ang="0">
                    <a:pos x="58" y="38"/>
                  </a:cxn>
                </a:cxnLst>
                <a:rect l="0" t="0" r="r" b="b"/>
                <a:pathLst>
                  <a:path w="58" h="38">
                    <a:moveTo>
                      <a:pt x="58" y="38"/>
                    </a:moveTo>
                    <a:lnTo>
                      <a:pt x="56" y="28"/>
                    </a:lnTo>
                    <a:lnTo>
                      <a:pt x="52" y="21"/>
                    </a:lnTo>
                    <a:lnTo>
                      <a:pt x="46" y="15"/>
                    </a:lnTo>
                    <a:lnTo>
                      <a:pt x="39" y="10"/>
                    </a:lnTo>
                    <a:lnTo>
                      <a:pt x="31" y="6"/>
                    </a:lnTo>
                    <a:lnTo>
                      <a:pt x="21" y="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15"/>
                    </a:lnTo>
                    <a:lnTo>
                      <a:pt x="10" y="15"/>
                    </a:lnTo>
                    <a:lnTo>
                      <a:pt x="18" y="17"/>
                    </a:lnTo>
                    <a:lnTo>
                      <a:pt x="25" y="19"/>
                    </a:lnTo>
                    <a:lnTo>
                      <a:pt x="31" y="23"/>
                    </a:lnTo>
                    <a:lnTo>
                      <a:pt x="37" y="26"/>
                    </a:lnTo>
                    <a:lnTo>
                      <a:pt x="39" y="30"/>
                    </a:lnTo>
                    <a:lnTo>
                      <a:pt x="41" y="34"/>
                    </a:lnTo>
                    <a:lnTo>
                      <a:pt x="42" y="38"/>
                    </a:lnTo>
                    <a:lnTo>
                      <a:pt x="58" y="38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" name="Freeform 162"/>
              <p:cNvSpPr>
                <a:spLocks/>
              </p:cNvSpPr>
              <p:nvPr/>
            </p:nvSpPr>
            <p:spPr bwMode="auto">
              <a:xfrm>
                <a:off x="454919" y="5701134"/>
                <a:ext cx="92075" cy="52868"/>
              </a:xfrm>
              <a:custGeom>
                <a:avLst/>
                <a:gdLst/>
                <a:ahLst/>
                <a:cxnLst>
                  <a:cxn ang="0">
                    <a:pos x="0" y="37"/>
                  </a:cxn>
                  <a:cxn ang="0">
                    <a:pos x="12" y="37"/>
                  </a:cxn>
                  <a:cxn ang="0">
                    <a:pos x="21" y="35"/>
                  </a:cxn>
                  <a:cxn ang="0">
                    <a:pos x="31" y="31"/>
                  </a:cxn>
                  <a:cxn ang="0">
                    <a:pos x="39" y="27"/>
                  </a:cxn>
                  <a:cxn ang="0">
                    <a:pos x="46" y="22"/>
                  </a:cxn>
                  <a:cxn ang="0">
                    <a:pos x="52" y="14"/>
                  </a:cxn>
                  <a:cxn ang="0">
                    <a:pos x="56" y="7"/>
                  </a:cxn>
                  <a:cxn ang="0">
                    <a:pos x="58" y="0"/>
                  </a:cxn>
                  <a:cxn ang="0">
                    <a:pos x="42" y="0"/>
                  </a:cxn>
                  <a:cxn ang="0">
                    <a:pos x="41" y="3"/>
                  </a:cxn>
                  <a:cxn ang="0">
                    <a:pos x="39" y="7"/>
                  </a:cxn>
                  <a:cxn ang="0">
                    <a:pos x="37" y="11"/>
                  </a:cxn>
                  <a:cxn ang="0">
                    <a:pos x="31" y="14"/>
                  </a:cxn>
                  <a:cxn ang="0">
                    <a:pos x="25" y="16"/>
                  </a:cxn>
                  <a:cxn ang="0">
                    <a:pos x="18" y="20"/>
                  </a:cxn>
                  <a:cxn ang="0">
                    <a:pos x="10" y="20"/>
                  </a:cxn>
                  <a:cxn ang="0">
                    <a:pos x="0" y="22"/>
                  </a:cxn>
                  <a:cxn ang="0">
                    <a:pos x="0" y="37"/>
                  </a:cxn>
                </a:cxnLst>
                <a:rect l="0" t="0" r="r" b="b"/>
                <a:pathLst>
                  <a:path w="58" h="37">
                    <a:moveTo>
                      <a:pt x="0" y="37"/>
                    </a:moveTo>
                    <a:lnTo>
                      <a:pt x="12" y="37"/>
                    </a:lnTo>
                    <a:lnTo>
                      <a:pt x="21" y="35"/>
                    </a:lnTo>
                    <a:lnTo>
                      <a:pt x="31" y="31"/>
                    </a:lnTo>
                    <a:lnTo>
                      <a:pt x="39" y="27"/>
                    </a:lnTo>
                    <a:lnTo>
                      <a:pt x="46" y="22"/>
                    </a:lnTo>
                    <a:lnTo>
                      <a:pt x="52" y="14"/>
                    </a:lnTo>
                    <a:lnTo>
                      <a:pt x="56" y="7"/>
                    </a:lnTo>
                    <a:lnTo>
                      <a:pt x="58" y="0"/>
                    </a:lnTo>
                    <a:lnTo>
                      <a:pt x="42" y="0"/>
                    </a:lnTo>
                    <a:lnTo>
                      <a:pt x="41" y="3"/>
                    </a:lnTo>
                    <a:lnTo>
                      <a:pt x="39" y="7"/>
                    </a:lnTo>
                    <a:lnTo>
                      <a:pt x="37" y="11"/>
                    </a:lnTo>
                    <a:lnTo>
                      <a:pt x="31" y="14"/>
                    </a:lnTo>
                    <a:lnTo>
                      <a:pt x="25" y="16"/>
                    </a:lnTo>
                    <a:lnTo>
                      <a:pt x="18" y="20"/>
                    </a:lnTo>
                    <a:lnTo>
                      <a:pt x="10" y="20"/>
                    </a:lnTo>
                    <a:lnTo>
                      <a:pt x="0" y="22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" name="Freeform 163"/>
              <p:cNvSpPr>
                <a:spLocks/>
              </p:cNvSpPr>
              <p:nvPr/>
            </p:nvSpPr>
            <p:spPr bwMode="auto">
              <a:xfrm>
                <a:off x="364432" y="5701134"/>
                <a:ext cx="90487" cy="5286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7"/>
                  </a:cxn>
                  <a:cxn ang="0">
                    <a:pos x="4" y="14"/>
                  </a:cxn>
                  <a:cxn ang="0">
                    <a:pos x="10" y="22"/>
                  </a:cxn>
                  <a:cxn ang="0">
                    <a:pos x="17" y="27"/>
                  </a:cxn>
                  <a:cxn ang="0">
                    <a:pos x="27" y="31"/>
                  </a:cxn>
                  <a:cxn ang="0">
                    <a:pos x="36" y="35"/>
                  </a:cxn>
                  <a:cxn ang="0">
                    <a:pos x="46" y="37"/>
                  </a:cxn>
                  <a:cxn ang="0">
                    <a:pos x="57" y="37"/>
                  </a:cxn>
                  <a:cxn ang="0">
                    <a:pos x="57" y="22"/>
                  </a:cxn>
                  <a:cxn ang="0">
                    <a:pos x="48" y="20"/>
                  </a:cxn>
                  <a:cxn ang="0">
                    <a:pos x="40" y="20"/>
                  </a:cxn>
                  <a:cxn ang="0">
                    <a:pos x="33" y="16"/>
                  </a:cxn>
                  <a:cxn ang="0">
                    <a:pos x="27" y="14"/>
                  </a:cxn>
                  <a:cxn ang="0">
                    <a:pos x="21" y="11"/>
                  </a:cxn>
                  <a:cxn ang="0">
                    <a:pos x="17" y="7"/>
                  </a:cxn>
                  <a:cxn ang="0">
                    <a:pos x="15" y="3"/>
                  </a:cxn>
                  <a:cxn ang="0">
                    <a:pos x="15" y="0"/>
                  </a:cxn>
                  <a:cxn ang="0">
                    <a:pos x="0" y="0"/>
                  </a:cxn>
                </a:cxnLst>
                <a:rect l="0" t="0" r="r" b="b"/>
                <a:pathLst>
                  <a:path w="57" h="37">
                    <a:moveTo>
                      <a:pt x="0" y="0"/>
                    </a:moveTo>
                    <a:lnTo>
                      <a:pt x="0" y="7"/>
                    </a:lnTo>
                    <a:lnTo>
                      <a:pt x="4" y="14"/>
                    </a:lnTo>
                    <a:lnTo>
                      <a:pt x="10" y="22"/>
                    </a:lnTo>
                    <a:lnTo>
                      <a:pt x="17" y="27"/>
                    </a:lnTo>
                    <a:lnTo>
                      <a:pt x="27" y="31"/>
                    </a:lnTo>
                    <a:lnTo>
                      <a:pt x="36" y="35"/>
                    </a:lnTo>
                    <a:lnTo>
                      <a:pt x="46" y="37"/>
                    </a:lnTo>
                    <a:lnTo>
                      <a:pt x="57" y="37"/>
                    </a:lnTo>
                    <a:lnTo>
                      <a:pt x="57" y="22"/>
                    </a:lnTo>
                    <a:lnTo>
                      <a:pt x="48" y="20"/>
                    </a:lnTo>
                    <a:lnTo>
                      <a:pt x="40" y="20"/>
                    </a:lnTo>
                    <a:lnTo>
                      <a:pt x="33" y="16"/>
                    </a:lnTo>
                    <a:lnTo>
                      <a:pt x="27" y="14"/>
                    </a:lnTo>
                    <a:lnTo>
                      <a:pt x="21" y="11"/>
                    </a:lnTo>
                    <a:lnTo>
                      <a:pt x="17" y="7"/>
                    </a:lnTo>
                    <a:lnTo>
                      <a:pt x="15" y="3"/>
                    </a:lnTo>
                    <a:lnTo>
                      <a:pt x="1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" name="Freeform 164"/>
              <p:cNvSpPr>
                <a:spLocks/>
              </p:cNvSpPr>
              <p:nvPr/>
            </p:nvSpPr>
            <p:spPr bwMode="auto">
              <a:xfrm>
                <a:off x="377132" y="5701134"/>
                <a:ext cx="1587" cy="142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" name="Freeform 165"/>
              <p:cNvSpPr>
                <a:spLocks/>
              </p:cNvSpPr>
              <p:nvPr/>
            </p:nvSpPr>
            <p:spPr bwMode="auto">
              <a:xfrm>
                <a:off x="616844" y="5971194"/>
                <a:ext cx="60325" cy="127172"/>
              </a:xfrm>
              <a:custGeom>
                <a:avLst/>
                <a:gdLst/>
                <a:ahLst/>
                <a:cxnLst>
                  <a:cxn ang="0">
                    <a:pos x="30" y="87"/>
                  </a:cxn>
                  <a:cxn ang="0">
                    <a:pos x="38" y="85"/>
                  </a:cxn>
                  <a:cxn ang="0">
                    <a:pos x="15" y="0"/>
                  </a:cxn>
                  <a:cxn ang="0">
                    <a:pos x="0" y="4"/>
                  </a:cxn>
                  <a:cxn ang="0">
                    <a:pos x="23" y="89"/>
                  </a:cxn>
                  <a:cxn ang="0">
                    <a:pos x="30" y="87"/>
                  </a:cxn>
                </a:cxnLst>
                <a:rect l="0" t="0" r="r" b="b"/>
                <a:pathLst>
                  <a:path w="38" h="89">
                    <a:moveTo>
                      <a:pt x="30" y="87"/>
                    </a:moveTo>
                    <a:lnTo>
                      <a:pt x="38" y="85"/>
                    </a:lnTo>
                    <a:lnTo>
                      <a:pt x="15" y="0"/>
                    </a:lnTo>
                    <a:lnTo>
                      <a:pt x="0" y="4"/>
                    </a:lnTo>
                    <a:lnTo>
                      <a:pt x="23" y="89"/>
                    </a:lnTo>
                    <a:lnTo>
                      <a:pt x="30" y="87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" name="Freeform 166"/>
              <p:cNvSpPr>
                <a:spLocks/>
              </p:cNvSpPr>
              <p:nvPr/>
            </p:nvSpPr>
            <p:spPr bwMode="auto">
              <a:xfrm>
                <a:off x="691457" y="5986912"/>
                <a:ext cx="65087" cy="111453"/>
              </a:xfrm>
              <a:custGeom>
                <a:avLst/>
                <a:gdLst/>
                <a:ahLst/>
                <a:cxnLst>
                  <a:cxn ang="0">
                    <a:pos x="33" y="76"/>
                  </a:cxn>
                  <a:cxn ang="0">
                    <a:pos x="41" y="73"/>
                  </a:cxn>
                  <a:cxn ang="0">
                    <a:pos x="16" y="0"/>
                  </a:cxn>
                  <a:cxn ang="0">
                    <a:pos x="0" y="4"/>
                  </a:cxn>
                  <a:cxn ang="0">
                    <a:pos x="25" y="78"/>
                  </a:cxn>
                  <a:cxn ang="0">
                    <a:pos x="33" y="76"/>
                  </a:cxn>
                </a:cxnLst>
                <a:rect l="0" t="0" r="r" b="b"/>
                <a:pathLst>
                  <a:path w="41" h="78">
                    <a:moveTo>
                      <a:pt x="33" y="76"/>
                    </a:moveTo>
                    <a:lnTo>
                      <a:pt x="41" y="73"/>
                    </a:lnTo>
                    <a:lnTo>
                      <a:pt x="16" y="0"/>
                    </a:lnTo>
                    <a:lnTo>
                      <a:pt x="0" y="4"/>
                    </a:lnTo>
                    <a:lnTo>
                      <a:pt x="25" y="78"/>
                    </a:lnTo>
                    <a:lnTo>
                      <a:pt x="33" y="76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" name="Freeform 167"/>
              <p:cNvSpPr>
                <a:spLocks/>
              </p:cNvSpPr>
              <p:nvPr/>
            </p:nvSpPr>
            <p:spPr bwMode="auto">
              <a:xfrm>
                <a:off x="770832" y="5979767"/>
                <a:ext cx="66675" cy="118598"/>
              </a:xfrm>
              <a:custGeom>
                <a:avLst/>
                <a:gdLst/>
                <a:ahLst/>
                <a:cxnLst>
                  <a:cxn ang="0">
                    <a:pos x="35" y="81"/>
                  </a:cxn>
                  <a:cxn ang="0">
                    <a:pos x="42" y="78"/>
                  </a:cxn>
                  <a:cxn ang="0">
                    <a:pos x="15" y="0"/>
                  </a:cxn>
                  <a:cxn ang="0">
                    <a:pos x="0" y="5"/>
                  </a:cxn>
                  <a:cxn ang="0">
                    <a:pos x="27" y="83"/>
                  </a:cxn>
                  <a:cxn ang="0">
                    <a:pos x="35" y="81"/>
                  </a:cxn>
                </a:cxnLst>
                <a:rect l="0" t="0" r="r" b="b"/>
                <a:pathLst>
                  <a:path w="42" h="83">
                    <a:moveTo>
                      <a:pt x="35" y="81"/>
                    </a:moveTo>
                    <a:lnTo>
                      <a:pt x="42" y="78"/>
                    </a:lnTo>
                    <a:lnTo>
                      <a:pt x="15" y="0"/>
                    </a:lnTo>
                    <a:lnTo>
                      <a:pt x="0" y="5"/>
                    </a:lnTo>
                    <a:lnTo>
                      <a:pt x="27" y="83"/>
                    </a:lnTo>
                    <a:lnTo>
                      <a:pt x="35" y="81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" name="Freeform 168"/>
              <p:cNvSpPr>
                <a:spLocks/>
              </p:cNvSpPr>
              <p:nvPr/>
            </p:nvSpPr>
            <p:spPr bwMode="auto">
              <a:xfrm>
                <a:off x="573982" y="5606827"/>
                <a:ext cx="273050" cy="61442"/>
              </a:xfrm>
              <a:custGeom>
                <a:avLst/>
                <a:gdLst/>
                <a:ahLst/>
                <a:cxnLst>
                  <a:cxn ang="0">
                    <a:pos x="172" y="32"/>
                  </a:cxn>
                  <a:cxn ang="0">
                    <a:pos x="159" y="21"/>
                  </a:cxn>
                  <a:cxn ang="0">
                    <a:pos x="145" y="13"/>
                  </a:cxn>
                  <a:cxn ang="0">
                    <a:pos x="132" y="8"/>
                  </a:cxn>
                  <a:cxn ang="0">
                    <a:pos x="116" y="2"/>
                  </a:cxn>
                  <a:cxn ang="0">
                    <a:pos x="103" y="0"/>
                  </a:cxn>
                  <a:cxn ang="0">
                    <a:pos x="88" y="0"/>
                  </a:cxn>
                  <a:cxn ang="0">
                    <a:pos x="74" y="2"/>
                  </a:cxn>
                  <a:cxn ang="0">
                    <a:pos x="61" y="4"/>
                  </a:cxn>
                  <a:cxn ang="0">
                    <a:pos x="40" y="10"/>
                  </a:cxn>
                  <a:cxn ang="0">
                    <a:pos x="21" y="17"/>
                  </a:cxn>
                  <a:cxn ang="0">
                    <a:pos x="8" y="25"/>
                  </a:cxn>
                  <a:cxn ang="0">
                    <a:pos x="0" y="32"/>
                  </a:cxn>
                  <a:cxn ang="0">
                    <a:pos x="17" y="36"/>
                  </a:cxn>
                  <a:cxn ang="0">
                    <a:pos x="29" y="30"/>
                  </a:cxn>
                  <a:cxn ang="0">
                    <a:pos x="44" y="25"/>
                  </a:cxn>
                  <a:cxn ang="0">
                    <a:pos x="65" y="19"/>
                  </a:cxn>
                  <a:cxn ang="0">
                    <a:pos x="76" y="17"/>
                  </a:cxn>
                  <a:cxn ang="0">
                    <a:pos x="88" y="15"/>
                  </a:cxn>
                  <a:cxn ang="0">
                    <a:pos x="101" y="17"/>
                  </a:cxn>
                  <a:cxn ang="0">
                    <a:pos x="113" y="19"/>
                  </a:cxn>
                  <a:cxn ang="0">
                    <a:pos x="126" y="21"/>
                  </a:cxn>
                  <a:cxn ang="0">
                    <a:pos x="137" y="26"/>
                  </a:cxn>
                  <a:cxn ang="0">
                    <a:pos x="151" y="34"/>
                  </a:cxn>
                  <a:cxn ang="0">
                    <a:pos x="162" y="43"/>
                  </a:cxn>
                  <a:cxn ang="0">
                    <a:pos x="172" y="32"/>
                  </a:cxn>
                </a:cxnLst>
                <a:rect l="0" t="0" r="r" b="b"/>
                <a:pathLst>
                  <a:path w="172" h="43">
                    <a:moveTo>
                      <a:pt x="172" y="32"/>
                    </a:moveTo>
                    <a:lnTo>
                      <a:pt x="159" y="21"/>
                    </a:lnTo>
                    <a:lnTo>
                      <a:pt x="145" y="13"/>
                    </a:lnTo>
                    <a:lnTo>
                      <a:pt x="132" y="8"/>
                    </a:lnTo>
                    <a:lnTo>
                      <a:pt x="116" y="2"/>
                    </a:lnTo>
                    <a:lnTo>
                      <a:pt x="103" y="0"/>
                    </a:lnTo>
                    <a:lnTo>
                      <a:pt x="88" y="0"/>
                    </a:lnTo>
                    <a:lnTo>
                      <a:pt x="74" y="2"/>
                    </a:lnTo>
                    <a:lnTo>
                      <a:pt x="61" y="4"/>
                    </a:lnTo>
                    <a:lnTo>
                      <a:pt x="40" y="10"/>
                    </a:lnTo>
                    <a:lnTo>
                      <a:pt x="21" y="17"/>
                    </a:lnTo>
                    <a:lnTo>
                      <a:pt x="8" y="25"/>
                    </a:lnTo>
                    <a:lnTo>
                      <a:pt x="0" y="32"/>
                    </a:lnTo>
                    <a:lnTo>
                      <a:pt x="17" y="36"/>
                    </a:lnTo>
                    <a:lnTo>
                      <a:pt x="29" y="30"/>
                    </a:lnTo>
                    <a:lnTo>
                      <a:pt x="44" y="25"/>
                    </a:lnTo>
                    <a:lnTo>
                      <a:pt x="65" y="19"/>
                    </a:lnTo>
                    <a:lnTo>
                      <a:pt x="76" y="17"/>
                    </a:lnTo>
                    <a:lnTo>
                      <a:pt x="88" y="15"/>
                    </a:lnTo>
                    <a:lnTo>
                      <a:pt x="101" y="17"/>
                    </a:lnTo>
                    <a:lnTo>
                      <a:pt x="113" y="19"/>
                    </a:lnTo>
                    <a:lnTo>
                      <a:pt x="126" y="21"/>
                    </a:lnTo>
                    <a:lnTo>
                      <a:pt x="137" y="26"/>
                    </a:lnTo>
                    <a:lnTo>
                      <a:pt x="151" y="34"/>
                    </a:lnTo>
                    <a:lnTo>
                      <a:pt x="162" y="43"/>
                    </a:lnTo>
                    <a:lnTo>
                      <a:pt x="172" y="32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" name="Freeform 169"/>
              <p:cNvSpPr>
                <a:spLocks/>
              </p:cNvSpPr>
              <p:nvPr/>
            </p:nvSpPr>
            <p:spPr bwMode="auto">
              <a:xfrm>
                <a:off x="831157" y="5652552"/>
                <a:ext cx="28575" cy="297209"/>
              </a:xfrm>
              <a:custGeom>
                <a:avLst/>
                <a:gdLst/>
                <a:ahLst/>
                <a:cxnLst>
                  <a:cxn ang="0">
                    <a:pos x="16" y="208"/>
                  </a:cxn>
                  <a:cxn ang="0">
                    <a:pos x="16" y="199"/>
                  </a:cxn>
                  <a:cxn ang="0">
                    <a:pos x="16" y="177"/>
                  </a:cxn>
                  <a:cxn ang="0">
                    <a:pos x="18" y="145"/>
                  </a:cxn>
                  <a:cxn ang="0">
                    <a:pos x="18" y="108"/>
                  </a:cxn>
                  <a:cxn ang="0">
                    <a:pos x="18" y="71"/>
                  </a:cxn>
                  <a:cxn ang="0">
                    <a:pos x="18" y="39"/>
                  </a:cxn>
                  <a:cxn ang="0">
                    <a:pos x="16" y="15"/>
                  </a:cxn>
                  <a:cxn ang="0">
                    <a:pos x="10" y="0"/>
                  </a:cxn>
                  <a:cxn ang="0">
                    <a:pos x="0" y="11"/>
                  </a:cxn>
                  <a:cxn ang="0">
                    <a:pos x="0" y="17"/>
                  </a:cxn>
                  <a:cxn ang="0">
                    <a:pos x="0" y="39"/>
                  </a:cxn>
                  <a:cxn ang="0">
                    <a:pos x="2" y="71"/>
                  </a:cxn>
                  <a:cxn ang="0">
                    <a:pos x="2" y="108"/>
                  </a:cxn>
                  <a:cxn ang="0">
                    <a:pos x="0" y="145"/>
                  </a:cxn>
                  <a:cxn ang="0">
                    <a:pos x="0" y="177"/>
                  </a:cxn>
                  <a:cxn ang="0">
                    <a:pos x="0" y="199"/>
                  </a:cxn>
                  <a:cxn ang="0">
                    <a:pos x="0" y="208"/>
                  </a:cxn>
                  <a:cxn ang="0">
                    <a:pos x="16" y="208"/>
                  </a:cxn>
                </a:cxnLst>
                <a:rect l="0" t="0" r="r" b="b"/>
                <a:pathLst>
                  <a:path w="18" h="208">
                    <a:moveTo>
                      <a:pt x="16" y="208"/>
                    </a:moveTo>
                    <a:lnTo>
                      <a:pt x="16" y="199"/>
                    </a:lnTo>
                    <a:lnTo>
                      <a:pt x="16" y="177"/>
                    </a:lnTo>
                    <a:lnTo>
                      <a:pt x="18" y="145"/>
                    </a:lnTo>
                    <a:lnTo>
                      <a:pt x="18" y="108"/>
                    </a:lnTo>
                    <a:lnTo>
                      <a:pt x="18" y="71"/>
                    </a:lnTo>
                    <a:lnTo>
                      <a:pt x="18" y="39"/>
                    </a:lnTo>
                    <a:lnTo>
                      <a:pt x="16" y="15"/>
                    </a:lnTo>
                    <a:lnTo>
                      <a:pt x="10" y="0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0" y="39"/>
                    </a:lnTo>
                    <a:lnTo>
                      <a:pt x="2" y="71"/>
                    </a:lnTo>
                    <a:lnTo>
                      <a:pt x="2" y="108"/>
                    </a:lnTo>
                    <a:lnTo>
                      <a:pt x="0" y="145"/>
                    </a:lnTo>
                    <a:lnTo>
                      <a:pt x="0" y="177"/>
                    </a:lnTo>
                    <a:lnTo>
                      <a:pt x="0" y="199"/>
                    </a:lnTo>
                    <a:lnTo>
                      <a:pt x="0" y="208"/>
                    </a:lnTo>
                    <a:lnTo>
                      <a:pt x="16" y="208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" name="Freeform 170"/>
              <p:cNvSpPr>
                <a:spLocks/>
              </p:cNvSpPr>
              <p:nvPr/>
            </p:nvSpPr>
            <p:spPr bwMode="auto">
              <a:xfrm>
                <a:off x="583507" y="5946903"/>
                <a:ext cx="273050" cy="52868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15" y="23"/>
                  </a:cxn>
                  <a:cxn ang="0">
                    <a:pos x="30" y="28"/>
                  </a:cxn>
                  <a:cxn ang="0">
                    <a:pos x="46" y="34"/>
                  </a:cxn>
                  <a:cxn ang="0">
                    <a:pos x="61" y="36"/>
                  </a:cxn>
                  <a:cxn ang="0">
                    <a:pos x="76" y="37"/>
                  </a:cxn>
                  <a:cxn ang="0">
                    <a:pos x="89" y="37"/>
                  </a:cxn>
                  <a:cxn ang="0">
                    <a:pos x="103" y="36"/>
                  </a:cxn>
                  <a:cxn ang="0">
                    <a:pos x="114" y="34"/>
                  </a:cxn>
                  <a:cxn ang="0">
                    <a:pos x="137" y="28"/>
                  </a:cxn>
                  <a:cxn ang="0">
                    <a:pos x="153" y="21"/>
                  </a:cxn>
                  <a:cxn ang="0">
                    <a:pos x="164" y="13"/>
                  </a:cxn>
                  <a:cxn ang="0">
                    <a:pos x="172" y="2"/>
                  </a:cxn>
                  <a:cxn ang="0">
                    <a:pos x="156" y="2"/>
                  </a:cxn>
                  <a:cxn ang="0">
                    <a:pos x="154" y="0"/>
                  </a:cxn>
                  <a:cxn ang="0">
                    <a:pos x="147" y="6"/>
                  </a:cxn>
                  <a:cxn ang="0">
                    <a:pos x="131" y="13"/>
                  </a:cxn>
                  <a:cxn ang="0">
                    <a:pos x="110" y="19"/>
                  </a:cxn>
                  <a:cxn ang="0">
                    <a:pos x="101" y="21"/>
                  </a:cxn>
                  <a:cxn ang="0">
                    <a:pos x="88" y="23"/>
                  </a:cxn>
                  <a:cxn ang="0">
                    <a:pos x="76" y="23"/>
                  </a:cxn>
                  <a:cxn ang="0">
                    <a:pos x="63" y="21"/>
                  </a:cxn>
                  <a:cxn ang="0">
                    <a:pos x="49" y="19"/>
                  </a:cxn>
                  <a:cxn ang="0">
                    <a:pos x="36" y="15"/>
                  </a:cxn>
                  <a:cxn ang="0">
                    <a:pos x="21" y="10"/>
                  </a:cxn>
                  <a:cxn ang="0">
                    <a:pos x="7" y="0"/>
                  </a:cxn>
                  <a:cxn ang="0">
                    <a:pos x="0" y="13"/>
                  </a:cxn>
                </a:cxnLst>
                <a:rect l="0" t="0" r="r" b="b"/>
                <a:pathLst>
                  <a:path w="172" h="37">
                    <a:moveTo>
                      <a:pt x="0" y="13"/>
                    </a:moveTo>
                    <a:lnTo>
                      <a:pt x="15" y="23"/>
                    </a:lnTo>
                    <a:lnTo>
                      <a:pt x="30" y="28"/>
                    </a:lnTo>
                    <a:lnTo>
                      <a:pt x="46" y="34"/>
                    </a:lnTo>
                    <a:lnTo>
                      <a:pt x="61" y="36"/>
                    </a:lnTo>
                    <a:lnTo>
                      <a:pt x="76" y="37"/>
                    </a:lnTo>
                    <a:lnTo>
                      <a:pt x="89" y="37"/>
                    </a:lnTo>
                    <a:lnTo>
                      <a:pt x="103" y="36"/>
                    </a:lnTo>
                    <a:lnTo>
                      <a:pt x="114" y="34"/>
                    </a:lnTo>
                    <a:lnTo>
                      <a:pt x="137" y="28"/>
                    </a:lnTo>
                    <a:lnTo>
                      <a:pt x="153" y="21"/>
                    </a:lnTo>
                    <a:lnTo>
                      <a:pt x="164" y="13"/>
                    </a:lnTo>
                    <a:lnTo>
                      <a:pt x="172" y="2"/>
                    </a:lnTo>
                    <a:lnTo>
                      <a:pt x="156" y="2"/>
                    </a:lnTo>
                    <a:lnTo>
                      <a:pt x="154" y="0"/>
                    </a:lnTo>
                    <a:lnTo>
                      <a:pt x="147" y="6"/>
                    </a:lnTo>
                    <a:lnTo>
                      <a:pt x="131" y="13"/>
                    </a:lnTo>
                    <a:lnTo>
                      <a:pt x="110" y="19"/>
                    </a:lnTo>
                    <a:lnTo>
                      <a:pt x="101" y="21"/>
                    </a:lnTo>
                    <a:lnTo>
                      <a:pt x="88" y="23"/>
                    </a:lnTo>
                    <a:lnTo>
                      <a:pt x="76" y="23"/>
                    </a:lnTo>
                    <a:lnTo>
                      <a:pt x="63" y="21"/>
                    </a:lnTo>
                    <a:lnTo>
                      <a:pt x="49" y="19"/>
                    </a:lnTo>
                    <a:lnTo>
                      <a:pt x="36" y="15"/>
                    </a:lnTo>
                    <a:lnTo>
                      <a:pt x="21" y="10"/>
                    </a:lnTo>
                    <a:lnTo>
                      <a:pt x="7" y="0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" name="Freeform 171"/>
              <p:cNvSpPr>
                <a:spLocks/>
              </p:cNvSpPr>
              <p:nvPr/>
            </p:nvSpPr>
            <p:spPr bwMode="auto">
              <a:xfrm>
                <a:off x="570807" y="5652552"/>
                <a:ext cx="30162" cy="312927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" y="13"/>
                  </a:cxn>
                  <a:cxn ang="0">
                    <a:pos x="2" y="37"/>
                  </a:cxn>
                  <a:cxn ang="0">
                    <a:pos x="2" y="71"/>
                  </a:cxn>
                  <a:cxn ang="0">
                    <a:pos x="0" y="110"/>
                  </a:cxn>
                  <a:cxn ang="0">
                    <a:pos x="0" y="147"/>
                  </a:cxn>
                  <a:cxn ang="0">
                    <a:pos x="2" y="180"/>
                  </a:cxn>
                  <a:cxn ang="0">
                    <a:pos x="2" y="204"/>
                  </a:cxn>
                  <a:cxn ang="0">
                    <a:pos x="8" y="219"/>
                  </a:cxn>
                  <a:cxn ang="0">
                    <a:pos x="15" y="206"/>
                  </a:cxn>
                  <a:cxn ang="0">
                    <a:pos x="17" y="203"/>
                  </a:cxn>
                  <a:cxn ang="0">
                    <a:pos x="17" y="180"/>
                  </a:cxn>
                  <a:cxn ang="0">
                    <a:pos x="17" y="147"/>
                  </a:cxn>
                  <a:cxn ang="0">
                    <a:pos x="17" y="110"/>
                  </a:cxn>
                  <a:cxn ang="0">
                    <a:pos x="17" y="71"/>
                  </a:cxn>
                  <a:cxn ang="0">
                    <a:pos x="17" y="37"/>
                  </a:cxn>
                  <a:cxn ang="0">
                    <a:pos x="17" y="13"/>
                  </a:cxn>
                  <a:cxn ang="0">
                    <a:pos x="19" y="4"/>
                  </a:cxn>
                  <a:cxn ang="0">
                    <a:pos x="2" y="0"/>
                  </a:cxn>
                </a:cxnLst>
                <a:rect l="0" t="0" r="r" b="b"/>
                <a:pathLst>
                  <a:path w="19" h="219">
                    <a:moveTo>
                      <a:pt x="2" y="0"/>
                    </a:moveTo>
                    <a:lnTo>
                      <a:pt x="2" y="13"/>
                    </a:lnTo>
                    <a:lnTo>
                      <a:pt x="2" y="37"/>
                    </a:lnTo>
                    <a:lnTo>
                      <a:pt x="2" y="71"/>
                    </a:lnTo>
                    <a:lnTo>
                      <a:pt x="0" y="110"/>
                    </a:lnTo>
                    <a:lnTo>
                      <a:pt x="0" y="147"/>
                    </a:lnTo>
                    <a:lnTo>
                      <a:pt x="2" y="180"/>
                    </a:lnTo>
                    <a:lnTo>
                      <a:pt x="2" y="204"/>
                    </a:lnTo>
                    <a:lnTo>
                      <a:pt x="8" y="219"/>
                    </a:lnTo>
                    <a:lnTo>
                      <a:pt x="15" y="206"/>
                    </a:lnTo>
                    <a:lnTo>
                      <a:pt x="17" y="203"/>
                    </a:lnTo>
                    <a:lnTo>
                      <a:pt x="17" y="180"/>
                    </a:lnTo>
                    <a:lnTo>
                      <a:pt x="17" y="147"/>
                    </a:lnTo>
                    <a:lnTo>
                      <a:pt x="17" y="110"/>
                    </a:lnTo>
                    <a:lnTo>
                      <a:pt x="17" y="71"/>
                    </a:lnTo>
                    <a:lnTo>
                      <a:pt x="17" y="37"/>
                    </a:lnTo>
                    <a:lnTo>
                      <a:pt x="17" y="13"/>
                    </a:lnTo>
                    <a:lnTo>
                      <a:pt x="19" y="4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" name="Freeform 172"/>
              <p:cNvSpPr>
                <a:spLocks/>
              </p:cNvSpPr>
              <p:nvPr/>
            </p:nvSpPr>
            <p:spPr bwMode="auto">
              <a:xfrm>
                <a:off x="586682" y="5655409"/>
                <a:ext cx="1587" cy="142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" name="Freeform 173"/>
              <p:cNvSpPr>
                <a:spLocks/>
              </p:cNvSpPr>
              <p:nvPr/>
            </p:nvSpPr>
            <p:spPr bwMode="auto">
              <a:xfrm>
                <a:off x="620019" y="5646836"/>
                <a:ext cx="93663" cy="54298"/>
              </a:xfrm>
              <a:custGeom>
                <a:avLst/>
                <a:gdLst/>
                <a:ahLst/>
                <a:cxnLst>
                  <a:cxn ang="0">
                    <a:pos x="59" y="0"/>
                  </a:cxn>
                  <a:cxn ang="0">
                    <a:pos x="47" y="0"/>
                  </a:cxn>
                  <a:cxn ang="0">
                    <a:pos x="38" y="2"/>
                  </a:cxn>
                  <a:cxn ang="0">
                    <a:pos x="28" y="6"/>
                  </a:cxn>
                  <a:cxn ang="0">
                    <a:pos x="19" y="10"/>
                  </a:cxn>
                  <a:cxn ang="0">
                    <a:pos x="11" y="15"/>
                  </a:cxn>
                  <a:cxn ang="0">
                    <a:pos x="5" y="21"/>
                  </a:cxn>
                  <a:cxn ang="0">
                    <a:pos x="1" y="28"/>
                  </a:cxn>
                  <a:cxn ang="0">
                    <a:pos x="0" y="38"/>
                  </a:cxn>
                  <a:cxn ang="0">
                    <a:pos x="17" y="38"/>
                  </a:cxn>
                  <a:cxn ang="0">
                    <a:pos x="17" y="34"/>
                  </a:cxn>
                  <a:cxn ang="0">
                    <a:pos x="19" y="30"/>
                  </a:cxn>
                  <a:cxn ang="0">
                    <a:pos x="23" y="26"/>
                  </a:cxn>
                  <a:cxn ang="0">
                    <a:pos x="26" y="23"/>
                  </a:cxn>
                  <a:cxn ang="0">
                    <a:pos x="34" y="19"/>
                  </a:cxn>
                  <a:cxn ang="0">
                    <a:pos x="42" y="17"/>
                  </a:cxn>
                  <a:cxn ang="0">
                    <a:pos x="49" y="15"/>
                  </a:cxn>
                  <a:cxn ang="0">
                    <a:pos x="59" y="15"/>
                  </a:cxn>
                  <a:cxn ang="0">
                    <a:pos x="59" y="0"/>
                  </a:cxn>
                </a:cxnLst>
                <a:rect l="0" t="0" r="r" b="b"/>
                <a:pathLst>
                  <a:path w="59" h="38">
                    <a:moveTo>
                      <a:pt x="59" y="0"/>
                    </a:moveTo>
                    <a:lnTo>
                      <a:pt x="47" y="0"/>
                    </a:lnTo>
                    <a:lnTo>
                      <a:pt x="38" y="2"/>
                    </a:lnTo>
                    <a:lnTo>
                      <a:pt x="28" y="6"/>
                    </a:lnTo>
                    <a:lnTo>
                      <a:pt x="19" y="10"/>
                    </a:lnTo>
                    <a:lnTo>
                      <a:pt x="11" y="15"/>
                    </a:lnTo>
                    <a:lnTo>
                      <a:pt x="5" y="21"/>
                    </a:lnTo>
                    <a:lnTo>
                      <a:pt x="1" y="28"/>
                    </a:lnTo>
                    <a:lnTo>
                      <a:pt x="0" y="38"/>
                    </a:lnTo>
                    <a:lnTo>
                      <a:pt x="17" y="38"/>
                    </a:lnTo>
                    <a:lnTo>
                      <a:pt x="17" y="34"/>
                    </a:lnTo>
                    <a:lnTo>
                      <a:pt x="19" y="30"/>
                    </a:lnTo>
                    <a:lnTo>
                      <a:pt x="23" y="26"/>
                    </a:lnTo>
                    <a:lnTo>
                      <a:pt x="26" y="23"/>
                    </a:lnTo>
                    <a:lnTo>
                      <a:pt x="34" y="19"/>
                    </a:lnTo>
                    <a:lnTo>
                      <a:pt x="42" y="17"/>
                    </a:lnTo>
                    <a:lnTo>
                      <a:pt x="49" y="15"/>
                    </a:lnTo>
                    <a:lnTo>
                      <a:pt x="59" y="15"/>
                    </a:lnTo>
                    <a:lnTo>
                      <a:pt x="59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" name="Freeform 174"/>
              <p:cNvSpPr>
                <a:spLocks/>
              </p:cNvSpPr>
              <p:nvPr/>
            </p:nvSpPr>
            <p:spPr bwMode="auto">
              <a:xfrm>
                <a:off x="713682" y="5646836"/>
                <a:ext cx="90487" cy="54298"/>
              </a:xfrm>
              <a:custGeom>
                <a:avLst/>
                <a:gdLst/>
                <a:ahLst/>
                <a:cxnLst>
                  <a:cxn ang="0">
                    <a:pos x="57" y="38"/>
                  </a:cxn>
                  <a:cxn ang="0">
                    <a:pos x="55" y="28"/>
                  </a:cxn>
                  <a:cxn ang="0">
                    <a:pos x="51" y="21"/>
                  </a:cxn>
                  <a:cxn ang="0">
                    <a:pos x="46" y="15"/>
                  </a:cxn>
                  <a:cxn ang="0">
                    <a:pos x="38" y="10"/>
                  </a:cxn>
                  <a:cxn ang="0">
                    <a:pos x="30" y="6"/>
                  </a:cxn>
                  <a:cxn ang="0">
                    <a:pos x="21" y="2"/>
                  </a:cxn>
                  <a:cxn ang="0">
                    <a:pos x="9" y="0"/>
                  </a:cxn>
                  <a:cxn ang="0">
                    <a:pos x="0" y="0"/>
                  </a:cxn>
                  <a:cxn ang="0">
                    <a:pos x="0" y="15"/>
                  </a:cxn>
                  <a:cxn ang="0">
                    <a:pos x="7" y="15"/>
                  </a:cxn>
                  <a:cxn ang="0">
                    <a:pos x="17" y="17"/>
                  </a:cxn>
                  <a:cxn ang="0">
                    <a:pos x="25" y="19"/>
                  </a:cxn>
                  <a:cxn ang="0">
                    <a:pos x="30" y="23"/>
                  </a:cxn>
                  <a:cxn ang="0">
                    <a:pos x="36" y="26"/>
                  </a:cxn>
                  <a:cxn ang="0">
                    <a:pos x="38" y="30"/>
                  </a:cxn>
                  <a:cxn ang="0">
                    <a:pos x="40" y="34"/>
                  </a:cxn>
                  <a:cxn ang="0">
                    <a:pos x="42" y="38"/>
                  </a:cxn>
                  <a:cxn ang="0">
                    <a:pos x="57" y="38"/>
                  </a:cxn>
                </a:cxnLst>
                <a:rect l="0" t="0" r="r" b="b"/>
                <a:pathLst>
                  <a:path w="57" h="38">
                    <a:moveTo>
                      <a:pt x="57" y="38"/>
                    </a:moveTo>
                    <a:lnTo>
                      <a:pt x="55" y="28"/>
                    </a:lnTo>
                    <a:lnTo>
                      <a:pt x="51" y="21"/>
                    </a:lnTo>
                    <a:lnTo>
                      <a:pt x="46" y="15"/>
                    </a:lnTo>
                    <a:lnTo>
                      <a:pt x="38" y="10"/>
                    </a:lnTo>
                    <a:lnTo>
                      <a:pt x="30" y="6"/>
                    </a:lnTo>
                    <a:lnTo>
                      <a:pt x="21" y="2"/>
                    </a:lnTo>
                    <a:lnTo>
                      <a:pt x="9" y="0"/>
                    </a:lnTo>
                    <a:lnTo>
                      <a:pt x="0" y="0"/>
                    </a:lnTo>
                    <a:lnTo>
                      <a:pt x="0" y="15"/>
                    </a:lnTo>
                    <a:lnTo>
                      <a:pt x="7" y="15"/>
                    </a:lnTo>
                    <a:lnTo>
                      <a:pt x="17" y="17"/>
                    </a:lnTo>
                    <a:lnTo>
                      <a:pt x="25" y="19"/>
                    </a:lnTo>
                    <a:lnTo>
                      <a:pt x="30" y="23"/>
                    </a:lnTo>
                    <a:lnTo>
                      <a:pt x="36" y="26"/>
                    </a:lnTo>
                    <a:lnTo>
                      <a:pt x="38" y="30"/>
                    </a:lnTo>
                    <a:lnTo>
                      <a:pt x="40" y="34"/>
                    </a:lnTo>
                    <a:lnTo>
                      <a:pt x="42" y="38"/>
                    </a:lnTo>
                    <a:lnTo>
                      <a:pt x="57" y="38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" name="Freeform 175"/>
              <p:cNvSpPr>
                <a:spLocks/>
              </p:cNvSpPr>
              <p:nvPr/>
            </p:nvSpPr>
            <p:spPr bwMode="auto">
              <a:xfrm>
                <a:off x="713682" y="5701134"/>
                <a:ext cx="90487" cy="52868"/>
              </a:xfrm>
              <a:custGeom>
                <a:avLst/>
                <a:gdLst/>
                <a:ahLst/>
                <a:cxnLst>
                  <a:cxn ang="0">
                    <a:pos x="0" y="37"/>
                  </a:cxn>
                  <a:cxn ang="0">
                    <a:pos x="9" y="37"/>
                  </a:cxn>
                  <a:cxn ang="0">
                    <a:pos x="21" y="35"/>
                  </a:cxn>
                  <a:cxn ang="0">
                    <a:pos x="30" y="31"/>
                  </a:cxn>
                  <a:cxn ang="0">
                    <a:pos x="38" y="27"/>
                  </a:cxn>
                  <a:cxn ang="0">
                    <a:pos x="46" y="22"/>
                  </a:cxn>
                  <a:cxn ang="0">
                    <a:pos x="51" y="14"/>
                  </a:cxn>
                  <a:cxn ang="0">
                    <a:pos x="55" y="7"/>
                  </a:cxn>
                  <a:cxn ang="0">
                    <a:pos x="57" y="0"/>
                  </a:cxn>
                  <a:cxn ang="0">
                    <a:pos x="42" y="0"/>
                  </a:cxn>
                  <a:cxn ang="0">
                    <a:pos x="40" y="3"/>
                  </a:cxn>
                  <a:cxn ang="0">
                    <a:pos x="38" y="7"/>
                  </a:cxn>
                  <a:cxn ang="0">
                    <a:pos x="36" y="11"/>
                  </a:cxn>
                  <a:cxn ang="0">
                    <a:pos x="30" y="14"/>
                  </a:cxn>
                  <a:cxn ang="0">
                    <a:pos x="25" y="16"/>
                  </a:cxn>
                  <a:cxn ang="0">
                    <a:pos x="17" y="20"/>
                  </a:cxn>
                  <a:cxn ang="0">
                    <a:pos x="7" y="20"/>
                  </a:cxn>
                  <a:cxn ang="0">
                    <a:pos x="0" y="22"/>
                  </a:cxn>
                  <a:cxn ang="0">
                    <a:pos x="0" y="37"/>
                  </a:cxn>
                </a:cxnLst>
                <a:rect l="0" t="0" r="r" b="b"/>
                <a:pathLst>
                  <a:path w="57" h="37">
                    <a:moveTo>
                      <a:pt x="0" y="37"/>
                    </a:moveTo>
                    <a:lnTo>
                      <a:pt x="9" y="37"/>
                    </a:lnTo>
                    <a:lnTo>
                      <a:pt x="21" y="35"/>
                    </a:lnTo>
                    <a:lnTo>
                      <a:pt x="30" y="31"/>
                    </a:lnTo>
                    <a:lnTo>
                      <a:pt x="38" y="27"/>
                    </a:lnTo>
                    <a:lnTo>
                      <a:pt x="46" y="22"/>
                    </a:lnTo>
                    <a:lnTo>
                      <a:pt x="51" y="14"/>
                    </a:lnTo>
                    <a:lnTo>
                      <a:pt x="55" y="7"/>
                    </a:lnTo>
                    <a:lnTo>
                      <a:pt x="57" y="0"/>
                    </a:lnTo>
                    <a:lnTo>
                      <a:pt x="42" y="0"/>
                    </a:lnTo>
                    <a:lnTo>
                      <a:pt x="40" y="3"/>
                    </a:lnTo>
                    <a:lnTo>
                      <a:pt x="38" y="7"/>
                    </a:lnTo>
                    <a:lnTo>
                      <a:pt x="36" y="11"/>
                    </a:lnTo>
                    <a:lnTo>
                      <a:pt x="30" y="14"/>
                    </a:lnTo>
                    <a:lnTo>
                      <a:pt x="25" y="16"/>
                    </a:lnTo>
                    <a:lnTo>
                      <a:pt x="17" y="20"/>
                    </a:lnTo>
                    <a:lnTo>
                      <a:pt x="7" y="20"/>
                    </a:lnTo>
                    <a:lnTo>
                      <a:pt x="0" y="22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" name="Freeform 176"/>
              <p:cNvSpPr>
                <a:spLocks/>
              </p:cNvSpPr>
              <p:nvPr/>
            </p:nvSpPr>
            <p:spPr bwMode="auto">
              <a:xfrm>
                <a:off x="620019" y="5701134"/>
                <a:ext cx="93663" cy="5286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7"/>
                  </a:cxn>
                  <a:cxn ang="0">
                    <a:pos x="5" y="14"/>
                  </a:cxn>
                  <a:cxn ang="0">
                    <a:pos x="11" y="22"/>
                  </a:cxn>
                  <a:cxn ang="0">
                    <a:pos x="19" y="27"/>
                  </a:cxn>
                  <a:cxn ang="0">
                    <a:pos x="28" y="31"/>
                  </a:cxn>
                  <a:cxn ang="0">
                    <a:pos x="38" y="35"/>
                  </a:cxn>
                  <a:cxn ang="0">
                    <a:pos x="47" y="37"/>
                  </a:cxn>
                  <a:cxn ang="0">
                    <a:pos x="59" y="37"/>
                  </a:cxn>
                  <a:cxn ang="0">
                    <a:pos x="59" y="22"/>
                  </a:cxn>
                  <a:cxn ang="0">
                    <a:pos x="49" y="20"/>
                  </a:cxn>
                  <a:cxn ang="0">
                    <a:pos x="42" y="20"/>
                  </a:cxn>
                  <a:cxn ang="0">
                    <a:pos x="34" y="16"/>
                  </a:cxn>
                  <a:cxn ang="0">
                    <a:pos x="26" y="14"/>
                  </a:cxn>
                  <a:cxn ang="0">
                    <a:pos x="23" y="11"/>
                  </a:cxn>
                  <a:cxn ang="0">
                    <a:pos x="19" y="7"/>
                  </a:cxn>
                  <a:cxn ang="0">
                    <a:pos x="17" y="3"/>
                  </a:cxn>
                  <a:cxn ang="0">
                    <a:pos x="17" y="0"/>
                  </a:cxn>
                  <a:cxn ang="0">
                    <a:pos x="0" y="0"/>
                  </a:cxn>
                </a:cxnLst>
                <a:rect l="0" t="0" r="r" b="b"/>
                <a:pathLst>
                  <a:path w="59" h="37">
                    <a:moveTo>
                      <a:pt x="0" y="0"/>
                    </a:moveTo>
                    <a:lnTo>
                      <a:pt x="1" y="7"/>
                    </a:lnTo>
                    <a:lnTo>
                      <a:pt x="5" y="14"/>
                    </a:lnTo>
                    <a:lnTo>
                      <a:pt x="11" y="22"/>
                    </a:lnTo>
                    <a:lnTo>
                      <a:pt x="19" y="27"/>
                    </a:lnTo>
                    <a:lnTo>
                      <a:pt x="28" y="31"/>
                    </a:lnTo>
                    <a:lnTo>
                      <a:pt x="38" y="35"/>
                    </a:lnTo>
                    <a:lnTo>
                      <a:pt x="47" y="37"/>
                    </a:lnTo>
                    <a:lnTo>
                      <a:pt x="59" y="37"/>
                    </a:lnTo>
                    <a:lnTo>
                      <a:pt x="59" y="22"/>
                    </a:lnTo>
                    <a:lnTo>
                      <a:pt x="49" y="20"/>
                    </a:lnTo>
                    <a:lnTo>
                      <a:pt x="42" y="20"/>
                    </a:lnTo>
                    <a:lnTo>
                      <a:pt x="34" y="16"/>
                    </a:lnTo>
                    <a:lnTo>
                      <a:pt x="26" y="14"/>
                    </a:lnTo>
                    <a:lnTo>
                      <a:pt x="23" y="11"/>
                    </a:lnTo>
                    <a:lnTo>
                      <a:pt x="19" y="7"/>
                    </a:lnTo>
                    <a:lnTo>
                      <a:pt x="17" y="3"/>
                    </a:lnTo>
                    <a:lnTo>
                      <a:pt x="1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" name="Freeform 177"/>
              <p:cNvSpPr>
                <a:spLocks/>
              </p:cNvSpPr>
              <p:nvPr/>
            </p:nvSpPr>
            <p:spPr bwMode="auto">
              <a:xfrm>
                <a:off x="634307" y="5701134"/>
                <a:ext cx="1587" cy="142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" name="Freeform 178"/>
              <p:cNvSpPr>
                <a:spLocks/>
              </p:cNvSpPr>
              <p:nvPr/>
            </p:nvSpPr>
            <p:spPr bwMode="auto">
              <a:xfrm>
                <a:off x="874019" y="5971194"/>
                <a:ext cx="60325" cy="127172"/>
              </a:xfrm>
              <a:custGeom>
                <a:avLst/>
                <a:gdLst/>
                <a:ahLst/>
                <a:cxnLst>
                  <a:cxn ang="0">
                    <a:pos x="31" y="87"/>
                  </a:cxn>
                  <a:cxn ang="0">
                    <a:pos x="38" y="85"/>
                  </a:cxn>
                  <a:cxn ang="0">
                    <a:pos x="15" y="0"/>
                  </a:cxn>
                  <a:cxn ang="0">
                    <a:pos x="0" y="4"/>
                  </a:cxn>
                  <a:cxn ang="0">
                    <a:pos x="23" y="89"/>
                  </a:cxn>
                  <a:cxn ang="0">
                    <a:pos x="31" y="87"/>
                  </a:cxn>
                </a:cxnLst>
                <a:rect l="0" t="0" r="r" b="b"/>
                <a:pathLst>
                  <a:path w="38" h="89">
                    <a:moveTo>
                      <a:pt x="31" y="87"/>
                    </a:moveTo>
                    <a:lnTo>
                      <a:pt x="38" y="85"/>
                    </a:lnTo>
                    <a:lnTo>
                      <a:pt x="15" y="0"/>
                    </a:lnTo>
                    <a:lnTo>
                      <a:pt x="0" y="4"/>
                    </a:lnTo>
                    <a:lnTo>
                      <a:pt x="23" y="89"/>
                    </a:lnTo>
                    <a:lnTo>
                      <a:pt x="31" y="87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" name="Freeform 179"/>
              <p:cNvSpPr>
                <a:spLocks/>
              </p:cNvSpPr>
              <p:nvPr/>
            </p:nvSpPr>
            <p:spPr bwMode="auto">
              <a:xfrm>
                <a:off x="950219" y="5986912"/>
                <a:ext cx="63500" cy="111453"/>
              </a:xfrm>
              <a:custGeom>
                <a:avLst/>
                <a:gdLst/>
                <a:ahLst/>
                <a:cxnLst>
                  <a:cxn ang="0">
                    <a:pos x="32" y="76"/>
                  </a:cxn>
                  <a:cxn ang="0">
                    <a:pos x="40" y="73"/>
                  </a:cxn>
                  <a:cxn ang="0">
                    <a:pos x="15" y="0"/>
                  </a:cxn>
                  <a:cxn ang="0">
                    <a:pos x="0" y="4"/>
                  </a:cxn>
                  <a:cxn ang="0">
                    <a:pos x="25" y="78"/>
                  </a:cxn>
                  <a:cxn ang="0">
                    <a:pos x="32" y="76"/>
                  </a:cxn>
                </a:cxnLst>
                <a:rect l="0" t="0" r="r" b="b"/>
                <a:pathLst>
                  <a:path w="40" h="78">
                    <a:moveTo>
                      <a:pt x="32" y="76"/>
                    </a:moveTo>
                    <a:lnTo>
                      <a:pt x="40" y="73"/>
                    </a:lnTo>
                    <a:lnTo>
                      <a:pt x="15" y="0"/>
                    </a:lnTo>
                    <a:lnTo>
                      <a:pt x="0" y="4"/>
                    </a:lnTo>
                    <a:lnTo>
                      <a:pt x="25" y="78"/>
                    </a:lnTo>
                    <a:lnTo>
                      <a:pt x="32" y="76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" name="Freeform 180"/>
              <p:cNvSpPr>
                <a:spLocks/>
              </p:cNvSpPr>
              <p:nvPr/>
            </p:nvSpPr>
            <p:spPr bwMode="auto">
              <a:xfrm>
                <a:off x="1029594" y="5979767"/>
                <a:ext cx="66675" cy="118598"/>
              </a:xfrm>
              <a:custGeom>
                <a:avLst/>
                <a:gdLst/>
                <a:ahLst/>
                <a:cxnLst>
                  <a:cxn ang="0">
                    <a:pos x="34" y="81"/>
                  </a:cxn>
                  <a:cxn ang="0">
                    <a:pos x="42" y="78"/>
                  </a:cxn>
                  <a:cxn ang="0">
                    <a:pos x="15" y="0"/>
                  </a:cxn>
                  <a:cxn ang="0">
                    <a:pos x="0" y="5"/>
                  </a:cxn>
                  <a:cxn ang="0">
                    <a:pos x="26" y="83"/>
                  </a:cxn>
                  <a:cxn ang="0">
                    <a:pos x="34" y="81"/>
                  </a:cxn>
                </a:cxnLst>
                <a:rect l="0" t="0" r="r" b="b"/>
                <a:pathLst>
                  <a:path w="42" h="83">
                    <a:moveTo>
                      <a:pt x="34" y="81"/>
                    </a:moveTo>
                    <a:lnTo>
                      <a:pt x="42" y="78"/>
                    </a:lnTo>
                    <a:lnTo>
                      <a:pt x="15" y="0"/>
                    </a:lnTo>
                    <a:lnTo>
                      <a:pt x="0" y="5"/>
                    </a:lnTo>
                    <a:lnTo>
                      <a:pt x="26" y="83"/>
                    </a:lnTo>
                    <a:lnTo>
                      <a:pt x="34" y="81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" name="Freeform 181"/>
              <p:cNvSpPr>
                <a:spLocks/>
              </p:cNvSpPr>
              <p:nvPr/>
            </p:nvSpPr>
            <p:spPr bwMode="auto">
              <a:xfrm>
                <a:off x="831157" y="5606827"/>
                <a:ext cx="273050" cy="61442"/>
              </a:xfrm>
              <a:custGeom>
                <a:avLst/>
                <a:gdLst/>
                <a:ahLst/>
                <a:cxnLst>
                  <a:cxn ang="0">
                    <a:pos x="172" y="32"/>
                  </a:cxn>
                  <a:cxn ang="0">
                    <a:pos x="159" y="21"/>
                  </a:cxn>
                  <a:cxn ang="0">
                    <a:pos x="146" y="13"/>
                  </a:cxn>
                  <a:cxn ang="0">
                    <a:pos x="130" y="8"/>
                  </a:cxn>
                  <a:cxn ang="0">
                    <a:pos x="117" y="2"/>
                  </a:cxn>
                  <a:cxn ang="0">
                    <a:pos x="102" y="0"/>
                  </a:cxn>
                  <a:cxn ang="0">
                    <a:pos x="88" y="0"/>
                  </a:cxn>
                  <a:cxn ang="0">
                    <a:pos x="75" y="2"/>
                  </a:cxn>
                  <a:cxn ang="0">
                    <a:pos x="61" y="4"/>
                  </a:cxn>
                  <a:cxn ang="0">
                    <a:pos x="40" y="10"/>
                  </a:cxn>
                  <a:cxn ang="0">
                    <a:pos x="21" y="17"/>
                  </a:cxn>
                  <a:cxn ang="0">
                    <a:pos x="8" y="25"/>
                  </a:cxn>
                  <a:cxn ang="0">
                    <a:pos x="0" y="32"/>
                  </a:cxn>
                  <a:cxn ang="0">
                    <a:pos x="16" y="36"/>
                  </a:cxn>
                  <a:cxn ang="0">
                    <a:pos x="18" y="36"/>
                  </a:cxn>
                  <a:cxn ang="0">
                    <a:pos x="29" y="30"/>
                  </a:cxn>
                  <a:cxn ang="0">
                    <a:pos x="44" y="25"/>
                  </a:cxn>
                  <a:cxn ang="0">
                    <a:pos x="65" y="19"/>
                  </a:cxn>
                  <a:cxn ang="0">
                    <a:pos x="77" y="17"/>
                  </a:cxn>
                  <a:cxn ang="0">
                    <a:pos x="88" y="15"/>
                  </a:cxn>
                  <a:cxn ang="0">
                    <a:pos x="102" y="17"/>
                  </a:cxn>
                  <a:cxn ang="0">
                    <a:pos x="113" y="19"/>
                  </a:cxn>
                  <a:cxn ang="0">
                    <a:pos x="126" y="21"/>
                  </a:cxn>
                  <a:cxn ang="0">
                    <a:pos x="138" y="26"/>
                  </a:cxn>
                  <a:cxn ang="0">
                    <a:pos x="151" y="34"/>
                  </a:cxn>
                  <a:cxn ang="0">
                    <a:pos x="163" y="43"/>
                  </a:cxn>
                  <a:cxn ang="0">
                    <a:pos x="172" y="32"/>
                  </a:cxn>
                </a:cxnLst>
                <a:rect l="0" t="0" r="r" b="b"/>
                <a:pathLst>
                  <a:path w="172" h="43">
                    <a:moveTo>
                      <a:pt x="172" y="32"/>
                    </a:moveTo>
                    <a:lnTo>
                      <a:pt x="159" y="21"/>
                    </a:lnTo>
                    <a:lnTo>
                      <a:pt x="146" y="13"/>
                    </a:lnTo>
                    <a:lnTo>
                      <a:pt x="130" y="8"/>
                    </a:lnTo>
                    <a:lnTo>
                      <a:pt x="117" y="2"/>
                    </a:lnTo>
                    <a:lnTo>
                      <a:pt x="102" y="0"/>
                    </a:lnTo>
                    <a:lnTo>
                      <a:pt x="88" y="0"/>
                    </a:lnTo>
                    <a:lnTo>
                      <a:pt x="75" y="2"/>
                    </a:lnTo>
                    <a:lnTo>
                      <a:pt x="61" y="4"/>
                    </a:lnTo>
                    <a:lnTo>
                      <a:pt x="40" y="10"/>
                    </a:lnTo>
                    <a:lnTo>
                      <a:pt x="21" y="17"/>
                    </a:lnTo>
                    <a:lnTo>
                      <a:pt x="8" y="25"/>
                    </a:lnTo>
                    <a:lnTo>
                      <a:pt x="0" y="32"/>
                    </a:lnTo>
                    <a:lnTo>
                      <a:pt x="16" y="36"/>
                    </a:lnTo>
                    <a:lnTo>
                      <a:pt x="18" y="36"/>
                    </a:lnTo>
                    <a:lnTo>
                      <a:pt x="29" y="30"/>
                    </a:lnTo>
                    <a:lnTo>
                      <a:pt x="44" y="25"/>
                    </a:lnTo>
                    <a:lnTo>
                      <a:pt x="65" y="19"/>
                    </a:lnTo>
                    <a:lnTo>
                      <a:pt x="77" y="17"/>
                    </a:lnTo>
                    <a:lnTo>
                      <a:pt x="88" y="15"/>
                    </a:lnTo>
                    <a:lnTo>
                      <a:pt x="102" y="17"/>
                    </a:lnTo>
                    <a:lnTo>
                      <a:pt x="113" y="19"/>
                    </a:lnTo>
                    <a:lnTo>
                      <a:pt x="126" y="21"/>
                    </a:lnTo>
                    <a:lnTo>
                      <a:pt x="138" y="26"/>
                    </a:lnTo>
                    <a:lnTo>
                      <a:pt x="151" y="34"/>
                    </a:lnTo>
                    <a:lnTo>
                      <a:pt x="163" y="43"/>
                    </a:lnTo>
                    <a:lnTo>
                      <a:pt x="172" y="32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" name="Freeform 182"/>
              <p:cNvSpPr>
                <a:spLocks/>
              </p:cNvSpPr>
              <p:nvPr/>
            </p:nvSpPr>
            <p:spPr bwMode="auto">
              <a:xfrm>
                <a:off x="1086744" y="5652552"/>
                <a:ext cx="30163" cy="297209"/>
              </a:xfrm>
              <a:custGeom>
                <a:avLst/>
                <a:gdLst/>
                <a:ahLst/>
                <a:cxnLst>
                  <a:cxn ang="0">
                    <a:pos x="17" y="208"/>
                  </a:cxn>
                  <a:cxn ang="0">
                    <a:pos x="17" y="199"/>
                  </a:cxn>
                  <a:cxn ang="0">
                    <a:pos x="17" y="177"/>
                  </a:cxn>
                  <a:cxn ang="0">
                    <a:pos x="19" y="145"/>
                  </a:cxn>
                  <a:cxn ang="0">
                    <a:pos x="19" y="108"/>
                  </a:cxn>
                  <a:cxn ang="0">
                    <a:pos x="19" y="71"/>
                  </a:cxn>
                  <a:cxn ang="0">
                    <a:pos x="19" y="39"/>
                  </a:cxn>
                  <a:cxn ang="0">
                    <a:pos x="17" y="15"/>
                  </a:cxn>
                  <a:cxn ang="0">
                    <a:pos x="11" y="0"/>
                  </a:cxn>
                  <a:cxn ang="0">
                    <a:pos x="2" y="11"/>
                  </a:cxn>
                  <a:cxn ang="0">
                    <a:pos x="2" y="17"/>
                  </a:cxn>
                  <a:cxn ang="0">
                    <a:pos x="2" y="39"/>
                  </a:cxn>
                  <a:cxn ang="0">
                    <a:pos x="4" y="71"/>
                  </a:cxn>
                  <a:cxn ang="0">
                    <a:pos x="4" y="108"/>
                  </a:cxn>
                  <a:cxn ang="0">
                    <a:pos x="2" y="145"/>
                  </a:cxn>
                  <a:cxn ang="0">
                    <a:pos x="2" y="177"/>
                  </a:cxn>
                  <a:cxn ang="0">
                    <a:pos x="2" y="199"/>
                  </a:cxn>
                  <a:cxn ang="0">
                    <a:pos x="0" y="208"/>
                  </a:cxn>
                  <a:cxn ang="0">
                    <a:pos x="17" y="208"/>
                  </a:cxn>
                </a:cxnLst>
                <a:rect l="0" t="0" r="r" b="b"/>
                <a:pathLst>
                  <a:path w="19" h="208">
                    <a:moveTo>
                      <a:pt x="17" y="208"/>
                    </a:moveTo>
                    <a:lnTo>
                      <a:pt x="17" y="199"/>
                    </a:lnTo>
                    <a:lnTo>
                      <a:pt x="17" y="177"/>
                    </a:lnTo>
                    <a:lnTo>
                      <a:pt x="19" y="145"/>
                    </a:lnTo>
                    <a:lnTo>
                      <a:pt x="19" y="108"/>
                    </a:lnTo>
                    <a:lnTo>
                      <a:pt x="19" y="71"/>
                    </a:lnTo>
                    <a:lnTo>
                      <a:pt x="19" y="39"/>
                    </a:lnTo>
                    <a:lnTo>
                      <a:pt x="17" y="15"/>
                    </a:lnTo>
                    <a:lnTo>
                      <a:pt x="11" y="0"/>
                    </a:lnTo>
                    <a:lnTo>
                      <a:pt x="2" y="11"/>
                    </a:lnTo>
                    <a:lnTo>
                      <a:pt x="2" y="17"/>
                    </a:lnTo>
                    <a:lnTo>
                      <a:pt x="2" y="39"/>
                    </a:lnTo>
                    <a:lnTo>
                      <a:pt x="4" y="71"/>
                    </a:lnTo>
                    <a:lnTo>
                      <a:pt x="4" y="108"/>
                    </a:lnTo>
                    <a:lnTo>
                      <a:pt x="2" y="145"/>
                    </a:lnTo>
                    <a:lnTo>
                      <a:pt x="2" y="177"/>
                    </a:lnTo>
                    <a:lnTo>
                      <a:pt x="2" y="199"/>
                    </a:lnTo>
                    <a:lnTo>
                      <a:pt x="0" y="208"/>
                    </a:lnTo>
                    <a:lnTo>
                      <a:pt x="17" y="208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" name="Freeform 183"/>
              <p:cNvSpPr>
                <a:spLocks/>
              </p:cNvSpPr>
              <p:nvPr/>
            </p:nvSpPr>
            <p:spPr bwMode="auto">
              <a:xfrm>
                <a:off x="837507" y="5946903"/>
                <a:ext cx="276225" cy="52868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17" y="23"/>
                  </a:cxn>
                  <a:cxn ang="0">
                    <a:pos x="33" y="28"/>
                  </a:cxn>
                  <a:cxn ang="0">
                    <a:pos x="48" y="34"/>
                  </a:cxn>
                  <a:cxn ang="0">
                    <a:pos x="63" y="36"/>
                  </a:cxn>
                  <a:cxn ang="0">
                    <a:pos x="78" y="37"/>
                  </a:cxn>
                  <a:cxn ang="0">
                    <a:pos x="92" y="37"/>
                  </a:cxn>
                  <a:cxn ang="0">
                    <a:pos x="105" y="36"/>
                  </a:cxn>
                  <a:cxn ang="0">
                    <a:pos x="117" y="34"/>
                  </a:cxn>
                  <a:cxn ang="0">
                    <a:pos x="140" y="28"/>
                  </a:cxn>
                  <a:cxn ang="0">
                    <a:pos x="155" y="21"/>
                  </a:cxn>
                  <a:cxn ang="0">
                    <a:pos x="166" y="13"/>
                  </a:cxn>
                  <a:cxn ang="0">
                    <a:pos x="174" y="2"/>
                  </a:cxn>
                  <a:cxn ang="0">
                    <a:pos x="157" y="2"/>
                  </a:cxn>
                  <a:cxn ang="0">
                    <a:pos x="157" y="0"/>
                  </a:cxn>
                  <a:cxn ang="0">
                    <a:pos x="147" y="6"/>
                  </a:cxn>
                  <a:cxn ang="0">
                    <a:pos x="134" y="13"/>
                  </a:cxn>
                  <a:cxn ang="0">
                    <a:pos x="113" y="19"/>
                  </a:cxn>
                  <a:cxn ang="0">
                    <a:pos x="103" y="21"/>
                  </a:cxn>
                  <a:cxn ang="0">
                    <a:pos x="90" y="23"/>
                  </a:cxn>
                  <a:cxn ang="0">
                    <a:pos x="78" y="23"/>
                  </a:cxn>
                  <a:cxn ang="0">
                    <a:pos x="65" y="21"/>
                  </a:cxn>
                  <a:cxn ang="0">
                    <a:pos x="52" y="19"/>
                  </a:cxn>
                  <a:cxn ang="0">
                    <a:pos x="38" y="15"/>
                  </a:cxn>
                  <a:cxn ang="0">
                    <a:pos x="23" y="10"/>
                  </a:cxn>
                  <a:cxn ang="0">
                    <a:pos x="10" y="0"/>
                  </a:cxn>
                  <a:cxn ang="0">
                    <a:pos x="0" y="13"/>
                  </a:cxn>
                </a:cxnLst>
                <a:rect l="0" t="0" r="r" b="b"/>
                <a:pathLst>
                  <a:path w="174" h="37">
                    <a:moveTo>
                      <a:pt x="0" y="13"/>
                    </a:moveTo>
                    <a:lnTo>
                      <a:pt x="17" y="23"/>
                    </a:lnTo>
                    <a:lnTo>
                      <a:pt x="33" y="28"/>
                    </a:lnTo>
                    <a:lnTo>
                      <a:pt x="48" y="34"/>
                    </a:lnTo>
                    <a:lnTo>
                      <a:pt x="63" y="36"/>
                    </a:lnTo>
                    <a:lnTo>
                      <a:pt x="78" y="37"/>
                    </a:lnTo>
                    <a:lnTo>
                      <a:pt x="92" y="37"/>
                    </a:lnTo>
                    <a:lnTo>
                      <a:pt x="105" y="36"/>
                    </a:lnTo>
                    <a:lnTo>
                      <a:pt x="117" y="34"/>
                    </a:lnTo>
                    <a:lnTo>
                      <a:pt x="140" y="28"/>
                    </a:lnTo>
                    <a:lnTo>
                      <a:pt x="155" y="21"/>
                    </a:lnTo>
                    <a:lnTo>
                      <a:pt x="166" y="13"/>
                    </a:lnTo>
                    <a:lnTo>
                      <a:pt x="174" y="2"/>
                    </a:lnTo>
                    <a:lnTo>
                      <a:pt x="157" y="2"/>
                    </a:lnTo>
                    <a:lnTo>
                      <a:pt x="157" y="0"/>
                    </a:lnTo>
                    <a:lnTo>
                      <a:pt x="147" y="6"/>
                    </a:lnTo>
                    <a:lnTo>
                      <a:pt x="134" y="13"/>
                    </a:lnTo>
                    <a:lnTo>
                      <a:pt x="113" y="19"/>
                    </a:lnTo>
                    <a:lnTo>
                      <a:pt x="103" y="21"/>
                    </a:lnTo>
                    <a:lnTo>
                      <a:pt x="90" y="23"/>
                    </a:lnTo>
                    <a:lnTo>
                      <a:pt x="78" y="23"/>
                    </a:lnTo>
                    <a:lnTo>
                      <a:pt x="65" y="21"/>
                    </a:lnTo>
                    <a:lnTo>
                      <a:pt x="52" y="19"/>
                    </a:lnTo>
                    <a:lnTo>
                      <a:pt x="38" y="15"/>
                    </a:lnTo>
                    <a:lnTo>
                      <a:pt x="23" y="10"/>
                    </a:lnTo>
                    <a:lnTo>
                      <a:pt x="10" y="0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" name="Freeform 184"/>
              <p:cNvSpPr>
                <a:spLocks/>
              </p:cNvSpPr>
              <p:nvPr/>
            </p:nvSpPr>
            <p:spPr bwMode="auto">
              <a:xfrm>
                <a:off x="827982" y="5652552"/>
                <a:ext cx="28575" cy="312927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" y="13"/>
                  </a:cxn>
                  <a:cxn ang="0">
                    <a:pos x="2" y="37"/>
                  </a:cxn>
                  <a:cxn ang="0">
                    <a:pos x="0" y="71"/>
                  </a:cxn>
                  <a:cxn ang="0">
                    <a:pos x="0" y="110"/>
                  </a:cxn>
                  <a:cxn ang="0">
                    <a:pos x="0" y="147"/>
                  </a:cxn>
                  <a:cxn ang="0">
                    <a:pos x="2" y="180"/>
                  </a:cxn>
                  <a:cxn ang="0">
                    <a:pos x="2" y="204"/>
                  </a:cxn>
                  <a:cxn ang="0">
                    <a:pos x="6" y="219"/>
                  </a:cxn>
                  <a:cxn ang="0">
                    <a:pos x="16" y="206"/>
                  </a:cxn>
                  <a:cxn ang="0">
                    <a:pos x="18" y="203"/>
                  </a:cxn>
                  <a:cxn ang="0">
                    <a:pos x="18" y="180"/>
                  </a:cxn>
                  <a:cxn ang="0">
                    <a:pos x="18" y="147"/>
                  </a:cxn>
                  <a:cxn ang="0">
                    <a:pos x="18" y="110"/>
                  </a:cxn>
                  <a:cxn ang="0">
                    <a:pos x="18" y="71"/>
                  </a:cxn>
                  <a:cxn ang="0">
                    <a:pos x="18" y="37"/>
                  </a:cxn>
                  <a:cxn ang="0">
                    <a:pos x="18" y="13"/>
                  </a:cxn>
                  <a:cxn ang="0">
                    <a:pos x="18" y="4"/>
                  </a:cxn>
                  <a:cxn ang="0">
                    <a:pos x="2" y="0"/>
                  </a:cxn>
                </a:cxnLst>
                <a:rect l="0" t="0" r="r" b="b"/>
                <a:pathLst>
                  <a:path w="18" h="219">
                    <a:moveTo>
                      <a:pt x="2" y="0"/>
                    </a:moveTo>
                    <a:lnTo>
                      <a:pt x="2" y="13"/>
                    </a:lnTo>
                    <a:lnTo>
                      <a:pt x="2" y="37"/>
                    </a:lnTo>
                    <a:lnTo>
                      <a:pt x="0" y="71"/>
                    </a:lnTo>
                    <a:lnTo>
                      <a:pt x="0" y="110"/>
                    </a:lnTo>
                    <a:lnTo>
                      <a:pt x="0" y="147"/>
                    </a:lnTo>
                    <a:lnTo>
                      <a:pt x="2" y="180"/>
                    </a:lnTo>
                    <a:lnTo>
                      <a:pt x="2" y="204"/>
                    </a:lnTo>
                    <a:lnTo>
                      <a:pt x="6" y="219"/>
                    </a:lnTo>
                    <a:lnTo>
                      <a:pt x="16" y="206"/>
                    </a:lnTo>
                    <a:lnTo>
                      <a:pt x="18" y="203"/>
                    </a:lnTo>
                    <a:lnTo>
                      <a:pt x="18" y="180"/>
                    </a:lnTo>
                    <a:lnTo>
                      <a:pt x="18" y="147"/>
                    </a:lnTo>
                    <a:lnTo>
                      <a:pt x="18" y="110"/>
                    </a:lnTo>
                    <a:lnTo>
                      <a:pt x="18" y="71"/>
                    </a:lnTo>
                    <a:lnTo>
                      <a:pt x="18" y="37"/>
                    </a:lnTo>
                    <a:lnTo>
                      <a:pt x="18" y="13"/>
                    </a:lnTo>
                    <a:lnTo>
                      <a:pt x="18" y="4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" name="Freeform 185"/>
              <p:cNvSpPr>
                <a:spLocks/>
              </p:cNvSpPr>
              <p:nvPr/>
            </p:nvSpPr>
            <p:spPr bwMode="auto">
              <a:xfrm>
                <a:off x="843857" y="5655409"/>
                <a:ext cx="1587" cy="142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" name="Freeform 186"/>
              <p:cNvSpPr>
                <a:spLocks/>
              </p:cNvSpPr>
              <p:nvPr/>
            </p:nvSpPr>
            <p:spPr bwMode="auto">
              <a:xfrm>
                <a:off x="877194" y="5646836"/>
                <a:ext cx="93663" cy="54298"/>
              </a:xfrm>
              <a:custGeom>
                <a:avLst/>
                <a:gdLst/>
                <a:ahLst/>
                <a:cxnLst>
                  <a:cxn ang="0">
                    <a:pos x="59" y="0"/>
                  </a:cxn>
                  <a:cxn ang="0">
                    <a:pos x="48" y="0"/>
                  </a:cxn>
                  <a:cxn ang="0">
                    <a:pos x="36" y="2"/>
                  </a:cxn>
                  <a:cxn ang="0">
                    <a:pos x="29" y="6"/>
                  </a:cxn>
                  <a:cxn ang="0">
                    <a:pos x="19" y="10"/>
                  </a:cxn>
                  <a:cxn ang="0">
                    <a:pos x="11" y="15"/>
                  </a:cxn>
                  <a:cxn ang="0">
                    <a:pos x="6" y="21"/>
                  </a:cxn>
                  <a:cxn ang="0">
                    <a:pos x="2" y="28"/>
                  </a:cxn>
                  <a:cxn ang="0">
                    <a:pos x="0" y="38"/>
                  </a:cxn>
                  <a:cxn ang="0">
                    <a:pos x="17" y="38"/>
                  </a:cxn>
                  <a:cxn ang="0">
                    <a:pos x="17" y="34"/>
                  </a:cxn>
                  <a:cxn ang="0">
                    <a:pos x="19" y="30"/>
                  </a:cxn>
                  <a:cxn ang="0">
                    <a:pos x="23" y="26"/>
                  </a:cxn>
                  <a:cxn ang="0">
                    <a:pos x="27" y="23"/>
                  </a:cxn>
                  <a:cxn ang="0">
                    <a:pos x="34" y="19"/>
                  </a:cxn>
                  <a:cxn ang="0">
                    <a:pos x="42" y="17"/>
                  </a:cxn>
                  <a:cxn ang="0">
                    <a:pos x="50" y="15"/>
                  </a:cxn>
                  <a:cxn ang="0">
                    <a:pos x="59" y="15"/>
                  </a:cxn>
                  <a:cxn ang="0">
                    <a:pos x="59" y="0"/>
                  </a:cxn>
                </a:cxnLst>
                <a:rect l="0" t="0" r="r" b="b"/>
                <a:pathLst>
                  <a:path w="59" h="38">
                    <a:moveTo>
                      <a:pt x="59" y="0"/>
                    </a:moveTo>
                    <a:lnTo>
                      <a:pt x="48" y="0"/>
                    </a:lnTo>
                    <a:lnTo>
                      <a:pt x="36" y="2"/>
                    </a:lnTo>
                    <a:lnTo>
                      <a:pt x="29" y="6"/>
                    </a:lnTo>
                    <a:lnTo>
                      <a:pt x="19" y="10"/>
                    </a:lnTo>
                    <a:lnTo>
                      <a:pt x="11" y="15"/>
                    </a:lnTo>
                    <a:lnTo>
                      <a:pt x="6" y="21"/>
                    </a:lnTo>
                    <a:lnTo>
                      <a:pt x="2" y="28"/>
                    </a:lnTo>
                    <a:lnTo>
                      <a:pt x="0" y="38"/>
                    </a:lnTo>
                    <a:lnTo>
                      <a:pt x="17" y="38"/>
                    </a:lnTo>
                    <a:lnTo>
                      <a:pt x="17" y="34"/>
                    </a:lnTo>
                    <a:lnTo>
                      <a:pt x="19" y="30"/>
                    </a:lnTo>
                    <a:lnTo>
                      <a:pt x="23" y="26"/>
                    </a:lnTo>
                    <a:lnTo>
                      <a:pt x="27" y="23"/>
                    </a:lnTo>
                    <a:lnTo>
                      <a:pt x="34" y="19"/>
                    </a:lnTo>
                    <a:lnTo>
                      <a:pt x="42" y="17"/>
                    </a:lnTo>
                    <a:lnTo>
                      <a:pt x="50" y="15"/>
                    </a:lnTo>
                    <a:lnTo>
                      <a:pt x="59" y="15"/>
                    </a:lnTo>
                    <a:lnTo>
                      <a:pt x="59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" name="Freeform 187"/>
              <p:cNvSpPr>
                <a:spLocks/>
              </p:cNvSpPr>
              <p:nvPr/>
            </p:nvSpPr>
            <p:spPr bwMode="auto">
              <a:xfrm>
                <a:off x="970857" y="5646836"/>
                <a:ext cx="92075" cy="54298"/>
              </a:xfrm>
              <a:custGeom>
                <a:avLst/>
                <a:gdLst/>
                <a:ahLst/>
                <a:cxnLst>
                  <a:cxn ang="0">
                    <a:pos x="58" y="38"/>
                  </a:cxn>
                  <a:cxn ang="0">
                    <a:pos x="56" y="28"/>
                  </a:cxn>
                  <a:cxn ang="0">
                    <a:pos x="52" y="21"/>
                  </a:cxn>
                  <a:cxn ang="0">
                    <a:pos x="46" y="15"/>
                  </a:cxn>
                  <a:cxn ang="0">
                    <a:pos x="38" y="10"/>
                  </a:cxn>
                  <a:cxn ang="0">
                    <a:pos x="31" y="6"/>
                  </a:cxn>
                  <a:cxn ang="0">
                    <a:pos x="21" y="2"/>
                  </a:cxn>
                  <a:cxn ang="0">
                    <a:pos x="10" y="0"/>
                  </a:cxn>
                  <a:cxn ang="0">
                    <a:pos x="0" y="0"/>
                  </a:cxn>
                  <a:cxn ang="0">
                    <a:pos x="0" y="15"/>
                  </a:cxn>
                  <a:cxn ang="0">
                    <a:pos x="8" y="15"/>
                  </a:cxn>
                  <a:cxn ang="0">
                    <a:pos x="17" y="17"/>
                  </a:cxn>
                  <a:cxn ang="0">
                    <a:pos x="25" y="19"/>
                  </a:cxn>
                  <a:cxn ang="0">
                    <a:pos x="31" y="23"/>
                  </a:cxn>
                  <a:cxn ang="0">
                    <a:pos x="35" y="26"/>
                  </a:cxn>
                  <a:cxn ang="0">
                    <a:pos x="38" y="30"/>
                  </a:cxn>
                  <a:cxn ang="0">
                    <a:pos x="40" y="34"/>
                  </a:cxn>
                  <a:cxn ang="0">
                    <a:pos x="42" y="38"/>
                  </a:cxn>
                  <a:cxn ang="0">
                    <a:pos x="58" y="38"/>
                  </a:cxn>
                </a:cxnLst>
                <a:rect l="0" t="0" r="r" b="b"/>
                <a:pathLst>
                  <a:path w="58" h="38">
                    <a:moveTo>
                      <a:pt x="58" y="38"/>
                    </a:moveTo>
                    <a:lnTo>
                      <a:pt x="56" y="28"/>
                    </a:lnTo>
                    <a:lnTo>
                      <a:pt x="52" y="21"/>
                    </a:lnTo>
                    <a:lnTo>
                      <a:pt x="46" y="15"/>
                    </a:lnTo>
                    <a:lnTo>
                      <a:pt x="38" y="10"/>
                    </a:lnTo>
                    <a:lnTo>
                      <a:pt x="31" y="6"/>
                    </a:lnTo>
                    <a:lnTo>
                      <a:pt x="21" y="2"/>
                    </a:lnTo>
                    <a:lnTo>
                      <a:pt x="10" y="0"/>
                    </a:lnTo>
                    <a:lnTo>
                      <a:pt x="0" y="0"/>
                    </a:lnTo>
                    <a:lnTo>
                      <a:pt x="0" y="15"/>
                    </a:lnTo>
                    <a:lnTo>
                      <a:pt x="8" y="15"/>
                    </a:lnTo>
                    <a:lnTo>
                      <a:pt x="17" y="17"/>
                    </a:lnTo>
                    <a:lnTo>
                      <a:pt x="25" y="19"/>
                    </a:lnTo>
                    <a:lnTo>
                      <a:pt x="31" y="23"/>
                    </a:lnTo>
                    <a:lnTo>
                      <a:pt x="35" y="26"/>
                    </a:lnTo>
                    <a:lnTo>
                      <a:pt x="38" y="30"/>
                    </a:lnTo>
                    <a:lnTo>
                      <a:pt x="40" y="34"/>
                    </a:lnTo>
                    <a:lnTo>
                      <a:pt x="42" y="38"/>
                    </a:lnTo>
                    <a:lnTo>
                      <a:pt x="58" y="38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" name="Freeform 188"/>
              <p:cNvSpPr>
                <a:spLocks/>
              </p:cNvSpPr>
              <p:nvPr/>
            </p:nvSpPr>
            <p:spPr bwMode="auto">
              <a:xfrm>
                <a:off x="970857" y="5701134"/>
                <a:ext cx="92075" cy="52868"/>
              </a:xfrm>
              <a:custGeom>
                <a:avLst/>
                <a:gdLst/>
                <a:ahLst/>
                <a:cxnLst>
                  <a:cxn ang="0">
                    <a:pos x="0" y="37"/>
                  </a:cxn>
                  <a:cxn ang="0">
                    <a:pos x="10" y="37"/>
                  </a:cxn>
                  <a:cxn ang="0">
                    <a:pos x="21" y="35"/>
                  </a:cxn>
                  <a:cxn ang="0">
                    <a:pos x="31" y="31"/>
                  </a:cxn>
                  <a:cxn ang="0">
                    <a:pos x="38" y="27"/>
                  </a:cxn>
                  <a:cxn ang="0">
                    <a:pos x="46" y="22"/>
                  </a:cxn>
                  <a:cxn ang="0">
                    <a:pos x="52" y="14"/>
                  </a:cxn>
                  <a:cxn ang="0">
                    <a:pos x="56" y="7"/>
                  </a:cxn>
                  <a:cxn ang="0">
                    <a:pos x="58" y="0"/>
                  </a:cxn>
                  <a:cxn ang="0">
                    <a:pos x="42" y="0"/>
                  </a:cxn>
                  <a:cxn ang="0">
                    <a:pos x="40" y="3"/>
                  </a:cxn>
                  <a:cxn ang="0">
                    <a:pos x="38" y="7"/>
                  </a:cxn>
                  <a:cxn ang="0">
                    <a:pos x="35" y="11"/>
                  </a:cxn>
                  <a:cxn ang="0">
                    <a:pos x="31" y="14"/>
                  </a:cxn>
                  <a:cxn ang="0">
                    <a:pos x="25" y="16"/>
                  </a:cxn>
                  <a:cxn ang="0">
                    <a:pos x="17" y="20"/>
                  </a:cxn>
                  <a:cxn ang="0">
                    <a:pos x="8" y="20"/>
                  </a:cxn>
                  <a:cxn ang="0">
                    <a:pos x="0" y="22"/>
                  </a:cxn>
                  <a:cxn ang="0">
                    <a:pos x="0" y="37"/>
                  </a:cxn>
                </a:cxnLst>
                <a:rect l="0" t="0" r="r" b="b"/>
                <a:pathLst>
                  <a:path w="58" h="37">
                    <a:moveTo>
                      <a:pt x="0" y="37"/>
                    </a:moveTo>
                    <a:lnTo>
                      <a:pt x="10" y="37"/>
                    </a:lnTo>
                    <a:lnTo>
                      <a:pt x="21" y="35"/>
                    </a:lnTo>
                    <a:lnTo>
                      <a:pt x="31" y="31"/>
                    </a:lnTo>
                    <a:lnTo>
                      <a:pt x="38" y="27"/>
                    </a:lnTo>
                    <a:lnTo>
                      <a:pt x="46" y="22"/>
                    </a:lnTo>
                    <a:lnTo>
                      <a:pt x="52" y="14"/>
                    </a:lnTo>
                    <a:lnTo>
                      <a:pt x="56" y="7"/>
                    </a:lnTo>
                    <a:lnTo>
                      <a:pt x="58" y="0"/>
                    </a:lnTo>
                    <a:lnTo>
                      <a:pt x="42" y="0"/>
                    </a:lnTo>
                    <a:lnTo>
                      <a:pt x="40" y="3"/>
                    </a:lnTo>
                    <a:lnTo>
                      <a:pt x="38" y="7"/>
                    </a:lnTo>
                    <a:lnTo>
                      <a:pt x="35" y="11"/>
                    </a:lnTo>
                    <a:lnTo>
                      <a:pt x="31" y="14"/>
                    </a:lnTo>
                    <a:lnTo>
                      <a:pt x="25" y="16"/>
                    </a:lnTo>
                    <a:lnTo>
                      <a:pt x="17" y="20"/>
                    </a:lnTo>
                    <a:lnTo>
                      <a:pt x="8" y="20"/>
                    </a:lnTo>
                    <a:lnTo>
                      <a:pt x="0" y="22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" name="Freeform 189"/>
              <p:cNvSpPr>
                <a:spLocks/>
              </p:cNvSpPr>
              <p:nvPr/>
            </p:nvSpPr>
            <p:spPr bwMode="auto">
              <a:xfrm>
                <a:off x="877194" y="5701134"/>
                <a:ext cx="93663" cy="5286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7"/>
                  </a:cxn>
                  <a:cxn ang="0">
                    <a:pos x="6" y="14"/>
                  </a:cxn>
                  <a:cxn ang="0">
                    <a:pos x="11" y="22"/>
                  </a:cxn>
                  <a:cxn ang="0">
                    <a:pos x="19" y="27"/>
                  </a:cxn>
                  <a:cxn ang="0">
                    <a:pos x="29" y="31"/>
                  </a:cxn>
                  <a:cxn ang="0">
                    <a:pos x="38" y="35"/>
                  </a:cxn>
                  <a:cxn ang="0">
                    <a:pos x="48" y="37"/>
                  </a:cxn>
                  <a:cxn ang="0">
                    <a:pos x="59" y="37"/>
                  </a:cxn>
                  <a:cxn ang="0">
                    <a:pos x="59" y="22"/>
                  </a:cxn>
                  <a:cxn ang="0">
                    <a:pos x="50" y="20"/>
                  </a:cxn>
                  <a:cxn ang="0">
                    <a:pos x="42" y="20"/>
                  </a:cxn>
                  <a:cxn ang="0">
                    <a:pos x="34" y="16"/>
                  </a:cxn>
                  <a:cxn ang="0">
                    <a:pos x="27" y="14"/>
                  </a:cxn>
                  <a:cxn ang="0">
                    <a:pos x="23" y="11"/>
                  </a:cxn>
                  <a:cxn ang="0">
                    <a:pos x="19" y="7"/>
                  </a:cxn>
                  <a:cxn ang="0">
                    <a:pos x="17" y="3"/>
                  </a:cxn>
                  <a:cxn ang="0">
                    <a:pos x="17" y="0"/>
                  </a:cxn>
                  <a:cxn ang="0">
                    <a:pos x="0" y="0"/>
                  </a:cxn>
                </a:cxnLst>
                <a:rect l="0" t="0" r="r" b="b"/>
                <a:pathLst>
                  <a:path w="59" h="37">
                    <a:moveTo>
                      <a:pt x="0" y="0"/>
                    </a:moveTo>
                    <a:lnTo>
                      <a:pt x="2" y="7"/>
                    </a:lnTo>
                    <a:lnTo>
                      <a:pt x="6" y="14"/>
                    </a:lnTo>
                    <a:lnTo>
                      <a:pt x="11" y="22"/>
                    </a:lnTo>
                    <a:lnTo>
                      <a:pt x="19" y="27"/>
                    </a:lnTo>
                    <a:lnTo>
                      <a:pt x="29" y="31"/>
                    </a:lnTo>
                    <a:lnTo>
                      <a:pt x="38" y="35"/>
                    </a:lnTo>
                    <a:lnTo>
                      <a:pt x="48" y="37"/>
                    </a:lnTo>
                    <a:lnTo>
                      <a:pt x="59" y="37"/>
                    </a:lnTo>
                    <a:lnTo>
                      <a:pt x="59" y="22"/>
                    </a:lnTo>
                    <a:lnTo>
                      <a:pt x="50" y="20"/>
                    </a:lnTo>
                    <a:lnTo>
                      <a:pt x="42" y="20"/>
                    </a:lnTo>
                    <a:lnTo>
                      <a:pt x="34" y="16"/>
                    </a:lnTo>
                    <a:lnTo>
                      <a:pt x="27" y="14"/>
                    </a:lnTo>
                    <a:lnTo>
                      <a:pt x="23" y="11"/>
                    </a:lnTo>
                    <a:lnTo>
                      <a:pt x="19" y="7"/>
                    </a:lnTo>
                    <a:lnTo>
                      <a:pt x="17" y="3"/>
                    </a:lnTo>
                    <a:lnTo>
                      <a:pt x="1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" name="Freeform 190"/>
              <p:cNvSpPr>
                <a:spLocks/>
              </p:cNvSpPr>
              <p:nvPr/>
            </p:nvSpPr>
            <p:spPr bwMode="auto">
              <a:xfrm>
                <a:off x="893069" y="5701134"/>
                <a:ext cx="1588" cy="142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" name="Freeform 191"/>
              <p:cNvSpPr>
                <a:spLocks/>
              </p:cNvSpPr>
              <p:nvPr/>
            </p:nvSpPr>
            <p:spPr bwMode="auto">
              <a:xfrm>
                <a:off x="1132782" y="5971194"/>
                <a:ext cx="60325" cy="127172"/>
              </a:xfrm>
              <a:custGeom>
                <a:avLst/>
                <a:gdLst/>
                <a:ahLst/>
                <a:cxnLst>
                  <a:cxn ang="0">
                    <a:pos x="30" y="87"/>
                  </a:cxn>
                  <a:cxn ang="0">
                    <a:pos x="38" y="85"/>
                  </a:cxn>
                  <a:cxn ang="0">
                    <a:pos x="15" y="0"/>
                  </a:cxn>
                  <a:cxn ang="0">
                    <a:pos x="0" y="4"/>
                  </a:cxn>
                  <a:cxn ang="0">
                    <a:pos x="22" y="89"/>
                  </a:cxn>
                  <a:cxn ang="0">
                    <a:pos x="30" y="87"/>
                  </a:cxn>
                </a:cxnLst>
                <a:rect l="0" t="0" r="r" b="b"/>
                <a:pathLst>
                  <a:path w="38" h="89">
                    <a:moveTo>
                      <a:pt x="30" y="87"/>
                    </a:moveTo>
                    <a:lnTo>
                      <a:pt x="38" y="85"/>
                    </a:lnTo>
                    <a:lnTo>
                      <a:pt x="15" y="0"/>
                    </a:lnTo>
                    <a:lnTo>
                      <a:pt x="0" y="4"/>
                    </a:lnTo>
                    <a:lnTo>
                      <a:pt x="22" y="89"/>
                    </a:lnTo>
                    <a:lnTo>
                      <a:pt x="30" y="87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" name="Freeform 192"/>
              <p:cNvSpPr>
                <a:spLocks/>
              </p:cNvSpPr>
              <p:nvPr/>
            </p:nvSpPr>
            <p:spPr bwMode="auto">
              <a:xfrm>
                <a:off x="1207394" y="5986912"/>
                <a:ext cx="63500" cy="111453"/>
              </a:xfrm>
              <a:custGeom>
                <a:avLst/>
                <a:gdLst/>
                <a:ahLst/>
                <a:cxnLst>
                  <a:cxn ang="0">
                    <a:pos x="33" y="76"/>
                  </a:cxn>
                  <a:cxn ang="0">
                    <a:pos x="40" y="73"/>
                  </a:cxn>
                  <a:cxn ang="0">
                    <a:pos x="16" y="0"/>
                  </a:cxn>
                  <a:cxn ang="0">
                    <a:pos x="0" y="4"/>
                  </a:cxn>
                  <a:cxn ang="0">
                    <a:pos x="25" y="78"/>
                  </a:cxn>
                  <a:cxn ang="0">
                    <a:pos x="33" y="76"/>
                  </a:cxn>
                </a:cxnLst>
                <a:rect l="0" t="0" r="r" b="b"/>
                <a:pathLst>
                  <a:path w="40" h="78">
                    <a:moveTo>
                      <a:pt x="33" y="76"/>
                    </a:moveTo>
                    <a:lnTo>
                      <a:pt x="40" y="73"/>
                    </a:lnTo>
                    <a:lnTo>
                      <a:pt x="16" y="0"/>
                    </a:lnTo>
                    <a:lnTo>
                      <a:pt x="0" y="4"/>
                    </a:lnTo>
                    <a:lnTo>
                      <a:pt x="25" y="78"/>
                    </a:lnTo>
                    <a:lnTo>
                      <a:pt x="33" y="76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" name="Freeform 193"/>
              <p:cNvSpPr>
                <a:spLocks/>
              </p:cNvSpPr>
              <p:nvPr/>
            </p:nvSpPr>
            <p:spPr bwMode="auto">
              <a:xfrm>
                <a:off x="1286769" y="5979767"/>
                <a:ext cx="66675" cy="118598"/>
              </a:xfrm>
              <a:custGeom>
                <a:avLst/>
                <a:gdLst/>
                <a:ahLst/>
                <a:cxnLst>
                  <a:cxn ang="0">
                    <a:pos x="34" y="81"/>
                  </a:cxn>
                  <a:cxn ang="0">
                    <a:pos x="42" y="78"/>
                  </a:cxn>
                  <a:cxn ang="0">
                    <a:pos x="15" y="0"/>
                  </a:cxn>
                  <a:cxn ang="0">
                    <a:pos x="0" y="5"/>
                  </a:cxn>
                  <a:cxn ang="0">
                    <a:pos x="27" y="83"/>
                  </a:cxn>
                  <a:cxn ang="0">
                    <a:pos x="34" y="81"/>
                  </a:cxn>
                </a:cxnLst>
                <a:rect l="0" t="0" r="r" b="b"/>
                <a:pathLst>
                  <a:path w="42" h="83">
                    <a:moveTo>
                      <a:pt x="34" y="81"/>
                    </a:moveTo>
                    <a:lnTo>
                      <a:pt x="42" y="78"/>
                    </a:lnTo>
                    <a:lnTo>
                      <a:pt x="15" y="0"/>
                    </a:lnTo>
                    <a:lnTo>
                      <a:pt x="0" y="5"/>
                    </a:lnTo>
                    <a:lnTo>
                      <a:pt x="27" y="83"/>
                    </a:lnTo>
                    <a:lnTo>
                      <a:pt x="34" y="81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" name="Freeform 194"/>
              <p:cNvSpPr>
                <a:spLocks/>
              </p:cNvSpPr>
              <p:nvPr/>
            </p:nvSpPr>
            <p:spPr bwMode="auto">
              <a:xfrm>
                <a:off x="1089919" y="5606827"/>
                <a:ext cx="273050" cy="61442"/>
              </a:xfrm>
              <a:custGeom>
                <a:avLst/>
                <a:gdLst/>
                <a:ahLst/>
                <a:cxnLst>
                  <a:cxn ang="0">
                    <a:pos x="172" y="32"/>
                  </a:cxn>
                  <a:cxn ang="0">
                    <a:pos x="158" y="21"/>
                  </a:cxn>
                  <a:cxn ang="0">
                    <a:pos x="145" y="13"/>
                  </a:cxn>
                  <a:cxn ang="0">
                    <a:pos x="130" y="8"/>
                  </a:cxn>
                  <a:cxn ang="0">
                    <a:pos x="116" y="2"/>
                  </a:cxn>
                  <a:cxn ang="0">
                    <a:pos x="101" y="0"/>
                  </a:cxn>
                  <a:cxn ang="0">
                    <a:pos x="88" y="0"/>
                  </a:cxn>
                  <a:cxn ang="0">
                    <a:pos x="74" y="2"/>
                  </a:cxn>
                  <a:cxn ang="0">
                    <a:pos x="61" y="4"/>
                  </a:cxn>
                  <a:cxn ang="0">
                    <a:pos x="40" y="10"/>
                  </a:cxn>
                  <a:cxn ang="0">
                    <a:pos x="21" y="17"/>
                  </a:cxn>
                  <a:cxn ang="0">
                    <a:pos x="7" y="25"/>
                  </a:cxn>
                  <a:cxn ang="0">
                    <a:pos x="0" y="32"/>
                  </a:cxn>
                  <a:cxn ang="0">
                    <a:pos x="15" y="36"/>
                  </a:cxn>
                  <a:cxn ang="0">
                    <a:pos x="17" y="36"/>
                  </a:cxn>
                  <a:cxn ang="0">
                    <a:pos x="28" y="30"/>
                  </a:cxn>
                  <a:cxn ang="0">
                    <a:pos x="44" y="25"/>
                  </a:cxn>
                  <a:cxn ang="0">
                    <a:pos x="65" y="19"/>
                  </a:cxn>
                  <a:cxn ang="0">
                    <a:pos x="76" y="17"/>
                  </a:cxn>
                  <a:cxn ang="0">
                    <a:pos x="88" y="15"/>
                  </a:cxn>
                  <a:cxn ang="0">
                    <a:pos x="101" y="17"/>
                  </a:cxn>
                  <a:cxn ang="0">
                    <a:pos x="112" y="19"/>
                  </a:cxn>
                  <a:cxn ang="0">
                    <a:pos x="126" y="21"/>
                  </a:cxn>
                  <a:cxn ang="0">
                    <a:pos x="137" y="26"/>
                  </a:cxn>
                  <a:cxn ang="0">
                    <a:pos x="151" y="34"/>
                  </a:cxn>
                  <a:cxn ang="0">
                    <a:pos x="162" y="43"/>
                  </a:cxn>
                  <a:cxn ang="0">
                    <a:pos x="172" y="32"/>
                  </a:cxn>
                </a:cxnLst>
                <a:rect l="0" t="0" r="r" b="b"/>
                <a:pathLst>
                  <a:path w="172" h="43">
                    <a:moveTo>
                      <a:pt x="172" y="32"/>
                    </a:moveTo>
                    <a:lnTo>
                      <a:pt x="158" y="21"/>
                    </a:lnTo>
                    <a:lnTo>
                      <a:pt x="145" y="13"/>
                    </a:lnTo>
                    <a:lnTo>
                      <a:pt x="130" y="8"/>
                    </a:lnTo>
                    <a:lnTo>
                      <a:pt x="116" y="2"/>
                    </a:lnTo>
                    <a:lnTo>
                      <a:pt x="101" y="0"/>
                    </a:lnTo>
                    <a:lnTo>
                      <a:pt x="88" y="0"/>
                    </a:lnTo>
                    <a:lnTo>
                      <a:pt x="74" y="2"/>
                    </a:lnTo>
                    <a:lnTo>
                      <a:pt x="61" y="4"/>
                    </a:lnTo>
                    <a:lnTo>
                      <a:pt x="40" y="10"/>
                    </a:lnTo>
                    <a:lnTo>
                      <a:pt x="21" y="17"/>
                    </a:lnTo>
                    <a:lnTo>
                      <a:pt x="7" y="25"/>
                    </a:lnTo>
                    <a:lnTo>
                      <a:pt x="0" y="32"/>
                    </a:lnTo>
                    <a:lnTo>
                      <a:pt x="15" y="36"/>
                    </a:lnTo>
                    <a:lnTo>
                      <a:pt x="17" y="36"/>
                    </a:lnTo>
                    <a:lnTo>
                      <a:pt x="28" y="30"/>
                    </a:lnTo>
                    <a:lnTo>
                      <a:pt x="44" y="25"/>
                    </a:lnTo>
                    <a:lnTo>
                      <a:pt x="65" y="19"/>
                    </a:lnTo>
                    <a:lnTo>
                      <a:pt x="76" y="17"/>
                    </a:lnTo>
                    <a:lnTo>
                      <a:pt x="88" y="15"/>
                    </a:lnTo>
                    <a:lnTo>
                      <a:pt x="101" y="17"/>
                    </a:lnTo>
                    <a:lnTo>
                      <a:pt x="112" y="19"/>
                    </a:lnTo>
                    <a:lnTo>
                      <a:pt x="126" y="21"/>
                    </a:lnTo>
                    <a:lnTo>
                      <a:pt x="137" y="26"/>
                    </a:lnTo>
                    <a:lnTo>
                      <a:pt x="151" y="34"/>
                    </a:lnTo>
                    <a:lnTo>
                      <a:pt x="162" y="43"/>
                    </a:lnTo>
                    <a:lnTo>
                      <a:pt x="172" y="32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1" name="Freeform 195"/>
              <p:cNvSpPr>
                <a:spLocks/>
              </p:cNvSpPr>
              <p:nvPr/>
            </p:nvSpPr>
            <p:spPr bwMode="auto">
              <a:xfrm>
                <a:off x="1343919" y="5652552"/>
                <a:ext cx="30163" cy="297209"/>
              </a:xfrm>
              <a:custGeom>
                <a:avLst/>
                <a:gdLst/>
                <a:ahLst/>
                <a:cxnLst>
                  <a:cxn ang="0">
                    <a:pos x="17" y="208"/>
                  </a:cxn>
                  <a:cxn ang="0">
                    <a:pos x="17" y="199"/>
                  </a:cxn>
                  <a:cxn ang="0">
                    <a:pos x="17" y="177"/>
                  </a:cxn>
                  <a:cxn ang="0">
                    <a:pos x="17" y="145"/>
                  </a:cxn>
                  <a:cxn ang="0">
                    <a:pos x="19" y="108"/>
                  </a:cxn>
                  <a:cxn ang="0">
                    <a:pos x="19" y="71"/>
                  </a:cxn>
                  <a:cxn ang="0">
                    <a:pos x="19" y="39"/>
                  </a:cxn>
                  <a:cxn ang="0">
                    <a:pos x="17" y="15"/>
                  </a:cxn>
                  <a:cxn ang="0">
                    <a:pos x="12" y="0"/>
                  </a:cxn>
                  <a:cxn ang="0">
                    <a:pos x="2" y="11"/>
                  </a:cxn>
                  <a:cxn ang="0">
                    <a:pos x="2" y="17"/>
                  </a:cxn>
                  <a:cxn ang="0">
                    <a:pos x="2" y="39"/>
                  </a:cxn>
                  <a:cxn ang="0">
                    <a:pos x="4" y="71"/>
                  </a:cxn>
                  <a:cxn ang="0">
                    <a:pos x="2" y="108"/>
                  </a:cxn>
                  <a:cxn ang="0">
                    <a:pos x="2" y="145"/>
                  </a:cxn>
                  <a:cxn ang="0">
                    <a:pos x="2" y="177"/>
                  </a:cxn>
                  <a:cxn ang="0">
                    <a:pos x="2" y="199"/>
                  </a:cxn>
                  <a:cxn ang="0">
                    <a:pos x="0" y="208"/>
                  </a:cxn>
                  <a:cxn ang="0">
                    <a:pos x="17" y="208"/>
                  </a:cxn>
                </a:cxnLst>
                <a:rect l="0" t="0" r="r" b="b"/>
                <a:pathLst>
                  <a:path w="19" h="208">
                    <a:moveTo>
                      <a:pt x="17" y="208"/>
                    </a:moveTo>
                    <a:lnTo>
                      <a:pt x="17" y="199"/>
                    </a:lnTo>
                    <a:lnTo>
                      <a:pt x="17" y="177"/>
                    </a:lnTo>
                    <a:lnTo>
                      <a:pt x="17" y="145"/>
                    </a:lnTo>
                    <a:lnTo>
                      <a:pt x="19" y="108"/>
                    </a:lnTo>
                    <a:lnTo>
                      <a:pt x="19" y="71"/>
                    </a:lnTo>
                    <a:lnTo>
                      <a:pt x="19" y="39"/>
                    </a:lnTo>
                    <a:lnTo>
                      <a:pt x="17" y="15"/>
                    </a:lnTo>
                    <a:lnTo>
                      <a:pt x="12" y="0"/>
                    </a:lnTo>
                    <a:lnTo>
                      <a:pt x="2" y="11"/>
                    </a:lnTo>
                    <a:lnTo>
                      <a:pt x="2" y="17"/>
                    </a:lnTo>
                    <a:lnTo>
                      <a:pt x="2" y="39"/>
                    </a:lnTo>
                    <a:lnTo>
                      <a:pt x="4" y="71"/>
                    </a:lnTo>
                    <a:lnTo>
                      <a:pt x="2" y="108"/>
                    </a:lnTo>
                    <a:lnTo>
                      <a:pt x="2" y="145"/>
                    </a:lnTo>
                    <a:lnTo>
                      <a:pt x="2" y="177"/>
                    </a:lnTo>
                    <a:lnTo>
                      <a:pt x="2" y="199"/>
                    </a:lnTo>
                    <a:lnTo>
                      <a:pt x="0" y="208"/>
                    </a:lnTo>
                    <a:lnTo>
                      <a:pt x="17" y="208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2" name="Freeform 196"/>
              <p:cNvSpPr>
                <a:spLocks/>
              </p:cNvSpPr>
              <p:nvPr/>
            </p:nvSpPr>
            <p:spPr bwMode="auto">
              <a:xfrm>
                <a:off x="1096269" y="5946903"/>
                <a:ext cx="274638" cy="52868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17" y="23"/>
                  </a:cxn>
                  <a:cxn ang="0">
                    <a:pos x="32" y="28"/>
                  </a:cxn>
                  <a:cxn ang="0">
                    <a:pos x="47" y="34"/>
                  </a:cxn>
                  <a:cxn ang="0">
                    <a:pos x="63" y="36"/>
                  </a:cxn>
                  <a:cxn ang="0">
                    <a:pos x="78" y="37"/>
                  </a:cxn>
                  <a:cxn ang="0">
                    <a:pos x="91" y="37"/>
                  </a:cxn>
                  <a:cxn ang="0">
                    <a:pos x="105" y="36"/>
                  </a:cxn>
                  <a:cxn ang="0">
                    <a:pos x="116" y="34"/>
                  </a:cxn>
                  <a:cxn ang="0">
                    <a:pos x="137" y="28"/>
                  </a:cxn>
                  <a:cxn ang="0">
                    <a:pos x="154" y="21"/>
                  </a:cxn>
                  <a:cxn ang="0">
                    <a:pos x="166" y="13"/>
                  </a:cxn>
                  <a:cxn ang="0">
                    <a:pos x="173" y="2"/>
                  </a:cxn>
                  <a:cxn ang="0">
                    <a:pos x="156" y="2"/>
                  </a:cxn>
                  <a:cxn ang="0">
                    <a:pos x="156" y="0"/>
                  </a:cxn>
                  <a:cxn ang="0">
                    <a:pos x="147" y="6"/>
                  </a:cxn>
                  <a:cxn ang="0">
                    <a:pos x="133" y="13"/>
                  </a:cxn>
                  <a:cxn ang="0">
                    <a:pos x="112" y="19"/>
                  </a:cxn>
                  <a:cxn ang="0">
                    <a:pos x="103" y="21"/>
                  </a:cxn>
                  <a:cxn ang="0">
                    <a:pos x="89" y="23"/>
                  </a:cxn>
                  <a:cxn ang="0">
                    <a:pos x="78" y="23"/>
                  </a:cxn>
                  <a:cxn ang="0">
                    <a:pos x="65" y="21"/>
                  </a:cxn>
                  <a:cxn ang="0">
                    <a:pos x="51" y="19"/>
                  </a:cxn>
                  <a:cxn ang="0">
                    <a:pos x="38" y="15"/>
                  </a:cxn>
                  <a:cxn ang="0">
                    <a:pos x="23" y="10"/>
                  </a:cxn>
                  <a:cxn ang="0">
                    <a:pos x="9" y="0"/>
                  </a:cxn>
                  <a:cxn ang="0">
                    <a:pos x="0" y="13"/>
                  </a:cxn>
                </a:cxnLst>
                <a:rect l="0" t="0" r="r" b="b"/>
                <a:pathLst>
                  <a:path w="173" h="37">
                    <a:moveTo>
                      <a:pt x="0" y="13"/>
                    </a:moveTo>
                    <a:lnTo>
                      <a:pt x="17" y="23"/>
                    </a:lnTo>
                    <a:lnTo>
                      <a:pt x="32" y="28"/>
                    </a:lnTo>
                    <a:lnTo>
                      <a:pt x="47" y="34"/>
                    </a:lnTo>
                    <a:lnTo>
                      <a:pt x="63" y="36"/>
                    </a:lnTo>
                    <a:lnTo>
                      <a:pt x="78" y="37"/>
                    </a:lnTo>
                    <a:lnTo>
                      <a:pt x="91" y="37"/>
                    </a:lnTo>
                    <a:lnTo>
                      <a:pt x="105" y="36"/>
                    </a:lnTo>
                    <a:lnTo>
                      <a:pt x="116" y="34"/>
                    </a:lnTo>
                    <a:lnTo>
                      <a:pt x="137" y="28"/>
                    </a:lnTo>
                    <a:lnTo>
                      <a:pt x="154" y="21"/>
                    </a:lnTo>
                    <a:lnTo>
                      <a:pt x="166" y="13"/>
                    </a:lnTo>
                    <a:lnTo>
                      <a:pt x="173" y="2"/>
                    </a:lnTo>
                    <a:lnTo>
                      <a:pt x="156" y="2"/>
                    </a:lnTo>
                    <a:lnTo>
                      <a:pt x="156" y="0"/>
                    </a:lnTo>
                    <a:lnTo>
                      <a:pt x="147" y="6"/>
                    </a:lnTo>
                    <a:lnTo>
                      <a:pt x="133" y="13"/>
                    </a:lnTo>
                    <a:lnTo>
                      <a:pt x="112" y="19"/>
                    </a:lnTo>
                    <a:lnTo>
                      <a:pt x="103" y="21"/>
                    </a:lnTo>
                    <a:lnTo>
                      <a:pt x="89" y="23"/>
                    </a:lnTo>
                    <a:lnTo>
                      <a:pt x="78" y="23"/>
                    </a:lnTo>
                    <a:lnTo>
                      <a:pt x="65" y="21"/>
                    </a:lnTo>
                    <a:lnTo>
                      <a:pt x="51" y="19"/>
                    </a:lnTo>
                    <a:lnTo>
                      <a:pt x="38" y="15"/>
                    </a:lnTo>
                    <a:lnTo>
                      <a:pt x="23" y="10"/>
                    </a:lnTo>
                    <a:lnTo>
                      <a:pt x="9" y="0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3" name="Freeform 197"/>
              <p:cNvSpPr>
                <a:spLocks/>
              </p:cNvSpPr>
              <p:nvPr/>
            </p:nvSpPr>
            <p:spPr bwMode="auto">
              <a:xfrm>
                <a:off x="1086744" y="5652552"/>
                <a:ext cx="26988" cy="312927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" y="13"/>
                  </a:cxn>
                  <a:cxn ang="0">
                    <a:pos x="2" y="37"/>
                  </a:cxn>
                  <a:cxn ang="0">
                    <a:pos x="0" y="71"/>
                  </a:cxn>
                  <a:cxn ang="0">
                    <a:pos x="0" y="110"/>
                  </a:cxn>
                  <a:cxn ang="0">
                    <a:pos x="0" y="147"/>
                  </a:cxn>
                  <a:cxn ang="0">
                    <a:pos x="0" y="180"/>
                  </a:cxn>
                  <a:cxn ang="0">
                    <a:pos x="2" y="204"/>
                  </a:cxn>
                  <a:cxn ang="0">
                    <a:pos x="6" y="219"/>
                  </a:cxn>
                  <a:cxn ang="0">
                    <a:pos x="15" y="206"/>
                  </a:cxn>
                  <a:cxn ang="0">
                    <a:pos x="17" y="203"/>
                  </a:cxn>
                  <a:cxn ang="0">
                    <a:pos x="17" y="180"/>
                  </a:cxn>
                  <a:cxn ang="0">
                    <a:pos x="17" y="147"/>
                  </a:cxn>
                  <a:cxn ang="0">
                    <a:pos x="17" y="110"/>
                  </a:cxn>
                  <a:cxn ang="0">
                    <a:pos x="17" y="71"/>
                  </a:cxn>
                  <a:cxn ang="0">
                    <a:pos x="17" y="37"/>
                  </a:cxn>
                  <a:cxn ang="0">
                    <a:pos x="17" y="13"/>
                  </a:cxn>
                  <a:cxn ang="0">
                    <a:pos x="17" y="4"/>
                  </a:cxn>
                  <a:cxn ang="0">
                    <a:pos x="2" y="0"/>
                  </a:cxn>
                </a:cxnLst>
                <a:rect l="0" t="0" r="r" b="b"/>
                <a:pathLst>
                  <a:path w="17" h="219">
                    <a:moveTo>
                      <a:pt x="2" y="0"/>
                    </a:moveTo>
                    <a:lnTo>
                      <a:pt x="2" y="13"/>
                    </a:lnTo>
                    <a:lnTo>
                      <a:pt x="2" y="37"/>
                    </a:lnTo>
                    <a:lnTo>
                      <a:pt x="0" y="71"/>
                    </a:lnTo>
                    <a:lnTo>
                      <a:pt x="0" y="110"/>
                    </a:lnTo>
                    <a:lnTo>
                      <a:pt x="0" y="147"/>
                    </a:lnTo>
                    <a:lnTo>
                      <a:pt x="0" y="180"/>
                    </a:lnTo>
                    <a:lnTo>
                      <a:pt x="2" y="204"/>
                    </a:lnTo>
                    <a:lnTo>
                      <a:pt x="6" y="219"/>
                    </a:lnTo>
                    <a:lnTo>
                      <a:pt x="15" y="206"/>
                    </a:lnTo>
                    <a:lnTo>
                      <a:pt x="17" y="203"/>
                    </a:lnTo>
                    <a:lnTo>
                      <a:pt x="17" y="180"/>
                    </a:lnTo>
                    <a:lnTo>
                      <a:pt x="17" y="147"/>
                    </a:lnTo>
                    <a:lnTo>
                      <a:pt x="17" y="110"/>
                    </a:lnTo>
                    <a:lnTo>
                      <a:pt x="17" y="71"/>
                    </a:lnTo>
                    <a:lnTo>
                      <a:pt x="17" y="37"/>
                    </a:lnTo>
                    <a:lnTo>
                      <a:pt x="17" y="13"/>
                    </a:lnTo>
                    <a:lnTo>
                      <a:pt x="17" y="4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" name="Freeform 198"/>
              <p:cNvSpPr>
                <a:spLocks/>
              </p:cNvSpPr>
              <p:nvPr/>
            </p:nvSpPr>
            <p:spPr bwMode="auto">
              <a:xfrm>
                <a:off x="1101032" y="5655409"/>
                <a:ext cx="1587" cy="142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" name="Freeform 199"/>
              <p:cNvSpPr>
                <a:spLocks/>
              </p:cNvSpPr>
              <p:nvPr/>
            </p:nvSpPr>
            <p:spPr bwMode="auto">
              <a:xfrm>
                <a:off x="1134369" y="5646836"/>
                <a:ext cx="95250" cy="54298"/>
              </a:xfrm>
              <a:custGeom>
                <a:avLst/>
                <a:gdLst/>
                <a:ahLst/>
                <a:cxnLst>
                  <a:cxn ang="0">
                    <a:pos x="60" y="0"/>
                  </a:cxn>
                  <a:cxn ang="0">
                    <a:pos x="48" y="0"/>
                  </a:cxn>
                  <a:cxn ang="0">
                    <a:pos x="37" y="2"/>
                  </a:cxn>
                  <a:cxn ang="0">
                    <a:pos x="27" y="6"/>
                  </a:cxn>
                  <a:cxn ang="0">
                    <a:pos x="20" y="10"/>
                  </a:cxn>
                  <a:cxn ang="0">
                    <a:pos x="12" y="15"/>
                  </a:cxn>
                  <a:cxn ang="0">
                    <a:pos x="6" y="21"/>
                  </a:cxn>
                  <a:cxn ang="0">
                    <a:pos x="2" y="28"/>
                  </a:cxn>
                  <a:cxn ang="0">
                    <a:pos x="0" y="38"/>
                  </a:cxn>
                  <a:cxn ang="0">
                    <a:pos x="18" y="38"/>
                  </a:cxn>
                  <a:cxn ang="0">
                    <a:pos x="18" y="34"/>
                  </a:cxn>
                  <a:cxn ang="0">
                    <a:pos x="20" y="30"/>
                  </a:cxn>
                  <a:cxn ang="0">
                    <a:pos x="23" y="26"/>
                  </a:cxn>
                  <a:cxn ang="0">
                    <a:pos x="27" y="23"/>
                  </a:cxn>
                  <a:cxn ang="0">
                    <a:pos x="35" y="19"/>
                  </a:cxn>
                  <a:cxn ang="0">
                    <a:pos x="42" y="17"/>
                  </a:cxn>
                  <a:cxn ang="0">
                    <a:pos x="50" y="15"/>
                  </a:cxn>
                  <a:cxn ang="0">
                    <a:pos x="60" y="15"/>
                  </a:cxn>
                  <a:cxn ang="0">
                    <a:pos x="60" y="0"/>
                  </a:cxn>
                </a:cxnLst>
                <a:rect l="0" t="0" r="r" b="b"/>
                <a:pathLst>
                  <a:path w="60" h="38">
                    <a:moveTo>
                      <a:pt x="60" y="0"/>
                    </a:moveTo>
                    <a:lnTo>
                      <a:pt x="48" y="0"/>
                    </a:lnTo>
                    <a:lnTo>
                      <a:pt x="37" y="2"/>
                    </a:lnTo>
                    <a:lnTo>
                      <a:pt x="27" y="6"/>
                    </a:lnTo>
                    <a:lnTo>
                      <a:pt x="20" y="10"/>
                    </a:lnTo>
                    <a:lnTo>
                      <a:pt x="12" y="15"/>
                    </a:lnTo>
                    <a:lnTo>
                      <a:pt x="6" y="21"/>
                    </a:lnTo>
                    <a:lnTo>
                      <a:pt x="2" y="28"/>
                    </a:lnTo>
                    <a:lnTo>
                      <a:pt x="0" y="38"/>
                    </a:lnTo>
                    <a:lnTo>
                      <a:pt x="18" y="38"/>
                    </a:lnTo>
                    <a:lnTo>
                      <a:pt x="18" y="34"/>
                    </a:lnTo>
                    <a:lnTo>
                      <a:pt x="20" y="30"/>
                    </a:lnTo>
                    <a:lnTo>
                      <a:pt x="23" y="26"/>
                    </a:lnTo>
                    <a:lnTo>
                      <a:pt x="27" y="23"/>
                    </a:lnTo>
                    <a:lnTo>
                      <a:pt x="35" y="19"/>
                    </a:lnTo>
                    <a:lnTo>
                      <a:pt x="42" y="17"/>
                    </a:lnTo>
                    <a:lnTo>
                      <a:pt x="50" y="15"/>
                    </a:lnTo>
                    <a:lnTo>
                      <a:pt x="60" y="15"/>
                    </a:lnTo>
                    <a:lnTo>
                      <a:pt x="60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" name="Freeform 200"/>
              <p:cNvSpPr>
                <a:spLocks/>
              </p:cNvSpPr>
              <p:nvPr/>
            </p:nvSpPr>
            <p:spPr bwMode="auto">
              <a:xfrm>
                <a:off x="1229619" y="5646836"/>
                <a:ext cx="90488" cy="54298"/>
              </a:xfrm>
              <a:custGeom>
                <a:avLst/>
                <a:gdLst/>
                <a:ahLst/>
                <a:cxnLst>
                  <a:cxn ang="0">
                    <a:pos x="57" y="38"/>
                  </a:cxn>
                  <a:cxn ang="0">
                    <a:pos x="55" y="28"/>
                  </a:cxn>
                  <a:cxn ang="0">
                    <a:pos x="51" y="21"/>
                  </a:cxn>
                  <a:cxn ang="0">
                    <a:pos x="46" y="15"/>
                  </a:cxn>
                  <a:cxn ang="0">
                    <a:pos x="38" y="10"/>
                  </a:cxn>
                  <a:cxn ang="0">
                    <a:pos x="30" y="6"/>
                  </a:cxn>
                  <a:cxn ang="0">
                    <a:pos x="21" y="2"/>
                  </a:cxn>
                  <a:cxn ang="0">
                    <a:pos x="9" y="0"/>
                  </a:cxn>
                  <a:cxn ang="0">
                    <a:pos x="0" y="0"/>
                  </a:cxn>
                  <a:cxn ang="0">
                    <a:pos x="0" y="15"/>
                  </a:cxn>
                  <a:cxn ang="0">
                    <a:pos x="7" y="15"/>
                  </a:cxn>
                  <a:cxn ang="0">
                    <a:pos x="17" y="17"/>
                  </a:cxn>
                  <a:cxn ang="0">
                    <a:pos x="24" y="19"/>
                  </a:cxn>
                  <a:cxn ang="0">
                    <a:pos x="30" y="23"/>
                  </a:cxn>
                  <a:cxn ang="0">
                    <a:pos x="34" y="26"/>
                  </a:cxn>
                  <a:cxn ang="0">
                    <a:pos x="38" y="30"/>
                  </a:cxn>
                  <a:cxn ang="0">
                    <a:pos x="40" y="34"/>
                  </a:cxn>
                  <a:cxn ang="0">
                    <a:pos x="42" y="38"/>
                  </a:cxn>
                  <a:cxn ang="0">
                    <a:pos x="57" y="38"/>
                  </a:cxn>
                </a:cxnLst>
                <a:rect l="0" t="0" r="r" b="b"/>
                <a:pathLst>
                  <a:path w="57" h="38">
                    <a:moveTo>
                      <a:pt x="57" y="38"/>
                    </a:moveTo>
                    <a:lnTo>
                      <a:pt x="55" y="28"/>
                    </a:lnTo>
                    <a:lnTo>
                      <a:pt x="51" y="21"/>
                    </a:lnTo>
                    <a:lnTo>
                      <a:pt x="46" y="15"/>
                    </a:lnTo>
                    <a:lnTo>
                      <a:pt x="38" y="10"/>
                    </a:lnTo>
                    <a:lnTo>
                      <a:pt x="30" y="6"/>
                    </a:lnTo>
                    <a:lnTo>
                      <a:pt x="21" y="2"/>
                    </a:lnTo>
                    <a:lnTo>
                      <a:pt x="9" y="0"/>
                    </a:lnTo>
                    <a:lnTo>
                      <a:pt x="0" y="0"/>
                    </a:lnTo>
                    <a:lnTo>
                      <a:pt x="0" y="15"/>
                    </a:lnTo>
                    <a:lnTo>
                      <a:pt x="7" y="15"/>
                    </a:lnTo>
                    <a:lnTo>
                      <a:pt x="17" y="17"/>
                    </a:lnTo>
                    <a:lnTo>
                      <a:pt x="24" y="19"/>
                    </a:lnTo>
                    <a:lnTo>
                      <a:pt x="30" y="23"/>
                    </a:lnTo>
                    <a:lnTo>
                      <a:pt x="34" y="26"/>
                    </a:lnTo>
                    <a:lnTo>
                      <a:pt x="38" y="30"/>
                    </a:lnTo>
                    <a:lnTo>
                      <a:pt x="40" y="34"/>
                    </a:lnTo>
                    <a:lnTo>
                      <a:pt x="42" y="38"/>
                    </a:lnTo>
                    <a:lnTo>
                      <a:pt x="57" y="38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" name="Freeform 201"/>
              <p:cNvSpPr>
                <a:spLocks/>
              </p:cNvSpPr>
              <p:nvPr/>
            </p:nvSpPr>
            <p:spPr bwMode="auto">
              <a:xfrm>
                <a:off x="1229619" y="5701134"/>
                <a:ext cx="90488" cy="52868"/>
              </a:xfrm>
              <a:custGeom>
                <a:avLst/>
                <a:gdLst/>
                <a:ahLst/>
                <a:cxnLst>
                  <a:cxn ang="0">
                    <a:pos x="0" y="37"/>
                  </a:cxn>
                  <a:cxn ang="0">
                    <a:pos x="9" y="37"/>
                  </a:cxn>
                  <a:cxn ang="0">
                    <a:pos x="21" y="35"/>
                  </a:cxn>
                  <a:cxn ang="0">
                    <a:pos x="30" y="31"/>
                  </a:cxn>
                  <a:cxn ang="0">
                    <a:pos x="38" y="27"/>
                  </a:cxn>
                  <a:cxn ang="0">
                    <a:pos x="46" y="22"/>
                  </a:cxn>
                  <a:cxn ang="0">
                    <a:pos x="51" y="14"/>
                  </a:cxn>
                  <a:cxn ang="0">
                    <a:pos x="55" y="7"/>
                  </a:cxn>
                  <a:cxn ang="0">
                    <a:pos x="57" y="0"/>
                  </a:cxn>
                  <a:cxn ang="0">
                    <a:pos x="42" y="0"/>
                  </a:cxn>
                  <a:cxn ang="0">
                    <a:pos x="40" y="3"/>
                  </a:cxn>
                  <a:cxn ang="0">
                    <a:pos x="38" y="7"/>
                  </a:cxn>
                  <a:cxn ang="0">
                    <a:pos x="34" y="11"/>
                  </a:cxn>
                  <a:cxn ang="0">
                    <a:pos x="30" y="14"/>
                  </a:cxn>
                  <a:cxn ang="0">
                    <a:pos x="24" y="16"/>
                  </a:cxn>
                  <a:cxn ang="0">
                    <a:pos x="17" y="20"/>
                  </a:cxn>
                  <a:cxn ang="0">
                    <a:pos x="7" y="20"/>
                  </a:cxn>
                  <a:cxn ang="0">
                    <a:pos x="0" y="22"/>
                  </a:cxn>
                  <a:cxn ang="0">
                    <a:pos x="0" y="37"/>
                  </a:cxn>
                </a:cxnLst>
                <a:rect l="0" t="0" r="r" b="b"/>
                <a:pathLst>
                  <a:path w="57" h="37">
                    <a:moveTo>
                      <a:pt x="0" y="37"/>
                    </a:moveTo>
                    <a:lnTo>
                      <a:pt x="9" y="37"/>
                    </a:lnTo>
                    <a:lnTo>
                      <a:pt x="21" y="35"/>
                    </a:lnTo>
                    <a:lnTo>
                      <a:pt x="30" y="31"/>
                    </a:lnTo>
                    <a:lnTo>
                      <a:pt x="38" y="27"/>
                    </a:lnTo>
                    <a:lnTo>
                      <a:pt x="46" y="22"/>
                    </a:lnTo>
                    <a:lnTo>
                      <a:pt x="51" y="14"/>
                    </a:lnTo>
                    <a:lnTo>
                      <a:pt x="55" y="7"/>
                    </a:lnTo>
                    <a:lnTo>
                      <a:pt x="57" y="0"/>
                    </a:lnTo>
                    <a:lnTo>
                      <a:pt x="42" y="0"/>
                    </a:lnTo>
                    <a:lnTo>
                      <a:pt x="40" y="3"/>
                    </a:lnTo>
                    <a:lnTo>
                      <a:pt x="38" y="7"/>
                    </a:lnTo>
                    <a:lnTo>
                      <a:pt x="34" y="11"/>
                    </a:lnTo>
                    <a:lnTo>
                      <a:pt x="30" y="14"/>
                    </a:lnTo>
                    <a:lnTo>
                      <a:pt x="24" y="16"/>
                    </a:lnTo>
                    <a:lnTo>
                      <a:pt x="17" y="20"/>
                    </a:lnTo>
                    <a:lnTo>
                      <a:pt x="7" y="20"/>
                    </a:lnTo>
                    <a:lnTo>
                      <a:pt x="0" y="22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" name="Freeform 202"/>
              <p:cNvSpPr>
                <a:spLocks/>
              </p:cNvSpPr>
              <p:nvPr/>
            </p:nvSpPr>
            <p:spPr bwMode="auto">
              <a:xfrm>
                <a:off x="1023244" y="5709707"/>
                <a:ext cx="95250" cy="5286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7"/>
                  </a:cxn>
                  <a:cxn ang="0">
                    <a:pos x="6" y="14"/>
                  </a:cxn>
                  <a:cxn ang="0">
                    <a:pos x="12" y="22"/>
                  </a:cxn>
                  <a:cxn ang="0">
                    <a:pos x="20" y="27"/>
                  </a:cxn>
                  <a:cxn ang="0">
                    <a:pos x="27" y="31"/>
                  </a:cxn>
                  <a:cxn ang="0">
                    <a:pos x="37" y="35"/>
                  </a:cxn>
                  <a:cxn ang="0">
                    <a:pos x="48" y="37"/>
                  </a:cxn>
                  <a:cxn ang="0">
                    <a:pos x="60" y="37"/>
                  </a:cxn>
                  <a:cxn ang="0">
                    <a:pos x="60" y="22"/>
                  </a:cxn>
                  <a:cxn ang="0">
                    <a:pos x="50" y="20"/>
                  </a:cxn>
                  <a:cxn ang="0">
                    <a:pos x="41" y="20"/>
                  </a:cxn>
                  <a:cxn ang="0">
                    <a:pos x="35" y="16"/>
                  </a:cxn>
                  <a:cxn ang="0">
                    <a:pos x="27" y="14"/>
                  </a:cxn>
                  <a:cxn ang="0">
                    <a:pos x="23" y="11"/>
                  </a:cxn>
                  <a:cxn ang="0">
                    <a:pos x="20" y="7"/>
                  </a:cxn>
                  <a:cxn ang="0">
                    <a:pos x="18" y="3"/>
                  </a:cxn>
                  <a:cxn ang="0">
                    <a:pos x="18" y="0"/>
                  </a:cxn>
                  <a:cxn ang="0">
                    <a:pos x="0" y="0"/>
                  </a:cxn>
                </a:cxnLst>
                <a:rect l="0" t="0" r="r" b="b"/>
                <a:pathLst>
                  <a:path w="60" h="37">
                    <a:moveTo>
                      <a:pt x="0" y="0"/>
                    </a:moveTo>
                    <a:lnTo>
                      <a:pt x="2" y="7"/>
                    </a:lnTo>
                    <a:lnTo>
                      <a:pt x="6" y="14"/>
                    </a:lnTo>
                    <a:lnTo>
                      <a:pt x="12" y="22"/>
                    </a:lnTo>
                    <a:lnTo>
                      <a:pt x="20" y="27"/>
                    </a:lnTo>
                    <a:lnTo>
                      <a:pt x="27" y="31"/>
                    </a:lnTo>
                    <a:lnTo>
                      <a:pt x="37" y="35"/>
                    </a:lnTo>
                    <a:lnTo>
                      <a:pt x="48" y="37"/>
                    </a:lnTo>
                    <a:lnTo>
                      <a:pt x="60" y="37"/>
                    </a:lnTo>
                    <a:lnTo>
                      <a:pt x="60" y="22"/>
                    </a:lnTo>
                    <a:lnTo>
                      <a:pt x="50" y="20"/>
                    </a:lnTo>
                    <a:lnTo>
                      <a:pt x="41" y="20"/>
                    </a:lnTo>
                    <a:lnTo>
                      <a:pt x="35" y="16"/>
                    </a:lnTo>
                    <a:lnTo>
                      <a:pt x="27" y="14"/>
                    </a:lnTo>
                    <a:lnTo>
                      <a:pt x="23" y="11"/>
                    </a:lnTo>
                    <a:lnTo>
                      <a:pt x="20" y="7"/>
                    </a:lnTo>
                    <a:lnTo>
                      <a:pt x="18" y="3"/>
                    </a:lnTo>
                    <a:lnTo>
                      <a:pt x="1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" name="Freeform 203"/>
              <p:cNvSpPr>
                <a:spLocks/>
              </p:cNvSpPr>
              <p:nvPr/>
            </p:nvSpPr>
            <p:spPr bwMode="auto">
              <a:xfrm>
                <a:off x="1150244" y="5701134"/>
                <a:ext cx="1588" cy="142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" name="Freeform 204"/>
              <p:cNvSpPr>
                <a:spLocks/>
              </p:cNvSpPr>
              <p:nvPr/>
            </p:nvSpPr>
            <p:spPr bwMode="auto">
              <a:xfrm>
                <a:off x="1389957" y="5971194"/>
                <a:ext cx="60325" cy="127172"/>
              </a:xfrm>
              <a:custGeom>
                <a:avLst/>
                <a:gdLst/>
                <a:ahLst/>
                <a:cxnLst>
                  <a:cxn ang="0">
                    <a:pos x="30" y="87"/>
                  </a:cxn>
                  <a:cxn ang="0">
                    <a:pos x="38" y="85"/>
                  </a:cxn>
                  <a:cxn ang="0">
                    <a:pos x="15" y="0"/>
                  </a:cxn>
                  <a:cxn ang="0">
                    <a:pos x="0" y="4"/>
                  </a:cxn>
                  <a:cxn ang="0">
                    <a:pos x="23" y="89"/>
                  </a:cxn>
                  <a:cxn ang="0">
                    <a:pos x="30" y="87"/>
                  </a:cxn>
                </a:cxnLst>
                <a:rect l="0" t="0" r="r" b="b"/>
                <a:pathLst>
                  <a:path w="38" h="89">
                    <a:moveTo>
                      <a:pt x="30" y="87"/>
                    </a:moveTo>
                    <a:lnTo>
                      <a:pt x="38" y="85"/>
                    </a:lnTo>
                    <a:lnTo>
                      <a:pt x="15" y="0"/>
                    </a:lnTo>
                    <a:lnTo>
                      <a:pt x="0" y="4"/>
                    </a:lnTo>
                    <a:lnTo>
                      <a:pt x="23" y="89"/>
                    </a:lnTo>
                    <a:lnTo>
                      <a:pt x="30" y="87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" name="Freeform 205"/>
              <p:cNvSpPr>
                <a:spLocks/>
              </p:cNvSpPr>
              <p:nvPr/>
            </p:nvSpPr>
            <p:spPr bwMode="auto">
              <a:xfrm>
                <a:off x="1466157" y="5986912"/>
                <a:ext cx="63500" cy="111453"/>
              </a:xfrm>
              <a:custGeom>
                <a:avLst/>
                <a:gdLst/>
                <a:ahLst/>
                <a:cxnLst>
                  <a:cxn ang="0">
                    <a:pos x="32" y="76"/>
                  </a:cxn>
                  <a:cxn ang="0">
                    <a:pos x="40" y="73"/>
                  </a:cxn>
                  <a:cxn ang="0">
                    <a:pos x="15" y="0"/>
                  </a:cxn>
                  <a:cxn ang="0">
                    <a:pos x="0" y="4"/>
                  </a:cxn>
                  <a:cxn ang="0">
                    <a:pos x="25" y="78"/>
                  </a:cxn>
                  <a:cxn ang="0">
                    <a:pos x="32" y="76"/>
                  </a:cxn>
                </a:cxnLst>
                <a:rect l="0" t="0" r="r" b="b"/>
                <a:pathLst>
                  <a:path w="40" h="78">
                    <a:moveTo>
                      <a:pt x="32" y="76"/>
                    </a:moveTo>
                    <a:lnTo>
                      <a:pt x="40" y="73"/>
                    </a:lnTo>
                    <a:lnTo>
                      <a:pt x="15" y="0"/>
                    </a:lnTo>
                    <a:lnTo>
                      <a:pt x="0" y="4"/>
                    </a:lnTo>
                    <a:lnTo>
                      <a:pt x="25" y="78"/>
                    </a:lnTo>
                    <a:lnTo>
                      <a:pt x="32" y="76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2" name="Freeform 206"/>
              <p:cNvSpPr>
                <a:spLocks/>
              </p:cNvSpPr>
              <p:nvPr/>
            </p:nvSpPr>
            <p:spPr bwMode="auto">
              <a:xfrm>
                <a:off x="1543944" y="5979767"/>
                <a:ext cx="66675" cy="118598"/>
              </a:xfrm>
              <a:custGeom>
                <a:avLst/>
                <a:gdLst/>
                <a:ahLst/>
                <a:cxnLst>
                  <a:cxn ang="0">
                    <a:pos x="35" y="81"/>
                  </a:cxn>
                  <a:cxn ang="0">
                    <a:pos x="42" y="78"/>
                  </a:cxn>
                  <a:cxn ang="0">
                    <a:pos x="16" y="0"/>
                  </a:cxn>
                  <a:cxn ang="0">
                    <a:pos x="0" y="5"/>
                  </a:cxn>
                  <a:cxn ang="0">
                    <a:pos x="27" y="83"/>
                  </a:cxn>
                  <a:cxn ang="0">
                    <a:pos x="35" y="81"/>
                  </a:cxn>
                </a:cxnLst>
                <a:rect l="0" t="0" r="r" b="b"/>
                <a:pathLst>
                  <a:path w="42" h="83">
                    <a:moveTo>
                      <a:pt x="35" y="81"/>
                    </a:moveTo>
                    <a:lnTo>
                      <a:pt x="42" y="78"/>
                    </a:lnTo>
                    <a:lnTo>
                      <a:pt x="16" y="0"/>
                    </a:lnTo>
                    <a:lnTo>
                      <a:pt x="0" y="5"/>
                    </a:lnTo>
                    <a:lnTo>
                      <a:pt x="27" y="83"/>
                    </a:lnTo>
                    <a:lnTo>
                      <a:pt x="35" y="81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3" name="Freeform 207"/>
              <p:cNvSpPr>
                <a:spLocks/>
              </p:cNvSpPr>
              <p:nvPr/>
            </p:nvSpPr>
            <p:spPr bwMode="auto">
              <a:xfrm>
                <a:off x="1347094" y="5606827"/>
                <a:ext cx="273050" cy="61442"/>
              </a:xfrm>
              <a:custGeom>
                <a:avLst/>
                <a:gdLst/>
                <a:ahLst/>
                <a:cxnLst>
                  <a:cxn ang="0">
                    <a:pos x="172" y="32"/>
                  </a:cxn>
                  <a:cxn ang="0">
                    <a:pos x="159" y="21"/>
                  </a:cxn>
                  <a:cxn ang="0">
                    <a:pos x="145" y="13"/>
                  </a:cxn>
                  <a:cxn ang="0">
                    <a:pos x="130" y="8"/>
                  </a:cxn>
                  <a:cxn ang="0">
                    <a:pos x="117" y="2"/>
                  </a:cxn>
                  <a:cxn ang="0">
                    <a:pos x="101" y="0"/>
                  </a:cxn>
                  <a:cxn ang="0">
                    <a:pos x="88" y="0"/>
                  </a:cxn>
                  <a:cxn ang="0">
                    <a:pos x="75" y="2"/>
                  </a:cxn>
                  <a:cxn ang="0">
                    <a:pos x="61" y="4"/>
                  </a:cxn>
                  <a:cxn ang="0">
                    <a:pos x="38" y="10"/>
                  </a:cxn>
                  <a:cxn ang="0">
                    <a:pos x="21" y="17"/>
                  </a:cxn>
                  <a:cxn ang="0">
                    <a:pos x="8" y="25"/>
                  </a:cxn>
                  <a:cxn ang="0">
                    <a:pos x="0" y="32"/>
                  </a:cxn>
                  <a:cxn ang="0">
                    <a:pos x="15" y="36"/>
                  </a:cxn>
                  <a:cxn ang="0">
                    <a:pos x="17" y="36"/>
                  </a:cxn>
                  <a:cxn ang="0">
                    <a:pos x="27" y="30"/>
                  </a:cxn>
                  <a:cxn ang="0">
                    <a:pos x="44" y="25"/>
                  </a:cxn>
                  <a:cxn ang="0">
                    <a:pos x="65" y="19"/>
                  </a:cxn>
                  <a:cxn ang="0">
                    <a:pos x="77" y="17"/>
                  </a:cxn>
                  <a:cxn ang="0">
                    <a:pos x="88" y="15"/>
                  </a:cxn>
                  <a:cxn ang="0">
                    <a:pos x="101" y="17"/>
                  </a:cxn>
                  <a:cxn ang="0">
                    <a:pos x="113" y="19"/>
                  </a:cxn>
                  <a:cxn ang="0">
                    <a:pos x="126" y="21"/>
                  </a:cxn>
                  <a:cxn ang="0">
                    <a:pos x="138" y="26"/>
                  </a:cxn>
                  <a:cxn ang="0">
                    <a:pos x="151" y="34"/>
                  </a:cxn>
                  <a:cxn ang="0">
                    <a:pos x="163" y="43"/>
                  </a:cxn>
                  <a:cxn ang="0">
                    <a:pos x="172" y="32"/>
                  </a:cxn>
                </a:cxnLst>
                <a:rect l="0" t="0" r="r" b="b"/>
                <a:pathLst>
                  <a:path w="172" h="43">
                    <a:moveTo>
                      <a:pt x="172" y="32"/>
                    </a:moveTo>
                    <a:lnTo>
                      <a:pt x="159" y="21"/>
                    </a:lnTo>
                    <a:lnTo>
                      <a:pt x="145" y="13"/>
                    </a:lnTo>
                    <a:lnTo>
                      <a:pt x="130" y="8"/>
                    </a:lnTo>
                    <a:lnTo>
                      <a:pt x="117" y="2"/>
                    </a:lnTo>
                    <a:lnTo>
                      <a:pt x="101" y="0"/>
                    </a:lnTo>
                    <a:lnTo>
                      <a:pt x="88" y="0"/>
                    </a:lnTo>
                    <a:lnTo>
                      <a:pt x="75" y="2"/>
                    </a:lnTo>
                    <a:lnTo>
                      <a:pt x="61" y="4"/>
                    </a:lnTo>
                    <a:lnTo>
                      <a:pt x="38" y="10"/>
                    </a:lnTo>
                    <a:lnTo>
                      <a:pt x="21" y="17"/>
                    </a:lnTo>
                    <a:lnTo>
                      <a:pt x="8" y="25"/>
                    </a:lnTo>
                    <a:lnTo>
                      <a:pt x="0" y="32"/>
                    </a:lnTo>
                    <a:lnTo>
                      <a:pt x="15" y="36"/>
                    </a:lnTo>
                    <a:lnTo>
                      <a:pt x="17" y="36"/>
                    </a:lnTo>
                    <a:lnTo>
                      <a:pt x="27" y="30"/>
                    </a:lnTo>
                    <a:lnTo>
                      <a:pt x="44" y="25"/>
                    </a:lnTo>
                    <a:lnTo>
                      <a:pt x="65" y="19"/>
                    </a:lnTo>
                    <a:lnTo>
                      <a:pt x="77" y="17"/>
                    </a:lnTo>
                    <a:lnTo>
                      <a:pt x="88" y="15"/>
                    </a:lnTo>
                    <a:lnTo>
                      <a:pt x="101" y="17"/>
                    </a:lnTo>
                    <a:lnTo>
                      <a:pt x="113" y="19"/>
                    </a:lnTo>
                    <a:lnTo>
                      <a:pt x="126" y="21"/>
                    </a:lnTo>
                    <a:lnTo>
                      <a:pt x="138" y="26"/>
                    </a:lnTo>
                    <a:lnTo>
                      <a:pt x="151" y="34"/>
                    </a:lnTo>
                    <a:lnTo>
                      <a:pt x="163" y="43"/>
                    </a:lnTo>
                    <a:lnTo>
                      <a:pt x="172" y="32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" name="Freeform 208"/>
              <p:cNvSpPr>
                <a:spLocks/>
              </p:cNvSpPr>
              <p:nvPr/>
            </p:nvSpPr>
            <p:spPr bwMode="auto">
              <a:xfrm>
                <a:off x="1602682" y="5652552"/>
                <a:ext cx="30162" cy="297209"/>
              </a:xfrm>
              <a:custGeom>
                <a:avLst/>
                <a:gdLst/>
                <a:ahLst/>
                <a:cxnLst>
                  <a:cxn ang="0">
                    <a:pos x="17" y="208"/>
                  </a:cxn>
                  <a:cxn ang="0">
                    <a:pos x="17" y="199"/>
                  </a:cxn>
                  <a:cxn ang="0">
                    <a:pos x="17" y="177"/>
                  </a:cxn>
                  <a:cxn ang="0">
                    <a:pos x="17" y="145"/>
                  </a:cxn>
                  <a:cxn ang="0">
                    <a:pos x="19" y="108"/>
                  </a:cxn>
                  <a:cxn ang="0">
                    <a:pos x="19" y="71"/>
                  </a:cxn>
                  <a:cxn ang="0">
                    <a:pos x="19" y="39"/>
                  </a:cxn>
                  <a:cxn ang="0">
                    <a:pos x="17" y="15"/>
                  </a:cxn>
                  <a:cxn ang="0">
                    <a:pos x="11" y="0"/>
                  </a:cxn>
                  <a:cxn ang="0">
                    <a:pos x="2" y="11"/>
                  </a:cxn>
                  <a:cxn ang="0">
                    <a:pos x="2" y="17"/>
                  </a:cxn>
                  <a:cxn ang="0">
                    <a:pos x="2" y="39"/>
                  </a:cxn>
                  <a:cxn ang="0">
                    <a:pos x="2" y="71"/>
                  </a:cxn>
                  <a:cxn ang="0">
                    <a:pos x="2" y="108"/>
                  </a:cxn>
                  <a:cxn ang="0">
                    <a:pos x="2" y="145"/>
                  </a:cxn>
                  <a:cxn ang="0">
                    <a:pos x="2" y="177"/>
                  </a:cxn>
                  <a:cxn ang="0">
                    <a:pos x="2" y="199"/>
                  </a:cxn>
                  <a:cxn ang="0">
                    <a:pos x="0" y="208"/>
                  </a:cxn>
                  <a:cxn ang="0">
                    <a:pos x="17" y="208"/>
                  </a:cxn>
                </a:cxnLst>
                <a:rect l="0" t="0" r="r" b="b"/>
                <a:pathLst>
                  <a:path w="19" h="208">
                    <a:moveTo>
                      <a:pt x="17" y="208"/>
                    </a:moveTo>
                    <a:lnTo>
                      <a:pt x="17" y="199"/>
                    </a:lnTo>
                    <a:lnTo>
                      <a:pt x="17" y="177"/>
                    </a:lnTo>
                    <a:lnTo>
                      <a:pt x="17" y="145"/>
                    </a:lnTo>
                    <a:lnTo>
                      <a:pt x="19" y="108"/>
                    </a:lnTo>
                    <a:lnTo>
                      <a:pt x="19" y="71"/>
                    </a:lnTo>
                    <a:lnTo>
                      <a:pt x="19" y="39"/>
                    </a:lnTo>
                    <a:lnTo>
                      <a:pt x="17" y="15"/>
                    </a:lnTo>
                    <a:lnTo>
                      <a:pt x="11" y="0"/>
                    </a:lnTo>
                    <a:lnTo>
                      <a:pt x="2" y="11"/>
                    </a:lnTo>
                    <a:lnTo>
                      <a:pt x="2" y="17"/>
                    </a:lnTo>
                    <a:lnTo>
                      <a:pt x="2" y="39"/>
                    </a:lnTo>
                    <a:lnTo>
                      <a:pt x="2" y="71"/>
                    </a:lnTo>
                    <a:lnTo>
                      <a:pt x="2" y="108"/>
                    </a:lnTo>
                    <a:lnTo>
                      <a:pt x="2" y="145"/>
                    </a:lnTo>
                    <a:lnTo>
                      <a:pt x="2" y="177"/>
                    </a:lnTo>
                    <a:lnTo>
                      <a:pt x="2" y="199"/>
                    </a:lnTo>
                    <a:lnTo>
                      <a:pt x="0" y="208"/>
                    </a:lnTo>
                    <a:lnTo>
                      <a:pt x="17" y="208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" name="Freeform 209"/>
              <p:cNvSpPr>
                <a:spLocks/>
              </p:cNvSpPr>
              <p:nvPr/>
            </p:nvSpPr>
            <p:spPr bwMode="auto">
              <a:xfrm>
                <a:off x="1353444" y="5946903"/>
                <a:ext cx="276225" cy="52868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17" y="23"/>
                  </a:cxn>
                  <a:cxn ang="0">
                    <a:pos x="32" y="28"/>
                  </a:cxn>
                  <a:cxn ang="0">
                    <a:pos x="48" y="34"/>
                  </a:cxn>
                  <a:cxn ang="0">
                    <a:pos x="63" y="36"/>
                  </a:cxn>
                  <a:cxn ang="0">
                    <a:pos x="76" y="37"/>
                  </a:cxn>
                  <a:cxn ang="0">
                    <a:pos x="92" y="37"/>
                  </a:cxn>
                  <a:cxn ang="0">
                    <a:pos x="105" y="36"/>
                  </a:cxn>
                  <a:cxn ang="0">
                    <a:pos x="117" y="34"/>
                  </a:cxn>
                  <a:cxn ang="0">
                    <a:pos x="138" y="28"/>
                  </a:cxn>
                  <a:cxn ang="0">
                    <a:pos x="155" y="21"/>
                  </a:cxn>
                  <a:cxn ang="0">
                    <a:pos x="166" y="13"/>
                  </a:cxn>
                  <a:cxn ang="0">
                    <a:pos x="174" y="2"/>
                  </a:cxn>
                  <a:cxn ang="0">
                    <a:pos x="157" y="2"/>
                  </a:cxn>
                  <a:cxn ang="0">
                    <a:pos x="157" y="0"/>
                  </a:cxn>
                  <a:cxn ang="0">
                    <a:pos x="147" y="6"/>
                  </a:cxn>
                  <a:cxn ang="0">
                    <a:pos x="134" y="13"/>
                  </a:cxn>
                  <a:cxn ang="0">
                    <a:pos x="113" y="19"/>
                  </a:cxn>
                  <a:cxn ang="0">
                    <a:pos x="103" y="21"/>
                  </a:cxn>
                  <a:cxn ang="0">
                    <a:pos x="90" y="23"/>
                  </a:cxn>
                  <a:cxn ang="0">
                    <a:pos x="78" y="23"/>
                  </a:cxn>
                  <a:cxn ang="0">
                    <a:pos x="65" y="21"/>
                  </a:cxn>
                  <a:cxn ang="0">
                    <a:pos x="52" y="19"/>
                  </a:cxn>
                  <a:cxn ang="0">
                    <a:pos x="38" y="15"/>
                  </a:cxn>
                  <a:cxn ang="0">
                    <a:pos x="23" y="10"/>
                  </a:cxn>
                  <a:cxn ang="0">
                    <a:pos x="10" y="0"/>
                  </a:cxn>
                  <a:cxn ang="0">
                    <a:pos x="0" y="13"/>
                  </a:cxn>
                </a:cxnLst>
                <a:rect l="0" t="0" r="r" b="b"/>
                <a:pathLst>
                  <a:path w="174" h="37">
                    <a:moveTo>
                      <a:pt x="0" y="13"/>
                    </a:moveTo>
                    <a:lnTo>
                      <a:pt x="17" y="23"/>
                    </a:lnTo>
                    <a:lnTo>
                      <a:pt x="32" y="28"/>
                    </a:lnTo>
                    <a:lnTo>
                      <a:pt x="48" y="34"/>
                    </a:lnTo>
                    <a:lnTo>
                      <a:pt x="63" y="36"/>
                    </a:lnTo>
                    <a:lnTo>
                      <a:pt x="76" y="37"/>
                    </a:lnTo>
                    <a:lnTo>
                      <a:pt x="92" y="37"/>
                    </a:lnTo>
                    <a:lnTo>
                      <a:pt x="105" y="36"/>
                    </a:lnTo>
                    <a:lnTo>
                      <a:pt x="117" y="34"/>
                    </a:lnTo>
                    <a:lnTo>
                      <a:pt x="138" y="28"/>
                    </a:lnTo>
                    <a:lnTo>
                      <a:pt x="155" y="21"/>
                    </a:lnTo>
                    <a:lnTo>
                      <a:pt x="166" y="13"/>
                    </a:lnTo>
                    <a:lnTo>
                      <a:pt x="174" y="2"/>
                    </a:lnTo>
                    <a:lnTo>
                      <a:pt x="157" y="2"/>
                    </a:lnTo>
                    <a:lnTo>
                      <a:pt x="157" y="0"/>
                    </a:lnTo>
                    <a:lnTo>
                      <a:pt x="147" y="6"/>
                    </a:lnTo>
                    <a:lnTo>
                      <a:pt x="134" y="13"/>
                    </a:lnTo>
                    <a:lnTo>
                      <a:pt x="113" y="19"/>
                    </a:lnTo>
                    <a:lnTo>
                      <a:pt x="103" y="21"/>
                    </a:lnTo>
                    <a:lnTo>
                      <a:pt x="90" y="23"/>
                    </a:lnTo>
                    <a:lnTo>
                      <a:pt x="78" y="23"/>
                    </a:lnTo>
                    <a:lnTo>
                      <a:pt x="65" y="21"/>
                    </a:lnTo>
                    <a:lnTo>
                      <a:pt x="52" y="19"/>
                    </a:lnTo>
                    <a:lnTo>
                      <a:pt x="38" y="15"/>
                    </a:lnTo>
                    <a:lnTo>
                      <a:pt x="23" y="10"/>
                    </a:lnTo>
                    <a:lnTo>
                      <a:pt x="10" y="0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" name="Freeform 210"/>
              <p:cNvSpPr>
                <a:spLocks/>
              </p:cNvSpPr>
              <p:nvPr/>
            </p:nvSpPr>
            <p:spPr bwMode="auto">
              <a:xfrm>
                <a:off x="1343919" y="5652552"/>
                <a:ext cx="26988" cy="312927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" y="13"/>
                  </a:cxn>
                  <a:cxn ang="0">
                    <a:pos x="2" y="37"/>
                  </a:cxn>
                  <a:cxn ang="0">
                    <a:pos x="0" y="71"/>
                  </a:cxn>
                  <a:cxn ang="0">
                    <a:pos x="0" y="110"/>
                  </a:cxn>
                  <a:cxn ang="0">
                    <a:pos x="0" y="147"/>
                  </a:cxn>
                  <a:cxn ang="0">
                    <a:pos x="0" y="180"/>
                  </a:cxn>
                  <a:cxn ang="0">
                    <a:pos x="2" y="204"/>
                  </a:cxn>
                  <a:cxn ang="0">
                    <a:pos x="6" y="219"/>
                  </a:cxn>
                  <a:cxn ang="0">
                    <a:pos x="16" y="206"/>
                  </a:cxn>
                  <a:cxn ang="0">
                    <a:pos x="17" y="203"/>
                  </a:cxn>
                  <a:cxn ang="0">
                    <a:pos x="17" y="180"/>
                  </a:cxn>
                  <a:cxn ang="0">
                    <a:pos x="17" y="147"/>
                  </a:cxn>
                  <a:cxn ang="0">
                    <a:pos x="17" y="110"/>
                  </a:cxn>
                  <a:cxn ang="0">
                    <a:pos x="17" y="71"/>
                  </a:cxn>
                  <a:cxn ang="0">
                    <a:pos x="17" y="37"/>
                  </a:cxn>
                  <a:cxn ang="0">
                    <a:pos x="17" y="13"/>
                  </a:cxn>
                  <a:cxn ang="0">
                    <a:pos x="17" y="4"/>
                  </a:cxn>
                  <a:cxn ang="0">
                    <a:pos x="2" y="0"/>
                  </a:cxn>
                </a:cxnLst>
                <a:rect l="0" t="0" r="r" b="b"/>
                <a:pathLst>
                  <a:path w="17" h="219">
                    <a:moveTo>
                      <a:pt x="2" y="0"/>
                    </a:moveTo>
                    <a:lnTo>
                      <a:pt x="2" y="13"/>
                    </a:lnTo>
                    <a:lnTo>
                      <a:pt x="2" y="37"/>
                    </a:lnTo>
                    <a:lnTo>
                      <a:pt x="0" y="71"/>
                    </a:lnTo>
                    <a:lnTo>
                      <a:pt x="0" y="110"/>
                    </a:lnTo>
                    <a:lnTo>
                      <a:pt x="0" y="147"/>
                    </a:lnTo>
                    <a:lnTo>
                      <a:pt x="0" y="180"/>
                    </a:lnTo>
                    <a:lnTo>
                      <a:pt x="2" y="204"/>
                    </a:lnTo>
                    <a:lnTo>
                      <a:pt x="6" y="219"/>
                    </a:lnTo>
                    <a:lnTo>
                      <a:pt x="16" y="206"/>
                    </a:lnTo>
                    <a:lnTo>
                      <a:pt x="17" y="203"/>
                    </a:lnTo>
                    <a:lnTo>
                      <a:pt x="17" y="180"/>
                    </a:lnTo>
                    <a:lnTo>
                      <a:pt x="17" y="147"/>
                    </a:lnTo>
                    <a:lnTo>
                      <a:pt x="17" y="110"/>
                    </a:lnTo>
                    <a:lnTo>
                      <a:pt x="17" y="71"/>
                    </a:lnTo>
                    <a:lnTo>
                      <a:pt x="17" y="37"/>
                    </a:lnTo>
                    <a:lnTo>
                      <a:pt x="17" y="13"/>
                    </a:lnTo>
                    <a:lnTo>
                      <a:pt x="17" y="4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" name="Freeform 211"/>
              <p:cNvSpPr>
                <a:spLocks/>
              </p:cNvSpPr>
              <p:nvPr/>
            </p:nvSpPr>
            <p:spPr bwMode="auto">
              <a:xfrm>
                <a:off x="1359794" y="5655409"/>
                <a:ext cx="1588" cy="142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" name="Freeform 212"/>
              <p:cNvSpPr>
                <a:spLocks/>
              </p:cNvSpPr>
              <p:nvPr/>
            </p:nvSpPr>
            <p:spPr bwMode="auto">
              <a:xfrm>
                <a:off x="1393132" y="5646836"/>
                <a:ext cx="93662" cy="54298"/>
              </a:xfrm>
              <a:custGeom>
                <a:avLst/>
                <a:gdLst/>
                <a:ahLst/>
                <a:cxnLst>
                  <a:cxn ang="0">
                    <a:pos x="59" y="0"/>
                  </a:cxn>
                  <a:cxn ang="0">
                    <a:pos x="48" y="0"/>
                  </a:cxn>
                  <a:cxn ang="0">
                    <a:pos x="36" y="2"/>
                  </a:cxn>
                  <a:cxn ang="0">
                    <a:pos x="27" y="6"/>
                  </a:cxn>
                  <a:cxn ang="0">
                    <a:pos x="19" y="10"/>
                  </a:cxn>
                  <a:cxn ang="0">
                    <a:pos x="11" y="15"/>
                  </a:cxn>
                  <a:cxn ang="0">
                    <a:pos x="6" y="21"/>
                  </a:cxn>
                  <a:cxn ang="0">
                    <a:pos x="2" y="28"/>
                  </a:cxn>
                  <a:cxn ang="0">
                    <a:pos x="0" y="38"/>
                  </a:cxn>
                  <a:cxn ang="0">
                    <a:pos x="17" y="38"/>
                  </a:cxn>
                  <a:cxn ang="0">
                    <a:pos x="17" y="34"/>
                  </a:cxn>
                  <a:cxn ang="0">
                    <a:pos x="19" y="30"/>
                  </a:cxn>
                  <a:cxn ang="0">
                    <a:pos x="23" y="26"/>
                  </a:cxn>
                  <a:cxn ang="0">
                    <a:pos x="27" y="23"/>
                  </a:cxn>
                  <a:cxn ang="0">
                    <a:pos x="34" y="19"/>
                  </a:cxn>
                  <a:cxn ang="0">
                    <a:pos x="40" y="17"/>
                  </a:cxn>
                  <a:cxn ang="0">
                    <a:pos x="50" y="15"/>
                  </a:cxn>
                  <a:cxn ang="0">
                    <a:pos x="59" y="15"/>
                  </a:cxn>
                  <a:cxn ang="0">
                    <a:pos x="59" y="0"/>
                  </a:cxn>
                </a:cxnLst>
                <a:rect l="0" t="0" r="r" b="b"/>
                <a:pathLst>
                  <a:path w="59" h="38">
                    <a:moveTo>
                      <a:pt x="59" y="0"/>
                    </a:moveTo>
                    <a:lnTo>
                      <a:pt x="48" y="0"/>
                    </a:lnTo>
                    <a:lnTo>
                      <a:pt x="36" y="2"/>
                    </a:lnTo>
                    <a:lnTo>
                      <a:pt x="27" y="6"/>
                    </a:lnTo>
                    <a:lnTo>
                      <a:pt x="19" y="10"/>
                    </a:lnTo>
                    <a:lnTo>
                      <a:pt x="11" y="15"/>
                    </a:lnTo>
                    <a:lnTo>
                      <a:pt x="6" y="21"/>
                    </a:lnTo>
                    <a:lnTo>
                      <a:pt x="2" y="28"/>
                    </a:lnTo>
                    <a:lnTo>
                      <a:pt x="0" y="38"/>
                    </a:lnTo>
                    <a:lnTo>
                      <a:pt x="17" y="38"/>
                    </a:lnTo>
                    <a:lnTo>
                      <a:pt x="17" y="34"/>
                    </a:lnTo>
                    <a:lnTo>
                      <a:pt x="19" y="30"/>
                    </a:lnTo>
                    <a:lnTo>
                      <a:pt x="23" y="26"/>
                    </a:lnTo>
                    <a:lnTo>
                      <a:pt x="27" y="23"/>
                    </a:lnTo>
                    <a:lnTo>
                      <a:pt x="34" y="19"/>
                    </a:lnTo>
                    <a:lnTo>
                      <a:pt x="40" y="17"/>
                    </a:lnTo>
                    <a:lnTo>
                      <a:pt x="50" y="15"/>
                    </a:lnTo>
                    <a:lnTo>
                      <a:pt x="59" y="15"/>
                    </a:lnTo>
                    <a:lnTo>
                      <a:pt x="59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" name="Freeform 213"/>
              <p:cNvSpPr>
                <a:spLocks/>
              </p:cNvSpPr>
              <p:nvPr/>
            </p:nvSpPr>
            <p:spPr bwMode="auto">
              <a:xfrm>
                <a:off x="1486794" y="5646836"/>
                <a:ext cx="90488" cy="54298"/>
              </a:xfrm>
              <a:custGeom>
                <a:avLst/>
                <a:gdLst/>
                <a:ahLst/>
                <a:cxnLst>
                  <a:cxn ang="0">
                    <a:pos x="57" y="38"/>
                  </a:cxn>
                  <a:cxn ang="0">
                    <a:pos x="55" y="28"/>
                  </a:cxn>
                  <a:cxn ang="0">
                    <a:pos x="52" y="21"/>
                  </a:cxn>
                  <a:cxn ang="0">
                    <a:pos x="46" y="15"/>
                  </a:cxn>
                  <a:cxn ang="0">
                    <a:pos x="38" y="10"/>
                  </a:cxn>
                  <a:cxn ang="0">
                    <a:pos x="31" y="6"/>
                  </a:cxn>
                  <a:cxn ang="0">
                    <a:pos x="21" y="2"/>
                  </a:cxn>
                  <a:cxn ang="0">
                    <a:pos x="10" y="0"/>
                  </a:cxn>
                  <a:cxn ang="0">
                    <a:pos x="0" y="0"/>
                  </a:cxn>
                  <a:cxn ang="0">
                    <a:pos x="0" y="15"/>
                  </a:cxn>
                  <a:cxn ang="0">
                    <a:pos x="8" y="15"/>
                  </a:cxn>
                  <a:cxn ang="0">
                    <a:pos x="17" y="17"/>
                  </a:cxn>
                  <a:cxn ang="0">
                    <a:pos x="25" y="19"/>
                  </a:cxn>
                  <a:cxn ang="0">
                    <a:pos x="31" y="23"/>
                  </a:cxn>
                  <a:cxn ang="0">
                    <a:pos x="34" y="26"/>
                  </a:cxn>
                  <a:cxn ang="0">
                    <a:pos x="38" y="30"/>
                  </a:cxn>
                  <a:cxn ang="0">
                    <a:pos x="40" y="34"/>
                  </a:cxn>
                  <a:cxn ang="0">
                    <a:pos x="40" y="38"/>
                  </a:cxn>
                  <a:cxn ang="0">
                    <a:pos x="57" y="38"/>
                  </a:cxn>
                </a:cxnLst>
                <a:rect l="0" t="0" r="r" b="b"/>
                <a:pathLst>
                  <a:path w="57" h="38">
                    <a:moveTo>
                      <a:pt x="57" y="38"/>
                    </a:moveTo>
                    <a:lnTo>
                      <a:pt x="55" y="28"/>
                    </a:lnTo>
                    <a:lnTo>
                      <a:pt x="52" y="21"/>
                    </a:lnTo>
                    <a:lnTo>
                      <a:pt x="46" y="15"/>
                    </a:lnTo>
                    <a:lnTo>
                      <a:pt x="38" y="10"/>
                    </a:lnTo>
                    <a:lnTo>
                      <a:pt x="31" y="6"/>
                    </a:lnTo>
                    <a:lnTo>
                      <a:pt x="21" y="2"/>
                    </a:lnTo>
                    <a:lnTo>
                      <a:pt x="10" y="0"/>
                    </a:lnTo>
                    <a:lnTo>
                      <a:pt x="0" y="0"/>
                    </a:lnTo>
                    <a:lnTo>
                      <a:pt x="0" y="15"/>
                    </a:lnTo>
                    <a:lnTo>
                      <a:pt x="8" y="15"/>
                    </a:lnTo>
                    <a:lnTo>
                      <a:pt x="17" y="17"/>
                    </a:lnTo>
                    <a:lnTo>
                      <a:pt x="25" y="19"/>
                    </a:lnTo>
                    <a:lnTo>
                      <a:pt x="31" y="23"/>
                    </a:lnTo>
                    <a:lnTo>
                      <a:pt x="34" y="26"/>
                    </a:lnTo>
                    <a:lnTo>
                      <a:pt x="38" y="30"/>
                    </a:lnTo>
                    <a:lnTo>
                      <a:pt x="40" y="34"/>
                    </a:lnTo>
                    <a:lnTo>
                      <a:pt x="40" y="38"/>
                    </a:lnTo>
                    <a:lnTo>
                      <a:pt x="57" y="38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" name="Freeform 214"/>
              <p:cNvSpPr>
                <a:spLocks/>
              </p:cNvSpPr>
              <p:nvPr/>
            </p:nvSpPr>
            <p:spPr bwMode="auto">
              <a:xfrm>
                <a:off x="1486794" y="5701134"/>
                <a:ext cx="90488" cy="52868"/>
              </a:xfrm>
              <a:custGeom>
                <a:avLst/>
                <a:gdLst/>
                <a:ahLst/>
                <a:cxnLst>
                  <a:cxn ang="0">
                    <a:pos x="0" y="37"/>
                  </a:cxn>
                  <a:cxn ang="0">
                    <a:pos x="10" y="37"/>
                  </a:cxn>
                  <a:cxn ang="0">
                    <a:pos x="21" y="35"/>
                  </a:cxn>
                  <a:cxn ang="0">
                    <a:pos x="31" y="31"/>
                  </a:cxn>
                  <a:cxn ang="0">
                    <a:pos x="38" y="27"/>
                  </a:cxn>
                  <a:cxn ang="0">
                    <a:pos x="46" y="22"/>
                  </a:cxn>
                  <a:cxn ang="0">
                    <a:pos x="52" y="14"/>
                  </a:cxn>
                  <a:cxn ang="0">
                    <a:pos x="55" y="7"/>
                  </a:cxn>
                  <a:cxn ang="0">
                    <a:pos x="57" y="0"/>
                  </a:cxn>
                  <a:cxn ang="0">
                    <a:pos x="40" y="0"/>
                  </a:cxn>
                  <a:cxn ang="0">
                    <a:pos x="40" y="3"/>
                  </a:cxn>
                  <a:cxn ang="0">
                    <a:pos x="38" y="7"/>
                  </a:cxn>
                  <a:cxn ang="0">
                    <a:pos x="34" y="11"/>
                  </a:cxn>
                  <a:cxn ang="0">
                    <a:pos x="31" y="14"/>
                  </a:cxn>
                  <a:cxn ang="0">
                    <a:pos x="25" y="16"/>
                  </a:cxn>
                  <a:cxn ang="0">
                    <a:pos x="17" y="20"/>
                  </a:cxn>
                  <a:cxn ang="0">
                    <a:pos x="8" y="20"/>
                  </a:cxn>
                  <a:cxn ang="0">
                    <a:pos x="0" y="22"/>
                  </a:cxn>
                  <a:cxn ang="0">
                    <a:pos x="0" y="37"/>
                  </a:cxn>
                </a:cxnLst>
                <a:rect l="0" t="0" r="r" b="b"/>
                <a:pathLst>
                  <a:path w="57" h="37">
                    <a:moveTo>
                      <a:pt x="0" y="37"/>
                    </a:moveTo>
                    <a:lnTo>
                      <a:pt x="10" y="37"/>
                    </a:lnTo>
                    <a:lnTo>
                      <a:pt x="21" y="35"/>
                    </a:lnTo>
                    <a:lnTo>
                      <a:pt x="31" y="31"/>
                    </a:lnTo>
                    <a:lnTo>
                      <a:pt x="38" y="27"/>
                    </a:lnTo>
                    <a:lnTo>
                      <a:pt x="46" y="22"/>
                    </a:lnTo>
                    <a:lnTo>
                      <a:pt x="52" y="14"/>
                    </a:lnTo>
                    <a:lnTo>
                      <a:pt x="55" y="7"/>
                    </a:lnTo>
                    <a:lnTo>
                      <a:pt x="57" y="0"/>
                    </a:lnTo>
                    <a:lnTo>
                      <a:pt x="40" y="0"/>
                    </a:lnTo>
                    <a:lnTo>
                      <a:pt x="40" y="3"/>
                    </a:lnTo>
                    <a:lnTo>
                      <a:pt x="38" y="7"/>
                    </a:lnTo>
                    <a:lnTo>
                      <a:pt x="34" y="11"/>
                    </a:lnTo>
                    <a:lnTo>
                      <a:pt x="31" y="14"/>
                    </a:lnTo>
                    <a:lnTo>
                      <a:pt x="25" y="16"/>
                    </a:lnTo>
                    <a:lnTo>
                      <a:pt x="17" y="20"/>
                    </a:lnTo>
                    <a:lnTo>
                      <a:pt x="8" y="20"/>
                    </a:lnTo>
                    <a:lnTo>
                      <a:pt x="0" y="22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" name="Freeform 215"/>
              <p:cNvSpPr>
                <a:spLocks/>
              </p:cNvSpPr>
              <p:nvPr/>
            </p:nvSpPr>
            <p:spPr bwMode="auto">
              <a:xfrm>
                <a:off x="1393132" y="5701134"/>
                <a:ext cx="93662" cy="5286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7"/>
                  </a:cxn>
                  <a:cxn ang="0">
                    <a:pos x="6" y="14"/>
                  </a:cxn>
                  <a:cxn ang="0">
                    <a:pos x="11" y="22"/>
                  </a:cxn>
                  <a:cxn ang="0">
                    <a:pos x="19" y="27"/>
                  </a:cxn>
                  <a:cxn ang="0">
                    <a:pos x="27" y="31"/>
                  </a:cxn>
                  <a:cxn ang="0">
                    <a:pos x="36" y="35"/>
                  </a:cxn>
                  <a:cxn ang="0">
                    <a:pos x="48" y="37"/>
                  </a:cxn>
                  <a:cxn ang="0">
                    <a:pos x="59" y="37"/>
                  </a:cxn>
                  <a:cxn ang="0">
                    <a:pos x="59" y="22"/>
                  </a:cxn>
                  <a:cxn ang="0">
                    <a:pos x="50" y="20"/>
                  </a:cxn>
                  <a:cxn ang="0">
                    <a:pos x="40" y="20"/>
                  </a:cxn>
                  <a:cxn ang="0">
                    <a:pos x="34" y="16"/>
                  </a:cxn>
                  <a:cxn ang="0">
                    <a:pos x="27" y="14"/>
                  </a:cxn>
                  <a:cxn ang="0">
                    <a:pos x="23" y="11"/>
                  </a:cxn>
                  <a:cxn ang="0">
                    <a:pos x="19" y="7"/>
                  </a:cxn>
                  <a:cxn ang="0">
                    <a:pos x="17" y="3"/>
                  </a:cxn>
                  <a:cxn ang="0">
                    <a:pos x="17" y="0"/>
                  </a:cxn>
                  <a:cxn ang="0">
                    <a:pos x="0" y="0"/>
                  </a:cxn>
                </a:cxnLst>
                <a:rect l="0" t="0" r="r" b="b"/>
                <a:pathLst>
                  <a:path w="59" h="37">
                    <a:moveTo>
                      <a:pt x="0" y="0"/>
                    </a:moveTo>
                    <a:lnTo>
                      <a:pt x="2" y="7"/>
                    </a:lnTo>
                    <a:lnTo>
                      <a:pt x="6" y="14"/>
                    </a:lnTo>
                    <a:lnTo>
                      <a:pt x="11" y="22"/>
                    </a:lnTo>
                    <a:lnTo>
                      <a:pt x="19" y="27"/>
                    </a:lnTo>
                    <a:lnTo>
                      <a:pt x="27" y="31"/>
                    </a:lnTo>
                    <a:lnTo>
                      <a:pt x="36" y="35"/>
                    </a:lnTo>
                    <a:lnTo>
                      <a:pt x="48" y="37"/>
                    </a:lnTo>
                    <a:lnTo>
                      <a:pt x="59" y="37"/>
                    </a:lnTo>
                    <a:lnTo>
                      <a:pt x="59" y="22"/>
                    </a:lnTo>
                    <a:lnTo>
                      <a:pt x="50" y="20"/>
                    </a:lnTo>
                    <a:lnTo>
                      <a:pt x="40" y="20"/>
                    </a:lnTo>
                    <a:lnTo>
                      <a:pt x="34" y="16"/>
                    </a:lnTo>
                    <a:lnTo>
                      <a:pt x="27" y="14"/>
                    </a:lnTo>
                    <a:lnTo>
                      <a:pt x="23" y="11"/>
                    </a:lnTo>
                    <a:lnTo>
                      <a:pt x="19" y="7"/>
                    </a:lnTo>
                    <a:lnTo>
                      <a:pt x="17" y="3"/>
                    </a:lnTo>
                    <a:lnTo>
                      <a:pt x="1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2" name="Freeform 216"/>
              <p:cNvSpPr>
                <a:spLocks/>
              </p:cNvSpPr>
              <p:nvPr/>
            </p:nvSpPr>
            <p:spPr bwMode="auto">
              <a:xfrm>
                <a:off x="1404244" y="5701134"/>
                <a:ext cx="1588" cy="142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3" name="Freeform 223"/>
              <p:cNvSpPr>
                <a:spLocks/>
              </p:cNvSpPr>
              <p:nvPr/>
            </p:nvSpPr>
            <p:spPr bwMode="auto">
              <a:xfrm>
                <a:off x="1602682" y="5652552"/>
                <a:ext cx="26987" cy="312927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" y="13"/>
                  </a:cxn>
                  <a:cxn ang="0">
                    <a:pos x="2" y="37"/>
                  </a:cxn>
                  <a:cxn ang="0">
                    <a:pos x="0" y="71"/>
                  </a:cxn>
                  <a:cxn ang="0">
                    <a:pos x="0" y="110"/>
                  </a:cxn>
                  <a:cxn ang="0">
                    <a:pos x="0" y="147"/>
                  </a:cxn>
                  <a:cxn ang="0">
                    <a:pos x="0" y="180"/>
                  </a:cxn>
                  <a:cxn ang="0">
                    <a:pos x="2" y="204"/>
                  </a:cxn>
                  <a:cxn ang="0">
                    <a:pos x="5" y="219"/>
                  </a:cxn>
                  <a:cxn ang="0">
                    <a:pos x="15" y="206"/>
                  </a:cxn>
                  <a:cxn ang="0">
                    <a:pos x="17" y="203"/>
                  </a:cxn>
                  <a:cxn ang="0">
                    <a:pos x="17" y="180"/>
                  </a:cxn>
                  <a:cxn ang="0">
                    <a:pos x="17" y="147"/>
                  </a:cxn>
                  <a:cxn ang="0">
                    <a:pos x="17" y="110"/>
                  </a:cxn>
                  <a:cxn ang="0">
                    <a:pos x="17" y="71"/>
                  </a:cxn>
                  <a:cxn ang="0">
                    <a:pos x="17" y="37"/>
                  </a:cxn>
                  <a:cxn ang="0">
                    <a:pos x="17" y="13"/>
                  </a:cxn>
                  <a:cxn ang="0">
                    <a:pos x="17" y="4"/>
                  </a:cxn>
                  <a:cxn ang="0">
                    <a:pos x="2" y="0"/>
                  </a:cxn>
                </a:cxnLst>
                <a:rect l="0" t="0" r="r" b="b"/>
                <a:pathLst>
                  <a:path w="17" h="219">
                    <a:moveTo>
                      <a:pt x="2" y="0"/>
                    </a:moveTo>
                    <a:lnTo>
                      <a:pt x="2" y="13"/>
                    </a:lnTo>
                    <a:lnTo>
                      <a:pt x="2" y="37"/>
                    </a:lnTo>
                    <a:lnTo>
                      <a:pt x="0" y="71"/>
                    </a:lnTo>
                    <a:lnTo>
                      <a:pt x="0" y="110"/>
                    </a:lnTo>
                    <a:lnTo>
                      <a:pt x="0" y="147"/>
                    </a:lnTo>
                    <a:lnTo>
                      <a:pt x="0" y="180"/>
                    </a:lnTo>
                    <a:lnTo>
                      <a:pt x="2" y="204"/>
                    </a:lnTo>
                    <a:lnTo>
                      <a:pt x="5" y="219"/>
                    </a:lnTo>
                    <a:lnTo>
                      <a:pt x="15" y="206"/>
                    </a:lnTo>
                    <a:lnTo>
                      <a:pt x="17" y="203"/>
                    </a:lnTo>
                    <a:lnTo>
                      <a:pt x="17" y="180"/>
                    </a:lnTo>
                    <a:lnTo>
                      <a:pt x="17" y="147"/>
                    </a:lnTo>
                    <a:lnTo>
                      <a:pt x="17" y="110"/>
                    </a:lnTo>
                    <a:lnTo>
                      <a:pt x="17" y="71"/>
                    </a:lnTo>
                    <a:lnTo>
                      <a:pt x="17" y="37"/>
                    </a:lnTo>
                    <a:lnTo>
                      <a:pt x="17" y="13"/>
                    </a:lnTo>
                    <a:lnTo>
                      <a:pt x="17" y="4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" name="Freeform 224"/>
              <p:cNvSpPr>
                <a:spLocks/>
              </p:cNvSpPr>
              <p:nvPr/>
            </p:nvSpPr>
            <p:spPr bwMode="auto">
              <a:xfrm>
                <a:off x="1616969" y="5655409"/>
                <a:ext cx="1588" cy="142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" name="Freeform 229"/>
              <p:cNvSpPr>
                <a:spLocks/>
              </p:cNvSpPr>
              <p:nvPr/>
            </p:nvSpPr>
            <p:spPr bwMode="auto">
              <a:xfrm>
                <a:off x="1663007" y="5701134"/>
                <a:ext cx="1587" cy="142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" name="Line 308"/>
              <p:cNvSpPr>
                <a:spLocks noChangeShapeType="1"/>
              </p:cNvSpPr>
              <p:nvPr/>
            </p:nvSpPr>
            <p:spPr bwMode="auto">
              <a:xfrm>
                <a:off x="1094682" y="5442504"/>
                <a:ext cx="1587" cy="1429"/>
              </a:xfrm>
              <a:prstGeom prst="line">
                <a:avLst/>
              </a:prstGeom>
              <a:noFill/>
              <a:ln w="0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" name="Freeform 309"/>
              <p:cNvSpPr>
                <a:spLocks/>
              </p:cNvSpPr>
              <p:nvPr/>
            </p:nvSpPr>
            <p:spPr bwMode="auto">
              <a:xfrm>
                <a:off x="791469" y="5431073"/>
                <a:ext cx="1588" cy="142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9900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" name="Line 310"/>
              <p:cNvSpPr>
                <a:spLocks noChangeShapeType="1"/>
              </p:cNvSpPr>
              <p:nvPr/>
            </p:nvSpPr>
            <p:spPr bwMode="auto">
              <a:xfrm>
                <a:off x="1720157" y="5443934"/>
                <a:ext cx="1587" cy="1428"/>
              </a:xfrm>
              <a:prstGeom prst="line">
                <a:avLst/>
              </a:prstGeom>
              <a:noFill/>
              <a:ln w="0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" name="Line 314"/>
              <p:cNvSpPr>
                <a:spLocks noChangeShapeType="1"/>
              </p:cNvSpPr>
              <p:nvPr/>
            </p:nvSpPr>
            <p:spPr bwMode="auto">
              <a:xfrm>
                <a:off x="1029594" y="5429645"/>
                <a:ext cx="1588" cy="1428"/>
              </a:xfrm>
              <a:prstGeom prst="line">
                <a:avLst/>
              </a:prstGeom>
              <a:noFill/>
              <a:ln w="0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" name="Line 322"/>
              <p:cNvSpPr>
                <a:spLocks noChangeShapeType="1"/>
              </p:cNvSpPr>
              <p:nvPr/>
            </p:nvSpPr>
            <p:spPr bwMode="auto">
              <a:xfrm>
                <a:off x="1655069" y="5431073"/>
                <a:ext cx="1588" cy="1429"/>
              </a:xfrm>
              <a:prstGeom prst="line">
                <a:avLst/>
              </a:prstGeom>
              <a:noFill/>
              <a:ln w="0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11" name="Group 263"/>
              <p:cNvGrpSpPr/>
              <p:nvPr/>
            </p:nvGrpSpPr>
            <p:grpSpPr>
              <a:xfrm>
                <a:off x="1803041" y="5429639"/>
                <a:ext cx="2952750" cy="668720"/>
                <a:chOff x="-152400" y="4508500"/>
                <a:chExt cx="2952750" cy="742950"/>
              </a:xfrm>
            </p:grpSpPr>
            <p:sp>
              <p:nvSpPr>
                <p:cNvPr id="355" name="Rounded Rectangle 354"/>
                <p:cNvSpPr/>
                <p:nvPr/>
              </p:nvSpPr>
              <p:spPr>
                <a:xfrm>
                  <a:off x="-76200" y="4761963"/>
                  <a:ext cx="2667000" cy="228600"/>
                </a:xfrm>
                <a:prstGeom prst="roundRect">
                  <a:avLst/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6" name="Rounded Rectangle 355"/>
                <p:cNvSpPr/>
                <p:nvPr/>
              </p:nvSpPr>
              <p:spPr>
                <a:xfrm>
                  <a:off x="-64395" y="4876800"/>
                  <a:ext cx="2667000" cy="228600"/>
                </a:xfrm>
                <a:prstGeom prst="roundRect">
                  <a:avLst/>
                </a:prstGeom>
                <a:solidFill>
                  <a:srgbClr val="FFCCFF"/>
                </a:solidFill>
                <a:ln>
                  <a:solidFill>
                    <a:srgbClr val="FFCC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7" name="Freeform 74"/>
                <p:cNvSpPr>
                  <a:spLocks/>
                </p:cNvSpPr>
                <p:nvPr/>
              </p:nvSpPr>
              <p:spPr bwMode="auto">
                <a:xfrm>
                  <a:off x="-106362" y="5110162"/>
                  <a:ext cx="57150" cy="141288"/>
                </a:xfrm>
                <a:custGeom>
                  <a:avLst/>
                  <a:gdLst/>
                  <a:ahLst/>
                  <a:cxnLst>
                    <a:cxn ang="0">
                      <a:pos x="28" y="87"/>
                    </a:cxn>
                    <a:cxn ang="0">
                      <a:pos x="36" y="85"/>
                    </a:cxn>
                    <a:cxn ang="0">
                      <a:pos x="15" y="0"/>
                    </a:cxn>
                    <a:cxn ang="0">
                      <a:pos x="0" y="4"/>
                    </a:cxn>
                    <a:cxn ang="0">
                      <a:pos x="21" y="89"/>
                    </a:cxn>
                    <a:cxn ang="0">
                      <a:pos x="28" y="87"/>
                    </a:cxn>
                  </a:cxnLst>
                  <a:rect l="0" t="0" r="r" b="b"/>
                  <a:pathLst>
                    <a:path w="36" h="89">
                      <a:moveTo>
                        <a:pt x="28" y="87"/>
                      </a:moveTo>
                      <a:lnTo>
                        <a:pt x="36" y="85"/>
                      </a:lnTo>
                      <a:lnTo>
                        <a:pt x="15" y="0"/>
                      </a:lnTo>
                      <a:lnTo>
                        <a:pt x="0" y="4"/>
                      </a:lnTo>
                      <a:lnTo>
                        <a:pt x="21" y="89"/>
                      </a:lnTo>
                      <a:lnTo>
                        <a:pt x="28" y="87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 w="9525">
                  <a:solidFill>
                    <a:srgbClr val="66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8" name="Freeform 75"/>
                <p:cNvSpPr>
                  <a:spLocks/>
                </p:cNvSpPr>
                <p:nvPr/>
              </p:nvSpPr>
              <p:spPr bwMode="auto">
                <a:xfrm>
                  <a:off x="-31750" y="5127625"/>
                  <a:ext cx="61913" cy="123825"/>
                </a:xfrm>
                <a:custGeom>
                  <a:avLst/>
                  <a:gdLst/>
                  <a:ahLst/>
                  <a:cxnLst>
                    <a:cxn ang="0">
                      <a:pos x="33" y="76"/>
                    </a:cxn>
                    <a:cxn ang="0">
                      <a:pos x="39" y="73"/>
                    </a:cxn>
                    <a:cxn ang="0">
                      <a:pos x="16" y="0"/>
                    </a:cxn>
                    <a:cxn ang="0">
                      <a:pos x="0" y="4"/>
                    </a:cxn>
                    <a:cxn ang="0">
                      <a:pos x="25" y="78"/>
                    </a:cxn>
                    <a:cxn ang="0">
                      <a:pos x="33" y="76"/>
                    </a:cxn>
                  </a:cxnLst>
                  <a:rect l="0" t="0" r="r" b="b"/>
                  <a:pathLst>
                    <a:path w="39" h="78">
                      <a:moveTo>
                        <a:pt x="33" y="76"/>
                      </a:moveTo>
                      <a:lnTo>
                        <a:pt x="39" y="73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5" y="78"/>
                      </a:lnTo>
                      <a:lnTo>
                        <a:pt x="33" y="76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 w="9525">
                  <a:solidFill>
                    <a:srgbClr val="66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9" name="Freeform 76"/>
                <p:cNvSpPr>
                  <a:spLocks/>
                </p:cNvSpPr>
                <p:nvPr/>
              </p:nvSpPr>
              <p:spPr bwMode="auto">
                <a:xfrm>
                  <a:off x="44450" y="5119687"/>
                  <a:ext cx="66675" cy="131763"/>
                </a:xfrm>
                <a:custGeom>
                  <a:avLst/>
                  <a:gdLst/>
                  <a:ahLst/>
                  <a:cxnLst>
                    <a:cxn ang="0">
                      <a:pos x="35" y="81"/>
                    </a:cxn>
                    <a:cxn ang="0">
                      <a:pos x="42" y="78"/>
                    </a:cxn>
                    <a:cxn ang="0">
                      <a:pos x="15" y="0"/>
                    </a:cxn>
                    <a:cxn ang="0">
                      <a:pos x="0" y="5"/>
                    </a:cxn>
                    <a:cxn ang="0">
                      <a:pos x="27" y="83"/>
                    </a:cxn>
                    <a:cxn ang="0">
                      <a:pos x="35" y="81"/>
                    </a:cxn>
                  </a:cxnLst>
                  <a:rect l="0" t="0" r="r" b="b"/>
                  <a:pathLst>
                    <a:path w="42" h="83">
                      <a:moveTo>
                        <a:pt x="35" y="81"/>
                      </a:moveTo>
                      <a:lnTo>
                        <a:pt x="42" y="78"/>
                      </a:lnTo>
                      <a:lnTo>
                        <a:pt x="15" y="0"/>
                      </a:lnTo>
                      <a:lnTo>
                        <a:pt x="0" y="5"/>
                      </a:lnTo>
                      <a:lnTo>
                        <a:pt x="27" y="83"/>
                      </a:lnTo>
                      <a:lnTo>
                        <a:pt x="35" y="81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 w="9525">
                  <a:solidFill>
                    <a:srgbClr val="66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0" name="Freeform 77"/>
                <p:cNvSpPr>
                  <a:spLocks/>
                </p:cNvSpPr>
                <p:nvPr/>
              </p:nvSpPr>
              <p:spPr bwMode="auto">
                <a:xfrm>
                  <a:off x="-149225" y="4705350"/>
                  <a:ext cx="273050" cy="68262"/>
                </a:xfrm>
                <a:custGeom>
                  <a:avLst/>
                  <a:gdLst/>
                  <a:ahLst/>
                  <a:cxnLst>
                    <a:cxn ang="0">
                      <a:pos x="172" y="32"/>
                    </a:cxn>
                    <a:cxn ang="0">
                      <a:pos x="159" y="21"/>
                    </a:cxn>
                    <a:cxn ang="0">
                      <a:pos x="143" y="13"/>
                    </a:cxn>
                    <a:cxn ang="0">
                      <a:pos x="130" y="8"/>
                    </a:cxn>
                    <a:cxn ang="0">
                      <a:pos x="115" y="2"/>
                    </a:cxn>
                    <a:cxn ang="0">
                      <a:pos x="101" y="0"/>
                    </a:cxn>
                    <a:cxn ang="0">
                      <a:pos x="88" y="0"/>
                    </a:cxn>
                    <a:cxn ang="0">
                      <a:pos x="74" y="2"/>
                    </a:cxn>
                    <a:cxn ang="0">
                      <a:pos x="61" y="4"/>
                    </a:cxn>
                    <a:cxn ang="0">
                      <a:pos x="38" y="10"/>
                    </a:cxn>
                    <a:cxn ang="0">
                      <a:pos x="19" y="17"/>
                    </a:cxn>
                    <a:cxn ang="0">
                      <a:pos x="8" y="25"/>
                    </a:cxn>
                    <a:cxn ang="0">
                      <a:pos x="0" y="32"/>
                    </a:cxn>
                    <a:cxn ang="0">
                      <a:pos x="15" y="36"/>
                    </a:cxn>
                    <a:cxn ang="0">
                      <a:pos x="17" y="36"/>
                    </a:cxn>
                    <a:cxn ang="0">
                      <a:pos x="27" y="30"/>
                    </a:cxn>
                    <a:cxn ang="0">
                      <a:pos x="44" y="25"/>
                    </a:cxn>
                    <a:cxn ang="0">
                      <a:pos x="65" y="19"/>
                    </a:cxn>
                    <a:cxn ang="0">
                      <a:pos x="74" y="17"/>
                    </a:cxn>
                    <a:cxn ang="0">
                      <a:pos x="88" y="15"/>
                    </a:cxn>
                    <a:cxn ang="0">
                      <a:pos x="99" y="17"/>
                    </a:cxn>
                    <a:cxn ang="0">
                      <a:pos x="113" y="19"/>
                    </a:cxn>
                    <a:cxn ang="0">
                      <a:pos x="124" y="21"/>
                    </a:cxn>
                    <a:cxn ang="0">
                      <a:pos x="137" y="26"/>
                    </a:cxn>
                    <a:cxn ang="0">
                      <a:pos x="149" y="34"/>
                    </a:cxn>
                    <a:cxn ang="0">
                      <a:pos x="160" y="43"/>
                    </a:cxn>
                    <a:cxn ang="0">
                      <a:pos x="172" y="32"/>
                    </a:cxn>
                  </a:cxnLst>
                  <a:rect l="0" t="0" r="r" b="b"/>
                  <a:pathLst>
                    <a:path w="172" h="43">
                      <a:moveTo>
                        <a:pt x="172" y="32"/>
                      </a:moveTo>
                      <a:lnTo>
                        <a:pt x="159" y="21"/>
                      </a:lnTo>
                      <a:lnTo>
                        <a:pt x="143" y="13"/>
                      </a:lnTo>
                      <a:lnTo>
                        <a:pt x="130" y="8"/>
                      </a:lnTo>
                      <a:lnTo>
                        <a:pt x="115" y="2"/>
                      </a:lnTo>
                      <a:lnTo>
                        <a:pt x="101" y="0"/>
                      </a:lnTo>
                      <a:lnTo>
                        <a:pt x="88" y="0"/>
                      </a:lnTo>
                      <a:lnTo>
                        <a:pt x="74" y="2"/>
                      </a:lnTo>
                      <a:lnTo>
                        <a:pt x="61" y="4"/>
                      </a:lnTo>
                      <a:lnTo>
                        <a:pt x="38" y="10"/>
                      </a:lnTo>
                      <a:lnTo>
                        <a:pt x="19" y="17"/>
                      </a:lnTo>
                      <a:lnTo>
                        <a:pt x="8" y="25"/>
                      </a:lnTo>
                      <a:lnTo>
                        <a:pt x="0" y="32"/>
                      </a:lnTo>
                      <a:lnTo>
                        <a:pt x="15" y="36"/>
                      </a:lnTo>
                      <a:lnTo>
                        <a:pt x="17" y="36"/>
                      </a:lnTo>
                      <a:lnTo>
                        <a:pt x="27" y="30"/>
                      </a:lnTo>
                      <a:lnTo>
                        <a:pt x="44" y="25"/>
                      </a:lnTo>
                      <a:lnTo>
                        <a:pt x="65" y="19"/>
                      </a:lnTo>
                      <a:lnTo>
                        <a:pt x="74" y="17"/>
                      </a:lnTo>
                      <a:lnTo>
                        <a:pt x="88" y="15"/>
                      </a:lnTo>
                      <a:lnTo>
                        <a:pt x="99" y="17"/>
                      </a:lnTo>
                      <a:lnTo>
                        <a:pt x="113" y="19"/>
                      </a:lnTo>
                      <a:lnTo>
                        <a:pt x="124" y="21"/>
                      </a:lnTo>
                      <a:lnTo>
                        <a:pt x="137" y="26"/>
                      </a:lnTo>
                      <a:lnTo>
                        <a:pt x="149" y="34"/>
                      </a:lnTo>
                      <a:lnTo>
                        <a:pt x="160" y="43"/>
                      </a:lnTo>
                      <a:lnTo>
                        <a:pt x="172" y="32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 w="9525">
                  <a:solidFill>
                    <a:srgbClr val="66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1" name="Freeform 78"/>
                <p:cNvSpPr>
                  <a:spLocks/>
                </p:cNvSpPr>
                <p:nvPr/>
              </p:nvSpPr>
              <p:spPr bwMode="auto">
                <a:xfrm>
                  <a:off x="104775" y="4756150"/>
                  <a:ext cx="28575" cy="330200"/>
                </a:xfrm>
                <a:custGeom>
                  <a:avLst/>
                  <a:gdLst/>
                  <a:ahLst/>
                  <a:cxnLst>
                    <a:cxn ang="0">
                      <a:pos x="16" y="208"/>
                    </a:cxn>
                    <a:cxn ang="0">
                      <a:pos x="16" y="199"/>
                    </a:cxn>
                    <a:cxn ang="0">
                      <a:pos x="18" y="177"/>
                    </a:cxn>
                    <a:cxn ang="0">
                      <a:pos x="18" y="145"/>
                    </a:cxn>
                    <a:cxn ang="0">
                      <a:pos x="18" y="108"/>
                    </a:cxn>
                    <a:cxn ang="0">
                      <a:pos x="18" y="71"/>
                    </a:cxn>
                    <a:cxn ang="0">
                      <a:pos x="18" y="39"/>
                    </a:cxn>
                    <a:cxn ang="0">
                      <a:pos x="16" y="15"/>
                    </a:cxn>
                    <a:cxn ang="0">
                      <a:pos x="12" y="0"/>
                    </a:cxn>
                    <a:cxn ang="0">
                      <a:pos x="0" y="11"/>
                    </a:cxn>
                    <a:cxn ang="0">
                      <a:pos x="0" y="17"/>
                    </a:cxn>
                    <a:cxn ang="0">
                      <a:pos x="2" y="39"/>
                    </a:cxn>
                    <a:cxn ang="0">
                      <a:pos x="2" y="71"/>
                    </a:cxn>
                    <a:cxn ang="0">
                      <a:pos x="2" y="108"/>
                    </a:cxn>
                    <a:cxn ang="0">
                      <a:pos x="2" y="145"/>
                    </a:cxn>
                    <a:cxn ang="0">
                      <a:pos x="0" y="177"/>
                    </a:cxn>
                    <a:cxn ang="0">
                      <a:pos x="0" y="199"/>
                    </a:cxn>
                    <a:cxn ang="0">
                      <a:pos x="0" y="208"/>
                    </a:cxn>
                    <a:cxn ang="0">
                      <a:pos x="16" y="208"/>
                    </a:cxn>
                  </a:cxnLst>
                  <a:rect l="0" t="0" r="r" b="b"/>
                  <a:pathLst>
                    <a:path w="18" h="208">
                      <a:moveTo>
                        <a:pt x="16" y="208"/>
                      </a:moveTo>
                      <a:lnTo>
                        <a:pt x="16" y="199"/>
                      </a:lnTo>
                      <a:lnTo>
                        <a:pt x="18" y="177"/>
                      </a:lnTo>
                      <a:lnTo>
                        <a:pt x="18" y="145"/>
                      </a:lnTo>
                      <a:lnTo>
                        <a:pt x="18" y="108"/>
                      </a:lnTo>
                      <a:lnTo>
                        <a:pt x="18" y="71"/>
                      </a:lnTo>
                      <a:lnTo>
                        <a:pt x="18" y="39"/>
                      </a:lnTo>
                      <a:lnTo>
                        <a:pt x="16" y="15"/>
                      </a:lnTo>
                      <a:lnTo>
                        <a:pt x="12" y="0"/>
                      </a:lnTo>
                      <a:lnTo>
                        <a:pt x="0" y="11"/>
                      </a:lnTo>
                      <a:lnTo>
                        <a:pt x="0" y="17"/>
                      </a:lnTo>
                      <a:lnTo>
                        <a:pt x="2" y="39"/>
                      </a:lnTo>
                      <a:lnTo>
                        <a:pt x="2" y="71"/>
                      </a:lnTo>
                      <a:lnTo>
                        <a:pt x="2" y="108"/>
                      </a:lnTo>
                      <a:lnTo>
                        <a:pt x="2" y="145"/>
                      </a:lnTo>
                      <a:lnTo>
                        <a:pt x="0" y="177"/>
                      </a:lnTo>
                      <a:lnTo>
                        <a:pt x="0" y="199"/>
                      </a:lnTo>
                      <a:lnTo>
                        <a:pt x="0" y="208"/>
                      </a:lnTo>
                      <a:lnTo>
                        <a:pt x="16" y="208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 w="9525">
                  <a:solidFill>
                    <a:srgbClr val="66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2" name="Freeform 79"/>
                <p:cNvSpPr>
                  <a:spLocks/>
                </p:cNvSpPr>
                <p:nvPr/>
              </p:nvSpPr>
              <p:spPr bwMode="auto">
                <a:xfrm>
                  <a:off x="-142875" y="5083175"/>
                  <a:ext cx="273050" cy="58737"/>
                </a:xfrm>
                <a:custGeom>
                  <a:avLst/>
                  <a:gdLst/>
                  <a:ahLst/>
                  <a:cxnLst>
                    <a:cxn ang="0">
                      <a:pos x="0" y="13"/>
                    </a:cxn>
                    <a:cxn ang="0">
                      <a:pos x="15" y="23"/>
                    </a:cxn>
                    <a:cxn ang="0">
                      <a:pos x="30" y="28"/>
                    </a:cxn>
                    <a:cxn ang="0">
                      <a:pos x="46" y="34"/>
                    </a:cxn>
                    <a:cxn ang="0">
                      <a:pos x="61" y="36"/>
                    </a:cxn>
                    <a:cxn ang="0">
                      <a:pos x="76" y="37"/>
                    </a:cxn>
                    <a:cxn ang="0">
                      <a:pos x="90" y="37"/>
                    </a:cxn>
                    <a:cxn ang="0">
                      <a:pos x="103" y="36"/>
                    </a:cxn>
                    <a:cxn ang="0">
                      <a:pos x="116" y="34"/>
                    </a:cxn>
                    <a:cxn ang="0">
                      <a:pos x="137" y="28"/>
                    </a:cxn>
                    <a:cxn ang="0">
                      <a:pos x="155" y="21"/>
                    </a:cxn>
                    <a:cxn ang="0">
                      <a:pos x="166" y="13"/>
                    </a:cxn>
                    <a:cxn ang="0">
                      <a:pos x="172" y="2"/>
                    </a:cxn>
                    <a:cxn ang="0">
                      <a:pos x="156" y="2"/>
                    </a:cxn>
                    <a:cxn ang="0">
                      <a:pos x="156" y="0"/>
                    </a:cxn>
                    <a:cxn ang="0">
                      <a:pos x="147" y="6"/>
                    </a:cxn>
                    <a:cxn ang="0">
                      <a:pos x="132" y="13"/>
                    </a:cxn>
                    <a:cxn ang="0">
                      <a:pos x="112" y="19"/>
                    </a:cxn>
                    <a:cxn ang="0">
                      <a:pos x="101" y="21"/>
                    </a:cxn>
                    <a:cxn ang="0">
                      <a:pos x="90" y="23"/>
                    </a:cxn>
                    <a:cxn ang="0">
                      <a:pos x="76" y="23"/>
                    </a:cxn>
                    <a:cxn ang="0">
                      <a:pos x="63" y="21"/>
                    </a:cxn>
                    <a:cxn ang="0">
                      <a:pos x="49" y="19"/>
                    </a:cxn>
                    <a:cxn ang="0">
                      <a:pos x="36" y="15"/>
                    </a:cxn>
                    <a:cxn ang="0">
                      <a:pos x="23" y="10"/>
                    </a:cxn>
                    <a:cxn ang="0">
                      <a:pos x="7" y="0"/>
                    </a:cxn>
                    <a:cxn ang="0">
                      <a:pos x="0" y="13"/>
                    </a:cxn>
                  </a:cxnLst>
                  <a:rect l="0" t="0" r="r" b="b"/>
                  <a:pathLst>
                    <a:path w="172" h="37">
                      <a:moveTo>
                        <a:pt x="0" y="13"/>
                      </a:moveTo>
                      <a:lnTo>
                        <a:pt x="15" y="23"/>
                      </a:lnTo>
                      <a:lnTo>
                        <a:pt x="30" y="28"/>
                      </a:lnTo>
                      <a:lnTo>
                        <a:pt x="46" y="34"/>
                      </a:lnTo>
                      <a:lnTo>
                        <a:pt x="61" y="36"/>
                      </a:lnTo>
                      <a:lnTo>
                        <a:pt x="76" y="37"/>
                      </a:lnTo>
                      <a:lnTo>
                        <a:pt x="90" y="37"/>
                      </a:lnTo>
                      <a:lnTo>
                        <a:pt x="103" y="36"/>
                      </a:lnTo>
                      <a:lnTo>
                        <a:pt x="116" y="34"/>
                      </a:lnTo>
                      <a:lnTo>
                        <a:pt x="137" y="28"/>
                      </a:lnTo>
                      <a:lnTo>
                        <a:pt x="155" y="21"/>
                      </a:lnTo>
                      <a:lnTo>
                        <a:pt x="166" y="13"/>
                      </a:lnTo>
                      <a:lnTo>
                        <a:pt x="172" y="2"/>
                      </a:lnTo>
                      <a:lnTo>
                        <a:pt x="156" y="2"/>
                      </a:lnTo>
                      <a:lnTo>
                        <a:pt x="156" y="0"/>
                      </a:lnTo>
                      <a:lnTo>
                        <a:pt x="147" y="6"/>
                      </a:lnTo>
                      <a:lnTo>
                        <a:pt x="132" y="13"/>
                      </a:lnTo>
                      <a:lnTo>
                        <a:pt x="112" y="19"/>
                      </a:lnTo>
                      <a:lnTo>
                        <a:pt x="101" y="21"/>
                      </a:lnTo>
                      <a:lnTo>
                        <a:pt x="90" y="23"/>
                      </a:lnTo>
                      <a:lnTo>
                        <a:pt x="76" y="23"/>
                      </a:lnTo>
                      <a:lnTo>
                        <a:pt x="63" y="21"/>
                      </a:lnTo>
                      <a:lnTo>
                        <a:pt x="49" y="19"/>
                      </a:lnTo>
                      <a:lnTo>
                        <a:pt x="36" y="15"/>
                      </a:lnTo>
                      <a:lnTo>
                        <a:pt x="23" y="10"/>
                      </a:lnTo>
                      <a:lnTo>
                        <a:pt x="7" y="0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 w="9525">
                  <a:solidFill>
                    <a:srgbClr val="66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3" name="Freeform 80"/>
                <p:cNvSpPr>
                  <a:spLocks/>
                </p:cNvSpPr>
                <p:nvPr/>
              </p:nvSpPr>
              <p:spPr bwMode="auto">
                <a:xfrm>
                  <a:off x="-152400" y="4756150"/>
                  <a:ext cx="26988" cy="347662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13"/>
                    </a:cxn>
                    <a:cxn ang="0">
                      <a:pos x="0" y="37"/>
                    </a:cxn>
                    <a:cxn ang="0">
                      <a:pos x="0" y="71"/>
                    </a:cxn>
                    <a:cxn ang="0">
                      <a:pos x="0" y="110"/>
                    </a:cxn>
                    <a:cxn ang="0">
                      <a:pos x="0" y="147"/>
                    </a:cxn>
                    <a:cxn ang="0">
                      <a:pos x="0" y="180"/>
                    </a:cxn>
                    <a:cxn ang="0">
                      <a:pos x="0" y="204"/>
                    </a:cxn>
                    <a:cxn ang="0">
                      <a:pos x="6" y="219"/>
                    </a:cxn>
                    <a:cxn ang="0">
                      <a:pos x="13" y="206"/>
                    </a:cxn>
                    <a:cxn ang="0">
                      <a:pos x="17" y="203"/>
                    </a:cxn>
                    <a:cxn ang="0">
                      <a:pos x="15" y="180"/>
                    </a:cxn>
                    <a:cxn ang="0">
                      <a:pos x="15" y="147"/>
                    </a:cxn>
                    <a:cxn ang="0">
                      <a:pos x="15" y="110"/>
                    </a:cxn>
                    <a:cxn ang="0">
                      <a:pos x="15" y="71"/>
                    </a:cxn>
                    <a:cxn ang="0">
                      <a:pos x="15" y="37"/>
                    </a:cxn>
                    <a:cxn ang="0">
                      <a:pos x="17" y="13"/>
                    </a:cxn>
                    <a:cxn ang="0">
                      <a:pos x="17" y="4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17" h="219">
                      <a:moveTo>
                        <a:pt x="2" y="0"/>
                      </a:moveTo>
                      <a:lnTo>
                        <a:pt x="0" y="13"/>
                      </a:lnTo>
                      <a:lnTo>
                        <a:pt x="0" y="37"/>
                      </a:lnTo>
                      <a:lnTo>
                        <a:pt x="0" y="71"/>
                      </a:lnTo>
                      <a:lnTo>
                        <a:pt x="0" y="110"/>
                      </a:lnTo>
                      <a:lnTo>
                        <a:pt x="0" y="147"/>
                      </a:lnTo>
                      <a:lnTo>
                        <a:pt x="0" y="180"/>
                      </a:lnTo>
                      <a:lnTo>
                        <a:pt x="0" y="204"/>
                      </a:lnTo>
                      <a:lnTo>
                        <a:pt x="6" y="219"/>
                      </a:lnTo>
                      <a:lnTo>
                        <a:pt x="13" y="206"/>
                      </a:lnTo>
                      <a:lnTo>
                        <a:pt x="17" y="203"/>
                      </a:lnTo>
                      <a:lnTo>
                        <a:pt x="15" y="180"/>
                      </a:lnTo>
                      <a:lnTo>
                        <a:pt x="15" y="147"/>
                      </a:lnTo>
                      <a:lnTo>
                        <a:pt x="15" y="110"/>
                      </a:lnTo>
                      <a:lnTo>
                        <a:pt x="15" y="71"/>
                      </a:lnTo>
                      <a:lnTo>
                        <a:pt x="15" y="37"/>
                      </a:lnTo>
                      <a:lnTo>
                        <a:pt x="17" y="13"/>
                      </a:lnTo>
                      <a:lnTo>
                        <a:pt x="17" y="4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 w="9525">
                  <a:solidFill>
                    <a:srgbClr val="66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4" name="Freeform 81"/>
                <p:cNvSpPr>
                  <a:spLocks/>
                </p:cNvSpPr>
                <p:nvPr/>
              </p:nvSpPr>
              <p:spPr bwMode="auto">
                <a:xfrm>
                  <a:off x="-136525" y="4759325"/>
                  <a:ext cx="1588" cy="158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 w="9525">
                  <a:solidFill>
                    <a:srgbClr val="66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5" name="Freeform 82"/>
                <p:cNvSpPr>
                  <a:spLocks/>
                </p:cNvSpPr>
                <p:nvPr/>
              </p:nvSpPr>
              <p:spPr bwMode="auto">
                <a:xfrm>
                  <a:off x="-103187" y="4749800"/>
                  <a:ext cx="90487" cy="60325"/>
                </a:xfrm>
                <a:custGeom>
                  <a:avLst/>
                  <a:gdLst/>
                  <a:ahLst/>
                  <a:cxnLst>
                    <a:cxn ang="0">
                      <a:pos x="57" y="0"/>
                    </a:cxn>
                    <a:cxn ang="0">
                      <a:pos x="45" y="0"/>
                    </a:cxn>
                    <a:cxn ang="0">
                      <a:pos x="36" y="2"/>
                    </a:cxn>
                    <a:cxn ang="0">
                      <a:pos x="26" y="6"/>
                    </a:cxn>
                    <a:cxn ang="0">
                      <a:pos x="19" y="10"/>
                    </a:cxn>
                    <a:cxn ang="0">
                      <a:pos x="11" y="15"/>
                    </a:cxn>
                    <a:cxn ang="0">
                      <a:pos x="5" y="21"/>
                    </a:cxn>
                    <a:cxn ang="0">
                      <a:pos x="1" y="28"/>
                    </a:cxn>
                    <a:cxn ang="0">
                      <a:pos x="0" y="38"/>
                    </a:cxn>
                    <a:cxn ang="0">
                      <a:pos x="15" y="38"/>
                    </a:cxn>
                    <a:cxn ang="0">
                      <a:pos x="17" y="34"/>
                    </a:cxn>
                    <a:cxn ang="0">
                      <a:pos x="19" y="30"/>
                    </a:cxn>
                    <a:cxn ang="0">
                      <a:pos x="21" y="26"/>
                    </a:cxn>
                    <a:cxn ang="0">
                      <a:pos x="26" y="23"/>
                    </a:cxn>
                    <a:cxn ang="0">
                      <a:pos x="32" y="19"/>
                    </a:cxn>
                    <a:cxn ang="0">
                      <a:pos x="40" y="17"/>
                    </a:cxn>
                    <a:cxn ang="0">
                      <a:pos x="47" y="15"/>
                    </a:cxn>
                    <a:cxn ang="0">
                      <a:pos x="57" y="15"/>
                    </a:cxn>
                    <a:cxn ang="0">
                      <a:pos x="57" y="0"/>
                    </a:cxn>
                  </a:cxnLst>
                  <a:rect l="0" t="0" r="r" b="b"/>
                  <a:pathLst>
                    <a:path w="57" h="38">
                      <a:moveTo>
                        <a:pt x="57" y="0"/>
                      </a:moveTo>
                      <a:lnTo>
                        <a:pt x="45" y="0"/>
                      </a:lnTo>
                      <a:lnTo>
                        <a:pt x="36" y="2"/>
                      </a:lnTo>
                      <a:lnTo>
                        <a:pt x="26" y="6"/>
                      </a:lnTo>
                      <a:lnTo>
                        <a:pt x="19" y="10"/>
                      </a:lnTo>
                      <a:lnTo>
                        <a:pt x="11" y="15"/>
                      </a:lnTo>
                      <a:lnTo>
                        <a:pt x="5" y="21"/>
                      </a:lnTo>
                      <a:lnTo>
                        <a:pt x="1" y="28"/>
                      </a:lnTo>
                      <a:lnTo>
                        <a:pt x="0" y="38"/>
                      </a:lnTo>
                      <a:lnTo>
                        <a:pt x="15" y="38"/>
                      </a:lnTo>
                      <a:lnTo>
                        <a:pt x="17" y="34"/>
                      </a:lnTo>
                      <a:lnTo>
                        <a:pt x="19" y="30"/>
                      </a:lnTo>
                      <a:lnTo>
                        <a:pt x="21" y="26"/>
                      </a:lnTo>
                      <a:lnTo>
                        <a:pt x="26" y="23"/>
                      </a:lnTo>
                      <a:lnTo>
                        <a:pt x="32" y="19"/>
                      </a:lnTo>
                      <a:lnTo>
                        <a:pt x="40" y="17"/>
                      </a:lnTo>
                      <a:lnTo>
                        <a:pt x="47" y="15"/>
                      </a:lnTo>
                      <a:lnTo>
                        <a:pt x="57" y="15"/>
                      </a:lnTo>
                      <a:lnTo>
                        <a:pt x="57" y="0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 w="9525">
                  <a:solidFill>
                    <a:srgbClr val="66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6" name="Freeform 83"/>
                <p:cNvSpPr>
                  <a:spLocks/>
                </p:cNvSpPr>
                <p:nvPr/>
              </p:nvSpPr>
              <p:spPr bwMode="auto">
                <a:xfrm>
                  <a:off x="-12700" y="4749800"/>
                  <a:ext cx="90488" cy="60325"/>
                </a:xfrm>
                <a:custGeom>
                  <a:avLst/>
                  <a:gdLst/>
                  <a:ahLst/>
                  <a:cxnLst>
                    <a:cxn ang="0">
                      <a:pos x="57" y="38"/>
                    </a:cxn>
                    <a:cxn ang="0">
                      <a:pos x="57" y="28"/>
                    </a:cxn>
                    <a:cxn ang="0">
                      <a:pos x="53" y="21"/>
                    </a:cxn>
                    <a:cxn ang="0">
                      <a:pos x="48" y="15"/>
                    </a:cxn>
                    <a:cxn ang="0">
                      <a:pos x="40" y="10"/>
                    </a:cxn>
                    <a:cxn ang="0">
                      <a:pos x="30" y="6"/>
                    </a:cxn>
                    <a:cxn ang="0">
                      <a:pos x="21" y="2"/>
                    </a:cxn>
                    <a:cxn ang="0">
                      <a:pos x="11" y="0"/>
                    </a:cxn>
                    <a:cxn ang="0">
                      <a:pos x="0" y="0"/>
                    </a:cxn>
                    <a:cxn ang="0">
                      <a:pos x="0" y="15"/>
                    </a:cxn>
                    <a:cxn ang="0">
                      <a:pos x="9" y="15"/>
                    </a:cxn>
                    <a:cxn ang="0">
                      <a:pos x="17" y="17"/>
                    </a:cxn>
                    <a:cxn ang="0">
                      <a:pos x="25" y="19"/>
                    </a:cxn>
                    <a:cxn ang="0">
                      <a:pos x="30" y="23"/>
                    </a:cxn>
                    <a:cxn ang="0">
                      <a:pos x="36" y="26"/>
                    </a:cxn>
                    <a:cxn ang="0">
                      <a:pos x="40" y="30"/>
                    </a:cxn>
                    <a:cxn ang="0">
                      <a:pos x="42" y="34"/>
                    </a:cxn>
                    <a:cxn ang="0">
                      <a:pos x="42" y="38"/>
                    </a:cxn>
                    <a:cxn ang="0">
                      <a:pos x="57" y="38"/>
                    </a:cxn>
                  </a:cxnLst>
                  <a:rect l="0" t="0" r="r" b="b"/>
                  <a:pathLst>
                    <a:path w="57" h="38">
                      <a:moveTo>
                        <a:pt x="57" y="38"/>
                      </a:moveTo>
                      <a:lnTo>
                        <a:pt x="57" y="28"/>
                      </a:lnTo>
                      <a:lnTo>
                        <a:pt x="53" y="21"/>
                      </a:lnTo>
                      <a:lnTo>
                        <a:pt x="48" y="15"/>
                      </a:lnTo>
                      <a:lnTo>
                        <a:pt x="40" y="10"/>
                      </a:lnTo>
                      <a:lnTo>
                        <a:pt x="30" y="6"/>
                      </a:lnTo>
                      <a:lnTo>
                        <a:pt x="21" y="2"/>
                      </a:lnTo>
                      <a:lnTo>
                        <a:pt x="11" y="0"/>
                      </a:lnTo>
                      <a:lnTo>
                        <a:pt x="0" y="0"/>
                      </a:lnTo>
                      <a:lnTo>
                        <a:pt x="0" y="15"/>
                      </a:lnTo>
                      <a:lnTo>
                        <a:pt x="9" y="15"/>
                      </a:lnTo>
                      <a:lnTo>
                        <a:pt x="17" y="17"/>
                      </a:lnTo>
                      <a:lnTo>
                        <a:pt x="25" y="19"/>
                      </a:lnTo>
                      <a:lnTo>
                        <a:pt x="30" y="23"/>
                      </a:lnTo>
                      <a:lnTo>
                        <a:pt x="36" y="26"/>
                      </a:lnTo>
                      <a:lnTo>
                        <a:pt x="40" y="30"/>
                      </a:lnTo>
                      <a:lnTo>
                        <a:pt x="42" y="34"/>
                      </a:lnTo>
                      <a:lnTo>
                        <a:pt x="42" y="38"/>
                      </a:lnTo>
                      <a:lnTo>
                        <a:pt x="57" y="38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 w="9525">
                  <a:solidFill>
                    <a:srgbClr val="66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7" name="Freeform 84"/>
                <p:cNvSpPr>
                  <a:spLocks/>
                </p:cNvSpPr>
                <p:nvPr/>
              </p:nvSpPr>
              <p:spPr bwMode="auto">
                <a:xfrm>
                  <a:off x="-12700" y="4810125"/>
                  <a:ext cx="90488" cy="58737"/>
                </a:xfrm>
                <a:custGeom>
                  <a:avLst/>
                  <a:gdLst/>
                  <a:ahLst/>
                  <a:cxnLst>
                    <a:cxn ang="0">
                      <a:pos x="0" y="37"/>
                    </a:cxn>
                    <a:cxn ang="0">
                      <a:pos x="11" y="37"/>
                    </a:cxn>
                    <a:cxn ang="0">
                      <a:pos x="21" y="35"/>
                    </a:cxn>
                    <a:cxn ang="0">
                      <a:pos x="30" y="31"/>
                    </a:cxn>
                    <a:cxn ang="0">
                      <a:pos x="40" y="27"/>
                    </a:cxn>
                    <a:cxn ang="0">
                      <a:pos x="48" y="22"/>
                    </a:cxn>
                    <a:cxn ang="0">
                      <a:pos x="53" y="14"/>
                    </a:cxn>
                    <a:cxn ang="0">
                      <a:pos x="57" y="7"/>
                    </a:cxn>
                    <a:cxn ang="0">
                      <a:pos x="57" y="0"/>
                    </a:cxn>
                    <a:cxn ang="0">
                      <a:pos x="42" y="0"/>
                    </a:cxn>
                    <a:cxn ang="0">
                      <a:pos x="42" y="3"/>
                    </a:cxn>
                    <a:cxn ang="0">
                      <a:pos x="40" y="7"/>
                    </a:cxn>
                    <a:cxn ang="0">
                      <a:pos x="36" y="11"/>
                    </a:cxn>
                    <a:cxn ang="0">
                      <a:pos x="30" y="14"/>
                    </a:cxn>
                    <a:cxn ang="0">
                      <a:pos x="25" y="16"/>
                    </a:cxn>
                    <a:cxn ang="0">
                      <a:pos x="17" y="20"/>
                    </a:cxn>
                    <a:cxn ang="0">
                      <a:pos x="9" y="20"/>
                    </a:cxn>
                    <a:cxn ang="0">
                      <a:pos x="0" y="22"/>
                    </a:cxn>
                    <a:cxn ang="0">
                      <a:pos x="0" y="37"/>
                    </a:cxn>
                  </a:cxnLst>
                  <a:rect l="0" t="0" r="r" b="b"/>
                  <a:pathLst>
                    <a:path w="57" h="37">
                      <a:moveTo>
                        <a:pt x="0" y="37"/>
                      </a:moveTo>
                      <a:lnTo>
                        <a:pt x="11" y="37"/>
                      </a:lnTo>
                      <a:lnTo>
                        <a:pt x="21" y="35"/>
                      </a:lnTo>
                      <a:lnTo>
                        <a:pt x="30" y="31"/>
                      </a:lnTo>
                      <a:lnTo>
                        <a:pt x="40" y="27"/>
                      </a:lnTo>
                      <a:lnTo>
                        <a:pt x="48" y="22"/>
                      </a:lnTo>
                      <a:lnTo>
                        <a:pt x="53" y="14"/>
                      </a:lnTo>
                      <a:lnTo>
                        <a:pt x="57" y="7"/>
                      </a:lnTo>
                      <a:lnTo>
                        <a:pt x="57" y="0"/>
                      </a:lnTo>
                      <a:lnTo>
                        <a:pt x="42" y="0"/>
                      </a:lnTo>
                      <a:lnTo>
                        <a:pt x="42" y="3"/>
                      </a:lnTo>
                      <a:lnTo>
                        <a:pt x="40" y="7"/>
                      </a:lnTo>
                      <a:lnTo>
                        <a:pt x="36" y="11"/>
                      </a:lnTo>
                      <a:lnTo>
                        <a:pt x="30" y="14"/>
                      </a:lnTo>
                      <a:lnTo>
                        <a:pt x="25" y="16"/>
                      </a:lnTo>
                      <a:lnTo>
                        <a:pt x="17" y="20"/>
                      </a:lnTo>
                      <a:lnTo>
                        <a:pt x="9" y="20"/>
                      </a:lnTo>
                      <a:lnTo>
                        <a:pt x="0" y="22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 w="9525">
                  <a:solidFill>
                    <a:srgbClr val="66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8" name="Freeform 85"/>
                <p:cNvSpPr>
                  <a:spLocks/>
                </p:cNvSpPr>
                <p:nvPr/>
              </p:nvSpPr>
              <p:spPr bwMode="auto">
                <a:xfrm>
                  <a:off x="-103187" y="4810125"/>
                  <a:ext cx="90487" cy="5873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" y="7"/>
                    </a:cxn>
                    <a:cxn ang="0">
                      <a:pos x="5" y="14"/>
                    </a:cxn>
                    <a:cxn ang="0">
                      <a:pos x="11" y="22"/>
                    </a:cxn>
                    <a:cxn ang="0">
                      <a:pos x="19" y="27"/>
                    </a:cxn>
                    <a:cxn ang="0">
                      <a:pos x="26" y="31"/>
                    </a:cxn>
                    <a:cxn ang="0">
                      <a:pos x="36" y="35"/>
                    </a:cxn>
                    <a:cxn ang="0">
                      <a:pos x="45" y="37"/>
                    </a:cxn>
                    <a:cxn ang="0">
                      <a:pos x="57" y="37"/>
                    </a:cxn>
                    <a:cxn ang="0">
                      <a:pos x="57" y="22"/>
                    </a:cxn>
                    <a:cxn ang="0">
                      <a:pos x="47" y="20"/>
                    </a:cxn>
                    <a:cxn ang="0">
                      <a:pos x="40" y="20"/>
                    </a:cxn>
                    <a:cxn ang="0">
                      <a:pos x="32" y="16"/>
                    </a:cxn>
                    <a:cxn ang="0">
                      <a:pos x="26" y="14"/>
                    </a:cxn>
                    <a:cxn ang="0">
                      <a:pos x="21" y="11"/>
                    </a:cxn>
                    <a:cxn ang="0">
                      <a:pos x="19" y="7"/>
                    </a:cxn>
                    <a:cxn ang="0">
                      <a:pos x="17" y="3"/>
                    </a:cxn>
                    <a:cxn ang="0">
                      <a:pos x="15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7" h="37">
                      <a:moveTo>
                        <a:pt x="0" y="0"/>
                      </a:moveTo>
                      <a:lnTo>
                        <a:pt x="1" y="7"/>
                      </a:lnTo>
                      <a:lnTo>
                        <a:pt x="5" y="14"/>
                      </a:lnTo>
                      <a:lnTo>
                        <a:pt x="11" y="22"/>
                      </a:lnTo>
                      <a:lnTo>
                        <a:pt x="19" y="27"/>
                      </a:lnTo>
                      <a:lnTo>
                        <a:pt x="26" y="31"/>
                      </a:lnTo>
                      <a:lnTo>
                        <a:pt x="36" y="35"/>
                      </a:lnTo>
                      <a:lnTo>
                        <a:pt x="45" y="37"/>
                      </a:lnTo>
                      <a:lnTo>
                        <a:pt x="57" y="37"/>
                      </a:lnTo>
                      <a:lnTo>
                        <a:pt x="57" y="22"/>
                      </a:lnTo>
                      <a:lnTo>
                        <a:pt x="47" y="20"/>
                      </a:lnTo>
                      <a:lnTo>
                        <a:pt x="40" y="20"/>
                      </a:lnTo>
                      <a:lnTo>
                        <a:pt x="32" y="16"/>
                      </a:lnTo>
                      <a:lnTo>
                        <a:pt x="26" y="14"/>
                      </a:lnTo>
                      <a:lnTo>
                        <a:pt x="21" y="11"/>
                      </a:lnTo>
                      <a:lnTo>
                        <a:pt x="19" y="7"/>
                      </a:lnTo>
                      <a:lnTo>
                        <a:pt x="17" y="3"/>
                      </a:lnTo>
                      <a:lnTo>
                        <a:pt x="15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 w="9525">
                  <a:solidFill>
                    <a:srgbClr val="66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9" name="Freeform 86"/>
                <p:cNvSpPr>
                  <a:spLocks/>
                </p:cNvSpPr>
                <p:nvPr/>
              </p:nvSpPr>
              <p:spPr bwMode="auto">
                <a:xfrm>
                  <a:off x="-92075" y="4810125"/>
                  <a:ext cx="1588" cy="158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 w="9525">
                  <a:solidFill>
                    <a:srgbClr val="66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0" name="Freeform 87"/>
                <p:cNvSpPr>
                  <a:spLocks/>
                </p:cNvSpPr>
                <p:nvPr/>
              </p:nvSpPr>
              <p:spPr bwMode="auto">
                <a:xfrm>
                  <a:off x="150813" y="5110162"/>
                  <a:ext cx="57150" cy="141288"/>
                </a:xfrm>
                <a:custGeom>
                  <a:avLst/>
                  <a:gdLst/>
                  <a:ahLst/>
                  <a:cxnLst>
                    <a:cxn ang="0">
                      <a:pos x="29" y="87"/>
                    </a:cxn>
                    <a:cxn ang="0">
                      <a:pos x="36" y="85"/>
                    </a:cxn>
                    <a:cxn ang="0">
                      <a:pos x="15" y="0"/>
                    </a:cxn>
                    <a:cxn ang="0">
                      <a:pos x="0" y="4"/>
                    </a:cxn>
                    <a:cxn ang="0">
                      <a:pos x="21" y="89"/>
                    </a:cxn>
                    <a:cxn ang="0">
                      <a:pos x="29" y="87"/>
                    </a:cxn>
                  </a:cxnLst>
                  <a:rect l="0" t="0" r="r" b="b"/>
                  <a:pathLst>
                    <a:path w="36" h="89">
                      <a:moveTo>
                        <a:pt x="29" y="87"/>
                      </a:moveTo>
                      <a:lnTo>
                        <a:pt x="36" y="85"/>
                      </a:lnTo>
                      <a:lnTo>
                        <a:pt x="15" y="0"/>
                      </a:lnTo>
                      <a:lnTo>
                        <a:pt x="0" y="4"/>
                      </a:lnTo>
                      <a:lnTo>
                        <a:pt x="21" y="89"/>
                      </a:lnTo>
                      <a:lnTo>
                        <a:pt x="29" y="87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 w="9525">
                  <a:solidFill>
                    <a:srgbClr val="66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1" name="Freeform 88"/>
                <p:cNvSpPr>
                  <a:spLocks/>
                </p:cNvSpPr>
                <p:nvPr/>
              </p:nvSpPr>
              <p:spPr bwMode="auto">
                <a:xfrm>
                  <a:off x="227013" y="5127625"/>
                  <a:ext cx="60325" cy="123825"/>
                </a:xfrm>
                <a:custGeom>
                  <a:avLst/>
                  <a:gdLst/>
                  <a:ahLst/>
                  <a:cxnLst>
                    <a:cxn ang="0">
                      <a:pos x="30" y="76"/>
                    </a:cxn>
                    <a:cxn ang="0">
                      <a:pos x="38" y="73"/>
                    </a:cxn>
                    <a:cxn ang="0">
                      <a:pos x="13" y="0"/>
                    </a:cxn>
                    <a:cxn ang="0">
                      <a:pos x="0" y="4"/>
                    </a:cxn>
                    <a:cxn ang="0">
                      <a:pos x="25" y="78"/>
                    </a:cxn>
                    <a:cxn ang="0">
                      <a:pos x="30" y="76"/>
                    </a:cxn>
                  </a:cxnLst>
                  <a:rect l="0" t="0" r="r" b="b"/>
                  <a:pathLst>
                    <a:path w="38" h="78">
                      <a:moveTo>
                        <a:pt x="30" y="76"/>
                      </a:moveTo>
                      <a:lnTo>
                        <a:pt x="38" y="73"/>
                      </a:lnTo>
                      <a:lnTo>
                        <a:pt x="13" y="0"/>
                      </a:lnTo>
                      <a:lnTo>
                        <a:pt x="0" y="4"/>
                      </a:lnTo>
                      <a:lnTo>
                        <a:pt x="25" y="78"/>
                      </a:lnTo>
                      <a:lnTo>
                        <a:pt x="30" y="76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 w="9525">
                  <a:solidFill>
                    <a:srgbClr val="66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2" name="Freeform 89"/>
                <p:cNvSpPr>
                  <a:spLocks/>
                </p:cNvSpPr>
                <p:nvPr/>
              </p:nvSpPr>
              <p:spPr bwMode="auto">
                <a:xfrm>
                  <a:off x="303213" y="5119687"/>
                  <a:ext cx="66675" cy="131763"/>
                </a:xfrm>
                <a:custGeom>
                  <a:avLst/>
                  <a:gdLst/>
                  <a:ahLst/>
                  <a:cxnLst>
                    <a:cxn ang="0">
                      <a:pos x="34" y="81"/>
                    </a:cxn>
                    <a:cxn ang="0">
                      <a:pos x="42" y="78"/>
                    </a:cxn>
                    <a:cxn ang="0">
                      <a:pos x="15" y="0"/>
                    </a:cxn>
                    <a:cxn ang="0">
                      <a:pos x="0" y="5"/>
                    </a:cxn>
                    <a:cxn ang="0">
                      <a:pos x="26" y="83"/>
                    </a:cxn>
                    <a:cxn ang="0">
                      <a:pos x="34" y="81"/>
                    </a:cxn>
                  </a:cxnLst>
                  <a:rect l="0" t="0" r="r" b="b"/>
                  <a:pathLst>
                    <a:path w="42" h="83">
                      <a:moveTo>
                        <a:pt x="34" y="81"/>
                      </a:moveTo>
                      <a:lnTo>
                        <a:pt x="42" y="78"/>
                      </a:lnTo>
                      <a:lnTo>
                        <a:pt x="15" y="0"/>
                      </a:lnTo>
                      <a:lnTo>
                        <a:pt x="0" y="5"/>
                      </a:lnTo>
                      <a:lnTo>
                        <a:pt x="26" y="83"/>
                      </a:lnTo>
                      <a:lnTo>
                        <a:pt x="34" y="81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 w="9525">
                  <a:solidFill>
                    <a:srgbClr val="66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3" name="Freeform 90"/>
                <p:cNvSpPr>
                  <a:spLocks/>
                </p:cNvSpPr>
                <p:nvPr/>
              </p:nvSpPr>
              <p:spPr bwMode="auto">
                <a:xfrm>
                  <a:off x="107950" y="4705350"/>
                  <a:ext cx="273050" cy="68262"/>
                </a:xfrm>
                <a:custGeom>
                  <a:avLst/>
                  <a:gdLst/>
                  <a:ahLst/>
                  <a:cxnLst>
                    <a:cxn ang="0">
                      <a:pos x="172" y="32"/>
                    </a:cxn>
                    <a:cxn ang="0">
                      <a:pos x="159" y="21"/>
                    </a:cxn>
                    <a:cxn ang="0">
                      <a:pos x="144" y="13"/>
                    </a:cxn>
                    <a:cxn ang="0">
                      <a:pos x="130" y="8"/>
                    </a:cxn>
                    <a:cxn ang="0">
                      <a:pos x="115" y="2"/>
                    </a:cxn>
                    <a:cxn ang="0">
                      <a:pos x="102" y="0"/>
                    </a:cxn>
                    <a:cxn ang="0">
                      <a:pos x="88" y="0"/>
                    </a:cxn>
                    <a:cxn ang="0">
                      <a:pos x="75" y="2"/>
                    </a:cxn>
                    <a:cxn ang="0">
                      <a:pos x="61" y="4"/>
                    </a:cxn>
                    <a:cxn ang="0">
                      <a:pos x="39" y="10"/>
                    </a:cxn>
                    <a:cxn ang="0">
                      <a:pos x="19" y="17"/>
                    </a:cxn>
                    <a:cxn ang="0">
                      <a:pos x="8" y="25"/>
                    </a:cxn>
                    <a:cxn ang="0">
                      <a:pos x="0" y="32"/>
                    </a:cxn>
                    <a:cxn ang="0">
                      <a:pos x="16" y="36"/>
                    </a:cxn>
                    <a:cxn ang="0">
                      <a:pos x="27" y="30"/>
                    </a:cxn>
                    <a:cxn ang="0">
                      <a:pos x="44" y="25"/>
                    </a:cxn>
                    <a:cxn ang="0">
                      <a:pos x="65" y="19"/>
                    </a:cxn>
                    <a:cxn ang="0">
                      <a:pos x="75" y="17"/>
                    </a:cxn>
                    <a:cxn ang="0">
                      <a:pos x="88" y="15"/>
                    </a:cxn>
                    <a:cxn ang="0">
                      <a:pos x="100" y="17"/>
                    </a:cxn>
                    <a:cxn ang="0">
                      <a:pos x="113" y="19"/>
                    </a:cxn>
                    <a:cxn ang="0">
                      <a:pos x="125" y="21"/>
                    </a:cxn>
                    <a:cxn ang="0">
                      <a:pos x="138" y="26"/>
                    </a:cxn>
                    <a:cxn ang="0">
                      <a:pos x="149" y="34"/>
                    </a:cxn>
                    <a:cxn ang="0">
                      <a:pos x="161" y="43"/>
                    </a:cxn>
                    <a:cxn ang="0">
                      <a:pos x="172" y="32"/>
                    </a:cxn>
                  </a:cxnLst>
                  <a:rect l="0" t="0" r="r" b="b"/>
                  <a:pathLst>
                    <a:path w="172" h="43">
                      <a:moveTo>
                        <a:pt x="172" y="32"/>
                      </a:moveTo>
                      <a:lnTo>
                        <a:pt x="159" y="21"/>
                      </a:lnTo>
                      <a:lnTo>
                        <a:pt x="144" y="13"/>
                      </a:lnTo>
                      <a:lnTo>
                        <a:pt x="130" y="8"/>
                      </a:lnTo>
                      <a:lnTo>
                        <a:pt x="115" y="2"/>
                      </a:lnTo>
                      <a:lnTo>
                        <a:pt x="102" y="0"/>
                      </a:lnTo>
                      <a:lnTo>
                        <a:pt x="88" y="0"/>
                      </a:lnTo>
                      <a:lnTo>
                        <a:pt x="75" y="2"/>
                      </a:lnTo>
                      <a:lnTo>
                        <a:pt x="61" y="4"/>
                      </a:lnTo>
                      <a:lnTo>
                        <a:pt x="39" y="10"/>
                      </a:lnTo>
                      <a:lnTo>
                        <a:pt x="19" y="17"/>
                      </a:lnTo>
                      <a:lnTo>
                        <a:pt x="8" y="25"/>
                      </a:lnTo>
                      <a:lnTo>
                        <a:pt x="0" y="32"/>
                      </a:lnTo>
                      <a:lnTo>
                        <a:pt x="16" y="36"/>
                      </a:lnTo>
                      <a:lnTo>
                        <a:pt x="27" y="30"/>
                      </a:lnTo>
                      <a:lnTo>
                        <a:pt x="44" y="25"/>
                      </a:lnTo>
                      <a:lnTo>
                        <a:pt x="65" y="19"/>
                      </a:lnTo>
                      <a:lnTo>
                        <a:pt x="75" y="17"/>
                      </a:lnTo>
                      <a:lnTo>
                        <a:pt x="88" y="15"/>
                      </a:lnTo>
                      <a:lnTo>
                        <a:pt x="100" y="17"/>
                      </a:lnTo>
                      <a:lnTo>
                        <a:pt x="113" y="19"/>
                      </a:lnTo>
                      <a:lnTo>
                        <a:pt x="125" y="21"/>
                      </a:lnTo>
                      <a:lnTo>
                        <a:pt x="138" y="26"/>
                      </a:lnTo>
                      <a:lnTo>
                        <a:pt x="149" y="34"/>
                      </a:lnTo>
                      <a:lnTo>
                        <a:pt x="161" y="43"/>
                      </a:lnTo>
                      <a:lnTo>
                        <a:pt x="172" y="32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 w="9525">
                  <a:solidFill>
                    <a:srgbClr val="66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4" name="Freeform 91"/>
                <p:cNvSpPr>
                  <a:spLocks/>
                </p:cNvSpPr>
                <p:nvPr/>
              </p:nvSpPr>
              <p:spPr bwMode="auto">
                <a:xfrm>
                  <a:off x="363538" y="4756150"/>
                  <a:ext cx="26987" cy="330200"/>
                </a:xfrm>
                <a:custGeom>
                  <a:avLst/>
                  <a:gdLst/>
                  <a:ahLst/>
                  <a:cxnLst>
                    <a:cxn ang="0">
                      <a:pos x="15" y="208"/>
                    </a:cxn>
                    <a:cxn ang="0">
                      <a:pos x="15" y="199"/>
                    </a:cxn>
                    <a:cxn ang="0">
                      <a:pos x="17" y="177"/>
                    </a:cxn>
                    <a:cxn ang="0">
                      <a:pos x="17" y="145"/>
                    </a:cxn>
                    <a:cxn ang="0">
                      <a:pos x="17" y="108"/>
                    </a:cxn>
                    <a:cxn ang="0">
                      <a:pos x="17" y="71"/>
                    </a:cxn>
                    <a:cxn ang="0">
                      <a:pos x="17" y="39"/>
                    </a:cxn>
                    <a:cxn ang="0">
                      <a:pos x="15" y="15"/>
                    </a:cxn>
                    <a:cxn ang="0">
                      <a:pos x="11" y="0"/>
                    </a:cxn>
                    <a:cxn ang="0">
                      <a:pos x="0" y="11"/>
                    </a:cxn>
                    <a:cxn ang="0">
                      <a:pos x="0" y="17"/>
                    </a:cxn>
                    <a:cxn ang="0">
                      <a:pos x="2" y="39"/>
                    </a:cxn>
                    <a:cxn ang="0">
                      <a:pos x="2" y="71"/>
                    </a:cxn>
                    <a:cxn ang="0">
                      <a:pos x="2" y="108"/>
                    </a:cxn>
                    <a:cxn ang="0">
                      <a:pos x="2" y="145"/>
                    </a:cxn>
                    <a:cxn ang="0">
                      <a:pos x="0" y="177"/>
                    </a:cxn>
                    <a:cxn ang="0">
                      <a:pos x="0" y="199"/>
                    </a:cxn>
                    <a:cxn ang="0">
                      <a:pos x="0" y="208"/>
                    </a:cxn>
                    <a:cxn ang="0">
                      <a:pos x="15" y="208"/>
                    </a:cxn>
                  </a:cxnLst>
                  <a:rect l="0" t="0" r="r" b="b"/>
                  <a:pathLst>
                    <a:path w="17" h="208">
                      <a:moveTo>
                        <a:pt x="15" y="208"/>
                      </a:moveTo>
                      <a:lnTo>
                        <a:pt x="15" y="199"/>
                      </a:lnTo>
                      <a:lnTo>
                        <a:pt x="17" y="177"/>
                      </a:lnTo>
                      <a:lnTo>
                        <a:pt x="17" y="145"/>
                      </a:lnTo>
                      <a:lnTo>
                        <a:pt x="17" y="108"/>
                      </a:lnTo>
                      <a:lnTo>
                        <a:pt x="17" y="71"/>
                      </a:lnTo>
                      <a:lnTo>
                        <a:pt x="17" y="39"/>
                      </a:lnTo>
                      <a:lnTo>
                        <a:pt x="15" y="15"/>
                      </a:lnTo>
                      <a:lnTo>
                        <a:pt x="11" y="0"/>
                      </a:lnTo>
                      <a:lnTo>
                        <a:pt x="0" y="11"/>
                      </a:lnTo>
                      <a:lnTo>
                        <a:pt x="0" y="17"/>
                      </a:lnTo>
                      <a:lnTo>
                        <a:pt x="2" y="39"/>
                      </a:lnTo>
                      <a:lnTo>
                        <a:pt x="2" y="71"/>
                      </a:lnTo>
                      <a:lnTo>
                        <a:pt x="2" y="108"/>
                      </a:lnTo>
                      <a:lnTo>
                        <a:pt x="2" y="145"/>
                      </a:lnTo>
                      <a:lnTo>
                        <a:pt x="0" y="177"/>
                      </a:lnTo>
                      <a:lnTo>
                        <a:pt x="0" y="199"/>
                      </a:lnTo>
                      <a:lnTo>
                        <a:pt x="0" y="208"/>
                      </a:lnTo>
                      <a:lnTo>
                        <a:pt x="15" y="208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 w="9525">
                  <a:solidFill>
                    <a:srgbClr val="66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5" name="Freeform 92"/>
                <p:cNvSpPr>
                  <a:spLocks/>
                </p:cNvSpPr>
                <p:nvPr/>
              </p:nvSpPr>
              <p:spPr bwMode="auto">
                <a:xfrm>
                  <a:off x="114300" y="5083175"/>
                  <a:ext cx="273050" cy="58737"/>
                </a:xfrm>
                <a:custGeom>
                  <a:avLst/>
                  <a:gdLst/>
                  <a:ahLst/>
                  <a:cxnLst>
                    <a:cxn ang="0">
                      <a:pos x="0" y="13"/>
                    </a:cxn>
                    <a:cxn ang="0">
                      <a:pos x="15" y="23"/>
                    </a:cxn>
                    <a:cxn ang="0">
                      <a:pos x="31" y="28"/>
                    </a:cxn>
                    <a:cxn ang="0">
                      <a:pos x="46" y="34"/>
                    </a:cxn>
                    <a:cxn ang="0">
                      <a:pos x="61" y="36"/>
                    </a:cxn>
                    <a:cxn ang="0">
                      <a:pos x="77" y="37"/>
                    </a:cxn>
                    <a:cxn ang="0">
                      <a:pos x="90" y="37"/>
                    </a:cxn>
                    <a:cxn ang="0">
                      <a:pos x="103" y="36"/>
                    </a:cxn>
                    <a:cxn ang="0">
                      <a:pos x="117" y="34"/>
                    </a:cxn>
                    <a:cxn ang="0">
                      <a:pos x="138" y="28"/>
                    </a:cxn>
                    <a:cxn ang="0">
                      <a:pos x="155" y="21"/>
                    </a:cxn>
                    <a:cxn ang="0">
                      <a:pos x="166" y="13"/>
                    </a:cxn>
                    <a:cxn ang="0">
                      <a:pos x="172" y="2"/>
                    </a:cxn>
                    <a:cxn ang="0">
                      <a:pos x="157" y="2"/>
                    </a:cxn>
                    <a:cxn ang="0">
                      <a:pos x="157" y="0"/>
                    </a:cxn>
                    <a:cxn ang="0">
                      <a:pos x="147" y="6"/>
                    </a:cxn>
                    <a:cxn ang="0">
                      <a:pos x="132" y="13"/>
                    </a:cxn>
                    <a:cxn ang="0">
                      <a:pos x="113" y="19"/>
                    </a:cxn>
                    <a:cxn ang="0">
                      <a:pos x="101" y="21"/>
                    </a:cxn>
                    <a:cxn ang="0">
                      <a:pos x="90" y="23"/>
                    </a:cxn>
                    <a:cxn ang="0">
                      <a:pos x="77" y="23"/>
                    </a:cxn>
                    <a:cxn ang="0">
                      <a:pos x="63" y="21"/>
                    </a:cxn>
                    <a:cxn ang="0">
                      <a:pos x="50" y="19"/>
                    </a:cxn>
                    <a:cxn ang="0">
                      <a:pos x="36" y="15"/>
                    </a:cxn>
                    <a:cxn ang="0">
                      <a:pos x="23" y="10"/>
                    </a:cxn>
                    <a:cxn ang="0">
                      <a:pos x="8" y="0"/>
                    </a:cxn>
                    <a:cxn ang="0">
                      <a:pos x="0" y="13"/>
                    </a:cxn>
                  </a:cxnLst>
                  <a:rect l="0" t="0" r="r" b="b"/>
                  <a:pathLst>
                    <a:path w="172" h="37">
                      <a:moveTo>
                        <a:pt x="0" y="13"/>
                      </a:moveTo>
                      <a:lnTo>
                        <a:pt x="15" y="23"/>
                      </a:lnTo>
                      <a:lnTo>
                        <a:pt x="31" y="28"/>
                      </a:lnTo>
                      <a:lnTo>
                        <a:pt x="46" y="34"/>
                      </a:lnTo>
                      <a:lnTo>
                        <a:pt x="61" y="36"/>
                      </a:lnTo>
                      <a:lnTo>
                        <a:pt x="77" y="37"/>
                      </a:lnTo>
                      <a:lnTo>
                        <a:pt x="90" y="37"/>
                      </a:lnTo>
                      <a:lnTo>
                        <a:pt x="103" y="36"/>
                      </a:lnTo>
                      <a:lnTo>
                        <a:pt x="117" y="34"/>
                      </a:lnTo>
                      <a:lnTo>
                        <a:pt x="138" y="28"/>
                      </a:lnTo>
                      <a:lnTo>
                        <a:pt x="155" y="21"/>
                      </a:lnTo>
                      <a:lnTo>
                        <a:pt x="166" y="13"/>
                      </a:lnTo>
                      <a:lnTo>
                        <a:pt x="172" y="2"/>
                      </a:lnTo>
                      <a:lnTo>
                        <a:pt x="157" y="2"/>
                      </a:lnTo>
                      <a:lnTo>
                        <a:pt x="157" y="0"/>
                      </a:lnTo>
                      <a:lnTo>
                        <a:pt x="147" y="6"/>
                      </a:lnTo>
                      <a:lnTo>
                        <a:pt x="132" y="13"/>
                      </a:lnTo>
                      <a:lnTo>
                        <a:pt x="113" y="19"/>
                      </a:lnTo>
                      <a:lnTo>
                        <a:pt x="101" y="21"/>
                      </a:lnTo>
                      <a:lnTo>
                        <a:pt x="90" y="23"/>
                      </a:lnTo>
                      <a:lnTo>
                        <a:pt x="77" y="23"/>
                      </a:lnTo>
                      <a:lnTo>
                        <a:pt x="63" y="21"/>
                      </a:lnTo>
                      <a:lnTo>
                        <a:pt x="50" y="19"/>
                      </a:lnTo>
                      <a:lnTo>
                        <a:pt x="36" y="15"/>
                      </a:lnTo>
                      <a:lnTo>
                        <a:pt x="23" y="10"/>
                      </a:lnTo>
                      <a:lnTo>
                        <a:pt x="8" y="0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 w="9525">
                  <a:solidFill>
                    <a:srgbClr val="66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6" name="Freeform 93"/>
                <p:cNvSpPr>
                  <a:spLocks/>
                </p:cNvSpPr>
                <p:nvPr/>
              </p:nvSpPr>
              <p:spPr bwMode="auto">
                <a:xfrm>
                  <a:off x="104775" y="4756150"/>
                  <a:ext cx="28575" cy="347662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13"/>
                    </a:cxn>
                    <a:cxn ang="0">
                      <a:pos x="0" y="37"/>
                    </a:cxn>
                    <a:cxn ang="0">
                      <a:pos x="0" y="71"/>
                    </a:cxn>
                    <a:cxn ang="0">
                      <a:pos x="0" y="110"/>
                    </a:cxn>
                    <a:cxn ang="0">
                      <a:pos x="0" y="147"/>
                    </a:cxn>
                    <a:cxn ang="0">
                      <a:pos x="0" y="180"/>
                    </a:cxn>
                    <a:cxn ang="0">
                      <a:pos x="0" y="204"/>
                    </a:cxn>
                    <a:cxn ang="0">
                      <a:pos x="6" y="219"/>
                    </a:cxn>
                    <a:cxn ang="0">
                      <a:pos x="14" y="206"/>
                    </a:cxn>
                    <a:cxn ang="0">
                      <a:pos x="18" y="203"/>
                    </a:cxn>
                    <a:cxn ang="0">
                      <a:pos x="16" y="180"/>
                    </a:cxn>
                    <a:cxn ang="0">
                      <a:pos x="16" y="147"/>
                    </a:cxn>
                    <a:cxn ang="0">
                      <a:pos x="16" y="110"/>
                    </a:cxn>
                    <a:cxn ang="0">
                      <a:pos x="16" y="71"/>
                    </a:cxn>
                    <a:cxn ang="0">
                      <a:pos x="16" y="37"/>
                    </a:cxn>
                    <a:cxn ang="0">
                      <a:pos x="18" y="13"/>
                    </a:cxn>
                    <a:cxn ang="0">
                      <a:pos x="18" y="4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18" h="219">
                      <a:moveTo>
                        <a:pt x="2" y="0"/>
                      </a:moveTo>
                      <a:lnTo>
                        <a:pt x="0" y="13"/>
                      </a:lnTo>
                      <a:lnTo>
                        <a:pt x="0" y="37"/>
                      </a:lnTo>
                      <a:lnTo>
                        <a:pt x="0" y="71"/>
                      </a:lnTo>
                      <a:lnTo>
                        <a:pt x="0" y="110"/>
                      </a:lnTo>
                      <a:lnTo>
                        <a:pt x="0" y="147"/>
                      </a:lnTo>
                      <a:lnTo>
                        <a:pt x="0" y="180"/>
                      </a:lnTo>
                      <a:lnTo>
                        <a:pt x="0" y="204"/>
                      </a:lnTo>
                      <a:lnTo>
                        <a:pt x="6" y="219"/>
                      </a:lnTo>
                      <a:lnTo>
                        <a:pt x="14" y="206"/>
                      </a:lnTo>
                      <a:lnTo>
                        <a:pt x="18" y="203"/>
                      </a:lnTo>
                      <a:lnTo>
                        <a:pt x="16" y="180"/>
                      </a:lnTo>
                      <a:lnTo>
                        <a:pt x="16" y="147"/>
                      </a:lnTo>
                      <a:lnTo>
                        <a:pt x="16" y="110"/>
                      </a:lnTo>
                      <a:lnTo>
                        <a:pt x="16" y="71"/>
                      </a:lnTo>
                      <a:lnTo>
                        <a:pt x="16" y="37"/>
                      </a:lnTo>
                      <a:lnTo>
                        <a:pt x="18" y="13"/>
                      </a:lnTo>
                      <a:lnTo>
                        <a:pt x="18" y="4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 w="9525">
                  <a:solidFill>
                    <a:srgbClr val="66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7" name="Freeform 94"/>
                <p:cNvSpPr>
                  <a:spLocks/>
                </p:cNvSpPr>
                <p:nvPr/>
              </p:nvSpPr>
              <p:spPr bwMode="auto">
                <a:xfrm>
                  <a:off x="120650" y="4759325"/>
                  <a:ext cx="1588" cy="158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 w="9525">
                  <a:solidFill>
                    <a:srgbClr val="66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8" name="Freeform 95"/>
                <p:cNvSpPr>
                  <a:spLocks/>
                </p:cNvSpPr>
                <p:nvPr/>
              </p:nvSpPr>
              <p:spPr bwMode="auto">
                <a:xfrm>
                  <a:off x="153988" y="4749800"/>
                  <a:ext cx="90487" cy="60325"/>
                </a:xfrm>
                <a:custGeom>
                  <a:avLst/>
                  <a:gdLst/>
                  <a:ahLst/>
                  <a:cxnLst>
                    <a:cxn ang="0">
                      <a:pos x="57" y="0"/>
                    </a:cxn>
                    <a:cxn ang="0">
                      <a:pos x="46" y="0"/>
                    </a:cxn>
                    <a:cxn ang="0">
                      <a:pos x="36" y="2"/>
                    </a:cxn>
                    <a:cxn ang="0">
                      <a:pos x="27" y="6"/>
                    </a:cxn>
                    <a:cxn ang="0">
                      <a:pos x="17" y="10"/>
                    </a:cxn>
                    <a:cxn ang="0">
                      <a:pos x="11" y="15"/>
                    </a:cxn>
                    <a:cxn ang="0">
                      <a:pos x="6" y="21"/>
                    </a:cxn>
                    <a:cxn ang="0">
                      <a:pos x="2" y="28"/>
                    </a:cxn>
                    <a:cxn ang="0">
                      <a:pos x="0" y="38"/>
                    </a:cxn>
                    <a:cxn ang="0">
                      <a:pos x="15" y="38"/>
                    </a:cxn>
                    <a:cxn ang="0">
                      <a:pos x="15" y="34"/>
                    </a:cxn>
                    <a:cxn ang="0">
                      <a:pos x="17" y="30"/>
                    </a:cxn>
                    <a:cxn ang="0">
                      <a:pos x="21" y="26"/>
                    </a:cxn>
                    <a:cxn ang="0">
                      <a:pos x="27" y="23"/>
                    </a:cxn>
                    <a:cxn ang="0">
                      <a:pos x="32" y="19"/>
                    </a:cxn>
                    <a:cxn ang="0">
                      <a:pos x="40" y="17"/>
                    </a:cxn>
                    <a:cxn ang="0">
                      <a:pos x="48" y="15"/>
                    </a:cxn>
                    <a:cxn ang="0">
                      <a:pos x="57" y="15"/>
                    </a:cxn>
                    <a:cxn ang="0">
                      <a:pos x="57" y="0"/>
                    </a:cxn>
                  </a:cxnLst>
                  <a:rect l="0" t="0" r="r" b="b"/>
                  <a:pathLst>
                    <a:path w="57" h="38">
                      <a:moveTo>
                        <a:pt x="57" y="0"/>
                      </a:moveTo>
                      <a:lnTo>
                        <a:pt x="46" y="0"/>
                      </a:lnTo>
                      <a:lnTo>
                        <a:pt x="36" y="2"/>
                      </a:lnTo>
                      <a:lnTo>
                        <a:pt x="27" y="6"/>
                      </a:lnTo>
                      <a:lnTo>
                        <a:pt x="17" y="10"/>
                      </a:lnTo>
                      <a:lnTo>
                        <a:pt x="11" y="15"/>
                      </a:lnTo>
                      <a:lnTo>
                        <a:pt x="6" y="21"/>
                      </a:lnTo>
                      <a:lnTo>
                        <a:pt x="2" y="28"/>
                      </a:lnTo>
                      <a:lnTo>
                        <a:pt x="0" y="38"/>
                      </a:lnTo>
                      <a:lnTo>
                        <a:pt x="15" y="38"/>
                      </a:lnTo>
                      <a:lnTo>
                        <a:pt x="15" y="34"/>
                      </a:lnTo>
                      <a:lnTo>
                        <a:pt x="17" y="30"/>
                      </a:lnTo>
                      <a:lnTo>
                        <a:pt x="21" y="26"/>
                      </a:lnTo>
                      <a:lnTo>
                        <a:pt x="27" y="23"/>
                      </a:lnTo>
                      <a:lnTo>
                        <a:pt x="32" y="19"/>
                      </a:lnTo>
                      <a:lnTo>
                        <a:pt x="40" y="17"/>
                      </a:lnTo>
                      <a:lnTo>
                        <a:pt x="48" y="15"/>
                      </a:lnTo>
                      <a:lnTo>
                        <a:pt x="57" y="15"/>
                      </a:lnTo>
                      <a:lnTo>
                        <a:pt x="57" y="0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 w="9525">
                  <a:solidFill>
                    <a:srgbClr val="66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9" name="Freeform 96"/>
                <p:cNvSpPr>
                  <a:spLocks/>
                </p:cNvSpPr>
                <p:nvPr/>
              </p:nvSpPr>
              <p:spPr bwMode="auto">
                <a:xfrm>
                  <a:off x="244475" y="4749800"/>
                  <a:ext cx="92075" cy="60325"/>
                </a:xfrm>
                <a:custGeom>
                  <a:avLst/>
                  <a:gdLst/>
                  <a:ahLst/>
                  <a:cxnLst>
                    <a:cxn ang="0">
                      <a:pos x="58" y="38"/>
                    </a:cxn>
                    <a:cxn ang="0">
                      <a:pos x="58" y="28"/>
                    </a:cxn>
                    <a:cxn ang="0">
                      <a:pos x="54" y="21"/>
                    </a:cxn>
                    <a:cxn ang="0">
                      <a:pos x="46" y="15"/>
                    </a:cxn>
                    <a:cxn ang="0">
                      <a:pos x="40" y="10"/>
                    </a:cxn>
                    <a:cxn ang="0">
                      <a:pos x="31" y="6"/>
                    </a:cxn>
                    <a:cxn ang="0">
                      <a:pos x="21" y="2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15"/>
                    </a:cxn>
                    <a:cxn ang="0">
                      <a:pos x="10" y="15"/>
                    </a:cxn>
                    <a:cxn ang="0">
                      <a:pos x="18" y="17"/>
                    </a:cxn>
                    <a:cxn ang="0">
                      <a:pos x="25" y="19"/>
                    </a:cxn>
                    <a:cxn ang="0">
                      <a:pos x="31" y="23"/>
                    </a:cxn>
                    <a:cxn ang="0">
                      <a:pos x="37" y="26"/>
                    </a:cxn>
                    <a:cxn ang="0">
                      <a:pos x="40" y="30"/>
                    </a:cxn>
                    <a:cxn ang="0">
                      <a:pos x="42" y="34"/>
                    </a:cxn>
                    <a:cxn ang="0">
                      <a:pos x="42" y="38"/>
                    </a:cxn>
                    <a:cxn ang="0">
                      <a:pos x="58" y="38"/>
                    </a:cxn>
                  </a:cxnLst>
                  <a:rect l="0" t="0" r="r" b="b"/>
                  <a:pathLst>
                    <a:path w="58" h="38">
                      <a:moveTo>
                        <a:pt x="58" y="38"/>
                      </a:moveTo>
                      <a:lnTo>
                        <a:pt x="58" y="28"/>
                      </a:lnTo>
                      <a:lnTo>
                        <a:pt x="54" y="21"/>
                      </a:lnTo>
                      <a:lnTo>
                        <a:pt x="46" y="15"/>
                      </a:lnTo>
                      <a:lnTo>
                        <a:pt x="40" y="10"/>
                      </a:lnTo>
                      <a:lnTo>
                        <a:pt x="31" y="6"/>
                      </a:lnTo>
                      <a:lnTo>
                        <a:pt x="21" y="2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15"/>
                      </a:lnTo>
                      <a:lnTo>
                        <a:pt x="10" y="15"/>
                      </a:lnTo>
                      <a:lnTo>
                        <a:pt x="18" y="17"/>
                      </a:lnTo>
                      <a:lnTo>
                        <a:pt x="25" y="19"/>
                      </a:lnTo>
                      <a:lnTo>
                        <a:pt x="31" y="23"/>
                      </a:lnTo>
                      <a:lnTo>
                        <a:pt x="37" y="26"/>
                      </a:lnTo>
                      <a:lnTo>
                        <a:pt x="40" y="30"/>
                      </a:lnTo>
                      <a:lnTo>
                        <a:pt x="42" y="34"/>
                      </a:lnTo>
                      <a:lnTo>
                        <a:pt x="42" y="38"/>
                      </a:lnTo>
                      <a:lnTo>
                        <a:pt x="58" y="38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 w="9525">
                  <a:solidFill>
                    <a:srgbClr val="66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0" name="Freeform 97"/>
                <p:cNvSpPr>
                  <a:spLocks/>
                </p:cNvSpPr>
                <p:nvPr/>
              </p:nvSpPr>
              <p:spPr bwMode="auto">
                <a:xfrm>
                  <a:off x="244475" y="4810125"/>
                  <a:ext cx="92075" cy="58737"/>
                </a:xfrm>
                <a:custGeom>
                  <a:avLst/>
                  <a:gdLst/>
                  <a:ahLst/>
                  <a:cxnLst>
                    <a:cxn ang="0">
                      <a:pos x="0" y="37"/>
                    </a:cxn>
                    <a:cxn ang="0">
                      <a:pos x="12" y="37"/>
                    </a:cxn>
                    <a:cxn ang="0">
                      <a:pos x="21" y="35"/>
                    </a:cxn>
                    <a:cxn ang="0">
                      <a:pos x="31" y="31"/>
                    </a:cxn>
                    <a:cxn ang="0">
                      <a:pos x="40" y="27"/>
                    </a:cxn>
                    <a:cxn ang="0">
                      <a:pos x="46" y="22"/>
                    </a:cxn>
                    <a:cxn ang="0">
                      <a:pos x="54" y="14"/>
                    </a:cxn>
                    <a:cxn ang="0">
                      <a:pos x="58" y="7"/>
                    </a:cxn>
                    <a:cxn ang="0">
                      <a:pos x="58" y="0"/>
                    </a:cxn>
                    <a:cxn ang="0">
                      <a:pos x="42" y="0"/>
                    </a:cxn>
                    <a:cxn ang="0">
                      <a:pos x="42" y="3"/>
                    </a:cxn>
                    <a:cxn ang="0">
                      <a:pos x="40" y="7"/>
                    </a:cxn>
                    <a:cxn ang="0">
                      <a:pos x="37" y="11"/>
                    </a:cxn>
                    <a:cxn ang="0">
                      <a:pos x="31" y="14"/>
                    </a:cxn>
                    <a:cxn ang="0">
                      <a:pos x="25" y="16"/>
                    </a:cxn>
                    <a:cxn ang="0">
                      <a:pos x="18" y="20"/>
                    </a:cxn>
                    <a:cxn ang="0">
                      <a:pos x="10" y="20"/>
                    </a:cxn>
                    <a:cxn ang="0">
                      <a:pos x="0" y="22"/>
                    </a:cxn>
                    <a:cxn ang="0">
                      <a:pos x="0" y="37"/>
                    </a:cxn>
                  </a:cxnLst>
                  <a:rect l="0" t="0" r="r" b="b"/>
                  <a:pathLst>
                    <a:path w="58" h="37">
                      <a:moveTo>
                        <a:pt x="0" y="37"/>
                      </a:moveTo>
                      <a:lnTo>
                        <a:pt x="12" y="37"/>
                      </a:lnTo>
                      <a:lnTo>
                        <a:pt x="21" y="35"/>
                      </a:lnTo>
                      <a:lnTo>
                        <a:pt x="31" y="31"/>
                      </a:lnTo>
                      <a:lnTo>
                        <a:pt x="40" y="27"/>
                      </a:lnTo>
                      <a:lnTo>
                        <a:pt x="46" y="22"/>
                      </a:lnTo>
                      <a:lnTo>
                        <a:pt x="54" y="14"/>
                      </a:lnTo>
                      <a:lnTo>
                        <a:pt x="58" y="7"/>
                      </a:lnTo>
                      <a:lnTo>
                        <a:pt x="58" y="0"/>
                      </a:lnTo>
                      <a:lnTo>
                        <a:pt x="42" y="0"/>
                      </a:lnTo>
                      <a:lnTo>
                        <a:pt x="42" y="3"/>
                      </a:lnTo>
                      <a:lnTo>
                        <a:pt x="40" y="7"/>
                      </a:lnTo>
                      <a:lnTo>
                        <a:pt x="37" y="11"/>
                      </a:lnTo>
                      <a:lnTo>
                        <a:pt x="31" y="14"/>
                      </a:lnTo>
                      <a:lnTo>
                        <a:pt x="25" y="16"/>
                      </a:lnTo>
                      <a:lnTo>
                        <a:pt x="18" y="20"/>
                      </a:lnTo>
                      <a:lnTo>
                        <a:pt x="10" y="20"/>
                      </a:lnTo>
                      <a:lnTo>
                        <a:pt x="0" y="22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 w="9525">
                  <a:solidFill>
                    <a:srgbClr val="66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1" name="Freeform 98"/>
                <p:cNvSpPr>
                  <a:spLocks/>
                </p:cNvSpPr>
                <p:nvPr/>
              </p:nvSpPr>
              <p:spPr bwMode="auto">
                <a:xfrm>
                  <a:off x="153988" y="4810125"/>
                  <a:ext cx="90487" cy="5873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" y="7"/>
                    </a:cxn>
                    <a:cxn ang="0">
                      <a:pos x="6" y="14"/>
                    </a:cxn>
                    <a:cxn ang="0">
                      <a:pos x="11" y="22"/>
                    </a:cxn>
                    <a:cxn ang="0">
                      <a:pos x="17" y="27"/>
                    </a:cxn>
                    <a:cxn ang="0">
                      <a:pos x="27" y="31"/>
                    </a:cxn>
                    <a:cxn ang="0">
                      <a:pos x="36" y="35"/>
                    </a:cxn>
                    <a:cxn ang="0">
                      <a:pos x="46" y="37"/>
                    </a:cxn>
                    <a:cxn ang="0">
                      <a:pos x="57" y="37"/>
                    </a:cxn>
                    <a:cxn ang="0">
                      <a:pos x="57" y="22"/>
                    </a:cxn>
                    <a:cxn ang="0">
                      <a:pos x="48" y="20"/>
                    </a:cxn>
                    <a:cxn ang="0">
                      <a:pos x="40" y="20"/>
                    </a:cxn>
                    <a:cxn ang="0">
                      <a:pos x="32" y="16"/>
                    </a:cxn>
                    <a:cxn ang="0">
                      <a:pos x="27" y="14"/>
                    </a:cxn>
                    <a:cxn ang="0">
                      <a:pos x="21" y="11"/>
                    </a:cxn>
                    <a:cxn ang="0">
                      <a:pos x="17" y="7"/>
                    </a:cxn>
                    <a:cxn ang="0">
                      <a:pos x="15" y="3"/>
                    </a:cxn>
                    <a:cxn ang="0">
                      <a:pos x="15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7" h="37">
                      <a:moveTo>
                        <a:pt x="0" y="0"/>
                      </a:moveTo>
                      <a:lnTo>
                        <a:pt x="2" y="7"/>
                      </a:lnTo>
                      <a:lnTo>
                        <a:pt x="6" y="14"/>
                      </a:lnTo>
                      <a:lnTo>
                        <a:pt x="11" y="22"/>
                      </a:lnTo>
                      <a:lnTo>
                        <a:pt x="17" y="27"/>
                      </a:lnTo>
                      <a:lnTo>
                        <a:pt x="27" y="31"/>
                      </a:lnTo>
                      <a:lnTo>
                        <a:pt x="36" y="35"/>
                      </a:lnTo>
                      <a:lnTo>
                        <a:pt x="46" y="37"/>
                      </a:lnTo>
                      <a:lnTo>
                        <a:pt x="57" y="37"/>
                      </a:lnTo>
                      <a:lnTo>
                        <a:pt x="57" y="22"/>
                      </a:lnTo>
                      <a:lnTo>
                        <a:pt x="48" y="20"/>
                      </a:lnTo>
                      <a:lnTo>
                        <a:pt x="40" y="20"/>
                      </a:lnTo>
                      <a:lnTo>
                        <a:pt x="32" y="16"/>
                      </a:lnTo>
                      <a:lnTo>
                        <a:pt x="27" y="14"/>
                      </a:lnTo>
                      <a:lnTo>
                        <a:pt x="21" y="11"/>
                      </a:lnTo>
                      <a:lnTo>
                        <a:pt x="17" y="7"/>
                      </a:lnTo>
                      <a:lnTo>
                        <a:pt x="15" y="3"/>
                      </a:lnTo>
                      <a:lnTo>
                        <a:pt x="15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 w="9525">
                  <a:solidFill>
                    <a:srgbClr val="66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2" name="Freeform 99"/>
                <p:cNvSpPr>
                  <a:spLocks/>
                </p:cNvSpPr>
                <p:nvPr/>
              </p:nvSpPr>
              <p:spPr bwMode="auto">
                <a:xfrm>
                  <a:off x="166688" y="4810125"/>
                  <a:ext cx="1587" cy="158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 w="9525">
                  <a:solidFill>
                    <a:srgbClr val="66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3" name="Freeform 100"/>
                <p:cNvSpPr>
                  <a:spLocks/>
                </p:cNvSpPr>
                <p:nvPr/>
              </p:nvSpPr>
              <p:spPr bwMode="auto">
                <a:xfrm>
                  <a:off x="407988" y="5110162"/>
                  <a:ext cx="58737" cy="141288"/>
                </a:xfrm>
                <a:custGeom>
                  <a:avLst/>
                  <a:gdLst/>
                  <a:ahLst/>
                  <a:cxnLst>
                    <a:cxn ang="0">
                      <a:pos x="29" y="87"/>
                    </a:cxn>
                    <a:cxn ang="0">
                      <a:pos x="37" y="85"/>
                    </a:cxn>
                    <a:cxn ang="0">
                      <a:pos x="16" y="0"/>
                    </a:cxn>
                    <a:cxn ang="0">
                      <a:pos x="0" y="4"/>
                    </a:cxn>
                    <a:cxn ang="0">
                      <a:pos x="22" y="89"/>
                    </a:cxn>
                    <a:cxn ang="0">
                      <a:pos x="29" y="87"/>
                    </a:cxn>
                  </a:cxnLst>
                  <a:rect l="0" t="0" r="r" b="b"/>
                  <a:pathLst>
                    <a:path w="37" h="89">
                      <a:moveTo>
                        <a:pt x="29" y="87"/>
                      </a:moveTo>
                      <a:lnTo>
                        <a:pt x="37" y="8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2" y="89"/>
                      </a:lnTo>
                      <a:lnTo>
                        <a:pt x="29" y="87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 w="9525">
                  <a:solidFill>
                    <a:srgbClr val="66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4" name="Freeform 101"/>
                <p:cNvSpPr>
                  <a:spLocks/>
                </p:cNvSpPr>
                <p:nvPr/>
              </p:nvSpPr>
              <p:spPr bwMode="auto">
                <a:xfrm>
                  <a:off x="484188" y="5127625"/>
                  <a:ext cx="60325" cy="123825"/>
                </a:xfrm>
                <a:custGeom>
                  <a:avLst/>
                  <a:gdLst/>
                  <a:ahLst/>
                  <a:cxnLst>
                    <a:cxn ang="0">
                      <a:pos x="31" y="76"/>
                    </a:cxn>
                    <a:cxn ang="0">
                      <a:pos x="38" y="73"/>
                    </a:cxn>
                    <a:cxn ang="0">
                      <a:pos x="14" y="0"/>
                    </a:cxn>
                    <a:cxn ang="0">
                      <a:pos x="0" y="4"/>
                    </a:cxn>
                    <a:cxn ang="0">
                      <a:pos x="23" y="78"/>
                    </a:cxn>
                    <a:cxn ang="0">
                      <a:pos x="31" y="76"/>
                    </a:cxn>
                  </a:cxnLst>
                  <a:rect l="0" t="0" r="r" b="b"/>
                  <a:pathLst>
                    <a:path w="38" h="78">
                      <a:moveTo>
                        <a:pt x="31" y="76"/>
                      </a:moveTo>
                      <a:lnTo>
                        <a:pt x="38" y="73"/>
                      </a:lnTo>
                      <a:lnTo>
                        <a:pt x="14" y="0"/>
                      </a:lnTo>
                      <a:lnTo>
                        <a:pt x="0" y="4"/>
                      </a:lnTo>
                      <a:lnTo>
                        <a:pt x="23" y="78"/>
                      </a:lnTo>
                      <a:lnTo>
                        <a:pt x="31" y="76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 w="9525">
                  <a:solidFill>
                    <a:srgbClr val="66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5" name="Freeform 102"/>
                <p:cNvSpPr>
                  <a:spLocks/>
                </p:cNvSpPr>
                <p:nvPr/>
              </p:nvSpPr>
              <p:spPr bwMode="auto">
                <a:xfrm>
                  <a:off x="560388" y="5119687"/>
                  <a:ext cx="66675" cy="131763"/>
                </a:xfrm>
                <a:custGeom>
                  <a:avLst/>
                  <a:gdLst/>
                  <a:ahLst/>
                  <a:cxnLst>
                    <a:cxn ang="0">
                      <a:pos x="34" y="81"/>
                    </a:cxn>
                    <a:cxn ang="0">
                      <a:pos x="42" y="78"/>
                    </a:cxn>
                    <a:cxn ang="0">
                      <a:pos x="15" y="0"/>
                    </a:cxn>
                    <a:cxn ang="0">
                      <a:pos x="0" y="5"/>
                    </a:cxn>
                    <a:cxn ang="0">
                      <a:pos x="27" y="83"/>
                    </a:cxn>
                    <a:cxn ang="0">
                      <a:pos x="34" y="81"/>
                    </a:cxn>
                  </a:cxnLst>
                  <a:rect l="0" t="0" r="r" b="b"/>
                  <a:pathLst>
                    <a:path w="42" h="83">
                      <a:moveTo>
                        <a:pt x="34" y="81"/>
                      </a:moveTo>
                      <a:lnTo>
                        <a:pt x="42" y="78"/>
                      </a:lnTo>
                      <a:lnTo>
                        <a:pt x="15" y="0"/>
                      </a:lnTo>
                      <a:lnTo>
                        <a:pt x="0" y="5"/>
                      </a:lnTo>
                      <a:lnTo>
                        <a:pt x="27" y="83"/>
                      </a:lnTo>
                      <a:lnTo>
                        <a:pt x="34" y="81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 w="9525">
                  <a:solidFill>
                    <a:srgbClr val="66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6" name="Freeform 103"/>
                <p:cNvSpPr>
                  <a:spLocks/>
                </p:cNvSpPr>
                <p:nvPr/>
              </p:nvSpPr>
              <p:spPr bwMode="auto">
                <a:xfrm>
                  <a:off x="366713" y="4705350"/>
                  <a:ext cx="273050" cy="68262"/>
                </a:xfrm>
                <a:custGeom>
                  <a:avLst/>
                  <a:gdLst/>
                  <a:ahLst/>
                  <a:cxnLst>
                    <a:cxn ang="0">
                      <a:pos x="172" y="32"/>
                    </a:cxn>
                    <a:cxn ang="0">
                      <a:pos x="158" y="21"/>
                    </a:cxn>
                    <a:cxn ang="0">
                      <a:pos x="143" y="13"/>
                    </a:cxn>
                    <a:cxn ang="0">
                      <a:pos x="130" y="8"/>
                    </a:cxn>
                    <a:cxn ang="0">
                      <a:pos x="114" y="2"/>
                    </a:cxn>
                    <a:cxn ang="0">
                      <a:pos x="101" y="0"/>
                    </a:cxn>
                    <a:cxn ang="0">
                      <a:pos x="88" y="0"/>
                    </a:cxn>
                    <a:cxn ang="0">
                      <a:pos x="72" y="2"/>
                    </a:cxn>
                    <a:cxn ang="0">
                      <a:pos x="61" y="4"/>
                    </a:cxn>
                    <a:cxn ang="0">
                      <a:pos x="38" y="10"/>
                    </a:cxn>
                    <a:cxn ang="0">
                      <a:pos x="19" y="17"/>
                    </a:cxn>
                    <a:cxn ang="0">
                      <a:pos x="7" y="25"/>
                    </a:cxn>
                    <a:cxn ang="0">
                      <a:pos x="0" y="32"/>
                    </a:cxn>
                    <a:cxn ang="0">
                      <a:pos x="15" y="36"/>
                    </a:cxn>
                    <a:cxn ang="0">
                      <a:pos x="26" y="30"/>
                    </a:cxn>
                    <a:cxn ang="0">
                      <a:pos x="44" y="25"/>
                    </a:cxn>
                    <a:cxn ang="0">
                      <a:pos x="63" y="19"/>
                    </a:cxn>
                    <a:cxn ang="0">
                      <a:pos x="74" y="17"/>
                    </a:cxn>
                    <a:cxn ang="0">
                      <a:pos x="88" y="15"/>
                    </a:cxn>
                    <a:cxn ang="0">
                      <a:pos x="99" y="17"/>
                    </a:cxn>
                    <a:cxn ang="0">
                      <a:pos x="112" y="19"/>
                    </a:cxn>
                    <a:cxn ang="0">
                      <a:pos x="124" y="21"/>
                    </a:cxn>
                    <a:cxn ang="0">
                      <a:pos x="137" y="26"/>
                    </a:cxn>
                    <a:cxn ang="0">
                      <a:pos x="149" y="34"/>
                    </a:cxn>
                    <a:cxn ang="0">
                      <a:pos x="160" y="43"/>
                    </a:cxn>
                    <a:cxn ang="0">
                      <a:pos x="172" y="32"/>
                    </a:cxn>
                  </a:cxnLst>
                  <a:rect l="0" t="0" r="r" b="b"/>
                  <a:pathLst>
                    <a:path w="172" h="43">
                      <a:moveTo>
                        <a:pt x="172" y="32"/>
                      </a:moveTo>
                      <a:lnTo>
                        <a:pt x="158" y="21"/>
                      </a:lnTo>
                      <a:lnTo>
                        <a:pt x="143" y="13"/>
                      </a:lnTo>
                      <a:lnTo>
                        <a:pt x="130" y="8"/>
                      </a:lnTo>
                      <a:lnTo>
                        <a:pt x="114" y="2"/>
                      </a:lnTo>
                      <a:lnTo>
                        <a:pt x="101" y="0"/>
                      </a:lnTo>
                      <a:lnTo>
                        <a:pt x="88" y="0"/>
                      </a:lnTo>
                      <a:lnTo>
                        <a:pt x="72" y="2"/>
                      </a:lnTo>
                      <a:lnTo>
                        <a:pt x="61" y="4"/>
                      </a:lnTo>
                      <a:lnTo>
                        <a:pt x="38" y="10"/>
                      </a:lnTo>
                      <a:lnTo>
                        <a:pt x="19" y="17"/>
                      </a:lnTo>
                      <a:lnTo>
                        <a:pt x="7" y="25"/>
                      </a:lnTo>
                      <a:lnTo>
                        <a:pt x="0" y="32"/>
                      </a:lnTo>
                      <a:lnTo>
                        <a:pt x="15" y="36"/>
                      </a:lnTo>
                      <a:lnTo>
                        <a:pt x="26" y="30"/>
                      </a:lnTo>
                      <a:lnTo>
                        <a:pt x="44" y="25"/>
                      </a:lnTo>
                      <a:lnTo>
                        <a:pt x="63" y="19"/>
                      </a:lnTo>
                      <a:lnTo>
                        <a:pt x="74" y="17"/>
                      </a:lnTo>
                      <a:lnTo>
                        <a:pt x="88" y="15"/>
                      </a:lnTo>
                      <a:lnTo>
                        <a:pt x="99" y="17"/>
                      </a:lnTo>
                      <a:lnTo>
                        <a:pt x="112" y="19"/>
                      </a:lnTo>
                      <a:lnTo>
                        <a:pt x="124" y="21"/>
                      </a:lnTo>
                      <a:lnTo>
                        <a:pt x="137" y="26"/>
                      </a:lnTo>
                      <a:lnTo>
                        <a:pt x="149" y="34"/>
                      </a:lnTo>
                      <a:lnTo>
                        <a:pt x="160" y="43"/>
                      </a:lnTo>
                      <a:lnTo>
                        <a:pt x="172" y="32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 w="9525">
                  <a:solidFill>
                    <a:srgbClr val="66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7" name="Freeform 104"/>
                <p:cNvSpPr>
                  <a:spLocks/>
                </p:cNvSpPr>
                <p:nvPr/>
              </p:nvSpPr>
              <p:spPr bwMode="auto">
                <a:xfrm>
                  <a:off x="620713" y="4756150"/>
                  <a:ext cx="26987" cy="330200"/>
                </a:xfrm>
                <a:custGeom>
                  <a:avLst/>
                  <a:gdLst/>
                  <a:ahLst/>
                  <a:cxnLst>
                    <a:cxn ang="0">
                      <a:pos x="16" y="208"/>
                    </a:cxn>
                    <a:cxn ang="0">
                      <a:pos x="16" y="199"/>
                    </a:cxn>
                    <a:cxn ang="0">
                      <a:pos x="17" y="177"/>
                    </a:cxn>
                    <a:cxn ang="0">
                      <a:pos x="17" y="145"/>
                    </a:cxn>
                    <a:cxn ang="0">
                      <a:pos x="17" y="108"/>
                    </a:cxn>
                    <a:cxn ang="0">
                      <a:pos x="17" y="71"/>
                    </a:cxn>
                    <a:cxn ang="0">
                      <a:pos x="17" y="39"/>
                    </a:cxn>
                    <a:cxn ang="0">
                      <a:pos x="16" y="15"/>
                    </a:cxn>
                    <a:cxn ang="0">
                      <a:pos x="12" y="0"/>
                    </a:cxn>
                    <a:cxn ang="0">
                      <a:pos x="0" y="11"/>
                    </a:cxn>
                    <a:cxn ang="0">
                      <a:pos x="0" y="17"/>
                    </a:cxn>
                    <a:cxn ang="0">
                      <a:pos x="2" y="39"/>
                    </a:cxn>
                    <a:cxn ang="0">
                      <a:pos x="2" y="71"/>
                    </a:cxn>
                    <a:cxn ang="0">
                      <a:pos x="2" y="108"/>
                    </a:cxn>
                    <a:cxn ang="0">
                      <a:pos x="2" y="145"/>
                    </a:cxn>
                    <a:cxn ang="0">
                      <a:pos x="0" y="177"/>
                    </a:cxn>
                    <a:cxn ang="0">
                      <a:pos x="0" y="199"/>
                    </a:cxn>
                    <a:cxn ang="0">
                      <a:pos x="0" y="208"/>
                    </a:cxn>
                    <a:cxn ang="0">
                      <a:pos x="16" y="208"/>
                    </a:cxn>
                  </a:cxnLst>
                  <a:rect l="0" t="0" r="r" b="b"/>
                  <a:pathLst>
                    <a:path w="17" h="208">
                      <a:moveTo>
                        <a:pt x="16" y="208"/>
                      </a:moveTo>
                      <a:lnTo>
                        <a:pt x="16" y="199"/>
                      </a:lnTo>
                      <a:lnTo>
                        <a:pt x="17" y="177"/>
                      </a:lnTo>
                      <a:lnTo>
                        <a:pt x="17" y="145"/>
                      </a:lnTo>
                      <a:lnTo>
                        <a:pt x="17" y="108"/>
                      </a:lnTo>
                      <a:lnTo>
                        <a:pt x="17" y="71"/>
                      </a:lnTo>
                      <a:lnTo>
                        <a:pt x="17" y="39"/>
                      </a:lnTo>
                      <a:lnTo>
                        <a:pt x="16" y="15"/>
                      </a:lnTo>
                      <a:lnTo>
                        <a:pt x="12" y="0"/>
                      </a:lnTo>
                      <a:lnTo>
                        <a:pt x="0" y="11"/>
                      </a:lnTo>
                      <a:lnTo>
                        <a:pt x="0" y="17"/>
                      </a:lnTo>
                      <a:lnTo>
                        <a:pt x="2" y="39"/>
                      </a:lnTo>
                      <a:lnTo>
                        <a:pt x="2" y="71"/>
                      </a:lnTo>
                      <a:lnTo>
                        <a:pt x="2" y="108"/>
                      </a:lnTo>
                      <a:lnTo>
                        <a:pt x="2" y="145"/>
                      </a:lnTo>
                      <a:lnTo>
                        <a:pt x="0" y="177"/>
                      </a:lnTo>
                      <a:lnTo>
                        <a:pt x="0" y="199"/>
                      </a:lnTo>
                      <a:lnTo>
                        <a:pt x="0" y="208"/>
                      </a:lnTo>
                      <a:lnTo>
                        <a:pt x="16" y="208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 w="9525">
                  <a:solidFill>
                    <a:srgbClr val="66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8" name="Freeform 105"/>
                <p:cNvSpPr>
                  <a:spLocks/>
                </p:cNvSpPr>
                <p:nvPr/>
              </p:nvSpPr>
              <p:spPr bwMode="auto">
                <a:xfrm>
                  <a:off x="373063" y="5083175"/>
                  <a:ext cx="273050" cy="58737"/>
                </a:xfrm>
                <a:custGeom>
                  <a:avLst/>
                  <a:gdLst/>
                  <a:ahLst/>
                  <a:cxnLst>
                    <a:cxn ang="0">
                      <a:pos x="0" y="13"/>
                    </a:cxn>
                    <a:cxn ang="0">
                      <a:pos x="15" y="23"/>
                    </a:cxn>
                    <a:cxn ang="0">
                      <a:pos x="30" y="28"/>
                    </a:cxn>
                    <a:cxn ang="0">
                      <a:pos x="45" y="34"/>
                    </a:cxn>
                    <a:cxn ang="0">
                      <a:pos x="61" y="36"/>
                    </a:cxn>
                    <a:cxn ang="0">
                      <a:pos x="76" y="37"/>
                    </a:cxn>
                    <a:cxn ang="0">
                      <a:pos x="89" y="37"/>
                    </a:cxn>
                    <a:cxn ang="0">
                      <a:pos x="103" y="36"/>
                    </a:cxn>
                    <a:cxn ang="0">
                      <a:pos x="116" y="34"/>
                    </a:cxn>
                    <a:cxn ang="0">
                      <a:pos x="137" y="28"/>
                    </a:cxn>
                    <a:cxn ang="0">
                      <a:pos x="154" y="21"/>
                    </a:cxn>
                    <a:cxn ang="0">
                      <a:pos x="166" y="13"/>
                    </a:cxn>
                    <a:cxn ang="0">
                      <a:pos x="172" y="2"/>
                    </a:cxn>
                    <a:cxn ang="0">
                      <a:pos x="156" y="2"/>
                    </a:cxn>
                    <a:cxn ang="0">
                      <a:pos x="156" y="0"/>
                    </a:cxn>
                    <a:cxn ang="0">
                      <a:pos x="147" y="6"/>
                    </a:cxn>
                    <a:cxn ang="0">
                      <a:pos x="131" y="13"/>
                    </a:cxn>
                    <a:cxn ang="0">
                      <a:pos x="112" y="19"/>
                    </a:cxn>
                    <a:cxn ang="0">
                      <a:pos x="101" y="21"/>
                    </a:cxn>
                    <a:cxn ang="0">
                      <a:pos x="89" y="23"/>
                    </a:cxn>
                    <a:cxn ang="0">
                      <a:pos x="76" y="23"/>
                    </a:cxn>
                    <a:cxn ang="0">
                      <a:pos x="63" y="21"/>
                    </a:cxn>
                    <a:cxn ang="0">
                      <a:pos x="49" y="19"/>
                    </a:cxn>
                    <a:cxn ang="0">
                      <a:pos x="36" y="15"/>
                    </a:cxn>
                    <a:cxn ang="0">
                      <a:pos x="22" y="10"/>
                    </a:cxn>
                    <a:cxn ang="0">
                      <a:pos x="7" y="0"/>
                    </a:cxn>
                    <a:cxn ang="0">
                      <a:pos x="0" y="13"/>
                    </a:cxn>
                  </a:cxnLst>
                  <a:rect l="0" t="0" r="r" b="b"/>
                  <a:pathLst>
                    <a:path w="172" h="37">
                      <a:moveTo>
                        <a:pt x="0" y="13"/>
                      </a:moveTo>
                      <a:lnTo>
                        <a:pt x="15" y="23"/>
                      </a:lnTo>
                      <a:lnTo>
                        <a:pt x="30" y="28"/>
                      </a:lnTo>
                      <a:lnTo>
                        <a:pt x="45" y="34"/>
                      </a:lnTo>
                      <a:lnTo>
                        <a:pt x="61" y="36"/>
                      </a:lnTo>
                      <a:lnTo>
                        <a:pt x="76" y="37"/>
                      </a:lnTo>
                      <a:lnTo>
                        <a:pt x="89" y="37"/>
                      </a:lnTo>
                      <a:lnTo>
                        <a:pt x="103" y="36"/>
                      </a:lnTo>
                      <a:lnTo>
                        <a:pt x="116" y="34"/>
                      </a:lnTo>
                      <a:lnTo>
                        <a:pt x="137" y="28"/>
                      </a:lnTo>
                      <a:lnTo>
                        <a:pt x="154" y="21"/>
                      </a:lnTo>
                      <a:lnTo>
                        <a:pt x="166" y="13"/>
                      </a:lnTo>
                      <a:lnTo>
                        <a:pt x="172" y="2"/>
                      </a:lnTo>
                      <a:lnTo>
                        <a:pt x="156" y="2"/>
                      </a:lnTo>
                      <a:lnTo>
                        <a:pt x="156" y="0"/>
                      </a:lnTo>
                      <a:lnTo>
                        <a:pt x="147" y="6"/>
                      </a:lnTo>
                      <a:lnTo>
                        <a:pt x="131" y="13"/>
                      </a:lnTo>
                      <a:lnTo>
                        <a:pt x="112" y="19"/>
                      </a:lnTo>
                      <a:lnTo>
                        <a:pt x="101" y="21"/>
                      </a:lnTo>
                      <a:lnTo>
                        <a:pt x="89" y="23"/>
                      </a:lnTo>
                      <a:lnTo>
                        <a:pt x="76" y="23"/>
                      </a:lnTo>
                      <a:lnTo>
                        <a:pt x="63" y="21"/>
                      </a:lnTo>
                      <a:lnTo>
                        <a:pt x="49" y="19"/>
                      </a:lnTo>
                      <a:lnTo>
                        <a:pt x="36" y="15"/>
                      </a:lnTo>
                      <a:lnTo>
                        <a:pt x="22" y="10"/>
                      </a:lnTo>
                      <a:lnTo>
                        <a:pt x="7" y="0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 w="9525">
                  <a:solidFill>
                    <a:srgbClr val="66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9" name="Freeform 106"/>
                <p:cNvSpPr>
                  <a:spLocks/>
                </p:cNvSpPr>
                <p:nvPr/>
              </p:nvSpPr>
              <p:spPr bwMode="auto">
                <a:xfrm>
                  <a:off x="363538" y="4756150"/>
                  <a:ext cx="26987" cy="347662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13"/>
                    </a:cxn>
                    <a:cxn ang="0">
                      <a:pos x="0" y="37"/>
                    </a:cxn>
                    <a:cxn ang="0">
                      <a:pos x="0" y="71"/>
                    </a:cxn>
                    <a:cxn ang="0">
                      <a:pos x="0" y="110"/>
                    </a:cxn>
                    <a:cxn ang="0">
                      <a:pos x="0" y="147"/>
                    </a:cxn>
                    <a:cxn ang="0">
                      <a:pos x="0" y="180"/>
                    </a:cxn>
                    <a:cxn ang="0">
                      <a:pos x="0" y="204"/>
                    </a:cxn>
                    <a:cxn ang="0">
                      <a:pos x="6" y="219"/>
                    </a:cxn>
                    <a:cxn ang="0">
                      <a:pos x="13" y="206"/>
                    </a:cxn>
                    <a:cxn ang="0">
                      <a:pos x="17" y="203"/>
                    </a:cxn>
                    <a:cxn ang="0">
                      <a:pos x="15" y="180"/>
                    </a:cxn>
                    <a:cxn ang="0">
                      <a:pos x="15" y="147"/>
                    </a:cxn>
                    <a:cxn ang="0">
                      <a:pos x="15" y="110"/>
                    </a:cxn>
                    <a:cxn ang="0">
                      <a:pos x="15" y="71"/>
                    </a:cxn>
                    <a:cxn ang="0">
                      <a:pos x="15" y="37"/>
                    </a:cxn>
                    <a:cxn ang="0">
                      <a:pos x="17" y="13"/>
                    </a:cxn>
                    <a:cxn ang="0">
                      <a:pos x="17" y="4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17" h="219">
                      <a:moveTo>
                        <a:pt x="2" y="0"/>
                      </a:moveTo>
                      <a:lnTo>
                        <a:pt x="0" y="13"/>
                      </a:lnTo>
                      <a:lnTo>
                        <a:pt x="0" y="37"/>
                      </a:lnTo>
                      <a:lnTo>
                        <a:pt x="0" y="71"/>
                      </a:lnTo>
                      <a:lnTo>
                        <a:pt x="0" y="110"/>
                      </a:lnTo>
                      <a:lnTo>
                        <a:pt x="0" y="147"/>
                      </a:lnTo>
                      <a:lnTo>
                        <a:pt x="0" y="180"/>
                      </a:lnTo>
                      <a:lnTo>
                        <a:pt x="0" y="204"/>
                      </a:lnTo>
                      <a:lnTo>
                        <a:pt x="6" y="219"/>
                      </a:lnTo>
                      <a:lnTo>
                        <a:pt x="13" y="206"/>
                      </a:lnTo>
                      <a:lnTo>
                        <a:pt x="17" y="203"/>
                      </a:lnTo>
                      <a:lnTo>
                        <a:pt x="15" y="180"/>
                      </a:lnTo>
                      <a:lnTo>
                        <a:pt x="15" y="147"/>
                      </a:lnTo>
                      <a:lnTo>
                        <a:pt x="15" y="110"/>
                      </a:lnTo>
                      <a:lnTo>
                        <a:pt x="15" y="71"/>
                      </a:lnTo>
                      <a:lnTo>
                        <a:pt x="15" y="37"/>
                      </a:lnTo>
                      <a:lnTo>
                        <a:pt x="17" y="13"/>
                      </a:lnTo>
                      <a:lnTo>
                        <a:pt x="17" y="4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 w="9525">
                  <a:solidFill>
                    <a:srgbClr val="66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0" name="Freeform 107"/>
                <p:cNvSpPr>
                  <a:spLocks/>
                </p:cNvSpPr>
                <p:nvPr/>
              </p:nvSpPr>
              <p:spPr bwMode="auto">
                <a:xfrm>
                  <a:off x="377825" y="4759325"/>
                  <a:ext cx="1588" cy="158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 w="9525">
                  <a:solidFill>
                    <a:srgbClr val="66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1" name="Freeform 108"/>
                <p:cNvSpPr>
                  <a:spLocks/>
                </p:cNvSpPr>
                <p:nvPr/>
              </p:nvSpPr>
              <p:spPr bwMode="auto">
                <a:xfrm>
                  <a:off x="411163" y="4749800"/>
                  <a:ext cx="92075" cy="60325"/>
                </a:xfrm>
                <a:custGeom>
                  <a:avLst/>
                  <a:gdLst/>
                  <a:ahLst/>
                  <a:cxnLst>
                    <a:cxn ang="0">
                      <a:pos x="58" y="0"/>
                    </a:cxn>
                    <a:cxn ang="0">
                      <a:pos x="46" y="0"/>
                    </a:cxn>
                    <a:cxn ang="0">
                      <a:pos x="37" y="2"/>
                    </a:cxn>
                    <a:cxn ang="0">
                      <a:pos x="27" y="6"/>
                    </a:cxn>
                    <a:cxn ang="0">
                      <a:pos x="18" y="10"/>
                    </a:cxn>
                    <a:cxn ang="0">
                      <a:pos x="12" y="15"/>
                    </a:cxn>
                    <a:cxn ang="0">
                      <a:pos x="6" y="21"/>
                    </a:cxn>
                    <a:cxn ang="0">
                      <a:pos x="2" y="28"/>
                    </a:cxn>
                    <a:cxn ang="0">
                      <a:pos x="0" y="38"/>
                    </a:cxn>
                    <a:cxn ang="0">
                      <a:pos x="16" y="38"/>
                    </a:cxn>
                    <a:cxn ang="0">
                      <a:pos x="16" y="34"/>
                    </a:cxn>
                    <a:cxn ang="0">
                      <a:pos x="18" y="30"/>
                    </a:cxn>
                    <a:cxn ang="0">
                      <a:pos x="21" y="26"/>
                    </a:cxn>
                    <a:cxn ang="0">
                      <a:pos x="27" y="23"/>
                    </a:cxn>
                    <a:cxn ang="0">
                      <a:pos x="33" y="19"/>
                    </a:cxn>
                    <a:cxn ang="0">
                      <a:pos x="41" y="17"/>
                    </a:cxn>
                    <a:cxn ang="0">
                      <a:pos x="48" y="15"/>
                    </a:cxn>
                    <a:cxn ang="0">
                      <a:pos x="58" y="15"/>
                    </a:cxn>
                    <a:cxn ang="0">
                      <a:pos x="58" y="0"/>
                    </a:cxn>
                  </a:cxnLst>
                  <a:rect l="0" t="0" r="r" b="b"/>
                  <a:pathLst>
                    <a:path w="58" h="38">
                      <a:moveTo>
                        <a:pt x="58" y="0"/>
                      </a:moveTo>
                      <a:lnTo>
                        <a:pt x="46" y="0"/>
                      </a:lnTo>
                      <a:lnTo>
                        <a:pt x="37" y="2"/>
                      </a:lnTo>
                      <a:lnTo>
                        <a:pt x="27" y="6"/>
                      </a:lnTo>
                      <a:lnTo>
                        <a:pt x="18" y="10"/>
                      </a:lnTo>
                      <a:lnTo>
                        <a:pt x="12" y="15"/>
                      </a:lnTo>
                      <a:lnTo>
                        <a:pt x="6" y="21"/>
                      </a:lnTo>
                      <a:lnTo>
                        <a:pt x="2" y="28"/>
                      </a:lnTo>
                      <a:lnTo>
                        <a:pt x="0" y="38"/>
                      </a:lnTo>
                      <a:lnTo>
                        <a:pt x="16" y="38"/>
                      </a:lnTo>
                      <a:lnTo>
                        <a:pt x="16" y="34"/>
                      </a:lnTo>
                      <a:lnTo>
                        <a:pt x="18" y="30"/>
                      </a:lnTo>
                      <a:lnTo>
                        <a:pt x="21" y="26"/>
                      </a:lnTo>
                      <a:lnTo>
                        <a:pt x="27" y="23"/>
                      </a:lnTo>
                      <a:lnTo>
                        <a:pt x="33" y="19"/>
                      </a:lnTo>
                      <a:lnTo>
                        <a:pt x="41" y="17"/>
                      </a:lnTo>
                      <a:lnTo>
                        <a:pt x="48" y="15"/>
                      </a:lnTo>
                      <a:lnTo>
                        <a:pt x="58" y="15"/>
                      </a:lnTo>
                      <a:lnTo>
                        <a:pt x="58" y="0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 w="9525">
                  <a:solidFill>
                    <a:srgbClr val="66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2" name="Freeform 109"/>
                <p:cNvSpPr>
                  <a:spLocks/>
                </p:cNvSpPr>
                <p:nvPr/>
              </p:nvSpPr>
              <p:spPr bwMode="auto">
                <a:xfrm>
                  <a:off x="503238" y="4749800"/>
                  <a:ext cx="90487" cy="60325"/>
                </a:xfrm>
                <a:custGeom>
                  <a:avLst/>
                  <a:gdLst/>
                  <a:ahLst/>
                  <a:cxnLst>
                    <a:cxn ang="0">
                      <a:pos x="57" y="38"/>
                    </a:cxn>
                    <a:cxn ang="0">
                      <a:pos x="55" y="28"/>
                    </a:cxn>
                    <a:cxn ang="0">
                      <a:pos x="51" y="21"/>
                    </a:cxn>
                    <a:cxn ang="0">
                      <a:pos x="46" y="15"/>
                    </a:cxn>
                    <a:cxn ang="0">
                      <a:pos x="40" y="10"/>
                    </a:cxn>
                    <a:cxn ang="0">
                      <a:pos x="30" y="6"/>
                    </a:cxn>
                    <a:cxn ang="0">
                      <a:pos x="21" y="2"/>
                    </a:cxn>
                    <a:cxn ang="0">
                      <a:pos x="11" y="0"/>
                    </a:cxn>
                    <a:cxn ang="0">
                      <a:pos x="0" y="0"/>
                    </a:cxn>
                    <a:cxn ang="0">
                      <a:pos x="0" y="15"/>
                    </a:cxn>
                    <a:cxn ang="0">
                      <a:pos x="9" y="15"/>
                    </a:cxn>
                    <a:cxn ang="0">
                      <a:pos x="17" y="17"/>
                    </a:cxn>
                    <a:cxn ang="0">
                      <a:pos x="25" y="19"/>
                    </a:cxn>
                    <a:cxn ang="0">
                      <a:pos x="30" y="23"/>
                    </a:cxn>
                    <a:cxn ang="0">
                      <a:pos x="36" y="26"/>
                    </a:cxn>
                    <a:cxn ang="0">
                      <a:pos x="40" y="30"/>
                    </a:cxn>
                    <a:cxn ang="0">
                      <a:pos x="42" y="34"/>
                    </a:cxn>
                    <a:cxn ang="0">
                      <a:pos x="42" y="38"/>
                    </a:cxn>
                    <a:cxn ang="0">
                      <a:pos x="57" y="38"/>
                    </a:cxn>
                  </a:cxnLst>
                  <a:rect l="0" t="0" r="r" b="b"/>
                  <a:pathLst>
                    <a:path w="57" h="38">
                      <a:moveTo>
                        <a:pt x="57" y="38"/>
                      </a:moveTo>
                      <a:lnTo>
                        <a:pt x="55" y="28"/>
                      </a:lnTo>
                      <a:lnTo>
                        <a:pt x="51" y="21"/>
                      </a:lnTo>
                      <a:lnTo>
                        <a:pt x="46" y="15"/>
                      </a:lnTo>
                      <a:lnTo>
                        <a:pt x="40" y="10"/>
                      </a:lnTo>
                      <a:lnTo>
                        <a:pt x="30" y="6"/>
                      </a:lnTo>
                      <a:lnTo>
                        <a:pt x="21" y="2"/>
                      </a:lnTo>
                      <a:lnTo>
                        <a:pt x="11" y="0"/>
                      </a:lnTo>
                      <a:lnTo>
                        <a:pt x="0" y="0"/>
                      </a:lnTo>
                      <a:lnTo>
                        <a:pt x="0" y="15"/>
                      </a:lnTo>
                      <a:lnTo>
                        <a:pt x="9" y="15"/>
                      </a:lnTo>
                      <a:lnTo>
                        <a:pt x="17" y="17"/>
                      </a:lnTo>
                      <a:lnTo>
                        <a:pt x="25" y="19"/>
                      </a:lnTo>
                      <a:lnTo>
                        <a:pt x="30" y="23"/>
                      </a:lnTo>
                      <a:lnTo>
                        <a:pt x="36" y="26"/>
                      </a:lnTo>
                      <a:lnTo>
                        <a:pt x="40" y="30"/>
                      </a:lnTo>
                      <a:lnTo>
                        <a:pt x="42" y="34"/>
                      </a:lnTo>
                      <a:lnTo>
                        <a:pt x="42" y="38"/>
                      </a:lnTo>
                      <a:lnTo>
                        <a:pt x="57" y="38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 w="9525">
                  <a:solidFill>
                    <a:srgbClr val="66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3" name="Freeform 110"/>
                <p:cNvSpPr>
                  <a:spLocks/>
                </p:cNvSpPr>
                <p:nvPr/>
              </p:nvSpPr>
              <p:spPr bwMode="auto">
                <a:xfrm>
                  <a:off x="503238" y="4810125"/>
                  <a:ext cx="90487" cy="58737"/>
                </a:xfrm>
                <a:custGeom>
                  <a:avLst/>
                  <a:gdLst/>
                  <a:ahLst/>
                  <a:cxnLst>
                    <a:cxn ang="0">
                      <a:pos x="0" y="37"/>
                    </a:cxn>
                    <a:cxn ang="0">
                      <a:pos x="11" y="37"/>
                    </a:cxn>
                    <a:cxn ang="0">
                      <a:pos x="21" y="35"/>
                    </a:cxn>
                    <a:cxn ang="0">
                      <a:pos x="30" y="31"/>
                    </a:cxn>
                    <a:cxn ang="0">
                      <a:pos x="40" y="27"/>
                    </a:cxn>
                    <a:cxn ang="0">
                      <a:pos x="46" y="22"/>
                    </a:cxn>
                    <a:cxn ang="0">
                      <a:pos x="51" y="14"/>
                    </a:cxn>
                    <a:cxn ang="0">
                      <a:pos x="55" y="7"/>
                    </a:cxn>
                    <a:cxn ang="0">
                      <a:pos x="57" y="0"/>
                    </a:cxn>
                    <a:cxn ang="0">
                      <a:pos x="42" y="0"/>
                    </a:cxn>
                    <a:cxn ang="0">
                      <a:pos x="42" y="3"/>
                    </a:cxn>
                    <a:cxn ang="0">
                      <a:pos x="40" y="7"/>
                    </a:cxn>
                    <a:cxn ang="0">
                      <a:pos x="36" y="11"/>
                    </a:cxn>
                    <a:cxn ang="0">
                      <a:pos x="30" y="14"/>
                    </a:cxn>
                    <a:cxn ang="0">
                      <a:pos x="25" y="16"/>
                    </a:cxn>
                    <a:cxn ang="0">
                      <a:pos x="17" y="20"/>
                    </a:cxn>
                    <a:cxn ang="0">
                      <a:pos x="9" y="20"/>
                    </a:cxn>
                    <a:cxn ang="0">
                      <a:pos x="0" y="22"/>
                    </a:cxn>
                    <a:cxn ang="0">
                      <a:pos x="0" y="37"/>
                    </a:cxn>
                  </a:cxnLst>
                  <a:rect l="0" t="0" r="r" b="b"/>
                  <a:pathLst>
                    <a:path w="57" h="37">
                      <a:moveTo>
                        <a:pt x="0" y="37"/>
                      </a:moveTo>
                      <a:lnTo>
                        <a:pt x="11" y="37"/>
                      </a:lnTo>
                      <a:lnTo>
                        <a:pt x="21" y="35"/>
                      </a:lnTo>
                      <a:lnTo>
                        <a:pt x="30" y="31"/>
                      </a:lnTo>
                      <a:lnTo>
                        <a:pt x="40" y="27"/>
                      </a:lnTo>
                      <a:lnTo>
                        <a:pt x="46" y="22"/>
                      </a:lnTo>
                      <a:lnTo>
                        <a:pt x="51" y="14"/>
                      </a:lnTo>
                      <a:lnTo>
                        <a:pt x="55" y="7"/>
                      </a:lnTo>
                      <a:lnTo>
                        <a:pt x="57" y="0"/>
                      </a:lnTo>
                      <a:lnTo>
                        <a:pt x="42" y="0"/>
                      </a:lnTo>
                      <a:lnTo>
                        <a:pt x="42" y="3"/>
                      </a:lnTo>
                      <a:lnTo>
                        <a:pt x="40" y="7"/>
                      </a:lnTo>
                      <a:lnTo>
                        <a:pt x="36" y="11"/>
                      </a:lnTo>
                      <a:lnTo>
                        <a:pt x="30" y="14"/>
                      </a:lnTo>
                      <a:lnTo>
                        <a:pt x="25" y="16"/>
                      </a:lnTo>
                      <a:lnTo>
                        <a:pt x="17" y="20"/>
                      </a:lnTo>
                      <a:lnTo>
                        <a:pt x="9" y="20"/>
                      </a:lnTo>
                      <a:lnTo>
                        <a:pt x="0" y="22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 w="9525">
                  <a:solidFill>
                    <a:srgbClr val="66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4" name="Freeform 111"/>
                <p:cNvSpPr>
                  <a:spLocks/>
                </p:cNvSpPr>
                <p:nvPr/>
              </p:nvSpPr>
              <p:spPr bwMode="auto">
                <a:xfrm>
                  <a:off x="411163" y="4810125"/>
                  <a:ext cx="92075" cy="5873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" y="7"/>
                    </a:cxn>
                    <a:cxn ang="0">
                      <a:pos x="6" y="14"/>
                    </a:cxn>
                    <a:cxn ang="0">
                      <a:pos x="12" y="22"/>
                    </a:cxn>
                    <a:cxn ang="0">
                      <a:pos x="18" y="27"/>
                    </a:cxn>
                    <a:cxn ang="0">
                      <a:pos x="27" y="31"/>
                    </a:cxn>
                    <a:cxn ang="0">
                      <a:pos x="37" y="35"/>
                    </a:cxn>
                    <a:cxn ang="0">
                      <a:pos x="46" y="37"/>
                    </a:cxn>
                    <a:cxn ang="0">
                      <a:pos x="58" y="37"/>
                    </a:cxn>
                    <a:cxn ang="0">
                      <a:pos x="58" y="22"/>
                    </a:cxn>
                    <a:cxn ang="0">
                      <a:pos x="48" y="20"/>
                    </a:cxn>
                    <a:cxn ang="0">
                      <a:pos x="41" y="20"/>
                    </a:cxn>
                    <a:cxn ang="0">
                      <a:pos x="33" y="16"/>
                    </a:cxn>
                    <a:cxn ang="0">
                      <a:pos x="27" y="14"/>
                    </a:cxn>
                    <a:cxn ang="0">
                      <a:pos x="21" y="11"/>
                    </a:cxn>
                    <a:cxn ang="0">
                      <a:pos x="18" y="7"/>
                    </a:cxn>
                    <a:cxn ang="0">
                      <a:pos x="16" y="3"/>
                    </a:cxn>
                    <a:cxn ang="0">
                      <a:pos x="16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8" h="37">
                      <a:moveTo>
                        <a:pt x="0" y="0"/>
                      </a:moveTo>
                      <a:lnTo>
                        <a:pt x="2" y="7"/>
                      </a:lnTo>
                      <a:lnTo>
                        <a:pt x="6" y="14"/>
                      </a:lnTo>
                      <a:lnTo>
                        <a:pt x="12" y="22"/>
                      </a:lnTo>
                      <a:lnTo>
                        <a:pt x="18" y="27"/>
                      </a:lnTo>
                      <a:lnTo>
                        <a:pt x="27" y="31"/>
                      </a:lnTo>
                      <a:lnTo>
                        <a:pt x="37" y="35"/>
                      </a:lnTo>
                      <a:lnTo>
                        <a:pt x="46" y="37"/>
                      </a:lnTo>
                      <a:lnTo>
                        <a:pt x="58" y="37"/>
                      </a:lnTo>
                      <a:lnTo>
                        <a:pt x="58" y="22"/>
                      </a:lnTo>
                      <a:lnTo>
                        <a:pt x="48" y="20"/>
                      </a:lnTo>
                      <a:lnTo>
                        <a:pt x="41" y="20"/>
                      </a:lnTo>
                      <a:lnTo>
                        <a:pt x="33" y="16"/>
                      </a:lnTo>
                      <a:lnTo>
                        <a:pt x="27" y="14"/>
                      </a:lnTo>
                      <a:lnTo>
                        <a:pt x="21" y="11"/>
                      </a:lnTo>
                      <a:lnTo>
                        <a:pt x="18" y="7"/>
                      </a:lnTo>
                      <a:lnTo>
                        <a:pt x="16" y="3"/>
                      </a:lnTo>
                      <a:lnTo>
                        <a:pt x="16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 w="9525">
                  <a:solidFill>
                    <a:srgbClr val="66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5" name="Freeform 112"/>
                <p:cNvSpPr>
                  <a:spLocks/>
                </p:cNvSpPr>
                <p:nvPr/>
              </p:nvSpPr>
              <p:spPr bwMode="auto">
                <a:xfrm>
                  <a:off x="423863" y="4810125"/>
                  <a:ext cx="1587" cy="158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 w="9525">
                  <a:solidFill>
                    <a:srgbClr val="66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6" name="Freeform 113"/>
                <p:cNvSpPr>
                  <a:spLocks/>
                </p:cNvSpPr>
                <p:nvPr/>
              </p:nvSpPr>
              <p:spPr bwMode="auto">
                <a:xfrm>
                  <a:off x="663575" y="5110162"/>
                  <a:ext cx="60325" cy="141288"/>
                </a:xfrm>
                <a:custGeom>
                  <a:avLst/>
                  <a:gdLst/>
                  <a:ahLst/>
                  <a:cxnLst>
                    <a:cxn ang="0">
                      <a:pos x="31" y="87"/>
                    </a:cxn>
                    <a:cxn ang="0">
                      <a:pos x="38" y="85"/>
                    </a:cxn>
                    <a:cxn ang="0">
                      <a:pos x="17" y="0"/>
                    </a:cxn>
                    <a:cxn ang="0">
                      <a:pos x="0" y="4"/>
                    </a:cxn>
                    <a:cxn ang="0">
                      <a:pos x="23" y="89"/>
                    </a:cxn>
                    <a:cxn ang="0">
                      <a:pos x="31" y="87"/>
                    </a:cxn>
                  </a:cxnLst>
                  <a:rect l="0" t="0" r="r" b="b"/>
                  <a:pathLst>
                    <a:path w="38" h="89">
                      <a:moveTo>
                        <a:pt x="31" y="87"/>
                      </a:moveTo>
                      <a:lnTo>
                        <a:pt x="38" y="85"/>
                      </a:lnTo>
                      <a:lnTo>
                        <a:pt x="17" y="0"/>
                      </a:lnTo>
                      <a:lnTo>
                        <a:pt x="0" y="4"/>
                      </a:lnTo>
                      <a:lnTo>
                        <a:pt x="23" y="89"/>
                      </a:lnTo>
                      <a:lnTo>
                        <a:pt x="31" y="87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 w="9525">
                  <a:solidFill>
                    <a:srgbClr val="66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7" name="Freeform 114"/>
                <p:cNvSpPr>
                  <a:spLocks/>
                </p:cNvSpPr>
                <p:nvPr/>
              </p:nvSpPr>
              <p:spPr bwMode="auto">
                <a:xfrm>
                  <a:off x="739775" y="5127625"/>
                  <a:ext cx="63500" cy="123825"/>
                </a:xfrm>
                <a:custGeom>
                  <a:avLst/>
                  <a:gdLst/>
                  <a:ahLst/>
                  <a:cxnLst>
                    <a:cxn ang="0">
                      <a:pos x="32" y="76"/>
                    </a:cxn>
                    <a:cxn ang="0">
                      <a:pos x="40" y="73"/>
                    </a:cxn>
                    <a:cxn ang="0">
                      <a:pos x="15" y="0"/>
                    </a:cxn>
                    <a:cxn ang="0">
                      <a:pos x="0" y="4"/>
                    </a:cxn>
                    <a:cxn ang="0">
                      <a:pos x="25" y="78"/>
                    </a:cxn>
                    <a:cxn ang="0">
                      <a:pos x="32" y="76"/>
                    </a:cxn>
                  </a:cxnLst>
                  <a:rect l="0" t="0" r="r" b="b"/>
                  <a:pathLst>
                    <a:path w="40" h="78">
                      <a:moveTo>
                        <a:pt x="32" y="76"/>
                      </a:moveTo>
                      <a:lnTo>
                        <a:pt x="40" y="73"/>
                      </a:lnTo>
                      <a:lnTo>
                        <a:pt x="15" y="0"/>
                      </a:lnTo>
                      <a:lnTo>
                        <a:pt x="0" y="4"/>
                      </a:lnTo>
                      <a:lnTo>
                        <a:pt x="25" y="78"/>
                      </a:lnTo>
                      <a:lnTo>
                        <a:pt x="32" y="76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 w="9525">
                  <a:solidFill>
                    <a:srgbClr val="66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8" name="Freeform 115"/>
                <p:cNvSpPr>
                  <a:spLocks/>
                </p:cNvSpPr>
                <p:nvPr/>
              </p:nvSpPr>
              <p:spPr bwMode="auto">
                <a:xfrm>
                  <a:off x="817563" y="5119687"/>
                  <a:ext cx="66675" cy="131763"/>
                </a:xfrm>
                <a:custGeom>
                  <a:avLst/>
                  <a:gdLst/>
                  <a:ahLst/>
                  <a:cxnLst>
                    <a:cxn ang="0">
                      <a:pos x="35" y="81"/>
                    </a:cxn>
                    <a:cxn ang="0">
                      <a:pos x="42" y="78"/>
                    </a:cxn>
                    <a:cxn ang="0">
                      <a:pos x="16" y="0"/>
                    </a:cxn>
                    <a:cxn ang="0">
                      <a:pos x="0" y="5"/>
                    </a:cxn>
                    <a:cxn ang="0">
                      <a:pos x="27" y="83"/>
                    </a:cxn>
                    <a:cxn ang="0">
                      <a:pos x="35" y="81"/>
                    </a:cxn>
                  </a:cxnLst>
                  <a:rect l="0" t="0" r="r" b="b"/>
                  <a:pathLst>
                    <a:path w="42" h="83">
                      <a:moveTo>
                        <a:pt x="35" y="81"/>
                      </a:moveTo>
                      <a:lnTo>
                        <a:pt x="42" y="78"/>
                      </a:lnTo>
                      <a:lnTo>
                        <a:pt x="16" y="0"/>
                      </a:lnTo>
                      <a:lnTo>
                        <a:pt x="0" y="5"/>
                      </a:lnTo>
                      <a:lnTo>
                        <a:pt x="27" y="83"/>
                      </a:lnTo>
                      <a:lnTo>
                        <a:pt x="35" y="81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 w="9525">
                  <a:solidFill>
                    <a:srgbClr val="66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9" name="Freeform 116"/>
                <p:cNvSpPr>
                  <a:spLocks/>
                </p:cNvSpPr>
                <p:nvPr/>
              </p:nvSpPr>
              <p:spPr bwMode="auto">
                <a:xfrm>
                  <a:off x="623888" y="4705350"/>
                  <a:ext cx="273050" cy="68262"/>
                </a:xfrm>
                <a:custGeom>
                  <a:avLst/>
                  <a:gdLst/>
                  <a:ahLst/>
                  <a:cxnLst>
                    <a:cxn ang="0">
                      <a:pos x="172" y="32"/>
                    </a:cxn>
                    <a:cxn ang="0">
                      <a:pos x="159" y="21"/>
                    </a:cxn>
                    <a:cxn ang="0">
                      <a:pos x="143" y="13"/>
                    </a:cxn>
                    <a:cxn ang="0">
                      <a:pos x="130" y="8"/>
                    </a:cxn>
                    <a:cxn ang="0">
                      <a:pos x="115" y="2"/>
                    </a:cxn>
                    <a:cxn ang="0">
                      <a:pos x="101" y="0"/>
                    </a:cxn>
                    <a:cxn ang="0">
                      <a:pos x="86" y="0"/>
                    </a:cxn>
                    <a:cxn ang="0">
                      <a:pos x="73" y="2"/>
                    </a:cxn>
                    <a:cxn ang="0">
                      <a:pos x="61" y="4"/>
                    </a:cxn>
                    <a:cxn ang="0">
                      <a:pos x="38" y="10"/>
                    </a:cxn>
                    <a:cxn ang="0">
                      <a:pos x="19" y="17"/>
                    </a:cxn>
                    <a:cxn ang="0">
                      <a:pos x="8" y="25"/>
                    </a:cxn>
                    <a:cxn ang="0">
                      <a:pos x="0" y="32"/>
                    </a:cxn>
                    <a:cxn ang="0">
                      <a:pos x="15" y="36"/>
                    </a:cxn>
                    <a:cxn ang="0">
                      <a:pos x="27" y="30"/>
                    </a:cxn>
                    <a:cxn ang="0">
                      <a:pos x="42" y="25"/>
                    </a:cxn>
                    <a:cxn ang="0">
                      <a:pos x="63" y="19"/>
                    </a:cxn>
                    <a:cxn ang="0">
                      <a:pos x="75" y="17"/>
                    </a:cxn>
                    <a:cxn ang="0">
                      <a:pos x="88" y="15"/>
                    </a:cxn>
                    <a:cxn ang="0">
                      <a:pos x="100" y="17"/>
                    </a:cxn>
                    <a:cxn ang="0">
                      <a:pos x="113" y="19"/>
                    </a:cxn>
                    <a:cxn ang="0">
                      <a:pos x="124" y="21"/>
                    </a:cxn>
                    <a:cxn ang="0">
                      <a:pos x="138" y="26"/>
                    </a:cxn>
                    <a:cxn ang="0">
                      <a:pos x="149" y="34"/>
                    </a:cxn>
                    <a:cxn ang="0">
                      <a:pos x="161" y="43"/>
                    </a:cxn>
                    <a:cxn ang="0">
                      <a:pos x="172" y="32"/>
                    </a:cxn>
                  </a:cxnLst>
                  <a:rect l="0" t="0" r="r" b="b"/>
                  <a:pathLst>
                    <a:path w="172" h="43">
                      <a:moveTo>
                        <a:pt x="172" y="32"/>
                      </a:moveTo>
                      <a:lnTo>
                        <a:pt x="159" y="21"/>
                      </a:lnTo>
                      <a:lnTo>
                        <a:pt x="143" y="13"/>
                      </a:lnTo>
                      <a:lnTo>
                        <a:pt x="130" y="8"/>
                      </a:lnTo>
                      <a:lnTo>
                        <a:pt x="115" y="2"/>
                      </a:lnTo>
                      <a:lnTo>
                        <a:pt x="101" y="0"/>
                      </a:lnTo>
                      <a:lnTo>
                        <a:pt x="86" y="0"/>
                      </a:lnTo>
                      <a:lnTo>
                        <a:pt x="73" y="2"/>
                      </a:lnTo>
                      <a:lnTo>
                        <a:pt x="61" y="4"/>
                      </a:lnTo>
                      <a:lnTo>
                        <a:pt x="38" y="10"/>
                      </a:lnTo>
                      <a:lnTo>
                        <a:pt x="19" y="17"/>
                      </a:lnTo>
                      <a:lnTo>
                        <a:pt x="8" y="25"/>
                      </a:lnTo>
                      <a:lnTo>
                        <a:pt x="0" y="32"/>
                      </a:lnTo>
                      <a:lnTo>
                        <a:pt x="15" y="36"/>
                      </a:lnTo>
                      <a:lnTo>
                        <a:pt x="27" y="30"/>
                      </a:lnTo>
                      <a:lnTo>
                        <a:pt x="42" y="25"/>
                      </a:lnTo>
                      <a:lnTo>
                        <a:pt x="63" y="19"/>
                      </a:lnTo>
                      <a:lnTo>
                        <a:pt x="75" y="17"/>
                      </a:lnTo>
                      <a:lnTo>
                        <a:pt x="88" y="15"/>
                      </a:lnTo>
                      <a:lnTo>
                        <a:pt x="100" y="17"/>
                      </a:lnTo>
                      <a:lnTo>
                        <a:pt x="113" y="19"/>
                      </a:lnTo>
                      <a:lnTo>
                        <a:pt x="124" y="21"/>
                      </a:lnTo>
                      <a:lnTo>
                        <a:pt x="138" y="26"/>
                      </a:lnTo>
                      <a:lnTo>
                        <a:pt x="149" y="34"/>
                      </a:lnTo>
                      <a:lnTo>
                        <a:pt x="161" y="43"/>
                      </a:lnTo>
                      <a:lnTo>
                        <a:pt x="172" y="32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 w="9525">
                  <a:solidFill>
                    <a:srgbClr val="66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0" name="Freeform 117"/>
                <p:cNvSpPr>
                  <a:spLocks/>
                </p:cNvSpPr>
                <p:nvPr/>
              </p:nvSpPr>
              <p:spPr bwMode="auto">
                <a:xfrm>
                  <a:off x="879475" y="4756150"/>
                  <a:ext cx="26988" cy="330200"/>
                </a:xfrm>
                <a:custGeom>
                  <a:avLst/>
                  <a:gdLst/>
                  <a:ahLst/>
                  <a:cxnLst>
                    <a:cxn ang="0">
                      <a:pos x="15" y="208"/>
                    </a:cxn>
                    <a:cxn ang="0">
                      <a:pos x="15" y="199"/>
                    </a:cxn>
                    <a:cxn ang="0">
                      <a:pos x="15" y="177"/>
                    </a:cxn>
                    <a:cxn ang="0">
                      <a:pos x="17" y="145"/>
                    </a:cxn>
                    <a:cxn ang="0">
                      <a:pos x="17" y="108"/>
                    </a:cxn>
                    <a:cxn ang="0">
                      <a:pos x="17" y="71"/>
                    </a:cxn>
                    <a:cxn ang="0">
                      <a:pos x="17" y="39"/>
                    </a:cxn>
                    <a:cxn ang="0">
                      <a:pos x="15" y="15"/>
                    </a:cxn>
                    <a:cxn ang="0">
                      <a:pos x="11" y="0"/>
                    </a:cxn>
                    <a:cxn ang="0">
                      <a:pos x="0" y="11"/>
                    </a:cxn>
                    <a:cxn ang="0">
                      <a:pos x="0" y="17"/>
                    </a:cxn>
                    <a:cxn ang="0">
                      <a:pos x="2" y="39"/>
                    </a:cxn>
                    <a:cxn ang="0">
                      <a:pos x="2" y="71"/>
                    </a:cxn>
                    <a:cxn ang="0">
                      <a:pos x="2" y="108"/>
                    </a:cxn>
                    <a:cxn ang="0">
                      <a:pos x="2" y="145"/>
                    </a:cxn>
                    <a:cxn ang="0">
                      <a:pos x="0" y="177"/>
                    </a:cxn>
                    <a:cxn ang="0">
                      <a:pos x="0" y="199"/>
                    </a:cxn>
                    <a:cxn ang="0">
                      <a:pos x="0" y="208"/>
                    </a:cxn>
                    <a:cxn ang="0">
                      <a:pos x="15" y="208"/>
                    </a:cxn>
                  </a:cxnLst>
                  <a:rect l="0" t="0" r="r" b="b"/>
                  <a:pathLst>
                    <a:path w="17" h="208">
                      <a:moveTo>
                        <a:pt x="15" y="208"/>
                      </a:moveTo>
                      <a:lnTo>
                        <a:pt x="15" y="199"/>
                      </a:lnTo>
                      <a:lnTo>
                        <a:pt x="15" y="177"/>
                      </a:lnTo>
                      <a:lnTo>
                        <a:pt x="17" y="145"/>
                      </a:lnTo>
                      <a:lnTo>
                        <a:pt x="17" y="108"/>
                      </a:lnTo>
                      <a:lnTo>
                        <a:pt x="17" y="71"/>
                      </a:lnTo>
                      <a:lnTo>
                        <a:pt x="17" y="39"/>
                      </a:lnTo>
                      <a:lnTo>
                        <a:pt x="15" y="15"/>
                      </a:lnTo>
                      <a:lnTo>
                        <a:pt x="11" y="0"/>
                      </a:lnTo>
                      <a:lnTo>
                        <a:pt x="0" y="11"/>
                      </a:lnTo>
                      <a:lnTo>
                        <a:pt x="0" y="17"/>
                      </a:lnTo>
                      <a:lnTo>
                        <a:pt x="2" y="39"/>
                      </a:lnTo>
                      <a:lnTo>
                        <a:pt x="2" y="71"/>
                      </a:lnTo>
                      <a:lnTo>
                        <a:pt x="2" y="108"/>
                      </a:lnTo>
                      <a:lnTo>
                        <a:pt x="2" y="145"/>
                      </a:lnTo>
                      <a:lnTo>
                        <a:pt x="0" y="177"/>
                      </a:lnTo>
                      <a:lnTo>
                        <a:pt x="0" y="199"/>
                      </a:lnTo>
                      <a:lnTo>
                        <a:pt x="0" y="208"/>
                      </a:lnTo>
                      <a:lnTo>
                        <a:pt x="15" y="208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 w="9525">
                  <a:solidFill>
                    <a:srgbClr val="66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1" name="Freeform 118"/>
                <p:cNvSpPr>
                  <a:spLocks/>
                </p:cNvSpPr>
                <p:nvPr/>
              </p:nvSpPr>
              <p:spPr bwMode="auto">
                <a:xfrm>
                  <a:off x="630238" y="5083175"/>
                  <a:ext cx="273050" cy="58737"/>
                </a:xfrm>
                <a:custGeom>
                  <a:avLst/>
                  <a:gdLst/>
                  <a:ahLst/>
                  <a:cxnLst>
                    <a:cxn ang="0">
                      <a:pos x="0" y="13"/>
                    </a:cxn>
                    <a:cxn ang="0">
                      <a:pos x="15" y="23"/>
                    </a:cxn>
                    <a:cxn ang="0">
                      <a:pos x="31" y="28"/>
                    </a:cxn>
                    <a:cxn ang="0">
                      <a:pos x="46" y="34"/>
                    </a:cxn>
                    <a:cxn ang="0">
                      <a:pos x="61" y="36"/>
                    </a:cxn>
                    <a:cxn ang="0">
                      <a:pos x="76" y="37"/>
                    </a:cxn>
                    <a:cxn ang="0">
                      <a:pos x="90" y="37"/>
                    </a:cxn>
                    <a:cxn ang="0">
                      <a:pos x="103" y="36"/>
                    </a:cxn>
                    <a:cxn ang="0">
                      <a:pos x="117" y="34"/>
                    </a:cxn>
                    <a:cxn ang="0">
                      <a:pos x="138" y="28"/>
                    </a:cxn>
                    <a:cxn ang="0">
                      <a:pos x="155" y="21"/>
                    </a:cxn>
                    <a:cxn ang="0">
                      <a:pos x="166" y="13"/>
                    </a:cxn>
                    <a:cxn ang="0">
                      <a:pos x="172" y="2"/>
                    </a:cxn>
                    <a:cxn ang="0">
                      <a:pos x="157" y="2"/>
                    </a:cxn>
                    <a:cxn ang="0">
                      <a:pos x="155" y="0"/>
                    </a:cxn>
                    <a:cxn ang="0">
                      <a:pos x="147" y="6"/>
                    </a:cxn>
                    <a:cxn ang="0">
                      <a:pos x="132" y="13"/>
                    </a:cxn>
                    <a:cxn ang="0">
                      <a:pos x="113" y="19"/>
                    </a:cxn>
                    <a:cxn ang="0">
                      <a:pos x="101" y="21"/>
                    </a:cxn>
                    <a:cxn ang="0">
                      <a:pos x="90" y="23"/>
                    </a:cxn>
                    <a:cxn ang="0">
                      <a:pos x="76" y="23"/>
                    </a:cxn>
                    <a:cxn ang="0">
                      <a:pos x="63" y="21"/>
                    </a:cxn>
                    <a:cxn ang="0">
                      <a:pos x="50" y="19"/>
                    </a:cxn>
                    <a:cxn ang="0">
                      <a:pos x="36" y="15"/>
                    </a:cxn>
                    <a:cxn ang="0">
                      <a:pos x="23" y="10"/>
                    </a:cxn>
                    <a:cxn ang="0">
                      <a:pos x="8" y="0"/>
                    </a:cxn>
                    <a:cxn ang="0">
                      <a:pos x="0" y="13"/>
                    </a:cxn>
                  </a:cxnLst>
                  <a:rect l="0" t="0" r="r" b="b"/>
                  <a:pathLst>
                    <a:path w="172" h="37">
                      <a:moveTo>
                        <a:pt x="0" y="13"/>
                      </a:moveTo>
                      <a:lnTo>
                        <a:pt x="15" y="23"/>
                      </a:lnTo>
                      <a:lnTo>
                        <a:pt x="31" y="28"/>
                      </a:lnTo>
                      <a:lnTo>
                        <a:pt x="46" y="34"/>
                      </a:lnTo>
                      <a:lnTo>
                        <a:pt x="61" y="36"/>
                      </a:lnTo>
                      <a:lnTo>
                        <a:pt x="76" y="37"/>
                      </a:lnTo>
                      <a:lnTo>
                        <a:pt x="90" y="37"/>
                      </a:lnTo>
                      <a:lnTo>
                        <a:pt x="103" y="36"/>
                      </a:lnTo>
                      <a:lnTo>
                        <a:pt x="117" y="34"/>
                      </a:lnTo>
                      <a:lnTo>
                        <a:pt x="138" y="28"/>
                      </a:lnTo>
                      <a:lnTo>
                        <a:pt x="155" y="21"/>
                      </a:lnTo>
                      <a:lnTo>
                        <a:pt x="166" y="13"/>
                      </a:lnTo>
                      <a:lnTo>
                        <a:pt x="172" y="2"/>
                      </a:lnTo>
                      <a:lnTo>
                        <a:pt x="157" y="2"/>
                      </a:lnTo>
                      <a:lnTo>
                        <a:pt x="155" y="0"/>
                      </a:lnTo>
                      <a:lnTo>
                        <a:pt x="147" y="6"/>
                      </a:lnTo>
                      <a:lnTo>
                        <a:pt x="132" y="13"/>
                      </a:lnTo>
                      <a:lnTo>
                        <a:pt x="113" y="19"/>
                      </a:lnTo>
                      <a:lnTo>
                        <a:pt x="101" y="21"/>
                      </a:lnTo>
                      <a:lnTo>
                        <a:pt x="90" y="23"/>
                      </a:lnTo>
                      <a:lnTo>
                        <a:pt x="76" y="23"/>
                      </a:lnTo>
                      <a:lnTo>
                        <a:pt x="63" y="21"/>
                      </a:lnTo>
                      <a:lnTo>
                        <a:pt x="50" y="19"/>
                      </a:lnTo>
                      <a:lnTo>
                        <a:pt x="36" y="15"/>
                      </a:lnTo>
                      <a:lnTo>
                        <a:pt x="23" y="10"/>
                      </a:lnTo>
                      <a:lnTo>
                        <a:pt x="8" y="0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 w="9525">
                  <a:solidFill>
                    <a:srgbClr val="66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2" name="Freeform 119"/>
                <p:cNvSpPr>
                  <a:spLocks/>
                </p:cNvSpPr>
                <p:nvPr/>
              </p:nvSpPr>
              <p:spPr bwMode="auto">
                <a:xfrm>
                  <a:off x="620713" y="4756150"/>
                  <a:ext cx="26987" cy="347662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13"/>
                    </a:cxn>
                    <a:cxn ang="0">
                      <a:pos x="0" y="37"/>
                    </a:cxn>
                    <a:cxn ang="0">
                      <a:pos x="0" y="71"/>
                    </a:cxn>
                    <a:cxn ang="0">
                      <a:pos x="0" y="110"/>
                    </a:cxn>
                    <a:cxn ang="0">
                      <a:pos x="0" y="147"/>
                    </a:cxn>
                    <a:cxn ang="0">
                      <a:pos x="0" y="180"/>
                    </a:cxn>
                    <a:cxn ang="0">
                      <a:pos x="0" y="204"/>
                    </a:cxn>
                    <a:cxn ang="0">
                      <a:pos x="6" y="219"/>
                    </a:cxn>
                    <a:cxn ang="0">
                      <a:pos x="14" y="206"/>
                    </a:cxn>
                    <a:cxn ang="0">
                      <a:pos x="17" y="203"/>
                    </a:cxn>
                    <a:cxn ang="0">
                      <a:pos x="16" y="180"/>
                    </a:cxn>
                    <a:cxn ang="0">
                      <a:pos x="16" y="147"/>
                    </a:cxn>
                    <a:cxn ang="0">
                      <a:pos x="16" y="110"/>
                    </a:cxn>
                    <a:cxn ang="0">
                      <a:pos x="16" y="71"/>
                    </a:cxn>
                    <a:cxn ang="0">
                      <a:pos x="16" y="37"/>
                    </a:cxn>
                    <a:cxn ang="0">
                      <a:pos x="17" y="13"/>
                    </a:cxn>
                    <a:cxn ang="0">
                      <a:pos x="17" y="4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17" h="219">
                      <a:moveTo>
                        <a:pt x="2" y="0"/>
                      </a:moveTo>
                      <a:lnTo>
                        <a:pt x="0" y="13"/>
                      </a:lnTo>
                      <a:lnTo>
                        <a:pt x="0" y="37"/>
                      </a:lnTo>
                      <a:lnTo>
                        <a:pt x="0" y="71"/>
                      </a:lnTo>
                      <a:lnTo>
                        <a:pt x="0" y="110"/>
                      </a:lnTo>
                      <a:lnTo>
                        <a:pt x="0" y="147"/>
                      </a:lnTo>
                      <a:lnTo>
                        <a:pt x="0" y="180"/>
                      </a:lnTo>
                      <a:lnTo>
                        <a:pt x="0" y="204"/>
                      </a:lnTo>
                      <a:lnTo>
                        <a:pt x="6" y="219"/>
                      </a:lnTo>
                      <a:lnTo>
                        <a:pt x="14" y="206"/>
                      </a:lnTo>
                      <a:lnTo>
                        <a:pt x="17" y="203"/>
                      </a:lnTo>
                      <a:lnTo>
                        <a:pt x="16" y="180"/>
                      </a:lnTo>
                      <a:lnTo>
                        <a:pt x="16" y="147"/>
                      </a:lnTo>
                      <a:lnTo>
                        <a:pt x="16" y="110"/>
                      </a:lnTo>
                      <a:lnTo>
                        <a:pt x="16" y="71"/>
                      </a:lnTo>
                      <a:lnTo>
                        <a:pt x="16" y="37"/>
                      </a:lnTo>
                      <a:lnTo>
                        <a:pt x="17" y="13"/>
                      </a:lnTo>
                      <a:lnTo>
                        <a:pt x="17" y="4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 w="9525">
                  <a:solidFill>
                    <a:srgbClr val="66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3" name="Freeform 120"/>
                <p:cNvSpPr>
                  <a:spLocks/>
                </p:cNvSpPr>
                <p:nvPr/>
              </p:nvSpPr>
              <p:spPr bwMode="auto">
                <a:xfrm>
                  <a:off x="636588" y="4759325"/>
                  <a:ext cx="1587" cy="158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 w="9525">
                  <a:solidFill>
                    <a:srgbClr val="66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4" name="Freeform 121"/>
                <p:cNvSpPr>
                  <a:spLocks/>
                </p:cNvSpPr>
                <p:nvPr/>
              </p:nvSpPr>
              <p:spPr bwMode="auto">
                <a:xfrm>
                  <a:off x="669925" y="4749800"/>
                  <a:ext cx="90488" cy="60325"/>
                </a:xfrm>
                <a:custGeom>
                  <a:avLst/>
                  <a:gdLst/>
                  <a:ahLst/>
                  <a:cxnLst>
                    <a:cxn ang="0">
                      <a:pos x="57" y="0"/>
                    </a:cxn>
                    <a:cxn ang="0">
                      <a:pos x="46" y="0"/>
                    </a:cxn>
                    <a:cxn ang="0">
                      <a:pos x="36" y="2"/>
                    </a:cxn>
                    <a:cxn ang="0">
                      <a:pos x="27" y="6"/>
                    </a:cxn>
                    <a:cxn ang="0">
                      <a:pos x="17" y="10"/>
                    </a:cxn>
                    <a:cxn ang="0">
                      <a:pos x="11" y="15"/>
                    </a:cxn>
                    <a:cxn ang="0">
                      <a:pos x="4" y="21"/>
                    </a:cxn>
                    <a:cxn ang="0">
                      <a:pos x="0" y="28"/>
                    </a:cxn>
                    <a:cxn ang="0">
                      <a:pos x="0" y="38"/>
                    </a:cxn>
                    <a:cxn ang="0">
                      <a:pos x="15" y="38"/>
                    </a:cxn>
                    <a:cxn ang="0">
                      <a:pos x="15" y="34"/>
                    </a:cxn>
                    <a:cxn ang="0">
                      <a:pos x="17" y="30"/>
                    </a:cxn>
                    <a:cxn ang="0">
                      <a:pos x="21" y="26"/>
                    </a:cxn>
                    <a:cxn ang="0">
                      <a:pos x="27" y="23"/>
                    </a:cxn>
                    <a:cxn ang="0">
                      <a:pos x="32" y="19"/>
                    </a:cxn>
                    <a:cxn ang="0">
                      <a:pos x="40" y="17"/>
                    </a:cxn>
                    <a:cxn ang="0">
                      <a:pos x="48" y="15"/>
                    </a:cxn>
                    <a:cxn ang="0">
                      <a:pos x="57" y="15"/>
                    </a:cxn>
                    <a:cxn ang="0">
                      <a:pos x="57" y="0"/>
                    </a:cxn>
                  </a:cxnLst>
                  <a:rect l="0" t="0" r="r" b="b"/>
                  <a:pathLst>
                    <a:path w="57" h="38">
                      <a:moveTo>
                        <a:pt x="57" y="0"/>
                      </a:moveTo>
                      <a:lnTo>
                        <a:pt x="46" y="0"/>
                      </a:lnTo>
                      <a:lnTo>
                        <a:pt x="36" y="2"/>
                      </a:lnTo>
                      <a:lnTo>
                        <a:pt x="27" y="6"/>
                      </a:lnTo>
                      <a:lnTo>
                        <a:pt x="17" y="10"/>
                      </a:lnTo>
                      <a:lnTo>
                        <a:pt x="11" y="15"/>
                      </a:lnTo>
                      <a:lnTo>
                        <a:pt x="4" y="21"/>
                      </a:lnTo>
                      <a:lnTo>
                        <a:pt x="0" y="28"/>
                      </a:lnTo>
                      <a:lnTo>
                        <a:pt x="0" y="38"/>
                      </a:lnTo>
                      <a:lnTo>
                        <a:pt x="15" y="38"/>
                      </a:lnTo>
                      <a:lnTo>
                        <a:pt x="15" y="34"/>
                      </a:lnTo>
                      <a:lnTo>
                        <a:pt x="17" y="30"/>
                      </a:lnTo>
                      <a:lnTo>
                        <a:pt x="21" y="26"/>
                      </a:lnTo>
                      <a:lnTo>
                        <a:pt x="27" y="23"/>
                      </a:lnTo>
                      <a:lnTo>
                        <a:pt x="32" y="19"/>
                      </a:lnTo>
                      <a:lnTo>
                        <a:pt x="40" y="17"/>
                      </a:lnTo>
                      <a:lnTo>
                        <a:pt x="48" y="15"/>
                      </a:lnTo>
                      <a:lnTo>
                        <a:pt x="57" y="15"/>
                      </a:lnTo>
                      <a:lnTo>
                        <a:pt x="57" y="0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 w="9525">
                  <a:solidFill>
                    <a:srgbClr val="66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5" name="Freeform 122"/>
                <p:cNvSpPr>
                  <a:spLocks/>
                </p:cNvSpPr>
                <p:nvPr/>
              </p:nvSpPr>
              <p:spPr bwMode="auto">
                <a:xfrm>
                  <a:off x="760413" y="4749800"/>
                  <a:ext cx="90487" cy="60325"/>
                </a:xfrm>
                <a:custGeom>
                  <a:avLst/>
                  <a:gdLst/>
                  <a:ahLst/>
                  <a:cxnLst>
                    <a:cxn ang="0">
                      <a:pos x="57" y="38"/>
                    </a:cxn>
                    <a:cxn ang="0">
                      <a:pos x="56" y="28"/>
                    </a:cxn>
                    <a:cxn ang="0">
                      <a:pos x="52" y="21"/>
                    </a:cxn>
                    <a:cxn ang="0">
                      <a:pos x="46" y="15"/>
                    </a:cxn>
                    <a:cxn ang="0">
                      <a:pos x="40" y="10"/>
                    </a:cxn>
                    <a:cxn ang="0">
                      <a:pos x="31" y="6"/>
                    </a:cxn>
                    <a:cxn ang="0">
                      <a:pos x="21" y="2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15"/>
                    </a:cxn>
                    <a:cxn ang="0">
                      <a:pos x="10" y="15"/>
                    </a:cxn>
                    <a:cxn ang="0">
                      <a:pos x="17" y="17"/>
                    </a:cxn>
                    <a:cxn ang="0">
                      <a:pos x="25" y="19"/>
                    </a:cxn>
                    <a:cxn ang="0">
                      <a:pos x="31" y="23"/>
                    </a:cxn>
                    <a:cxn ang="0">
                      <a:pos x="36" y="26"/>
                    </a:cxn>
                    <a:cxn ang="0">
                      <a:pos x="40" y="30"/>
                    </a:cxn>
                    <a:cxn ang="0">
                      <a:pos x="42" y="34"/>
                    </a:cxn>
                    <a:cxn ang="0">
                      <a:pos x="42" y="38"/>
                    </a:cxn>
                    <a:cxn ang="0">
                      <a:pos x="57" y="38"/>
                    </a:cxn>
                  </a:cxnLst>
                  <a:rect l="0" t="0" r="r" b="b"/>
                  <a:pathLst>
                    <a:path w="57" h="38">
                      <a:moveTo>
                        <a:pt x="57" y="38"/>
                      </a:moveTo>
                      <a:lnTo>
                        <a:pt x="56" y="28"/>
                      </a:lnTo>
                      <a:lnTo>
                        <a:pt x="52" y="21"/>
                      </a:lnTo>
                      <a:lnTo>
                        <a:pt x="46" y="15"/>
                      </a:lnTo>
                      <a:lnTo>
                        <a:pt x="40" y="10"/>
                      </a:lnTo>
                      <a:lnTo>
                        <a:pt x="31" y="6"/>
                      </a:lnTo>
                      <a:lnTo>
                        <a:pt x="21" y="2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15"/>
                      </a:lnTo>
                      <a:lnTo>
                        <a:pt x="10" y="15"/>
                      </a:lnTo>
                      <a:lnTo>
                        <a:pt x="17" y="17"/>
                      </a:lnTo>
                      <a:lnTo>
                        <a:pt x="25" y="19"/>
                      </a:lnTo>
                      <a:lnTo>
                        <a:pt x="31" y="23"/>
                      </a:lnTo>
                      <a:lnTo>
                        <a:pt x="36" y="26"/>
                      </a:lnTo>
                      <a:lnTo>
                        <a:pt x="40" y="30"/>
                      </a:lnTo>
                      <a:lnTo>
                        <a:pt x="42" y="34"/>
                      </a:lnTo>
                      <a:lnTo>
                        <a:pt x="42" y="38"/>
                      </a:lnTo>
                      <a:lnTo>
                        <a:pt x="57" y="38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 w="9525">
                  <a:solidFill>
                    <a:srgbClr val="66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6" name="Freeform 123"/>
                <p:cNvSpPr>
                  <a:spLocks/>
                </p:cNvSpPr>
                <p:nvPr/>
              </p:nvSpPr>
              <p:spPr bwMode="auto">
                <a:xfrm>
                  <a:off x="760413" y="4810125"/>
                  <a:ext cx="90487" cy="58737"/>
                </a:xfrm>
                <a:custGeom>
                  <a:avLst/>
                  <a:gdLst/>
                  <a:ahLst/>
                  <a:cxnLst>
                    <a:cxn ang="0">
                      <a:pos x="0" y="37"/>
                    </a:cxn>
                    <a:cxn ang="0">
                      <a:pos x="12" y="37"/>
                    </a:cxn>
                    <a:cxn ang="0">
                      <a:pos x="21" y="35"/>
                    </a:cxn>
                    <a:cxn ang="0">
                      <a:pos x="31" y="31"/>
                    </a:cxn>
                    <a:cxn ang="0">
                      <a:pos x="40" y="27"/>
                    </a:cxn>
                    <a:cxn ang="0">
                      <a:pos x="46" y="22"/>
                    </a:cxn>
                    <a:cxn ang="0">
                      <a:pos x="52" y="14"/>
                    </a:cxn>
                    <a:cxn ang="0">
                      <a:pos x="56" y="7"/>
                    </a:cxn>
                    <a:cxn ang="0">
                      <a:pos x="57" y="0"/>
                    </a:cxn>
                    <a:cxn ang="0">
                      <a:pos x="42" y="0"/>
                    </a:cxn>
                    <a:cxn ang="0">
                      <a:pos x="42" y="3"/>
                    </a:cxn>
                    <a:cxn ang="0">
                      <a:pos x="40" y="7"/>
                    </a:cxn>
                    <a:cxn ang="0">
                      <a:pos x="36" y="11"/>
                    </a:cxn>
                    <a:cxn ang="0">
                      <a:pos x="31" y="14"/>
                    </a:cxn>
                    <a:cxn ang="0">
                      <a:pos x="25" y="16"/>
                    </a:cxn>
                    <a:cxn ang="0">
                      <a:pos x="17" y="20"/>
                    </a:cxn>
                    <a:cxn ang="0">
                      <a:pos x="10" y="20"/>
                    </a:cxn>
                    <a:cxn ang="0">
                      <a:pos x="0" y="22"/>
                    </a:cxn>
                    <a:cxn ang="0">
                      <a:pos x="0" y="37"/>
                    </a:cxn>
                  </a:cxnLst>
                  <a:rect l="0" t="0" r="r" b="b"/>
                  <a:pathLst>
                    <a:path w="57" h="37">
                      <a:moveTo>
                        <a:pt x="0" y="37"/>
                      </a:moveTo>
                      <a:lnTo>
                        <a:pt x="12" y="37"/>
                      </a:lnTo>
                      <a:lnTo>
                        <a:pt x="21" y="35"/>
                      </a:lnTo>
                      <a:lnTo>
                        <a:pt x="31" y="31"/>
                      </a:lnTo>
                      <a:lnTo>
                        <a:pt x="40" y="27"/>
                      </a:lnTo>
                      <a:lnTo>
                        <a:pt x="46" y="22"/>
                      </a:lnTo>
                      <a:lnTo>
                        <a:pt x="52" y="14"/>
                      </a:lnTo>
                      <a:lnTo>
                        <a:pt x="56" y="7"/>
                      </a:lnTo>
                      <a:lnTo>
                        <a:pt x="57" y="0"/>
                      </a:lnTo>
                      <a:lnTo>
                        <a:pt x="42" y="0"/>
                      </a:lnTo>
                      <a:lnTo>
                        <a:pt x="42" y="3"/>
                      </a:lnTo>
                      <a:lnTo>
                        <a:pt x="40" y="7"/>
                      </a:lnTo>
                      <a:lnTo>
                        <a:pt x="36" y="11"/>
                      </a:lnTo>
                      <a:lnTo>
                        <a:pt x="31" y="14"/>
                      </a:lnTo>
                      <a:lnTo>
                        <a:pt x="25" y="16"/>
                      </a:lnTo>
                      <a:lnTo>
                        <a:pt x="17" y="20"/>
                      </a:lnTo>
                      <a:lnTo>
                        <a:pt x="10" y="20"/>
                      </a:lnTo>
                      <a:lnTo>
                        <a:pt x="0" y="22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 w="9525">
                  <a:solidFill>
                    <a:srgbClr val="66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7" name="Freeform 124"/>
                <p:cNvSpPr>
                  <a:spLocks/>
                </p:cNvSpPr>
                <p:nvPr/>
              </p:nvSpPr>
              <p:spPr bwMode="auto">
                <a:xfrm>
                  <a:off x="669925" y="4810125"/>
                  <a:ext cx="90488" cy="5873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7"/>
                    </a:cxn>
                    <a:cxn ang="0">
                      <a:pos x="4" y="14"/>
                    </a:cxn>
                    <a:cxn ang="0">
                      <a:pos x="11" y="22"/>
                    </a:cxn>
                    <a:cxn ang="0">
                      <a:pos x="17" y="27"/>
                    </a:cxn>
                    <a:cxn ang="0">
                      <a:pos x="27" y="31"/>
                    </a:cxn>
                    <a:cxn ang="0">
                      <a:pos x="36" y="35"/>
                    </a:cxn>
                    <a:cxn ang="0">
                      <a:pos x="46" y="37"/>
                    </a:cxn>
                    <a:cxn ang="0">
                      <a:pos x="57" y="37"/>
                    </a:cxn>
                    <a:cxn ang="0">
                      <a:pos x="57" y="22"/>
                    </a:cxn>
                    <a:cxn ang="0">
                      <a:pos x="48" y="20"/>
                    </a:cxn>
                    <a:cxn ang="0">
                      <a:pos x="40" y="20"/>
                    </a:cxn>
                    <a:cxn ang="0">
                      <a:pos x="32" y="16"/>
                    </a:cxn>
                    <a:cxn ang="0">
                      <a:pos x="27" y="14"/>
                    </a:cxn>
                    <a:cxn ang="0">
                      <a:pos x="21" y="11"/>
                    </a:cxn>
                    <a:cxn ang="0">
                      <a:pos x="17" y="7"/>
                    </a:cxn>
                    <a:cxn ang="0">
                      <a:pos x="15" y="3"/>
                    </a:cxn>
                    <a:cxn ang="0">
                      <a:pos x="15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7" h="37">
                      <a:moveTo>
                        <a:pt x="0" y="0"/>
                      </a:moveTo>
                      <a:lnTo>
                        <a:pt x="0" y="7"/>
                      </a:lnTo>
                      <a:lnTo>
                        <a:pt x="4" y="14"/>
                      </a:lnTo>
                      <a:lnTo>
                        <a:pt x="11" y="22"/>
                      </a:lnTo>
                      <a:lnTo>
                        <a:pt x="17" y="27"/>
                      </a:lnTo>
                      <a:lnTo>
                        <a:pt x="27" y="31"/>
                      </a:lnTo>
                      <a:lnTo>
                        <a:pt x="36" y="35"/>
                      </a:lnTo>
                      <a:lnTo>
                        <a:pt x="46" y="37"/>
                      </a:lnTo>
                      <a:lnTo>
                        <a:pt x="57" y="37"/>
                      </a:lnTo>
                      <a:lnTo>
                        <a:pt x="57" y="22"/>
                      </a:lnTo>
                      <a:lnTo>
                        <a:pt x="48" y="20"/>
                      </a:lnTo>
                      <a:lnTo>
                        <a:pt x="40" y="20"/>
                      </a:lnTo>
                      <a:lnTo>
                        <a:pt x="32" y="16"/>
                      </a:lnTo>
                      <a:lnTo>
                        <a:pt x="27" y="14"/>
                      </a:lnTo>
                      <a:lnTo>
                        <a:pt x="21" y="11"/>
                      </a:lnTo>
                      <a:lnTo>
                        <a:pt x="17" y="7"/>
                      </a:lnTo>
                      <a:lnTo>
                        <a:pt x="15" y="3"/>
                      </a:lnTo>
                      <a:lnTo>
                        <a:pt x="15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 w="9525">
                  <a:solidFill>
                    <a:srgbClr val="66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8" name="Freeform 125"/>
                <p:cNvSpPr>
                  <a:spLocks/>
                </p:cNvSpPr>
                <p:nvPr/>
              </p:nvSpPr>
              <p:spPr bwMode="auto">
                <a:xfrm>
                  <a:off x="681038" y="4810125"/>
                  <a:ext cx="1587" cy="158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 w="9525">
                  <a:solidFill>
                    <a:srgbClr val="66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9" name="Freeform 126"/>
                <p:cNvSpPr>
                  <a:spLocks/>
                </p:cNvSpPr>
                <p:nvPr/>
              </p:nvSpPr>
              <p:spPr bwMode="auto">
                <a:xfrm>
                  <a:off x="920750" y="5110162"/>
                  <a:ext cx="61913" cy="141288"/>
                </a:xfrm>
                <a:custGeom>
                  <a:avLst/>
                  <a:gdLst/>
                  <a:ahLst/>
                  <a:cxnLst>
                    <a:cxn ang="0">
                      <a:pos x="31" y="87"/>
                    </a:cxn>
                    <a:cxn ang="0">
                      <a:pos x="39" y="85"/>
                    </a:cxn>
                    <a:cxn ang="0">
                      <a:pos x="18" y="0"/>
                    </a:cxn>
                    <a:cxn ang="0">
                      <a:pos x="0" y="4"/>
                    </a:cxn>
                    <a:cxn ang="0">
                      <a:pos x="23" y="89"/>
                    </a:cxn>
                    <a:cxn ang="0">
                      <a:pos x="31" y="87"/>
                    </a:cxn>
                  </a:cxnLst>
                  <a:rect l="0" t="0" r="r" b="b"/>
                  <a:pathLst>
                    <a:path w="39" h="89">
                      <a:moveTo>
                        <a:pt x="31" y="87"/>
                      </a:moveTo>
                      <a:lnTo>
                        <a:pt x="39" y="85"/>
                      </a:lnTo>
                      <a:lnTo>
                        <a:pt x="18" y="0"/>
                      </a:lnTo>
                      <a:lnTo>
                        <a:pt x="0" y="4"/>
                      </a:lnTo>
                      <a:lnTo>
                        <a:pt x="23" y="89"/>
                      </a:lnTo>
                      <a:lnTo>
                        <a:pt x="31" y="87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 w="9525">
                  <a:solidFill>
                    <a:srgbClr val="66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0" name="Freeform 127"/>
                <p:cNvSpPr>
                  <a:spLocks/>
                </p:cNvSpPr>
                <p:nvPr/>
              </p:nvSpPr>
              <p:spPr bwMode="auto">
                <a:xfrm>
                  <a:off x="996950" y="5127625"/>
                  <a:ext cx="63500" cy="123825"/>
                </a:xfrm>
                <a:custGeom>
                  <a:avLst/>
                  <a:gdLst/>
                  <a:ahLst/>
                  <a:cxnLst>
                    <a:cxn ang="0">
                      <a:pos x="33" y="76"/>
                    </a:cxn>
                    <a:cxn ang="0">
                      <a:pos x="40" y="73"/>
                    </a:cxn>
                    <a:cxn ang="0">
                      <a:pos x="15" y="0"/>
                    </a:cxn>
                    <a:cxn ang="0">
                      <a:pos x="0" y="4"/>
                    </a:cxn>
                    <a:cxn ang="0">
                      <a:pos x="25" y="78"/>
                    </a:cxn>
                    <a:cxn ang="0">
                      <a:pos x="33" y="76"/>
                    </a:cxn>
                  </a:cxnLst>
                  <a:rect l="0" t="0" r="r" b="b"/>
                  <a:pathLst>
                    <a:path w="40" h="78">
                      <a:moveTo>
                        <a:pt x="33" y="76"/>
                      </a:moveTo>
                      <a:lnTo>
                        <a:pt x="40" y="73"/>
                      </a:lnTo>
                      <a:lnTo>
                        <a:pt x="15" y="0"/>
                      </a:lnTo>
                      <a:lnTo>
                        <a:pt x="0" y="4"/>
                      </a:lnTo>
                      <a:lnTo>
                        <a:pt x="25" y="78"/>
                      </a:lnTo>
                      <a:lnTo>
                        <a:pt x="33" y="76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 w="9525">
                  <a:solidFill>
                    <a:srgbClr val="66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1" name="Freeform 128"/>
                <p:cNvSpPr>
                  <a:spLocks/>
                </p:cNvSpPr>
                <p:nvPr/>
              </p:nvSpPr>
              <p:spPr bwMode="auto">
                <a:xfrm>
                  <a:off x="1076325" y="5119687"/>
                  <a:ext cx="66675" cy="131763"/>
                </a:xfrm>
                <a:custGeom>
                  <a:avLst/>
                  <a:gdLst/>
                  <a:ahLst/>
                  <a:cxnLst>
                    <a:cxn ang="0">
                      <a:pos x="34" y="81"/>
                    </a:cxn>
                    <a:cxn ang="0">
                      <a:pos x="42" y="78"/>
                    </a:cxn>
                    <a:cxn ang="0">
                      <a:pos x="15" y="0"/>
                    </a:cxn>
                    <a:cxn ang="0">
                      <a:pos x="0" y="5"/>
                    </a:cxn>
                    <a:cxn ang="0">
                      <a:pos x="27" y="83"/>
                    </a:cxn>
                    <a:cxn ang="0">
                      <a:pos x="34" y="81"/>
                    </a:cxn>
                  </a:cxnLst>
                  <a:rect l="0" t="0" r="r" b="b"/>
                  <a:pathLst>
                    <a:path w="42" h="83">
                      <a:moveTo>
                        <a:pt x="34" y="81"/>
                      </a:moveTo>
                      <a:lnTo>
                        <a:pt x="42" y="78"/>
                      </a:lnTo>
                      <a:lnTo>
                        <a:pt x="15" y="0"/>
                      </a:lnTo>
                      <a:lnTo>
                        <a:pt x="0" y="5"/>
                      </a:lnTo>
                      <a:lnTo>
                        <a:pt x="27" y="83"/>
                      </a:lnTo>
                      <a:lnTo>
                        <a:pt x="34" y="81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 w="9525">
                  <a:solidFill>
                    <a:srgbClr val="66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2" name="Freeform 129"/>
                <p:cNvSpPr>
                  <a:spLocks/>
                </p:cNvSpPr>
                <p:nvPr/>
              </p:nvSpPr>
              <p:spPr bwMode="auto">
                <a:xfrm>
                  <a:off x="882650" y="4705350"/>
                  <a:ext cx="273050" cy="68262"/>
                </a:xfrm>
                <a:custGeom>
                  <a:avLst/>
                  <a:gdLst/>
                  <a:ahLst/>
                  <a:cxnLst>
                    <a:cxn ang="0">
                      <a:pos x="172" y="32"/>
                    </a:cxn>
                    <a:cxn ang="0">
                      <a:pos x="158" y="21"/>
                    </a:cxn>
                    <a:cxn ang="0">
                      <a:pos x="143" y="13"/>
                    </a:cxn>
                    <a:cxn ang="0">
                      <a:pos x="130" y="8"/>
                    </a:cxn>
                    <a:cxn ang="0">
                      <a:pos x="114" y="2"/>
                    </a:cxn>
                    <a:cxn ang="0">
                      <a:pos x="101" y="0"/>
                    </a:cxn>
                    <a:cxn ang="0">
                      <a:pos x="86" y="0"/>
                    </a:cxn>
                    <a:cxn ang="0">
                      <a:pos x="72" y="2"/>
                    </a:cxn>
                    <a:cxn ang="0">
                      <a:pos x="61" y="4"/>
                    </a:cxn>
                    <a:cxn ang="0">
                      <a:pos x="38" y="10"/>
                    </a:cxn>
                    <a:cxn ang="0">
                      <a:pos x="19" y="17"/>
                    </a:cxn>
                    <a:cxn ang="0">
                      <a:pos x="7" y="25"/>
                    </a:cxn>
                    <a:cxn ang="0">
                      <a:pos x="0" y="32"/>
                    </a:cxn>
                    <a:cxn ang="0">
                      <a:pos x="15" y="36"/>
                    </a:cxn>
                    <a:cxn ang="0">
                      <a:pos x="26" y="30"/>
                    </a:cxn>
                    <a:cxn ang="0">
                      <a:pos x="42" y="25"/>
                    </a:cxn>
                    <a:cxn ang="0">
                      <a:pos x="63" y="19"/>
                    </a:cxn>
                    <a:cxn ang="0">
                      <a:pos x="74" y="17"/>
                    </a:cxn>
                    <a:cxn ang="0">
                      <a:pos x="86" y="15"/>
                    </a:cxn>
                    <a:cxn ang="0">
                      <a:pos x="99" y="17"/>
                    </a:cxn>
                    <a:cxn ang="0">
                      <a:pos x="110" y="19"/>
                    </a:cxn>
                    <a:cxn ang="0">
                      <a:pos x="124" y="21"/>
                    </a:cxn>
                    <a:cxn ang="0">
                      <a:pos x="137" y="26"/>
                    </a:cxn>
                    <a:cxn ang="0">
                      <a:pos x="149" y="34"/>
                    </a:cxn>
                    <a:cxn ang="0">
                      <a:pos x="160" y="43"/>
                    </a:cxn>
                    <a:cxn ang="0">
                      <a:pos x="172" y="32"/>
                    </a:cxn>
                  </a:cxnLst>
                  <a:rect l="0" t="0" r="r" b="b"/>
                  <a:pathLst>
                    <a:path w="172" h="43">
                      <a:moveTo>
                        <a:pt x="172" y="32"/>
                      </a:moveTo>
                      <a:lnTo>
                        <a:pt x="158" y="21"/>
                      </a:lnTo>
                      <a:lnTo>
                        <a:pt x="143" y="13"/>
                      </a:lnTo>
                      <a:lnTo>
                        <a:pt x="130" y="8"/>
                      </a:lnTo>
                      <a:lnTo>
                        <a:pt x="114" y="2"/>
                      </a:lnTo>
                      <a:lnTo>
                        <a:pt x="101" y="0"/>
                      </a:lnTo>
                      <a:lnTo>
                        <a:pt x="86" y="0"/>
                      </a:lnTo>
                      <a:lnTo>
                        <a:pt x="72" y="2"/>
                      </a:lnTo>
                      <a:lnTo>
                        <a:pt x="61" y="4"/>
                      </a:lnTo>
                      <a:lnTo>
                        <a:pt x="38" y="10"/>
                      </a:lnTo>
                      <a:lnTo>
                        <a:pt x="19" y="17"/>
                      </a:lnTo>
                      <a:lnTo>
                        <a:pt x="7" y="25"/>
                      </a:lnTo>
                      <a:lnTo>
                        <a:pt x="0" y="32"/>
                      </a:lnTo>
                      <a:lnTo>
                        <a:pt x="15" y="36"/>
                      </a:lnTo>
                      <a:lnTo>
                        <a:pt x="26" y="30"/>
                      </a:lnTo>
                      <a:lnTo>
                        <a:pt x="42" y="25"/>
                      </a:lnTo>
                      <a:lnTo>
                        <a:pt x="63" y="19"/>
                      </a:lnTo>
                      <a:lnTo>
                        <a:pt x="74" y="17"/>
                      </a:lnTo>
                      <a:lnTo>
                        <a:pt x="86" y="15"/>
                      </a:lnTo>
                      <a:lnTo>
                        <a:pt x="99" y="17"/>
                      </a:lnTo>
                      <a:lnTo>
                        <a:pt x="110" y="19"/>
                      </a:lnTo>
                      <a:lnTo>
                        <a:pt x="124" y="21"/>
                      </a:lnTo>
                      <a:lnTo>
                        <a:pt x="137" y="26"/>
                      </a:lnTo>
                      <a:lnTo>
                        <a:pt x="149" y="34"/>
                      </a:lnTo>
                      <a:lnTo>
                        <a:pt x="160" y="43"/>
                      </a:lnTo>
                      <a:lnTo>
                        <a:pt x="172" y="32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 w="9525">
                  <a:solidFill>
                    <a:srgbClr val="66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3" name="Freeform 130"/>
                <p:cNvSpPr>
                  <a:spLocks/>
                </p:cNvSpPr>
                <p:nvPr/>
              </p:nvSpPr>
              <p:spPr bwMode="auto">
                <a:xfrm>
                  <a:off x="1136650" y="4756150"/>
                  <a:ext cx="26988" cy="330200"/>
                </a:xfrm>
                <a:custGeom>
                  <a:avLst/>
                  <a:gdLst/>
                  <a:ahLst/>
                  <a:cxnLst>
                    <a:cxn ang="0">
                      <a:pos x="15" y="208"/>
                    </a:cxn>
                    <a:cxn ang="0">
                      <a:pos x="15" y="199"/>
                    </a:cxn>
                    <a:cxn ang="0">
                      <a:pos x="15" y="177"/>
                    </a:cxn>
                    <a:cxn ang="0">
                      <a:pos x="17" y="145"/>
                    </a:cxn>
                    <a:cxn ang="0">
                      <a:pos x="17" y="108"/>
                    </a:cxn>
                    <a:cxn ang="0">
                      <a:pos x="17" y="71"/>
                    </a:cxn>
                    <a:cxn ang="0">
                      <a:pos x="17" y="39"/>
                    </a:cxn>
                    <a:cxn ang="0">
                      <a:pos x="15" y="15"/>
                    </a:cxn>
                    <a:cxn ang="0">
                      <a:pos x="12" y="0"/>
                    </a:cxn>
                    <a:cxn ang="0">
                      <a:pos x="0" y="11"/>
                    </a:cxn>
                    <a:cxn ang="0">
                      <a:pos x="0" y="17"/>
                    </a:cxn>
                    <a:cxn ang="0">
                      <a:pos x="2" y="39"/>
                    </a:cxn>
                    <a:cxn ang="0">
                      <a:pos x="2" y="71"/>
                    </a:cxn>
                    <a:cxn ang="0">
                      <a:pos x="2" y="108"/>
                    </a:cxn>
                    <a:cxn ang="0">
                      <a:pos x="0" y="145"/>
                    </a:cxn>
                    <a:cxn ang="0">
                      <a:pos x="0" y="177"/>
                    </a:cxn>
                    <a:cxn ang="0">
                      <a:pos x="0" y="199"/>
                    </a:cxn>
                    <a:cxn ang="0">
                      <a:pos x="0" y="208"/>
                    </a:cxn>
                    <a:cxn ang="0">
                      <a:pos x="15" y="208"/>
                    </a:cxn>
                  </a:cxnLst>
                  <a:rect l="0" t="0" r="r" b="b"/>
                  <a:pathLst>
                    <a:path w="17" h="208">
                      <a:moveTo>
                        <a:pt x="15" y="208"/>
                      </a:moveTo>
                      <a:lnTo>
                        <a:pt x="15" y="199"/>
                      </a:lnTo>
                      <a:lnTo>
                        <a:pt x="15" y="177"/>
                      </a:lnTo>
                      <a:lnTo>
                        <a:pt x="17" y="145"/>
                      </a:lnTo>
                      <a:lnTo>
                        <a:pt x="17" y="108"/>
                      </a:lnTo>
                      <a:lnTo>
                        <a:pt x="17" y="71"/>
                      </a:lnTo>
                      <a:lnTo>
                        <a:pt x="17" y="39"/>
                      </a:lnTo>
                      <a:lnTo>
                        <a:pt x="15" y="15"/>
                      </a:lnTo>
                      <a:lnTo>
                        <a:pt x="12" y="0"/>
                      </a:lnTo>
                      <a:lnTo>
                        <a:pt x="0" y="11"/>
                      </a:lnTo>
                      <a:lnTo>
                        <a:pt x="0" y="17"/>
                      </a:lnTo>
                      <a:lnTo>
                        <a:pt x="2" y="39"/>
                      </a:lnTo>
                      <a:lnTo>
                        <a:pt x="2" y="71"/>
                      </a:lnTo>
                      <a:lnTo>
                        <a:pt x="2" y="108"/>
                      </a:lnTo>
                      <a:lnTo>
                        <a:pt x="0" y="145"/>
                      </a:lnTo>
                      <a:lnTo>
                        <a:pt x="0" y="177"/>
                      </a:lnTo>
                      <a:lnTo>
                        <a:pt x="0" y="199"/>
                      </a:lnTo>
                      <a:lnTo>
                        <a:pt x="0" y="208"/>
                      </a:lnTo>
                      <a:lnTo>
                        <a:pt x="15" y="208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 w="9525">
                  <a:solidFill>
                    <a:srgbClr val="66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4" name="Freeform 131"/>
                <p:cNvSpPr>
                  <a:spLocks/>
                </p:cNvSpPr>
                <p:nvPr/>
              </p:nvSpPr>
              <p:spPr bwMode="auto">
                <a:xfrm>
                  <a:off x="887413" y="5083175"/>
                  <a:ext cx="273050" cy="58737"/>
                </a:xfrm>
                <a:custGeom>
                  <a:avLst/>
                  <a:gdLst/>
                  <a:ahLst/>
                  <a:cxnLst>
                    <a:cxn ang="0">
                      <a:pos x="0" y="13"/>
                    </a:cxn>
                    <a:cxn ang="0">
                      <a:pos x="16" y="23"/>
                    </a:cxn>
                    <a:cxn ang="0">
                      <a:pos x="31" y="28"/>
                    </a:cxn>
                    <a:cxn ang="0">
                      <a:pos x="46" y="34"/>
                    </a:cxn>
                    <a:cxn ang="0">
                      <a:pos x="62" y="36"/>
                    </a:cxn>
                    <a:cxn ang="0">
                      <a:pos x="77" y="37"/>
                    </a:cxn>
                    <a:cxn ang="0">
                      <a:pos x="90" y="37"/>
                    </a:cxn>
                    <a:cxn ang="0">
                      <a:pos x="104" y="36"/>
                    </a:cxn>
                    <a:cxn ang="0">
                      <a:pos x="117" y="34"/>
                    </a:cxn>
                    <a:cxn ang="0">
                      <a:pos x="138" y="28"/>
                    </a:cxn>
                    <a:cxn ang="0">
                      <a:pos x="155" y="21"/>
                    </a:cxn>
                    <a:cxn ang="0">
                      <a:pos x="167" y="13"/>
                    </a:cxn>
                    <a:cxn ang="0">
                      <a:pos x="172" y="2"/>
                    </a:cxn>
                    <a:cxn ang="0">
                      <a:pos x="157" y="2"/>
                    </a:cxn>
                    <a:cxn ang="0">
                      <a:pos x="155" y="0"/>
                    </a:cxn>
                    <a:cxn ang="0">
                      <a:pos x="148" y="6"/>
                    </a:cxn>
                    <a:cxn ang="0">
                      <a:pos x="132" y="13"/>
                    </a:cxn>
                    <a:cxn ang="0">
                      <a:pos x="113" y="19"/>
                    </a:cxn>
                    <a:cxn ang="0">
                      <a:pos x="102" y="21"/>
                    </a:cxn>
                    <a:cxn ang="0">
                      <a:pos x="90" y="23"/>
                    </a:cxn>
                    <a:cxn ang="0">
                      <a:pos x="77" y="23"/>
                    </a:cxn>
                    <a:cxn ang="0">
                      <a:pos x="63" y="21"/>
                    </a:cxn>
                    <a:cxn ang="0">
                      <a:pos x="50" y="19"/>
                    </a:cxn>
                    <a:cxn ang="0">
                      <a:pos x="37" y="15"/>
                    </a:cxn>
                    <a:cxn ang="0">
                      <a:pos x="23" y="10"/>
                    </a:cxn>
                    <a:cxn ang="0">
                      <a:pos x="8" y="0"/>
                    </a:cxn>
                    <a:cxn ang="0">
                      <a:pos x="0" y="13"/>
                    </a:cxn>
                  </a:cxnLst>
                  <a:rect l="0" t="0" r="r" b="b"/>
                  <a:pathLst>
                    <a:path w="172" h="37">
                      <a:moveTo>
                        <a:pt x="0" y="13"/>
                      </a:moveTo>
                      <a:lnTo>
                        <a:pt x="16" y="23"/>
                      </a:lnTo>
                      <a:lnTo>
                        <a:pt x="31" y="28"/>
                      </a:lnTo>
                      <a:lnTo>
                        <a:pt x="46" y="34"/>
                      </a:lnTo>
                      <a:lnTo>
                        <a:pt x="62" y="36"/>
                      </a:lnTo>
                      <a:lnTo>
                        <a:pt x="77" y="37"/>
                      </a:lnTo>
                      <a:lnTo>
                        <a:pt x="90" y="37"/>
                      </a:lnTo>
                      <a:lnTo>
                        <a:pt x="104" y="36"/>
                      </a:lnTo>
                      <a:lnTo>
                        <a:pt x="117" y="34"/>
                      </a:lnTo>
                      <a:lnTo>
                        <a:pt x="138" y="28"/>
                      </a:lnTo>
                      <a:lnTo>
                        <a:pt x="155" y="21"/>
                      </a:lnTo>
                      <a:lnTo>
                        <a:pt x="167" y="13"/>
                      </a:lnTo>
                      <a:lnTo>
                        <a:pt x="172" y="2"/>
                      </a:lnTo>
                      <a:lnTo>
                        <a:pt x="157" y="2"/>
                      </a:lnTo>
                      <a:lnTo>
                        <a:pt x="155" y="0"/>
                      </a:lnTo>
                      <a:lnTo>
                        <a:pt x="148" y="6"/>
                      </a:lnTo>
                      <a:lnTo>
                        <a:pt x="132" y="13"/>
                      </a:lnTo>
                      <a:lnTo>
                        <a:pt x="113" y="19"/>
                      </a:lnTo>
                      <a:lnTo>
                        <a:pt x="102" y="21"/>
                      </a:lnTo>
                      <a:lnTo>
                        <a:pt x="90" y="23"/>
                      </a:lnTo>
                      <a:lnTo>
                        <a:pt x="77" y="23"/>
                      </a:lnTo>
                      <a:lnTo>
                        <a:pt x="63" y="21"/>
                      </a:lnTo>
                      <a:lnTo>
                        <a:pt x="50" y="19"/>
                      </a:lnTo>
                      <a:lnTo>
                        <a:pt x="37" y="15"/>
                      </a:lnTo>
                      <a:lnTo>
                        <a:pt x="23" y="10"/>
                      </a:lnTo>
                      <a:lnTo>
                        <a:pt x="8" y="0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 w="9525">
                  <a:solidFill>
                    <a:srgbClr val="66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5" name="Freeform 132"/>
                <p:cNvSpPr>
                  <a:spLocks/>
                </p:cNvSpPr>
                <p:nvPr/>
              </p:nvSpPr>
              <p:spPr bwMode="auto">
                <a:xfrm>
                  <a:off x="879475" y="4756150"/>
                  <a:ext cx="26988" cy="347662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13"/>
                    </a:cxn>
                    <a:cxn ang="0">
                      <a:pos x="0" y="37"/>
                    </a:cxn>
                    <a:cxn ang="0">
                      <a:pos x="0" y="71"/>
                    </a:cxn>
                    <a:cxn ang="0">
                      <a:pos x="0" y="110"/>
                    </a:cxn>
                    <a:cxn ang="0">
                      <a:pos x="0" y="147"/>
                    </a:cxn>
                    <a:cxn ang="0">
                      <a:pos x="0" y="180"/>
                    </a:cxn>
                    <a:cxn ang="0">
                      <a:pos x="0" y="204"/>
                    </a:cxn>
                    <a:cxn ang="0">
                      <a:pos x="5" y="219"/>
                    </a:cxn>
                    <a:cxn ang="0">
                      <a:pos x="13" y="206"/>
                    </a:cxn>
                    <a:cxn ang="0">
                      <a:pos x="15" y="203"/>
                    </a:cxn>
                    <a:cxn ang="0">
                      <a:pos x="15" y="180"/>
                    </a:cxn>
                    <a:cxn ang="0">
                      <a:pos x="15" y="147"/>
                    </a:cxn>
                    <a:cxn ang="0">
                      <a:pos x="15" y="110"/>
                    </a:cxn>
                    <a:cxn ang="0">
                      <a:pos x="15" y="71"/>
                    </a:cxn>
                    <a:cxn ang="0">
                      <a:pos x="15" y="37"/>
                    </a:cxn>
                    <a:cxn ang="0">
                      <a:pos x="15" y="13"/>
                    </a:cxn>
                    <a:cxn ang="0">
                      <a:pos x="17" y="4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17" h="219">
                      <a:moveTo>
                        <a:pt x="2" y="0"/>
                      </a:moveTo>
                      <a:lnTo>
                        <a:pt x="0" y="13"/>
                      </a:lnTo>
                      <a:lnTo>
                        <a:pt x="0" y="37"/>
                      </a:lnTo>
                      <a:lnTo>
                        <a:pt x="0" y="71"/>
                      </a:lnTo>
                      <a:lnTo>
                        <a:pt x="0" y="110"/>
                      </a:lnTo>
                      <a:lnTo>
                        <a:pt x="0" y="147"/>
                      </a:lnTo>
                      <a:lnTo>
                        <a:pt x="0" y="180"/>
                      </a:lnTo>
                      <a:lnTo>
                        <a:pt x="0" y="204"/>
                      </a:lnTo>
                      <a:lnTo>
                        <a:pt x="5" y="219"/>
                      </a:lnTo>
                      <a:lnTo>
                        <a:pt x="13" y="206"/>
                      </a:lnTo>
                      <a:lnTo>
                        <a:pt x="15" y="203"/>
                      </a:lnTo>
                      <a:lnTo>
                        <a:pt x="15" y="180"/>
                      </a:lnTo>
                      <a:lnTo>
                        <a:pt x="15" y="147"/>
                      </a:lnTo>
                      <a:lnTo>
                        <a:pt x="15" y="110"/>
                      </a:lnTo>
                      <a:lnTo>
                        <a:pt x="15" y="71"/>
                      </a:lnTo>
                      <a:lnTo>
                        <a:pt x="15" y="37"/>
                      </a:lnTo>
                      <a:lnTo>
                        <a:pt x="15" y="13"/>
                      </a:lnTo>
                      <a:lnTo>
                        <a:pt x="17" y="4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 w="9525">
                  <a:solidFill>
                    <a:srgbClr val="66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6" name="Freeform 133"/>
                <p:cNvSpPr>
                  <a:spLocks/>
                </p:cNvSpPr>
                <p:nvPr/>
              </p:nvSpPr>
              <p:spPr bwMode="auto">
                <a:xfrm>
                  <a:off x="893763" y="4759325"/>
                  <a:ext cx="1587" cy="158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 w="9525">
                  <a:solidFill>
                    <a:srgbClr val="66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7" name="Freeform 134"/>
                <p:cNvSpPr>
                  <a:spLocks/>
                </p:cNvSpPr>
                <p:nvPr/>
              </p:nvSpPr>
              <p:spPr bwMode="auto">
                <a:xfrm>
                  <a:off x="927100" y="4749800"/>
                  <a:ext cx="92075" cy="60325"/>
                </a:xfrm>
                <a:custGeom>
                  <a:avLst/>
                  <a:gdLst/>
                  <a:ahLst/>
                  <a:cxnLst>
                    <a:cxn ang="0">
                      <a:pos x="58" y="0"/>
                    </a:cxn>
                    <a:cxn ang="0">
                      <a:pos x="46" y="0"/>
                    </a:cxn>
                    <a:cxn ang="0">
                      <a:pos x="37" y="2"/>
                    </a:cxn>
                    <a:cxn ang="0">
                      <a:pos x="27" y="6"/>
                    </a:cxn>
                    <a:cxn ang="0">
                      <a:pos x="17" y="10"/>
                    </a:cxn>
                    <a:cxn ang="0">
                      <a:pos x="10" y="15"/>
                    </a:cxn>
                    <a:cxn ang="0">
                      <a:pos x="4" y="21"/>
                    </a:cxn>
                    <a:cxn ang="0">
                      <a:pos x="0" y="28"/>
                    </a:cxn>
                    <a:cxn ang="0">
                      <a:pos x="0" y="38"/>
                    </a:cxn>
                    <a:cxn ang="0">
                      <a:pos x="16" y="38"/>
                    </a:cxn>
                    <a:cxn ang="0">
                      <a:pos x="16" y="34"/>
                    </a:cxn>
                    <a:cxn ang="0">
                      <a:pos x="17" y="30"/>
                    </a:cxn>
                    <a:cxn ang="0">
                      <a:pos x="21" y="26"/>
                    </a:cxn>
                    <a:cxn ang="0">
                      <a:pos x="27" y="23"/>
                    </a:cxn>
                    <a:cxn ang="0">
                      <a:pos x="33" y="19"/>
                    </a:cxn>
                    <a:cxn ang="0">
                      <a:pos x="40" y="17"/>
                    </a:cxn>
                    <a:cxn ang="0">
                      <a:pos x="48" y="15"/>
                    </a:cxn>
                    <a:cxn ang="0">
                      <a:pos x="58" y="15"/>
                    </a:cxn>
                    <a:cxn ang="0">
                      <a:pos x="58" y="0"/>
                    </a:cxn>
                  </a:cxnLst>
                  <a:rect l="0" t="0" r="r" b="b"/>
                  <a:pathLst>
                    <a:path w="58" h="38">
                      <a:moveTo>
                        <a:pt x="58" y="0"/>
                      </a:moveTo>
                      <a:lnTo>
                        <a:pt x="46" y="0"/>
                      </a:lnTo>
                      <a:lnTo>
                        <a:pt x="37" y="2"/>
                      </a:lnTo>
                      <a:lnTo>
                        <a:pt x="27" y="6"/>
                      </a:lnTo>
                      <a:lnTo>
                        <a:pt x="17" y="10"/>
                      </a:lnTo>
                      <a:lnTo>
                        <a:pt x="10" y="15"/>
                      </a:lnTo>
                      <a:lnTo>
                        <a:pt x="4" y="21"/>
                      </a:lnTo>
                      <a:lnTo>
                        <a:pt x="0" y="28"/>
                      </a:lnTo>
                      <a:lnTo>
                        <a:pt x="0" y="38"/>
                      </a:lnTo>
                      <a:lnTo>
                        <a:pt x="16" y="38"/>
                      </a:lnTo>
                      <a:lnTo>
                        <a:pt x="16" y="34"/>
                      </a:lnTo>
                      <a:lnTo>
                        <a:pt x="17" y="30"/>
                      </a:lnTo>
                      <a:lnTo>
                        <a:pt x="21" y="26"/>
                      </a:lnTo>
                      <a:lnTo>
                        <a:pt x="27" y="23"/>
                      </a:lnTo>
                      <a:lnTo>
                        <a:pt x="33" y="19"/>
                      </a:lnTo>
                      <a:lnTo>
                        <a:pt x="40" y="17"/>
                      </a:lnTo>
                      <a:lnTo>
                        <a:pt x="48" y="15"/>
                      </a:lnTo>
                      <a:lnTo>
                        <a:pt x="58" y="15"/>
                      </a:lnTo>
                      <a:lnTo>
                        <a:pt x="58" y="0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 w="9525">
                  <a:solidFill>
                    <a:srgbClr val="66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8" name="Freeform 135"/>
                <p:cNvSpPr>
                  <a:spLocks/>
                </p:cNvSpPr>
                <p:nvPr/>
              </p:nvSpPr>
              <p:spPr bwMode="auto">
                <a:xfrm>
                  <a:off x="1019175" y="4749800"/>
                  <a:ext cx="90488" cy="60325"/>
                </a:xfrm>
                <a:custGeom>
                  <a:avLst/>
                  <a:gdLst/>
                  <a:ahLst/>
                  <a:cxnLst>
                    <a:cxn ang="0">
                      <a:pos x="57" y="38"/>
                    </a:cxn>
                    <a:cxn ang="0">
                      <a:pos x="55" y="28"/>
                    </a:cxn>
                    <a:cxn ang="0">
                      <a:pos x="51" y="21"/>
                    </a:cxn>
                    <a:cxn ang="0">
                      <a:pos x="45" y="15"/>
                    </a:cxn>
                    <a:cxn ang="0">
                      <a:pos x="38" y="10"/>
                    </a:cxn>
                    <a:cxn ang="0">
                      <a:pos x="30" y="6"/>
                    </a:cxn>
                    <a:cxn ang="0">
                      <a:pos x="21" y="2"/>
                    </a:cxn>
                    <a:cxn ang="0">
                      <a:pos x="11" y="0"/>
                    </a:cxn>
                    <a:cxn ang="0">
                      <a:pos x="0" y="0"/>
                    </a:cxn>
                    <a:cxn ang="0">
                      <a:pos x="0" y="15"/>
                    </a:cxn>
                    <a:cxn ang="0">
                      <a:pos x="9" y="15"/>
                    </a:cxn>
                    <a:cxn ang="0">
                      <a:pos x="17" y="17"/>
                    </a:cxn>
                    <a:cxn ang="0">
                      <a:pos x="24" y="19"/>
                    </a:cxn>
                    <a:cxn ang="0">
                      <a:pos x="30" y="23"/>
                    </a:cxn>
                    <a:cxn ang="0">
                      <a:pos x="36" y="26"/>
                    </a:cxn>
                    <a:cxn ang="0">
                      <a:pos x="38" y="30"/>
                    </a:cxn>
                    <a:cxn ang="0">
                      <a:pos x="40" y="34"/>
                    </a:cxn>
                    <a:cxn ang="0">
                      <a:pos x="42" y="38"/>
                    </a:cxn>
                    <a:cxn ang="0">
                      <a:pos x="57" y="38"/>
                    </a:cxn>
                  </a:cxnLst>
                  <a:rect l="0" t="0" r="r" b="b"/>
                  <a:pathLst>
                    <a:path w="57" h="38">
                      <a:moveTo>
                        <a:pt x="57" y="38"/>
                      </a:moveTo>
                      <a:lnTo>
                        <a:pt x="55" y="28"/>
                      </a:lnTo>
                      <a:lnTo>
                        <a:pt x="51" y="21"/>
                      </a:lnTo>
                      <a:lnTo>
                        <a:pt x="45" y="15"/>
                      </a:lnTo>
                      <a:lnTo>
                        <a:pt x="38" y="10"/>
                      </a:lnTo>
                      <a:lnTo>
                        <a:pt x="30" y="6"/>
                      </a:lnTo>
                      <a:lnTo>
                        <a:pt x="21" y="2"/>
                      </a:lnTo>
                      <a:lnTo>
                        <a:pt x="11" y="0"/>
                      </a:lnTo>
                      <a:lnTo>
                        <a:pt x="0" y="0"/>
                      </a:lnTo>
                      <a:lnTo>
                        <a:pt x="0" y="15"/>
                      </a:lnTo>
                      <a:lnTo>
                        <a:pt x="9" y="15"/>
                      </a:lnTo>
                      <a:lnTo>
                        <a:pt x="17" y="17"/>
                      </a:lnTo>
                      <a:lnTo>
                        <a:pt x="24" y="19"/>
                      </a:lnTo>
                      <a:lnTo>
                        <a:pt x="30" y="23"/>
                      </a:lnTo>
                      <a:lnTo>
                        <a:pt x="36" y="26"/>
                      </a:lnTo>
                      <a:lnTo>
                        <a:pt x="38" y="30"/>
                      </a:lnTo>
                      <a:lnTo>
                        <a:pt x="40" y="34"/>
                      </a:lnTo>
                      <a:lnTo>
                        <a:pt x="42" y="38"/>
                      </a:lnTo>
                      <a:lnTo>
                        <a:pt x="57" y="38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 w="9525">
                  <a:solidFill>
                    <a:srgbClr val="66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9" name="Freeform 136"/>
                <p:cNvSpPr>
                  <a:spLocks/>
                </p:cNvSpPr>
                <p:nvPr/>
              </p:nvSpPr>
              <p:spPr bwMode="auto">
                <a:xfrm>
                  <a:off x="1019175" y="4810125"/>
                  <a:ext cx="90488" cy="58737"/>
                </a:xfrm>
                <a:custGeom>
                  <a:avLst/>
                  <a:gdLst/>
                  <a:ahLst/>
                  <a:cxnLst>
                    <a:cxn ang="0">
                      <a:pos x="0" y="37"/>
                    </a:cxn>
                    <a:cxn ang="0">
                      <a:pos x="11" y="37"/>
                    </a:cxn>
                    <a:cxn ang="0">
                      <a:pos x="21" y="35"/>
                    </a:cxn>
                    <a:cxn ang="0">
                      <a:pos x="30" y="31"/>
                    </a:cxn>
                    <a:cxn ang="0">
                      <a:pos x="38" y="27"/>
                    </a:cxn>
                    <a:cxn ang="0">
                      <a:pos x="45" y="22"/>
                    </a:cxn>
                    <a:cxn ang="0">
                      <a:pos x="51" y="14"/>
                    </a:cxn>
                    <a:cxn ang="0">
                      <a:pos x="55" y="7"/>
                    </a:cxn>
                    <a:cxn ang="0">
                      <a:pos x="57" y="0"/>
                    </a:cxn>
                    <a:cxn ang="0">
                      <a:pos x="42" y="0"/>
                    </a:cxn>
                    <a:cxn ang="0">
                      <a:pos x="40" y="3"/>
                    </a:cxn>
                    <a:cxn ang="0">
                      <a:pos x="38" y="7"/>
                    </a:cxn>
                    <a:cxn ang="0">
                      <a:pos x="36" y="11"/>
                    </a:cxn>
                    <a:cxn ang="0">
                      <a:pos x="30" y="14"/>
                    </a:cxn>
                    <a:cxn ang="0">
                      <a:pos x="24" y="16"/>
                    </a:cxn>
                    <a:cxn ang="0">
                      <a:pos x="17" y="20"/>
                    </a:cxn>
                    <a:cxn ang="0">
                      <a:pos x="9" y="20"/>
                    </a:cxn>
                    <a:cxn ang="0">
                      <a:pos x="0" y="22"/>
                    </a:cxn>
                    <a:cxn ang="0">
                      <a:pos x="0" y="37"/>
                    </a:cxn>
                  </a:cxnLst>
                  <a:rect l="0" t="0" r="r" b="b"/>
                  <a:pathLst>
                    <a:path w="57" h="37">
                      <a:moveTo>
                        <a:pt x="0" y="37"/>
                      </a:moveTo>
                      <a:lnTo>
                        <a:pt x="11" y="37"/>
                      </a:lnTo>
                      <a:lnTo>
                        <a:pt x="21" y="35"/>
                      </a:lnTo>
                      <a:lnTo>
                        <a:pt x="30" y="31"/>
                      </a:lnTo>
                      <a:lnTo>
                        <a:pt x="38" y="27"/>
                      </a:lnTo>
                      <a:lnTo>
                        <a:pt x="45" y="22"/>
                      </a:lnTo>
                      <a:lnTo>
                        <a:pt x="51" y="14"/>
                      </a:lnTo>
                      <a:lnTo>
                        <a:pt x="55" y="7"/>
                      </a:lnTo>
                      <a:lnTo>
                        <a:pt x="57" y="0"/>
                      </a:lnTo>
                      <a:lnTo>
                        <a:pt x="42" y="0"/>
                      </a:lnTo>
                      <a:lnTo>
                        <a:pt x="40" y="3"/>
                      </a:lnTo>
                      <a:lnTo>
                        <a:pt x="38" y="7"/>
                      </a:lnTo>
                      <a:lnTo>
                        <a:pt x="36" y="11"/>
                      </a:lnTo>
                      <a:lnTo>
                        <a:pt x="30" y="14"/>
                      </a:lnTo>
                      <a:lnTo>
                        <a:pt x="24" y="16"/>
                      </a:lnTo>
                      <a:lnTo>
                        <a:pt x="17" y="20"/>
                      </a:lnTo>
                      <a:lnTo>
                        <a:pt x="9" y="20"/>
                      </a:lnTo>
                      <a:lnTo>
                        <a:pt x="0" y="22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 w="9525">
                  <a:solidFill>
                    <a:srgbClr val="66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0" name="Freeform 137"/>
                <p:cNvSpPr>
                  <a:spLocks/>
                </p:cNvSpPr>
                <p:nvPr/>
              </p:nvSpPr>
              <p:spPr bwMode="auto">
                <a:xfrm>
                  <a:off x="927100" y="4810125"/>
                  <a:ext cx="92075" cy="5873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7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7" y="27"/>
                    </a:cxn>
                    <a:cxn ang="0">
                      <a:pos x="27" y="31"/>
                    </a:cxn>
                    <a:cxn ang="0">
                      <a:pos x="37" y="35"/>
                    </a:cxn>
                    <a:cxn ang="0">
                      <a:pos x="46" y="37"/>
                    </a:cxn>
                    <a:cxn ang="0">
                      <a:pos x="58" y="37"/>
                    </a:cxn>
                    <a:cxn ang="0">
                      <a:pos x="58" y="22"/>
                    </a:cxn>
                    <a:cxn ang="0">
                      <a:pos x="48" y="20"/>
                    </a:cxn>
                    <a:cxn ang="0">
                      <a:pos x="40" y="20"/>
                    </a:cxn>
                    <a:cxn ang="0">
                      <a:pos x="33" y="16"/>
                    </a:cxn>
                    <a:cxn ang="0">
                      <a:pos x="27" y="14"/>
                    </a:cxn>
                    <a:cxn ang="0">
                      <a:pos x="21" y="11"/>
                    </a:cxn>
                    <a:cxn ang="0">
                      <a:pos x="17" y="7"/>
                    </a:cxn>
                    <a:cxn ang="0">
                      <a:pos x="16" y="3"/>
                    </a:cxn>
                    <a:cxn ang="0">
                      <a:pos x="16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8" h="37">
                      <a:moveTo>
                        <a:pt x="0" y="0"/>
                      </a:moveTo>
                      <a:lnTo>
                        <a:pt x="0" y="7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7" y="27"/>
                      </a:lnTo>
                      <a:lnTo>
                        <a:pt x="27" y="31"/>
                      </a:lnTo>
                      <a:lnTo>
                        <a:pt x="37" y="35"/>
                      </a:lnTo>
                      <a:lnTo>
                        <a:pt x="46" y="37"/>
                      </a:lnTo>
                      <a:lnTo>
                        <a:pt x="58" y="37"/>
                      </a:lnTo>
                      <a:lnTo>
                        <a:pt x="58" y="22"/>
                      </a:lnTo>
                      <a:lnTo>
                        <a:pt x="48" y="20"/>
                      </a:lnTo>
                      <a:lnTo>
                        <a:pt x="40" y="20"/>
                      </a:lnTo>
                      <a:lnTo>
                        <a:pt x="33" y="16"/>
                      </a:lnTo>
                      <a:lnTo>
                        <a:pt x="27" y="14"/>
                      </a:lnTo>
                      <a:lnTo>
                        <a:pt x="21" y="11"/>
                      </a:lnTo>
                      <a:lnTo>
                        <a:pt x="17" y="7"/>
                      </a:lnTo>
                      <a:lnTo>
                        <a:pt x="16" y="3"/>
                      </a:lnTo>
                      <a:lnTo>
                        <a:pt x="16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 w="9525">
                  <a:solidFill>
                    <a:srgbClr val="66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1" name="Freeform 138"/>
                <p:cNvSpPr>
                  <a:spLocks/>
                </p:cNvSpPr>
                <p:nvPr/>
              </p:nvSpPr>
              <p:spPr bwMode="auto">
                <a:xfrm>
                  <a:off x="939800" y="4810125"/>
                  <a:ext cx="1588" cy="158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 w="9525">
                  <a:solidFill>
                    <a:srgbClr val="66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2" name="Freeform 139"/>
                <p:cNvSpPr>
                  <a:spLocks/>
                </p:cNvSpPr>
                <p:nvPr/>
              </p:nvSpPr>
              <p:spPr bwMode="auto">
                <a:xfrm>
                  <a:off x="1179513" y="5110162"/>
                  <a:ext cx="60325" cy="141288"/>
                </a:xfrm>
                <a:custGeom>
                  <a:avLst/>
                  <a:gdLst/>
                  <a:ahLst/>
                  <a:cxnLst>
                    <a:cxn ang="0">
                      <a:pos x="30" y="87"/>
                    </a:cxn>
                    <a:cxn ang="0">
                      <a:pos x="38" y="85"/>
                    </a:cxn>
                    <a:cxn ang="0">
                      <a:pos x="15" y="0"/>
                    </a:cxn>
                    <a:cxn ang="0">
                      <a:pos x="0" y="4"/>
                    </a:cxn>
                    <a:cxn ang="0">
                      <a:pos x="23" y="89"/>
                    </a:cxn>
                    <a:cxn ang="0">
                      <a:pos x="30" y="87"/>
                    </a:cxn>
                  </a:cxnLst>
                  <a:rect l="0" t="0" r="r" b="b"/>
                  <a:pathLst>
                    <a:path w="38" h="89">
                      <a:moveTo>
                        <a:pt x="30" y="87"/>
                      </a:moveTo>
                      <a:lnTo>
                        <a:pt x="38" y="85"/>
                      </a:lnTo>
                      <a:lnTo>
                        <a:pt x="15" y="0"/>
                      </a:lnTo>
                      <a:lnTo>
                        <a:pt x="0" y="4"/>
                      </a:lnTo>
                      <a:lnTo>
                        <a:pt x="23" y="89"/>
                      </a:lnTo>
                      <a:lnTo>
                        <a:pt x="30" y="87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 w="9525">
                  <a:solidFill>
                    <a:srgbClr val="66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3" name="Freeform 140"/>
                <p:cNvSpPr>
                  <a:spLocks/>
                </p:cNvSpPr>
                <p:nvPr/>
              </p:nvSpPr>
              <p:spPr bwMode="auto">
                <a:xfrm>
                  <a:off x="1255713" y="5127625"/>
                  <a:ext cx="63500" cy="123825"/>
                </a:xfrm>
                <a:custGeom>
                  <a:avLst/>
                  <a:gdLst/>
                  <a:ahLst/>
                  <a:cxnLst>
                    <a:cxn ang="0">
                      <a:pos x="32" y="76"/>
                    </a:cxn>
                    <a:cxn ang="0">
                      <a:pos x="40" y="73"/>
                    </a:cxn>
                    <a:cxn ang="0">
                      <a:pos x="15" y="0"/>
                    </a:cxn>
                    <a:cxn ang="0">
                      <a:pos x="0" y="4"/>
                    </a:cxn>
                    <a:cxn ang="0">
                      <a:pos x="24" y="78"/>
                    </a:cxn>
                    <a:cxn ang="0">
                      <a:pos x="32" y="76"/>
                    </a:cxn>
                  </a:cxnLst>
                  <a:rect l="0" t="0" r="r" b="b"/>
                  <a:pathLst>
                    <a:path w="40" h="78">
                      <a:moveTo>
                        <a:pt x="32" y="76"/>
                      </a:moveTo>
                      <a:lnTo>
                        <a:pt x="40" y="73"/>
                      </a:lnTo>
                      <a:lnTo>
                        <a:pt x="15" y="0"/>
                      </a:lnTo>
                      <a:lnTo>
                        <a:pt x="0" y="4"/>
                      </a:lnTo>
                      <a:lnTo>
                        <a:pt x="24" y="78"/>
                      </a:lnTo>
                      <a:lnTo>
                        <a:pt x="32" y="76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 w="9525">
                  <a:solidFill>
                    <a:srgbClr val="66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4" name="Freeform 141"/>
                <p:cNvSpPr>
                  <a:spLocks/>
                </p:cNvSpPr>
                <p:nvPr/>
              </p:nvSpPr>
              <p:spPr bwMode="auto">
                <a:xfrm>
                  <a:off x="1333500" y="5119687"/>
                  <a:ext cx="66675" cy="131763"/>
                </a:xfrm>
                <a:custGeom>
                  <a:avLst/>
                  <a:gdLst/>
                  <a:ahLst/>
                  <a:cxnLst>
                    <a:cxn ang="0">
                      <a:pos x="35" y="81"/>
                    </a:cxn>
                    <a:cxn ang="0">
                      <a:pos x="42" y="78"/>
                    </a:cxn>
                    <a:cxn ang="0">
                      <a:pos x="16" y="0"/>
                    </a:cxn>
                    <a:cxn ang="0">
                      <a:pos x="0" y="5"/>
                    </a:cxn>
                    <a:cxn ang="0">
                      <a:pos x="27" y="83"/>
                    </a:cxn>
                    <a:cxn ang="0">
                      <a:pos x="35" y="81"/>
                    </a:cxn>
                  </a:cxnLst>
                  <a:rect l="0" t="0" r="r" b="b"/>
                  <a:pathLst>
                    <a:path w="42" h="83">
                      <a:moveTo>
                        <a:pt x="35" y="81"/>
                      </a:moveTo>
                      <a:lnTo>
                        <a:pt x="42" y="78"/>
                      </a:lnTo>
                      <a:lnTo>
                        <a:pt x="16" y="0"/>
                      </a:lnTo>
                      <a:lnTo>
                        <a:pt x="0" y="5"/>
                      </a:lnTo>
                      <a:lnTo>
                        <a:pt x="27" y="83"/>
                      </a:lnTo>
                      <a:lnTo>
                        <a:pt x="35" y="81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 w="9525">
                  <a:solidFill>
                    <a:srgbClr val="66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5" name="Freeform 142"/>
                <p:cNvSpPr>
                  <a:spLocks/>
                </p:cNvSpPr>
                <p:nvPr/>
              </p:nvSpPr>
              <p:spPr bwMode="auto">
                <a:xfrm>
                  <a:off x="1136650" y="4705350"/>
                  <a:ext cx="276225" cy="68262"/>
                </a:xfrm>
                <a:custGeom>
                  <a:avLst/>
                  <a:gdLst/>
                  <a:ahLst/>
                  <a:cxnLst>
                    <a:cxn ang="0">
                      <a:pos x="174" y="32"/>
                    </a:cxn>
                    <a:cxn ang="0">
                      <a:pos x="161" y="21"/>
                    </a:cxn>
                    <a:cxn ang="0">
                      <a:pos x="145" y="13"/>
                    </a:cxn>
                    <a:cxn ang="0">
                      <a:pos x="132" y="8"/>
                    </a:cxn>
                    <a:cxn ang="0">
                      <a:pos x="117" y="2"/>
                    </a:cxn>
                    <a:cxn ang="0">
                      <a:pos x="103" y="0"/>
                    </a:cxn>
                    <a:cxn ang="0">
                      <a:pos x="88" y="0"/>
                    </a:cxn>
                    <a:cxn ang="0">
                      <a:pos x="75" y="2"/>
                    </a:cxn>
                    <a:cxn ang="0">
                      <a:pos x="63" y="4"/>
                    </a:cxn>
                    <a:cxn ang="0">
                      <a:pos x="40" y="10"/>
                    </a:cxn>
                    <a:cxn ang="0">
                      <a:pos x="21" y="17"/>
                    </a:cxn>
                    <a:cxn ang="0">
                      <a:pos x="10" y="25"/>
                    </a:cxn>
                    <a:cxn ang="0">
                      <a:pos x="0" y="32"/>
                    </a:cxn>
                    <a:cxn ang="0">
                      <a:pos x="17" y="36"/>
                    </a:cxn>
                    <a:cxn ang="0">
                      <a:pos x="29" y="30"/>
                    </a:cxn>
                    <a:cxn ang="0">
                      <a:pos x="44" y="25"/>
                    </a:cxn>
                    <a:cxn ang="0">
                      <a:pos x="65" y="19"/>
                    </a:cxn>
                    <a:cxn ang="0">
                      <a:pos x="77" y="17"/>
                    </a:cxn>
                    <a:cxn ang="0">
                      <a:pos x="88" y="15"/>
                    </a:cxn>
                    <a:cxn ang="0">
                      <a:pos x="101" y="17"/>
                    </a:cxn>
                    <a:cxn ang="0">
                      <a:pos x="113" y="19"/>
                    </a:cxn>
                    <a:cxn ang="0">
                      <a:pos x="126" y="21"/>
                    </a:cxn>
                    <a:cxn ang="0">
                      <a:pos x="138" y="26"/>
                    </a:cxn>
                    <a:cxn ang="0">
                      <a:pos x="151" y="34"/>
                    </a:cxn>
                    <a:cxn ang="0">
                      <a:pos x="163" y="43"/>
                    </a:cxn>
                    <a:cxn ang="0">
                      <a:pos x="174" y="32"/>
                    </a:cxn>
                  </a:cxnLst>
                  <a:rect l="0" t="0" r="r" b="b"/>
                  <a:pathLst>
                    <a:path w="174" h="43">
                      <a:moveTo>
                        <a:pt x="174" y="32"/>
                      </a:moveTo>
                      <a:lnTo>
                        <a:pt x="161" y="21"/>
                      </a:lnTo>
                      <a:lnTo>
                        <a:pt x="145" y="13"/>
                      </a:lnTo>
                      <a:lnTo>
                        <a:pt x="132" y="8"/>
                      </a:lnTo>
                      <a:lnTo>
                        <a:pt x="117" y="2"/>
                      </a:lnTo>
                      <a:lnTo>
                        <a:pt x="103" y="0"/>
                      </a:lnTo>
                      <a:lnTo>
                        <a:pt x="88" y="0"/>
                      </a:lnTo>
                      <a:lnTo>
                        <a:pt x="75" y="2"/>
                      </a:lnTo>
                      <a:lnTo>
                        <a:pt x="63" y="4"/>
                      </a:lnTo>
                      <a:lnTo>
                        <a:pt x="40" y="10"/>
                      </a:lnTo>
                      <a:lnTo>
                        <a:pt x="21" y="17"/>
                      </a:lnTo>
                      <a:lnTo>
                        <a:pt x="10" y="25"/>
                      </a:lnTo>
                      <a:lnTo>
                        <a:pt x="0" y="32"/>
                      </a:lnTo>
                      <a:lnTo>
                        <a:pt x="17" y="36"/>
                      </a:lnTo>
                      <a:lnTo>
                        <a:pt x="29" y="30"/>
                      </a:lnTo>
                      <a:lnTo>
                        <a:pt x="44" y="25"/>
                      </a:lnTo>
                      <a:lnTo>
                        <a:pt x="65" y="19"/>
                      </a:lnTo>
                      <a:lnTo>
                        <a:pt x="77" y="17"/>
                      </a:lnTo>
                      <a:lnTo>
                        <a:pt x="88" y="15"/>
                      </a:lnTo>
                      <a:lnTo>
                        <a:pt x="101" y="17"/>
                      </a:lnTo>
                      <a:lnTo>
                        <a:pt x="113" y="19"/>
                      </a:lnTo>
                      <a:lnTo>
                        <a:pt x="126" y="21"/>
                      </a:lnTo>
                      <a:lnTo>
                        <a:pt x="138" y="26"/>
                      </a:lnTo>
                      <a:lnTo>
                        <a:pt x="151" y="34"/>
                      </a:lnTo>
                      <a:lnTo>
                        <a:pt x="163" y="43"/>
                      </a:lnTo>
                      <a:lnTo>
                        <a:pt x="174" y="32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 w="9525">
                  <a:solidFill>
                    <a:srgbClr val="66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6" name="Freeform 143"/>
                <p:cNvSpPr>
                  <a:spLocks/>
                </p:cNvSpPr>
                <p:nvPr/>
              </p:nvSpPr>
              <p:spPr bwMode="auto">
                <a:xfrm>
                  <a:off x="1395413" y="4756150"/>
                  <a:ext cx="26987" cy="330200"/>
                </a:xfrm>
                <a:custGeom>
                  <a:avLst/>
                  <a:gdLst/>
                  <a:ahLst/>
                  <a:cxnLst>
                    <a:cxn ang="0">
                      <a:pos x="15" y="208"/>
                    </a:cxn>
                    <a:cxn ang="0">
                      <a:pos x="15" y="199"/>
                    </a:cxn>
                    <a:cxn ang="0">
                      <a:pos x="15" y="177"/>
                    </a:cxn>
                    <a:cxn ang="0">
                      <a:pos x="17" y="145"/>
                    </a:cxn>
                    <a:cxn ang="0">
                      <a:pos x="17" y="108"/>
                    </a:cxn>
                    <a:cxn ang="0">
                      <a:pos x="17" y="71"/>
                    </a:cxn>
                    <a:cxn ang="0">
                      <a:pos x="17" y="39"/>
                    </a:cxn>
                    <a:cxn ang="0">
                      <a:pos x="15" y="15"/>
                    </a:cxn>
                    <a:cxn ang="0">
                      <a:pos x="11" y="0"/>
                    </a:cxn>
                    <a:cxn ang="0">
                      <a:pos x="0" y="11"/>
                    </a:cxn>
                    <a:cxn ang="0">
                      <a:pos x="0" y="17"/>
                    </a:cxn>
                    <a:cxn ang="0">
                      <a:pos x="1" y="39"/>
                    </a:cxn>
                    <a:cxn ang="0">
                      <a:pos x="1" y="71"/>
                    </a:cxn>
                    <a:cxn ang="0">
                      <a:pos x="1" y="108"/>
                    </a:cxn>
                    <a:cxn ang="0">
                      <a:pos x="0" y="145"/>
                    </a:cxn>
                    <a:cxn ang="0">
                      <a:pos x="0" y="177"/>
                    </a:cxn>
                    <a:cxn ang="0">
                      <a:pos x="0" y="199"/>
                    </a:cxn>
                    <a:cxn ang="0">
                      <a:pos x="0" y="208"/>
                    </a:cxn>
                    <a:cxn ang="0">
                      <a:pos x="15" y="208"/>
                    </a:cxn>
                  </a:cxnLst>
                  <a:rect l="0" t="0" r="r" b="b"/>
                  <a:pathLst>
                    <a:path w="17" h="208">
                      <a:moveTo>
                        <a:pt x="15" y="208"/>
                      </a:moveTo>
                      <a:lnTo>
                        <a:pt x="15" y="199"/>
                      </a:lnTo>
                      <a:lnTo>
                        <a:pt x="15" y="177"/>
                      </a:lnTo>
                      <a:lnTo>
                        <a:pt x="17" y="145"/>
                      </a:lnTo>
                      <a:lnTo>
                        <a:pt x="17" y="108"/>
                      </a:lnTo>
                      <a:lnTo>
                        <a:pt x="17" y="71"/>
                      </a:lnTo>
                      <a:lnTo>
                        <a:pt x="17" y="39"/>
                      </a:lnTo>
                      <a:lnTo>
                        <a:pt x="15" y="15"/>
                      </a:lnTo>
                      <a:lnTo>
                        <a:pt x="11" y="0"/>
                      </a:lnTo>
                      <a:lnTo>
                        <a:pt x="0" y="11"/>
                      </a:lnTo>
                      <a:lnTo>
                        <a:pt x="0" y="17"/>
                      </a:lnTo>
                      <a:lnTo>
                        <a:pt x="1" y="39"/>
                      </a:lnTo>
                      <a:lnTo>
                        <a:pt x="1" y="71"/>
                      </a:lnTo>
                      <a:lnTo>
                        <a:pt x="1" y="108"/>
                      </a:lnTo>
                      <a:lnTo>
                        <a:pt x="0" y="145"/>
                      </a:lnTo>
                      <a:lnTo>
                        <a:pt x="0" y="177"/>
                      </a:lnTo>
                      <a:lnTo>
                        <a:pt x="0" y="199"/>
                      </a:lnTo>
                      <a:lnTo>
                        <a:pt x="0" y="208"/>
                      </a:lnTo>
                      <a:lnTo>
                        <a:pt x="15" y="208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 w="9525">
                  <a:solidFill>
                    <a:srgbClr val="66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7" name="Freeform 144"/>
                <p:cNvSpPr>
                  <a:spLocks/>
                </p:cNvSpPr>
                <p:nvPr/>
              </p:nvSpPr>
              <p:spPr bwMode="auto">
                <a:xfrm>
                  <a:off x="1146175" y="5083175"/>
                  <a:ext cx="273050" cy="58737"/>
                </a:xfrm>
                <a:custGeom>
                  <a:avLst/>
                  <a:gdLst/>
                  <a:ahLst/>
                  <a:cxnLst>
                    <a:cxn ang="0">
                      <a:pos x="0" y="13"/>
                    </a:cxn>
                    <a:cxn ang="0">
                      <a:pos x="15" y="23"/>
                    </a:cxn>
                    <a:cxn ang="0">
                      <a:pos x="30" y="28"/>
                    </a:cxn>
                    <a:cxn ang="0">
                      <a:pos x="46" y="34"/>
                    </a:cxn>
                    <a:cxn ang="0">
                      <a:pos x="61" y="36"/>
                    </a:cxn>
                    <a:cxn ang="0">
                      <a:pos x="76" y="37"/>
                    </a:cxn>
                    <a:cxn ang="0">
                      <a:pos x="90" y="37"/>
                    </a:cxn>
                    <a:cxn ang="0">
                      <a:pos x="103" y="36"/>
                    </a:cxn>
                    <a:cxn ang="0">
                      <a:pos x="116" y="34"/>
                    </a:cxn>
                    <a:cxn ang="0">
                      <a:pos x="137" y="28"/>
                    </a:cxn>
                    <a:cxn ang="0">
                      <a:pos x="155" y="21"/>
                    </a:cxn>
                    <a:cxn ang="0">
                      <a:pos x="164" y="13"/>
                    </a:cxn>
                    <a:cxn ang="0">
                      <a:pos x="172" y="2"/>
                    </a:cxn>
                    <a:cxn ang="0">
                      <a:pos x="157" y="2"/>
                    </a:cxn>
                    <a:cxn ang="0">
                      <a:pos x="155" y="0"/>
                    </a:cxn>
                    <a:cxn ang="0">
                      <a:pos x="147" y="6"/>
                    </a:cxn>
                    <a:cxn ang="0">
                      <a:pos x="132" y="13"/>
                    </a:cxn>
                    <a:cxn ang="0">
                      <a:pos x="111" y="19"/>
                    </a:cxn>
                    <a:cxn ang="0">
                      <a:pos x="101" y="21"/>
                    </a:cxn>
                    <a:cxn ang="0">
                      <a:pos x="90" y="23"/>
                    </a:cxn>
                    <a:cxn ang="0">
                      <a:pos x="76" y="23"/>
                    </a:cxn>
                    <a:cxn ang="0">
                      <a:pos x="63" y="21"/>
                    </a:cxn>
                    <a:cxn ang="0">
                      <a:pos x="49" y="19"/>
                    </a:cxn>
                    <a:cxn ang="0">
                      <a:pos x="36" y="15"/>
                    </a:cxn>
                    <a:cxn ang="0">
                      <a:pos x="23" y="10"/>
                    </a:cxn>
                    <a:cxn ang="0">
                      <a:pos x="7" y="0"/>
                    </a:cxn>
                    <a:cxn ang="0">
                      <a:pos x="0" y="13"/>
                    </a:cxn>
                  </a:cxnLst>
                  <a:rect l="0" t="0" r="r" b="b"/>
                  <a:pathLst>
                    <a:path w="172" h="37">
                      <a:moveTo>
                        <a:pt x="0" y="13"/>
                      </a:moveTo>
                      <a:lnTo>
                        <a:pt x="15" y="23"/>
                      </a:lnTo>
                      <a:lnTo>
                        <a:pt x="30" y="28"/>
                      </a:lnTo>
                      <a:lnTo>
                        <a:pt x="46" y="34"/>
                      </a:lnTo>
                      <a:lnTo>
                        <a:pt x="61" y="36"/>
                      </a:lnTo>
                      <a:lnTo>
                        <a:pt x="76" y="37"/>
                      </a:lnTo>
                      <a:lnTo>
                        <a:pt x="90" y="37"/>
                      </a:lnTo>
                      <a:lnTo>
                        <a:pt x="103" y="36"/>
                      </a:lnTo>
                      <a:lnTo>
                        <a:pt x="116" y="34"/>
                      </a:lnTo>
                      <a:lnTo>
                        <a:pt x="137" y="28"/>
                      </a:lnTo>
                      <a:lnTo>
                        <a:pt x="155" y="21"/>
                      </a:lnTo>
                      <a:lnTo>
                        <a:pt x="164" y="13"/>
                      </a:lnTo>
                      <a:lnTo>
                        <a:pt x="172" y="2"/>
                      </a:lnTo>
                      <a:lnTo>
                        <a:pt x="157" y="2"/>
                      </a:lnTo>
                      <a:lnTo>
                        <a:pt x="155" y="0"/>
                      </a:lnTo>
                      <a:lnTo>
                        <a:pt x="147" y="6"/>
                      </a:lnTo>
                      <a:lnTo>
                        <a:pt x="132" y="13"/>
                      </a:lnTo>
                      <a:lnTo>
                        <a:pt x="111" y="19"/>
                      </a:lnTo>
                      <a:lnTo>
                        <a:pt x="101" y="21"/>
                      </a:lnTo>
                      <a:lnTo>
                        <a:pt x="90" y="23"/>
                      </a:lnTo>
                      <a:lnTo>
                        <a:pt x="76" y="23"/>
                      </a:lnTo>
                      <a:lnTo>
                        <a:pt x="63" y="21"/>
                      </a:lnTo>
                      <a:lnTo>
                        <a:pt x="49" y="19"/>
                      </a:lnTo>
                      <a:lnTo>
                        <a:pt x="36" y="15"/>
                      </a:lnTo>
                      <a:lnTo>
                        <a:pt x="23" y="10"/>
                      </a:lnTo>
                      <a:lnTo>
                        <a:pt x="7" y="0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 w="9525">
                  <a:solidFill>
                    <a:srgbClr val="66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8" name="Freeform 145"/>
                <p:cNvSpPr>
                  <a:spLocks/>
                </p:cNvSpPr>
                <p:nvPr/>
              </p:nvSpPr>
              <p:spPr bwMode="auto">
                <a:xfrm>
                  <a:off x="1136650" y="4756150"/>
                  <a:ext cx="26988" cy="347662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13"/>
                    </a:cxn>
                    <a:cxn ang="0">
                      <a:pos x="0" y="37"/>
                    </a:cxn>
                    <a:cxn ang="0">
                      <a:pos x="0" y="71"/>
                    </a:cxn>
                    <a:cxn ang="0">
                      <a:pos x="0" y="110"/>
                    </a:cxn>
                    <a:cxn ang="0">
                      <a:pos x="0" y="147"/>
                    </a:cxn>
                    <a:cxn ang="0">
                      <a:pos x="0" y="180"/>
                    </a:cxn>
                    <a:cxn ang="0">
                      <a:pos x="0" y="204"/>
                    </a:cxn>
                    <a:cxn ang="0">
                      <a:pos x="6" y="219"/>
                    </a:cxn>
                    <a:cxn ang="0">
                      <a:pos x="13" y="206"/>
                    </a:cxn>
                    <a:cxn ang="0">
                      <a:pos x="15" y="203"/>
                    </a:cxn>
                    <a:cxn ang="0">
                      <a:pos x="15" y="180"/>
                    </a:cxn>
                    <a:cxn ang="0">
                      <a:pos x="15" y="147"/>
                    </a:cxn>
                    <a:cxn ang="0">
                      <a:pos x="15" y="110"/>
                    </a:cxn>
                    <a:cxn ang="0">
                      <a:pos x="15" y="71"/>
                    </a:cxn>
                    <a:cxn ang="0">
                      <a:pos x="15" y="37"/>
                    </a:cxn>
                    <a:cxn ang="0">
                      <a:pos x="15" y="13"/>
                    </a:cxn>
                    <a:cxn ang="0">
                      <a:pos x="17" y="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7" h="219">
                      <a:moveTo>
                        <a:pt x="0" y="0"/>
                      </a:moveTo>
                      <a:lnTo>
                        <a:pt x="0" y="13"/>
                      </a:lnTo>
                      <a:lnTo>
                        <a:pt x="0" y="37"/>
                      </a:lnTo>
                      <a:lnTo>
                        <a:pt x="0" y="71"/>
                      </a:lnTo>
                      <a:lnTo>
                        <a:pt x="0" y="110"/>
                      </a:lnTo>
                      <a:lnTo>
                        <a:pt x="0" y="147"/>
                      </a:lnTo>
                      <a:lnTo>
                        <a:pt x="0" y="180"/>
                      </a:lnTo>
                      <a:lnTo>
                        <a:pt x="0" y="204"/>
                      </a:lnTo>
                      <a:lnTo>
                        <a:pt x="6" y="219"/>
                      </a:lnTo>
                      <a:lnTo>
                        <a:pt x="13" y="206"/>
                      </a:lnTo>
                      <a:lnTo>
                        <a:pt x="15" y="203"/>
                      </a:lnTo>
                      <a:lnTo>
                        <a:pt x="15" y="180"/>
                      </a:lnTo>
                      <a:lnTo>
                        <a:pt x="15" y="147"/>
                      </a:lnTo>
                      <a:lnTo>
                        <a:pt x="15" y="110"/>
                      </a:lnTo>
                      <a:lnTo>
                        <a:pt x="15" y="71"/>
                      </a:lnTo>
                      <a:lnTo>
                        <a:pt x="15" y="37"/>
                      </a:lnTo>
                      <a:lnTo>
                        <a:pt x="15" y="13"/>
                      </a:lnTo>
                      <a:lnTo>
                        <a:pt x="17" y="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 w="9525">
                  <a:solidFill>
                    <a:srgbClr val="66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9" name="Freeform 146"/>
                <p:cNvSpPr>
                  <a:spLocks/>
                </p:cNvSpPr>
                <p:nvPr/>
              </p:nvSpPr>
              <p:spPr bwMode="auto">
                <a:xfrm>
                  <a:off x="1152525" y="4759325"/>
                  <a:ext cx="1588" cy="158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 w="9525">
                  <a:solidFill>
                    <a:srgbClr val="66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0" name="Freeform 147"/>
                <p:cNvSpPr>
                  <a:spLocks/>
                </p:cNvSpPr>
                <p:nvPr/>
              </p:nvSpPr>
              <p:spPr bwMode="auto">
                <a:xfrm>
                  <a:off x="1185863" y="4749800"/>
                  <a:ext cx="90487" cy="60325"/>
                </a:xfrm>
                <a:custGeom>
                  <a:avLst/>
                  <a:gdLst/>
                  <a:ahLst/>
                  <a:cxnLst>
                    <a:cxn ang="0">
                      <a:pos x="57" y="0"/>
                    </a:cxn>
                    <a:cxn ang="0">
                      <a:pos x="46" y="0"/>
                    </a:cxn>
                    <a:cxn ang="0">
                      <a:pos x="36" y="2"/>
                    </a:cxn>
                    <a:cxn ang="0">
                      <a:pos x="26" y="6"/>
                    </a:cxn>
                    <a:cxn ang="0">
                      <a:pos x="17" y="10"/>
                    </a:cxn>
                    <a:cxn ang="0">
                      <a:pos x="9" y="15"/>
                    </a:cxn>
                    <a:cxn ang="0">
                      <a:pos x="3" y="21"/>
                    </a:cxn>
                    <a:cxn ang="0">
                      <a:pos x="0" y="28"/>
                    </a:cxn>
                    <a:cxn ang="0">
                      <a:pos x="0" y="38"/>
                    </a:cxn>
                    <a:cxn ang="0">
                      <a:pos x="15" y="38"/>
                    </a:cxn>
                    <a:cxn ang="0">
                      <a:pos x="15" y="34"/>
                    </a:cxn>
                    <a:cxn ang="0">
                      <a:pos x="17" y="30"/>
                    </a:cxn>
                    <a:cxn ang="0">
                      <a:pos x="21" y="26"/>
                    </a:cxn>
                    <a:cxn ang="0">
                      <a:pos x="26" y="23"/>
                    </a:cxn>
                    <a:cxn ang="0">
                      <a:pos x="32" y="19"/>
                    </a:cxn>
                    <a:cxn ang="0">
                      <a:pos x="40" y="17"/>
                    </a:cxn>
                    <a:cxn ang="0">
                      <a:pos x="47" y="15"/>
                    </a:cxn>
                    <a:cxn ang="0">
                      <a:pos x="57" y="15"/>
                    </a:cxn>
                    <a:cxn ang="0">
                      <a:pos x="57" y="0"/>
                    </a:cxn>
                  </a:cxnLst>
                  <a:rect l="0" t="0" r="r" b="b"/>
                  <a:pathLst>
                    <a:path w="57" h="38">
                      <a:moveTo>
                        <a:pt x="57" y="0"/>
                      </a:moveTo>
                      <a:lnTo>
                        <a:pt x="46" y="0"/>
                      </a:lnTo>
                      <a:lnTo>
                        <a:pt x="36" y="2"/>
                      </a:lnTo>
                      <a:lnTo>
                        <a:pt x="26" y="6"/>
                      </a:lnTo>
                      <a:lnTo>
                        <a:pt x="17" y="10"/>
                      </a:lnTo>
                      <a:lnTo>
                        <a:pt x="9" y="15"/>
                      </a:lnTo>
                      <a:lnTo>
                        <a:pt x="3" y="21"/>
                      </a:lnTo>
                      <a:lnTo>
                        <a:pt x="0" y="28"/>
                      </a:lnTo>
                      <a:lnTo>
                        <a:pt x="0" y="38"/>
                      </a:lnTo>
                      <a:lnTo>
                        <a:pt x="15" y="38"/>
                      </a:lnTo>
                      <a:lnTo>
                        <a:pt x="15" y="34"/>
                      </a:lnTo>
                      <a:lnTo>
                        <a:pt x="17" y="30"/>
                      </a:lnTo>
                      <a:lnTo>
                        <a:pt x="21" y="26"/>
                      </a:lnTo>
                      <a:lnTo>
                        <a:pt x="26" y="23"/>
                      </a:lnTo>
                      <a:lnTo>
                        <a:pt x="32" y="19"/>
                      </a:lnTo>
                      <a:lnTo>
                        <a:pt x="40" y="17"/>
                      </a:lnTo>
                      <a:lnTo>
                        <a:pt x="47" y="15"/>
                      </a:lnTo>
                      <a:lnTo>
                        <a:pt x="57" y="15"/>
                      </a:lnTo>
                      <a:lnTo>
                        <a:pt x="57" y="0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 w="9525">
                  <a:solidFill>
                    <a:srgbClr val="66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1" name="Freeform 148"/>
                <p:cNvSpPr>
                  <a:spLocks/>
                </p:cNvSpPr>
                <p:nvPr/>
              </p:nvSpPr>
              <p:spPr bwMode="auto">
                <a:xfrm>
                  <a:off x="1276350" y="4749800"/>
                  <a:ext cx="90488" cy="60325"/>
                </a:xfrm>
                <a:custGeom>
                  <a:avLst/>
                  <a:gdLst/>
                  <a:ahLst/>
                  <a:cxnLst>
                    <a:cxn ang="0">
                      <a:pos x="57" y="38"/>
                    </a:cxn>
                    <a:cxn ang="0">
                      <a:pos x="55" y="28"/>
                    </a:cxn>
                    <a:cxn ang="0">
                      <a:pos x="52" y="21"/>
                    </a:cxn>
                    <a:cxn ang="0">
                      <a:pos x="46" y="15"/>
                    </a:cxn>
                    <a:cxn ang="0">
                      <a:pos x="38" y="10"/>
                    </a:cxn>
                    <a:cxn ang="0">
                      <a:pos x="31" y="6"/>
                    </a:cxn>
                    <a:cxn ang="0">
                      <a:pos x="21" y="2"/>
                    </a:cxn>
                    <a:cxn ang="0">
                      <a:pos x="11" y="0"/>
                    </a:cxn>
                    <a:cxn ang="0">
                      <a:pos x="0" y="0"/>
                    </a:cxn>
                    <a:cxn ang="0">
                      <a:pos x="0" y="15"/>
                    </a:cxn>
                    <a:cxn ang="0">
                      <a:pos x="10" y="15"/>
                    </a:cxn>
                    <a:cxn ang="0">
                      <a:pos x="17" y="17"/>
                    </a:cxn>
                    <a:cxn ang="0">
                      <a:pos x="25" y="19"/>
                    </a:cxn>
                    <a:cxn ang="0">
                      <a:pos x="31" y="23"/>
                    </a:cxn>
                    <a:cxn ang="0">
                      <a:pos x="36" y="26"/>
                    </a:cxn>
                    <a:cxn ang="0">
                      <a:pos x="38" y="30"/>
                    </a:cxn>
                    <a:cxn ang="0">
                      <a:pos x="40" y="34"/>
                    </a:cxn>
                    <a:cxn ang="0">
                      <a:pos x="42" y="38"/>
                    </a:cxn>
                    <a:cxn ang="0">
                      <a:pos x="57" y="38"/>
                    </a:cxn>
                  </a:cxnLst>
                  <a:rect l="0" t="0" r="r" b="b"/>
                  <a:pathLst>
                    <a:path w="57" h="38">
                      <a:moveTo>
                        <a:pt x="57" y="38"/>
                      </a:moveTo>
                      <a:lnTo>
                        <a:pt x="55" y="28"/>
                      </a:lnTo>
                      <a:lnTo>
                        <a:pt x="52" y="21"/>
                      </a:lnTo>
                      <a:lnTo>
                        <a:pt x="46" y="15"/>
                      </a:lnTo>
                      <a:lnTo>
                        <a:pt x="38" y="10"/>
                      </a:lnTo>
                      <a:lnTo>
                        <a:pt x="31" y="6"/>
                      </a:lnTo>
                      <a:lnTo>
                        <a:pt x="21" y="2"/>
                      </a:lnTo>
                      <a:lnTo>
                        <a:pt x="11" y="0"/>
                      </a:lnTo>
                      <a:lnTo>
                        <a:pt x="0" y="0"/>
                      </a:lnTo>
                      <a:lnTo>
                        <a:pt x="0" y="15"/>
                      </a:lnTo>
                      <a:lnTo>
                        <a:pt x="10" y="15"/>
                      </a:lnTo>
                      <a:lnTo>
                        <a:pt x="17" y="17"/>
                      </a:lnTo>
                      <a:lnTo>
                        <a:pt x="25" y="19"/>
                      </a:lnTo>
                      <a:lnTo>
                        <a:pt x="31" y="23"/>
                      </a:lnTo>
                      <a:lnTo>
                        <a:pt x="36" y="26"/>
                      </a:lnTo>
                      <a:lnTo>
                        <a:pt x="38" y="30"/>
                      </a:lnTo>
                      <a:lnTo>
                        <a:pt x="40" y="34"/>
                      </a:lnTo>
                      <a:lnTo>
                        <a:pt x="42" y="38"/>
                      </a:lnTo>
                      <a:lnTo>
                        <a:pt x="57" y="38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 w="9525">
                  <a:solidFill>
                    <a:srgbClr val="66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2" name="Freeform 149"/>
                <p:cNvSpPr>
                  <a:spLocks/>
                </p:cNvSpPr>
                <p:nvPr/>
              </p:nvSpPr>
              <p:spPr bwMode="auto">
                <a:xfrm>
                  <a:off x="1276350" y="4810125"/>
                  <a:ext cx="90488" cy="58737"/>
                </a:xfrm>
                <a:custGeom>
                  <a:avLst/>
                  <a:gdLst/>
                  <a:ahLst/>
                  <a:cxnLst>
                    <a:cxn ang="0">
                      <a:pos x="0" y="37"/>
                    </a:cxn>
                    <a:cxn ang="0">
                      <a:pos x="11" y="37"/>
                    </a:cxn>
                    <a:cxn ang="0">
                      <a:pos x="21" y="35"/>
                    </a:cxn>
                    <a:cxn ang="0">
                      <a:pos x="31" y="31"/>
                    </a:cxn>
                    <a:cxn ang="0">
                      <a:pos x="38" y="27"/>
                    </a:cxn>
                    <a:cxn ang="0">
                      <a:pos x="46" y="22"/>
                    </a:cxn>
                    <a:cxn ang="0">
                      <a:pos x="52" y="14"/>
                    </a:cxn>
                    <a:cxn ang="0">
                      <a:pos x="55" y="7"/>
                    </a:cxn>
                    <a:cxn ang="0">
                      <a:pos x="57" y="0"/>
                    </a:cxn>
                    <a:cxn ang="0">
                      <a:pos x="42" y="0"/>
                    </a:cxn>
                    <a:cxn ang="0">
                      <a:pos x="40" y="3"/>
                    </a:cxn>
                    <a:cxn ang="0">
                      <a:pos x="38" y="7"/>
                    </a:cxn>
                    <a:cxn ang="0">
                      <a:pos x="36" y="11"/>
                    </a:cxn>
                    <a:cxn ang="0">
                      <a:pos x="31" y="14"/>
                    </a:cxn>
                    <a:cxn ang="0">
                      <a:pos x="25" y="16"/>
                    </a:cxn>
                    <a:cxn ang="0">
                      <a:pos x="17" y="20"/>
                    </a:cxn>
                    <a:cxn ang="0">
                      <a:pos x="10" y="20"/>
                    </a:cxn>
                    <a:cxn ang="0">
                      <a:pos x="0" y="22"/>
                    </a:cxn>
                    <a:cxn ang="0">
                      <a:pos x="0" y="37"/>
                    </a:cxn>
                  </a:cxnLst>
                  <a:rect l="0" t="0" r="r" b="b"/>
                  <a:pathLst>
                    <a:path w="57" h="37">
                      <a:moveTo>
                        <a:pt x="0" y="37"/>
                      </a:moveTo>
                      <a:lnTo>
                        <a:pt x="11" y="37"/>
                      </a:lnTo>
                      <a:lnTo>
                        <a:pt x="21" y="35"/>
                      </a:lnTo>
                      <a:lnTo>
                        <a:pt x="31" y="31"/>
                      </a:lnTo>
                      <a:lnTo>
                        <a:pt x="38" y="27"/>
                      </a:lnTo>
                      <a:lnTo>
                        <a:pt x="46" y="22"/>
                      </a:lnTo>
                      <a:lnTo>
                        <a:pt x="52" y="14"/>
                      </a:lnTo>
                      <a:lnTo>
                        <a:pt x="55" y="7"/>
                      </a:lnTo>
                      <a:lnTo>
                        <a:pt x="57" y="0"/>
                      </a:lnTo>
                      <a:lnTo>
                        <a:pt x="42" y="0"/>
                      </a:lnTo>
                      <a:lnTo>
                        <a:pt x="40" y="3"/>
                      </a:lnTo>
                      <a:lnTo>
                        <a:pt x="38" y="7"/>
                      </a:lnTo>
                      <a:lnTo>
                        <a:pt x="36" y="11"/>
                      </a:lnTo>
                      <a:lnTo>
                        <a:pt x="31" y="14"/>
                      </a:lnTo>
                      <a:lnTo>
                        <a:pt x="25" y="16"/>
                      </a:lnTo>
                      <a:lnTo>
                        <a:pt x="17" y="20"/>
                      </a:lnTo>
                      <a:lnTo>
                        <a:pt x="10" y="20"/>
                      </a:lnTo>
                      <a:lnTo>
                        <a:pt x="0" y="22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 w="9525">
                  <a:solidFill>
                    <a:srgbClr val="66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3" name="Freeform 150"/>
                <p:cNvSpPr>
                  <a:spLocks/>
                </p:cNvSpPr>
                <p:nvPr/>
              </p:nvSpPr>
              <p:spPr bwMode="auto">
                <a:xfrm>
                  <a:off x="1185863" y="4810125"/>
                  <a:ext cx="90487" cy="5873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7"/>
                    </a:cxn>
                    <a:cxn ang="0">
                      <a:pos x="3" y="14"/>
                    </a:cxn>
                    <a:cxn ang="0">
                      <a:pos x="9" y="22"/>
                    </a:cxn>
                    <a:cxn ang="0">
                      <a:pos x="17" y="27"/>
                    </a:cxn>
                    <a:cxn ang="0">
                      <a:pos x="26" y="31"/>
                    </a:cxn>
                    <a:cxn ang="0">
                      <a:pos x="36" y="35"/>
                    </a:cxn>
                    <a:cxn ang="0">
                      <a:pos x="46" y="37"/>
                    </a:cxn>
                    <a:cxn ang="0">
                      <a:pos x="57" y="37"/>
                    </a:cxn>
                    <a:cxn ang="0">
                      <a:pos x="57" y="22"/>
                    </a:cxn>
                    <a:cxn ang="0">
                      <a:pos x="47" y="20"/>
                    </a:cxn>
                    <a:cxn ang="0">
                      <a:pos x="40" y="20"/>
                    </a:cxn>
                    <a:cxn ang="0">
                      <a:pos x="32" y="16"/>
                    </a:cxn>
                    <a:cxn ang="0">
                      <a:pos x="26" y="14"/>
                    </a:cxn>
                    <a:cxn ang="0">
                      <a:pos x="21" y="11"/>
                    </a:cxn>
                    <a:cxn ang="0">
                      <a:pos x="17" y="7"/>
                    </a:cxn>
                    <a:cxn ang="0">
                      <a:pos x="15" y="3"/>
                    </a:cxn>
                    <a:cxn ang="0">
                      <a:pos x="15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7" h="37">
                      <a:moveTo>
                        <a:pt x="0" y="0"/>
                      </a:moveTo>
                      <a:lnTo>
                        <a:pt x="0" y="7"/>
                      </a:lnTo>
                      <a:lnTo>
                        <a:pt x="3" y="14"/>
                      </a:lnTo>
                      <a:lnTo>
                        <a:pt x="9" y="22"/>
                      </a:lnTo>
                      <a:lnTo>
                        <a:pt x="17" y="27"/>
                      </a:lnTo>
                      <a:lnTo>
                        <a:pt x="26" y="31"/>
                      </a:lnTo>
                      <a:lnTo>
                        <a:pt x="36" y="35"/>
                      </a:lnTo>
                      <a:lnTo>
                        <a:pt x="46" y="37"/>
                      </a:lnTo>
                      <a:lnTo>
                        <a:pt x="57" y="37"/>
                      </a:lnTo>
                      <a:lnTo>
                        <a:pt x="57" y="22"/>
                      </a:lnTo>
                      <a:lnTo>
                        <a:pt x="47" y="20"/>
                      </a:lnTo>
                      <a:lnTo>
                        <a:pt x="40" y="20"/>
                      </a:lnTo>
                      <a:lnTo>
                        <a:pt x="32" y="16"/>
                      </a:lnTo>
                      <a:lnTo>
                        <a:pt x="26" y="14"/>
                      </a:lnTo>
                      <a:lnTo>
                        <a:pt x="21" y="11"/>
                      </a:lnTo>
                      <a:lnTo>
                        <a:pt x="17" y="7"/>
                      </a:lnTo>
                      <a:lnTo>
                        <a:pt x="15" y="3"/>
                      </a:lnTo>
                      <a:lnTo>
                        <a:pt x="15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 w="9525">
                  <a:solidFill>
                    <a:srgbClr val="66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4" name="Freeform 151"/>
                <p:cNvSpPr>
                  <a:spLocks/>
                </p:cNvSpPr>
                <p:nvPr/>
              </p:nvSpPr>
              <p:spPr bwMode="auto">
                <a:xfrm>
                  <a:off x="1196975" y="4810125"/>
                  <a:ext cx="1588" cy="158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 w="9525">
                  <a:solidFill>
                    <a:srgbClr val="66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5" name="Freeform 152"/>
                <p:cNvSpPr>
                  <a:spLocks/>
                </p:cNvSpPr>
                <p:nvPr/>
              </p:nvSpPr>
              <p:spPr bwMode="auto">
                <a:xfrm>
                  <a:off x="1436688" y="5110162"/>
                  <a:ext cx="60325" cy="141288"/>
                </a:xfrm>
                <a:custGeom>
                  <a:avLst/>
                  <a:gdLst/>
                  <a:ahLst/>
                  <a:cxnLst>
                    <a:cxn ang="0">
                      <a:pos x="31" y="87"/>
                    </a:cxn>
                    <a:cxn ang="0">
                      <a:pos x="38" y="85"/>
                    </a:cxn>
                    <a:cxn ang="0">
                      <a:pos x="16" y="0"/>
                    </a:cxn>
                    <a:cxn ang="0">
                      <a:pos x="0" y="4"/>
                    </a:cxn>
                    <a:cxn ang="0">
                      <a:pos x="23" y="89"/>
                    </a:cxn>
                    <a:cxn ang="0">
                      <a:pos x="31" y="87"/>
                    </a:cxn>
                  </a:cxnLst>
                  <a:rect l="0" t="0" r="r" b="b"/>
                  <a:pathLst>
                    <a:path w="38" h="89">
                      <a:moveTo>
                        <a:pt x="31" y="87"/>
                      </a:moveTo>
                      <a:lnTo>
                        <a:pt x="38" y="8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3" y="89"/>
                      </a:lnTo>
                      <a:lnTo>
                        <a:pt x="31" y="87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 w="9525">
                  <a:solidFill>
                    <a:srgbClr val="66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6" name="Freeform 153"/>
                <p:cNvSpPr>
                  <a:spLocks/>
                </p:cNvSpPr>
                <p:nvPr/>
              </p:nvSpPr>
              <p:spPr bwMode="auto">
                <a:xfrm>
                  <a:off x="1512888" y="5127625"/>
                  <a:ext cx="63500" cy="123825"/>
                </a:xfrm>
                <a:custGeom>
                  <a:avLst/>
                  <a:gdLst/>
                  <a:ahLst/>
                  <a:cxnLst>
                    <a:cxn ang="0">
                      <a:pos x="33" y="76"/>
                    </a:cxn>
                    <a:cxn ang="0">
                      <a:pos x="40" y="73"/>
                    </a:cxn>
                    <a:cxn ang="0">
                      <a:pos x="15" y="0"/>
                    </a:cxn>
                    <a:cxn ang="0">
                      <a:pos x="0" y="4"/>
                    </a:cxn>
                    <a:cxn ang="0">
                      <a:pos x="25" y="78"/>
                    </a:cxn>
                    <a:cxn ang="0">
                      <a:pos x="33" y="76"/>
                    </a:cxn>
                  </a:cxnLst>
                  <a:rect l="0" t="0" r="r" b="b"/>
                  <a:pathLst>
                    <a:path w="40" h="78">
                      <a:moveTo>
                        <a:pt x="33" y="76"/>
                      </a:moveTo>
                      <a:lnTo>
                        <a:pt x="40" y="73"/>
                      </a:lnTo>
                      <a:lnTo>
                        <a:pt x="15" y="0"/>
                      </a:lnTo>
                      <a:lnTo>
                        <a:pt x="0" y="4"/>
                      </a:lnTo>
                      <a:lnTo>
                        <a:pt x="25" y="78"/>
                      </a:lnTo>
                      <a:lnTo>
                        <a:pt x="33" y="76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 w="9525">
                  <a:solidFill>
                    <a:srgbClr val="66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7" name="Freeform 154"/>
                <p:cNvSpPr>
                  <a:spLocks/>
                </p:cNvSpPr>
                <p:nvPr/>
              </p:nvSpPr>
              <p:spPr bwMode="auto">
                <a:xfrm>
                  <a:off x="1592263" y="5119687"/>
                  <a:ext cx="66675" cy="131763"/>
                </a:xfrm>
                <a:custGeom>
                  <a:avLst/>
                  <a:gdLst/>
                  <a:ahLst/>
                  <a:cxnLst>
                    <a:cxn ang="0">
                      <a:pos x="34" y="81"/>
                    </a:cxn>
                    <a:cxn ang="0">
                      <a:pos x="42" y="78"/>
                    </a:cxn>
                    <a:cxn ang="0">
                      <a:pos x="15" y="0"/>
                    </a:cxn>
                    <a:cxn ang="0">
                      <a:pos x="0" y="5"/>
                    </a:cxn>
                    <a:cxn ang="0">
                      <a:pos x="26" y="83"/>
                    </a:cxn>
                    <a:cxn ang="0">
                      <a:pos x="34" y="81"/>
                    </a:cxn>
                  </a:cxnLst>
                  <a:rect l="0" t="0" r="r" b="b"/>
                  <a:pathLst>
                    <a:path w="42" h="83">
                      <a:moveTo>
                        <a:pt x="34" y="81"/>
                      </a:moveTo>
                      <a:lnTo>
                        <a:pt x="42" y="78"/>
                      </a:lnTo>
                      <a:lnTo>
                        <a:pt x="15" y="0"/>
                      </a:lnTo>
                      <a:lnTo>
                        <a:pt x="0" y="5"/>
                      </a:lnTo>
                      <a:lnTo>
                        <a:pt x="26" y="83"/>
                      </a:lnTo>
                      <a:lnTo>
                        <a:pt x="34" y="81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 w="9525">
                  <a:solidFill>
                    <a:srgbClr val="66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8" name="Freeform 155"/>
                <p:cNvSpPr>
                  <a:spLocks/>
                </p:cNvSpPr>
                <p:nvPr/>
              </p:nvSpPr>
              <p:spPr bwMode="auto">
                <a:xfrm>
                  <a:off x="1395413" y="4705350"/>
                  <a:ext cx="274637" cy="68262"/>
                </a:xfrm>
                <a:custGeom>
                  <a:avLst/>
                  <a:gdLst/>
                  <a:ahLst/>
                  <a:cxnLst>
                    <a:cxn ang="0">
                      <a:pos x="173" y="32"/>
                    </a:cxn>
                    <a:cxn ang="0">
                      <a:pos x="158" y="21"/>
                    </a:cxn>
                    <a:cxn ang="0">
                      <a:pos x="145" y="13"/>
                    </a:cxn>
                    <a:cxn ang="0">
                      <a:pos x="131" y="8"/>
                    </a:cxn>
                    <a:cxn ang="0">
                      <a:pos x="116" y="2"/>
                    </a:cxn>
                    <a:cxn ang="0">
                      <a:pos x="103" y="0"/>
                    </a:cxn>
                    <a:cxn ang="0">
                      <a:pos x="87" y="0"/>
                    </a:cxn>
                    <a:cxn ang="0">
                      <a:pos x="74" y="2"/>
                    </a:cxn>
                    <a:cxn ang="0">
                      <a:pos x="61" y="4"/>
                    </a:cxn>
                    <a:cxn ang="0">
                      <a:pos x="40" y="10"/>
                    </a:cxn>
                    <a:cxn ang="0">
                      <a:pos x="21" y="17"/>
                    </a:cxn>
                    <a:cxn ang="0">
                      <a:pos x="7" y="25"/>
                    </a:cxn>
                    <a:cxn ang="0">
                      <a:pos x="0" y="32"/>
                    </a:cxn>
                    <a:cxn ang="0">
                      <a:pos x="17" y="36"/>
                    </a:cxn>
                    <a:cxn ang="0">
                      <a:pos x="28" y="30"/>
                    </a:cxn>
                    <a:cxn ang="0">
                      <a:pos x="43" y="25"/>
                    </a:cxn>
                    <a:cxn ang="0">
                      <a:pos x="64" y="19"/>
                    </a:cxn>
                    <a:cxn ang="0">
                      <a:pos x="76" y="17"/>
                    </a:cxn>
                    <a:cxn ang="0">
                      <a:pos x="87" y="15"/>
                    </a:cxn>
                    <a:cxn ang="0">
                      <a:pos x="101" y="17"/>
                    </a:cxn>
                    <a:cxn ang="0">
                      <a:pos x="112" y="19"/>
                    </a:cxn>
                    <a:cxn ang="0">
                      <a:pos x="126" y="21"/>
                    </a:cxn>
                    <a:cxn ang="0">
                      <a:pos x="137" y="26"/>
                    </a:cxn>
                    <a:cxn ang="0">
                      <a:pos x="150" y="34"/>
                    </a:cxn>
                    <a:cxn ang="0">
                      <a:pos x="162" y="43"/>
                    </a:cxn>
                    <a:cxn ang="0">
                      <a:pos x="173" y="32"/>
                    </a:cxn>
                  </a:cxnLst>
                  <a:rect l="0" t="0" r="r" b="b"/>
                  <a:pathLst>
                    <a:path w="173" h="43">
                      <a:moveTo>
                        <a:pt x="173" y="32"/>
                      </a:moveTo>
                      <a:lnTo>
                        <a:pt x="158" y="21"/>
                      </a:lnTo>
                      <a:lnTo>
                        <a:pt x="145" y="13"/>
                      </a:lnTo>
                      <a:lnTo>
                        <a:pt x="131" y="8"/>
                      </a:lnTo>
                      <a:lnTo>
                        <a:pt x="116" y="2"/>
                      </a:lnTo>
                      <a:lnTo>
                        <a:pt x="103" y="0"/>
                      </a:lnTo>
                      <a:lnTo>
                        <a:pt x="87" y="0"/>
                      </a:lnTo>
                      <a:lnTo>
                        <a:pt x="74" y="2"/>
                      </a:lnTo>
                      <a:lnTo>
                        <a:pt x="61" y="4"/>
                      </a:lnTo>
                      <a:lnTo>
                        <a:pt x="40" y="10"/>
                      </a:lnTo>
                      <a:lnTo>
                        <a:pt x="21" y="17"/>
                      </a:lnTo>
                      <a:lnTo>
                        <a:pt x="7" y="25"/>
                      </a:lnTo>
                      <a:lnTo>
                        <a:pt x="0" y="32"/>
                      </a:lnTo>
                      <a:lnTo>
                        <a:pt x="17" y="36"/>
                      </a:lnTo>
                      <a:lnTo>
                        <a:pt x="28" y="30"/>
                      </a:lnTo>
                      <a:lnTo>
                        <a:pt x="43" y="25"/>
                      </a:lnTo>
                      <a:lnTo>
                        <a:pt x="64" y="19"/>
                      </a:lnTo>
                      <a:lnTo>
                        <a:pt x="76" y="17"/>
                      </a:lnTo>
                      <a:lnTo>
                        <a:pt x="87" y="15"/>
                      </a:lnTo>
                      <a:lnTo>
                        <a:pt x="101" y="17"/>
                      </a:lnTo>
                      <a:lnTo>
                        <a:pt x="112" y="19"/>
                      </a:lnTo>
                      <a:lnTo>
                        <a:pt x="126" y="21"/>
                      </a:lnTo>
                      <a:lnTo>
                        <a:pt x="137" y="26"/>
                      </a:lnTo>
                      <a:lnTo>
                        <a:pt x="150" y="34"/>
                      </a:lnTo>
                      <a:lnTo>
                        <a:pt x="162" y="43"/>
                      </a:lnTo>
                      <a:lnTo>
                        <a:pt x="173" y="32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 w="9525">
                  <a:solidFill>
                    <a:srgbClr val="66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9" name="Freeform 156"/>
                <p:cNvSpPr>
                  <a:spLocks/>
                </p:cNvSpPr>
                <p:nvPr/>
              </p:nvSpPr>
              <p:spPr bwMode="auto">
                <a:xfrm>
                  <a:off x="1652588" y="4756150"/>
                  <a:ext cx="26987" cy="330200"/>
                </a:xfrm>
                <a:custGeom>
                  <a:avLst/>
                  <a:gdLst/>
                  <a:ahLst/>
                  <a:cxnLst>
                    <a:cxn ang="0">
                      <a:pos x="15" y="208"/>
                    </a:cxn>
                    <a:cxn ang="0">
                      <a:pos x="15" y="199"/>
                    </a:cxn>
                    <a:cxn ang="0">
                      <a:pos x="15" y="177"/>
                    </a:cxn>
                    <a:cxn ang="0">
                      <a:pos x="17" y="145"/>
                    </a:cxn>
                    <a:cxn ang="0">
                      <a:pos x="17" y="108"/>
                    </a:cxn>
                    <a:cxn ang="0">
                      <a:pos x="17" y="71"/>
                    </a:cxn>
                    <a:cxn ang="0">
                      <a:pos x="17" y="39"/>
                    </a:cxn>
                    <a:cxn ang="0">
                      <a:pos x="15" y="15"/>
                    </a:cxn>
                    <a:cxn ang="0">
                      <a:pos x="11" y="0"/>
                    </a:cxn>
                    <a:cxn ang="0">
                      <a:pos x="0" y="11"/>
                    </a:cxn>
                    <a:cxn ang="0">
                      <a:pos x="0" y="17"/>
                    </a:cxn>
                    <a:cxn ang="0">
                      <a:pos x="0" y="39"/>
                    </a:cxn>
                    <a:cxn ang="0">
                      <a:pos x="2" y="71"/>
                    </a:cxn>
                    <a:cxn ang="0">
                      <a:pos x="2" y="108"/>
                    </a:cxn>
                    <a:cxn ang="0">
                      <a:pos x="0" y="145"/>
                    </a:cxn>
                    <a:cxn ang="0">
                      <a:pos x="0" y="177"/>
                    </a:cxn>
                    <a:cxn ang="0">
                      <a:pos x="0" y="199"/>
                    </a:cxn>
                    <a:cxn ang="0">
                      <a:pos x="0" y="208"/>
                    </a:cxn>
                    <a:cxn ang="0">
                      <a:pos x="15" y="208"/>
                    </a:cxn>
                  </a:cxnLst>
                  <a:rect l="0" t="0" r="r" b="b"/>
                  <a:pathLst>
                    <a:path w="17" h="208">
                      <a:moveTo>
                        <a:pt x="15" y="208"/>
                      </a:moveTo>
                      <a:lnTo>
                        <a:pt x="15" y="199"/>
                      </a:lnTo>
                      <a:lnTo>
                        <a:pt x="15" y="177"/>
                      </a:lnTo>
                      <a:lnTo>
                        <a:pt x="17" y="145"/>
                      </a:lnTo>
                      <a:lnTo>
                        <a:pt x="17" y="108"/>
                      </a:lnTo>
                      <a:lnTo>
                        <a:pt x="17" y="71"/>
                      </a:lnTo>
                      <a:lnTo>
                        <a:pt x="17" y="39"/>
                      </a:lnTo>
                      <a:lnTo>
                        <a:pt x="15" y="15"/>
                      </a:lnTo>
                      <a:lnTo>
                        <a:pt x="11" y="0"/>
                      </a:lnTo>
                      <a:lnTo>
                        <a:pt x="0" y="11"/>
                      </a:lnTo>
                      <a:lnTo>
                        <a:pt x="0" y="17"/>
                      </a:lnTo>
                      <a:lnTo>
                        <a:pt x="0" y="39"/>
                      </a:lnTo>
                      <a:lnTo>
                        <a:pt x="2" y="71"/>
                      </a:lnTo>
                      <a:lnTo>
                        <a:pt x="2" y="108"/>
                      </a:lnTo>
                      <a:lnTo>
                        <a:pt x="0" y="145"/>
                      </a:lnTo>
                      <a:lnTo>
                        <a:pt x="0" y="177"/>
                      </a:lnTo>
                      <a:lnTo>
                        <a:pt x="0" y="199"/>
                      </a:lnTo>
                      <a:lnTo>
                        <a:pt x="0" y="208"/>
                      </a:lnTo>
                      <a:lnTo>
                        <a:pt x="15" y="208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 w="9525">
                  <a:solidFill>
                    <a:srgbClr val="66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0" name="Freeform 157"/>
                <p:cNvSpPr>
                  <a:spLocks/>
                </p:cNvSpPr>
                <p:nvPr/>
              </p:nvSpPr>
              <p:spPr bwMode="auto">
                <a:xfrm>
                  <a:off x="1403350" y="5083175"/>
                  <a:ext cx="273050" cy="58737"/>
                </a:xfrm>
                <a:custGeom>
                  <a:avLst/>
                  <a:gdLst/>
                  <a:ahLst/>
                  <a:cxnLst>
                    <a:cxn ang="0">
                      <a:pos x="0" y="13"/>
                    </a:cxn>
                    <a:cxn ang="0">
                      <a:pos x="16" y="23"/>
                    </a:cxn>
                    <a:cxn ang="0">
                      <a:pos x="31" y="28"/>
                    </a:cxn>
                    <a:cxn ang="0">
                      <a:pos x="46" y="34"/>
                    </a:cxn>
                    <a:cxn ang="0">
                      <a:pos x="61" y="36"/>
                    </a:cxn>
                    <a:cxn ang="0">
                      <a:pos x="77" y="37"/>
                    </a:cxn>
                    <a:cxn ang="0">
                      <a:pos x="90" y="37"/>
                    </a:cxn>
                    <a:cxn ang="0">
                      <a:pos x="103" y="36"/>
                    </a:cxn>
                    <a:cxn ang="0">
                      <a:pos x="115" y="34"/>
                    </a:cxn>
                    <a:cxn ang="0">
                      <a:pos x="138" y="28"/>
                    </a:cxn>
                    <a:cxn ang="0">
                      <a:pos x="153" y="21"/>
                    </a:cxn>
                    <a:cxn ang="0">
                      <a:pos x="165" y="13"/>
                    </a:cxn>
                    <a:cxn ang="0">
                      <a:pos x="172" y="2"/>
                    </a:cxn>
                    <a:cxn ang="0">
                      <a:pos x="157" y="2"/>
                    </a:cxn>
                    <a:cxn ang="0">
                      <a:pos x="155" y="0"/>
                    </a:cxn>
                    <a:cxn ang="0">
                      <a:pos x="147" y="6"/>
                    </a:cxn>
                    <a:cxn ang="0">
                      <a:pos x="132" y="13"/>
                    </a:cxn>
                    <a:cxn ang="0">
                      <a:pos x="111" y="19"/>
                    </a:cxn>
                    <a:cxn ang="0">
                      <a:pos x="102" y="21"/>
                    </a:cxn>
                    <a:cxn ang="0">
                      <a:pos x="90" y="23"/>
                    </a:cxn>
                    <a:cxn ang="0">
                      <a:pos x="77" y="23"/>
                    </a:cxn>
                    <a:cxn ang="0">
                      <a:pos x="63" y="21"/>
                    </a:cxn>
                    <a:cxn ang="0">
                      <a:pos x="50" y="19"/>
                    </a:cxn>
                    <a:cxn ang="0">
                      <a:pos x="37" y="15"/>
                    </a:cxn>
                    <a:cxn ang="0">
                      <a:pos x="23" y="10"/>
                    </a:cxn>
                    <a:cxn ang="0">
                      <a:pos x="8" y="0"/>
                    </a:cxn>
                    <a:cxn ang="0">
                      <a:pos x="0" y="13"/>
                    </a:cxn>
                  </a:cxnLst>
                  <a:rect l="0" t="0" r="r" b="b"/>
                  <a:pathLst>
                    <a:path w="172" h="37">
                      <a:moveTo>
                        <a:pt x="0" y="13"/>
                      </a:moveTo>
                      <a:lnTo>
                        <a:pt x="16" y="23"/>
                      </a:lnTo>
                      <a:lnTo>
                        <a:pt x="31" y="28"/>
                      </a:lnTo>
                      <a:lnTo>
                        <a:pt x="46" y="34"/>
                      </a:lnTo>
                      <a:lnTo>
                        <a:pt x="61" y="36"/>
                      </a:lnTo>
                      <a:lnTo>
                        <a:pt x="77" y="37"/>
                      </a:lnTo>
                      <a:lnTo>
                        <a:pt x="90" y="37"/>
                      </a:lnTo>
                      <a:lnTo>
                        <a:pt x="103" y="36"/>
                      </a:lnTo>
                      <a:lnTo>
                        <a:pt x="115" y="34"/>
                      </a:lnTo>
                      <a:lnTo>
                        <a:pt x="138" y="28"/>
                      </a:lnTo>
                      <a:lnTo>
                        <a:pt x="153" y="21"/>
                      </a:lnTo>
                      <a:lnTo>
                        <a:pt x="165" y="13"/>
                      </a:lnTo>
                      <a:lnTo>
                        <a:pt x="172" y="2"/>
                      </a:lnTo>
                      <a:lnTo>
                        <a:pt x="157" y="2"/>
                      </a:lnTo>
                      <a:lnTo>
                        <a:pt x="155" y="0"/>
                      </a:lnTo>
                      <a:lnTo>
                        <a:pt x="147" y="6"/>
                      </a:lnTo>
                      <a:lnTo>
                        <a:pt x="132" y="13"/>
                      </a:lnTo>
                      <a:lnTo>
                        <a:pt x="111" y="19"/>
                      </a:lnTo>
                      <a:lnTo>
                        <a:pt x="102" y="21"/>
                      </a:lnTo>
                      <a:lnTo>
                        <a:pt x="90" y="23"/>
                      </a:lnTo>
                      <a:lnTo>
                        <a:pt x="77" y="23"/>
                      </a:lnTo>
                      <a:lnTo>
                        <a:pt x="63" y="21"/>
                      </a:lnTo>
                      <a:lnTo>
                        <a:pt x="50" y="19"/>
                      </a:lnTo>
                      <a:lnTo>
                        <a:pt x="37" y="15"/>
                      </a:lnTo>
                      <a:lnTo>
                        <a:pt x="23" y="10"/>
                      </a:lnTo>
                      <a:lnTo>
                        <a:pt x="8" y="0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 w="9525">
                  <a:solidFill>
                    <a:srgbClr val="66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1" name="Freeform 158"/>
                <p:cNvSpPr>
                  <a:spLocks/>
                </p:cNvSpPr>
                <p:nvPr/>
              </p:nvSpPr>
              <p:spPr bwMode="auto">
                <a:xfrm>
                  <a:off x="1392238" y="4756150"/>
                  <a:ext cx="30162" cy="347662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2" y="13"/>
                    </a:cxn>
                    <a:cxn ang="0">
                      <a:pos x="2" y="37"/>
                    </a:cxn>
                    <a:cxn ang="0">
                      <a:pos x="2" y="71"/>
                    </a:cxn>
                    <a:cxn ang="0">
                      <a:pos x="0" y="110"/>
                    </a:cxn>
                    <a:cxn ang="0">
                      <a:pos x="0" y="147"/>
                    </a:cxn>
                    <a:cxn ang="0">
                      <a:pos x="2" y="180"/>
                    </a:cxn>
                    <a:cxn ang="0">
                      <a:pos x="2" y="204"/>
                    </a:cxn>
                    <a:cxn ang="0">
                      <a:pos x="7" y="219"/>
                    </a:cxn>
                    <a:cxn ang="0">
                      <a:pos x="15" y="206"/>
                    </a:cxn>
                    <a:cxn ang="0">
                      <a:pos x="17" y="203"/>
                    </a:cxn>
                    <a:cxn ang="0">
                      <a:pos x="17" y="180"/>
                    </a:cxn>
                    <a:cxn ang="0">
                      <a:pos x="17" y="147"/>
                    </a:cxn>
                    <a:cxn ang="0">
                      <a:pos x="17" y="110"/>
                    </a:cxn>
                    <a:cxn ang="0">
                      <a:pos x="17" y="71"/>
                    </a:cxn>
                    <a:cxn ang="0">
                      <a:pos x="17" y="37"/>
                    </a:cxn>
                    <a:cxn ang="0">
                      <a:pos x="17" y="13"/>
                    </a:cxn>
                    <a:cxn ang="0">
                      <a:pos x="19" y="4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19" h="219">
                      <a:moveTo>
                        <a:pt x="2" y="0"/>
                      </a:moveTo>
                      <a:lnTo>
                        <a:pt x="2" y="13"/>
                      </a:lnTo>
                      <a:lnTo>
                        <a:pt x="2" y="37"/>
                      </a:lnTo>
                      <a:lnTo>
                        <a:pt x="2" y="71"/>
                      </a:lnTo>
                      <a:lnTo>
                        <a:pt x="0" y="110"/>
                      </a:lnTo>
                      <a:lnTo>
                        <a:pt x="0" y="147"/>
                      </a:lnTo>
                      <a:lnTo>
                        <a:pt x="2" y="180"/>
                      </a:lnTo>
                      <a:lnTo>
                        <a:pt x="2" y="204"/>
                      </a:lnTo>
                      <a:lnTo>
                        <a:pt x="7" y="219"/>
                      </a:lnTo>
                      <a:lnTo>
                        <a:pt x="15" y="206"/>
                      </a:lnTo>
                      <a:lnTo>
                        <a:pt x="17" y="203"/>
                      </a:lnTo>
                      <a:lnTo>
                        <a:pt x="17" y="180"/>
                      </a:lnTo>
                      <a:lnTo>
                        <a:pt x="17" y="147"/>
                      </a:lnTo>
                      <a:lnTo>
                        <a:pt x="17" y="110"/>
                      </a:lnTo>
                      <a:lnTo>
                        <a:pt x="17" y="71"/>
                      </a:lnTo>
                      <a:lnTo>
                        <a:pt x="17" y="37"/>
                      </a:lnTo>
                      <a:lnTo>
                        <a:pt x="17" y="13"/>
                      </a:lnTo>
                      <a:lnTo>
                        <a:pt x="19" y="4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 w="9525">
                  <a:solidFill>
                    <a:srgbClr val="66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2" name="Freeform 159"/>
                <p:cNvSpPr>
                  <a:spLocks/>
                </p:cNvSpPr>
                <p:nvPr/>
              </p:nvSpPr>
              <p:spPr bwMode="auto">
                <a:xfrm>
                  <a:off x="1406525" y="4759325"/>
                  <a:ext cx="1588" cy="158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 w="9525">
                  <a:solidFill>
                    <a:srgbClr val="66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3" name="Freeform 160"/>
                <p:cNvSpPr>
                  <a:spLocks/>
                </p:cNvSpPr>
                <p:nvPr/>
              </p:nvSpPr>
              <p:spPr bwMode="auto">
                <a:xfrm>
                  <a:off x="1443038" y="4749800"/>
                  <a:ext cx="90487" cy="60325"/>
                </a:xfrm>
                <a:custGeom>
                  <a:avLst/>
                  <a:gdLst/>
                  <a:ahLst/>
                  <a:cxnLst>
                    <a:cxn ang="0">
                      <a:pos x="57" y="0"/>
                    </a:cxn>
                    <a:cxn ang="0">
                      <a:pos x="46" y="0"/>
                    </a:cxn>
                    <a:cxn ang="0">
                      <a:pos x="36" y="2"/>
                    </a:cxn>
                    <a:cxn ang="0">
                      <a:pos x="27" y="6"/>
                    </a:cxn>
                    <a:cxn ang="0">
                      <a:pos x="17" y="10"/>
                    </a:cxn>
                    <a:cxn ang="0">
                      <a:pos x="10" y="15"/>
                    </a:cxn>
                    <a:cxn ang="0">
                      <a:pos x="4" y="21"/>
                    </a:cxn>
                    <a:cxn ang="0">
                      <a:pos x="0" y="28"/>
                    </a:cxn>
                    <a:cxn ang="0">
                      <a:pos x="0" y="38"/>
                    </a:cxn>
                    <a:cxn ang="0">
                      <a:pos x="15" y="38"/>
                    </a:cxn>
                    <a:cxn ang="0">
                      <a:pos x="15" y="34"/>
                    </a:cxn>
                    <a:cxn ang="0">
                      <a:pos x="17" y="30"/>
                    </a:cxn>
                    <a:cxn ang="0">
                      <a:pos x="21" y="26"/>
                    </a:cxn>
                    <a:cxn ang="0">
                      <a:pos x="27" y="23"/>
                    </a:cxn>
                    <a:cxn ang="0">
                      <a:pos x="33" y="19"/>
                    </a:cxn>
                    <a:cxn ang="0">
                      <a:pos x="40" y="17"/>
                    </a:cxn>
                    <a:cxn ang="0">
                      <a:pos x="48" y="15"/>
                    </a:cxn>
                    <a:cxn ang="0">
                      <a:pos x="57" y="15"/>
                    </a:cxn>
                    <a:cxn ang="0">
                      <a:pos x="57" y="0"/>
                    </a:cxn>
                  </a:cxnLst>
                  <a:rect l="0" t="0" r="r" b="b"/>
                  <a:pathLst>
                    <a:path w="57" h="38">
                      <a:moveTo>
                        <a:pt x="57" y="0"/>
                      </a:moveTo>
                      <a:lnTo>
                        <a:pt x="46" y="0"/>
                      </a:lnTo>
                      <a:lnTo>
                        <a:pt x="36" y="2"/>
                      </a:lnTo>
                      <a:lnTo>
                        <a:pt x="27" y="6"/>
                      </a:lnTo>
                      <a:lnTo>
                        <a:pt x="17" y="10"/>
                      </a:lnTo>
                      <a:lnTo>
                        <a:pt x="10" y="15"/>
                      </a:lnTo>
                      <a:lnTo>
                        <a:pt x="4" y="21"/>
                      </a:lnTo>
                      <a:lnTo>
                        <a:pt x="0" y="28"/>
                      </a:lnTo>
                      <a:lnTo>
                        <a:pt x="0" y="38"/>
                      </a:lnTo>
                      <a:lnTo>
                        <a:pt x="15" y="38"/>
                      </a:lnTo>
                      <a:lnTo>
                        <a:pt x="15" y="34"/>
                      </a:lnTo>
                      <a:lnTo>
                        <a:pt x="17" y="30"/>
                      </a:lnTo>
                      <a:lnTo>
                        <a:pt x="21" y="26"/>
                      </a:lnTo>
                      <a:lnTo>
                        <a:pt x="27" y="23"/>
                      </a:lnTo>
                      <a:lnTo>
                        <a:pt x="33" y="19"/>
                      </a:lnTo>
                      <a:lnTo>
                        <a:pt x="40" y="17"/>
                      </a:lnTo>
                      <a:lnTo>
                        <a:pt x="48" y="15"/>
                      </a:lnTo>
                      <a:lnTo>
                        <a:pt x="57" y="15"/>
                      </a:lnTo>
                      <a:lnTo>
                        <a:pt x="57" y="0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 w="9525">
                  <a:solidFill>
                    <a:srgbClr val="66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4" name="Freeform 161"/>
                <p:cNvSpPr>
                  <a:spLocks/>
                </p:cNvSpPr>
                <p:nvPr/>
              </p:nvSpPr>
              <p:spPr bwMode="auto">
                <a:xfrm>
                  <a:off x="1533525" y="4749800"/>
                  <a:ext cx="92075" cy="60325"/>
                </a:xfrm>
                <a:custGeom>
                  <a:avLst/>
                  <a:gdLst/>
                  <a:ahLst/>
                  <a:cxnLst>
                    <a:cxn ang="0">
                      <a:pos x="58" y="38"/>
                    </a:cxn>
                    <a:cxn ang="0">
                      <a:pos x="56" y="28"/>
                    </a:cxn>
                    <a:cxn ang="0">
                      <a:pos x="52" y="21"/>
                    </a:cxn>
                    <a:cxn ang="0">
                      <a:pos x="46" y="15"/>
                    </a:cxn>
                    <a:cxn ang="0">
                      <a:pos x="39" y="10"/>
                    </a:cxn>
                    <a:cxn ang="0">
                      <a:pos x="31" y="6"/>
                    </a:cxn>
                    <a:cxn ang="0">
                      <a:pos x="21" y="2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15"/>
                    </a:cxn>
                    <a:cxn ang="0">
                      <a:pos x="10" y="15"/>
                    </a:cxn>
                    <a:cxn ang="0">
                      <a:pos x="18" y="17"/>
                    </a:cxn>
                    <a:cxn ang="0">
                      <a:pos x="25" y="19"/>
                    </a:cxn>
                    <a:cxn ang="0">
                      <a:pos x="31" y="23"/>
                    </a:cxn>
                    <a:cxn ang="0">
                      <a:pos x="37" y="26"/>
                    </a:cxn>
                    <a:cxn ang="0">
                      <a:pos x="39" y="30"/>
                    </a:cxn>
                    <a:cxn ang="0">
                      <a:pos x="41" y="34"/>
                    </a:cxn>
                    <a:cxn ang="0">
                      <a:pos x="42" y="38"/>
                    </a:cxn>
                    <a:cxn ang="0">
                      <a:pos x="58" y="38"/>
                    </a:cxn>
                  </a:cxnLst>
                  <a:rect l="0" t="0" r="r" b="b"/>
                  <a:pathLst>
                    <a:path w="58" h="38">
                      <a:moveTo>
                        <a:pt x="58" y="38"/>
                      </a:moveTo>
                      <a:lnTo>
                        <a:pt x="56" y="28"/>
                      </a:lnTo>
                      <a:lnTo>
                        <a:pt x="52" y="21"/>
                      </a:lnTo>
                      <a:lnTo>
                        <a:pt x="46" y="15"/>
                      </a:lnTo>
                      <a:lnTo>
                        <a:pt x="39" y="10"/>
                      </a:lnTo>
                      <a:lnTo>
                        <a:pt x="31" y="6"/>
                      </a:lnTo>
                      <a:lnTo>
                        <a:pt x="21" y="2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15"/>
                      </a:lnTo>
                      <a:lnTo>
                        <a:pt x="10" y="15"/>
                      </a:lnTo>
                      <a:lnTo>
                        <a:pt x="18" y="17"/>
                      </a:lnTo>
                      <a:lnTo>
                        <a:pt x="25" y="19"/>
                      </a:lnTo>
                      <a:lnTo>
                        <a:pt x="31" y="23"/>
                      </a:lnTo>
                      <a:lnTo>
                        <a:pt x="37" y="26"/>
                      </a:lnTo>
                      <a:lnTo>
                        <a:pt x="39" y="30"/>
                      </a:lnTo>
                      <a:lnTo>
                        <a:pt x="41" y="34"/>
                      </a:lnTo>
                      <a:lnTo>
                        <a:pt x="42" y="38"/>
                      </a:lnTo>
                      <a:lnTo>
                        <a:pt x="58" y="38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 w="9525">
                  <a:solidFill>
                    <a:srgbClr val="66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5" name="Freeform 162"/>
                <p:cNvSpPr>
                  <a:spLocks/>
                </p:cNvSpPr>
                <p:nvPr/>
              </p:nvSpPr>
              <p:spPr bwMode="auto">
                <a:xfrm>
                  <a:off x="1533525" y="4810125"/>
                  <a:ext cx="92075" cy="58737"/>
                </a:xfrm>
                <a:custGeom>
                  <a:avLst/>
                  <a:gdLst/>
                  <a:ahLst/>
                  <a:cxnLst>
                    <a:cxn ang="0">
                      <a:pos x="0" y="37"/>
                    </a:cxn>
                    <a:cxn ang="0">
                      <a:pos x="12" y="37"/>
                    </a:cxn>
                    <a:cxn ang="0">
                      <a:pos x="21" y="35"/>
                    </a:cxn>
                    <a:cxn ang="0">
                      <a:pos x="31" y="31"/>
                    </a:cxn>
                    <a:cxn ang="0">
                      <a:pos x="39" y="27"/>
                    </a:cxn>
                    <a:cxn ang="0">
                      <a:pos x="46" y="22"/>
                    </a:cxn>
                    <a:cxn ang="0">
                      <a:pos x="52" y="14"/>
                    </a:cxn>
                    <a:cxn ang="0">
                      <a:pos x="56" y="7"/>
                    </a:cxn>
                    <a:cxn ang="0">
                      <a:pos x="58" y="0"/>
                    </a:cxn>
                    <a:cxn ang="0">
                      <a:pos x="42" y="0"/>
                    </a:cxn>
                    <a:cxn ang="0">
                      <a:pos x="41" y="3"/>
                    </a:cxn>
                    <a:cxn ang="0">
                      <a:pos x="39" y="7"/>
                    </a:cxn>
                    <a:cxn ang="0">
                      <a:pos x="37" y="11"/>
                    </a:cxn>
                    <a:cxn ang="0">
                      <a:pos x="31" y="14"/>
                    </a:cxn>
                    <a:cxn ang="0">
                      <a:pos x="25" y="16"/>
                    </a:cxn>
                    <a:cxn ang="0">
                      <a:pos x="18" y="20"/>
                    </a:cxn>
                    <a:cxn ang="0">
                      <a:pos x="10" y="20"/>
                    </a:cxn>
                    <a:cxn ang="0">
                      <a:pos x="0" y="22"/>
                    </a:cxn>
                    <a:cxn ang="0">
                      <a:pos x="0" y="37"/>
                    </a:cxn>
                  </a:cxnLst>
                  <a:rect l="0" t="0" r="r" b="b"/>
                  <a:pathLst>
                    <a:path w="58" h="37">
                      <a:moveTo>
                        <a:pt x="0" y="37"/>
                      </a:moveTo>
                      <a:lnTo>
                        <a:pt x="12" y="37"/>
                      </a:lnTo>
                      <a:lnTo>
                        <a:pt x="21" y="35"/>
                      </a:lnTo>
                      <a:lnTo>
                        <a:pt x="31" y="31"/>
                      </a:lnTo>
                      <a:lnTo>
                        <a:pt x="39" y="27"/>
                      </a:lnTo>
                      <a:lnTo>
                        <a:pt x="46" y="22"/>
                      </a:lnTo>
                      <a:lnTo>
                        <a:pt x="52" y="14"/>
                      </a:lnTo>
                      <a:lnTo>
                        <a:pt x="56" y="7"/>
                      </a:lnTo>
                      <a:lnTo>
                        <a:pt x="58" y="0"/>
                      </a:lnTo>
                      <a:lnTo>
                        <a:pt x="42" y="0"/>
                      </a:lnTo>
                      <a:lnTo>
                        <a:pt x="41" y="3"/>
                      </a:lnTo>
                      <a:lnTo>
                        <a:pt x="39" y="7"/>
                      </a:lnTo>
                      <a:lnTo>
                        <a:pt x="37" y="11"/>
                      </a:lnTo>
                      <a:lnTo>
                        <a:pt x="31" y="14"/>
                      </a:lnTo>
                      <a:lnTo>
                        <a:pt x="25" y="16"/>
                      </a:lnTo>
                      <a:lnTo>
                        <a:pt x="18" y="20"/>
                      </a:lnTo>
                      <a:lnTo>
                        <a:pt x="10" y="20"/>
                      </a:lnTo>
                      <a:lnTo>
                        <a:pt x="0" y="22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 w="9525">
                  <a:solidFill>
                    <a:srgbClr val="66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6" name="Freeform 163"/>
                <p:cNvSpPr>
                  <a:spLocks/>
                </p:cNvSpPr>
                <p:nvPr/>
              </p:nvSpPr>
              <p:spPr bwMode="auto">
                <a:xfrm>
                  <a:off x="1443038" y="4810125"/>
                  <a:ext cx="90487" cy="5873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7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7" y="27"/>
                    </a:cxn>
                    <a:cxn ang="0">
                      <a:pos x="27" y="31"/>
                    </a:cxn>
                    <a:cxn ang="0">
                      <a:pos x="36" y="35"/>
                    </a:cxn>
                    <a:cxn ang="0">
                      <a:pos x="46" y="37"/>
                    </a:cxn>
                    <a:cxn ang="0">
                      <a:pos x="57" y="37"/>
                    </a:cxn>
                    <a:cxn ang="0">
                      <a:pos x="57" y="22"/>
                    </a:cxn>
                    <a:cxn ang="0">
                      <a:pos x="48" y="20"/>
                    </a:cxn>
                    <a:cxn ang="0">
                      <a:pos x="40" y="20"/>
                    </a:cxn>
                    <a:cxn ang="0">
                      <a:pos x="33" y="16"/>
                    </a:cxn>
                    <a:cxn ang="0">
                      <a:pos x="27" y="14"/>
                    </a:cxn>
                    <a:cxn ang="0">
                      <a:pos x="21" y="11"/>
                    </a:cxn>
                    <a:cxn ang="0">
                      <a:pos x="17" y="7"/>
                    </a:cxn>
                    <a:cxn ang="0">
                      <a:pos x="15" y="3"/>
                    </a:cxn>
                    <a:cxn ang="0">
                      <a:pos x="15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7" h="37">
                      <a:moveTo>
                        <a:pt x="0" y="0"/>
                      </a:moveTo>
                      <a:lnTo>
                        <a:pt x="0" y="7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7" y="27"/>
                      </a:lnTo>
                      <a:lnTo>
                        <a:pt x="27" y="31"/>
                      </a:lnTo>
                      <a:lnTo>
                        <a:pt x="36" y="35"/>
                      </a:lnTo>
                      <a:lnTo>
                        <a:pt x="46" y="37"/>
                      </a:lnTo>
                      <a:lnTo>
                        <a:pt x="57" y="37"/>
                      </a:lnTo>
                      <a:lnTo>
                        <a:pt x="57" y="22"/>
                      </a:lnTo>
                      <a:lnTo>
                        <a:pt x="48" y="20"/>
                      </a:lnTo>
                      <a:lnTo>
                        <a:pt x="40" y="20"/>
                      </a:lnTo>
                      <a:lnTo>
                        <a:pt x="33" y="16"/>
                      </a:lnTo>
                      <a:lnTo>
                        <a:pt x="27" y="14"/>
                      </a:lnTo>
                      <a:lnTo>
                        <a:pt x="21" y="11"/>
                      </a:lnTo>
                      <a:lnTo>
                        <a:pt x="17" y="7"/>
                      </a:lnTo>
                      <a:lnTo>
                        <a:pt x="15" y="3"/>
                      </a:lnTo>
                      <a:lnTo>
                        <a:pt x="15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 w="9525">
                  <a:solidFill>
                    <a:srgbClr val="66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7" name="Freeform 164"/>
                <p:cNvSpPr>
                  <a:spLocks/>
                </p:cNvSpPr>
                <p:nvPr/>
              </p:nvSpPr>
              <p:spPr bwMode="auto">
                <a:xfrm>
                  <a:off x="1455738" y="4810125"/>
                  <a:ext cx="1587" cy="158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 w="9525">
                  <a:solidFill>
                    <a:srgbClr val="66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8" name="Freeform 165"/>
                <p:cNvSpPr>
                  <a:spLocks/>
                </p:cNvSpPr>
                <p:nvPr/>
              </p:nvSpPr>
              <p:spPr bwMode="auto">
                <a:xfrm>
                  <a:off x="1695450" y="5110162"/>
                  <a:ext cx="60325" cy="141288"/>
                </a:xfrm>
                <a:custGeom>
                  <a:avLst/>
                  <a:gdLst/>
                  <a:ahLst/>
                  <a:cxnLst>
                    <a:cxn ang="0">
                      <a:pos x="30" y="87"/>
                    </a:cxn>
                    <a:cxn ang="0">
                      <a:pos x="38" y="85"/>
                    </a:cxn>
                    <a:cxn ang="0">
                      <a:pos x="15" y="0"/>
                    </a:cxn>
                    <a:cxn ang="0">
                      <a:pos x="0" y="4"/>
                    </a:cxn>
                    <a:cxn ang="0">
                      <a:pos x="23" y="89"/>
                    </a:cxn>
                    <a:cxn ang="0">
                      <a:pos x="30" y="87"/>
                    </a:cxn>
                  </a:cxnLst>
                  <a:rect l="0" t="0" r="r" b="b"/>
                  <a:pathLst>
                    <a:path w="38" h="89">
                      <a:moveTo>
                        <a:pt x="30" y="87"/>
                      </a:moveTo>
                      <a:lnTo>
                        <a:pt x="38" y="85"/>
                      </a:lnTo>
                      <a:lnTo>
                        <a:pt x="15" y="0"/>
                      </a:lnTo>
                      <a:lnTo>
                        <a:pt x="0" y="4"/>
                      </a:lnTo>
                      <a:lnTo>
                        <a:pt x="23" y="89"/>
                      </a:lnTo>
                      <a:lnTo>
                        <a:pt x="30" y="87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 w="9525">
                  <a:solidFill>
                    <a:srgbClr val="66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9" name="Freeform 166"/>
                <p:cNvSpPr>
                  <a:spLocks/>
                </p:cNvSpPr>
                <p:nvPr/>
              </p:nvSpPr>
              <p:spPr bwMode="auto">
                <a:xfrm>
                  <a:off x="1770063" y="5127625"/>
                  <a:ext cx="65087" cy="123825"/>
                </a:xfrm>
                <a:custGeom>
                  <a:avLst/>
                  <a:gdLst/>
                  <a:ahLst/>
                  <a:cxnLst>
                    <a:cxn ang="0">
                      <a:pos x="33" y="76"/>
                    </a:cxn>
                    <a:cxn ang="0">
                      <a:pos x="41" y="73"/>
                    </a:cxn>
                    <a:cxn ang="0">
                      <a:pos x="16" y="0"/>
                    </a:cxn>
                    <a:cxn ang="0">
                      <a:pos x="0" y="4"/>
                    </a:cxn>
                    <a:cxn ang="0">
                      <a:pos x="25" y="78"/>
                    </a:cxn>
                    <a:cxn ang="0">
                      <a:pos x="33" y="76"/>
                    </a:cxn>
                  </a:cxnLst>
                  <a:rect l="0" t="0" r="r" b="b"/>
                  <a:pathLst>
                    <a:path w="41" h="78">
                      <a:moveTo>
                        <a:pt x="33" y="76"/>
                      </a:moveTo>
                      <a:lnTo>
                        <a:pt x="41" y="73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5" y="78"/>
                      </a:lnTo>
                      <a:lnTo>
                        <a:pt x="33" y="76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 w="9525">
                  <a:solidFill>
                    <a:srgbClr val="66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0" name="Freeform 167"/>
                <p:cNvSpPr>
                  <a:spLocks/>
                </p:cNvSpPr>
                <p:nvPr/>
              </p:nvSpPr>
              <p:spPr bwMode="auto">
                <a:xfrm>
                  <a:off x="1849438" y="5119687"/>
                  <a:ext cx="66675" cy="131763"/>
                </a:xfrm>
                <a:custGeom>
                  <a:avLst/>
                  <a:gdLst/>
                  <a:ahLst/>
                  <a:cxnLst>
                    <a:cxn ang="0">
                      <a:pos x="35" y="81"/>
                    </a:cxn>
                    <a:cxn ang="0">
                      <a:pos x="42" y="78"/>
                    </a:cxn>
                    <a:cxn ang="0">
                      <a:pos x="15" y="0"/>
                    </a:cxn>
                    <a:cxn ang="0">
                      <a:pos x="0" y="5"/>
                    </a:cxn>
                    <a:cxn ang="0">
                      <a:pos x="27" y="83"/>
                    </a:cxn>
                    <a:cxn ang="0">
                      <a:pos x="35" y="81"/>
                    </a:cxn>
                  </a:cxnLst>
                  <a:rect l="0" t="0" r="r" b="b"/>
                  <a:pathLst>
                    <a:path w="42" h="83">
                      <a:moveTo>
                        <a:pt x="35" y="81"/>
                      </a:moveTo>
                      <a:lnTo>
                        <a:pt x="42" y="78"/>
                      </a:lnTo>
                      <a:lnTo>
                        <a:pt x="15" y="0"/>
                      </a:lnTo>
                      <a:lnTo>
                        <a:pt x="0" y="5"/>
                      </a:lnTo>
                      <a:lnTo>
                        <a:pt x="27" y="83"/>
                      </a:lnTo>
                      <a:lnTo>
                        <a:pt x="35" y="81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 w="9525">
                  <a:solidFill>
                    <a:srgbClr val="66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1" name="Freeform 168"/>
                <p:cNvSpPr>
                  <a:spLocks/>
                </p:cNvSpPr>
                <p:nvPr/>
              </p:nvSpPr>
              <p:spPr bwMode="auto">
                <a:xfrm>
                  <a:off x="1652588" y="4705350"/>
                  <a:ext cx="273050" cy="68262"/>
                </a:xfrm>
                <a:custGeom>
                  <a:avLst/>
                  <a:gdLst/>
                  <a:ahLst/>
                  <a:cxnLst>
                    <a:cxn ang="0">
                      <a:pos x="172" y="32"/>
                    </a:cxn>
                    <a:cxn ang="0">
                      <a:pos x="159" y="21"/>
                    </a:cxn>
                    <a:cxn ang="0">
                      <a:pos x="145" y="13"/>
                    </a:cxn>
                    <a:cxn ang="0">
                      <a:pos x="132" y="8"/>
                    </a:cxn>
                    <a:cxn ang="0">
                      <a:pos x="116" y="2"/>
                    </a:cxn>
                    <a:cxn ang="0">
                      <a:pos x="103" y="0"/>
                    </a:cxn>
                    <a:cxn ang="0">
                      <a:pos x="88" y="0"/>
                    </a:cxn>
                    <a:cxn ang="0">
                      <a:pos x="74" y="2"/>
                    </a:cxn>
                    <a:cxn ang="0">
                      <a:pos x="61" y="4"/>
                    </a:cxn>
                    <a:cxn ang="0">
                      <a:pos x="40" y="10"/>
                    </a:cxn>
                    <a:cxn ang="0">
                      <a:pos x="21" y="17"/>
                    </a:cxn>
                    <a:cxn ang="0">
                      <a:pos x="8" y="25"/>
                    </a:cxn>
                    <a:cxn ang="0">
                      <a:pos x="0" y="32"/>
                    </a:cxn>
                    <a:cxn ang="0">
                      <a:pos x="17" y="36"/>
                    </a:cxn>
                    <a:cxn ang="0">
                      <a:pos x="29" y="30"/>
                    </a:cxn>
                    <a:cxn ang="0">
                      <a:pos x="44" y="25"/>
                    </a:cxn>
                    <a:cxn ang="0">
                      <a:pos x="65" y="19"/>
                    </a:cxn>
                    <a:cxn ang="0">
                      <a:pos x="76" y="17"/>
                    </a:cxn>
                    <a:cxn ang="0">
                      <a:pos x="88" y="15"/>
                    </a:cxn>
                    <a:cxn ang="0">
                      <a:pos x="101" y="17"/>
                    </a:cxn>
                    <a:cxn ang="0">
                      <a:pos x="113" y="19"/>
                    </a:cxn>
                    <a:cxn ang="0">
                      <a:pos x="126" y="21"/>
                    </a:cxn>
                    <a:cxn ang="0">
                      <a:pos x="137" y="26"/>
                    </a:cxn>
                    <a:cxn ang="0">
                      <a:pos x="151" y="34"/>
                    </a:cxn>
                    <a:cxn ang="0">
                      <a:pos x="162" y="43"/>
                    </a:cxn>
                    <a:cxn ang="0">
                      <a:pos x="172" y="32"/>
                    </a:cxn>
                  </a:cxnLst>
                  <a:rect l="0" t="0" r="r" b="b"/>
                  <a:pathLst>
                    <a:path w="172" h="43">
                      <a:moveTo>
                        <a:pt x="172" y="32"/>
                      </a:moveTo>
                      <a:lnTo>
                        <a:pt x="159" y="21"/>
                      </a:lnTo>
                      <a:lnTo>
                        <a:pt x="145" y="13"/>
                      </a:lnTo>
                      <a:lnTo>
                        <a:pt x="132" y="8"/>
                      </a:lnTo>
                      <a:lnTo>
                        <a:pt x="116" y="2"/>
                      </a:lnTo>
                      <a:lnTo>
                        <a:pt x="103" y="0"/>
                      </a:lnTo>
                      <a:lnTo>
                        <a:pt x="88" y="0"/>
                      </a:lnTo>
                      <a:lnTo>
                        <a:pt x="74" y="2"/>
                      </a:lnTo>
                      <a:lnTo>
                        <a:pt x="61" y="4"/>
                      </a:lnTo>
                      <a:lnTo>
                        <a:pt x="40" y="10"/>
                      </a:lnTo>
                      <a:lnTo>
                        <a:pt x="21" y="17"/>
                      </a:lnTo>
                      <a:lnTo>
                        <a:pt x="8" y="25"/>
                      </a:lnTo>
                      <a:lnTo>
                        <a:pt x="0" y="32"/>
                      </a:lnTo>
                      <a:lnTo>
                        <a:pt x="17" y="36"/>
                      </a:lnTo>
                      <a:lnTo>
                        <a:pt x="29" y="30"/>
                      </a:lnTo>
                      <a:lnTo>
                        <a:pt x="44" y="25"/>
                      </a:lnTo>
                      <a:lnTo>
                        <a:pt x="65" y="19"/>
                      </a:lnTo>
                      <a:lnTo>
                        <a:pt x="76" y="17"/>
                      </a:lnTo>
                      <a:lnTo>
                        <a:pt x="88" y="15"/>
                      </a:lnTo>
                      <a:lnTo>
                        <a:pt x="101" y="17"/>
                      </a:lnTo>
                      <a:lnTo>
                        <a:pt x="113" y="19"/>
                      </a:lnTo>
                      <a:lnTo>
                        <a:pt x="126" y="21"/>
                      </a:lnTo>
                      <a:lnTo>
                        <a:pt x="137" y="26"/>
                      </a:lnTo>
                      <a:lnTo>
                        <a:pt x="151" y="34"/>
                      </a:lnTo>
                      <a:lnTo>
                        <a:pt x="162" y="43"/>
                      </a:lnTo>
                      <a:lnTo>
                        <a:pt x="172" y="32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 w="9525">
                  <a:solidFill>
                    <a:srgbClr val="66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2" name="Freeform 169"/>
                <p:cNvSpPr>
                  <a:spLocks/>
                </p:cNvSpPr>
                <p:nvPr/>
              </p:nvSpPr>
              <p:spPr bwMode="auto">
                <a:xfrm>
                  <a:off x="1909763" y="4756150"/>
                  <a:ext cx="28575" cy="330200"/>
                </a:xfrm>
                <a:custGeom>
                  <a:avLst/>
                  <a:gdLst/>
                  <a:ahLst/>
                  <a:cxnLst>
                    <a:cxn ang="0">
                      <a:pos x="16" y="208"/>
                    </a:cxn>
                    <a:cxn ang="0">
                      <a:pos x="16" y="199"/>
                    </a:cxn>
                    <a:cxn ang="0">
                      <a:pos x="16" y="177"/>
                    </a:cxn>
                    <a:cxn ang="0">
                      <a:pos x="18" y="145"/>
                    </a:cxn>
                    <a:cxn ang="0">
                      <a:pos x="18" y="108"/>
                    </a:cxn>
                    <a:cxn ang="0">
                      <a:pos x="18" y="71"/>
                    </a:cxn>
                    <a:cxn ang="0">
                      <a:pos x="18" y="39"/>
                    </a:cxn>
                    <a:cxn ang="0">
                      <a:pos x="16" y="15"/>
                    </a:cxn>
                    <a:cxn ang="0">
                      <a:pos x="10" y="0"/>
                    </a:cxn>
                    <a:cxn ang="0">
                      <a:pos x="0" y="11"/>
                    </a:cxn>
                    <a:cxn ang="0">
                      <a:pos x="0" y="17"/>
                    </a:cxn>
                    <a:cxn ang="0">
                      <a:pos x="0" y="39"/>
                    </a:cxn>
                    <a:cxn ang="0">
                      <a:pos x="2" y="71"/>
                    </a:cxn>
                    <a:cxn ang="0">
                      <a:pos x="2" y="108"/>
                    </a:cxn>
                    <a:cxn ang="0">
                      <a:pos x="0" y="145"/>
                    </a:cxn>
                    <a:cxn ang="0">
                      <a:pos x="0" y="177"/>
                    </a:cxn>
                    <a:cxn ang="0">
                      <a:pos x="0" y="199"/>
                    </a:cxn>
                    <a:cxn ang="0">
                      <a:pos x="0" y="208"/>
                    </a:cxn>
                    <a:cxn ang="0">
                      <a:pos x="16" y="208"/>
                    </a:cxn>
                  </a:cxnLst>
                  <a:rect l="0" t="0" r="r" b="b"/>
                  <a:pathLst>
                    <a:path w="18" h="208">
                      <a:moveTo>
                        <a:pt x="16" y="208"/>
                      </a:moveTo>
                      <a:lnTo>
                        <a:pt x="16" y="199"/>
                      </a:lnTo>
                      <a:lnTo>
                        <a:pt x="16" y="177"/>
                      </a:lnTo>
                      <a:lnTo>
                        <a:pt x="18" y="145"/>
                      </a:lnTo>
                      <a:lnTo>
                        <a:pt x="18" y="108"/>
                      </a:lnTo>
                      <a:lnTo>
                        <a:pt x="18" y="71"/>
                      </a:lnTo>
                      <a:lnTo>
                        <a:pt x="18" y="39"/>
                      </a:lnTo>
                      <a:lnTo>
                        <a:pt x="16" y="15"/>
                      </a:lnTo>
                      <a:lnTo>
                        <a:pt x="10" y="0"/>
                      </a:lnTo>
                      <a:lnTo>
                        <a:pt x="0" y="11"/>
                      </a:lnTo>
                      <a:lnTo>
                        <a:pt x="0" y="17"/>
                      </a:lnTo>
                      <a:lnTo>
                        <a:pt x="0" y="39"/>
                      </a:lnTo>
                      <a:lnTo>
                        <a:pt x="2" y="71"/>
                      </a:lnTo>
                      <a:lnTo>
                        <a:pt x="2" y="108"/>
                      </a:lnTo>
                      <a:lnTo>
                        <a:pt x="0" y="145"/>
                      </a:lnTo>
                      <a:lnTo>
                        <a:pt x="0" y="177"/>
                      </a:lnTo>
                      <a:lnTo>
                        <a:pt x="0" y="199"/>
                      </a:lnTo>
                      <a:lnTo>
                        <a:pt x="0" y="208"/>
                      </a:lnTo>
                      <a:lnTo>
                        <a:pt x="16" y="208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 w="9525">
                  <a:solidFill>
                    <a:srgbClr val="66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3" name="Freeform 170"/>
                <p:cNvSpPr>
                  <a:spLocks/>
                </p:cNvSpPr>
                <p:nvPr/>
              </p:nvSpPr>
              <p:spPr bwMode="auto">
                <a:xfrm>
                  <a:off x="1662113" y="5083175"/>
                  <a:ext cx="273050" cy="58737"/>
                </a:xfrm>
                <a:custGeom>
                  <a:avLst/>
                  <a:gdLst/>
                  <a:ahLst/>
                  <a:cxnLst>
                    <a:cxn ang="0">
                      <a:pos x="0" y="13"/>
                    </a:cxn>
                    <a:cxn ang="0">
                      <a:pos x="15" y="23"/>
                    </a:cxn>
                    <a:cxn ang="0">
                      <a:pos x="30" y="28"/>
                    </a:cxn>
                    <a:cxn ang="0">
                      <a:pos x="46" y="34"/>
                    </a:cxn>
                    <a:cxn ang="0">
                      <a:pos x="61" y="36"/>
                    </a:cxn>
                    <a:cxn ang="0">
                      <a:pos x="76" y="37"/>
                    </a:cxn>
                    <a:cxn ang="0">
                      <a:pos x="89" y="37"/>
                    </a:cxn>
                    <a:cxn ang="0">
                      <a:pos x="103" y="36"/>
                    </a:cxn>
                    <a:cxn ang="0">
                      <a:pos x="114" y="34"/>
                    </a:cxn>
                    <a:cxn ang="0">
                      <a:pos x="137" y="28"/>
                    </a:cxn>
                    <a:cxn ang="0">
                      <a:pos x="153" y="21"/>
                    </a:cxn>
                    <a:cxn ang="0">
                      <a:pos x="164" y="13"/>
                    </a:cxn>
                    <a:cxn ang="0">
                      <a:pos x="172" y="2"/>
                    </a:cxn>
                    <a:cxn ang="0">
                      <a:pos x="156" y="2"/>
                    </a:cxn>
                    <a:cxn ang="0">
                      <a:pos x="154" y="0"/>
                    </a:cxn>
                    <a:cxn ang="0">
                      <a:pos x="147" y="6"/>
                    </a:cxn>
                    <a:cxn ang="0">
                      <a:pos x="131" y="13"/>
                    </a:cxn>
                    <a:cxn ang="0">
                      <a:pos x="110" y="19"/>
                    </a:cxn>
                    <a:cxn ang="0">
                      <a:pos x="101" y="21"/>
                    </a:cxn>
                    <a:cxn ang="0">
                      <a:pos x="88" y="23"/>
                    </a:cxn>
                    <a:cxn ang="0">
                      <a:pos x="76" y="23"/>
                    </a:cxn>
                    <a:cxn ang="0">
                      <a:pos x="63" y="21"/>
                    </a:cxn>
                    <a:cxn ang="0">
                      <a:pos x="49" y="19"/>
                    </a:cxn>
                    <a:cxn ang="0">
                      <a:pos x="36" y="15"/>
                    </a:cxn>
                    <a:cxn ang="0">
                      <a:pos x="21" y="10"/>
                    </a:cxn>
                    <a:cxn ang="0">
                      <a:pos x="7" y="0"/>
                    </a:cxn>
                    <a:cxn ang="0">
                      <a:pos x="0" y="13"/>
                    </a:cxn>
                  </a:cxnLst>
                  <a:rect l="0" t="0" r="r" b="b"/>
                  <a:pathLst>
                    <a:path w="172" h="37">
                      <a:moveTo>
                        <a:pt x="0" y="13"/>
                      </a:moveTo>
                      <a:lnTo>
                        <a:pt x="15" y="23"/>
                      </a:lnTo>
                      <a:lnTo>
                        <a:pt x="30" y="28"/>
                      </a:lnTo>
                      <a:lnTo>
                        <a:pt x="46" y="34"/>
                      </a:lnTo>
                      <a:lnTo>
                        <a:pt x="61" y="36"/>
                      </a:lnTo>
                      <a:lnTo>
                        <a:pt x="76" y="37"/>
                      </a:lnTo>
                      <a:lnTo>
                        <a:pt x="89" y="37"/>
                      </a:lnTo>
                      <a:lnTo>
                        <a:pt x="103" y="36"/>
                      </a:lnTo>
                      <a:lnTo>
                        <a:pt x="114" y="34"/>
                      </a:lnTo>
                      <a:lnTo>
                        <a:pt x="137" y="28"/>
                      </a:lnTo>
                      <a:lnTo>
                        <a:pt x="153" y="21"/>
                      </a:lnTo>
                      <a:lnTo>
                        <a:pt x="164" y="13"/>
                      </a:lnTo>
                      <a:lnTo>
                        <a:pt x="172" y="2"/>
                      </a:lnTo>
                      <a:lnTo>
                        <a:pt x="156" y="2"/>
                      </a:lnTo>
                      <a:lnTo>
                        <a:pt x="154" y="0"/>
                      </a:lnTo>
                      <a:lnTo>
                        <a:pt x="147" y="6"/>
                      </a:lnTo>
                      <a:lnTo>
                        <a:pt x="131" y="13"/>
                      </a:lnTo>
                      <a:lnTo>
                        <a:pt x="110" y="19"/>
                      </a:lnTo>
                      <a:lnTo>
                        <a:pt x="101" y="21"/>
                      </a:lnTo>
                      <a:lnTo>
                        <a:pt x="88" y="23"/>
                      </a:lnTo>
                      <a:lnTo>
                        <a:pt x="76" y="23"/>
                      </a:lnTo>
                      <a:lnTo>
                        <a:pt x="63" y="21"/>
                      </a:lnTo>
                      <a:lnTo>
                        <a:pt x="49" y="19"/>
                      </a:lnTo>
                      <a:lnTo>
                        <a:pt x="36" y="15"/>
                      </a:lnTo>
                      <a:lnTo>
                        <a:pt x="21" y="10"/>
                      </a:lnTo>
                      <a:lnTo>
                        <a:pt x="7" y="0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 w="9525">
                  <a:solidFill>
                    <a:srgbClr val="66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4" name="Freeform 171"/>
                <p:cNvSpPr>
                  <a:spLocks/>
                </p:cNvSpPr>
                <p:nvPr/>
              </p:nvSpPr>
              <p:spPr bwMode="auto">
                <a:xfrm>
                  <a:off x="1649413" y="4756150"/>
                  <a:ext cx="30162" cy="347662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2" y="13"/>
                    </a:cxn>
                    <a:cxn ang="0">
                      <a:pos x="2" y="37"/>
                    </a:cxn>
                    <a:cxn ang="0">
                      <a:pos x="2" y="71"/>
                    </a:cxn>
                    <a:cxn ang="0">
                      <a:pos x="0" y="110"/>
                    </a:cxn>
                    <a:cxn ang="0">
                      <a:pos x="0" y="147"/>
                    </a:cxn>
                    <a:cxn ang="0">
                      <a:pos x="2" y="180"/>
                    </a:cxn>
                    <a:cxn ang="0">
                      <a:pos x="2" y="204"/>
                    </a:cxn>
                    <a:cxn ang="0">
                      <a:pos x="8" y="219"/>
                    </a:cxn>
                    <a:cxn ang="0">
                      <a:pos x="15" y="206"/>
                    </a:cxn>
                    <a:cxn ang="0">
                      <a:pos x="17" y="203"/>
                    </a:cxn>
                    <a:cxn ang="0">
                      <a:pos x="17" y="180"/>
                    </a:cxn>
                    <a:cxn ang="0">
                      <a:pos x="17" y="147"/>
                    </a:cxn>
                    <a:cxn ang="0">
                      <a:pos x="17" y="110"/>
                    </a:cxn>
                    <a:cxn ang="0">
                      <a:pos x="17" y="71"/>
                    </a:cxn>
                    <a:cxn ang="0">
                      <a:pos x="17" y="37"/>
                    </a:cxn>
                    <a:cxn ang="0">
                      <a:pos x="17" y="13"/>
                    </a:cxn>
                    <a:cxn ang="0">
                      <a:pos x="19" y="4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19" h="219">
                      <a:moveTo>
                        <a:pt x="2" y="0"/>
                      </a:moveTo>
                      <a:lnTo>
                        <a:pt x="2" y="13"/>
                      </a:lnTo>
                      <a:lnTo>
                        <a:pt x="2" y="37"/>
                      </a:lnTo>
                      <a:lnTo>
                        <a:pt x="2" y="71"/>
                      </a:lnTo>
                      <a:lnTo>
                        <a:pt x="0" y="110"/>
                      </a:lnTo>
                      <a:lnTo>
                        <a:pt x="0" y="147"/>
                      </a:lnTo>
                      <a:lnTo>
                        <a:pt x="2" y="180"/>
                      </a:lnTo>
                      <a:lnTo>
                        <a:pt x="2" y="204"/>
                      </a:lnTo>
                      <a:lnTo>
                        <a:pt x="8" y="219"/>
                      </a:lnTo>
                      <a:lnTo>
                        <a:pt x="15" y="206"/>
                      </a:lnTo>
                      <a:lnTo>
                        <a:pt x="17" y="203"/>
                      </a:lnTo>
                      <a:lnTo>
                        <a:pt x="17" y="180"/>
                      </a:lnTo>
                      <a:lnTo>
                        <a:pt x="17" y="147"/>
                      </a:lnTo>
                      <a:lnTo>
                        <a:pt x="17" y="110"/>
                      </a:lnTo>
                      <a:lnTo>
                        <a:pt x="17" y="71"/>
                      </a:lnTo>
                      <a:lnTo>
                        <a:pt x="17" y="37"/>
                      </a:lnTo>
                      <a:lnTo>
                        <a:pt x="17" y="13"/>
                      </a:lnTo>
                      <a:lnTo>
                        <a:pt x="19" y="4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 w="9525">
                  <a:solidFill>
                    <a:srgbClr val="66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5" name="Freeform 172"/>
                <p:cNvSpPr>
                  <a:spLocks/>
                </p:cNvSpPr>
                <p:nvPr/>
              </p:nvSpPr>
              <p:spPr bwMode="auto">
                <a:xfrm>
                  <a:off x="1665288" y="4759325"/>
                  <a:ext cx="1587" cy="158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 w="9525">
                  <a:solidFill>
                    <a:srgbClr val="66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6" name="Freeform 173"/>
                <p:cNvSpPr>
                  <a:spLocks/>
                </p:cNvSpPr>
                <p:nvPr/>
              </p:nvSpPr>
              <p:spPr bwMode="auto">
                <a:xfrm>
                  <a:off x="1698625" y="4749800"/>
                  <a:ext cx="93663" cy="60325"/>
                </a:xfrm>
                <a:custGeom>
                  <a:avLst/>
                  <a:gdLst/>
                  <a:ahLst/>
                  <a:cxnLst>
                    <a:cxn ang="0">
                      <a:pos x="59" y="0"/>
                    </a:cxn>
                    <a:cxn ang="0">
                      <a:pos x="47" y="0"/>
                    </a:cxn>
                    <a:cxn ang="0">
                      <a:pos x="38" y="2"/>
                    </a:cxn>
                    <a:cxn ang="0">
                      <a:pos x="28" y="6"/>
                    </a:cxn>
                    <a:cxn ang="0">
                      <a:pos x="19" y="10"/>
                    </a:cxn>
                    <a:cxn ang="0">
                      <a:pos x="11" y="15"/>
                    </a:cxn>
                    <a:cxn ang="0">
                      <a:pos x="5" y="21"/>
                    </a:cxn>
                    <a:cxn ang="0">
                      <a:pos x="1" y="28"/>
                    </a:cxn>
                    <a:cxn ang="0">
                      <a:pos x="0" y="38"/>
                    </a:cxn>
                    <a:cxn ang="0">
                      <a:pos x="17" y="38"/>
                    </a:cxn>
                    <a:cxn ang="0">
                      <a:pos x="17" y="34"/>
                    </a:cxn>
                    <a:cxn ang="0">
                      <a:pos x="19" y="30"/>
                    </a:cxn>
                    <a:cxn ang="0">
                      <a:pos x="23" y="26"/>
                    </a:cxn>
                    <a:cxn ang="0">
                      <a:pos x="26" y="23"/>
                    </a:cxn>
                    <a:cxn ang="0">
                      <a:pos x="34" y="19"/>
                    </a:cxn>
                    <a:cxn ang="0">
                      <a:pos x="42" y="17"/>
                    </a:cxn>
                    <a:cxn ang="0">
                      <a:pos x="49" y="15"/>
                    </a:cxn>
                    <a:cxn ang="0">
                      <a:pos x="59" y="15"/>
                    </a:cxn>
                    <a:cxn ang="0">
                      <a:pos x="59" y="0"/>
                    </a:cxn>
                  </a:cxnLst>
                  <a:rect l="0" t="0" r="r" b="b"/>
                  <a:pathLst>
                    <a:path w="59" h="38">
                      <a:moveTo>
                        <a:pt x="59" y="0"/>
                      </a:moveTo>
                      <a:lnTo>
                        <a:pt x="47" y="0"/>
                      </a:lnTo>
                      <a:lnTo>
                        <a:pt x="38" y="2"/>
                      </a:lnTo>
                      <a:lnTo>
                        <a:pt x="28" y="6"/>
                      </a:lnTo>
                      <a:lnTo>
                        <a:pt x="19" y="10"/>
                      </a:lnTo>
                      <a:lnTo>
                        <a:pt x="11" y="15"/>
                      </a:lnTo>
                      <a:lnTo>
                        <a:pt x="5" y="21"/>
                      </a:lnTo>
                      <a:lnTo>
                        <a:pt x="1" y="28"/>
                      </a:lnTo>
                      <a:lnTo>
                        <a:pt x="0" y="38"/>
                      </a:lnTo>
                      <a:lnTo>
                        <a:pt x="17" y="38"/>
                      </a:lnTo>
                      <a:lnTo>
                        <a:pt x="17" y="34"/>
                      </a:lnTo>
                      <a:lnTo>
                        <a:pt x="19" y="30"/>
                      </a:lnTo>
                      <a:lnTo>
                        <a:pt x="23" y="26"/>
                      </a:lnTo>
                      <a:lnTo>
                        <a:pt x="26" y="23"/>
                      </a:lnTo>
                      <a:lnTo>
                        <a:pt x="34" y="19"/>
                      </a:lnTo>
                      <a:lnTo>
                        <a:pt x="42" y="17"/>
                      </a:lnTo>
                      <a:lnTo>
                        <a:pt x="49" y="15"/>
                      </a:lnTo>
                      <a:lnTo>
                        <a:pt x="59" y="15"/>
                      </a:lnTo>
                      <a:lnTo>
                        <a:pt x="59" y="0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 w="9525">
                  <a:solidFill>
                    <a:srgbClr val="66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7" name="Freeform 174"/>
                <p:cNvSpPr>
                  <a:spLocks/>
                </p:cNvSpPr>
                <p:nvPr/>
              </p:nvSpPr>
              <p:spPr bwMode="auto">
                <a:xfrm>
                  <a:off x="1792288" y="4749800"/>
                  <a:ext cx="90487" cy="60325"/>
                </a:xfrm>
                <a:custGeom>
                  <a:avLst/>
                  <a:gdLst/>
                  <a:ahLst/>
                  <a:cxnLst>
                    <a:cxn ang="0">
                      <a:pos x="57" y="38"/>
                    </a:cxn>
                    <a:cxn ang="0">
                      <a:pos x="55" y="28"/>
                    </a:cxn>
                    <a:cxn ang="0">
                      <a:pos x="51" y="21"/>
                    </a:cxn>
                    <a:cxn ang="0">
                      <a:pos x="46" y="15"/>
                    </a:cxn>
                    <a:cxn ang="0">
                      <a:pos x="38" y="10"/>
                    </a:cxn>
                    <a:cxn ang="0">
                      <a:pos x="30" y="6"/>
                    </a:cxn>
                    <a:cxn ang="0">
                      <a:pos x="21" y="2"/>
                    </a:cxn>
                    <a:cxn ang="0">
                      <a:pos x="9" y="0"/>
                    </a:cxn>
                    <a:cxn ang="0">
                      <a:pos x="0" y="0"/>
                    </a:cxn>
                    <a:cxn ang="0">
                      <a:pos x="0" y="15"/>
                    </a:cxn>
                    <a:cxn ang="0">
                      <a:pos x="7" y="15"/>
                    </a:cxn>
                    <a:cxn ang="0">
                      <a:pos x="17" y="17"/>
                    </a:cxn>
                    <a:cxn ang="0">
                      <a:pos x="25" y="19"/>
                    </a:cxn>
                    <a:cxn ang="0">
                      <a:pos x="30" y="23"/>
                    </a:cxn>
                    <a:cxn ang="0">
                      <a:pos x="36" y="26"/>
                    </a:cxn>
                    <a:cxn ang="0">
                      <a:pos x="38" y="30"/>
                    </a:cxn>
                    <a:cxn ang="0">
                      <a:pos x="40" y="34"/>
                    </a:cxn>
                    <a:cxn ang="0">
                      <a:pos x="42" y="38"/>
                    </a:cxn>
                    <a:cxn ang="0">
                      <a:pos x="57" y="38"/>
                    </a:cxn>
                  </a:cxnLst>
                  <a:rect l="0" t="0" r="r" b="b"/>
                  <a:pathLst>
                    <a:path w="57" h="38">
                      <a:moveTo>
                        <a:pt x="57" y="38"/>
                      </a:moveTo>
                      <a:lnTo>
                        <a:pt x="55" y="28"/>
                      </a:lnTo>
                      <a:lnTo>
                        <a:pt x="51" y="21"/>
                      </a:lnTo>
                      <a:lnTo>
                        <a:pt x="46" y="15"/>
                      </a:lnTo>
                      <a:lnTo>
                        <a:pt x="38" y="10"/>
                      </a:lnTo>
                      <a:lnTo>
                        <a:pt x="30" y="6"/>
                      </a:lnTo>
                      <a:lnTo>
                        <a:pt x="21" y="2"/>
                      </a:lnTo>
                      <a:lnTo>
                        <a:pt x="9" y="0"/>
                      </a:lnTo>
                      <a:lnTo>
                        <a:pt x="0" y="0"/>
                      </a:lnTo>
                      <a:lnTo>
                        <a:pt x="0" y="15"/>
                      </a:lnTo>
                      <a:lnTo>
                        <a:pt x="7" y="15"/>
                      </a:lnTo>
                      <a:lnTo>
                        <a:pt x="17" y="17"/>
                      </a:lnTo>
                      <a:lnTo>
                        <a:pt x="25" y="19"/>
                      </a:lnTo>
                      <a:lnTo>
                        <a:pt x="30" y="23"/>
                      </a:lnTo>
                      <a:lnTo>
                        <a:pt x="36" y="26"/>
                      </a:lnTo>
                      <a:lnTo>
                        <a:pt x="38" y="30"/>
                      </a:lnTo>
                      <a:lnTo>
                        <a:pt x="40" y="34"/>
                      </a:lnTo>
                      <a:lnTo>
                        <a:pt x="42" y="38"/>
                      </a:lnTo>
                      <a:lnTo>
                        <a:pt x="57" y="38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 w="9525">
                  <a:solidFill>
                    <a:srgbClr val="66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8" name="Freeform 175"/>
                <p:cNvSpPr>
                  <a:spLocks/>
                </p:cNvSpPr>
                <p:nvPr/>
              </p:nvSpPr>
              <p:spPr bwMode="auto">
                <a:xfrm>
                  <a:off x="1792288" y="4810125"/>
                  <a:ext cx="90487" cy="58737"/>
                </a:xfrm>
                <a:custGeom>
                  <a:avLst/>
                  <a:gdLst/>
                  <a:ahLst/>
                  <a:cxnLst>
                    <a:cxn ang="0">
                      <a:pos x="0" y="37"/>
                    </a:cxn>
                    <a:cxn ang="0">
                      <a:pos x="9" y="37"/>
                    </a:cxn>
                    <a:cxn ang="0">
                      <a:pos x="21" y="35"/>
                    </a:cxn>
                    <a:cxn ang="0">
                      <a:pos x="30" y="31"/>
                    </a:cxn>
                    <a:cxn ang="0">
                      <a:pos x="38" y="27"/>
                    </a:cxn>
                    <a:cxn ang="0">
                      <a:pos x="46" y="22"/>
                    </a:cxn>
                    <a:cxn ang="0">
                      <a:pos x="51" y="14"/>
                    </a:cxn>
                    <a:cxn ang="0">
                      <a:pos x="55" y="7"/>
                    </a:cxn>
                    <a:cxn ang="0">
                      <a:pos x="57" y="0"/>
                    </a:cxn>
                    <a:cxn ang="0">
                      <a:pos x="42" y="0"/>
                    </a:cxn>
                    <a:cxn ang="0">
                      <a:pos x="40" y="3"/>
                    </a:cxn>
                    <a:cxn ang="0">
                      <a:pos x="38" y="7"/>
                    </a:cxn>
                    <a:cxn ang="0">
                      <a:pos x="36" y="11"/>
                    </a:cxn>
                    <a:cxn ang="0">
                      <a:pos x="30" y="14"/>
                    </a:cxn>
                    <a:cxn ang="0">
                      <a:pos x="25" y="16"/>
                    </a:cxn>
                    <a:cxn ang="0">
                      <a:pos x="17" y="20"/>
                    </a:cxn>
                    <a:cxn ang="0">
                      <a:pos x="7" y="20"/>
                    </a:cxn>
                    <a:cxn ang="0">
                      <a:pos x="0" y="22"/>
                    </a:cxn>
                    <a:cxn ang="0">
                      <a:pos x="0" y="37"/>
                    </a:cxn>
                  </a:cxnLst>
                  <a:rect l="0" t="0" r="r" b="b"/>
                  <a:pathLst>
                    <a:path w="57" h="37">
                      <a:moveTo>
                        <a:pt x="0" y="37"/>
                      </a:moveTo>
                      <a:lnTo>
                        <a:pt x="9" y="37"/>
                      </a:lnTo>
                      <a:lnTo>
                        <a:pt x="21" y="35"/>
                      </a:lnTo>
                      <a:lnTo>
                        <a:pt x="30" y="31"/>
                      </a:lnTo>
                      <a:lnTo>
                        <a:pt x="38" y="27"/>
                      </a:lnTo>
                      <a:lnTo>
                        <a:pt x="46" y="22"/>
                      </a:lnTo>
                      <a:lnTo>
                        <a:pt x="51" y="14"/>
                      </a:lnTo>
                      <a:lnTo>
                        <a:pt x="55" y="7"/>
                      </a:lnTo>
                      <a:lnTo>
                        <a:pt x="57" y="0"/>
                      </a:lnTo>
                      <a:lnTo>
                        <a:pt x="42" y="0"/>
                      </a:lnTo>
                      <a:lnTo>
                        <a:pt x="40" y="3"/>
                      </a:lnTo>
                      <a:lnTo>
                        <a:pt x="38" y="7"/>
                      </a:lnTo>
                      <a:lnTo>
                        <a:pt x="36" y="11"/>
                      </a:lnTo>
                      <a:lnTo>
                        <a:pt x="30" y="14"/>
                      </a:lnTo>
                      <a:lnTo>
                        <a:pt x="25" y="16"/>
                      </a:lnTo>
                      <a:lnTo>
                        <a:pt x="17" y="20"/>
                      </a:lnTo>
                      <a:lnTo>
                        <a:pt x="7" y="20"/>
                      </a:lnTo>
                      <a:lnTo>
                        <a:pt x="0" y="22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 w="9525">
                  <a:solidFill>
                    <a:srgbClr val="66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9" name="Freeform 176"/>
                <p:cNvSpPr>
                  <a:spLocks/>
                </p:cNvSpPr>
                <p:nvPr/>
              </p:nvSpPr>
              <p:spPr bwMode="auto">
                <a:xfrm>
                  <a:off x="1698625" y="4810125"/>
                  <a:ext cx="93663" cy="5873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" y="7"/>
                    </a:cxn>
                    <a:cxn ang="0">
                      <a:pos x="5" y="14"/>
                    </a:cxn>
                    <a:cxn ang="0">
                      <a:pos x="11" y="22"/>
                    </a:cxn>
                    <a:cxn ang="0">
                      <a:pos x="19" y="27"/>
                    </a:cxn>
                    <a:cxn ang="0">
                      <a:pos x="28" y="31"/>
                    </a:cxn>
                    <a:cxn ang="0">
                      <a:pos x="38" y="35"/>
                    </a:cxn>
                    <a:cxn ang="0">
                      <a:pos x="47" y="37"/>
                    </a:cxn>
                    <a:cxn ang="0">
                      <a:pos x="59" y="37"/>
                    </a:cxn>
                    <a:cxn ang="0">
                      <a:pos x="59" y="22"/>
                    </a:cxn>
                    <a:cxn ang="0">
                      <a:pos x="49" y="20"/>
                    </a:cxn>
                    <a:cxn ang="0">
                      <a:pos x="42" y="20"/>
                    </a:cxn>
                    <a:cxn ang="0">
                      <a:pos x="34" y="16"/>
                    </a:cxn>
                    <a:cxn ang="0">
                      <a:pos x="26" y="14"/>
                    </a:cxn>
                    <a:cxn ang="0">
                      <a:pos x="23" y="11"/>
                    </a:cxn>
                    <a:cxn ang="0">
                      <a:pos x="19" y="7"/>
                    </a:cxn>
                    <a:cxn ang="0">
                      <a:pos x="17" y="3"/>
                    </a:cxn>
                    <a:cxn ang="0">
                      <a:pos x="17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9" h="37">
                      <a:moveTo>
                        <a:pt x="0" y="0"/>
                      </a:moveTo>
                      <a:lnTo>
                        <a:pt x="1" y="7"/>
                      </a:lnTo>
                      <a:lnTo>
                        <a:pt x="5" y="14"/>
                      </a:lnTo>
                      <a:lnTo>
                        <a:pt x="11" y="22"/>
                      </a:lnTo>
                      <a:lnTo>
                        <a:pt x="19" y="27"/>
                      </a:lnTo>
                      <a:lnTo>
                        <a:pt x="28" y="31"/>
                      </a:lnTo>
                      <a:lnTo>
                        <a:pt x="38" y="35"/>
                      </a:lnTo>
                      <a:lnTo>
                        <a:pt x="47" y="37"/>
                      </a:lnTo>
                      <a:lnTo>
                        <a:pt x="59" y="37"/>
                      </a:lnTo>
                      <a:lnTo>
                        <a:pt x="59" y="22"/>
                      </a:lnTo>
                      <a:lnTo>
                        <a:pt x="49" y="20"/>
                      </a:lnTo>
                      <a:lnTo>
                        <a:pt x="42" y="20"/>
                      </a:lnTo>
                      <a:lnTo>
                        <a:pt x="34" y="16"/>
                      </a:lnTo>
                      <a:lnTo>
                        <a:pt x="26" y="14"/>
                      </a:lnTo>
                      <a:lnTo>
                        <a:pt x="23" y="11"/>
                      </a:lnTo>
                      <a:lnTo>
                        <a:pt x="19" y="7"/>
                      </a:lnTo>
                      <a:lnTo>
                        <a:pt x="17" y="3"/>
                      </a:lnTo>
                      <a:lnTo>
                        <a:pt x="1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 w="9525">
                  <a:solidFill>
                    <a:srgbClr val="66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0" name="Freeform 177"/>
                <p:cNvSpPr>
                  <a:spLocks/>
                </p:cNvSpPr>
                <p:nvPr/>
              </p:nvSpPr>
              <p:spPr bwMode="auto">
                <a:xfrm>
                  <a:off x="1712913" y="4810125"/>
                  <a:ext cx="1587" cy="158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 w="9525">
                  <a:solidFill>
                    <a:srgbClr val="66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1" name="Freeform 178"/>
                <p:cNvSpPr>
                  <a:spLocks/>
                </p:cNvSpPr>
                <p:nvPr/>
              </p:nvSpPr>
              <p:spPr bwMode="auto">
                <a:xfrm>
                  <a:off x="1952625" y="5110162"/>
                  <a:ext cx="60325" cy="141288"/>
                </a:xfrm>
                <a:custGeom>
                  <a:avLst/>
                  <a:gdLst/>
                  <a:ahLst/>
                  <a:cxnLst>
                    <a:cxn ang="0">
                      <a:pos x="31" y="87"/>
                    </a:cxn>
                    <a:cxn ang="0">
                      <a:pos x="38" y="85"/>
                    </a:cxn>
                    <a:cxn ang="0">
                      <a:pos x="15" y="0"/>
                    </a:cxn>
                    <a:cxn ang="0">
                      <a:pos x="0" y="4"/>
                    </a:cxn>
                    <a:cxn ang="0">
                      <a:pos x="23" y="89"/>
                    </a:cxn>
                    <a:cxn ang="0">
                      <a:pos x="31" y="87"/>
                    </a:cxn>
                  </a:cxnLst>
                  <a:rect l="0" t="0" r="r" b="b"/>
                  <a:pathLst>
                    <a:path w="38" h="89">
                      <a:moveTo>
                        <a:pt x="31" y="87"/>
                      </a:moveTo>
                      <a:lnTo>
                        <a:pt x="38" y="85"/>
                      </a:lnTo>
                      <a:lnTo>
                        <a:pt x="15" y="0"/>
                      </a:lnTo>
                      <a:lnTo>
                        <a:pt x="0" y="4"/>
                      </a:lnTo>
                      <a:lnTo>
                        <a:pt x="23" y="89"/>
                      </a:lnTo>
                      <a:lnTo>
                        <a:pt x="31" y="87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 w="9525">
                  <a:solidFill>
                    <a:srgbClr val="66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2" name="Freeform 179"/>
                <p:cNvSpPr>
                  <a:spLocks/>
                </p:cNvSpPr>
                <p:nvPr/>
              </p:nvSpPr>
              <p:spPr bwMode="auto">
                <a:xfrm>
                  <a:off x="2028825" y="5127625"/>
                  <a:ext cx="63500" cy="123825"/>
                </a:xfrm>
                <a:custGeom>
                  <a:avLst/>
                  <a:gdLst/>
                  <a:ahLst/>
                  <a:cxnLst>
                    <a:cxn ang="0">
                      <a:pos x="32" y="76"/>
                    </a:cxn>
                    <a:cxn ang="0">
                      <a:pos x="40" y="73"/>
                    </a:cxn>
                    <a:cxn ang="0">
                      <a:pos x="15" y="0"/>
                    </a:cxn>
                    <a:cxn ang="0">
                      <a:pos x="0" y="4"/>
                    </a:cxn>
                    <a:cxn ang="0">
                      <a:pos x="25" y="78"/>
                    </a:cxn>
                    <a:cxn ang="0">
                      <a:pos x="32" y="76"/>
                    </a:cxn>
                  </a:cxnLst>
                  <a:rect l="0" t="0" r="r" b="b"/>
                  <a:pathLst>
                    <a:path w="40" h="78">
                      <a:moveTo>
                        <a:pt x="32" y="76"/>
                      </a:moveTo>
                      <a:lnTo>
                        <a:pt x="40" y="73"/>
                      </a:lnTo>
                      <a:lnTo>
                        <a:pt x="15" y="0"/>
                      </a:lnTo>
                      <a:lnTo>
                        <a:pt x="0" y="4"/>
                      </a:lnTo>
                      <a:lnTo>
                        <a:pt x="25" y="78"/>
                      </a:lnTo>
                      <a:lnTo>
                        <a:pt x="32" y="76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 w="9525">
                  <a:solidFill>
                    <a:srgbClr val="66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3" name="Freeform 180"/>
                <p:cNvSpPr>
                  <a:spLocks/>
                </p:cNvSpPr>
                <p:nvPr/>
              </p:nvSpPr>
              <p:spPr bwMode="auto">
                <a:xfrm>
                  <a:off x="2108200" y="5119687"/>
                  <a:ext cx="66675" cy="131763"/>
                </a:xfrm>
                <a:custGeom>
                  <a:avLst/>
                  <a:gdLst/>
                  <a:ahLst/>
                  <a:cxnLst>
                    <a:cxn ang="0">
                      <a:pos x="34" y="81"/>
                    </a:cxn>
                    <a:cxn ang="0">
                      <a:pos x="42" y="78"/>
                    </a:cxn>
                    <a:cxn ang="0">
                      <a:pos x="15" y="0"/>
                    </a:cxn>
                    <a:cxn ang="0">
                      <a:pos x="0" y="5"/>
                    </a:cxn>
                    <a:cxn ang="0">
                      <a:pos x="26" y="83"/>
                    </a:cxn>
                    <a:cxn ang="0">
                      <a:pos x="34" y="81"/>
                    </a:cxn>
                  </a:cxnLst>
                  <a:rect l="0" t="0" r="r" b="b"/>
                  <a:pathLst>
                    <a:path w="42" h="83">
                      <a:moveTo>
                        <a:pt x="34" y="81"/>
                      </a:moveTo>
                      <a:lnTo>
                        <a:pt x="42" y="78"/>
                      </a:lnTo>
                      <a:lnTo>
                        <a:pt x="15" y="0"/>
                      </a:lnTo>
                      <a:lnTo>
                        <a:pt x="0" y="5"/>
                      </a:lnTo>
                      <a:lnTo>
                        <a:pt x="26" y="83"/>
                      </a:lnTo>
                      <a:lnTo>
                        <a:pt x="34" y="81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 w="9525">
                  <a:solidFill>
                    <a:srgbClr val="66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4" name="Freeform 181"/>
                <p:cNvSpPr>
                  <a:spLocks/>
                </p:cNvSpPr>
                <p:nvPr/>
              </p:nvSpPr>
              <p:spPr bwMode="auto">
                <a:xfrm>
                  <a:off x="1909763" y="4705350"/>
                  <a:ext cx="273050" cy="68262"/>
                </a:xfrm>
                <a:custGeom>
                  <a:avLst/>
                  <a:gdLst/>
                  <a:ahLst/>
                  <a:cxnLst>
                    <a:cxn ang="0">
                      <a:pos x="172" y="32"/>
                    </a:cxn>
                    <a:cxn ang="0">
                      <a:pos x="159" y="21"/>
                    </a:cxn>
                    <a:cxn ang="0">
                      <a:pos x="146" y="13"/>
                    </a:cxn>
                    <a:cxn ang="0">
                      <a:pos x="130" y="8"/>
                    </a:cxn>
                    <a:cxn ang="0">
                      <a:pos x="117" y="2"/>
                    </a:cxn>
                    <a:cxn ang="0">
                      <a:pos x="102" y="0"/>
                    </a:cxn>
                    <a:cxn ang="0">
                      <a:pos x="88" y="0"/>
                    </a:cxn>
                    <a:cxn ang="0">
                      <a:pos x="75" y="2"/>
                    </a:cxn>
                    <a:cxn ang="0">
                      <a:pos x="61" y="4"/>
                    </a:cxn>
                    <a:cxn ang="0">
                      <a:pos x="40" y="10"/>
                    </a:cxn>
                    <a:cxn ang="0">
                      <a:pos x="21" y="17"/>
                    </a:cxn>
                    <a:cxn ang="0">
                      <a:pos x="8" y="25"/>
                    </a:cxn>
                    <a:cxn ang="0">
                      <a:pos x="0" y="32"/>
                    </a:cxn>
                    <a:cxn ang="0">
                      <a:pos x="16" y="36"/>
                    </a:cxn>
                    <a:cxn ang="0">
                      <a:pos x="18" y="36"/>
                    </a:cxn>
                    <a:cxn ang="0">
                      <a:pos x="29" y="30"/>
                    </a:cxn>
                    <a:cxn ang="0">
                      <a:pos x="44" y="25"/>
                    </a:cxn>
                    <a:cxn ang="0">
                      <a:pos x="65" y="19"/>
                    </a:cxn>
                    <a:cxn ang="0">
                      <a:pos x="77" y="17"/>
                    </a:cxn>
                    <a:cxn ang="0">
                      <a:pos x="88" y="15"/>
                    </a:cxn>
                    <a:cxn ang="0">
                      <a:pos x="102" y="17"/>
                    </a:cxn>
                    <a:cxn ang="0">
                      <a:pos x="113" y="19"/>
                    </a:cxn>
                    <a:cxn ang="0">
                      <a:pos x="126" y="21"/>
                    </a:cxn>
                    <a:cxn ang="0">
                      <a:pos x="138" y="26"/>
                    </a:cxn>
                    <a:cxn ang="0">
                      <a:pos x="151" y="34"/>
                    </a:cxn>
                    <a:cxn ang="0">
                      <a:pos x="163" y="43"/>
                    </a:cxn>
                    <a:cxn ang="0">
                      <a:pos x="172" y="32"/>
                    </a:cxn>
                  </a:cxnLst>
                  <a:rect l="0" t="0" r="r" b="b"/>
                  <a:pathLst>
                    <a:path w="172" h="43">
                      <a:moveTo>
                        <a:pt x="172" y="32"/>
                      </a:moveTo>
                      <a:lnTo>
                        <a:pt x="159" y="21"/>
                      </a:lnTo>
                      <a:lnTo>
                        <a:pt x="146" y="13"/>
                      </a:lnTo>
                      <a:lnTo>
                        <a:pt x="130" y="8"/>
                      </a:lnTo>
                      <a:lnTo>
                        <a:pt x="117" y="2"/>
                      </a:lnTo>
                      <a:lnTo>
                        <a:pt x="102" y="0"/>
                      </a:lnTo>
                      <a:lnTo>
                        <a:pt x="88" y="0"/>
                      </a:lnTo>
                      <a:lnTo>
                        <a:pt x="75" y="2"/>
                      </a:lnTo>
                      <a:lnTo>
                        <a:pt x="61" y="4"/>
                      </a:lnTo>
                      <a:lnTo>
                        <a:pt x="40" y="10"/>
                      </a:lnTo>
                      <a:lnTo>
                        <a:pt x="21" y="17"/>
                      </a:lnTo>
                      <a:lnTo>
                        <a:pt x="8" y="25"/>
                      </a:lnTo>
                      <a:lnTo>
                        <a:pt x="0" y="32"/>
                      </a:lnTo>
                      <a:lnTo>
                        <a:pt x="16" y="36"/>
                      </a:lnTo>
                      <a:lnTo>
                        <a:pt x="18" y="36"/>
                      </a:lnTo>
                      <a:lnTo>
                        <a:pt x="29" y="30"/>
                      </a:lnTo>
                      <a:lnTo>
                        <a:pt x="44" y="25"/>
                      </a:lnTo>
                      <a:lnTo>
                        <a:pt x="65" y="19"/>
                      </a:lnTo>
                      <a:lnTo>
                        <a:pt x="77" y="17"/>
                      </a:lnTo>
                      <a:lnTo>
                        <a:pt x="88" y="15"/>
                      </a:lnTo>
                      <a:lnTo>
                        <a:pt x="102" y="17"/>
                      </a:lnTo>
                      <a:lnTo>
                        <a:pt x="113" y="19"/>
                      </a:lnTo>
                      <a:lnTo>
                        <a:pt x="126" y="21"/>
                      </a:lnTo>
                      <a:lnTo>
                        <a:pt x="138" y="26"/>
                      </a:lnTo>
                      <a:lnTo>
                        <a:pt x="151" y="34"/>
                      </a:lnTo>
                      <a:lnTo>
                        <a:pt x="163" y="43"/>
                      </a:lnTo>
                      <a:lnTo>
                        <a:pt x="172" y="32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 w="9525">
                  <a:solidFill>
                    <a:srgbClr val="66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5" name="Freeform 182"/>
                <p:cNvSpPr>
                  <a:spLocks/>
                </p:cNvSpPr>
                <p:nvPr/>
              </p:nvSpPr>
              <p:spPr bwMode="auto">
                <a:xfrm>
                  <a:off x="2165350" y="4756150"/>
                  <a:ext cx="30163" cy="330200"/>
                </a:xfrm>
                <a:custGeom>
                  <a:avLst/>
                  <a:gdLst/>
                  <a:ahLst/>
                  <a:cxnLst>
                    <a:cxn ang="0">
                      <a:pos x="17" y="208"/>
                    </a:cxn>
                    <a:cxn ang="0">
                      <a:pos x="17" y="199"/>
                    </a:cxn>
                    <a:cxn ang="0">
                      <a:pos x="17" y="177"/>
                    </a:cxn>
                    <a:cxn ang="0">
                      <a:pos x="19" y="145"/>
                    </a:cxn>
                    <a:cxn ang="0">
                      <a:pos x="19" y="108"/>
                    </a:cxn>
                    <a:cxn ang="0">
                      <a:pos x="19" y="71"/>
                    </a:cxn>
                    <a:cxn ang="0">
                      <a:pos x="19" y="39"/>
                    </a:cxn>
                    <a:cxn ang="0">
                      <a:pos x="17" y="15"/>
                    </a:cxn>
                    <a:cxn ang="0">
                      <a:pos x="11" y="0"/>
                    </a:cxn>
                    <a:cxn ang="0">
                      <a:pos x="2" y="11"/>
                    </a:cxn>
                    <a:cxn ang="0">
                      <a:pos x="2" y="17"/>
                    </a:cxn>
                    <a:cxn ang="0">
                      <a:pos x="2" y="39"/>
                    </a:cxn>
                    <a:cxn ang="0">
                      <a:pos x="4" y="71"/>
                    </a:cxn>
                    <a:cxn ang="0">
                      <a:pos x="4" y="108"/>
                    </a:cxn>
                    <a:cxn ang="0">
                      <a:pos x="2" y="145"/>
                    </a:cxn>
                    <a:cxn ang="0">
                      <a:pos x="2" y="177"/>
                    </a:cxn>
                    <a:cxn ang="0">
                      <a:pos x="2" y="199"/>
                    </a:cxn>
                    <a:cxn ang="0">
                      <a:pos x="0" y="208"/>
                    </a:cxn>
                    <a:cxn ang="0">
                      <a:pos x="17" y="208"/>
                    </a:cxn>
                  </a:cxnLst>
                  <a:rect l="0" t="0" r="r" b="b"/>
                  <a:pathLst>
                    <a:path w="19" h="208">
                      <a:moveTo>
                        <a:pt x="17" y="208"/>
                      </a:moveTo>
                      <a:lnTo>
                        <a:pt x="17" y="199"/>
                      </a:lnTo>
                      <a:lnTo>
                        <a:pt x="17" y="177"/>
                      </a:lnTo>
                      <a:lnTo>
                        <a:pt x="19" y="145"/>
                      </a:lnTo>
                      <a:lnTo>
                        <a:pt x="19" y="108"/>
                      </a:lnTo>
                      <a:lnTo>
                        <a:pt x="19" y="71"/>
                      </a:lnTo>
                      <a:lnTo>
                        <a:pt x="19" y="39"/>
                      </a:lnTo>
                      <a:lnTo>
                        <a:pt x="17" y="15"/>
                      </a:lnTo>
                      <a:lnTo>
                        <a:pt x="11" y="0"/>
                      </a:lnTo>
                      <a:lnTo>
                        <a:pt x="2" y="11"/>
                      </a:lnTo>
                      <a:lnTo>
                        <a:pt x="2" y="17"/>
                      </a:lnTo>
                      <a:lnTo>
                        <a:pt x="2" y="39"/>
                      </a:lnTo>
                      <a:lnTo>
                        <a:pt x="4" y="71"/>
                      </a:lnTo>
                      <a:lnTo>
                        <a:pt x="4" y="108"/>
                      </a:lnTo>
                      <a:lnTo>
                        <a:pt x="2" y="145"/>
                      </a:lnTo>
                      <a:lnTo>
                        <a:pt x="2" y="177"/>
                      </a:lnTo>
                      <a:lnTo>
                        <a:pt x="2" y="199"/>
                      </a:lnTo>
                      <a:lnTo>
                        <a:pt x="0" y="208"/>
                      </a:lnTo>
                      <a:lnTo>
                        <a:pt x="17" y="208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 w="9525">
                  <a:solidFill>
                    <a:srgbClr val="66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6" name="Freeform 183"/>
                <p:cNvSpPr>
                  <a:spLocks/>
                </p:cNvSpPr>
                <p:nvPr/>
              </p:nvSpPr>
              <p:spPr bwMode="auto">
                <a:xfrm>
                  <a:off x="1916113" y="5083175"/>
                  <a:ext cx="276225" cy="58737"/>
                </a:xfrm>
                <a:custGeom>
                  <a:avLst/>
                  <a:gdLst/>
                  <a:ahLst/>
                  <a:cxnLst>
                    <a:cxn ang="0">
                      <a:pos x="0" y="13"/>
                    </a:cxn>
                    <a:cxn ang="0">
                      <a:pos x="17" y="23"/>
                    </a:cxn>
                    <a:cxn ang="0">
                      <a:pos x="33" y="28"/>
                    </a:cxn>
                    <a:cxn ang="0">
                      <a:pos x="48" y="34"/>
                    </a:cxn>
                    <a:cxn ang="0">
                      <a:pos x="63" y="36"/>
                    </a:cxn>
                    <a:cxn ang="0">
                      <a:pos x="78" y="37"/>
                    </a:cxn>
                    <a:cxn ang="0">
                      <a:pos x="92" y="37"/>
                    </a:cxn>
                    <a:cxn ang="0">
                      <a:pos x="105" y="36"/>
                    </a:cxn>
                    <a:cxn ang="0">
                      <a:pos x="117" y="34"/>
                    </a:cxn>
                    <a:cxn ang="0">
                      <a:pos x="140" y="28"/>
                    </a:cxn>
                    <a:cxn ang="0">
                      <a:pos x="155" y="21"/>
                    </a:cxn>
                    <a:cxn ang="0">
                      <a:pos x="166" y="13"/>
                    </a:cxn>
                    <a:cxn ang="0">
                      <a:pos x="174" y="2"/>
                    </a:cxn>
                    <a:cxn ang="0">
                      <a:pos x="157" y="2"/>
                    </a:cxn>
                    <a:cxn ang="0">
                      <a:pos x="157" y="0"/>
                    </a:cxn>
                    <a:cxn ang="0">
                      <a:pos x="147" y="6"/>
                    </a:cxn>
                    <a:cxn ang="0">
                      <a:pos x="134" y="13"/>
                    </a:cxn>
                    <a:cxn ang="0">
                      <a:pos x="113" y="19"/>
                    </a:cxn>
                    <a:cxn ang="0">
                      <a:pos x="103" y="21"/>
                    </a:cxn>
                    <a:cxn ang="0">
                      <a:pos x="90" y="23"/>
                    </a:cxn>
                    <a:cxn ang="0">
                      <a:pos x="78" y="23"/>
                    </a:cxn>
                    <a:cxn ang="0">
                      <a:pos x="65" y="21"/>
                    </a:cxn>
                    <a:cxn ang="0">
                      <a:pos x="52" y="19"/>
                    </a:cxn>
                    <a:cxn ang="0">
                      <a:pos x="38" y="15"/>
                    </a:cxn>
                    <a:cxn ang="0">
                      <a:pos x="23" y="10"/>
                    </a:cxn>
                    <a:cxn ang="0">
                      <a:pos x="10" y="0"/>
                    </a:cxn>
                    <a:cxn ang="0">
                      <a:pos x="0" y="13"/>
                    </a:cxn>
                  </a:cxnLst>
                  <a:rect l="0" t="0" r="r" b="b"/>
                  <a:pathLst>
                    <a:path w="174" h="37">
                      <a:moveTo>
                        <a:pt x="0" y="13"/>
                      </a:moveTo>
                      <a:lnTo>
                        <a:pt x="17" y="23"/>
                      </a:lnTo>
                      <a:lnTo>
                        <a:pt x="33" y="28"/>
                      </a:lnTo>
                      <a:lnTo>
                        <a:pt x="48" y="34"/>
                      </a:lnTo>
                      <a:lnTo>
                        <a:pt x="63" y="36"/>
                      </a:lnTo>
                      <a:lnTo>
                        <a:pt x="78" y="37"/>
                      </a:lnTo>
                      <a:lnTo>
                        <a:pt x="92" y="37"/>
                      </a:lnTo>
                      <a:lnTo>
                        <a:pt x="105" y="36"/>
                      </a:lnTo>
                      <a:lnTo>
                        <a:pt x="117" y="34"/>
                      </a:lnTo>
                      <a:lnTo>
                        <a:pt x="140" y="28"/>
                      </a:lnTo>
                      <a:lnTo>
                        <a:pt x="155" y="21"/>
                      </a:lnTo>
                      <a:lnTo>
                        <a:pt x="166" y="13"/>
                      </a:lnTo>
                      <a:lnTo>
                        <a:pt x="174" y="2"/>
                      </a:lnTo>
                      <a:lnTo>
                        <a:pt x="157" y="2"/>
                      </a:lnTo>
                      <a:lnTo>
                        <a:pt x="157" y="0"/>
                      </a:lnTo>
                      <a:lnTo>
                        <a:pt x="147" y="6"/>
                      </a:lnTo>
                      <a:lnTo>
                        <a:pt x="134" y="13"/>
                      </a:lnTo>
                      <a:lnTo>
                        <a:pt x="113" y="19"/>
                      </a:lnTo>
                      <a:lnTo>
                        <a:pt x="103" y="21"/>
                      </a:lnTo>
                      <a:lnTo>
                        <a:pt x="90" y="23"/>
                      </a:lnTo>
                      <a:lnTo>
                        <a:pt x="78" y="23"/>
                      </a:lnTo>
                      <a:lnTo>
                        <a:pt x="65" y="21"/>
                      </a:lnTo>
                      <a:lnTo>
                        <a:pt x="52" y="19"/>
                      </a:lnTo>
                      <a:lnTo>
                        <a:pt x="38" y="15"/>
                      </a:lnTo>
                      <a:lnTo>
                        <a:pt x="23" y="10"/>
                      </a:lnTo>
                      <a:lnTo>
                        <a:pt x="10" y="0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 w="9525">
                  <a:solidFill>
                    <a:srgbClr val="66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7" name="Freeform 184"/>
                <p:cNvSpPr>
                  <a:spLocks/>
                </p:cNvSpPr>
                <p:nvPr/>
              </p:nvSpPr>
              <p:spPr bwMode="auto">
                <a:xfrm>
                  <a:off x="1906588" y="4756150"/>
                  <a:ext cx="28575" cy="347662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2" y="13"/>
                    </a:cxn>
                    <a:cxn ang="0">
                      <a:pos x="2" y="37"/>
                    </a:cxn>
                    <a:cxn ang="0">
                      <a:pos x="0" y="71"/>
                    </a:cxn>
                    <a:cxn ang="0">
                      <a:pos x="0" y="110"/>
                    </a:cxn>
                    <a:cxn ang="0">
                      <a:pos x="0" y="147"/>
                    </a:cxn>
                    <a:cxn ang="0">
                      <a:pos x="2" y="180"/>
                    </a:cxn>
                    <a:cxn ang="0">
                      <a:pos x="2" y="204"/>
                    </a:cxn>
                    <a:cxn ang="0">
                      <a:pos x="6" y="219"/>
                    </a:cxn>
                    <a:cxn ang="0">
                      <a:pos x="16" y="206"/>
                    </a:cxn>
                    <a:cxn ang="0">
                      <a:pos x="18" y="203"/>
                    </a:cxn>
                    <a:cxn ang="0">
                      <a:pos x="18" y="180"/>
                    </a:cxn>
                    <a:cxn ang="0">
                      <a:pos x="18" y="147"/>
                    </a:cxn>
                    <a:cxn ang="0">
                      <a:pos x="18" y="110"/>
                    </a:cxn>
                    <a:cxn ang="0">
                      <a:pos x="18" y="71"/>
                    </a:cxn>
                    <a:cxn ang="0">
                      <a:pos x="18" y="37"/>
                    </a:cxn>
                    <a:cxn ang="0">
                      <a:pos x="18" y="13"/>
                    </a:cxn>
                    <a:cxn ang="0">
                      <a:pos x="18" y="4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18" h="219">
                      <a:moveTo>
                        <a:pt x="2" y="0"/>
                      </a:moveTo>
                      <a:lnTo>
                        <a:pt x="2" y="13"/>
                      </a:lnTo>
                      <a:lnTo>
                        <a:pt x="2" y="37"/>
                      </a:lnTo>
                      <a:lnTo>
                        <a:pt x="0" y="71"/>
                      </a:lnTo>
                      <a:lnTo>
                        <a:pt x="0" y="110"/>
                      </a:lnTo>
                      <a:lnTo>
                        <a:pt x="0" y="147"/>
                      </a:lnTo>
                      <a:lnTo>
                        <a:pt x="2" y="180"/>
                      </a:lnTo>
                      <a:lnTo>
                        <a:pt x="2" y="204"/>
                      </a:lnTo>
                      <a:lnTo>
                        <a:pt x="6" y="219"/>
                      </a:lnTo>
                      <a:lnTo>
                        <a:pt x="16" y="206"/>
                      </a:lnTo>
                      <a:lnTo>
                        <a:pt x="18" y="203"/>
                      </a:lnTo>
                      <a:lnTo>
                        <a:pt x="18" y="180"/>
                      </a:lnTo>
                      <a:lnTo>
                        <a:pt x="18" y="147"/>
                      </a:lnTo>
                      <a:lnTo>
                        <a:pt x="18" y="110"/>
                      </a:lnTo>
                      <a:lnTo>
                        <a:pt x="18" y="71"/>
                      </a:lnTo>
                      <a:lnTo>
                        <a:pt x="18" y="37"/>
                      </a:lnTo>
                      <a:lnTo>
                        <a:pt x="18" y="13"/>
                      </a:lnTo>
                      <a:lnTo>
                        <a:pt x="18" y="4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 w="9525">
                  <a:solidFill>
                    <a:srgbClr val="66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8" name="Freeform 185"/>
                <p:cNvSpPr>
                  <a:spLocks/>
                </p:cNvSpPr>
                <p:nvPr/>
              </p:nvSpPr>
              <p:spPr bwMode="auto">
                <a:xfrm>
                  <a:off x="1922463" y="4759325"/>
                  <a:ext cx="1587" cy="158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 w="9525">
                  <a:solidFill>
                    <a:srgbClr val="66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9" name="Freeform 186"/>
                <p:cNvSpPr>
                  <a:spLocks/>
                </p:cNvSpPr>
                <p:nvPr/>
              </p:nvSpPr>
              <p:spPr bwMode="auto">
                <a:xfrm>
                  <a:off x="1955800" y="4749800"/>
                  <a:ext cx="93663" cy="60325"/>
                </a:xfrm>
                <a:custGeom>
                  <a:avLst/>
                  <a:gdLst/>
                  <a:ahLst/>
                  <a:cxnLst>
                    <a:cxn ang="0">
                      <a:pos x="59" y="0"/>
                    </a:cxn>
                    <a:cxn ang="0">
                      <a:pos x="48" y="0"/>
                    </a:cxn>
                    <a:cxn ang="0">
                      <a:pos x="36" y="2"/>
                    </a:cxn>
                    <a:cxn ang="0">
                      <a:pos x="29" y="6"/>
                    </a:cxn>
                    <a:cxn ang="0">
                      <a:pos x="19" y="10"/>
                    </a:cxn>
                    <a:cxn ang="0">
                      <a:pos x="11" y="15"/>
                    </a:cxn>
                    <a:cxn ang="0">
                      <a:pos x="6" y="21"/>
                    </a:cxn>
                    <a:cxn ang="0">
                      <a:pos x="2" y="28"/>
                    </a:cxn>
                    <a:cxn ang="0">
                      <a:pos x="0" y="38"/>
                    </a:cxn>
                    <a:cxn ang="0">
                      <a:pos x="17" y="38"/>
                    </a:cxn>
                    <a:cxn ang="0">
                      <a:pos x="17" y="34"/>
                    </a:cxn>
                    <a:cxn ang="0">
                      <a:pos x="19" y="30"/>
                    </a:cxn>
                    <a:cxn ang="0">
                      <a:pos x="23" y="26"/>
                    </a:cxn>
                    <a:cxn ang="0">
                      <a:pos x="27" y="23"/>
                    </a:cxn>
                    <a:cxn ang="0">
                      <a:pos x="34" y="19"/>
                    </a:cxn>
                    <a:cxn ang="0">
                      <a:pos x="42" y="17"/>
                    </a:cxn>
                    <a:cxn ang="0">
                      <a:pos x="50" y="15"/>
                    </a:cxn>
                    <a:cxn ang="0">
                      <a:pos x="59" y="15"/>
                    </a:cxn>
                    <a:cxn ang="0">
                      <a:pos x="59" y="0"/>
                    </a:cxn>
                  </a:cxnLst>
                  <a:rect l="0" t="0" r="r" b="b"/>
                  <a:pathLst>
                    <a:path w="59" h="38">
                      <a:moveTo>
                        <a:pt x="59" y="0"/>
                      </a:moveTo>
                      <a:lnTo>
                        <a:pt x="48" y="0"/>
                      </a:lnTo>
                      <a:lnTo>
                        <a:pt x="36" y="2"/>
                      </a:lnTo>
                      <a:lnTo>
                        <a:pt x="29" y="6"/>
                      </a:lnTo>
                      <a:lnTo>
                        <a:pt x="19" y="10"/>
                      </a:lnTo>
                      <a:lnTo>
                        <a:pt x="11" y="15"/>
                      </a:lnTo>
                      <a:lnTo>
                        <a:pt x="6" y="21"/>
                      </a:lnTo>
                      <a:lnTo>
                        <a:pt x="2" y="28"/>
                      </a:lnTo>
                      <a:lnTo>
                        <a:pt x="0" y="38"/>
                      </a:lnTo>
                      <a:lnTo>
                        <a:pt x="17" y="38"/>
                      </a:lnTo>
                      <a:lnTo>
                        <a:pt x="17" y="34"/>
                      </a:lnTo>
                      <a:lnTo>
                        <a:pt x="19" y="30"/>
                      </a:lnTo>
                      <a:lnTo>
                        <a:pt x="23" y="26"/>
                      </a:lnTo>
                      <a:lnTo>
                        <a:pt x="27" y="23"/>
                      </a:lnTo>
                      <a:lnTo>
                        <a:pt x="34" y="19"/>
                      </a:lnTo>
                      <a:lnTo>
                        <a:pt x="42" y="17"/>
                      </a:lnTo>
                      <a:lnTo>
                        <a:pt x="50" y="15"/>
                      </a:lnTo>
                      <a:lnTo>
                        <a:pt x="59" y="15"/>
                      </a:lnTo>
                      <a:lnTo>
                        <a:pt x="59" y="0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 w="9525">
                  <a:solidFill>
                    <a:srgbClr val="66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0" name="Freeform 187"/>
                <p:cNvSpPr>
                  <a:spLocks/>
                </p:cNvSpPr>
                <p:nvPr/>
              </p:nvSpPr>
              <p:spPr bwMode="auto">
                <a:xfrm>
                  <a:off x="2049463" y="4749800"/>
                  <a:ext cx="92075" cy="60325"/>
                </a:xfrm>
                <a:custGeom>
                  <a:avLst/>
                  <a:gdLst/>
                  <a:ahLst/>
                  <a:cxnLst>
                    <a:cxn ang="0">
                      <a:pos x="58" y="38"/>
                    </a:cxn>
                    <a:cxn ang="0">
                      <a:pos x="56" y="28"/>
                    </a:cxn>
                    <a:cxn ang="0">
                      <a:pos x="52" y="21"/>
                    </a:cxn>
                    <a:cxn ang="0">
                      <a:pos x="46" y="15"/>
                    </a:cxn>
                    <a:cxn ang="0">
                      <a:pos x="38" y="10"/>
                    </a:cxn>
                    <a:cxn ang="0">
                      <a:pos x="31" y="6"/>
                    </a:cxn>
                    <a:cxn ang="0">
                      <a:pos x="21" y="2"/>
                    </a:cxn>
                    <a:cxn ang="0">
                      <a:pos x="10" y="0"/>
                    </a:cxn>
                    <a:cxn ang="0">
                      <a:pos x="0" y="0"/>
                    </a:cxn>
                    <a:cxn ang="0">
                      <a:pos x="0" y="15"/>
                    </a:cxn>
                    <a:cxn ang="0">
                      <a:pos x="8" y="15"/>
                    </a:cxn>
                    <a:cxn ang="0">
                      <a:pos x="17" y="17"/>
                    </a:cxn>
                    <a:cxn ang="0">
                      <a:pos x="25" y="19"/>
                    </a:cxn>
                    <a:cxn ang="0">
                      <a:pos x="31" y="23"/>
                    </a:cxn>
                    <a:cxn ang="0">
                      <a:pos x="35" y="26"/>
                    </a:cxn>
                    <a:cxn ang="0">
                      <a:pos x="38" y="30"/>
                    </a:cxn>
                    <a:cxn ang="0">
                      <a:pos x="40" y="34"/>
                    </a:cxn>
                    <a:cxn ang="0">
                      <a:pos x="42" y="38"/>
                    </a:cxn>
                    <a:cxn ang="0">
                      <a:pos x="58" y="38"/>
                    </a:cxn>
                  </a:cxnLst>
                  <a:rect l="0" t="0" r="r" b="b"/>
                  <a:pathLst>
                    <a:path w="58" h="38">
                      <a:moveTo>
                        <a:pt x="58" y="38"/>
                      </a:moveTo>
                      <a:lnTo>
                        <a:pt x="56" y="28"/>
                      </a:lnTo>
                      <a:lnTo>
                        <a:pt x="52" y="21"/>
                      </a:lnTo>
                      <a:lnTo>
                        <a:pt x="46" y="15"/>
                      </a:lnTo>
                      <a:lnTo>
                        <a:pt x="38" y="10"/>
                      </a:lnTo>
                      <a:lnTo>
                        <a:pt x="31" y="6"/>
                      </a:lnTo>
                      <a:lnTo>
                        <a:pt x="21" y="2"/>
                      </a:lnTo>
                      <a:lnTo>
                        <a:pt x="10" y="0"/>
                      </a:lnTo>
                      <a:lnTo>
                        <a:pt x="0" y="0"/>
                      </a:lnTo>
                      <a:lnTo>
                        <a:pt x="0" y="15"/>
                      </a:lnTo>
                      <a:lnTo>
                        <a:pt x="8" y="15"/>
                      </a:lnTo>
                      <a:lnTo>
                        <a:pt x="17" y="17"/>
                      </a:lnTo>
                      <a:lnTo>
                        <a:pt x="25" y="19"/>
                      </a:lnTo>
                      <a:lnTo>
                        <a:pt x="31" y="23"/>
                      </a:lnTo>
                      <a:lnTo>
                        <a:pt x="35" y="26"/>
                      </a:lnTo>
                      <a:lnTo>
                        <a:pt x="38" y="30"/>
                      </a:lnTo>
                      <a:lnTo>
                        <a:pt x="40" y="34"/>
                      </a:lnTo>
                      <a:lnTo>
                        <a:pt x="42" y="38"/>
                      </a:lnTo>
                      <a:lnTo>
                        <a:pt x="58" y="38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 w="9525">
                  <a:solidFill>
                    <a:srgbClr val="66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1" name="Freeform 188"/>
                <p:cNvSpPr>
                  <a:spLocks/>
                </p:cNvSpPr>
                <p:nvPr/>
              </p:nvSpPr>
              <p:spPr bwMode="auto">
                <a:xfrm>
                  <a:off x="2049463" y="4810125"/>
                  <a:ext cx="92075" cy="58737"/>
                </a:xfrm>
                <a:custGeom>
                  <a:avLst/>
                  <a:gdLst/>
                  <a:ahLst/>
                  <a:cxnLst>
                    <a:cxn ang="0">
                      <a:pos x="0" y="37"/>
                    </a:cxn>
                    <a:cxn ang="0">
                      <a:pos x="10" y="37"/>
                    </a:cxn>
                    <a:cxn ang="0">
                      <a:pos x="21" y="35"/>
                    </a:cxn>
                    <a:cxn ang="0">
                      <a:pos x="31" y="31"/>
                    </a:cxn>
                    <a:cxn ang="0">
                      <a:pos x="38" y="27"/>
                    </a:cxn>
                    <a:cxn ang="0">
                      <a:pos x="46" y="22"/>
                    </a:cxn>
                    <a:cxn ang="0">
                      <a:pos x="52" y="14"/>
                    </a:cxn>
                    <a:cxn ang="0">
                      <a:pos x="56" y="7"/>
                    </a:cxn>
                    <a:cxn ang="0">
                      <a:pos x="58" y="0"/>
                    </a:cxn>
                    <a:cxn ang="0">
                      <a:pos x="42" y="0"/>
                    </a:cxn>
                    <a:cxn ang="0">
                      <a:pos x="40" y="3"/>
                    </a:cxn>
                    <a:cxn ang="0">
                      <a:pos x="38" y="7"/>
                    </a:cxn>
                    <a:cxn ang="0">
                      <a:pos x="35" y="11"/>
                    </a:cxn>
                    <a:cxn ang="0">
                      <a:pos x="31" y="14"/>
                    </a:cxn>
                    <a:cxn ang="0">
                      <a:pos x="25" y="16"/>
                    </a:cxn>
                    <a:cxn ang="0">
                      <a:pos x="17" y="20"/>
                    </a:cxn>
                    <a:cxn ang="0">
                      <a:pos x="8" y="20"/>
                    </a:cxn>
                    <a:cxn ang="0">
                      <a:pos x="0" y="22"/>
                    </a:cxn>
                    <a:cxn ang="0">
                      <a:pos x="0" y="37"/>
                    </a:cxn>
                  </a:cxnLst>
                  <a:rect l="0" t="0" r="r" b="b"/>
                  <a:pathLst>
                    <a:path w="58" h="37">
                      <a:moveTo>
                        <a:pt x="0" y="37"/>
                      </a:moveTo>
                      <a:lnTo>
                        <a:pt x="10" y="37"/>
                      </a:lnTo>
                      <a:lnTo>
                        <a:pt x="21" y="35"/>
                      </a:lnTo>
                      <a:lnTo>
                        <a:pt x="31" y="31"/>
                      </a:lnTo>
                      <a:lnTo>
                        <a:pt x="38" y="27"/>
                      </a:lnTo>
                      <a:lnTo>
                        <a:pt x="46" y="22"/>
                      </a:lnTo>
                      <a:lnTo>
                        <a:pt x="52" y="14"/>
                      </a:lnTo>
                      <a:lnTo>
                        <a:pt x="56" y="7"/>
                      </a:lnTo>
                      <a:lnTo>
                        <a:pt x="58" y="0"/>
                      </a:lnTo>
                      <a:lnTo>
                        <a:pt x="42" y="0"/>
                      </a:lnTo>
                      <a:lnTo>
                        <a:pt x="40" y="3"/>
                      </a:lnTo>
                      <a:lnTo>
                        <a:pt x="38" y="7"/>
                      </a:lnTo>
                      <a:lnTo>
                        <a:pt x="35" y="11"/>
                      </a:lnTo>
                      <a:lnTo>
                        <a:pt x="31" y="14"/>
                      </a:lnTo>
                      <a:lnTo>
                        <a:pt x="25" y="16"/>
                      </a:lnTo>
                      <a:lnTo>
                        <a:pt x="17" y="20"/>
                      </a:lnTo>
                      <a:lnTo>
                        <a:pt x="8" y="20"/>
                      </a:lnTo>
                      <a:lnTo>
                        <a:pt x="0" y="22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 w="9525">
                  <a:solidFill>
                    <a:srgbClr val="66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2" name="Freeform 189"/>
                <p:cNvSpPr>
                  <a:spLocks/>
                </p:cNvSpPr>
                <p:nvPr/>
              </p:nvSpPr>
              <p:spPr bwMode="auto">
                <a:xfrm>
                  <a:off x="1955800" y="4810125"/>
                  <a:ext cx="93663" cy="5873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" y="7"/>
                    </a:cxn>
                    <a:cxn ang="0">
                      <a:pos x="6" y="14"/>
                    </a:cxn>
                    <a:cxn ang="0">
                      <a:pos x="11" y="22"/>
                    </a:cxn>
                    <a:cxn ang="0">
                      <a:pos x="19" y="27"/>
                    </a:cxn>
                    <a:cxn ang="0">
                      <a:pos x="29" y="31"/>
                    </a:cxn>
                    <a:cxn ang="0">
                      <a:pos x="38" y="35"/>
                    </a:cxn>
                    <a:cxn ang="0">
                      <a:pos x="48" y="37"/>
                    </a:cxn>
                    <a:cxn ang="0">
                      <a:pos x="59" y="37"/>
                    </a:cxn>
                    <a:cxn ang="0">
                      <a:pos x="59" y="22"/>
                    </a:cxn>
                    <a:cxn ang="0">
                      <a:pos x="50" y="20"/>
                    </a:cxn>
                    <a:cxn ang="0">
                      <a:pos x="42" y="20"/>
                    </a:cxn>
                    <a:cxn ang="0">
                      <a:pos x="34" y="16"/>
                    </a:cxn>
                    <a:cxn ang="0">
                      <a:pos x="27" y="14"/>
                    </a:cxn>
                    <a:cxn ang="0">
                      <a:pos x="23" y="11"/>
                    </a:cxn>
                    <a:cxn ang="0">
                      <a:pos x="19" y="7"/>
                    </a:cxn>
                    <a:cxn ang="0">
                      <a:pos x="17" y="3"/>
                    </a:cxn>
                    <a:cxn ang="0">
                      <a:pos x="17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9" h="37">
                      <a:moveTo>
                        <a:pt x="0" y="0"/>
                      </a:moveTo>
                      <a:lnTo>
                        <a:pt x="2" y="7"/>
                      </a:lnTo>
                      <a:lnTo>
                        <a:pt x="6" y="14"/>
                      </a:lnTo>
                      <a:lnTo>
                        <a:pt x="11" y="22"/>
                      </a:lnTo>
                      <a:lnTo>
                        <a:pt x="19" y="27"/>
                      </a:lnTo>
                      <a:lnTo>
                        <a:pt x="29" y="31"/>
                      </a:lnTo>
                      <a:lnTo>
                        <a:pt x="38" y="35"/>
                      </a:lnTo>
                      <a:lnTo>
                        <a:pt x="48" y="37"/>
                      </a:lnTo>
                      <a:lnTo>
                        <a:pt x="59" y="37"/>
                      </a:lnTo>
                      <a:lnTo>
                        <a:pt x="59" y="22"/>
                      </a:lnTo>
                      <a:lnTo>
                        <a:pt x="50" y="20"/>
                      </a:lnTo>
                      <a:lnTo>
                        <a:pt x="42" y="20"/>
                      </a:lnTo>
                      <a:lnTo>
                        <a:pt x="34" y="16"/>
                      </a:lnTo>
                      <a:lnTo>
                        <a:pt x="27" y="14"/>
                      </a:lnTo>
                      <a:lnTo>
                        <a:pt x="23" y="11"/>
                      </a:lnTo>
                      <a:lnTo>
                        <a:pt x="19" y="7"/>
                      </a:lnTo>
                      <a:lnTo>
                        <a:pt x="17" y="3"/>
                      </a:lnTo>
                      <a:lnTo>
                        <a:pt x="1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 w="9525">
                  <a:solidFill>
                    <a:srgbClr val="66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3" name="Freeform 190"/>
                <p:cNvSpPr>
                  <a:spLocks/>
                </p:cNvSpPr>
                <p:nvPr/>
              </p:nvSpPr>
              <p:spPr bwMode="auto">
                <a:xfrm>
                  <a:off x="1971675" y="4810125"/>
                  <a:ext cx="1588" cy="158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 w="9525">
                  <a:solidFill>
                    <a:srgbClr val="66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4" name="Freeform 191"/>
                <p:cNvSpPr>
                  <a:spLocks/>
                </p:cNvSpPr>
                <p:nvPr/>
              </p:nvSpPr>
              <p:spPr bwMode="auto">
                <a:xfrm>
                  <a:off x="2211388" y="5110162"/>
                  <a:ext cx="60325" cy="141288"/>
                </a:xfrm>
                <a:custGeom>
                  <a:avLst/>
                  <a:gdLst/>
                  <a:ahLst/>
                  <a:cxnLst>
                    <a:cxn ang="0">
                      <a:pos x="30" y="87"/>
                    </a:cxn>
                    <a:cxn ang="0">
                      <a:pos x="38" y="85"/>
                    </a:cxn>
                    <a:cxn ang="0">
                      <a:pos x="15" y="0"/>
                    </a:cxn>
                    <a:cxn ang="0">
                      <a:pos x="0" y="4"/>
                    </a:cxn>
                    <a:cxn ang="0">
                      <a:pos x="22" y="89"/>
                    </a:cxn>
                    <a:cxn ang="0">
                      <a:pos x="30" y="87"/>
                    </a:cxn>
                  </a:cxnLst>
                  <a:rect l="0" t="0" r="r" b="b"/>
                  <a:pathLst>
                    <a:path w="38" h="89">
                      <a:moveTo>
                        <a:pt x="30" y="87"/>
                      </a:moveTo>
                      <a:lnTo>
                        <a:pt x="38" y="85"/>
                      </a:lnTo>
                      <a:lnTo>
                        <a:pt x="15" y="0"/>
                      </a:lnTo>
                      <a:lnTo>
                        <a:pt x="0" y="4"/>
                      </a:lnTo>
                      <a:lnTo>
                        <a:pt x="22" y="89"/>
                      </a:lnTo>
                      <a:lnTo>
                        <a:pt x="30" y="87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 w="9525">
                  <a:solidFill>
                    <a:srgbClr val="66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5" name="Freeform 192"/>
                <p:cNvSpPr>
                  <a:spLocks/>
                </p:cNvSpPr>
                <p:nvPr/>
              </p:nvSpPr>
              <p:spPr bwMode="auto">
                <a:xfrm>
                  <a:off x="2286000" y="5127625"/>
                  <a:ext cx="63500" cy="123825"/>
                </a:xfrm>
                <a:custGeom>
                  <a:avLst/>
                  <a:gdLst/>
                  <a:ahLst/>
                  <a:cxnLst>
                    <a:cxn ang="0">
                      <a:pos x="33" y="76"/>
                    </a:cxn>
                    <a:cxn ang="0">
                      <a:pos x="40" y="73"/>
                    </a:cxn>
                    <a:cxn ang="0">
                      <a:pos x="16" y="0"/>
                    </a:cxn>
                    <a:cxn ang="0">
                      <a:pos x="0" y="4"/>
                    </a:cxn>
                    <a:cxn ang="0">
                      <a:pos x="25" y="78"/>
                    </a:cxn>
                    <a:cxn ang="0">
                      <a:pos x="33" y="76"/>
                    </a:cxn>
                  </a:cxnLst>
                  <a:rect l="0" t="0" r="r" b="b"/>
                  <a:pathLst>
                    <a:path w="40" h="78">
                      <a:moveTo>
                        <a:pt x="33" y="76"/>
                      </a:moveTo>
                      <a:lnTo>
                        <a:pt x="40" y="73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5" y="78"/>
                      </a:lnTo>
                      <a:lnTo>
                        <a:pt x="33" y="76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 w="9525">
                  <a:solidFill>
                    <a:srgbClr val="66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6" name="Freeform 193"/>
                <p:cNvSpPr>
                  <a:spLocks/>
                </p:cNvSpPr>
                <p:nvPr/>
              </p:nvSpPr>
              <p:spPr bwMode="auto">
                <a:xfrm>
                  <a:off x="2365375" y="5119687"/>
                  <a:ext cx="66675" cy="131763"/>
                </a:xfrm>
                <a:custGeom>
                  <a:avLst/>
                  <a:gdLst/>
                  <a:ahLst/>
                  <a:cxnLst>
                    <a:cxn ang="0">
                      <a:pos x="34" y="81"/>
                    </a:cxn>
                    <a:cxn ang="0">
                      <a:pos x="42" y="78"/>
                    </a:cxn>
                    <a:cxn ang="0">
                      <a:pos x="15" y="0"/>
                    </a:cxn>
                    <a:cxn ang="0">
                      <a:pos x="0" y="5"/>
                    </a:cxn>
                    <a:cxn ang="0">
                      <a:pos x="27" y="83"/>
                    </a:cxn>
                    <a:cxn ang="0">
                      <a:pos x="34" y="81"/>
                    </a:cxn>
                  </a:cxnLst>
                  <a:rect l="0" t="0" r="r" b="b"/>
                  <a:pathLst>
                    <a:path w="42" h="83">
                      <a:moveTo>
                        <a:pt x="34" y="81"/>
                      </a:moveTo>
                      <a:lnTo>
                        <a:pt x="42" y="78"/>
                      </a:lnTo>
                      <a:lnTo>
                        <a:pt x="15" y="0"/>
                      </a:lnTo>
                      <a:lnTo>
                        <a:pt x="0" y="5"/>
                      </a:lnTo>
                      <a:lnTo>
                        <a:pt x="27" y="83"/>
                      </a:lnTo>
                      <a:lnTo>
                        <a:pt x="34" y="81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 w="9525">
                  <a:solidFill>
                    <a:srgbClr val="66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7" name="Freeform 194"/>
                <p:cNvSpPr>
                  <a:spLocks/>
                </p:cNvSpPr>
                <p:nvPr/>
              </p:nvSpPr>
              <p:spPr bwMode="auto">
                <a:xfrm>
                  <a:off x="2168525" y="4705350"/>
                  <a:ext cx="273050" cy="68262"/>
                </a:xfrm>
                <a:custGeom>
                  <a:avLst/>
                  <a:gdLst/>
                  <a:ahLst/>
                  <a:cxnLst>
                    <a:cxn ang="0">
                      <a:pos x="172" y="32"/>
                    </a:cxn>
                    <a:cxn ang="0">
                      <a:pos x="158" y="21"/>
                    </a:cxn>
                    <a:cxn ang="0">
                      <a:pos x="145" y="13"/>
                    </a:cxn>
                    <a:cxn ang="0">
                      <a:pos x="130" y="8"/>
                    </a:cxn>
                    <a:cxn ang="0">
                      <a:pos x="116" y="2"/>
                    </a:cxn>
                    <a:cxn ang="0">
                      <a:pos x="101" y="0"/>
                    </a:cxn>
                    <a:cxn ang="0">
                      <a:pos x="88" y="0"/>
                    </a:cxn>
                    <a:cxn ang="0">
                      <a:pos x="74" y="2"/>
                    </a:cxn>
                    <a:cxn ang="0">
                      <a:pos x="61" y="4"/>
                    </a:cxn>
                    <a:cxn ang="0">
                      <a:pos x="40" y="10"/>
                    </a:cxn>
                    <a:cxn ang="0">
                      <a:pos x="21" y="17"/>
                    </a:cxn>
                    <a:cxn ang="0">
                      <a:pos x="7" y="25"/>
                    </a:cxn>
                    <a:cxn ang="0">
                      <a:pos x="0" y="32"/>
                    </a:cxn>
                    <a:cxn ang="0">
                      <a:pos x="15" y="36"/>
                    </a:cxn>
                    <a:cxn ang="0">
                      <a:pos x="17" y="36"/>
                    </a:cxn>
                    <a:cxn ang="0">
                      <a:pos x="28" y="30"/>
                    </a:cxn>
                    <a:cxn ang="0">
                      <a:pos x="44" y="25"/>
                    </a:cxn>
                    <a:cxn ang="0">
                      <a:pos x="65" y="19"/>
                    </a:cxn>
                    <a:cxn ang="0">
                      <a:pos x="76" y="17"/>
                    </a:cxn>
                    <a:cxn ang="0">
                      <a:pos x="88" y="15"/>
                    </a:cxn>
                    <a:cxn ang="0">
                      <a:pos x="101" y="17"/>
                    </a:cxn>
                    <a:cxn ang="0">
                      <a:pos x="112" y="19"/>
                    </a:cxn>
                    <a:cxn ang="0">
                      <a:pos x="126" y="21"/>
                    </a:cxn>
                    <a:cxn ang="0">
                      <a:pos x="137" y="26"/>
                    </a:cxn>
                    <a:cxn ang="0">
                      <a:pos x="151" y="34"/>
                    </a:cxn>
                    <a:cxn ang="0">
                      <a:pos x="162" y="43"/>
                    </a:cxn>
                    <a:cxn ang="0">
                      <a:pos x="172" y="32"/>
                    </a:cxn>
                  </a:cxnLst>
                  <a:rect l="0" t="0" r="r" b="b"/>
                  <a:pathLst>
                    <a:path w="172" h="43">
                      <a:moveTo>
                        <a:pt x="172" y="32"/>
                      </a:moveTo>
                      <a:lnTo>
                        <a:pt x="158" y="21"/>
                      </a:lnTo>
                      <a:lnTo>
                        <a:pt x="145" y="13"/>
                      </a:lnTo>
                      <a:lnTo>
                        <a:pt x="130" y="8"/>
                      </a:lnTo>
                      <a:lnTo>
                        <a:pt x="116" y="2"/>
                      </a:lnTo>
                      <a:lnTo>
                        <a:pt x="101" y="0"/>
                      </a:lnTo>
                      <a:lnTo>
                        <a:pt x="88" y="0"/>
                      </a:lnTo>
                      <a:lnTo>
                        <a:pt x="74" y="2"/>
                      </a:lnTo>
                      <a:lnTo>
                        <a:pt x="61" y="4"/>
                      </a:lnTo>
                      <a:lnTo>
                        <a:pt x="40" y="10"/>
                      </a:lnTo>
                      <a:lnTo>
                        <a:pt x="21" y="17"/>
                      </a:lnTo>
                      <a:lnTo>
                        <a:pt x="7" y="25"/>
                      </a:lnTo>
                      <a:lnTo>
                        <a:pt x="0" y="32"/>
                      </a:lnTo>
                      <a:lnTo>
                        <a:pt x="15" y="36"/>
                      </a:lnTo>
                      <a:lnTo>
                        <a:pt x="17" y="36"/>
                      </a:lnTo>
                      <a:lnTo>
                        <a:pt x="28" y="30"/>
                      </a:lnTo>
                      <a:lnTo>
                        <a:pt x="44" y="25"/>
                      </a:lnTo>
                      <a:lnTo>
                        <a:pt x="65" y="19"/>
                      </a:lnTo>
                      <a:lnTo>
                        <a:pt x="76" y="17"/>
                      </a:lnTo>
                      <a:lnTo>
                        <a:pt x="88" y="15"/>
                      </a:lnTo>
                      <a:lnTo>
                        <a:pt x="101" y="17"/>
                      </a:lnTo>
                      <a:lnTo>
                        <a:pt x="112" y="19"/>
                      </a:lnTo>
                      <a:lnTo>
                        <a:pt x="126" y="21"/>
                      </a:lnTo>
                      <a:lnTo>
                        <a:pt x="137" y="26"/>
                      </a:lnTo>
                      <a:lnTo>
                        <a:pt x="151" y="34"/>
                      </a:lnTo>
                      <a:lnTo>
                        <a:pt x="162" y="43"/>
                      </a:lnTo>
                      <a:lnTo>
                        <a:pt x="172" y="32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 w="9525">
                  <a:solidFill>
                    <a:srgbClr val="66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8" name="Freeform 195"/>
                <p:cNvSpPr>
                  <a:spLocks/>
                </p:cNvSpPr>
                <p:nvPr/>
              </p:nvSpPr>
              <p:spPr bwMode="auto">
                <a:xfrm>
                  <a:off x="2422525" y="4756150"/>
                  <a:ext cx="30163" cy="330200"/>
                </a:xfrm>
                <a:custGeom>
                  <a:avLst/>
                  <a:gdLst/>
                  <a:ahLst/>
                  <a:cxnLst>
                    <a:cxn ang="0">
                      <a:pos x="17" y="208"/>
                    </a:cxn>
                    <a:cxn ang="0">
                      <a:pos x="17" y="199"/>
                    </a:cxn>
                    <a:cxn ang="0">
                      <a:pos x="17" y="177"/>
                    </a:cxn>
                    <a:cxn ang="0">
                      <a:pos x="17" y="145"/>
                    </a:cxn>
                    <a:cxn ang="0">
                      <a:pos x="19" y="108"/>
                    </a:cxn>
                    <a:cxn ang="0">
                      <a:pos x="19" y="71"/>
                    </a:cxn>
                    <a:cxn ang="0">
                      <a:pos x="19" y="39"/>
                    </a:cxn>
                    <a:cxn ang="0">
                      <a:pos x="17" y="15"/>
                    </a:cxn>
                    <a:cxn ang="0">
                      <a:pos x="12" y="0"/>
                    </a:cxn>
                    <a:cxn ang="0">
                      <a:pos x="2" y="11"/>
                    </a:cxn>
                    <a:cxn ang="0">
                      <a:pos x="2" y="17"/>
                    </a:cxn>
                    <a:cxn ang="0">
                      <a:pos x="2" y="39"/>
                    </a:cxn>
                    <a:cxn ang="0">
                      <a:pos x="4" y="71"/>
                    </a:cxn>
                    <a:cxn ang="0">
                      <a:pos x="2" y="108"/>
                    </a:cxn>
                    <a:cxn ang="0">
                      <a:pos x="2" y="145"/>
                    </a:cxn>
                    <a:cxn ang="0">
                      <a:pos x="2" y="177"/>
                    </a:cxn>
                    <a:cxn ang="0">
                      <a:pos x="2" y="199"/>
                    </a:cxn>
                    <a:cxn ang="0">
                      <a:pos x="0" y="208"/>
                    </a:cxn>
                    <a:cxn ang="0">
                      <a:pos x="17" y="208"/>
                    </a:cxn>
                  </a:cxnLst>
                  <a:rect l="0" t="0" r="r" b="b"/>
                  <a:pathLst>
                    <a:path w="19" h="208">
                      <a:moveTo>
                        <a:pt x="17" y="208"/>
                      </a:moveTo>
                      <a:lnTo>
                        <a:pt x="17" y="199"/>
                      </a:lnTo>
                      <a:lnTo>
                        <a:pt x="17" y="177"/>
                      </a:lnTo>
                      <a:lnTo>
                        <a:pt x="17" y="145"/>
                      </a:lnTo>
                      <a:lnTo>
                        <a:pt x="19" y="108"/>
                      </a:lnTo>
                      <a:lnTo>
                        <a:pt x="19" y="71"/>
                      </a:lnTo>
                      <a:lnTo>
                        <a:pt x="19" y="39"/>
                      </a:lnTo>
                      <a:lnTo>
                        <a:pt x="17" y="15"/>
                      </a:lnTo>
                      <a:lnTo>
                        <a:pt x="12" y="0"/>
                      </a:lnTo>
                      <a:lnTo>
                        <a:pt x="2" y="11"/>
                      </a:lnTo>
                      <a:lnTo>
                        <a:pt x="2" y="17"/>
                      </a:lnTo>
                      <a:lnTo>
                        <a:pt x="2" y="39"/>
                      </a:lnTo>
                      <a:lnTo>
                        <a:pt x="4" y="71"/>
                      </a:lnTo>
                      <a:lnTo>
                        <a:pt x="2" y="108"/>
                      </a:lnTo>
                      <a:lnTo>
                        <a:pt x="2" y="145"/>
                      </a:lnTo>
                      <a:lnTo>
                        <a:pt x="2" y="177"/>
                      </a:lnTo>
                      <a:lnTo>
                        <a:pt x="2" y="199"/>
                      </a:lnTo>
                      <a:lnTo>
                        <a:pt x="0" y="208"/>
                      </a:lnTo>
                      <a:lnTo>
                        <a:pt x="17" y="208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 w="9525">
                  <a:solidFill>
                    <a:srgbClr val="66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9" name="Freeform 196"/>
                <p:cNvSpPr>
                  <a:spLocks/>
                </p:cNvSpPr>
                <p:nvPr/>
              </p:nvSpPr>
              <p:spPr bwMode="auto">
                <a:xfrm>
                  <a:off x="2174875" y="5083175"/>
                  <a:ext cx="274638" cy="58737"/>
                </a:xfrm>
                <a:custGeom>
                  <a:avLst/>
                  <a:gdLst/>
                  <a:ahLst/>
                  <a:cxnLst>
                    <a:cxn ang="0">
                      <a:pos x="0" y="13"/>
                    </a:cxn>
                    <a:cxn ang="0">
                      <a:pos x="17" y="23"/>
                    </a:cxn>
                    <a:cxn ang="0">
                      <a:pos x="32" y="28"/>
                    </a:cxn>
                    <a:cxn ang="0">
                      <a:pos x="47" y="34"/>
                    </a:cxn>
                    <a:cxn ang="0">
                      <a:pos x="63" y="36"/>
                    </a:cxn>
                    <a:cxn ang="0">
                      <a:pos x="78" y="37"/>
                    </a:cxn>
                    <a:cxn ang="0">
                      <a:pos x="91" y="37"/>
                    </a:cxn>
                    <a:cxn ang="0">
                      <a:pos x="105" y="36"/>
                    </a:cxn>
                    <a:cxn ang="0">
                      <a:pos x="116" y="34"/>
                    </a:cxn>
                    <a:cxn ang="0">
                      <a:pos x="137" y="28"/>
                    </a:cxn>
                    <a:cxn ang="0">
                      <a:pos x="154" y="21"/>
                    </a:cxn>
                    <a:cxn ang="0">
                      <a:pos x="166" y="13"/>
                    </a:cxn>
                    <a:cxn ang="0">
                      <a:pos x="173" y="2"/>
                    </a:cxn>
                    <a:cxn ang="0">
                      <a:pos x="156" y="2"/>
                    </a:cxn>
                    <a:cxn ang="0">
                      <a:pos x="156" y="0"/>
                    </a:cxn>
                    <a:cxn ang="0">
                      <a:pos x="147" y="6"/>
                    </a:cxn>
                    <a:cxn ang="0">
                      <a:pos x="133" y="13"/>
                    </a:cxn>
                    <a:cxn ang="0">
                      <a:pos x="112" y="19"/>
                    </a:cxn>
                    <a:cxn ang="0">
                      <a:pos x="103" y="21"/>
                    </a:cxn>
                    <a:cxn ang="0">
                      <a:pos x="89" y="23"/>
                    </a:cxn>
                    <a:cxn ang="0">
                      <a:pos x="78" y="23"/>
                    </a:cxn>
                    <a:cxn ang="0">
                      <a:pos x="65" y="21"/>
                    </a:cxn>
                    <a:cxn ang="0">
                      <a:pos x="51" y="19"/>
                    </a:cxn>
                    <a:cxn ang="0">
                      <a:pos x="38" y="15"/>
                    </a:cxn>
                    <a:cxn ang="0">
                      <a:pos x="23" y="10"/>
                    </a:cxn>
                    <a:cxn ang="0">
                      <a:pos x="9" y="0"/>
                    </a:cxn>
                    <a:cxn ang="0">
                      <a:pos x="0" y="13"/>
                    </a:cxn>
                  </a:cxnLst>
                  <a:rect l="0" t="0" r="r" b="b"/>
                  <a:pathLst>
                    <a:path w="173" h="37">
                      <a:moveTo>
                        <a:pt x="0" y="13"/>
                      </a:moveTo>
                      <a:lnTo>
                        <a:pt x="17" y="23"/>
                      </a:lnTo>
                      <a:lnTo>
                        <a:pt x="32" y="28"/>
                      </a:lnTo>
                      <a:lnTo>
                        <a:pt x="47" y="34"/>
                      </a:lnTo>
                      <a:lnTo>
                        <a:pt x="63" y="36"/>
                      </a:lnTo>
                      <a:lnTo>
                        <a:pt x="78" y="37"/>
                      </a:lnTo>
                      <a:lnTo>
                        <a:pt x="91" y="37"/>
                      </a:lnTo>
                      <a:lnTo>
                        <a:pt x="105" y="36"/>
                      </a:lnTo>
                      <a:lnTo>
                        <a:pt x="116" y="34"/>
                      </a:lnTo>
                      <a:lnTo>
                        <a:pt x="137" y="28"/>
                      </a:lnTo>
                      <a:lnTo>
                        <a:pt x="154" y="21"/>
                      </a:lnTo>
                      <a:lnTo>
                        <a:pt x="166" y="13"/>
                      </a:lnTo>
                      <a:lnTo>
                        <a:pt x="173" y="2"/>
                      </a:lnTo>
                      <a:lnTo>
                        <a:pt x="156" y="2"/>
                      </a:lnTo>
                      <a:lnTo>
                        <a:pt x="156" y="0"/>
                      </a:lnTo>
                      <a:lnTo>
                        <a:pt x="147" y="6"/>
                      </a:lnTo>
                      <a:lnTo>
                        <a:pt x="133" y="13"/>
                      </a:lnTo>
                      <a:lnTo>
                        <a:pt x="112" y="19"/>
                      </a:lnTo>
                      <a:lnTo>
                        <a:pt x="103" y="21"/>
                      </a:lnTo>
                      <a:lnTo>
                        <a:pt x="89" y="23"/>
                      </a:lnTo>
                      <a:lnTo>
                        <a:pt x="78" y="23"/>
                      </a:lnTo>
                      <a:lnTo>
                        <a:pt x="65" y="21"/>
                      </a:lnTo>
                      <a:lnTo>
                        <a:pt x="51" y="19"/>
                      </a:lnTo>
                      <a:lnTo>
                        <a:pt x="38" y="15"/>
                      </a:lnTo>
                      <a:lnTo>
                        <a:pt x="23" y="10"/>
                      </a:lnTo>
                      <a:lnTo>
                        <a:pt x="9" y="0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 w="9525">
                  <a:solidFill>
                    <a:srgbClr val="66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0" name="Freeform 197"/>
                <p:cNvSpPr>
                  <a:spLocks/>
                </p:cNvSpPr>
                <p:nvPr/>
              </p:nvSpPr>
              <p:spPr bwMode="auto">
                <a:xfrm>
                  <a:off x="2165350" y="4756150"/>
                  <a:ext cx="26988" cy="347662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2" y="13"/>
                    </a:cxn>
                    <a:cxn ang="0">
                      <a:pos x="2" y="37"/>
                    </a:cxn>
                    <a:cxn ang="0">
                      <a:pos x="0" y="71"/>
                    </a:cxn>
                    <a:cxn ang="0">
                      <a:pos x="0" y="110"/>
                    </a:cxn>
                    <a:cxn ang="0">
                      <a:pos x="0" y="147"/>
                    </a:cxn>
                    <a:cxn ang="0">
                      <a:pos x="0" y="180"/>
                    </a:cxn>
                    <a:cxn ang="0">
                      <a:pos x="2" y="204"/>
                    </a:cxn>
                    <a:cxn ang="0">
                      <a:pos x="6" y="219"/>
                    </a:cxn>
                    <a:cxn ang="0">
                      <a:pos x="15" y="206"/>
                    </a:cxn>
                    <a:cxn ang="0">
                      <a:pos x="17" y="203"/>
                    </a:cxn>
                    <a:cxn ang="0">
                      <a:pos x="17" y="180"/>
                    </a:cxn>
                    <a:cxn ang="0">
                      <a:pos x="17" y="147"/>
                    </a:cxn>
                    <a:cxn ang="0">
                      <a:pos x="17" y="110"/>
                    </a:cxn>
                    <a:cxn ang="0">
                      <a:pos x="17" y="71"/>
                    </a:cxn>
                    <a:cxn ang="0">
                      <a:pos x="17" y="37"/>
                    </a:cxn>
                    <a:cxn ang="0">
                      <a:pos x="17" y="13"/>
                    </a:cxn>
                    <a:cxn ang="0">
                      <a:pos x="17" y="4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17" h="219">
                      <a:moveTo>
                        <a:pt x="2" y="0"/>
                      </a:moveTo>
                      <a:lnTo>
                        <a:pt x="2" y="13"/>
                      </a:lnTo>
                      <a:lnTo>
                        <a:pt x="2" y="37"/>
                      </a:lnTo>
                      <a:lnTo>
                        <a:pt x="0" y="71"/>
                      </a:lnTo>
                      <a:lnTo>
                        <a:pt x="0" y="110"/>
                      </a:lnTo>
                      <a:lnTo>
                        <a:pt x="0" y="147"/>
                      </a:lnTo>
                      <a:lnTo>
                        <a:pt x="0" y="180"/>
                      </a:lnTo>
                      <a:lnTo>
                        <a:pt x="2" y="204"/>
                      </a:lnTo>
                      <a:lnTo>
                        <a:pt x="6" y="219"/>
                      </a:lnTo>
                      <a:lnTo>
                        <a:pt x="15" y="206"/>
                      </a:lnTo>
                      <a:lnTo>
                        <a:pt x="17" y="203"/>
                      </a:lnTo>
                      <a:lnTo>
                        <a:pt x="17" y="180"/>
                      </a:lnTo>
                      <a:lnTo>
                        <a:pt x="17" y="147"/>
                      </a:lnTo>
                      <a:lnTo>
                        <a:pt x="17" y="110"/>
                      </a:lnTo>
                      <a:lnTo>
                        <a:pt x="17" y="71"/>
                      </a:lnTo>
                      <a:lnTo>
                        <a:pt x="17" y="37"/>
                      </a:lnTo>
                      <a:lnTo>
                        <a:pt x="17" y="13"/>
                      </a:lnTo>
                      <a:lnTo>
                        <a:pt x="17" y="4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 w="9525">
                  <a:solidFill>
                    <a:srgbClr val="66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1" name="Freeform 198"/>
                <p:cNvSpPr>
                  <a:spLocks/>
                </p:cNvSpPr>
                <p:nvPr/>
              </p:nvSpPr>
              <p:spPr bwMode="auto">
                <a:xfrm>
                  <a:off x="2179638" y="4759325"/>
                  <a:ext cx="1587" cy="158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 w="9525">
                  <a:solidFill>
                    <a:srgbClr val="66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2" name="Freeform 199"/>
                <p:cNvSpPr>
                  <a:spLocks/>
                </p:cNvSpPr>
                <p:nvPr/>
              </p:nvSpPr>
              <p:spPr bwMode="auto">
                <a:xfrm>
                  <a:off x="2212975" y="4749800"/>
                  <a:ext cx="95250" cy="60325"/>
                </a:xfrm>
                <a:custGeom>
                  <a:avLst/>
                  <a:gdLst/>
                  <a:ahLst/>
                  <a:cxnLst>
                    <a:cxn ang="0">
                      <a:pos x="60" y="0"/>
                    </a:cxn>
                    <a:cxn ang="0">
                      <a:pos x="48" y="0"/>
                    </a:cxn>
                    <a:cxn ang="0">
                      <a:pos x="37" y="2"/>
                    </a:cxn>
                    <a:cxn ang="0">
                      <a:pos x="27" y="6"/>
                    </a:cxn>
                    <a:cxn ang="0">
                      <a:pos x="20" y="10"/>
                    </a:cxn>
                    <a:cxn ang="0">
                      <a:pos x="12" y="15"/>
                    </a:cxn>
                    <a:cxn ang="0">
                      <a:pos x="6" y="21"/>
                    </a:cxn>
                    <a:cxn ang="0">
                      <a:pos x="2" y="28"/>
                    </a:cxn>
                    <a:cxn ang="0">
                      <a:pos x="0" y="38"/>
                    </a:cxn>
                    <a:cxn ang="0">
                      <a:pos x="18" y="38"/>
                    </a:cxn>
                    <a:cxn ang="0">
                      <a:pos x="18" y="34"/>
                    </a:cxn>
                    <a:cxn ang="0">
                      <a:pos x="20" y="30"/>
                    </a:cxn>
                    <a:cxn ang="0">
                      <a:pos x="23" y="26"/>
                    </a:cxn>
                    <a:cxn ang="0">
                      <a:pos x="27" y="23"/>
                    </a:cxn>
                    <a:cxn ang="0">
                      <a:pos x="35" y="19"/>
                    </a:cxn>
                    <a:cxn ang="0">
                      <a:pos x="42" y="17"/>
                    </a:cxn>
                    <a:cxn ang="0">
                      <a:pos x="50" y="15"/>
                    </a:cxn>
                    <a:cxn ang="0">
                      <a:pos x="60" y="15"/>
                    </a:cxn>
                    <a:cxn ang="0">
                      <a:pos x="60" y="0"/>
                    </a:cxn>
                  </a:cxnLst>
                  <a:rect l="0" t="0" r="r" b="b"/>
                  <a:pathLst>
                    <a:path w="60" h="38">
                      <a:moveTo>
                        <a:pt x="60" y="0"/>
                      </a:moveTo>
                      <a:lnTo>
                        <a:pt x="48" y="0"/>
                      </a:lnTo>
                      <a:lnTo>
                        <a:pt x="37" y="2"/>
                      </a:lnTo>
                      <a:lnTo>
                        <a:pt x="27" y="6"/>
                      </a:lnTo>
                      <a:lnTo>
                        <a:pt x="20" y="10"/>
                      </a:lnTo>
                      <a:lnTo>
                        <a:pt x="12" y="15"/>
                      </a:lnTo>
                      <a:lnTo>
                        <a:pt x="6" y="21"/>
                      </a:lnTo>
                      <a:lnTo>
                        <a:pt x="2" y="28"/>
                      </a:lnTo>
                      <a:lnTo>
                        <a:pt x="0" y="38"/>
                      </a:lnTo>
                      <a:lnTo>
                        <a:pt x="18" y="38"/>
                      </a:lnTo>
                      <a:lnTo>
                        <a:pt x="18" y="34"/>
                      </a:lnTo>
                      <a:lnTo>
                        <a:pt x="20" y="30"/>
                      </a:lnTo>
                      <a:lnTo>
                        <a:pt x="23" y="26"/>
                      </a:lnTo>
                      <a:lnTo>
                        <a:pt x="27" y="23"/>
                      </a:lnTo>
                      <a:lnTo>
                        <a:pt x="35" y="19"/>
                      </a:lnTo>
                      <a:lnTo>
                        <a:pt x="42" y="17"/>
                      </a:lnTo>
                      <a:lnTo>
                        <a:pt x="50" y="15"/>
                      </a:lnTo>
                      <a:lnTo>
                        <a:pt x="60" y="15"/>
                      </a:lnTo>
                      <a:lnTo>
                        <a:pt x="60" y="0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 w="9525">
                  <a:solidFill>
                    <a:srgbClr val="66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3" name="Freeform 200"/>
                <p:cNvSpPr>
                  <a:spLocks/>
                </p:cNvSpPr>
                <p:nvPr/>
              </p:nvSpPr>
              <p:spPr bwMode="auto">
                <a:xfrm>
                  <a:off x="2308225" y="4749800"/>
                  <a:ext cx="90488" cy="60325"/>
                </a:xfrm>
                <a:custGeom>
                  <a:avLst/>
                  <a:gdLst/>
                  <a:ahLst/>
                  <a:cxnLst>
                    <a:cxn ang="0">
                      <a:pos x="57" y="38"/>
                    </a:cxn>
                    <a:cxn ang="0">
                      <a:pos x="55" y="28"/>
                    </a:cxn>
                    <a:cxn ang="0">
                      <a:pos x="51" y="21"/>
                    </a:cxn>
                    <a:cxn ang="0">
                      <a:pos x="46" y="15"/>
                    </a:cxn>
                    <a:cxn ang="0">
                      <a:pos x="38" y="10"/>
                    </a:cxn>
                    <a:cxn ang="0">
                      <a:pos x="30" y="6"/>
                    </a:cxn>
                    <a:cxn ang="0">
                      <a:pos x="21" y="2"/>
                    </a:cxn>
                    <a:cxn ang="0">
                      <a:pos x="9" y="0"/>
                    </a:cxn>
                    <a:cxn ang="0">
                      <a:pos x="0" y="0"/>
                    </a:cxn>
                    <a:cxn ang="0">
                      <a:pos x="0" y="15"/>
                    </a:cxn>
                    <a:cxn ang="0">
                      <a:pos x="7" y="15"/>
                    </a:cxn>
                    <a:cxn ang="0">
                      <a:pos x="17" y="17"/>
                    </a:cxn>
                    <a:cxn ang="0">
                      <a:pos x="24" y="19"/>
                    </a:cxn>
                    <a:cxn ang="0">
                      <a:pos x="30" y="23"/>
                    </a:cxn>
                    <a:cxn ang="0">
                      <a:pos x="34" y="26"/>
                    </a:cxn>
                    <a:cxn ang="0">
                      <a:pos x="38" y="30"/>
                    </a:cxn>
                    <a:cxn ang="0">
                      <a:pos x="40" y="34"/>
                    </a:cxn>
                    <a:cxn ang="0">
                      <a:pos x="42" y="38"/>
                    </a:cxn>
                    <a:cxn ang="0">
                      <a:pos x="57" y="38"/>
                    </a:cxn>
                  </a:cxnLst>
                  <a:rect l="0" t="0" r="r" b="b"/>
                  <a:pathLst>
                    <a:path w="57" h="38">
                      <a:moveTo>
                        <a:pt x="57" y="38"/>
                      </a:moveTo>
                      <a:lnTo>
                        <a:pt x="55" y="28"/>
                      </a:lnTo>
                      <a:lnTo>
                        <a:pt x="51" y="21"/>
                      </a:lnTo>
                      <a:lnTo>
                        <a:pt x="46" y="15"/>
                      </a:lnTo>
                      <a:lnTo>
                        <a:pt x="38" y="10"/>
                      </a:lnTo>
                      <a:lnTo>
                        <a:pt x="30" y="6"/>
                      </a:lnTo>
                      <a:lnTo>
                        <a:pt x="21" y="2"/>
                      </a:lnTo>
                      <a:lnTo>
                        <a:pt x="9" y="0"/>
                      </a:lnTo>
                      <a:lnTo>
                        <a:pt x="0" y="0"/>
                      </a:lnTo>
                      <a:lnTo>
                        <a:pt x="0" y="15"/>
                      </a:lnTo>
                      <a:lnTo>
                        <a:pt x="7" y="15"/>
                      </a:lnTo>
                      <a:lnTo>
                        <a:pt x="17" y="17"/>
                      </a:lnTo>
                      <a:lnTo>
                        <a:pt x="24" y="19"/>
                      </a:lnTo>
                      <a:lnTo>
                        <a:pt x="30" y="23"/>
                      </a:lnTo>
                      <a:lnTo>
                        <a:pt x="34" y="26"/>
                      </a:lnTo>
                      <a:lnTo>
                        <a:pt x="38" y="30"/>
                      </a:lnTo>
                      <a:lnTo>
                        <a:pt x="40" y="34"/>
                      </a:lnTo>
                      <a:lnTo>
                        <a:pt x="42" y="38"/>
                      </a:lnTo>
                      <a:lnTo>
                        <a:pt x="57" y="38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 w="9525">
                  <a:solidFill>
                    <a:srgbClr val="66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4" name="Freeform 201"/>
                <p:cNvSpPr>
                  <a:spLocks/>
                </p:cNvSpPr>
                <p:nvPr/>
              </p:nvSpPr>
              <p:spPr bwMode="auto">
                <a:xfrm>
                  <a:off x="2308225" y="4810125"/>
                  <a:ext cx="90488" cy="58737"/>
                </a:xfrm>
                <a:custGeom>
                  <a:avLst/>
                  <a:gdLst/>
                  <a:ahLst/>
                  <a:cxnLst>
                    <a:cxn ang="0">
                      <a:pos x="0" y="37"/>
                    </a:cxn>
                    <a:cxn ang="0">
                      <a:pos x="9" y="37"/>
                    </a:cxn>
                    <a:cxn ang="0">
                      <a:pos x="21" y="35"/>
                    </a:cxn>
                    <a:cxn ang="0">
                      <a:pos x="30" y="31"/>
                    </a:cxn>
                    <a:cxn ang="0">
                      <a:pos x="38" y="27"/>
                    </a:cxn>
                    <a:cxn ang="0">
                      <a:pos x="46" y="22"/>
                    </a:cxn>
                    <a:cxn ang="0">
                      <a:pos x="51" y="14"/>
                    </a:cxn>
                    <a:cxn ang="0">
                      <a:pos x="55" y="7"/>
                    </a:cxn>
                    <a:cxn ang="0">
                      <a:pos x="57" y="0"/>
                    </a:cxn>
                    <a:cxn ang="0">
                      <a:pos x="42" y="0"/>
                    </a:cxn>
                    <a:cxn ang="0">
                      <a:pos x="40" y="3"/>
                    </a:cxn>
                    <a:cxn ang="0">
                      <a:pos x="38" y="7"/>
                    </a:cxn>
                    <a:cxn ang="0">
                      <a:pos x="34" y="11"/>
                    </a:cxn>
                    <a:cxn ang="0">
                      <a:pos x="30" y="14"/>
                    </a:cxn>
                    <a:cxn ang="0">
                      <a:pos x="24" y="16"/>
                    </a:cxn>
                    <a:cxn ang="0">
                      <a:pos x="17" y="20"/>
                    </a:cxn>
                    <a:cxn ang="0">
                      <a:pos x="7" y="20"/>
                    </a:cxn>
                    <a:cxn ang="0">
                      <a:pos x="0" y="22"/>
                    </a:cxn>
                    <a:cxn ang="0">
                      <a:pos x="0" y="37"/>
                    </a:cxn>
                  </a:cxnLst>
                  <a:rect l="0" t="0" r="r" b="b"/>
                  <a:pathLst>
                    <a:path w="57" h="37">
                      <a:moveTo>
                        <a:pt x="0" y="37"/>
                      </a:moveTo>
                      <a:lnTo>
                        <a:pt x="9" y="37"/>
                      </a:lnTo>
                      <a:lnTo>
                        <a:pt x="21" y="35"/>
                      </a:lnTo>
                      <a:lnTo>
                        <a:pt x="30" y="31"/>
                      </a:lnTo>
                      <a:lnTo>
                        <a:pt x="38" y="27"/>
                      </a:lnTo>
                      <a:lnTo>
                        <a:pt x="46" y="22"/>
                      </a:lnTo>
                      <a:lnTo>
                        <a:pt x="51" y="14"/>
                      </a:lnTo>
                      <a:lnTo>
                        <a:pt x="55" y="7"/>
                      </a:lnTo>
                      <a:lnTo>
                        <a:pt x="57" y="0"/>
                      </a:lnTo>
                      <a:lnTo>
                        <a:pt x="42" y="0"/>
                      </a:lnTo>
                      <a:lnTo>
                        <a:pt x="40" y="3"/>
                      </a:lnTo>
                      <a:lnTo>
                        <a:pt x="38" y="7"/>
                      </a:lnTo>
                      <a:lnTo>
                        <a:pt x="34" y="11"/>
                      </a:lnTo>
                      <a:lnTo>
                        <a:pt x="30" y="14"/>
                      </a:lnTo>
                      <a:lnTo>
                        <a:pt x="24" y="16"/>
                      </a:lnTo>
                      <a:lnTo>
                        <a:pt x="17" y="20"/>
                      </a:lnTo>
                      <a:lnTo>
                        <a:pt x="7" y="20"/>
                      </a:lnTo>
                      <a:lnTo>
                        <a:pt x="0" y="22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 w="9525">
                  <a:solidFill>
                    <a:srgbClr val="66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5" name="Freeform 202"/>
                <p:cNvSpPr>
                  <a:spLocks/>
                </p:cNvSpPr>
                <p:nvPr/>
              </p:nvSpPr>
              <p:spPr bwMode="auto">
                <a:xfrm>
                  <a:off x="2101850" y="4819650"/>
                  <a:ext cx="95250" cy="5873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" y="7"/>
                    </a:cxn>
                    <a:cxn ang="0">
                      <a:pos x="6" y="14"/>
                    </a:cxn>
                    <a:cxn ang="0">
                      <a:pos x="12" y="22"/>
                    </a:cxn>
                    <a:cxn ang="0">
                      <a:pos x="20" y="27"/>
                    </a:cxn>
                    <a:cxn ang="0">
                      <a:pos x="27" y="31"/>
                    </a:cxn>
                    <a:cxn ang="0">
                      <a:pos x="37" y="35"/>
                    </a:cxn>
                    <a:cxn ang="0">
                      <a:pos x="48" y="37"/>
                    </a:cxn>
                    <a:cxn ang="0">
                      <a:pos x="60" y="37"/>
                    </a:cxn>
                    <a:cxn ang="0">
                      <a:pos x="60" y="22"/>
                    </a:cxn>
                    <a:cxn ang="0">
                      <a:pos x="50" y="20"/>
                    </a:cxn>
                    <a:cxn ang="0">
                      <a:pos x="41" y="20"/>
                    </a:cxn>
                    <a:cxn ang="0">
                      <a:pos x="35" y="16"/>
                    </a:cxn>
                    <a:cxn ang="0">
                      <a:pos x="27" y="14"/>
                    </a:cxn>
                    <a:cxn ang="0">
                      <a:pos x="23" y="11"/>
                    </a:cxn>
                    <a:cxn ang="0">
                      <a:pos x="20" y="7"/>
                    </a:cxn>
                    <a:cxn ang="0">
                      <a:pos x="18" y="3"/>
                    </a:cxn>
                    <a:cxn ang="0">
                      <a:pos x="18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60" h="37">
                      <a:moveTo>
                        <a:pt x="0" y="0"/>
                      </a:moveTo>
                      <a:lnTo>
                        <a:pt x="2" y="7"/>
                      </a:lnTo>
                      <a:lnTo>
                        <a:pt x="6" y="14"/>
                      </a:lnTo>
                      <a:lnTo>
                        <a:pt x="12" y="22"/>
                      </a:lnTo>
                      <a:lnTo>
                        <a:pt x="20" y="27"/>
                      </a:lnTo>
                      <a:lnTo>
                        <a:pt x="27" y="31"/>
                      </a:lnTo>
                      <a:lnTo>
                        <a:pt x="37" y="35"/>
                      </a:lnTo>
                      <a:lnTo>
                        <a:pt x="48" y="37"/>
                      </a:lnTo>
                      <a:lnTo>
                        <a:pt x="60" y="37"/>
                      </a:lnTo>
                      <a:lnTo>
                        <a:pt x="60" y="22"/>
                      </a:lnTo>
                      <a:lnTo>
                        <a:pt x="50" y="20"/>
                      </a:lnTo>
                      <a:lnTo>
                        <a:pt x="41" y="20"/>
                      </a:lnTo>
                      <a:lnTo>
                        <a:pt x="35" y="16"/>
                      </a:lnTo>
                      <a:lnTo>
                        <a:pt x="27" y="14"/>
                      </a:lnTo>
                      <a:lnTo>
                        <a:pt x="23" y="11"/>
                      </a:lnTo>
                      <a:lnTo>
                        <a:pt x="20" y="7"/>
                      </a:lnTo>
                      <a:lnTo>
                        <a:pt x="18" y="3"/>
                      </a:lnTo>
                      <a:lnTo>
                        <a:pt x="18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 w="9525">
                  <a:solidFill>
                    <a:srgbClr val="66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6" name="Freeform 203"/>
                <p:cNvSpPr>
                  <a:spLocks/>
                </p:cNvSpPr>
                <p:nvPr/>
              </p:nvSpPr>
              <p:spPr bwMode="auto">
                <a:xfrm>
                  <a:off x="2228850" y="4810125"/>
                  <a:ext cx="1588" cy="158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 w="9525">
                  <a:solidFill>
                    <a:srgbClr val="66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7" name="Freeform 204"/>
                <p:cNvSpPr>
                  <a:spLocks/>
                </p:cNvSpPr>
                <p:nvPr/>
              </p:nvSpPr>
              <p:spPr bwMode="auto">
                <a:xfrm>
                  <a:off x="2468563" y="5110162"/>
                  <a:ext cx="60325" cy="141288"/>
                </a:xfrm>
                <a:custGeom>
                  <a:avLst/>
                  <a:gdLst/>
                  <a:ahLst/>
                  <a:cxnLst>
                    <a:cxn ang="0">
                      <a:pos x="30" y="87"/>
                    </a:cxn>
                    <a:cxn ang="0">
                      <a:pos x="38" y="85"/>
                    </a:cxn>
                    <a:cxn ang="0">
                      <a:pos x="15" y="0"/>
                    </a:cxn>
                    <a:cxn ang="0">
                      <a:pos x="0" y="4"/>
                    </a:cxn>
                    <a:cxn ang="0">
                      <a:pos x="23" y="89"/>
                    </a:cxn>
                    <a:cxn ang="0">
                      <a:pos x="30" y="87"/>
                    </a:cxn>
                  </a:cxnLst>
                  <a:rect l="0" t="0" r="r" b="b"/>
                  <a:pathLst>
                    <a:path w="38" h="89">
                      <a:moveTo>
                        <a:pt x="30" y="87"/>
                      </a:moveTo>
                      <a:lnTo>
                        <a:pt x="38" y="85"/>
                      </a:lnTo>
                      <a:lnTo>
                        <a:pt x="15" y="0"/>
                      </a:lnTo>
                      <a:lnTo>
                        <a:pt x="0" y="4"/>
                      </a:lnTo>
                      <a:lnTo>
                        <a:pt x="23" y="89"/>
                      </a:lnTo>
                      <a:lnTo>
                        <a:pt x="30" y="87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 w="9525">
                  <a:solidFill>
                    <a:srgbClr val="66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8" name="Freeform 205"/>
                <p:cNvSpPr>
                  <a:spLocks/>
                </p:cNvSpPr>
                <p:nvPr/>
              </p:nvSpPr>
              <p:spPr bwMode="auto">
                <a:xfrm>
                  <a:off x="2544763" y="5127625"/>
                  <a:ext cx="63500" cy="123825"/>
                </a:xfrm>
                <a:custGeom>
                  <a:avLst/>
                  <a:gdLst/>
                  <a:ahLst/>
                  <a:cxnLst>
                    <a:cxn ang="0">
                      <a:pos x="32" y="76"/>
                    </a:cxn>
                    <a:cxn ang="0">
                      <a:pos x="40" y="73"/>
                    </a:cxn>
                    <a:cxn ang="0">
                      <a:pos x="15" y="0"/>
                    </a:cxn>
                    <a:cxn ang="0">
                      <a:pos x="0" y="4"/>
                    </a:cxn>
                    <a:cxn ang="0">
                      <a:pos x="25" y="78"/>
                    </a:cxn>
                    <a:cxn ang="0">
                      <a:pos x="32" y="76"/>
                    </a:cxn>
                  </a:cxnLst>
                  <a:rect l="0" t="0" r="r" b="b"/>
                  <a:pathLst>
                    <a:path w="40" h="78">
                      <a:moveTo>
                        <a:pt x="32" y="76"/>
                      </a:moveTo>
                      <a:lnTo>
                        <a:pt x="40" y="73"/>
                      </a:lnTo>
                      <a:lnTo>
                        <a:pt x="15" y="0"/>
                      </a:lnTo>
                      <a:lnTo>
                        <a:pt x="0" y="4"/>
                      </a:lnTo>
                      <a:lnTo>
                        <a:pt x="25" y="78"/>
                      </a:lnTo>
                      <a:lnTo>
                        <a:pt x="32" y="76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 w="9525">
                  <a:solidFill>
                    <a:srgbClr val="66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9" name="Freeform 206"/>
                <p:cNvSpPr>
                  <a:spLocks/>
                </p:cNvSpPr>
                <p:nvPr/>
              </p:nvSpPr>
              <p:spPr bwMode="auto">
                <a:xfrm>
                  <a:off x="2622550" y="5119687"/>
                  <a:ext cx="66675" cy="131763"/>
                </a:xfrm>
                <a:custGeom>
                  <a:avLst/>
                  <a:gdLst/>
                  <a:ahLst/>
                  <a:cxnLst>
                    <a:cxn ang="0">
                      <a:pos x="35" y="81"/>
                    </a:cxn>
                    <a:cxn ang="0">
                      <a:pos x="42" y="78"/>
                    </a:cxn>
                    <a:cxn ang="0">
                      <a:pos x="16" y="0"/>
                    </a:cxn>
                    <a:cxn ang="0">
                      <a:pos x="0" y="5"/>
                    </a:cxn>
                    <a:cxn ang="0">
                      <a:pos x="27" y="83"/>
                    </a:cxn>
                    <a:cxn ang="0">
                      <a:pos x="35" y="81"/>
                    </a:cxn>
                  </a:cxnLst>
                  <a:rect l="0" t="0" r="r" b="b"/>
                  <a:pathLst>
                    <a:path w="42" h="83">
                      <a:moveTo>
                        <a:pt x="35" y="81"/>
                      </a:moveTo>
                      <a:lnTo>
                        <a:pt x="42" y="78"/>
                      </a:lnTo>
                      <a:lnTo>
                        <a:pt x="16" y="0"/>
                      </a:lnTo>
                      <a:lnTo>
                        <a:pt x="0" y="5"/>
                      </a:lnTo>
                      <a:lnTo>
                        <a:pt x="27" y="83"/>
                      </a:lnTo>
                      <a:lnTo>
                        <a:pt x="35" y="81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 w="9525">
                  <a:solidFill>
                    <a:srgbClr val="66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0" name="Freeform 207"/>
                <p:cNvSpPr>
                  <a:spLocks/>
                </p:cNvSpPr>
                <p:nvPr/>
              </p:nvSpPr>
              <p:spPr bwMode="auto">
                <a:xfrm>
                  <a:off x="2425700" y="4705350"/>
                  <a:ext cx="273050" cy="68262"/>
                </a:xfrm>
                <a:custGeom>
                  <a:avLst/>
                  <a:gdLst/>
                  <a:ahLst/>
                  <a:cxnLst>
                    <a:cxn ang="0">
                      <a:pos x="172" y="32"/>
                    </a:cxn>
                    <a:cxn ang="0">
                      <a:pos x="159" y="21"/>
                    </a:cxn>
                    <a:cxn ang="0">
                      <a:pos x="145" y="13"/>
                    </a:cxn>
                    <a:cxn ang="0">
                      <a:pos x="130" y="8"/>
                    </a:cxn>
                    <a:cxn ang="0">
                      <a:pos x="117" y="2"/>
                    </a:cxn>
                    <a:cxn ang="0">
                      <a:pos x="101" y="0"/>
                    </a:cxn>
                    <a:cxn ang="0">
                      <a:pos x="88" y="0"/>
                    </a:cxn>
                    <a:cxn ang="0">
                      <a:pos x="75" y="2"/>
                    </a:cxn>
                    <a:cxn ang="0">
                      <a:pos x="61" y="4"/>
                    </a:cxn>
                    <a:cxn ang="0">
                      <a:pos x="38" y="10"/>
                    </a:cxn>
                    <a:cxn ang="0">
                      <a:pos x="21" y="17"/>
                    </a:cxn>
                    <a:cxn ang="0">
                      <a:pos x="8" y="25"/>
                    </a:cxn>
                    <a:cxn ang="0">
                      <a:pos x="0" y="32"/>
                    </a:cxn>
                    <a:cxn ang="0">
                      <a:pos x="15" y="36"/>
                    </a:cxn>
                    <a:cxn ang="0">
                      <a:pos x="17" y="36"/>
                    </a:cxn>
                    <a:cxn ang="0">
                      <a:pos x="27" y="30"/>
                    </a:cxn>
                    <a:cxn ang="0">
                      <a:pos x="44" y="25"/>
                    </a:cxn>
                    <a:cxn ang="0">
                      <a:pos x="65" y="19"/>
                    </a:cxn>
                    <a:cxn ang="0">
                      <a:pos x="77" y="17"/>
                    </a:cxn>
                    <a:cxn ang="0">
                      <a:pos x="88" y="15"/>
                    </a:cxn>
                    <a:cxn ang="0">
                      <a:pos x="101" y="17"/>
                    </a:cxn>
                    <a:cxn ang="0">
                      <a:pos x="113" y="19"/>
                    </a:cxn>
                    <a:cxn ang="0">
                      <a:pos x="126" y="21"/>
                    </a:cxn>
                    <a:cxn ang="0">
                      <a:pos x="138" y="26"/>
                    </a:cxn>
                    <a:cxn ang="0">
                      <a:pos x="151" y="34"/>
                    </a:cxn>
                    <a:cxn ang="0">
                      <a:pos x="163" y="43"/>
                    </a:cxn>
                    <a:cxn ang="0">
                      <a:pos x="172" y="32"/>
                    </a:cxn>
                  </a:cxnLst>
                  <a:rect l="0" t="0" r="r" b="b"/>
                  <a:pathLst>
                    <a:path w="172" h="43">
                      <a:moveTo>
                        <a:pt x="172" y="32"/>
                      </a:moveTo>
                      <a:lnTo>
                        <a:pt x="159" y="21"/>
                      </a:lnTo>
                      <a:lnTo>
                        <a:pt x="145" y="13"/>
                      </a:lnTo>
                      <a:lnTo>
                        <a:pt x="130" y="8"/>
                      </a:lnTo>
                      <a:lnTo>
                        <a:pt x="117" y="2"/>
                      </a:lnTo>
                      <a:lnTo>
                        <a:pt x="101" y="0"/>
                      </a:lnTo>
                      <a:lnTo>
                        <a:pt x="88" y="0"/>
                      </a:lnTo>
                      <a:lnTo>
                        <a:pt x="75" y="2"/>
                      </a:lnTo>
                      <a:lnTo>
                        <a:pt x="61" y="4"/>
                      </a:lnTo>
                      <a:lnTo>
                        <a:pt x="38" y="10"/>
                      </a:lnTo>
                      <a:lnTo>
                        <a:pt x="21" y="17"/>
                      </a:lnTo>
                      <a:lnTo>
                        <a:pt x="8" y="25"/>
                      </a:lnTo>
                      <a:lnTo>
                        <a:pt x="0" y="32"/>
                      </a:lnTo>
                      <a:lnTo>
                        <a:pt x="15" y="36"/>
                      </a:lnTo>
                      <a:lnTo>
                        <a:pt x="17" y="36"/>
                      </a:lnTo>
                      <a:lnTo>
                        <a:pt x="27" y="30"/>
                      </a:lnTo>
                      <a:lnTo>
                        <a:pt x="44" y="25"/>
                      </a:lnTo>
                      <a:lnTo>
                        <a:pt x="65" y="19"/>
                      </a:lnTo>
                      <a:lnTo>
                        <a:pt x="77" y="17"/>
                      </a:lnTo>
                      <a:lnTo>
                        <a:pt x="88" y="15"/>
                      </a:lnTo>
                      <a:lnTo>
                        <a:pt x="101" y="17"/>
                      </a:lnTo>
                      <a:lnTo>
                        <a:pt x="113" y="19"/>
                      </a:lnTo>
                      <a:lnTo>
                        <a:pt x="126" y="21"/>
                      </a:lnTo>
                      <a:lnTo>
                        <a:pt x="138" y="26"/>
                      </a:lnTo>
                      <a:lnTo>
                        <a:pt x="151" y="34"/>
                      </a:lnTo>
                      <a:lnTo>
                        <a:pt x="163" y="43"/>
                      </a:lnTo>
                      <a:lnTo>
                        <a:pt x="172" y="32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 w="9525">
                  <a:solidFill>
                    <a:srgbClr val="66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1" name="Freeform 208"/>
                <p:cNvSpPr>
                  <a:spLocks/>
                </p:cNvSpPr>
                <p:nvPr/>
              </p:nvSpPr>
              <p:spPr bwMode="auto">
                <a:xfrm>
                  <a:off x="2681288" y="4756150"/>
                  <a:ext cx="30162" cy="330200"/>
                </a:xfrm>
                <a:custGeom>
                  <a:avLst/>
                  <a:gdLst/>
                  <a:ahLst/>
                  <a:cxnLst>
                    <a:cxn ang="0">
                      <a:pos x="17" y="208"/>
                    </a:cxn>
                    <a:cxn ang="0">
                      <a:pos x="17" y="199"/>
                    </a:cxn>
                    <a:cxn ang="0">
                      <a:pos x="17" y="177"/>
                    </a:cxn>
                    <a:cxn ang="0">
                      <a:pos x="17" y="145"/>
                    </a:cxn>
                    <a:cxn ang="0">
                      <a:pos x="19" y="108"/>
                    </a:cxn>
                    <a:cxn ang="0">
                      <a:pos x="19" y="71"/>
                    </a:cxn>
                    <a:cxn ang="0">
                      <a:pos x="19" y="39"/>
                    </a:cxn>
                    <a:cxn ang="0">
                      <a:pos x="17" y="15"/>
                    </a:cxn>
                    <a:cxn ang="0">
                      <a:pos x="11" y="0"/>
                    </a:cxn>
                    <a:cxn ang="0">
                      <a:pos x="2" y="11"/>
                    </a:cxn>
                    <a:cxn ang="0">
                      <a:pos x="2" y="17"/>
                    </a:cxn>
                    <a:cxn ang="0">
                      <a:pos x="2" y="39"/>
                    </a:cxn>
                    <a:cxn ang="0">
                      <a:pos x="2" y="71"/>
                    </a:cxn>
                    <a:cxn ang="0">
                      <a:pos x="2" y="108"/>
                    </a:cxn>
                    <a:cxn ang="0">
                      <a:pos x="2" y="145"/>
                    </a:cxn>
                    <a:cxn ang="0">
                      <a:pos x="2" y="177"/>
                    </a:cxn>
                    <a:cxn ang="0">
                      <a:pos x="2" y="199"/>
                    </a:cxn>
                    <a:cxn ang="0">
                      <a:pos x="0" y="208"/>
                    </a:cxn>
                    <a:cxn ang="0">
                      <a:pos x="17" y="208"/>
                    </a:cxn>
                  </a:cxnLst>
                  <a:rect l="0" t="0" r="r" b="b"/>
                  <a:pathLst>
                    <a:path w="19" h="208">
                      <a:moveTo>
                        <a:pt x="17" y="208"/>
                      </a:moveTo>
                      <a:lnTo>
                        <a:pt x="17" y="199"/>
                      </a:lnTo>
                      <a:lnTo>
                        <a:pt x="17" y="177"/>
                      </a:lnTo>
                      <a:lnTo>
                        <a:pt x="17" y="145"/>
                      </a:lnTo>
                      <a:lnTo>
                        <a:pt x="19" y="108"/>
                      </a:lnTo>
                      <a:lnTo>
                        <a:pt x="19" y="71"/>
                      </a:lnTo>
                      <a:lnTo>
                        <a:pt x="19" y="39"/>
                      </a:lnTo>
                      <a:lnTo>
                        <a:pt x="17" y="15"/>
                      </a:lnTo>
                      <a:lnTo>
                        <a:pt x="11" y="0"/>
                      </a:lnTo>
                      <a:lnTo>
                        <a:pt x="2" y="11"/>
                      </a:lnTo>
                      <a:lnTo>
                        <a:pt x="2" y="17"/>
                      </a:lnTo>
                      <a:lnTo>
                        <a:pt x="2" y="39"/>
                      </a:lnTo>
                      <a:lnTo>
                        <a:pt x="2" y="71"/>
                      </a:lnTo>
                      <a:lnTo>
                        <a:pt x="2" y="108"/>
                      </a:lnTo>
                      <a:lnTo>
                        <a:pt x="2" y="145"/>
                      </a:lnTo>
                      <a:lnTo>
                        <a:pt x="2" y="177"/>
                      </a:lnTo>
                      <a:lnTo>
                        <a:pt x="2" y="199"/>
                      </a:lnTo>
                      <a:lnTo>
                        <a:pt x="0" y="208"/>
                      </a:lnTo>
                      <a:lnTo>
                        <a:pt x="17" y="208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 w="9525">
                  <a:solidFill>
                    <a:srgbClr val="66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2" name="Freeform 209"/>
                <p:cNvSpPr>
                  <a:spLocks/>
                </p:cNvSpPr>
                <p:nvPr/>
              </p:nvSpPr>
              <p:spPr bwMode="auto">
                <a:xfrm>
                  <a:off x="2432050" y="5083175"/>
                  <a:ext cx="276225" cy="58737"/>
                </a:xfrm>
                <a:custGeom>
                  <a:avLst/>
                  <a:gdLst/>
                  <a:ahLst/>
                  <a:cxnLst>
                    <a:cxn ang="0">
                      <a:pos x="0" y="13"/>
                    </a:cxn>
                    <a:cxn ang="0">
                      <a:pos x="17" y="23"/>
                    </a:cxn>
                    <a:cxn ang="0">
                      <a:pos x="32" y="28"/>
                    </a:cxn>
                    <a:cxn ang="0">
                      <a:pos x="48" y="34"/>
                    </a:cxn>
                    <a:cxn ang="0">
                      <a:pos x="63" y="36"/>
                    </a:cxn>
                    <a:cxn ang="0">
                      <a:pos x="76" y="37"/>
                    </a:cxn>
                    <a:cxn ang="0">
                      <a:pos x="92" y="37"/>
                    </a:cxn>
                    <a:cxn ang="0">
                      <a:pos x="105" y="36"/>
                    </a:cxn>
                    <a:cxn ang="0">
                      <a:pos x="117" y="34"/>
                    </a:cxn>
                    <a:cxn ang="0">
                      <a:pos x="138" y="28"/>
                    </a:cxn>
                    <a:cxn ang="0">
                      <a:pos x="155" y="21"/>
                    </a:cxn>
                    <a:cxn ang="0">
                      <a:pos x="166" y="13"/>
                    </a:cxn>
                    <a:cxn ang="0">
                      <a:pos x="174" y="2"/>
                    </a:cxn>
                    <a:cxn ang="0">
                      <a:pos x="157" y="2"/>
                    </a:cxn>
                    <a:cxn ang="0">
                      <a:pos x="157" y="0"/>
                    </a:cxn>
                    <a:cxn ang="0">
                      <a:pos x="147" y="6"/>
                    </a:cxn>
                    <a:cxn ang="0">
                      <a:pos x="134" y="13"/>
                    </a:cxn>
                    <a:cxn ang="0">
                      <a:pos x="113" y="19"/>
                    </a:cxn>
                    <a:cxn ang="0">
                      <a:pos x="103" y="21"/>
                    </a:cxn>
                    <a:cxn ang="0">
                      <a:pos x="90" y="23"/>
                    </a:cxn>
                    <a:cxn ang="0">
                      <a:pos x="78" y="23"/>
                    </a:cxn>
                    <a:cxn ang="0">
                      <a:pos x="65" y="21"/>
                    </a:cxn>
                    <a:cxn ang="0">
                      <a:pos x="52" y="19"/>
                    </a:cxn>
                    <a:cxn ang="0">
                      <a:pos x="38" y="15"/>
                    </a:cxn>
                    <a:cxn ang="0">
                      <a:pos x="23" y="10"/>
                    </a:cxn>
                    <a:cxn ang="0">
                      <a:pos x="10" y="0"/>
                    </a:cxn>
                    <a:cxn ang="0">
                      <a:pos x="0" y="13"/>
                    </a:cxn>
                  </a:cxnLst>
                  <a:rect l="0" t="0" r="r" b="b"/>
                  <a:pathLst>
                    <a:path w="174" h="37">
                      <a:moveTo>
                        <a:pt x="0" y="13"/>
                      </a:moveTo>
                      <a:lnTo>
                        <a:pt x="17" y="23"/>
                      </a:lnTo>
                      <a:lnTo>
                        <a:pt x="32" y="28"/>
                      </a:lnTo>
                      <a:lnTo>
                        <a:pt x="48" y="34"/>
                      </a:lnTo>
                      <a:lnTo>
                        <a:pt x="63" y="36"/>
                      </a:lnTo>
                      <a:lnTo>
                        <a:pt x="76" y="37"/>
                      </a:lnTo>
                      <a:lnTo>
                        <a:pt x="92" y="37"/>
                      </a:lnTo>
                      <a:lnTo>
                        <a:pt x="105" y="36"/>
                      </a:lnTo>
                      <a:lnTo>
                        <a:pt x="117" y="34"/>
                      </a:lnTo>
                      <a:lnTo>
                        <a:pt x="138" y="28"/>
                      </a:lnTo>
                      <a:lnTo>
                        <a:pt x="155" y="21"/>
                      </a:lnTo>
                      <a:lnTo>
                        <a:pt x="166" y="13"/>
                      </a:lnTo>
                      <a:lnTo>
                        <a:pt x="174" y="2"/>
                      </a:lnTo>
                      <a:lnTo>
                        <a:pt x="157" y="2"/>
                      </a:lnTo>
                      <a:lnTo>
                        <a:pt x="157" y="0"/>
                      </a:lnTo>
                      <a:lnTo>
                        <a:pt x="147" y="6"/>
                      </a:lnTo>
                      <a:lnTo>
                        <a:pt x="134" y="13"/>
                      </a:lnTo>
                      <a:lnTo>
                        <a:pt x="113" y="19"/>
                      </a:lnTo>
                      <a:lnTo>
                        <a:pt x="103" y="21"/>
                      </a:lnTo>
                      <a:lnTo>
                        <a:pt x="90" y="23"/>
                      </a:lnTo>
                      <a:lnTo>
                        <a:pt x="78" y="23"/>
                      </a:lnTo>
                      <a:lnTo>
                        <a:pt x="65" y="21"/>
                      </a:lnTo>
                      <a:lnTo>
                        <a:pt x="52" y="19"/>
                      </a:lnTo>
                      <a:lnTo>
                        <a:pt x="38" y="15"/>
                      </a:lnTo>
                      <a:lnTo>
                        <a:pt x="23" y="10"/>
                      </a:lnTo>
                      <a:lnTo>
                        <a:pt x="10" y="0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 w="9525">
                  <a:solidFill>
                    <a:srgbClr val="66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3" name="Freeform 210"/>
                <p:cNvSpPr>
                  <a:spLocks/>
                </p:cNvSpPr>
                <p:nvPr/>
              </p:nvSpPr>
              <p:spPr bwMode="auto">
                <a:xfrm>
                  <a:off x="2422525" y="4756150"/>
                  <a:ext cx="26988" cy="347662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2" y="13"/>
                    </a:cxn>
                    <a:cxn ang="0">
                      <a:pos x="2" y="37"/>
                    </a:cxn>
                    <a:cxn ang="0">
                      <a:pos x="0" y="71"/>
                    </a:cxn>
                    <a:cxn ang="0">
                      <a:pos x="0" y="110"/>
                    </a:cxn>
                    <a:cxn ang="0">
                      <a:pos x="0" y="147"/>
                    </a:cxn>
                    <a:cxn ang="0">
                      <a:pos x="0" y="180"/>
                    </a:cxn>
                    <a:cxn ang="0">
                      <a:pos x="2" y="204"/>
                    </a:cxn>
                    <a:cxn ang="0">
                      <a:pos x="6" y="219"/>
                    </a:cxn>
                    <a:cxn ang="0">
                      <a:pos x="16" y="206"/>
                    </a:cxn>
                    <a:cxn ang="0">
                      <a:pos x="17" y="203"/>
                    </a:cxn>
                    <a:cxn ang="0">
                      <a:pos x="17" y="180"/>
                    </a:cxn>
                    <a:cxn ang="0">
                      <a:pos x="17" y="147"/>
                    </a:cxn>
                    <a:cxn ang="0">
                      <a:pos x="17" y="110"/>
                    </a:cxn>
                    <a:cxn ang="0">
                      <a:pos x="17" y="71"/>
                    </a:cxn>
                    <a:cxn ang="0">
                      <a:pos x="17" y="37"/>
                    </a:cxn>
                    <a:cxn ang="0">
                      <a:pos x="17" y="13"/>
                    </a:cxn>
                    <a:cxn ang="0">
                      <a:pos x="17" y="4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17" h="219">
                      <a:moveTo>
                        <a:pt x="2" y="0"/>
                      </a:moveTo>
                      <a:lnTo>
                        <a:pt x="2" y="13"/>
                      </a:lnTo>
                      <a:lnTo>
                        <a:pt x="2" y="37"/>
                      </a:lnTo>
                      <a:lnTo>
                        <a:pt x="0" y="71"/>
                      </a:lnTo>
                      <a:lnTo>
                        <a:pt x="0" y="110"/>
                      </a:lnTo>
                      <a:lnTo>
                        <a:pt x="0" y="147"/>
                      </a:lnTo>
                      <a:lnTo>
                        <a:pt x="0" y="180"/>
                      </a:lnTo>
                      <a:lnTo>
                        <a:pt x="2" y="204"/>
                      </a:lnTo>
                      <a:lnTo>
                        <a:pt x="6" y="219"/>
                      </a:lnTo>
                      <a:lnTo>
                        <a:pt x="16" y="206"/>
                      </a:lnTo>
                      <a:lnTo>
                        <a:pt x="17" y="203"/>
                      </a:lnTo>
                      <a:lnTo>
                        <a:pt x="17" y="180"/>
                      </a:lnTo>
                      <a:lnTo>
                        <a:pt x="17" y="147"/>
                      </a:lnTo>
                      <a:lnTo>
                        <a:pt x="17" y="110"/>
                      </a:lnTo>
                      <a:lnTo>
                        <a:pt x="17" y="71"/>
                      </a:lnTo>
                      <a:lnTo>
                        <a:pt x="17" y="37"/>
                      </a:lnTo>
                      <a:lnTo>
                        <a:pt x="17" y="13"/>
                      </a:lnTo>
                      <a:lnTo>
                        <a:pt x="17" y="4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 w="9525">
                  <a:solidFill>
                    <a:srgbClr val="66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4" name="Freeform 211"/>
                <p:cNvSpPr>
                  <a:spLocks/>
                </p:cNvSpPr>
                <p:nvPr/>
              </p:nvSpPr>
              <p:spPr bwMode="auto">
                <a:xfrm>
                  <a:off x="2438400" y="4759325"/>
                  <a:ext cx="1588" cy="158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 w="9525">
                  <a:solidFill>
                    <a:srgbClr val="66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5" name="Freeform 212"/>
                <p:cNvSpPr>
                  <a:spLocks/>
                </p:cNvSpPr>
                <p:nvPr/>
              </p:nvSpPr>
              <p:spPr bwMode="auto">
                <a:xfrm>
                  <a:off x="2471738" y="4749800"/>
                  <a:ext cx="93662" cy="60325"/>
                </a:xfrm>
                <a:custGeom>
                  <a:avLst/>
                  <a:gdLst/>
                  <a:ahLst/>
                  <a:cxnLst>
                    <a:cxn ang="0">
                      <a:pos x="59" y="0"/>
                    </a:cxn>
                    <a:cxn ang="0">
                      <a:pos x="48" y="0"/>
                    </a:cxn>
                    <a:cxn ang="0">
                      <a:pos x="36" y="2"/>
                    </a:cxn>
                    <a:cxn ang="0">
                      <a:pos x="27" y="6"/>
                    </a:cxn>
                    <a:cxn ang="0">
                      <a:pos x="19" y="10"/>
                    </a:cxn>
                    <a:cxn ang="0">
                      <a:pos x="11" y="15"/>
                    </a:cxn>
                    <a:cxn ang="0">
                      <a:pos x="6" y="21"/>
                    </a:cxn>
                    <a:cxn ang="0">
                      <a:pos x="2" y="28"/>
                    </a:cxn>
                    <a:cxn ang="0">
                      <a:pos x="0" y="38"/>
                    </a:cxn>
                    <a:cxn ang="0">
                      <a:pos x="17" y="38"/>
                    </a:cxn>
                    <a:cxn ang="0">
                      <a:pos x="17" y="34"/>
                    </a:cxn>
                    <a:cxn ang="0">
                      <a:pos x="19" y="30"/>
                    </a:cxn>
                    <a:cxn ang="0">
                      <a:pos x="23" y="26"/>
                    </a:cxn>
                    <a:cxn ang="0">
                      <a:pos x="27" y="23"/>
                    </a:cxn>
                    <a:cxn ang="0">
                      <a:pos x="34" y="19"/>
                    </a:cxn>
                    <a:cxn ang="0">
                      <a:pos x="40" y="17"/>
                    </a:cxn>
                    <a:cxn ang="0">
                      <a:pos x="50" y="15"/>
                    </a:cxn>
                    <a:cxn ang="0">
                      <a:pos x="59" y="15"/>
                    </a:cxn>
                    <a:cxn ang="0">
                      <a:pos x="59" y="0"/>
                    </a:cxn>
                  </a:cxnLst>
                  <a:rect l="0" t="0" r="r" b="b"/>
                  <a:pathLst>
                    <a:path w="59" h="38">
                      <a:moveTo>
                        <a:pt x="59" y="0"/>
                      </a:moveTo>
                      <a:lnTo>
                        <a:pt x="48" y="0"/>
                      </a:lnTo>
                      <a:lnTo>
                        <a:pt x="36" y="2"/>
                      </a:lnTo>
                      <a:lnTo>
                        <a:pt x="27" y="6"/>
                      </a:lnTo>
                      <a:lnTo>
                        <a:pt x="19" y="10"/>
                      </a:lnTo>
                      <a:lnTo>
                        <a:pt x="11" y="15"/>
                      </a:lnTo>
                      <a:lnTo>
                        <a:pt x="6" y="21"/>
                      </a:lnTo>
                      <a:lnTo>
                        <a:pt x="2" y="28"/>
                      </a:lnTo>
                      <a:lnTo>
                        <a:pt x="0" y="38"/>
                      </a:lnTo>
                      <a:lnTo>
                        <a:pt x="17" y="38"/>
                      </a:lnTo>
                      <a:lnTo>
                        <a:pt x="17" y="34"/>
                      </a:lnTo>
                      <a:lnTo>
                        <a:pt x="19" y="30"/>
                      </a:lnTo>
                      <a:lnTo>
                        <a:pt x="23" y="26"/>
                      </a:lnTo>
                      <a:lnTo>
                        <a:pt x="27" y="23"/>
                      </a:lnTo>
                      <a:lnTo>
                        <a:pt x="34" y="19"/>
                      </a:lnTo>
                      <a:lnTo>
                        <a:pt x="40" y="17"/>
                      </a:lnTo>
                      <a:lnTo>
                        <a:pt x="50" y="15"/>
                      </a:lnTo>
                      <a:lnTo>
                        <a:pt x="59" y="15"/>
                      </a:lnTo>
                      <a:lnTo>
                        <a:pt x="59" y="0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 w="9525">
                  <a:solidFill>
                    <a:srgbClr val="66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6" name="Freeform 213"/>
                <p:cNvSpPr>
                  <a:spLocks/>
                </p:cNvSpPr>
                <p:nvPr/>
              </p:nvSpPr>
              <p:spPr bwMode="auto">
                <a:xfrm>
                  <a:off x="2565400" y="4749800"/>
                  <a:ext cx="90488" cy="60325"/>
                </a:xfrm>
                <a:custGeom>
                  <a:avLst/>
                  <a:gdLst/>
                  <a:ahLst/>
                  <a:cxnLst>
                    <a:cxn ang="0">
                      <a:pos x="57" y="38"/>
                    </a:cxn>
                    <a:cxn ang="0">
                      <a:pos x="55" y="28"/>
                    </a:cxn>
                    <a:cxn ang="0">
                      <a:pos x="52" y="21"/>
                    </a:cxn>
                    <a:cxn ang="0">
                      <a:pos x="46" y="15"/>
                    </a:cxn>
                    <a:cxn ang="0">
                      <a:pos x="38" y="10"/>
                    </a:cxn>
                    <a:cxn ang="0">
                      <a:pos x="31" y="6"/>
                    </a:cxn>
                    <a:cxn ang="0">
                      <a:pos x="21" y="2"/>
                    </a:cxn>
                    <a:cxn ang="0">
                      <a:pos x="10" y="0"/>
                    </a:cxn>
                    <a:cxn ang="0">
                      <a:pos x="0" y="0"/>
                    </a:cxn>
                    <a:cxn ang="0">
                      <a:pos x="0" y="15"/>
                    </a:cxn>
                    <a:cxn ang="0">
                      <a:pos x="8" y="15"/>
                    </a:cxn>
                    <a:cxn ang="0">
                      <a:pos x="17" y="17"/>
                    </a:cxn>
                    <a:cxn ang="0">
                      <a:pos x="25" y="19"/>
                    </a:cxn>
                    <a:cxn ang="0">
                      <a:pos x="31" y="23"/>
                    </a:cxn>
                    <a:cxn ang="0">
                      <a:pos x="34" y="26"/>
                    </a:cxn>
                    <a:cxn ang="0">
                      <a:pos x="38" y="30"/>
                    </a:cxn>
                    <a:cxn ang="0">
                      <a:pos x="40" y="34"/>
                    </a:cxn>
                    <a:cxn ang="0">
                      <a:pos x="40" y="38"/>
                    </a:cxn>
                    <a:cxn ang="0">
                      <a:pos x="57" y="38"/>
                    </a:cxn>
                  </a:cxnLst>
                  <a:rect l="0" t="0" r="r" b="b"/>
                  <a:pathLst>
                    <a:path w="57" h="38">
                      <a:moveTo>
                        <a:pt x="57" y="38"/>
                      </a:moveTo>
                      <a:lnTo>
                        <a:pt x="55" y="28"/>
                      </a:lnTo>
                      <a:lnTo>
                        <a:pt x="52" y="21"/>
                      </a:lnTo>
                      <a:lnTo>
                        <a:pt x="46" y="15"/>
                      </a:lnTo>
                      <a:lnTo>
                        <a:pt x="38" y="10"/>
                      </a:lnTo>
                      <a:lnTo>
                        <a:pt x="31" y="6"/>
                      </a:lnTo>
                      <a:lnTo>
                        <a:pt x="21" y="2"/>
                      </a:lnTo>
                      <a:lnTo>
                        <a:pt x="10" y="0"/>
                      </a:lnTo>
                      <a:lnTo>
                        <a:pt x="0" y="0"/>
                      </a:lnTo>
                      <a:lnTo>
                        <a:pt x="0" y="15"/>
                      </a:lnTo>
                      <a:lnTo>
                        <a:pt x="8" y="15"/>
                      </a:lnTo>
                      <a:lnTo>
                        <a:pt x="17" y="17"/>
                      </a:lnTo>
                      <a:lnTo>
                        <a:pt x="25" y="19"/>
                      </a:lnTo>
                      <a:lnTo>
                        <a:pt x="31" y="23"/>
                      </a:lnTo>
                      <a:lnTo>
                        <a:pt x="34" y="26"/>
                      </a:lnTo>
                      <a:lnTo>
                        <a:pt x="38" y="30"/>
                      </a:lnTo>
                      <a:lnTo>
                        <a:pt x="40" y="34"/>
                      </a:lnTo>
                      <a:lnTo>
                        <a:pt x="40" y="38"/>
                      </a:lnTo>
                      <a:lnTo>
                        <a:pt x="57" y="38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 w="9525">
                  <a:solidFill>
                    <a:srgbClr val="66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7" name="Freeform 214"/>
                <p:cNvSpPr>
                  <a:spLocks/>
                </p:cNvSpPr>
                <p:nvPr/>
              </p:nvSpPr>
              <p:spPr bwMode="auto">
                <a:xfrm>
                  <a:off x="2565400" y="4810125"/>
                  <a:ext cx="90488" cy="58737"/>
                </a:xfrm>
                <a:custGeom>
                  <a:avLst/>
                  <a:gdLst/>
                  <a:ahLst/>
                  <a:cxnLst>
                    <a:cxn ang="0">
                      <a:pos x="0" y="37"/>
                    </a:cxn>
                    <a:cxn ang="0">
                      <a:pos x="10" y="37"/>
                    </a:cxn>
                    <a:cxn ang="0">
                      <a:pos x="21" y="35"/>
                    </a:cxn>
                    <a:cxn ang="0">
                      <a:pos x="31" y="31"/>
                    </a:cxn>
                    <a:cxn ang="0">
                      <a:pos x="38" y="27"/>
                    </a:cxn>
                    <a:cxn ang="0">
                      <a:pos x="46" y="22"/>
                    </a:cxn>
                    <a:cxn ang="0">
                      <a:pos x="52" y="14"/>
                    </a:cxn>
                    <a:cxn ang="0">
                      <a:pos x="55" y="7"/>
                    </a:cxn>
                    <a:cxn ang="0">
                      <a:pos x="57" y="0"/>
                    </a:cxn>
                    <a:cxn ang="0">
                      <a:pos x="40" y="0"/>
                    </a:cxn>
                    <a:cxn ang="0">
                      <a:pos x="40" y="3"/>
                    </a:cxn>
                    <a:cxn ang="0">
                      <a:pos x="38" y="7"/>
                    </a:cxn>
                    <a:cxn ang="0">
                      <a:pos x="34" y="11"/>
                    </a:cxn>
                    <a:cxn ang="0">
                      <a:pos x="31" y="14"/>
                    </a:cxn>
                    <a:cxn ang="0">
                      <a:pos x="25" y="16"/>
                    </a:cxn>
                    <a:cxn ang="0">
                      <a:pos x="17" y="20"/>
                    </a:cxn>
                    <a:cxn ang="0">
                      <a:pos x="8" y="20"/>
                    </a:cxn>
                    <a:cxn ang="0">
                      <a:pos x="0" y="22"/>
                    </a:cxn>
                    <a:cxn ang="0">
                      <a:pos x="0" y="37"/>
                    </a:cxn>
                  </a:cxnLst>
                  <a:rect l="0" t="0" r="r" b="b"/>
                  <a:pathLst>
                    <a:path w="57" h="37">
                      <a:moveTo>
                        <a:pt x="0" y="37"/>
                      </a:moveTo>
                      <a:lnTo>
                        <a:pt x="10" y="37"/>
                      </a:lnTo>
                      <a:lnTo>
                        <a:pt x="21" y="35"/>
                      </a:lnTo>
                      <a:lnTo>
                        <a:pt x="31" y="31"/>
                      </a:lnTo>
                      <a:lnTo>
                        <a:pt x="38" y="27"/>
                      </a:lnTo>
                      <a:lnTo>
                        <a:pt x="46" y="22"/>
                      </a:lnTo>
                      <a:lnTo>
                        <a:pt x="52" y="14"/>
                      </a:lnTo>
                      <a:lnTo>
                        <a:pt x="55" y="7"/>
                      </a:lnTo>
                      <a:lnTo>
                        <a:pt x="57" y="0"/>
                      </a:lnTo>
                      <a:lnTo>
                        <a:pt x="40" y="0"/>
                      </a:lnTo>
                      <a:lnTo>
                        <a:pt x="40" y="3"/>
                      </a:lnTo>
                      <a:lnTo>
                        <a:pt x="38" y="7"/>
                      </a:lnTo>
                      <a:lnTo>
                        <a:pt x="34" y="11"/>
                      </a:lnTo>
                      <a:lnTo>
                        <a:pt x="31" y="14"/>
                      </a:lnTo>
                      <a:lnTo>
                        <a:pt x="25" y="16"/>
                      </a:lnTo>
                      <a:lnTo>
                        <a:pt x="17" y="20"/>
                      </a:lnTo>
                      <a:lnTo>
                        <a:pt x="8" y="20"/>
                      </a:lnTo>
                      <a:lnTo>
                        <a:pt x="0" y="22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 w="9525">
                  <a:solidFill>
                    <a:srgbClr val="66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8" name="Freeform 215"/>
                <p:cNvSpPr>
                  <a:spLocks/>
                </p:cNvSpPr>
                <p:nvPr/>
              </p:nvSpPr>
              <p:spPr bwMode="auto">
                <a:xfrm>
                  <a:off x="2471738" y="4810125"/>
                  <a:ext cx="93662" cy="5873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" y="7"/>
                    </a:cxn>
                    <a:cxn ang="0">
                      <a:pos x="6" y="14"/>
                    </a:cxn>
                    <a:cxn ang="0">
                      <a:pos x="11" y="22"/>
                    </a:cxn>
                    <a:cxn ang="0">
                      <a:pos x="19" y="27"/>
                    </a:cxn>
                    <a:cxn ang="0">
                      <a:pos x="27" y="31"/>
                    </a:cxn>
                    <a:cxn ang="0">
                      <a:pos x="36" y="35"/>
                    </a:cxn>
                    <a:cxn ang="0">
                      <a:pos x="48" y="37"/>
                    </a:cxn>
                    <a:cxn ang="0">
                      <a:pos x="59" y="37"/>
                    </a:cxn>
                    <a:cxn ang="0">
                      <a:pos x="59" y="22"/>
                    </a:cxn>
                    <a:cxn ang="0">
                      <a:pos x="50" y="20"/>
                    </a:cxn>
                    <a:cxn ang="0">
                      <a:pos x="40" y="20"/>
                    </a:cxn>
                    <a:cxn ang="0">
                      <a:pos x="34" y="16"/>
                    </a:cxn>
                    <a:cxn ang="0">
                      <a:pos x="27" y="14"/>
                    </a:cxn>
                    <a:cxn ang="0">
                      <a:pos x="23" y="11"/>
                    </a:cxn>
                    <a:cxn ang="0">
                      <a:pos x="19" y="7"/>
                    </a:cxn>
                    <a:cxn ang="0">
                      <a:pos x="17" y="3"/>
                    </a:cxn>
                    <a:cxn ang="0">
                      <a:pos x="17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9" h="37">
                      <a:moveTo>
                        <a:pt x="0" y="0"/>
                      </a:moveTo>
                      <a:lnTo>
                        <a:pt x="2" y="7"/>
                      </a:lnTo>
                      <a:lnTo>
                        <a:pt x="6" y="14"/>
                      </a:lnTo>
                      <a:lnTo>
                        <a:pt x="11" y="22"/>
                      </a:lnTo>
                      <a:lnTo>
                        <a:pt x="19" y="27"/>
                      </a:lnTo>
                      <a:lnTo>
                        <a:pt x="27" y="31"/>
                      </a:lnTo>
                      <a:lnTo>
                        <a:pt x="36" y="35"/>
                      </a:lnTo>
                      <a:lnTo>
                        <a:pt x="48" y="37"/>
                      </a:lnTo>
                      <a:lnTo>
                        <a:pt x="59" y="37"/>
                      </a:lnTo>
                      <a:lnTo>
                        <a:pt x="59" y="22"/>
                      </a:lnTo>
                      <a:lnTo>
                        <a:pt x="50" y="20"/>
                      </a:lnTo>
                      <a:lnTo>
                        <a:pt x="40" y="20"/>
                      </a:lnTo>
                      <a:lnTo>
                        <a:pt x="34" y="16"/>
                      </a:lnTo>
                      <a:lnTo>
                        <a:pt x="27" y="14"/>
                      </a:lnTo>
                      <a:lnTo>
                        <a:pt x="23" y="11"/>
                      </a:lnTo>
                      <a:lnTo>
                        <a:pt x="19" y="7"/>
                      </a:lnTo>
                      <a:lnTo>
                        <a:pt x="17" y="3"/>
                      </a:lnTo>
                      <a:lnTo>
                        <a:pt x="1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 w="9525">
                  <a:solidFill>
                    <a:srgbClr val="66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9" name="Freeform 216"/>
                <p:cNvSpPr>
                  <a:spLocks/>
                </p:cNvSpPr>
                <p:nvPr/>
              </p:nvSpPr>
              <p:spPr bwMode="auto">
                <a:xfrm>
                  <a:off x="2482850" y="4810125"/>
                  <a:ext cx="1588" cy="158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 w="9525">
                  <a:solidFill>
                    <a:srgbClr val="66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0" name="Freeform 223"/>
                <p:cNvSpPr>
                  <a:spLocks/>
                </p:cNvSpPr>
                <p:nvPr/>
              </p:nvSpPr>
              <p:spPr bwMode="auto">
                <a:xfrm>
                  <a:off x="2681288" y="4756150"/>
                  <a:ext cx="26987" cy="347662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2" y="13"/>
                    </a:cxn>
                    <a:cxn ang="0">
                      <a:pos x="2" y="37"/>
                    </a:cxn>
                    <a:cxn ang="0">
                      <a:pos x="0" y="71"/>
                    </a:cxn>
                    <a:cxn ang="0">
                      <a:pos x="0" y="110"/>
                    </a:cxn>
                    <a:cxn ang="0">
                      <a:pos x="0" y="147"/>
                    </a:cxn>
                    <a:cxn ang="0">
                      <a:pos x="0" y="180"/>
                    </a:cxn>
                    <a:cxn ang="0">
                      <a:pos x="2" y="204"/>
                    </a:cxn>
                    <a:cxn ang="0">
                      <a:pos x="5" y="219"/>
                    </a:cxn>
                    <a:cxn ang="0">
                      <a:pos x="15" y="206"/>
                    </a:cxn>
                    <a:cxn ang="0">
                      <a:pos x="17" y="203"/>
                    </a:cxn>
                    <a:cxn ang="0">
                      <a:pos x="17" y="180"/>
                    </a:cxn>
                    <a:cxn ang="0">
                      <a:pos x="17" y="147"/>
                    </a:cxn>
                    <a:cxn ang="0">
                      <a:pos x="17" y="110"/>
                    </a:cxn>
                    <a:cxn ang="0">
                      <a:pos x="17" y="71"/>
                    </a:cxn>
                    <a:cxn ang="0">
                      <a:pos x="17" y="37"/>
                    </a:cxn>
                    <a:cxn ang="0">
                      <a:pos x="17" y="13"/>
                    </a:cxn>
                    <a:cxn ang="0">
                      <a:pos x="17" y="4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17" h="219">
                      <a:moveTo>
                        <a:pt x="2" y="0"/>
                      </a:moveTo>
                      <a:lnTo>
                        <a:pt x="2" y="13"/>
                      </a:lnTo>
                      <a:lnTo>
                        <a:pt x="2" y="37"/>
                      </a:lnTo>
                      <a:lnTo>
                        <a:pt x="0" y="71"/>
                      </a:lnTo>
                      <a:lnTo>
                        <a:pt x="0" y="110"/>
                      </a:lnTo>
                      <a:lnTo>
                        <a:pt x="0" y="147"/>
                      </a:lnTo>
                      <a:lnTo>
                        <a:pt x="0" y="180"/>
                      </a:lnTo>
                      <a:lnTo>
                        <a:pt x="2" y="204"/>
                      </a:lnTo>
                      <a:lnTo>
                        <a:pt x="5" y="219"/>
                      </a:lnTo>
                      <a:lnTo>
                        <a:pt x="15" y="206"/>
                      </a:lnTo>
                      <a:lnTo>
                        <a:pt x="17" y="203"/>
                      </a:lnTo>
                      <a:lnTo>
                        <a:pt x="17" y="180"/>
                      </a:lnTo>
                      <a:lnTo>
                        <a:pt x="17" y="147"/>
                      </a:lnTo>
                      <a:lnTo>
                        <a:pt x="17" y="110"/>
                      </a:lnTo>
                      <a:lnTo>
                        <a:pt x="17" y="71"/>
                      </a:lnTo>
                      <a:lnTo>
                        <a:pt x="17" y="37"/>
                      </a:lnTo>
                      <a:lnTo>
                        <a:pt x="17" y="13"/>
                      </a:lnTo>
                      <a:lnTo>
                        <a:pt x="17" y="4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 w="9525">
                  <a:solidFill>
                    <a:srgbClr val="66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1" name="Freeform 224"/>
                <p:cNvSpPr>
                  <a:spLocks/>
                </p:cNvSpPr>
                <p:nvPr/>
              </p:nvSpPr>
              <p:spPr bwMode="auto">
                <a:xfrm>
                  <a:off x="2695575" y="4759325"/>
                  <a:ext cx="1588" cy="158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 w="9525">
                  <a:solidFill>
                    <a:srgbClr val="66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2" name="Freeform 229"/>
                <p:cNvSpPr>
                  <a:spLocks/>
                </p:cNvSpPr>
                <p:nvPr/>
              </p:nvSpPr>
              <p:spPr bwMode="auto">
                <a:xfrm>
                  <a:off x="2741613" y="4810125"/>
                  <a:ext cx="1587" cy="158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 w="9525">
                  <a:solidFill>
                    <a:srgbClr val="66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3" name="Line 308"/>
                <p:cNvSpPr>
                  <a:spLocks noChangeShapeType="1"/>
                </p:cNvSpPr>
                <p:nvPr/>
              </p:nvSpPr>
              <p:spPr bwMode="auto">
                <a:xfrm>
                  <a:off x="2173288" y="4522787"/>
                  <a:ext cx="1587" cy="1588"/>
                </a:xfrm>
                <a:prstGeom prst="line">
                  <a:avLst/>
                </a:prstGeom>
                <a:noFill/>
                <a:ln w="0">
                  <a:solidFill>
                    <a:srgbClr val="66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4" name="Freeform 503"/>
                <p:cNvSpPr>
                  <a:spLocks/>
                </p:cNvSpPr>
                <p:nvPr/>
              </p:nvSpPr>
              <p:spPr bwMode="auto">
                <a:xfrm>
                  <a:off x="1870075" y="4510087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9900"/>
                </a:solidFill>
                <a:ln w="9525">
                  <a:solidFill>
                    <a:srgbClr val="66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5" name="Line 310"/>
                <p:cNvSpPr>
                  <a:spLocks noChangeShapeType="1"/>
                </p:cNvSpPr>
                <p:nvPr/>
              </p:nvSpPr>
              <p:spPr bwMode="auto">
                <a:xfrm>
                  <a:off x="2798763" y="4524375"/>
                  <a:ext cx="1587" cy="1587"/>
                </a:xfrm>
                <a:prstGeom prst="line">
                  <a:avLst/>
                </a:prstGeom>
                <a:noFill/>
                <a:ln w="0">
                  <a:solidFill>
                    <a:srgbClr val="66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6" name="Line 314"/>
                <p:cNvSpPr>
                  <a:spLocks noChangeShapeType="1"/>
                </p:cNvSpPr>
                <p:nvPr/>
              </p:nvSpPr>
              <p:spPr bwMode="auto">
                <a:xfrm>
                  <a:off x="2108200" y="4508500"/>
                  <a:ext cx="1588" cy="1587"/>
                </a:xfrm>
                <a:prstGeom prst="line">
                  <a:avLst/>
                </a:prstGeom>
                <a:noFill/>
                <a:ln w="0">
                  <a:solidFill>
                    <a:srgbClr val="66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7" name="Line 322"/>
                <p:cNvSpPr>
                  <a:spLocks noChangeShapeType="1"/>
                </p:cNvSpPr>
                <p:nvPr/>
              </p:nvSpPr>
              <p:spPr bwMode="auto">
                <a:xfrm>
                  <a:off x="2733675" y="4510087"/>
                  <a:ext cx="1588" cy="1588"/>
                </a:xfrm>
                <a:prstGeom prst="line">
                  <a:avLst/>
                </a:prstGeom>
                <a:noFill/>
                <a:ln w="0">
                  <a:solidFill>
                    <a:srgbClr val="66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12" name="Rounded Rectangle 211"/>
              <p:cNvSpPr/>
              <p:nvPr/>
            </p:nvSpPr>
            <p:spPr>
              <a:xfrm>
                <a:off x="6172199" y="5772578"/>
                <a:ext cx="708609" cy="194329"/>
              </a:xfrm>
              <a:prstGeom prst="roundRect">
                <a:avLst/>
              </a:prstGeom>
              <a:solidFill>
                <a:srgbClr val="FFCCFF"/>
              </a:solidFill>
              <a:ln>
                <a:solidFill>
                  <a:srgbClr val="FFCC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3" name="Freeform 129"/>
              <p:cNvSpPr>
                <a:spLocks/>
              </p:cNvSpPr>
              <p:nvPr/>
            </p:nvSpPr>
            <p:spPr bwMode="auto">
              <a:xfrm>
                <a:off x="5877235" y="5606827"/>
                <a:ext cx="273050" cy="61442"/>
              </a:xfrm>
              <a:custGeom>
                <a:avLst/>
                <a:gdLst/>
                <a:ahLst/>
                <a:cxnLst>
                  <a:cxn ang="0">
                    <a:pos x="172" y="32"/>
                  </a:cxn>
                  <a:cxn ang="0">
                    <a:pos x="158" y="21"/>
                  </a:cxn>
                  <a:cxn ang="0">
                    <a:pos x="143" y="13"/>
                  </a:cxn>
                  <a:cxn ang="0">
                    <a:pos x="130" y="8"/>
                  </a:cxn>
                  <a:cxn ang="0">
                    <a:pos x="114" y="2"/>
                  </a:cxn>
                  <a:cxn ang="0">
                    <a:pos x="101" y="0"/>
                  </a:cxn>
                  <a:cxn ang="0">
                    <a:pos x="86" y="0"/>
                  </a:cxn>
                  <a:cxn ang="0">
                    <a:pos x="72" y="2"/>
                  </a:cxn>
                  <a:cxn ang="0">
                    <a:pos x="61" y="4"/>
                  </a:cxn>
                  <a:cxn ang="0">
                    <a:pos x="38" y="10"/>
                  </a:cxn>
                  <a:cxn ang="0">
                    <a:pos x="19" y="17"/>
                  </a:cxn>
                  <a:cxn ang="0">
                    <a:pos x="7" y="25"/>
                  </a:cxn>
                  <a:cxn ang="0">
                    <a:pos x="0" y="32"/>
                  </a:cxn>
                  <a:cxn ang="0">
                    <a:pos x="15" y="36"/>
                  </a:cxn>
                  <a:cxn ang="0">
                    <a:pos x="26" y="30"/>
                  </a:cxn>
                  <a:cxn ang="0">
                    <a:pos x="42" y="25"/>
                  </a:cxn>
                  <a:cxn ang="0">
                    <a:pos x="63" y="19"/>
                  </a:cxn>
                  <a:cxn ang="0">
                    <a:pos x="74" y="17"/>
                  </a:cxn>
                  <a:cxn ang="0">
                    <a:pos x="86" y="15"/>
                  </a:cxn>
                  <a:cxn ang="0">
                    <a:pos x="99" y="17"/>
                  </a:cxn>
                  <a:cxn ang="0">
                    <a:pos x="110" y="19"/>
                  </a:cxn>
                  <a:cxn ang="0">
                    <a:pos x="124" y="21"/>
                  </a:cxn>
                  <a:cxn ang="0">
                    <a:pos x="137" y="26"/>
                  </a:cxn>
                  <a:cxn ang="0">
                    <a:pos x="149" y="34"/>
                  </a:cxn>
                  <a:cxn ang="0">
                    <a:pos x="160" y="43"/>
                  </a:cxn>
                  <a:cxn ang="0">
                    <a:pos x="172" y="32"/>
                  </a:cxn>
                </a:cxnLst>
                <a:rect l="0" t="0" r="r" b="b"/>
                <a:pathLst>
                  <a:path w="172" h="43">
                    <a:moveTo>
                      <a:pt x="172" y="32"/>
                    </a:moveTo>
                    <a:lnTo>
                      <a:pt x="158" y="21"/>
                    </a:lnTo>
                    <a:lnTo>
                      <a:pt x="143" y="13"/>
                    </a:lnTo>
                    <a:lnTo>
                      <a:pt x="130" y="8"/>
                    </a:lnTo>
                    <a:lnTo>
                      <a:pt x="114" y="2"/>
                    </a:lnTo>
                    <a:lnTo>
                      <a:pt x="101" y="0"/>
                    </a:lnTo>
                    <a:lnTo>
                      <a:pt x="86" y="0"/>
                    </a:lnTo>
                    <a:lnTo>
                      <a:pt x="72" y="2"/>
                    </a:lnTo>
                    <a:lnTo>
                      <a:pt x="61" y="4"/>
                    </a:lnTo>
                    <a:lnTo>
                      <a:pt x="38" y="10"/>
                    </a:lnTo>
                    <a:lnTo>
                      <a:pt x="19" y="17"/>
                    </a:lnTo>
                    <a:lnTo>
                      <a:pt x="7" y="25"/>
                    </a:lnTo>
                    <a:lnTo>
                      <a:pt x="0" y="32"/>
                    </a:lnTo>
                    <a:lnTo>
                      <a:pt x="15" y="36"/>
                    </a:lnTo>
                    <a:lnTo>
                      <a:pt x="26" y="30"/>
                    </a:lnTo>
                    <a:lnTo>
                      <a:pt x="42" y="25"/>
                    </a:lnTo>
                    <a:lnTo>
                      <a:pt x="63" y="19"/>
                    </a:lnTo>
                    <a:lnTo>
                      <a:pt x="74" y="17"/>
                    </a:lnTo>
                    <a:lnTo>
                      <a:pt x="86" y="15"/>
                    </a:lnTo>
                    <a:lnTo>
                      <a:pt x="99" y="17"/>
                    </a:lnTo>
                    <a:lnTo>
                      <a:pt x="110" y="19"/>
                    </a:lnTo>
                    <a:lnTo>
                      <a:pt x="124" y="21"/>
                    </a:lnTo>
                    <a:lnTo>
                      <a:pt x="137" y="26"/>
                    </a:lnTo>
                    <a:lnTo>
                      <a:pt x="149" y="34"/>
                    </a:lnTo>
                    <a:lnTo>
                      <a:pt x="160" y="43"/>
                    </a:lnTo>
                    <a:lnTo>
                      <a:pt x="172" y="32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4" name="Freeform 130"/>
              <p:cNvSpPr>
                <a:spLocks/>
              </p:cNvSpPr>
              <p:nvPr/>
            </p:nvSpPr>
            <p:spPr bwMode="auto">
              <a:xfrm>
                <a:off x="6131235" y="5652552"/>
                <a:ext cx="26988" cy="297209"/>
              </a:xfrm>
              <a:custGeom>
                <a:avLst/>
                <a:gdLst/>
                <a:ahLst/>
                <a:cxnLst>
                  <a:cxn ang="0">
                    <a:pos x="15" y="208"/>
                  </a:cxn>
                  <a:cxn ang="0">
                    <a:pos x="15" y="199"/>
                  </a:cxn>
                  <a:cxn ang="0">
                    <a:pos x="15" y="177"/>
                  </a:cxn>
                  <a:cxn ang="0">
                    <a:pos x="17" y="145"/>
                  </a:cxn>
                  <a:cxn ang="0">
                    <a:pos x="17" y="108"/>
                  </a:cxn>
                  <a:cxn ang="0">
                    <a:pos x="17" y="71"/>
                  </a:cxn>
                  <a:cxn ang="0">
                    <a:pos x="17" y="39"/>
                  </a:cxn>
                  <a:cxn ang="0">
                    <a:pos x="15" y="15"/>
                  </a:cxn>
                  <a:cxn ang="0">
                    <a:pos x="12" y="0"/>
                  </a:cxn>
                  <a:cxn ang="0">
                    <a:pos x="0" y="11"/>
                  </a:cxn>
                  <a:cxn ang="0">
                    <a:pos x="0" y="17"/>
                  </a:cxn>
                  <a:cxn ang="0">
                    <a:pos x="2" y="39"/>
                  </a:cxn>
                  <a:cxn ang="0">
                    <a:pos x="2" y="71"/>
                  </a:cxn>
                  <a:cxn ang="0">
                    <a:pos x="2" y="108"/>
                  </a:cxn>
                  <a:cxn ang="0">
                    <a:pos x="0" y="145"/>
                  </a:cxn>
                  <a:cxn ang="0">
                    <a:pos x="0" y="177"/>
                  </a:cxn>
                  <a:cxn ang="0">
                    <a:pos x="0" y="199"/>
                  </a:cxn>
                  <a:cxn ang="0">
                    <a:pos x="0" y="208"/>
                  </a:cxn>
                  <a:cxn ang="0">
                    <a:pos x="15" y="208"/>
                  </a:cxn>
                </a:cxnLst>
                <a:rect l="0" t="0" r="r" b="b"/>
                <a:pathLst>
                  <a:path w="17" h="208">
                    <a:moveTo>
                      <a:pt x="15" y="208"/>
                    </a:moveTo>
                    <a:lnTo>
                      <a:pt x="15" y="199"/>
                    </a:lnTo>
                    <a:lnTo>
                      <a:pt x="15" y="177"/>
                    </a:lnTo>
                    <a:lnTo>
                      <a:pt x="17" y="145"/>
                    </a:lnTo>
                    <a:lnTo>
                      <a:pt x="17" y="108"/>
                    </a:lnTo>
                    <a:lnTo>
                      <a:pt x="17" y="71"/>
                    </a:lnTo>
                    <a:lnTo>
                      <a:pt x="17" y="39"/>
                    </a:lnTo>
                    <a:lnTo>
                      <a:pt x="15" y="15"/>
                    </a:lnTo>
                    <a:lnTo>
                      <a:pt x="12" y="0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2" y="39"/>
                    </a:lnTo>
                    <a:lnTo>
                      <a:pt x="2" y="71"/>
                    </a:lnTo>
                    <a:lnTo>
                      <a:pt x="2" y="108"/>
                    </a:lnTo>
                    <a:lnTo>
                      <a:pt x="0" y="145"/>
                    </a:lnTo>
                    <a:lnTo>
                      <a:pt x="0" y="177"/>
                    </a:lnTo>
                    <a:lnTo>
                      <a:pt x="0" y="199"/>
                    </a:lnTo>
                    <a:lnTo>
                      <a:pt x="0" y="208"/>
                    </a:lnTo>
                    <a:lnTo>
                      <a:pt x="15" y="208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" name="Freeform 133"/>
              <p:cNvSpPr>
                <a:spLocks/>
              </p:cNvSpPr>
              <p:nvPr/>
            </p:nvSpPr>
            <p:spPr bwMode="auto">
              <a:xfrm>
                <a:off x="5888348" y="5655409"/>
                <a:ext cx="1587" cy="142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" name="Freeform 138"/>
              <p:cNvSpPr>
                <a:spLocks/>
              </p:cNvSpPr>
              <p:nvPr/>
            </p:nvSpPr>
            <p:spPr bwMode="auto">
              <a:xfrm>
                <a:off x="5934385" y="5701134"/>
                <a:ext cx="1588" cy="142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" name="Freeform 139"/>
              <p:cNvSpPr>
                <a:spLocks/>
              </p:cNvSpPr>
              <p:nvPr/>
            </p:nvSpPr>
            <p:spPr bwMode="auto">
              <a:xfrm>
                <a:off x="6174098" y="5971194"/>
                <a:ext cx="60325" cy="127172"/>
              </a:xfrm>
              <a:custGeom>
                <a:avLst/>
                <a:gdLst/>
                <a:ahLst/>
                <a:cxnLst>
                  <a:cxn ang="0">
                    <a:pos x="30" y="87"/>
                  </a:cxn>
                  <a:cxn ang="0">
                    <a:pos x="38" y="85"/>
                  </a:cxn>
                  <a:cxn ang="0">
                    <a:pos x="15" y="0"/>
                  </a:cxn>
                  <a:cxn ang="0">
                    <a:pos x="0" y="4"/>
                  </a:cxn>
                  <a:cxn ang="0">
                    <a:pos x="23" y="89"/>
                  </a:cxn>
                  <a:cxn ang="0">
                    <a:pos x="30" y="87"/>
                  </a:cxn>
                </a:cxnLst>
                <a:rect l="0" t="0" r="r" b="b"/>
                <a:pathLst>
                  <a:path w="38" h="89">
                    <a:moveTo>
                      <a:pt x="30" y="87"/>
                    </a:moveTo>
                    <a:lnTo>
                      <a:pt x="38" y="85"/>
                    </a:lnTo>
                    <a:lnTo>
                      <a:pt x="15" y="0"/>
                    </a:lnTo>
                    <a:lnTo>
                      <a:pt x="0" y="4"/>
                    </a:lnTo>
                    <a:lnTo>
                      <a:pt x="23" y="89"/>
                    </a:lnTo>
                    <a:lnTo>
                      <a:pt x="30" y="87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" name="Freeform 140"/>
              <p:cNvSpPr>
                <a:spLocks/>
              </p:cNvSpPr>
              <p:nvPr/>
            </p:nvSpPr>
            <p:spPr bwMode="auto">
              <a:xfrm>
                <a:off x="6250298" y="5986912"/>
                <a:ext cx="63500" cy="111453"/>
              </a:xfrm>
              <a:custGeom>
                <a:avLst/>
                <a:gdLst/>
                <a:ahLst/>
                <a:cxnLst>
                  <a:cxn ang="0">
                    <a:pos x="32" y="76"/>
                  </a:cxn>
                  <a:cxn ang="0">
                    <a:pos x="40" y="73"/>
                  </a:cxn>
                  <a:cxn ang="0">
                    <a:pos x="15" y="0"/>
                  </a:cxn>
                  <a:cxn ang="0">
                    <a:pos x="0" y="4"/>
                  </a:cxn>
                  <a:cxn ang="0">
                    <a:pos x="24" y="78"/>
                  </a:cxn>
                  <a:cxn ang="0">
                    <a:pos x="32" y="76"/>
                  </a:cxn>
                </a:cxnLst>
                <a:rect l="0" t="0" r="r" b="b"/>
                <a:pathLst>
                  <a:path w="40" h="78">
                    <a:moveTo>
                      <a:pt x="32" y="76"/>
                    </a:moveTo>
                    <a:lnTo>
                      <a:pt x="40" y="73"/>
                    </a:lnTo>
                    <a:lnTo>
                      <a:pt x="15" y="0"/>
                    </a:lnTo>
                    <a:lnTo>
                      <a:pt x="0" y="4"/>
                    </a:lnTo>
                    <a:lnTo>
                      <a:pt x="24" y="78"/>
                    </a:lnTo>
                    <a:lnTo>
                      <a:pt x="32" y="76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9" name="Freeform 141"/>
              <p:cNvSpPr>
                <a:spLocks/>
              </p:cNvSpPr>
              <p:nvPr/>
            </p:nvSpPr>
            <p:spPr bwMode="auto">
              <a:xfrm>
                <a:off x="6328085" y="5979767"/>
                <a:ext cx="66675" cy="118598"/>
              </a:xfrm>
              <a:custGeom>
                <a:avLst/>
                <a:gdLst/>
                <a:ahLst/>
                <a:cxnLst>
                  <a:cxn ang="0">
                    <a:pos x="35" y="81"/>
                  </a:cxn>
                  <a:cxn ang="0">
                    <a:pos x="42" y="78"/>
                  </a:cxn>
                  <a:cxn ang="0">
                    <a:pos x="16" y="0"/>
                  </a:cxn>
                  <a:cxn ang="0">
                    <a:pos x="0" y="5"/>
                  </a:cxn>
                  <a:cxn ang="0">
                    <a:pos x="27" y="83"/>
                  </a:cxn>
                  <a:cxn ang="0">
                    <a:pos x="35" y="81"/>
                  </a:cxn>
                </a:cxnLst>
                <a:rect l="0" t="0" r="r" b="b"/>
                <a:pathLst>
                  <a:path w="42" h="83">
                    <a:moveTo>
                      <a:pt x="35" y="81"/>
                    </a:moveTo>
                    <a:lnTo>
                      <a:pt x="42" y="78"/>
                    </a:lnTo>
                    <a:lnTo>
                      <a:pt x="16" y="0"/>
                    </a:lnTo>
                    <a:lnTo>
                      <a:pt x="0" y="5"/>
                    </a:lnTo>
                    <a:lnTo>
                      <a:pt x="27" y="83"/>
                    </a:lnTo>
                    <a:lnTo>
                      <a:pt x="35" y="81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0" name="Freeform 142"/>
              <p:cNvSpPr>
                <a:spLocks/>
              </p:cNvSpPr>
              <p:nvPr/>
            </p:nvSpPr>
            <p:spPr bwMode="auto">
              <a:xfrm>
                <a:off x="6131235" y="5606827"/>
                <a:ext cx="276225" cy="61442"/>
              </a:xfrm>
              <a:custGeom>
                <a:avLst/>
                <a:gdLst/>
                <a:ahLst/>
                <a:cxnLst>
                  <a:cxn ang="0">
                    <a:pos x="174" y="32"/>
                  </a:cxn>
                  <a:cxn ang="0">
                    <a:pos x="161" y="21"/>
                  </a:cxn>
                  <a:cxn ang="0">
                    <a:pos x="145" y="13"/>
                  </a:cxn>
                  <a:cxn ang="0">
                    <a:pos x="132" y="8"/>
                  </a:cxn>
                  <a:cxn ang="0">
                    <a:pos x="117" y="2"/>
                  </a:cxn>
                  <a:cxn ang="0">
                    <a:pos x="103" y="0"/>
                  </a:cxn>
                  <a:cxn ang="0">
                    <a:pos x="88" y="0"/>
                  </a:cxn>
                  <a:cxn ang="0">
                    <a:pos x="75" y="2"/>
                  </a:cxn>
                  <a:cxn ang="0">
                    <a:pos x="63" y="4"/>
                  </a:cxn>
                  <a:cxn ang="0">
                    <a:pos x="40" y="10"/>
                  </a:cxn>
                  <a:cxn ang="0">
                    <a:pos x="21" y="17"/>
                  </a:cxn>
                  <a:cxn ang="0">
                    <a:pos x="10" y="25"/>
                  </a:cxn>
                  <a:cxn ang="0">
                    <a:pos x="0" y="32"/>
                  </a:cxn>
                  <a:cxn ang="0">
                    <a:pos x="17" y="36"/>
                  </a:cxn>
                  <a:cxn ang="0">
                    <a:pos x="29" y="30"/>
                  </a:cxn>
                  <a:cxn ang="0">
                    <a:pos x="44" y="25"/>
                  </a:cxn>
                  <a:cxn ang="0">
                    <a:pos x="65" y="19"/>
                  </a:cxn>
                  <a:cxn ang="0">
                    <a:pos x="77" y="17"/>
                  </a:cxn>
                  <a:cxn ang="0">
                    <a:pos x="88" y="15"/>
                  </a:cxn>
                  <a:cxn ang="0">
                    <a:pos x="101" y="17"/>
                  </a:cxn>
                  <a:cxn ang="0">
                    <a:pos x="113" y="19"/>
                  </a:cxn>
                  <a:cxn ang="0">
                    <a:pos x="126" y="21"/>
                  </a:cxn>
                  <a:cxn ang="0">
                    <a:pos x="138" y="26"/>
                  </a:cxn>
                  <a:cxn ang="0">
                    <a:pos x="151" y="34"/>
                  </a:cxn>
                  <a:cxn ang="0">
                    <a:pos x="163" y="43"/>
                  </a:cxn>
                  <a:cxn ang="0">
                    <a:pos x="174" y="32"/>
                  </a:cxn>
                </a:cxnLst>
                <a:rect l="0" t="0" r="r" b="b"/>
                <a:pathLst>
                  <a:path w="174" h="43">
                    <a:moveTo>
                      <a:pt x="174" y="32"/>
                    </a:moveTo>
                    <a:lnTo>
                      <a:pt x="161" y="21"/>
                    </a:lnTo>
                    <a:lnTo>
                      <a:pt x="145" y="13"/>
                    </a:lnTo>
                    <a:lnTo>
                      <a:pt x="132" y="8"/>
                    </a:lnTo>
                    <a:lnTo>
                      <a:pt x="117" y="2"/>
                    </a:lnTo>
                    <a:lnTo>
                      <a:pt x="103" y="0"/>
                    </a:lnTo>
                    <a:lnTo>
                      <a:pt x="88" y="0"/>
                    </a:lnTo>
                    <a:lnTo>
                      <a:pt x="75" y="2"/>
                    </a:lnTo>
                    <a:lnTo>
                      <a:pt x="63" y="4"/>
                    </a:lnTo>
                    <a:lnTo>
                      <a:pt x="40" y="10"/>
                    </a:lnTo>
                    <a:lnTo>
                      <a:pt x="21" y="17"/>
                    </a:lnTo>
                    <a:lnTo>
                      <a:pt x="10" y="25"/>
                    </a:lnTo>
                    <a:lnTo>
                      <a:pt x="0" y="32"/>
                    </a:lnTo>
                    <a:lnTo>
                      <a:pt x="17" y="36"/>
                    </a:lnTo>
                    <a:lnTo>
                      <a:pt x="29" y="30"/>
                    </a:lnTo>
                    <a:lnTo>
                      <a:pt x="44" y="25"/>
                    </a:lnTo>
                    <a:lnTo>
                      <a:pt x="65" y="19"/>
                    </a:lnTo>
                    <a:lnTo>
                      <a:pt x="77" y="17"/>
                    </a:lnTo>
                    <a:lnTo>
                      <a:pt x="88" y="15"/>
                    </a:lnTo>
                    <a:lnTo>
                      <a:pt x="101" y="17"/>
                    </a:lnTo>
                    <a:lnTo>
                      <a:pt x="113" y="19"/>
                    </a:lnTo>
                    <a:lnTo>
                      <a:pt x="126" y="21"/>
                    </a:lnTo>
                    <a:lnTo>
                      <a:pt x="138" y="26"/>
                    </a:lnTo>
                    <a:lnTo>
                      <a:pt x="151" y="34"/>
                    </a:lnTo>
                    <a:lnTo>
                      <a:pt x="163" y="43"/>
                    </a:lnTo>
                    <a:lnTo>
                      <a:pt x="174" y="32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1" name="Freeform 143"/>
              <p:cNvSpPr>
                <a:spLocks/>
              </p:cNvSpPr>
              <p:nvPr/>
            </p:nvSpPr>
            <p:spPr bwMode="auto">
              <a:xfrm>
                <a:off x="6389998" y="5652552"/>
                <a:ext cx="26987" cy="297209"/>
              </a:xfrm>
              <a:custGeom>
                <a:avLst/>
                <a:gdLst/>
                <a:ahLst/>
                <a:cxnLst>
                  <a:cxn ang="0">
                    <a:pos x="15" y="208"/>
                  </a:cxn>
                  <a:cxn ang="0">
                    <a:pos x="15" y="199"/>
                  </a:cxn>
                  <a:cxn ang="0">
                    <a:pos x="15" y="177"/>
                  </a:cxn>
                  <a:cxn ang="0">
                    <a:pos x="17" y="145"/>
                  </a:cxn>
                  <a:cxn ang="0">
                    <a:pos x="17" y="108"/>
                  </a:cxn>
                  <a:cxn ang="0">
                    <a:pos x="17" y="71"/>
                  </a:cxn>
                  <a:cxn ang="0">
                    <a:pos x="17" y="39"/>
                  </a:cxn>
                  <a:cxn ang="0">
                    <a:pos x="15" y="15"/>
                  </a:cxn>
                  <a:cxn ang="0">
                    <a:pos x="11" y="0"/>
                  </a:cxn>
                  <a:cxn ang="0">
                    <a:pos x="0" y="11"/>
                  </a:cxn>
                  <a:cxn ang="0">
                    <a:pos x="0" y="17"/>
                  </a:cxn>
                  <a:cxn ang="0">
                    <a:pos x="1" y="39"/>
                  </a:cxn>
                  <a:cxn ang="0">
                    <a:pos x="1" y="71"/>
                  </a:cxn>
                  <a:cxn ang="0">
                    <a:pos x="1" y="108"/>
                  </a:cxn>
                  <a:cxn ang="0">
                    <a:pos x="0" y="145"/>
                  </a:cxn>
                  <a:cxn ang="0">
                    <a:pos x="0" y="177"/>
                  </a:cxn>
                  <a:cxn ang="0">
                    <a:pos x="0" y="199"/>
                  </a:cxn>
                  <a:cxn ang="0">
                    <a:pos x="0" y="208"/>
                  </a:cxn>
                  <a:cxn ang="0">
                    <a:pos x="15" y="208"/>
                  </a:cxn>
                </a:cxnLst>
                <a:rect l="0" t="0" r="r" b="b"/>
                <a:pathLst>
                  <a:path w="17" h="208">
                    <a:moveTo>
                      <a:pt x="15" y="208"/>
                    </a:moveTo>
                    <a:lnTo>
                      <a:pt x="15" y="199"/>
                    </a:lnTo>
                    <a:lnTo>
                      <a:pt x="15" y="177"/>
                    </a:lnTo>
                    <a:lnTo>
                      <a:pt x="17" y="145"/>
                    </a:lnTo>
                    <a:lnTo>
                      <a:pt x="17" y="108"/>
                    </a:lnTo>
                    <a:lnTo>
                      <a:pt x="17" y="71"/>
                    </a:lnTo>
                    <a:lnTo>
                      <a:pt x="17" y="39"/>
                    </a:lnTo>
                    <a:lnTo>
                      <a:pt x="15" y="15"/>
                    </a:lnTo>
                    <a:lnTo>
                      <a:pt x="11" y="0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1" y="39"/>
                    </a:lnTo>
                    <a:lnTo>
                      <a:pt x="1" y="71"/>
                    </a:lnTo>
                    <a:lnTo>
                      <a:pt x="1" y="108"/>
                    </a:lnTo>
                    <a:lnTo>
                      <a:pt x="0" y="145"/>
                    </a:lnTo>
                    <a:lnTo>
                      <a:pt x="0" y="177"/>
                    </a:lnTo>
                    <a:lnTo>
                      <a:pt x="0" y="199"/>
                    </a:lnTo>
                    <a:lnTo>
                      <a:pt x="0" y="208"/>
                    </a:lnTo>
                    <a:lnTo>
                      <a:pt x="15" y="208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2" name="Freeform 144"/>
              <p:cNvSpPr>
                <a:spLocks/>
              </p:cNvSpPr>
              <p:nvPr/>
            </p:nvSpPr>
            <p:spPr bwMode="auto">
              <a:xfrm>
                <a:off x="6140760" y="5946903"/>
                <a:ext cx="273050" cy="52869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15" y="23"/>
                  </a:cxn>
                  <a:cxn ang="0">
                    <a:pos x="30" y="28"/>
                  </a:cxn>
                  <a:cxn ang="0">
                    <a:pos x="46" y="34"/>
                  </a:cxn>
                  <a:cxn ang="0">
                    <a:pos x="61" y="36"/>
                  </a:cxn>
                  <a:cxn ang="0">
                    <a:pos x="76" y="37"/>
                  </a:cxn>
                  <a:cxn ang="0">
                    <a:pos x="90" y="37"/>
                  </a:cxn>
                  <a:cxn ang="0">
                    <a:pos x="103" y="36"/>
                  </a:cxn>
                  <a:cxn ang="0">
                    <a:pos x="116" y="34"/>
                  </a:cxn>
                  <a:cxn ang="0">
                    <a:pos x="137" y="28"/>
                  </a:cxn>
                  <a:cxn ang="0">
                    <a:pos x="155" y="21"/>
                  </a:cxn>
                  <a:cxn ang="0">
                    <a:pos x="164" y="13"/>
                  </a:cxn>
                  <a:cxn ang="0">
                    <a:pos x="172" y="2"/>
                  </a:cxn>
                  <a:cxn ang="0">
                    <a:pos x="157" y="2"/>
                  </a:cxn>
                  <a:cxn ang="0">
                    <a:pos x="155" y="0"/>
                  </a:cxn>
                  <a:cxn ang="0">
                    <a:pos x="147" y="6"/>
                  </a:cxn>
                  <a:cxn ang="0">
                    <a:pos x="132" y="13"/>
                  </a:cxn>
                  <a:cxn ang="0">
                    <a:pos x="111" y="19"/>
                  </a:cxn>
                  <a:cxn ang="0">
                    <a:pos x="101" y="21"/>
                  </a:cxn>
                  <a:cxn ang="0">
                    <a:pos x="90" y="23"/>
                  </a:cxn>
                  <a:cxn ang="0">
                    <a:pos x="76" y="23"/>
                  </a:cxn>
                  <a:cxn ang="0">
                    <a:pos x="63" y="21"/>
                  </a:cxn>
                  <a:cxn ang="0">
                    <a:pos x="49" y="19"/>
                  </a:cxn>
                  <a:cxn ang="0">
                    <a:pos x="36" y="15"/>
                  </a:cxn>
                  <a:cxn ang="0">
                    <a:pos x="23" y="10"/>
                  </a:cxn>
                  <a:cxn ang="0">
                    <a:pos x="7" y="0"/>
                  </a:cxn>
                  <a:cxn ang="0">
                    <a:pos x="0" y="13"/>
                  </a:cxn>
                </a:cxnLst>
                <a:rect l="0" t="0" r="r" b="b"/>
                <a:pathLst>
                  <a:path w="172" h="37">
                    <a:moveTo>
                      <a:pt x="0" y="13"/>
                    </a:moveTo>
                    <a:lnTo>
                      <a:pt x="15" y="23"/>
                    </a:lnTo>
                    <a:lnTo>
                      <a:pt x="30" y="28"/>
                    </a:lnTo>
                    <a:lnTo>
                      <a:pt x="46" y="34"/>
                    </a:lnTo>
                    <a:lnTo>
                      <a:pt x="61" y="36"/>
                    </a:lnTo>
                    <a:lnTo>
                      <a:pt x="76" y="37"/>
                    </a:lnTo>
                    <a:lnTo>
                      <a:pt x="90" y="37"/>
                    </a:lnTo>
                    <a:lnTo>
                      <a:pt x="103" y="36"/>
                    </a:lnTo>
                    <a:lnTo>
                      <a:pt x="116" y="34"/>
                    </a:lnTo>
                    <a:lnTo>
                      <a:pt x="137" y="28"/>
                    </a:lnTo>
                    <a:lnTo>
                      <a:pt x="155" y="21"/>
                    </a:lnTo>
                    <a:lnTo>
                      <a:pt x="164" y="13"/>
                    </a:lnTo>
                    <a:lnTo>
                      <a:pt x="172" y="2"/>
                    </a:lnTo>
                    <a:lnTo>
                      <a:pt x="157" y="2"/>
                    </a:lnTo>
                    <a:lnTo>
                      <a:pt x="155" y="0"/>
                    </a:lnTo>
                    <a:lnTo>
                      <a:pt x="147" y="6"/>
                    </a:lnTo>
                    <a:lnTo>
                      <a:pt x="132" y="13"/>
                    </a:lnTo>
                    <a:lnTo>
                      <a:pt x="111" y="19"/>
                    </a:lnTo>
                    <a:lnTo>
                      <a:pt x="101" y="21"/>
                    </a:lnTo>
                    <a:lnTo>
                      <a:pt x="90" y="23"/>
                    </a:lnTo>
                    <a:lnTo>
                      <a:pt x="76" y="23"/>
                    </a:lnTo>
                    <a:lnTo>
                      <a:pt x="63" y="21"/>
                    </a:lnTo>
                    <a:lnTo>
                      <a:pt x="49" y="19"/>
                    </a:lnTo>
                    <a:lnTo>
                      <a:pt x="36" y="15"/>
                    </a:lnTo>
                    <a:lnTo>
                      <a:pt x="23" y="10"/>
                    </a:lnTo>
                    <a:lnTo>
                      <a:pt x="7" y="0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3" name="Freeform 145"/>
              <p:cNvSpPr>
                <a:spLocks/>
              </p:cNvSpPr>
              <p:nvPr/>
            </p:nvSpPr>
            <p:spPr bwMode="auto">
              <a:xfrm>
                <a:off x="6131235" y="5652552"/>
                <a:ext cx="26988" cy="31292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3"/>
                  </a:cxn>
                  <a:cxn ang="0">
                    <a:pos x="0" y="37"/>
                  </a:cxn>
                  <a:cxn ang="0">
                    <a:pos x="0" y="71"/>
                  </a:cxn>
                  <a:cxn ang="0">
                    <a:pos x="0" y="110"/>
                  </a:cxn>
                  <a:cxn ang="0">
                    <a:pos x="0" y="147"/>
                  </a:cxn>
                  <a:cxn ang="0">
                    <a:pos x="0" y="180"/>
                  </a:cxn>
                  <a:cxn ang="0">
                    <a:pos x="0" y="204"/>
                  </a:cxn>
                  <a:cxn ang="0">
                    <a:pos x="6" y="219"/>
                  </a:cxn>
                  <a:cxn ang="0">
                    <a:pos x="13" y="206"/>
                  </a:cxn>
                  <a:cxn ang="0">
                    <a:pos x="15" y="203"/>
                  </a:cxn>
                  <a:cxn ang="0">
                    <a:pos x="15" y="180"/>
                  </a:cxn>
                  <a:cxn ang="0">
                    <a:pos x="15" y="147"/>
                  </a:cxn>
                  <a:cxn ang="0">
                    <a:pos x="15" y="110"/>
                  </a:cxn>
                  <a:cxn ang="0">
                    <a:pos x="15" y="71"/>
                  </a:cxn>
                  <a:cxn ang="0">
                    <a:pos x="15" y="37"/>
                  </a:cxn>
                  <a:cxn ang="0">
                    <a:pos x="15" y="13"/>
                  </a:cxn>
                  <a:cxn ang="0">
                    <a:pos x="17" y="4"/>
                  </a:cxn>
                  <a:cxn ang="0">
                    <a:pos x="0" y="0"/>
                  </a:cxn>
                </a:cxnLst>
                <a:rect l="0" t="0" r="r" b="b"/>
                <a:pathLst>
                  <a:path w="17" h="219">
                    <a:moveTo>
                      <a:pt x="0" y="0"/>
                    </a:moveTo>
                    <a:lnTo>
                      <a:pt x="0" y="13"/>
                    </a:lnTo>
                    <a:lnTo>
                      <a:pt x="0" y="37"/>
                    </a:lnTo>
                    <a:lnTo>
                      <a:pt x="0" y="71"/>
                    </a:lnTo>
                    <a:lnTo>
                      <a:pt x="0" y="110"/>
                    </a:lnTo>
                    <a:lnTo>
                      <a:pt x="0" y="147"/>
                    </a:lnTo>
                    <a:lnTo>
                      <a:pt x="0" y="180"/>
                    </a:lnTo>
                    <a:lnTo>
                      <a:pt x="0" y="204"/>
                    </a:lnTo>
                    <a:lnTo>
                      <a:pt x="6" y="219"/>
                    </a:lnTo>
                    <a:lnTo>
                      <a:pt x="13" y="206"/>
                    </a:lnTo>
                    <a:lnTo>
                      <a:pt x="15" y="203"/>
                    </a:lnTo>
                    <a:lnTo>
                      <a:pt x="15" y="180"/>
                    </a:lnTo>
                    <a:lnTo>
                      <a:pt x="15" y="147"/>
                    </a:lnTo>
                    <a:lnTo>
                      <a:pt x="15" y="110"/>
                    </a:lnTo>
                    <a:lnTo>
                      <a:pt x="15" y="71"/>
                    </a:lnTo>
                    <a:lnTo>
                      <a:pt x="15" y="37"/>
                    </a:lnTo>
                    <a:lnTo>
                      <a:pt x="15" y="13"/>
                    </a:lnTo>
                    <a:lnTo>
                      <a:pt x="17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4" name="Freeform 146"/>
              <p:cNvSpPr>
                <a:spLocks/>
              </p:cNvSpPr>
              <p:nvPr/>
            </p:nvSpPr>
            <p:spPr bwMode="auto">
              <a:xfrm>
                <a:off x="6147110" y="5655409"/>
                <a:ext cx="1588" cy="142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" name="Freeform 147"/>
              <p:cNvSpPr>
                <a:spLocks/>
              </p:cNvSpPr>
              <p:nvPr/>
            </p:nvSpPr>
            <p:spPr bwMode="auto">
              <a:xfrm>
                <a:off x="6180448" y="5646836"/>
                <a:ext cx="90487" cy="54298"/>
              </a:xfrm>
              <a:custGeom>
                <a:avLst/>
                <a:gdLst/>
                <a:ahLst/>
                <a:cxnLst>
                  <a:cxn ang="0">
                    <a:pos x="57" y="0"/>
                  </a:cxn>
                  <a:cxn ang="0">
                    <a:pos x="46" y="0"/>
                  </a:cxn>
                  <a:cxn ang="0">
                    <a:pos x="36" y="2"/>
                  </a:cxn>
                  <a:cxn ang="0">
                    <a:pos x="26" y="6"/>
                  </a:cxn>
                  <a:cxn ang="0">
                    <a:pos x="17" y="10"/>
                  </a:cxn>
                  <a:cxn ang="0">
                    <a:pos x="9" y="15"/>
                  </a:cxn>
                  <a:cxn ang="0">
                    <a:pos x="3" y="21"/>
                  </a:cxn>
                  <a:cxn ang="0">
                    <a:pos x="0" y="28"/>
                  </a:cxn>
                  <a:cxn ang="0">
                    <a:pos x="0" y="38"/>
                  </a:cxn>
                  <a:cxn ang="0">
                    <a:pos x="15" y="38"/>
                  </a:cxn>
                  <a:cxn ang="0">
                    <a:pos x="15" y="34"/>
                  </a:cxn>
                  <a:cxn ang="0">
                    <a:pos x="17" y="30"/>
                  </a:cxn>
                  <a:cxn ang="0">
                    <a:pos x="21" y="26"/>
                  </a:cxn>
                  <a:cxn ang="0">
                    <a:pos x="26" y="23"/>
                  </a:cxn>
                  <a:cxn ang="0">
                    <a:pos x="32" y="19"/>
                  </a:cxn>
                  <a:cxn ang="0">
                    <a:pos x="40" y="17"/>
                  </a:cxn>
                  <a:cxn ang="0">
                    <a:pos x="47" y="15"/>
                  </a:cxn>
                  <a:cxn ang="0">
                    <a:pos x="57" y="15"/>
                  </a:cxn>
                  <a:cxn ang="0">
                    <a:pos x="57" y="0"/>
                  </a:cxn>
                </a:cxnLst>
                <a:rect l="0" t="0" r="r" b="b"/>
                <a:pathLst>
                  <a:path w="57" h="38">
                    <a:moveTo>
                      <a:pt x="57" y="0"/>
                    </a:moveTo>
                    <a:lnTo>
                      <a:pt x="46" y="0"/>
                    </a:lnTo>
                    <a:lnTo>
                      <a:pt x="36" y="2"/>
                    </a:lnTo>
                    <a:lnTo>
                      <a:pt x="26" y="6"/>
                    </a:lnTo>
                    <a:lnTo>
                      <a:pt x="17" y="10"/>
                    </a:lnTo>
                    <a:lnTo>
                      <a:pt x="9" y="15"/>
                    </a:lnTo>
                    <a:lnTo>
                      <a:pt x="3" y="21"/>
                    </a:lnTo>
                    <a:lnTo>
                      <a:pt x="0" y="28"/>
                    </a:lnTo>
                    <a:lnTo>
                      <a:pt x="0" y="38"/>
                    </a:lnTo>
                    <a:lnTo>
                      <a:pt x="15" y="38"/>
                    </a:lnTo>
                    <a:lnTo>
                      <a:pt x="15" y="34"/>
                    </a:lnTo>
                    <a:lnTo>
                      <a:pt x="17" y="30"/>
                    </a:lnTo>
                    <a:lnTo>
                      <a:pt x="21" y="26"/>
                    </a:lnTo>
                    <a:lnTo>
                      <a:pt x="26" y="23"/>
                    </a:lnTo>
                    <a:lnTo>
                      <a:pt x="32" y="19"/>
                    </a:lnTo>
                    <a:lnTo>
                      <a:pt x="40" y="17"/>
                    </a:lnTo>
                    <a:lnTo>
                      <a:pt x="47" y="15"/>
                    </a:lnTo>
                    <a:lnTo>
                      <a:pt x="57" y="15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" name="Freeform 148"/>
              <p:cNvSpPr>
                <a:spLocks/>
              </p:cNvSpPr>
              <p:nvPr/>
            </p:nvSpPr>
            <p:spPr bwMode="auto">
              <a:xfrm>
                <a:off x="6270935" y="5646836"/>
                <a:ext cx="90488" cy="54298"/>
              </a:xfrm>
              <a:custGeom>
                <a:avLst/>
                <a:gdLst/>
                <a:ahLst/>
                <a:cxnLst>
                  <a:cxn ang="0">
                    <a:pos x="57" y="38"/>
                  </a:cxn>
                  <a:cxn ang="0">
                    <a:pos x="55" y="28"/>
                  </a:cxn>
                  <a:cxn ang="0">
                    <a:pos x="52" y="21"/>
                  </a:cxn>
                  <a:cxn ang="0">
                    <a:pos x="46" y="15"/>
                  </a:cxn>
                  <a:cxn ang="0">
                    <a:pos x="38" y="10"/>
                  </a:cxn>
                  <a:cxn ang="0">
                    <a:pos x="31" y="6"/>
                  </a:cxn>
                  <a:cxn ang="0">
                    <a:pos x="21" y="2"/>
                  </a:cxn>
                  <a:cxn ang="0">
                    <a:pos x="11" y="0"/>
                  </a:cxn>
                  <a:cxn ang="0">
                    <a:pos x="0" y="0"/>
                  </a:cxn>
                  <a:cxn ang="0">
                    <a:pos x="0" y="15"/>
                  </a:cxn>
                  <a:cxn ang="0">
                    <a:pos x="10" y="15"/>
                  </a:cxn>
                  <a:cxn ang="0">
                    <a:pos x="17" y="17"/>
                  </a:cxn>
                  <a:cxn ang="0">
                    <a:pos x="25" y="19"/>
                  </a:cxn>
                  <a:cxn ang="0">
                    <a:pos x="31" y="23"/>
                  </a:cxn>
                  <a:cxn ang="0">
                    <a:pos x="36" y="26"/>
                  </a:cxn>
                  <a:cxn ang="0">
                    <a:pos x="38" y="30"/>
                  </a:cxn>
                  <a:cxn ang="0">
                    <a:pos x="40" y="34"/>
                  </a:cxn>
                  <a:cxn ang="0">
                    <a:pos x="42" y="38"/>
                  </a:cxn>
                  <a:cxn ang="0">
                    <a:pos x="57" y="38"/>
                  </a:cxn>
                </a:cxnLst>
                <a:rect l="0" t="0" r="r" b="b"/>
                <a:pathLst>
                  <a:path w="57" h="38">
                    <a:moveTo>
                      <a:pt x="57" y="38"/>
                    </a:moveTo>
                    <a:lnTo>
                      <a:pt x="55" y="28"/>
                    </a:lnTo>
                    <a:lnTo>
                      <a:pt x="52" y="21"/>
                    </a:lnTo>
                    <a:lnTo>
                      <a:pt x="46" y="15"/>
                    </a:lnTo>
                    <a:lnTo>
                      <a:pt x="38" y="10"/>
                    </a:lnTo>
                    <a:lnTo>
                      <a:pt x="31" y="6"/>
                    </a:lnTo>
                    <a:lnTo>
                      <a:pt x="21" y="2"/>
                    </a:lnTo>
                    <a:lnTo>
                      <a:pt x="11" y="0"/>
                    </a:lnTo>
                    <a:lnTo>
                      <a:pt x="0" y="0"/>
                    </a:lnTo>
                    <a:lnTo>
                      <a:pt x="0" y="15"/>
                    </a:lnTo>
                    <a:lnTo>
                      <a:pt x="10" y="15"/>
                    </a:lnTo>
                    <a:lnTo>
                      <a:pt x="17" y="17"/>
                    </a:lnTo>
                    <a:lnTo>
                      <a:pt x="25" y="19"/>
                    </a:lnTo>
                    <a:lnTo>
                      <a:pt x="31" y="23"/>
                    </a:lnTo>
                    <a:lnTo>
                      <a:pt x="36" y="26"/>
                    </a:lnTo>
                    <a:lnTo>
                      <a:pt x="38" y="30"/>
                    </a:lnTo>
                    <a:lnTo>
                      <a:pt x="40" y="34"/>
                    </a:lnTo>
                    <a:lnTo>
                      <a:pt x="42" y="38"/>
                    </a:lnTo>
                    <a:lnTo>
                      <a:pt x="57" y="38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" name="Freeform 149"/>
              <p:cNvSpPr>
                <a:spLocks/>
              </p:cNvSpPr>
              <p:nvPr/>
            </p:nvSpPr>
            <p:spPr bwMode="auto">
              <a:xfrm>
                <a:off x="6270935" y="5701134"/>
                <a:ext cx="90488" cy="52869"/>
              </a:xfrm>
              <a:custGeom>
                <a:avLst/>
                <a:gdLst/>
                <a:ahLst/>
                <a:cxnLst>
                  <a:cxn ang="0">
                    <a:pos x="0" y="37"/>
                  </a:cxn>
                  <a:cxn ang="0">
                    <a:pos x="11" y="37"/>
                  </a:cxn>
                  <a:cxn ang="0">
                    <a:pos x="21" y="35"/>
                  </a:cxn>
                  <a:cxn ang="0">
                    <a:pos x="31" y="31"/>
                  </a:cxn>
                  <a:cxn ang="0">
                    <a:pos x="38" y="27"/>
                  </a:cxn>
                  <a:cxn ang="0">
                    <a:pos x="46" y="22"/>
                  </a:cxn>
                  <a:cxn ang="0">
                    <a:pos x="52" y="14"/>
                  </a:cxn>
                  <a:cxn ang="0">
                    <a:pos x="55" y="7"/>
                  </a:cxn>
                  <a:cxn ang="0">
                    <a:pos x="57" y="0"/>
                  </a:cxn>
                  <a:cxn ang="0">
                    <a:pos x="42" y="0"/>
                  </a:cxn>
                  <a:cxn ang="0">
                    <a:pos x="40" y="3"/>
                  </a:cxn>
                  <a:cxn ang="0">
                    <a:pos x="38" y="7"/>
                  </a:cxn>
                  <a:cxn ang="0">
                    <a:pos x="36" y="11"/>
                  </a:cxn>
                  <a:cxn ang="0">
                    <a:pos x="31" y="14"/>
                  </a:cxn>
                  <a:cxn ang="0">
                    <a:pos x="25" y="16"/>
                  </a:cxn>
                  <a:cxn ang="0">
                    <a:pos x="17" y="20"/>
                  </a:cxn>
                  <a:cxn ang="0">
                    <a:pos x="10" y="20"/>
                  </a:cxn>
                  <a:cxn ang="0">
                    <a:pos x="0" y="22"/>
                  </a:cxn>
                  <a:cxn ang="0">
                    <a:pos x="0" y="37"/>
                  </a:cxn>
                </a:cxnLst>
                <a:rect l="0" t="0" r="r" b="b"/>
                <a:pathLst>
                  <a:path w="57" h="37">
                    <a:moveTo>
                      <a:pt x="0" y="37"/>
                    </a:moveTo>
                    <a:lnTo>
                      <a:pt x="11" y="37"/>
                    </a:lnTo>
                    <a:lnTo>
                      <a:pt x="21" y="35"/>
                    </a:lnTo>
                    <a:lnTo>
                      <a:pt x="31" y="31"/>
                    </a:lnTo>
                    <a:lnTo>
                      <a:pt x="38" y="27"/>
                    </a:lnTo>
                    <a:lnTo>
                      <a:pt x="46" y="22"/>
                    </a:lnTo>
                    <a:lnTo>
                      <a:pt x="52" y="14"/>
                    </a:lnTo>
                    <a:lnTo>
                      <a:pt x="55" y="7"/>
                    </a:lnTo>
                    <a:lnTo>
                      <a:pt x="57" y="0"/>
                    </a:lnTo>
                    <a:lnTo>
                      <a:pt x="42" y="0"/>
                    </a:lnTo>
                    <a:lnTo>
                      <a:pt x="40" y="3"/>
                    </a:lnTo>
                    <a:lnTo>
                      <a:pt x="38" y="7"/>
                    </a:lnTo>
                    <a:lnTo>
                      <a:pt x="36" y="11"/>
                    </a:lnTo>
                    <a:lnTo>
                      <a:pt x="31" y="14"/>
                    </a:lnTo>
                    <a:lnTo>
                      <a:pt x="25" y="16"/>
                    </a:lnTo>
                    <a:lnTo>
                      <a:pt x="17" y="20"/>
                    </a:lnTo>
                    <a:lnTo>
                      <a:pt x="10" y="20"/>
                    </a:lnTo>
                    <a:lnTo>
                      <a:pt x="0" y="22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8" name="Freeform 150"/>
              <p:cNvSpPr>
                <a:spLocks/>
              </p:cNvSpPr>
              <p:nvPr/>
            </p:nvSpPr>
            <p:spPr bwMode="auto">
              <a:xfrm>
                <a:off x="6180448" y="5701134"/>
                <a:ext cx="90487" cy="5286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7"/>
                  </a:cxn>
                  <a:cxn ang="0">
                    <a:pos x="3" y="14"/>
                  </a:cxn>
                  <a:cxn ang="0">
                    <a:pos x="9" y="22"/>
                  </a:cxn>
                  <a:cxn ang="0">
                    <a:pos x="17" y="27"/>
                  </a:cxn>
                  <a:cxn ang="0">
                    <a:pos x="26" y="31"/>
                  </a:cxn>
                  <a:cxn ang="0">
                    <a:pos x="36" y="35"/>
                  </a:cxn>
                  <a:cxn ang="0">
                    <a:pos x="46" y="37"/>
                  </a:cxn>
                  <a:cxn ang="0">
                    <a:pos x="57" y="37"/>
                  </a:cxn>
                  <a:cxn ang="0">
                    <a:pos x="57" y="22"/>
                  </a:cxn>
                  <a:cxn ang="0">
                    <a:pos x="47" y="20"/>
                  </a:cxn>
                  <a:cxn ang="0">
                    <a:pos x="40" y="20"/>
                  </a:cxn>
                  <a:cxn ang="0">
                    <a:pos x="32" y="16"/>
                  </a:cxn>
                  <a:cxn ang="0">
                    <a:pos x="26" y="14"/>
                  </a:cxn>
                  <a:cxn ang="0">
                    <a:pos x="21" y="11"/>
                  </a:cxn>
                  <a:cxn ang="0">
                    <a:pos x="17" y="7"/>
                  </a:cxn>
                  <a:cxn ang="0">
                    <a:pos x="15" y="3"/>
                  </a:cxn>
                  <a:cxn ang="0">
                    <a:pos x="15" y="0"/>
                  </a:cxn>
                  <a:cxn ang="0">
                    <a:pos x="0" y="0"/>
                  </a:cxn>
                </a:cxnLst>
                <a:rect l="0" t="0" r="r" b="b"/>
                <a:pathLst>
                  <a:path w="57" h="37">
                    <a:moveTo>
                      <a:pt x="0" y="0"/>
                    </a:moveTo>
                    <a:lnTo>
                      <a:pt x="0" y="7"/>
                    </a:lnTo>
                    <a:lnTo>
                      <a:pt x="3" y="14"/>
                    </a:lnTo>
                    <a:lnTo>
                      <a:pt x="9" y="22"/>
                    </a:lnTo>
                    <a:lnTo>
                      <a:pt x="17" y="27"/>
                    </a:lnTo>
                    <a:lnTo>
                      <a:pt x="26" y="31"/>
                    </a:lnTo>
                    <a:lnTo>
                      <a:pt x="36" y="35"/>
                    </a:lnTo>
                    <a:lnTo>
                      <a:pt x="46" y="37"/>
                    </a:lnTo>
                    <a:lnTo>
                      <a:pt x="57" y="37"/>
                    </a:lnTo>
                    <a:lnTo>
                      <a:pt x="57" y="22"/>
                    </a:lnTo>
                    <a:lnTo>
                      <a:pt x="47" y="20"/>
                    </a:lnTo>
                    <a:lnTo>
                      <a:pt x="40" y="20"/>
                    </a:lnTo>
                    <a:lnTo>
                      <a:pt x="32" y="16"/>
                    </a:lnTo>
                    <a:lnTo>
                      <a:pt x="26" y="14"/>
                    </a:lnTo>
                    <a:lnTo>
                      <a:pt x="21" y="11"/>
                    </a:lnTo>
                    <a:lnTo>
                      <a:pt x="17" y="7"/>
                    </a:lnTo>
                    <a:lnTo>
                      <a:pt x="15" y="3"/>
                    </a:lnTo>
                    <a:lnTo>
                      <a:pt x="1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" name="Freeform 151"/>
              <p:cNvSpPr>
                <a:spLocks/>
              </p:cNvSpPr>
              <p:nvPr/>
            </p:nvSpPr>
            <p:spPr bwMode="auto">
              <a:xfrm>
                <a:off x="6191560" y="5701134"/>
                <a:ext cx="1588" cy="142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" name="Freeform 152"/>
              <p:cNvSpPr>
                <a:spLocks/>
              </p:cNvSpPr>
              <p:nvPr/>
            </p:nvSpPr>
            <p:spPr bwMode="auto">
              <a:xfrm>
                <a:off x="6431273" y="5971194"/>
                <a:ext cx="60325" cy="127172"/>
              </a:xfrm>
              <a:custGeom>
                <a:avLst/>
                <a:gdLst/>
                <a:ahLst/>
                <a:cxnLst>
                  <a:cxn ang="0">
                    <a:pos x="31" y="87"/>
                  </a:cxn>
                  <a:cxn ang="0">
                    <a:pos x="38" y="85"/>
                  </a:cxn>
                  <a:cxn ang="0">
                    <a:pos x="16" y="0"/>
                  </a:cxn>
                  <a:cxn ang="0">
                    <a:pos x="0" y="4"/>
                  </a:cxn>
                  <a:cxn ang="0">
                    <a:pos x="23" y="89"/>
                  </a:cxn>
                  <a:cxn ang="0">
                    <a:pos x="31" y="87"/>
                  </a:cxn>
                </a:cxnLst>
                <a:rect l="0" t="0" r="r" b="b"/>
                <a:pathLst>
                  <a:path w="38" h="89">
                    <a:moveTo>
                      <a:pt x="31" y="87"/>
                    </a:moveTo>
                    <a:lnTo>
                      <a:pt x="38" y="85"/>
                    </a:lnTo>
                    <a:lnTo>
                      <a:pt x="16" y="0"/>
                    </a:lnTo>
                    <a:lnTo>
                      <a:pt x="0" y="4"/>
                    </a:lnTo>
                    <a:lnTo>
                      <a:pt x="23" y="89"/>
                    </a:lnTo>
                    <a:lnTo>
                      <a:pt x="31" y="87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" name="Freeform 153"/>
              <p:cNvSpPr>
                <a:spLocks/>
              </p:cNvSpPr>
              <p:nvPr/>
            </p:nvSpPr>
            <p:spPr bwMode="auto">
              <a:xfrm>
                <a:off x="6507473" y="5986912"/>
                <a:ext cx="63500" cy="111453"/>
              </a:xfrm>
              <a:custGeom>
                <a:avLst/>
                <a:gdLst/>
                <a:ahLst/>
                <a:cxnLst>
                  <a:cxn ang="0">
                    <a:pos x="33" y="76"/>
                  </a:cxn>
                  <a:cxn ang="0">
                    <a:pos x="40" y="73"/>
                  </a:cxn>
                  <a:cxn ang="0">
                    <a:pos x="15" y="0"/>
                  </a:cxn>
                  <a:cxn ang="0">
                    <a:pos x="0" y="4"/>
                  </a:cxn>
                  <a:cxn ang="0">
                    <a:pos x="25" y="78"/>
                  </a:cxn>
                  <a:cxn ang="0">
                    <a:pos x="33" y="76"/>
                  </a:cxn>
                </a:cxnLst>
                <a:rect l="0" t="0" r="r" b="b"/>
                <a:pathLst>
                  <a:path w="40" h="78">
                    <a:moveTo>
                      <a:pt x="33" y="76"/>
                    </a:moveTo>
                    <a:lnTo>
                      <a:pt x="40" y="73"/>
                    </a:lnTo>
                    <a:lnTo>
                      <a:pt x="15" y="0"/>
                    </a:lnTo>
                    <a:lnTo>
                      <a:pt x="0" y="4"/>
                    </a:lnTo>
                    <a:lnTo>
                      <a:pt x="25" y="78"/>
                    </a:lnTo>
                    <a:lnTo>
                      <a:pt x="33" y="76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" name="Freeform 154"/>
              <p:cNvSpPr>
                <a:spLocks/>
              </p:cNvSpPr>
              <p:nvPr/>
            </p:nvSpPr>
            <p:spPr bwMode="auto">
              <a:xfrm>
                <a:off x="6586848" y="5979767"/>
                <a:ext cx="66675" cy="118598"/>
              </a:xfrm>
              <a:custGeom>
                <a:avLst/>
                <a:gdLst/>
                <a:ahLst/>
                <a:cxnLst>
                  <a:cxn ang="0">
                    <a:pos x="34" y="81"/>
                  </a:cxn>
                  <a:cxn ang="0">
                    <a:pos x="42" y="78"/>
                  </a:cxn>
                  <a:cxn ang="0">
                    <a:pos x="15" y="0"/>
                  </a:cxn>
                  <a:cxn ang="0">
                    <a:pos x="0" y="5"/>
                  </a:cxn>
                  <a:cxn ang="0">
                    <a:pos x="26" y="83"/>
                  </a:cxn>
                  <a:cxn ang="0">
                    <a:pos x="34" y="81"/>
                  </a:cxn>
                </a:cxnLst>
                <a:rect l="0" t="0" r="r" b="b"/>
                <a:pathLst>
                  <a:path w="42" h="83">
                    <a:moveTo>
                      <a:pt x="34" y="81"/>
                    </a:moveTo>
                    <a:lnTo>
                      <a:pt x="42" y="78"/>
                    </a:lnTo>
                    <a:lnTo>
                      <a:pt x="15" y="0"/>
                    </a:lnTo>
                    <a:lnTo>
                      <a:pt x="0" y="5"/>
                    </a:lnTo>
                    <a:lnTo>
                      <a:pt x="26" y="83"/>
                    </a:lnTo>
                    <a:lnTo>
                      <a:pt x="34" y="81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3" name="Freeform 155"/>
              <p:cNvSpPr>
                <a:spLocks/>
              </p:cNvSpPr>
              <p:nvPr/>
            </p:nvSpPr>
            <p:spPr bwMode="auto">
              <a:xfrm>
                <a:off x="6389998" y="5606827"/>
                <a:ext cx="274637" cy="61442"/>
              </a:xfrm>
              <a:custGeom>
                <a:avLst/>
                <a:gdLst/>
                <a:ahLst/>
                <a:cxnLst>
                  <a:cxn ang="0">
                    <a:pos x="173" y="32"/>
                  </a:cxn>
                  <a:cxn ang="0">
                    <a:pos x="158" y="21"/>
                  </a:cxn>
                  <a:cxn ang="0">
                    <a:pos x="145" y="13"/>
                  </a:cxn>
                  <a:cxn ang="0">
                    <a:pos x="131" y="8"/>
                  </a:cxn>
                  <a:cxn ang="0">
                    <a:pos x="116" y="2"/>
                  </a:cxn>
                  <a:cxn ang="0">
                    <a:pos x="103" y="0"/>
                  </a:cxn>
                  <a:cxn ang="0">
                    <a:pos x="87" y="0"/>
                  </a:cxn>
                  <a:cxn ang="0">
                    <a:pos x="74" y="2"/>
                  </a:cxn>
                  <a:cxn ang="0">
                    <a:pos x="61" y="4"/>
                  </a:cxn>
                  <a:cxn ang="0">
                    <a:pos x="40" y="10"/>
                  </a:cxn>
                  <a:cxn ang="0">
                    <a:pos x="21" y="17"/>
                  </a:cxn>
                  <a:cxn ang="0">
                    <a:pos x="7" y="25"/>
                  </a:cxn>
                  <a:cxn ang="0">
                    <a:pos x="0" y="32"/>
                  </a:cxn>
                  <a:cxn ang="0">
                    <a:pos x="17" y="36"/>
                  </a:cxn>
                  <a:cxn ang="0">
                    <a:pos x="28" y="30"/>
                  </a:cxn>
                  <a:cxn ang="0">
                    <a:pos x="43" y="25"/>
                  </a:cxn>
                  <a:cxn ang="0">
                    <a:pos x="64" y="19"/>
                  </a:cxn>
                  <a:cxn ang="0">
                    <a:pos x="76" y="17"/>
                  </a:cxn>
                  <a:cxn ang="0">
                    <a:pos x="87" y="15"/>
                  </a:cxn>
                  <a:cxn ang="0">
                    <a:pos x="101" y="17"/>
                  </a:cxn>
                  <a:cxn ang="0">
                    <a:pos x="112" y="19"/>
                  </a:cxn>
                  <a:cxn ang="0">
                    <a:pos x="126" y="21"/>
                  </a:cxn>
                  <a:cxn ang="0">
                    <a:pos x="137" y="26"/>
                  </a:cxn>
                  <a:cxn ang="0">
                    <a:pos x="150" y="34"/>
                  </a:cxn>
                  <a:cxn ang="0">
                    <a:pos x="162" y="43"/>
                  </a:cxn>
                  <a:cxn ang="0">
                    <a:pos x="173" y="32"/>
                  </a:cxn>
                </a:cxnLst>
                <a:rect l="0" t="0" r="r" b="b"/>
                <a:pathLst>
                  <a:path w="173" h="43">
                    <a:moveTo>
                      <a:pt x="173" y="32"/>
                    </a:moveTo>
                    <a:lnTo>
                      <a:pt x="158" y="21"/>
                    </a:lnTo>
                    <a:lnTo>
                      <a:pt x="145" y="13"/>
                    </a:lnTo>
                    <a:lnTo>
                      <a:pt x="131" y="8"/>
                    </a:lnTo>
                    <a:lnTo>
                      <a:pt x="116" y="2"/>
                    </a:lnTo>
                    <a:lnTo>
                      <a:pt x="103" y="0"/>
                    </a:lnTo>
                    <a:lnTo>
                      <a:pt x="87" y="0"/>
                    </a:lnTo>
                    <a:lnTo>
                      <a:pt x="74" y="2"/>
                    </a:lnTo>
                    <a:lnTo>
                      <a:pt x="61" y="4"/>
                    </a:lnTo>
                    <a:lnTo>
                      <a:pt x="40" y="10"/>
                    </a:lnTo>
                    <a:lnTo>
                      <a:pt x="21" y="17"/>
                    </a:lnTo>
                    <a:lnTo>
                      <a:pt x="7" y="25"/>
                    </a:lnTo>
                    <a:lnTo>
                      <a:pt x="0" y="32"/>
                    </a:lnTo>
                    <a:lnTo>
                      <a:pt x="17" y="36"/>
                    </a:lnTo>
                    <a:lnTo>
                      <a:pt x="28" y="30"/>
                    </a:lnTo>
                    <a:lnTo>
                      <a:pt x="43" y="25"/>
                    </a:lnTo>
                    <a:lnTo>
                      <a:pt x="64" y="19"/>
                    </a:lnTo>
                    <a:lnTo>
                      <a:pt x="76" y="17"/>
                    </a:lnTo>
                    <a:lnTo>
                      <a:pt x="87" y="15"/>
                    </a:lnTo>
                    <a:lnTo>
                      <a:pt x="101" y="17"/>
                    </a:lnTo>
                    <a:lnTo>
                      <a:pt x="112" y="19"/>
                    </a:lnTo>
                    <a:lnTo>
                      <a:pt x="126" y="21"/>
                    </a:lnTo>
                    <a:lnTo>
                      <a:pt x="137" y="26"/>
                    </a:lnTo>
                    <a:lnTo>
                      <a:pt x="150" y="34"/>
                    </a:lnTo>
                    <a:lnTo>
                      <a:pt x="162" y="43"/>
                    </a:lnTo>
                    <a:lnTo>
                      <a:pt x="173" y="32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4" name="Freeform 156"/>
              <p:cNvSpPr>
                <a:spLocks/>
              </p:cNvSpPr>
              <p:nvPr/>
            </p:nvSpPr>
            <p:spPr bwMode="auto">
              <a:xfrm>
                <a:off x="6647173" y="5652552"/>
                <a:ext cx="26987" cy="297209"/>
              </a:xfrm>
              <a:custGeom>
                <a:avLst/>
                <a:gdLst/>
                <a:ahLst/>
                <a:cxnLst>
                  <a:cxn ang="0">
                    <a:pos x="15" y="208"/>
                  </a:cxn>
                  <a:cxn ang="0">
                    <a:pos x="15" y="199"/>
                  </a:cxn>
                  <a:cxn ang="0">
                    <a:pos x="15" y="177"/>
                  </a:cxn>
                  <a:cxn ang="0">
                    <a:pos x="17" y="145"/>
                  </a:cxn>
                  <a:cxn ang="0">
                    <a:pos x="17" y="108"/>
                  </a:cxn>
                  <a:cxn ang="0">
                    <a:pos x="17" y="71"/>
                  </a:cxn>
                  <a:cxn ang="0">
                    <a:pos x="17" y="39"/>
                  </a:cxn>
                  <a:cxn ang="0">
                    <a:pos x="15" y="15"/>
                  </a:cxn>
                  <a:cxn ang="0">
                    <a:pos x="11" y="0"/>
                  </a:cxn>
                  <a:cxn ang="0">
                    <a:pos x="0" y="11"/>
                  </a:cxn>
                  <a:cxn ang="0">
                    <a:pos x="0" y="17"/>
                  </a:cxn>
                  <a:cxn ang="0">
                    <a:pos x="0" y="39"/>
                  </a:cxn>
                  <a:cxn ang="0">
                    <a:pos x="2" y="71"/>
                  </a:cxn>
                  <a:cxn ang="0">
                    <a:pos x="2" y="108"/>
                  </a:cxn>
                  <a:cxn ang="0">
                    <a:pos x="0" y="145"/>
                  </a:cxn>
                  <a:cxn ang="0">
                    <a:pos x="0" y="177"/>
                  </a:cxn>
                  <a:cxn ang="0">
                    <a:pos x="0" y="199"/>
                  </a:cxn>
                  <a:cxn ang="0">
                    <a:pos x="0" y="208"/>
                  </a:cxn>
                  <a:cxn ang="0">
                    <a:pos x="15" y="208"/>
                  </a:cxn>
                </a:cxnLst>
                <a:rect l="0" t="0" r="r" b="b"/>
                <a:pathLst>
                  <a:path w="17" h="208">
                    <a:moveTo>
                      <a:pt x="15" y="208"/>
                    </a:moveTo>
                    <a:lnTo>
                      <a:pt x="15" y="199"/>
                    </a:lnTo>
                    <a:lnTo>
                      <a:pt x="15" y="177"/>
                    </a:lnTo>
                    <a:lnTo>
                      <a:pt x="17" y="145"/>
                    </a:lnTo>
                    <a:lnTo>
                      <a:pt x="17" y="108"/>
                    </a:lnTo>
                    <a:lnTo>
                      <a:pt x="17" y="71"/>
                    </a:lnTo>
                    <a:lnTo>
                      <a:pt x="17" y="39"/>
                    </a:lnTo>
                    <a:lnTo>
                      <a:pt x="15" y="15"/>
                    </a:lnTo>
                    <a:lnTo>
                      <a:pt x="11" y="0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0" y="39"/>
                    </a:lnTo>
                    <a:lnTo>
                      <a:pt x="2" y="71"/>
                    </a:lnTo>
                    <a:lnTo>
                      <a:pt x="2" y="108"/>
                    </a:lnTo>
                    <a:lnTo>
                      <a:pt x="0" y="145"/>
                    </a:lnTo>
                    <a:lnTo>
                      <a:pt x="0" y="177"/>
                    </a:lnTo>
                    <a:lnTo>
                      <a:pt x="0" y="199"/>
                    </a:lnTo>
                    <a:lnTo>
                      <a:pt x="0" y="208"/>
                    </a:lnTo>
                    <a:lnTo>
                      <a:pt x="15" y="208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" name="Freeform 157"/>
              <p:cNvSpPr>
                <a:spLocks/>
              </p:cNvSpPr>
              <p:nvPr/>
            </p:nvSpPr>
            <p:spPr bwMode="auto">
              <a:xfrm>
                <a:off x="6397935" y="5946903"/>
                <a:ext cx="273050" cy="52869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16" y="23"/>
                  </a:cxn>
                  <a:cxn ang="0">
                    <a:pos x="31" y="28"/>
                  </a:cxn>
                  <a:cxn ang="0">
                    <a:pos x="46" y="34"/>
                  </a:cxn>
                  <a:cxn ang="0">
                    <a:pos x="61" y="36"/>
                  </a:cxn>
                  <a:cxn ang="0">
                    <a:pos x="77" y="37"/>
                  </a:cxn>
                  <a:cxn ang="0">
                    <a:pos x="90" y="37"/>
                  </a:cxn>
                  <a:cxn ang="0">
                    <a:pos x="103" y="36"/>
                  </a:cxn>
                  <a:cxn ang="0">
                    <a:pos x="115" y="34"/>
                  </a:cxn>
                  <a:cxn ang="0">
                    <a:pos x="138" y="28"/>
                  </a:cxn>
                  <a:cxn ang="0">
                    <a:pos x="153" y="21"/>
                  </a:cxn>
                  <a:cxn ang="0">
                    <a:pos x="165" y="13"/>
                  </a:cxn>
                  <a:cxn ang="0">
                    <a:pos x="172" y="2"/>
                  </a:cxn>
                  <a:cxn ang="0">
                    <a:pos x="157" y="2"/>
                  </a:cxn>
                  <a:cxn ang="0">
                    <a:pos x="155" y="0"/>
                  </a:cxn>
                  <a:cxn ang="0">
                    <a:pos x="147" y="6"/>
                  </a:cxn>
                  <a:cxn ang="0">
                    <a:pos x="132" y="13"/>
                  </a:cxn>
                  <a:cxn ang="0">
                    <a:pos x="111" y="19"/>
                  </a:cxn>
                  <a:cxn ang="0">
                    <a:pos x="102" y="21"/>
                  </a:cxn>
                  <a:cxn ang="0">
                    <a:pos x="90" y="23"/>
                  </a:cxn>
                  <a:cxn ang="0">
                    <a:pos x="77" y="23"/>
                  </a:cxn>
                  <a:cxn ang="0">
                    <a:pos x="63" y="21"/>
                  </a:cxn>
                  <a:cxn ang="0">
                    <a:pos x="50" y="19"/>
                  </a:cxn>
                  <a:cxn ang="0">
                    <a:pos x="37" y="15"/>
                  </a:cxn>
                  <a:cxn ang="0">
                    <a:pos x="23" y="10"/>
                  </a:cxn>
                  <a:cxn ang="0">
                    <a:pos x="8" y="0"/>
                  </a:cxn>
                  <a:cxn ang="0">
                    <a:pos x="0" y="13"/>
                  </a:cxn>
                </a:cxnLst>
                <a:rect l="0" t="0" r="r" b="b"/>
                <a:pathLst>
                  <a:path w="172" h="37">
                    <a:moveTo>
                      <a:pt x="0" y="13"/>
                    </a:moveTo>
                    <a:lnTo>
                      <a:pt x="16" y="23"/>
                    </a:lnTo>
                    <a:lnTo>
                      <a:pt x="31" y="28"/>
                    </a:lnTo>
                    <a:lnTo>
                      <a:pt x="46" y="34"/>
                    </a:lnTo>
                    <a:lnTo>
                      <a:pt x="61" y="36"/>
                    </a:lnTo>
                    <a:lnTo>
                      <a:pt x="77" y="37"/>
                    </a:lnTo>
                    <a:lnTo>
                      <a:pt x="90" y="37"/>
                    </a:lnTo>
                    <a:lnTo>
                      <a:pt x="103" y="36"/>
                    </a:lnTo>
                    <a:lnTo>
                      <a:pt x="115" y="34"/>
                    </a:lnTo>
                    <a:lnTo>
                      <a:pt x="138" y="28"/>
                    </a:lnTo>
                    <a:lnTo>
                      <a:pt x="153" y="21"/>
                    </a:lnTo>
                    <a:lnTo>
                      <a:pt x="165" y="13"/>
                    </a:lnTo>
                    <a:lnTo>
                      <a:pt x="172" y="2"/>
                    </a:lnTo>
                    <a:lnTo>
                      <a:pt x="157" y="2"/>
                    </a:lnTo>
                    <a:lnTo>
                      <a:pt x="155" y="0"/>
                    </a:lnTo>
                    <a:lnTo>
                      <a:pt x="147" y="6"/>
                    </a:lnTo>
                    <a:lnTo>
                      <a:pt x="132" y="13"/>
                    </a:lnTo>
                    <a:lnTo>
                      <a:pt x="111" y="19"/>
                    </a:lnTo>
                    <a:lnTo>
                      <a:pt x="102" y="21"/>
                    </a:lnTo>
                    <a:lnTo>
                      <a:pt x="90" y="23"/>
                    </a:lnTo>
                    <a:lnTo>
                      <a:pt x="77" y="23"/>
                    </a:lnTo>
                    <a:lnTo>
                      <a:pt x="63" y="21"/>
                    </a:lnTo>
                    <a:lnTo>
                      <a:pt x="50" y="19"/>
                    </a:lnTo>
                    <a:lnTo>
                      <a:pt x="37" y="15"/>
                    </a:lnTo>
                    <a:lnTo>
                      <a:pt x="23" y="10"/>
                    </a:lnTo>
                    <a:lnTo>
                      <a:pt x="8" y="0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" name="Freeform 158"/>
              <p:cNvSpPr>
                <a:spLocks/>
              </p:cNvSpPr>
              <p:nvPr/>
            </p:nvSpPr>
            <p:spPr bwMode="auto">
              <a:xfrm>
                <a:off x="6386823" y="5652552"/>
                <a:ext cx="30162" cy="312927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" y="13"/>
                  </a:cxn>
                  <a:cxn ang="0">
                    <a:pos x="2" y="37"/>
                  </a:cxn>
                  <a:cxn ang="0">
                    <a:pos x="2" y="71"/>
                  </a:cxn>
                  <a:cxn ang="0">
                    <a:pos x="0" y="110"/>
                  </a:cxn>
                  <a:cxn ang="0">
                    <a:pos x="0" y="147"/>
                  </a:cxn>
                  <a:cxn ang="0">
                    <a:pos x="2" y="180"/>
                  </a:cxn>
                  <a:cxn ang="0">
                    <a:pos x="2" y="204"/>
                  </a:cxn>
                  <a:cxn ang="0">
                    <a:pos x="7" y="219"/>
                  </a:cxn>
                  <a:cxn ang="0">
                    <a:pos x="15" y="206"/>
                  </a:cxn>
                  <a:cxn ang="0">
                    <a:pos x="17" y="203"/>
                  </a:cxn>
                  <a:cxn ang="0">
                    <a:pos x="17" y="180"/>
                  </a:cxn>
                  <a:cxn ang="0">
                    <a:pos x="17" y="147"/>
                  </a:cxn>
                  <a:cxn ang="0">
                    <a:pos x="17" y="110"/>
                  </a:cxn>
                  <a:cxn ang="0">
                    <a:pos x="17" y="71"/>
                  </a:cxn>
                  <a:cxn ang="0">
                    <a:pos x="17" y="37"/>
                  </a:cxn>
                  <a:cxn ang="0">
                    <a:pos x="17" y="13"/>
                  </a:cxn>
                  <a:cxn ang="0">
                    <a:pos x="19" y="4"/>
                  </a:cxn>
                  <a:cxn ang="0">
                    <a:pos x="2" y="0"/>
                  </a:cxn>
                </a:cxnLst>
                <a:rect l="0" t="0" r="r" b="b"/>
                <a:pathLst>
                  <a:path w="19" h="219">
                    <a:moveTo>
                      <a:pt x="2" y="0"/>
                    </a:moveTo>
                    <a:lnTo>
                      <a:pt x="2" y="13"/>
                    </a:lnTo>
                    <a:lnTo>
                      <a:pt x="2" y="37"/>
                    </a:lnTo>
                    <a:lnTo>
                      <a:pt x="2" y="71"/>
                    </a:lnTo>
                    <a:lnTo>
                      <a:pt x="0" y="110"/>
                    </a:lnTo>
                    <a:lnTo>
                      <a:pt x="0" y="147"/>
                    </a:lnTo>
                    <a:lnTo>
                      <a:pt x="2" y="180"/>
                    </a:lnTo>
                    <a:lnTo>
                      <a:pt x="2" y="204"/>
                    </a:lnTo>
                    <a:lnTo>
                      <a:pt x="7" y="219"/>
                    </a:lnTo>
                    <a:lnTo>
                      <a:pt x="15" y="206"/>
                    </a:lnTo>
                    <a:lnTo>
                      <a:pt x="17" y="203"/>
                    </a:lnTo>
                    <a:lnTo>
                      <a:pt x="17" y="180"/>
                    </a:lnTo>
                    <a:lnTo>
                      <a:pt x="17" y="147"/>
                    </a:lnTo>
                    <a:lnTo>
                      <a:pt x="17" y="110"/>
                    </a:lnTo>
                    <a:lnTo>
                      <a:pt x="17" y="71"/>
                    </a:lnTo>
                    <a:lnTo>
                      <a:pt x="17" y="37"/>
                    </a:lnTo>
                    <a:lnTo>
                      <a:pt x="17" y="13"/>
                    </a:lnTo>
                    <a:lnTo>
                      <a:pt x="19" y="4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" name="Freeform 159"/>
              <p:cNvSpPr>
                <a:spLocks/>
              </p:cNvSpPr>
              <p:nvPr/>
            </p:nvSpPr>
            <p:spPr bwMode="auto">
              <a:xfrm>
                <a:off x="6401110" y="5655409"/>
                <a:ext cx="1588" cy="142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" name="Freeform 160"/>
              <p:cNvSpPr>
                <a:spLocks/>
              </p:cNvSpPr>
              <p:nvPr/>
            </p:nvSpPr>
            <p:spPr bwMode="auto">
              <a:xfrm>
                <a:off x="6437623" y="5646836"/>
                <a:ext cx="90487" cy="54298"/>
              </a:xfrm>
              <a:custGeom>
                <a:avLst/>
                <a:gdLst/>
                <a:ahLst/>
                <a:cxnLst>
                  <a:cxn ang="0">
                    <a:pos x="57" y="0"/>
                  </a:cxn>
                  <a:cxn ang="0">
                    <a:pos x="46" y="0"/>
                  </a:cxn>
                  <a:cxn ang="0">
                    <a:pos x="36" y="2"/>
                  </a:cxn>
                  <a:cxn ang="0">
                    <a:pos x="27" y="6"/>
                  </a:cxn>
                  <a:cxn ang="0">
                    <a:pos x="17" y="10"/>
                  </a:cxn>
                  <a:cxn ang="0">
                    <a:pos x="10" y="15"/>
                  </a:cxn>
                  <a:cxn ang="0">
                    <a:pos x="4" y="21"/>
                  </a:cxn>
                  <a:cxn ang="0">
                    <a:pos x="0" y="28"/>
                  </a:cxn>
                  <a:cxn ang="0">
                    <a:pos x="0" y="38"/>
                  </a:cxn>
                  <a:cxn ang="0">
                    <a:pos x="15" y="38"/>
                  </a:cxn>
                  <a:cxn ang="0">
                    <a:pos x="15" y="34"/>
                  </a:cxn>
                  <a:cxn ang="0">
                    <a:pos x="17" y="30"/>
                  </a:cxn>
                  <a:cxn ang="0">
                    <a:pos x="21" y="26"/>
                  </a:cxn>
                  <a:cxn ang="0">
                    <a:pos x="27" y="23"/>
                  </a:cxn>
                  <a:cxn ang="0">
                    <a:pos x="33" y="19"/>
                  </a:cxn>
                  <a:cxn ang="0">
                    <a:pos x="40" y="17"/>
                  </a:cxn>
                  <a:cxn ang="0">
                    <a:pos x="48" y="15"/>
                  </a:cxn>
                  <a:cxn ang="0">
                    <a:pos x="57" y="15"/>
                  </a:cxn>
                  <a:cxn ang="0">
                    <a:pos x="57" y="0"/>
                  </a:cxn>
                </a:cxnLst>
                <a:rect l="0" t="0" r="r" b="b"/>
                <a:pathLst>
                  <a:path w="57" h="38">
                    <a:moveTo>
                      <a:pt x="57" y="0"/>
                    </a:moveTo>
                    <a:lnTo>
                      <a:pt x="46" y="0"/>
                    </a:lnTo>
                    <a:lnTo>
                      <a:pt x="36" y="2"/>
                    </a:lnTo>
                    <a:lnTo>
                      <a:pt x="27" y="6"/>
                    </a:lnTo>
                    <a:lnTo>
                      <a:pt x="17" y="10"/>
                    </a:lnTo>
                    <a:lnTo>
                      <a:pt x="10" y="15"/>
                    </a:lnTo>
                    <a:lnTo>
                      <a:pt x="4" y="21"/>
                    </a:lnTo>
                    <a:lnTo>
                      <a:pt x="0" y="28"/>
                    </a:lnTo>
                    <a:lnTo>
                      <a:pt x="0" y="38"/>
                    </a:lnTo>
                    <a:lnTo>
                      <a:pt x="15" y="38"/>
                    </a:lnTo>
                    <a:lnTo>
                      <a:pt x="15" y="34"/>
                    </a:lnTo>
                    <a:lnTo>
                      <a:pt x="17" y="30"/>
                    </a:lnTo>
                    <a:lnTo>
                      <a:pt x="21" y="26"/>
                    </a:lnTo>
                    <a:lnTo>
                      <a:pt x="27" y="23"/>
                    </a:lnTo>
                    <a:lnTo>
                      <a:pt x="33" y="19"/>
                    </a:lnTo>
                    <a:lnTo>
                      <a:pt x="40" y="17"/>
                    </a:lnTo>
                    <a:lnTo>
                      <a:pt x="48" y="15"/>
                    </a:lnTo>
                    <a:lnTo>
                      <a:pt x="57" y="15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" name="Freeform 161"/>
              <p:cNvSpPr>
                <a:spLocks/>
              </p:cNvSpPr>
              <p:nvPr/>
            </p:nvSpPr>
            <p:spPr bwMode="auto">
              <a:xfrm>
                <a:off x="6528110" y="5646836"/>
                <a:ext cx="92075" cy="54298"/>
              </a:xfrm>
              <a:custGeom>
                <a:avLst/>
                <a:gdLst/>
                <a:ahLst/>
                <a:cxnLst>
                  <a:cxn ang="0">
                    <a:pos x="58" y="38"/>
                  </a:cxn>
                  <a:cxn ang="0">
                    <a:pos x="56" y="28"/>
                  </a:cxn>
                  <a:cxn ang="0">
                    <a:pos x="52" y="21"/>
                  </a:cxn>
                  <a:cxn ang="0">
                    <a:pos x="46" y="15"/>
                  </a:cxn>
                  <a:cxn ang="0">
                    <a:pos x="39" y="10"/>
                  </a:cxn>
                  <a:cxn ang="0">
                    <a:pos x="31" y="6"/>
                  </a:cxn>
                  <a:cxn ang="0">
                    <a:pos x="21" y="2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15"/>
                  </a:cxn>
                  <a:cxn ang="0">
                    <a:pos x="10" y="15"/>
                  </a:cxn>
                  <a:cxn ang="0">
                    <a:pos x="18" y="17"/>
                  </a:cxn>
                  <a:cxn ang="0">
                    <a:pos x="25" y="19"/>
                  </a:cxn>
                  <a:cxn ang="0">
                    <a:pos x="31" y="23"/>
                  </a:cxn>
                  <a:cxn ang="0">
                    <a:pos x="37" y="26"/>
                  </a:cxn>
                  <a:cxn ang="0">
                    <a:pos x="39" y="30"/>
                  </a:cxn>
                  <a:cxn ang="0">
                    <a:pos x="41" y="34"/>
                  </a:cxn>
                  <a:cxn ang="0">
                    <a:pos x="42" y="38"/>
                  </a:cxn>
                  <a:cxn ang="0">
                    <a:pos x="58" y="38"/>
                  </a:cxn>
                </a:cxnLst>
                <a:rect l="0" t="0" r="r" b="b"/>
                <a:pathLst>
                  <a:path w="58" h="38">
                    <a:moveTo>
                      <a:pt x="58" y="38"/>
                    </a:moveTo>
                    <a:lnTo>
                      <a:pt x="56" y="28"/>
                    </a:lnTo>
                    <a:lnTo>
                      <a:pt x="52" y="21"/>
                    </a:lnTo>
                    <a:lnTo>
                      <a:pt x="46" y="15"/>
                    </a:lnTo>
                    <a:lnTo>
                      <a:pt x="39" y="10"/>
                    </a:lnTo>
                    <a:lnTo>
                      <a:pt x="31" y="6"/>
                    </a:lnTo>
                    <a:lnTo>
                      <a:pt x="21" y="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15"/>
                    </a:lnTo>
                    <a:lnTo>
                      <a:pt x="10" y="15"/>
                    </a:lnTo>
                    <a:lnTo>
                      <a:pt x="18" y="17"/>
                    </a:lnTo>
                    <a:lnTo>
                      <a:pt x="25" y="19"/>
                    </a:lnTo>
                    <a:lnTo>
                      <a:pt x="31" y="23"/>
                    </a:lnTo>
                    <a:lnTo>
                      <a:pt x="37" y="26"/>
                    </a:lnTo>
                    <a:lnTo>
                      <a:pt x="39" y="30"/>
                    </a:lnTo>
                    <a:lnTo>
                      <a:pt x="41" y="34"/>
                    </a:lnTo>
                    <a:lnTo>
                      <a:pt x="42" y="38"/>
                    </a:lnTo>
                    <a:lnTo>
                      <a:pt x="58" y="38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" name="Freeform 162"/>
              <p:cNvSpPr>
                <a:spLocks/>
              </p:cNvSpPr>
              <p:nvPr/>
            </p:nvSpPr>
            <p:spPr bwMode="auto">
              <a:xfrm>
                <a:off x="6528110" y="5701134"/>
                <a:ext cx="92075" cy="52869"/>
              </a:xfrm>
              <a:custGeom>
                <a:avLst/>
                <a:gdLst/>
                <a:ahLst/>
                <a:cxnLst>
                  <a:cxn ang="0">
                    <a:pos x="0" y="37"/>
                  </a:cxn>
                  <a:cxn ang="0">
                    <a:pos x="12" y="37"/>
                  </a:cxn>
                  <a:cxn ang="0">
                    <a:pos x="21" y="35"/>
                  </a:cxn>
                  <a:cxn ang="0">
                    <a:pos x="31" y="31"/>
                  </a:cxn>
                  <a:cxn ang="0">
                    <a:pos x="39" y="27"/>
                  </a:cxn>
                  <a:cxn ang="0">
                    <a:pos x="46" y="22"/>
                  </a:cxn>
                  <a:cxn ang="0">
                    <a:pos x="52" y="14"/>
                  </a:cxn>
                  <a:cxn ang="0">
                    <a:pos x="56" y="7"/>
                  </a:cxn>
                  <a:cxn ang="0">
                    <a:pos x="58" y="0"/>
                  </a:cxn>
                  <a:cxn ang="0">
                    <a:pos x="42" y="0"/>
                  </a:cxn>
                  <a:cxn ang="0">
                    <a:pos x="41" y="3"/>
                  </a:cxn>
                  <a:cxn ang="0">
                    <a:pos x="39" y="7"/>
                  </a:cxn>
                  <a:cxn ang="0">
                    <a:pos x="37" y="11"/>
                  </a:cxn>
                  <a:cxn ang="0">
                    <a:pos x="31" y="14"/>
                  </a:cxn>
                  <a:cxn ang="0">
                    <a:pos x="25" y="16"/>
                  </a:cxn>
                  <a:cxn ang="0">
                    <a:pos x="18" y="20"/>
                  </a:cxn>
                  <a:cxn ang="0">
                    <a:pos x="10" y="20"/>
                  </a:cxn>
                  <a:cxn ang="0">
                    <a:pos x="0" y="22"/>
                  </a:cxn>
                  <a:cxn ang="0">
                    <a:pos x="0" y="37"/>
                  </a:cxn>
                </a:cxnLst>
                <a:rect l="0" t="0" r="r" b="b"/>
                <a:pathLst>
                  <a:path w="58" h="37">
                    <a:moveTo>
                      <a:pt x="0" y="37"/>
                    </a:moveTo>
                    <a:lnTo>
                      <a:pt x="12" y="37"/>
                    </a:lnTo>
                    <a:lnTo>
                      <a:pt x="21" y="35"/>
                    </a:lnTo>
                    <a:lnTo>
                      <a:pt x="31" y="31"/>
                    </a:lnTo>
                    <a:lnTo>
                      <a:pt x="39" y="27"/>
                    </a:lnTo>
                    <a:lnTo>
                      <a:pt x="46" y="22"/>
                    </a:lnTo>
                    <a:lnTo>
                      <a:pt x="52" y="14"/>
                    </a:lnTo>
                    <a:lnTo>
                      <a:pt x="56" y="7"/>
                    </a:lnTo>
                    <a:lnTo>
                      <a:pt x="58" y="0"/>
                    </a:lnTo>
                    <a:lnTo>
                      <a:pt x="42" y="0"/>
                    </a:lnTo>
                    <a:lnTo>
                      <a:pt x="41" y="3"/>
                    </a:lnTo>
                    <a:lnTo>
                      <a:pt x="39" y="7"/>
                    </a:lnTo>
                    <a:lnTo>
                      <a:pt x="37" y="11"/>
                    </a:lnTo>
                    <a:lnTo>
                      <a:pt x="31" y="14"/>
                    </a:lnTo>
                    <a:lnTo>
                      <a:pt x="25" y="16"/>
                    </a:lnTo>
                    <a:lnTo>
                      <a:pt x="18" y="20"/>
                    </a:lnTo>
                    <a:lnTo>
                      <a:pt x="10" y="20"/>
                    </a:lnTo>
                    <a:lnTo>
                      <a:pt x="0" y="22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1" name="Freeform 163"/>
              <p:cNvSpPr>
                <a:spLocks/>
              </p:cNvSpPr>
              <p:nvPr/>
            </p:nvSpPr>
            <p:spPr bwMode="auto">
              <a:xfrm>
                <a:off x="6437623" y="5701134"/>
                <a:ext cx="90487" cy="5286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7"/>
                  </a:cxn>
                  <a:cxn ang="0">
                    <a:pos x="4" y="14"/>
                  </a:cxn>
                  <a:cxn ang="0">
                    <a:pos x="10" y="22"/>
                  </a:cxn>
                  <a:cxn ang="0">
                    <a:pos x="17" y="27"/>
                  </a:cxn>
                  <a:cxn ang="0">
                    <a:pos x="27" y="31"/>
                  </a:cxn>
                  <a:cxn ang="0">
                    <a:pos x="36" y="35"/>
                  </a:cxn>
                  <a:cxn ang="0">
                    <a:pos x="46" y="37"/>
                  </a:cxn>
                  <a:cxn ang="0">
                    <a:pos x="57" y="37"/>
                  </a:cxn>
                  <a:cxn ang="0">
                    <a:pos x="57" y="22"/>
                  </a:cxn>
                  <a:cxn ang="0">
                    <a:pos x="48" y="20"/>
                  </a:cxn>
                  <a:cxn ang="0">
                    <a:pos x="40" y="20"/>
                  </a:cxn>
                  <a:cxn ang="0">
                    <a:pos x="33" y="16"/>
                  </a:cxn>
                  <a:cxn ang="0">
                    <a:pos x="27" y="14"/>
                  </a:cxn>
                  <a:cxn ang="0">
                    <a:pos x="21" y="11"/>
                  </a:cxn>
                  <a:cxn ang="0">
                    <a:pos x="17" y="7"/>
                  </a:cxn>
                  <a:cxn ang="0">
                    <a:pos x="15" y="3"/>
                  </a:cxn>
                  <a:cxn ang="0">
                    <a:pos x="15" y="0"/>
                  </a:cxn>
                  <a:cxn ang="0">
                    <a:pos x="0" y="0"/>
                  </a:cxn>
                </a:cxnLst>
                <a:rect l="0" t="0" r="r" b="b"/>
                <a:pathLst>
                  <a:path w="57" h="37">
                    <a:moveTo>
                      <a:pt x="0" y="0"/>
                    </a:moveTo>
                    <a:lnTo>
                      <a:pt x="0" y="7"/>
                    </a:lnTo>
                    <a:lnTo>
                      <a:pt x="4" y="14"/>
                    </a:lnTo>
                    <a:lnTo>
                      <a:pt x="10" y="22"/>
                    </a:lnTo>
                    <a:lnTo>
                      <a:pt x="17" y="27"/>
                    </a:lnTo>
                    <a:lnTo>
                      <a:pt x="27" y="31"/>
                    </a:lnTo>
                    <a:lnTo>
                      <a:pt x="36" y="35"/>
                    </a:lnTo>
                    <a:lnTo>
                      <a:pt x="46" y="37"/>
                    </a:lnTo>
                    <a:lnTo>
                      <a:pt x="57" y="37"/>
                    </a:lnTo>
                    <a:lnTo>
                      <a:pt x="57" y="22"/>
                    </a:lnTo>
                    <a:lnTo>
                      <a:pt x="48" y="20"/>
                    </a:lnTo>
                    <a:lnTo>
                      <a:pt x="40" y="20"/>
                    </a:lnTo>
                    <a:lnTo>
                      <a:pt x="33" y="16"/>
                    </a:lnTo>
                    <a:lnTo>
                      <a:pt x="27" y="14"/>
                    </a:lnTo>
                    <a:lnTo>
                      <a:pt x="21" y="11"/>
                    </a:lnTo>
                    <a:lnTo>
                      <a:pt x="17" y="7"/>
                    </a:lnTo>
                    <a:lnTo>
                      <a:pt x="15" y="3"/>
                    </a:lnTo>
                    <a:lnTo>
                      <a:pt x="1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" name="Freeform 164"/>
              <p:cNvSpPr>
                <a:spLocks/>
              </p:cNvSpPr>
              <p:nvPr/>
            </p:nvSpPr>
            <p:spPr bwMode="auto">
              <a:xfrm>
                <a:off x="6450323" y="5701134"/>
                <a:ext cx="1587" cy="142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3" name="Freeform 165"/>
              <p:cNvSpPr>
                <a:spLocks/>
              </p:cNvSpPr>
              <p:nvPr/>
            </p:nvSpPr>
            <p:spPr bwMode="auto">
              <a:xfrm>
                <a:off x="6690035" y="5971194"/>
                <a:ext cx="60325" cy="127172"/>
              </a:xfrm>
              <a:custGeom>
                <a:avLst/>
                <a:gdLst/>
                <a:ahLst/>
                <a:cxnLst>
                  <a:cxn ang="0">
                    <a:pos x="30" y="87"/>
                  </a:cxn>
                  <a:cxn ang="0">
                    <a:pos x="38" y="85"/>
                  </a:cxn>
                  <a:cxn ang="0">
                    <a:pos x="15" y="0"/>
                  </a:cxn>
                  <a:cxn ang="0">
                    <a:pos x="0" y="4"/>
                  </a:cxn>
                  <a:cxn ang="0">
                    <a:pos x="23" y="89"/>
                  </a:cxn>
                  <a:cxn ang="0">
                    <a:pos x="30" y="87"/>
                  </a:cxn>
                </a:cxnLst>
                <a:rect l="0" t="0" r="r" b="b"/>
                <a:pathLst>
                  <a:path w="38" h="89">
                    <a:moveTo>
                      <a:pt x="30" y="87"/>
                    </a:moveTo>
                    <a:lnTo>
                      <a:pt x="38" y="85"/>
                    </a:lnTo>
                    <a:lnTo>
                      <a:pt x="15" y="0"/>
                    </a:lnTo>
                    <a:lnTo>
                      <a:pt x="0" y="4"/>
                    </a:lnTo>
                    <a:lnTo>
                      <a:pt x="23" y="89"/>
                    </a:lnTo>
                    <a:lnTo>
                      <a:pt x="30" y="87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4" name="Freeform 166"/>
              <p:cNvSpPr>
                <a:spLocks/>
              </p:cNvSpPr>
              <p:nvPr/>
            </p:nvSpPr>
            <p:spPr bwMode="auto">
              <a:xfrm>
                <a:off x="6764648" y="5986912"/>
                <a:ext cx="65087" cy="111453"/>
              </a:xfrm>
              <a:custGeom>
                <a:avLst/>
                <a:gdLst/>
                <a:ahLst/>
                <a:cxnLst>
                  <a:cxn ang="0">
                    <a:pos x="33" y="76"/>
                  </a:cxn>
                  <a:cxn ang="0">
                    <a:pos x="41" y="73"/>
                  </a:cxn>
                  <a:cxn ang="0">
                    <a:pos x="16" y="0"/>
                  </a:cxn>
                  <a:cxn ang="0">
                    <a:pos x="0" y="4"/>
                  </a:cxn>
                  <a:cxn ang="0">
                    <a:pos x="25" y="78"/>
                  </a:cxn>
                  <a:cxn ang="0">
                    <a:pos x="33" y="76"/>
                  </a:cxn>
                </a:cxnLst>
                <a:rect l="0" t="0" r="r" b="b"/>
                <a:pathLst>
                  <a:path w="41" h="78">
                    <a:moveTo>
                      <a:pt x="33" y="76"/>
                    </a:moveTo>
                    <a:lnTo>
                      <a:pt x="41" y="73"/>
                    </a:lnTo>
                    <a:lnTo>
                      <a:pt x="16" y="0"/>
                    </a:lnTo>
                    <a:lnTo>
                      <a:pt x="0" y="4"/>
                    </a:lnTo>
                    <a:lnTo>
                      <a:pt x="25" y="78"/>
                    </a:lnTo>
                    <a:lnTo>
                      <a:pt x="33" y="76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" name="Freeform 167"/>
              <p:cNvSpPr>
                <a:spLocks/>
              </p:cNvSpPr>
              <p:nvPr/>
            </p:nvSpPr>
            <p:spPr bwMode="auto">
              <a:xfrm>
                <a:off x="6844023" y="5979767"/>
                <a:ext cx="66675" cy="118598"/>
              </a:xfrm>
              <a:custGeom>
                <a:avLst/>
                <a:gdLst/>
                <a:ahLst/>
                <a:cxnLst>
                  <a:cxn ang="0">
                    <a:pos x="35" y="81"/>
                  </a:cxn>
                  <a:cxn ang="0">
                    <a:pos x="42" y="78"/>
                  </a:cxn>
                  <a:cxn ang="0">
                    <a:pos x="15" y="0"/>
                  </a:cxn>
                  <a:cxn ang="0">
                    <a:pos x="0" y="5"/>
                  </a:cxn>
                  <a:cxn ang="0">
                    <a:pos x="27" y="83"/>
                  </a:cxn>
                  <a:cxn ang="0">
                    <a:pos x="35" y="81"/>
                  </a:cxn>
                </a:cxnLst>
                <a:rect l="0" t="0" r="r" b="b"/>
                <a:pathLst>
                  <a:path w="42" h="83">
                    <a:moveTo>
                      <a:pt x="35" y="81"/>
                    </a:moveTo>
                    <a:lnTo>
                      <a:pt x="42" y="78"/>
                    </a:lnTo>
                    <a:lnTo>
                      <a:pt x="15" y="0"/>
                    </a:lnTo>
                    <a:lnTo>
                      <a:pt x="0" y="5"/>
                    </a:lnTo>
                    <a:lnTo>
                      <a:pt x="27" y="83"/>
                    </a:lnTo>
                    <a:lnTo>
                      <a:pt x="35" y="81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" name="Freeform 168"/>
              <p:cNvSpPr>
                <a:spLocks/>
              </p:cNvSpPr>
              <p:nvPr/>
            </p:nvSpPr>
            <p:spPr bwMode="auto">
              <a:xfrm>
                <a:off x="6647173" y="5606827"/>
                <a:ext cx="273050" cy="61442"/>
              </a:xfrm>
              <a:custGeom>
                <a:avLst/>
                <a:gdLst/>
                <a:ahLst/>
                <a:cxnLst>
                  <a:cxn ang="0">
                    <a:pos x="172" y="32"/>
                  </a:cxn>
                  <a:cxn ang="0">
                    <a:pos x="159" y="21"/>
                  </a:cxn>
                  <a:cxn ang="0">
                    <a:pos x="145" y="13"/>
                  </a:cxn>
                  <a:cxn ang="0">
                    <a:pos x="132" y="8"/>
                  </a:cxn>
                  <a:cxn ang="0">
                    <a:pos x="116" y="2"/>
                  </a:cxn>
                  <a:cxn ang="0">
                    <a:pos x="103" y="0"/>
                  </a:cxn>
                  <a:cxn ang="0">
                    <a:pos x="88" y="0"/>
                  </a:cxn>
                  <a:cxn ang="0">
                    <a:pos x="74" y="2"/>
                  </a:cxn>
                  <a:cxn ang="0">
                    <a:pos x="61" y="4"/>
                  </a:cxn>
                  <a:cxn ang="0">
                    <a:pos x="40" y="10"/>
                  </a:cxn>
                  <a:cxn ang="0">
                    <a:pos x="21" y="17"/>
                  </a:cxn>
                  <a:cxn ang="0">
                    <a:pos x="8" y="25"/>
                  </a:cxn>
                  <a:cxn ang="0">
                    <a:pos x="0" y="32"/>
                  </a:cxn>
                  <a:cxn ang="0">
                    <a:pos x="17" y="36"/>
                  </a:cxn>
                  <a:cxn ang="0">
                    <a:pos x="29" y="30"/>
                  </a:cxn>
                  <a:cxn ang="0">
                    <a:pos x="44" y="25"/>
                  </a:cxn>
                  <a:cxn ang="0">
                    <a:pos x="65" y="19"/>
                  </a:cxn>
                  <a:cxn ang="0">
                    <a:pos x="76" y="17"/>
                  </a:cxn>
                  <a:cxn ang="0">
                    <a:pos x="88" y="15"/>
                  </a:cxn>
                  <a:cxn ang="0">
                    <a:pos x="101" y="17"/>
                  </a:cxn>
                  <a:cxn ang="0">
                    <a:pos x="113" y="19"/>
                  </a:cxn>
                  <a:cxn ang="0">
                    <a:pos x="126" y="21"/>
                  </a:cxn>
                  <a:cxn ang="0">
                    <a:pos x="137" y="26"/>
                  </a:cxn>
                  <a:cxn ang="0">
                    <a:pos x="151" y="34"/>
                  </a:cxn>
                  <a:cxn ang="0">
                    <a:pos x="162" y="43"/>
                  </a:cxn>
                  <a:cxn ang="0">
                    <a:pos x="172" y="32"/>
                  </a:cxn>
                </a:cxnLst>
                <a:rect l="0" t="0" r="r" b="b"/>
                <a:pathLst>
                  <a:path w="172" h="43">
                    <a:moveTo>
                      <a:pt x="172" y="32"/>
                    </a:moveTo>
                    <a:lnTo>
                      <a:pt x="159" y="21"/>
                    </a:lnTo>
                    <a:lnTo>
                      <a:pt x="145" y="13"/>
                    </a:lnTo>
                    <a:lnTo>
                      <a:pt x="132" y="8"/>
                    </a:lnTo>
                    <a:lnTo>
                      <a:pt x="116" y="2"/>
                    </a:lnTo>
                    <a:lnTo>
                      <a:pt x="103" y="0"/>
                    </a:lnTo>
                    <a:lnTo>
                      <a:pt x="88" y="0"/>
                    </a:lnTo>
                    <a:lnTo>
                      <a:pt x="74" y="2"/>
                    </a:lnTo>
                    <a:lnTo>
                      <a:pt x="61" y="4"/>
                    </a:lnTo>
                    <a:lnTo>
                      <a:pt x="40" y="10"/>
                    </a:lnTo>
                    <a:lnTo>
                      <a:pt x="21" y="17"/>
                    </a:lnTo>
                    <a:lnTo>
                      <a:pt x="8" y="25"/>
                    </a:lnTo>
                    <a:lnTo>
                      <a:pt x="0" y="32"/>
                    </a:lnTo>
                    <a:lnTo>
                      <a:pt x="17" y="36"/>
                    </a:lnTo>
                    <a:lnTo>
                      <a:pt x="29" y="30"/>
                    </a:lnTo>
                    <a:lnTo>
                      <a:pt x="44" y="25"/>
                    </a:lnTo>
                    <a:lnTo>
                      <a:pt x="65" y="19"/>
                    </a:lnTo>
                    <a:lnTo>
                      <a:pt x="76" y="17"/>
                    </a:lnTo>
                    <a:lnTo>
                      <a:pt x="88" y="15"/>
                    </a:lnTo>
                    <a:lnTo>
                      <a:pt x="101" y="17"/>
                    </a:lnTo>
                    <a:lnTo>
                      <a:pt x="113" y="19"/>
                    </a:lnTo>
                    <a:lnTo>
                      <a:pt x="126" y="21"/>
                    </a:lnTo>
                    <a:lnTo>
                      <a:pt x="137" y="26"/>
                    </a:lnTo>
                    <a:lnTo>
                      <a:pt x="151" y="34"/>
                    </a:lnTo>
                    <a:lnTo>
                      <a:pt x="162" y="43"/>
                    </a:lnTo>
                    <a:lnTo>
                      <a:pt x="172" y="32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" name="Freeform 169"/>
              <p:cNvSpPr>
                <a:spLocks/>
              </p:cNvSpPr>
              <p:nvPr/>
            </p:nvSpPr>
            <p:spPr bwMode="auto">
              <a:xfrm>
                <a:off x="6904348" y="5652552"/>
                <a:ext cx="28575" cy="297209"/>
              </a:xfrm>
              <a:custGeom>
                <a:avLst/>
                <a:gdLst/>
                <a:ahLst/>
                <a:cxnLst>
                  <a:cxn ang="0">
                    <a:pos x="16" y="208"/>
                  </a:cxn>
                  <a:cxn ang="0">
                    <a:pos x="16" y="199"/>
                  </a:cxn>
                  <a:cxn ang="0">
                    <a:pos x="16" y="177"/>
                  </a:cxn>
                  <a:cxn ang="0">
                    <a:pos x="18" y="145"/>
                  </a:cxn>
                  <a:cxn ang="0">
                    <a:pos x="18" y="108"/>
                  </a:cxn>
                  <a:cxn ang="0">
                    <a:pos x="18" y="71"/>
                  </a:cxn>
                  <a:cxn ang="0">
                    <a:pos x="18" y="39"/>
                  </a:cxn>
                  <a:cxn ang="0">
                    <a:pos x="16" y="15"/>
                  </a:cxn>
                  <a:cxn ang="0">
                    <a:pos x="10" y="0"/>
                  </a:cxn>
                  <a:cxn ang="0">
                    <a:pos x="0" y="11"/>
                  </a:cxn>
                  <a:cxn ang="0">
                    <a:pos x="0" y="17"/>
                  </a:cxn>
                  <a:cxn ang="0">
                    <a:pos x="0" y="39"/>
                  </a:cxn>
                  <a:cxn ang="0">
                    <a:pos x="2" y="71"/>
                  </a:cxn>
                  <a:cxn ang="0">
                    <a:pos x="2" y="108"/>
                  </a:cxn>
                  <a:cxn ang="0">
                    <a:pos x="0" y="145"/>
                  </a:cxn>
                  <a:cxn ang="0">
                    <a:pos x="0" y="177"/>
                  </a:cxn>
                  <a:cxn ang="0">
                    <a:pos x="0" y="199"/>
                  </a:cxn>
                  <a:cxn ang="0">
                    <a:pos x="0" y="208"/>
                  </a:cxn>
                  <a:cxn ang="0">
                    <a:pos x="16" y="208"/>
                  </a:cxn>
                </a:cxnLst>
                <a:rect l="0" t="0" r="r" b="b"/>
                <a:pathLst>
                  <a:path w="18" h="208">
                    <a:moveTo>
                      <a:pt x="16" y="208"/>
                    </a:moveTo>
                    <a:lnTo>
                      <a:pt x="16" y="199"/>
                    </a:lnTo>
                    <a:lnTo>
                      <a:pt x="16" y="177"/>
                    </a:lnTo>
                    <a:lnTo>
                      <a:pt x="18" y="145"/>
                    </a:lnTo>
                    <a:lnTo>
                      <a:pt x="18" y="108"/>
                    </a:lnTo>
                    <a:lnTo>
                      <a:pt x="18" y="71"/>
                    </a:lnTo>
                    <a:lnTo>
                      <a:pt x="18" y="39"/>
                    </a:lnTo>
                    <a:lnTo>
                      <a:pt x="16" y="15"/>
                    </a:lnTo>
                    <a:lnTo>
                      <a:pt x="10" y="0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0" y="39"/>
                    </a:lnTo>
                    <a:lnTo>
                      <a:pt x="2" y="71"/>
                    </a:lnTo>
                    <a:lnTo>
                      <a:pt x="2" y="108"/>
                    </a:lnTo>
                    <a:lnTo>
                      <a:pt x="0" y="145"/>
                    </a:lnTo>
                    <a:lnTo>
                      <a:pt x="0" y="177"/>
                    </a:lnTo>
                    <a:lnTo>
                      <a:pt x="0" y="199"/>
                    </a:lnTo>
                    <a:lnTo>
                      <a:pt x="0" y="208"/>
                    </a:lnTo>
                    <a:lnTo>
                      <a:pt x="16" y="208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8" name="Freeform 170"/>
              <p:cNvSpPr>
                <a:spLocks/>
              </p:cNvSpPr>
              <p:nvPr/>
            </p:nvSpPr>
            <p:spPr bwMode="auto">
              <a:xfrm>
                <a:off x="6656698" y="5946903"/>
                <a:ext cx="273050" cy="52869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15" y="23"/>
                  </a:cxn>
                  <a:cxn ang="0">
                    <a:pos x="30" y="28"/>
                  </a:cxn>
                  <a:cxn ang="0">
                    <a:pos x="46" y="34"/>
                  </a:cxn>
                  <a:cxn ang="0">
                    <a:pos x="61" y="36"/>
                  </a:cxn>
                  <a:cxn ang="0">
                    <a:pos x="76" y="37"/>
                  </a:cxn>
                  <a:cxn ang="0">
                    <a:pos x="89" y="37"/>
                  </a:cxn>
                  <a:cxn ang="0">
                    <a:pos x="103" y="36"/>
                  </a:cxn>
                  <a:cxn ang="0">
                    <a:pos x="114" y="34"/>
                  </a:cxn>
                  <a:cxn ang="0">
                    <a:pos x="137" y="28"/>
                  </a:cxn>
                  <a:cxn ang="0">
                    <a:pos x="153" y="21"/>
                  </a:cxn>
                  <a:cxn ang="0">
                    <a:pos x="164" y="13"/>
                  </a:cxn>
                  <a:cxn ang="0">
                    <a:pos x="172" y="2"/>
                  </a:cxn>
                  <a:cxn ang="0">
                    <a:pos x="156" y="2"/>
                  </a:cxn>
                  <a:cxn ang="0">
                    <a:pos x="154" y="0"/>
                  </a:cxn>
                  <a:cxn ang="0">
                    <a:pos x="147" y="6"/>
                  </a:cxn>
                  <a:cxn ang="0">
                    <a:pos x="131" y="13"/>
                  </a:cxn>
                  <a:cxn ang="0">
                    <a:pos x="110" y="19"/>
                  </a:cxn>
                  <a:cxn ang="0">
                    <a:pos x="101" y="21"/>
                  </a:cxn>
                  <a:cxn ang="0">
                    <a:pos x="88" y="23"/>
                  </a:cxn>
                  <a:cxn ang="0">
                    <a:pos x="76" y="23"/>
                  </a:cxn>
                  <a:cxn ang="0">
                    <a:pos x="63" y="21"/>
                  </a:cxn>
                  <a:cxn ang="0">
                    <a:pos x="49" y="19"/>
                  </a:cxn>
                  <a:cxn ang="0">
                    <a:pos x="36" y="15"/>
                  </a:cxn>
                  <a:cxn ang="0">
                    <a:pos x="21" y="10"/>
                  </a:cxn>
                  <a:cxn ang="0">
                    <a:pos x="7" y="0"/>
                  </a:cxn>
                  <a:cxn ang="0">
                    <a:pos x="0" y="13"/>
                  </a:cxn>
                </a:cxnLst>
                <a:rect l="0" t="0" r="r" b="b"/>
                <a:pathLst>
                  <a:path w="172" h="37">
                    <a:moveTo>
                      <a:pt x="0" y="13"/>
                    </a:moveTo>
                    <a:lnTo>
                      <a:pt x="15" y="23"/>
                    </a:lnTo>
                    <a:lnTo>
                      <a:pt x="30" y="28"/>
                    </a:lnTo>
                    <a:lnTo>
                      <a:pt x="46" y="34"/>
                    </a:lnTo>
                    <a:lnTo>
                      <a:pt x="61" y="36"/>
                    </a:lnTo>
                    <a:lnTo>
                      <a:pt x="76" y="37"/>
                    </a:lnTo>
                    <a:lnTo>
                      <a:pt x="89" y="37"/>
                    </a:lnTo>
                    <a:lnTo>
                      <a:pt x="103" y="36"/>
                    </a:lnTo>
                    <a:lnTo>
                      <a:pt x="114" y="34"/>
                    </a:lnTo>
                    <a:lnTo>
                      <a:pt x="137" y="28"/>
                    </a:lnTo>
                    <a:lnTo>
                      <a:pt x="153" y="21"/>
                    </a:lnTo>
                    <a:lnTo>
                      <a:pt x="164" y="13"/>
                    </a:lnTo>
                    <a:lnTo>
                      <a:pt x="172" y="2"/>
                    </a:lnTo>
                    <a:lnTo>
                      <a:pt x="156" y="2"/>
                    </a:lnTo>
                    <a:lnTo>
                      <a:pt x="154" y="0"/>
                    </a:lnTo>
                    <a:lnTo>
                      <a:pt x="147" y="6"/>
                    </a:lnTo>
                    <a:lnTo>
                      <a:pt x="131" y="13"/>
                    </a:lnTo>
                    <a:lnTo>
                      <a:pt x="110" y="19"/>
                    </a:lnTo>
                    <a:lnTo>
                      <a:pt x="101" y="21"/>
                    </a:lnTo>
                    <a:lnTo>
                      <a:pt x="88" y="23"/>
                    </a:lnTo>
                    <a:lnTo>
                      <a:pt x="76" y="23"/>
                    </a:lnTo>
                    <a:lnTo>
                      <a:pt x="63" y="21"/>
                    </a:lnTo>
                    <a:lnTo>
                      <a:pt x="49" y="19"/>
                    </a:lnTo>
                    <a:lnTo>
                      <a:pt x="36" y="15"/>
                    </a:lnTo>
                    <a:lnTo>
                      <a:pt x="21" y="10"/>
                    </a:lnTo>
                    <a:lnTo>
                      <a:pt x="7" y="0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9" name="Freeform 171"/>
              <p:cNvSpPr>
                <a:spLocks/>
              </p:cNvSpPr>
              <p:nvPr/>
            </p:nvSpPr>
            <p:spPr bwMode="auto">
              <a:xfrm>
                <a:off x="6643998" y="5652552"/>
                <a:ext cx="30162" cy="312927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" y="13"/>
                  </a:cxn>
                  <a:cxn ang="0">
                    <a:pos x="2" y="37"/>
                  </a:cxn>
                  <a:cxn ang="0">
                    <a:pos x="2" y="71"/>
                  </a:cxn>
                  <a:cxn ang="0">
                    <a:pos x="0" y="110"/>
                  </a:cxn>
                  <a:cxn ang="0">
                    <a:pos x="0" y="147"/>
                  </a:cxn>
                  <a:cxn ang="0">
                    <a:pos x="2" y="180"/>
                  </a:cxn>
                  <a:cxn ang="0">
                    <a:pos x="2" y="204"/>
                  </a:cxn>
                  <a:cxn ang="0">
                    <a:pos x="8" y="219"/>
                  </a:cxn>
                  <a:cxn ang="0">
                    <a:pos x="15" y="206"/>
                  </a:cxn>
                  <a:cxn ang="0">
                    <a:pos x="17" y="203"/>
                  </a:cxn>
                  <a:cxn ang="0">
                    <a:pos x="17" y="180"/>
                  </a:cxn>
                  <a:cxn ang="0">
                    <a:pos x="17" y="147"/>
                  </a:cxn>
                  <a:cxn ang="0">
                    <a:pos x="17" y="110"/>
                  </a:cxn>
                  <a:cxn ang="0">
                    <a:pos x="17" y="71"/>
                  </a:cxn>
                  <a:cxn ang="0">
                    <a:pos x="17" y="37"/>
                  </a:cxn>
                  <a:cxn ang="0">
                    <a:pos x="17" y="13"/>
                  </a:cxn>
                  <a:cxn ang="0">
                    <a:pos x="19" y="4"/>
                  </a:cxn>
                  <a:cxn ang="0">
                    <a:pos x="2" y="0"/>
                  </a:cxn>
                </a:cxnLst>
                <a:rect l="0" t="0" r="r" b="b"/>
                <a:pathLst>
                  <a:path w="19" h="219">
                    <a:moveTo>
                      <a:pt x="2" y="0"/>
                    </a:moveTo>
                    <a:lnTo>
                      <a:pt x="2" y="13"/>
                    </a:lnTo>
                    <a:lnTo>
                      <a:pt x="2" y="37"/>
                    </a:lnTo>
                    <a:lnTo>
                      <a:pt x="2" y="71"/>
                    </a:lnTo>
                    <a:lnTo>
                      <a:pt x="0" y="110"/>
                    </a:lnTo>
                    <a:lnTo>
                      <a:pt x="0" y="147"/>
                    </a:lnTo>
                    <a:lnTo>
                      <a:pt x="2" y="180"/>
                    </a:lnTo>
                    <a:lnTo>
                      <a:pt x="2" y="204"/>
                    </a:lnTo>
                    <a:lnTo>
                      <a:pt x="8" y="219"/>
                    </a:lnTo>
                    <a:lnTo>
                      <a:pt x="15" y="206"/>
                    </a:lnTo>
                    <a:lnTo>
                      <a:pt x="17" y="203"/>
                    </a:lnTo>
                    <a:lnTo>
                      <a:pt x="17" y="180"/>
                    </a:lnTo>
                    <a:lnTo>
                      <a:pt x="17" y="147"/>
                    </a:lnTo>
                    <a:lnTo>
                      <a:pt x="17" y="110"/>
                    </a:lnTo>
                    <a:lnTo>
                      <a:pt x="17" y="71"/>
                    </a:lnTo>
                    <a:lnTo>
                      <a:pt x="17" y="37"/>
                    </a:lnTo>
                    <a:lnTo>
                      <a:pt x="17" y="13"/>
                    </a:lnTo>
                    <a:lnTo>
                      <a:pt x="19" y="4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0" name="Freeform 172"/>
              <p:cNvSpPr>
                <a:spLocks/>
              </p:cNvSpPr>
              <p:nvPr/>
            </p:nvSpPr>
            <p:spPr bwMode="auto">
              <a:xfrm>
                <a:off x="6659873" y="5655409"/>
                <a:ext cx="1587" cy="142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1" name="Freeform 173"/>
              <p:cNvSpPr>
                <a:spLocks/>
              </p:cNvSpPr>
              <p:nvPr/>
            </p:nvSpPr>
            <p:spPr bwMode="auto">
              <a:xfrm>
                <a:off x="6693210" y="5646836"/>
                <a:ext cx="93663" cy="54298"/>
              </a:xfrm>
              <a:custGeom>
                <a:avLst/>
                <a:gdLst/>
                <a:ahLst/>
                <a:cxnLst>
                  <a:cxn ang="0">
                    <a:pos x="59" y="0"/>
                  </a:cxn>
                  <a:cxn ang="0">
                    <a:pos x="47" y="0"/>
                  </a:cxn>
                  <a:cxn ang="0">
                    <a:pos x="38" y="2"/>
                  </a:cxn>
                  <a:cxn ang="0">
                    <a:pos x="28" y="6"/>
                  </a:cxn>
                  <a:cxn ang="0">
                    <a:pos x="19" y="10"/>
                  </a:cxn>
                  <a:cxn ang="0">
                    <a:pos x="11" y="15"/>
                  </a:cxn>
                  <a:cxn ang="0">
                    <a:pos x="5" y="21"/>
                  </a:cxn>
                  <a:cxn ang="0">
                    <a:pos x="1" y="28"/>
                  </a:cxn>
                  <a:cxn ang="0">
                    <a:pos x="0" y="38"/>
                  </a:cxn>
                  <a:cxn ang="0">
                    <a:pos x="17" y="38"/>
                  </a:cxn>
                  <a:cxn ang="0">
                    <a:pos x="17" y="34"/>
                  </a:cxn>
                  <a:cxn ang="0">
                    <a:pos x="19" y="30"/>
                  </a:cxn>
                  <a:cxn ang="0">
                    <a:pos x="23" y="26"/>
                  </a:cxn>
                  <a:cxn ang="0">
                    <a:pos x="26" y="23"/>
                  </a:cxn>
                  <a:cxn ang="0">
                    <a:pos x="34" y="19"/>
                  </a:cxn>
                  <a:cxn ang="0">
                    <a:pos x="42" y="17"/>
                  </a:cxn>
                  <a:cxn ang="0">
                    <a:pos x="49" y="15"/>
                  </a:cxn>
                  <a:cxn ang="0">
                    <a:pos x="59" y="15"/>
                  </a:cxn>
                  <a:cxn ang="0">
                    <a:pos x="59" y="0"/>
                  </a:cxn>
                </a:cxnLst>
                <a:rect l="0" t="0" r="r" b="b"/>
                <a:pathLst>
                  <a:path w="59" h="38">
                    <a:moveTo>
                      <a:pt x="59" y="0"/>
                    </a:moveTo>
                    <a:lnTo>
                      <a:pt x="47" y="0"/>
                    </a:lnTo>
                    <a:lnTo>
                      <a:pt x="38" y="2"/>
                    </a:lnTo>
                    <a:lnTo>
                      <a:pt x="28" y="6"/>
                    </a:lnTo>
                    <a:lnTo>
                      <a:pt x="19" y="10"/>
                    </a:lnTo>
                    <a:lnTo>
                      <a:pt x="11" y="15"/>
                    </a:lnTo>
                    <a:lnTo>
                      <a:pt x="5" y="21"/>
                    </a:lnTo>
                    <a:lnTo>
                      <a:pt x="1" y="28"/>
                    </a:lnTo>
                    <a:lnTo>
                      <a:pt x="0" y="38"/>
                    </a:lnTo>
                    <a:lnTo>
                      <a:pt x="17" y="38"/>
                    </a:lnTo>
                    <a:lnTo>
                      <a:pt x="17" y="34"/>
                    </a:lnTo>
                    <a:lnTo>
                      <a:pt x="19" y="30"/>
                    </a:lnTo>
                    <a:lnTo>
                      <a:pt x="23" y="26"/>
                    </a:lnTo>
                    <a:lnTo>
                      <a:pt x="26" y="23"/>
                    </a:lnTo>
                    <a:lnTo>
                      <a:pt x="34" y="19"/>
                    </a:lnTo>
                    <a:lnTo>
                      <a:pt x="42" y="17"/>
                    </a:lnTo>
                    <a:lnTo>
                      <a:pt x="49" y="15"/>
                    </a:lnTo>
                    <a:lnTo>
                      <a:pt x="59" y="15"/>
                    </a:lnTo>
                    <a:lnTo>
                      <a:pt x="59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2" name="Freeform 174"/>
              <p:cNvSpPr>
                <a:spLocks/>
              </p:cNvSpPr>
              <p:nvPr/>
            </p:nvSpPr>
            <p:spPr bwMode="auto">
              <a:xfrm>
                <a:off x="6786873" y="5646836"/>
                <a:ext cx="90487" cy="54298"/>
              </a:xfrm>
              <a:custGeom>
                <a:avLst/>
                <a:gdLst/>
                <a:ahLst/>
                <a:cxnLst>
                  <a:cxn ang="0">
                    <a:pos x="57" y="38"/>
                  </a:cxn>
                  <a:cxn ang="0">
                    <a:pos x="55" y="28"/>
                  </a:cxn>
                  <a:cxn ang="0">
                    <a:pos x="51" y="21"/>
                  </a:cxn>
                  <a:cxn ang="0">
                    <a:pos x="46" y="15"/>
                  </a:cxn>
                  <a:cxn ang="0">
                    <a:pos x="38" y="10"/>
                  </a:cxn>
                  <a:cxn ang="0">
                    <a:pos x="30" y="6"/>
                  </a:cxn>
                  <a:cxn ang="0">
                    <a:pos x="21" y="2"/>
                  </a:cxn>
                  <a:cxn ang="0">
                    <a:pos x="9" y="0"/>
                  </a:cxn>
                  <a:cxn ang="0">
                    <a:pos x="0" y="0"/>
                  </a:cxn>
                  <a:cxn ang="0">
                    <a:pos x="0" y="15"/>
                  </a:cxn>
                  <a:cxn ang="0">
                    <a:pos x="7" y="15"/>
                  </a:cxn>
                  <a:cxn ang="0">
                    <a:pos x="17" y="17"/>
                  </a:cxn>
                  <a:cxn ang="0">
                    <a:pos x="25" y="19"/>
                  </a:cxn>
                  <a:cxn ang="0">
                    <a:pos x="30" y="23"/>
                  </a:cxn>
                  <a:cxn ang="0">
                    <a:pos x="36" y="26"/>
                  </a:cxn>
                  <a:cxn ang="0">
                    <a:pos x="38" y="30"/>
                  </a:cxn>
                  <a:cxn ang="0">
                    <a:pos x="40" y="34"/>
                  </a:cxn>
                  <a:cxn ang="0">
                    <a:pos x="42" y="38"/>
                  </a:cxn>
                  <a:cxn ang="0">
                    <a:pos x="57" y="38"/>
                  </a:cxn>
                </a:cxnLst>
                <a:rect l="0" t="0" r="r" b="b"/>
                <a:pathLst>
                  <a:path w="57" h="38">
                    <a:moveTo>
                      <a:pt x="57" y="38"/>
                    </a:moveTo>
                    <a:lnTo>
                      <a:pt x="55" y="28"/>
                    </a:lnTo>
                    <a:lnTo>
                      <a:pt x="51" y="21"/>
                    </a:lnTo>
                    <a:lnTo>
                      <a:pt x="46" y="15"/>
                    </a:lnTo>
                    <a:lnTo>
                      <a:pt x="38" y="10"/>
                    </a:lnTo>
                    <a:lnTo>
                      <a:pt x="30" y="6"/>
                    </a:lnTo>
                    <a:lnTo>
                      <a:pt x="21" y="2"/>
                    </a:lnTo>
                    <a:lnTo>
                      <a:pt x="9" y="0"/>
                    </a:lnTo>
                    <a:lnTo>
                      <a:pt x="0" y="0"/>
                    </a:lnTo>
                    <a:lnTo>
                      <a:pt x="0" y="15"/>
                    </a:lnTo>
                    <a:lnTo>
                      <a:pt x="7" y="15"/>
                    </a:lnTo>
                    <a:lnTo>
                      <a:pt x="17" y="17"/>
                    </a:lnTo>
                    <a:lnTo>
                      <a:pt x="25" y="19"/>
                    </a:lnTo>
                    <a:lnTo>
                      <a:pt x="30" y="23"/>
                    </a:lnTo>
                    <a:lnTo>
                      <a:pt x="36" y="26"/>
                    </a:lnTo>
                    <a:lnTo>
                      <a:pt x="38" y="30"/>
                    </a:lnTo>
                    <a:lnTo>
                      <a:pt x="40" y="34"/>
                    </a:lnTo>
                    <a:lnTo>
                      <a:pt x="42" y="38"/>
                    </a:lnTo>
                    <a:lnTo>
                      <a:pt x="57" y="38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3" name="Freeform 175"/>
              <p:cNvSpPr>
                <a:spLocks/>
              </p:cNvSpPr>
              <p:nvPr/>
            </p:nvSpPr>
            <p:spPr bwMode="auto">
              <a:xfrm>
                <a:off x="6786873" y="5701134"/>
                <a:ext cx="90487" cy="52869"/>
              </a:xfrm>
              <a:custGeom>
                <a:avLst/>
                <a:gdLst/>
                <a:ahLst/>
                <a:cxnLst>
                  <a:cxn ang="0">
                    <a:pos x="0" y="37"/>
                  </a:cxn>
                  <a:cxn ang="0">
                    <a:pos x="9" y="37"/>
                  </a:cxn>
                  <a:cxn ang="0">
                    <a:pos x="21" y="35"/>
                  </a:cxn>
                  <a:cxn ang="0">
                    <a:pos x="30" y="31"/>
                  </a:cxn>
                  <a:cxn ang="0">
                    <a:pos x="38" y="27"/>
                  </a:cxn>
                  <a:cxn ang="0">
                    <a:pos x="46" y="22"/>
                  </a:cxn>
                  <a:cxn ang="0">
                    <a:pos x="51" y="14"/>
                  </a:cxn>
                  <a:cxn ang="0">
                    <a:pos x="55" y="7"/>
                  </a:cxn>
                  <a:cxn ang="0">
                    <a:pos x="57" y="0"/>
                  </a:cxn>
                  <a:cxn ang="0">
                    <a:pos x="42" y="0"/>
                  </a:cxn>
                  <a:cxn ang="0">
                    <a:pos x="40" y="3"/>
                  </a:cxn>
                  <a:cxn ang="0">
                    <a:pos x="38" y="7"/>
                  </a:cxn>
                  <a:cxn ang="0">
                    <a:pos x="36" y="11"/>
                  </a:cxn>
                  <a:cxn ang="0">
                    <a:pos x="30" y="14"/>
                  </a:cxn>
                  <a:cxn ang="0">
                    <a:pos x="25" y="16"/>
                  </a:cxn>
                  <a:cxn ang="0">
                    <a:pos x="17" y="20"/>
                  </a:cxn>
                  <a:cxn ang="0">
                    <a:pos x="7" y="20"/>
                  </a:cxn>
                  <a:cxn ang="0">
                    <a:pos x="0" y="22"/>
                  </a:cxn>
                  <a:cxn ang="0">
                    <a:pos x="0" y="37"/>
                  </a:cxn>
                </a:cxnLst>
                <a:rect l="0" t="0" r="r" b="b"/>
                <a:pathLst>
                  <a:path w="57" h="37">
                    <a:moveTo>
                      <a:pt x="0" y="37"/>
                    </a:moveTo>
                    <a:lnTo>
                      <a:pt x="9" y="37"/>
                    </a:lnTo>
                    <a:lnTo>
                      <a:pt x="21" y="35"/>
                    </a:lnTo>
                    <a:lnTo>
                      <a:pt x="30" y="31"/>
                    </a:lnTo>
                    <a:lnTo>
                      <a:pt x="38" y="27"/>
                    </a:lnTo>
                    <a:lnTo>
                      <a:pt x="46" y="22"/>
                    </a:lnTo>
                    <a:lnTo>
                      <a:pt x="51" y="14"/>
                    </a:lnTo>
                    <a:lnTo>
                      <a:pt x="55" y="7"/>
                    </a:lnTo>
                    <a:lnTo>
                      <a:pt x="57" y="0"/>
                    </a:lnTo>
                    <a:lnTo>
                      <a:pt x="42" y="0"/>
                    </a:lnTo>
                    <a:lnTo>
                      <a:pt x="40" y="3"/>
                    </a:lnTo>
                    <a:lnTo>
                      <a:pt x="38" y="7"/>
                    </a:lnTo>
                    <a:lnTo>
                      <a:pt x="36" y="11"/>
                    </a:lnTo>
                    <a:lnTo>
                      <a:pt x="30" y="14"/>
                    </a:lnTo>
                    <a:lnTo>
                      <a:pt x="25" y="16"/>
                    </a:lnTo>
                    <a:lnTo>
                      <a:pt x="17" y="20"/>
                    </a:lnTo>
                    <a:lnTo>
                      <a:pt x="7" y="20"/>
                    </a:lnTo>
                    <a:lnTo>
                      <a:pt x="0" y="22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4" name="Freeform 176"/>
              <p:cNvSpPr>
                <a:spLocks/>
              </p:cNvSpPr>
              <p:nvPr/>
            </p:nvSpPr>
            <p:spPr bwMode="auto">
              <a:xfrm>
                <a:off x="6693210" y="5701134"/>
                <a:ext cx="93663" cy="5286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7"/>
                  </a:cxn>
                  <a:cxn ang="0">
                    <a:pos x="5" y="14"/>
                  </a:cxn>
                  <a:cxn ang="0">
                    <a:pos x="11" y="22"/>
                  </a:cxn>
                  <a:cxn ang="0">
                    <a:pos x="19" y="27"/>
                  </a:cxn>
                  <a:cxn ang="0">
                    <a:pos x="28" y="31"/>
                  </a:cxn>
                  <a:cxn ang="0">
                    <a:pos x="38" y="35"/>
                  </a:cxn>
                  <a:cxn ang="0">
                    <a:pos x="47" y="37"/>
                  </a:cxn>
                  <a:cxn ang="0">
                    <a:pos x="59" y="37"/>
                  </a:cxn>
                  <a:cxn ang="0">
                    <a:pos x="59" y="22"/>
                  </a:cxn>
                  <a:cxn ang="0">
                    <a:pos x="49" y="20"/>
                  </a:cxn>
                  <a:cxn ang="0">
                    <a:pos x="42" y="20"/>
                  </a:cxn>
                  <a:cxn ang="0">
                    <a:pos x="34" y="16"/>
                  </a:cxn>
                  <a:cxn ang="0">
                    <a:pos x="26" y="14"/>
                  </a:cxn>
                  <a:cxn ang="0">
                    <a:pos x="23" y="11"/>
                  </a:cxn>
                  <a:cxn ang="0">
                    <a:pos x="19" y="7"/>
                  </a:cxn>
                  <a:cxn ang="0">
                    <a:pos x="17" y="3"/>
                  </a:cxn>
                  <a:cxn ang="0">
                    <a:pos x="17" y="0"/>
                  </a:cxn>
                  <a:cxn ang="0">
                    <a:pos x="0" y="0"/>
                  </a:cxn>
                </a:cxnLst>
                <a:rect l="0" t="0" r="r" b="b"/>
                <a:pathLst>
                  <a:path w="59" h="37">
                    <a:moveTo>
                      <a:pt x="0" y="0"/>
                    </a:moveTo>
                    <a:lnTo>
                      <a:pt x="1" y="7"/>
                    </a:lnTo>
                    <a:lnTo>
                      <a:pt x="5" y="14"/>
                    </a:lnTo>
                    <a:lnTo>
                      <a:pt x="11" y="22"/>
                    </a:lnTo>
                    <a:lnTo>
                      <a:pt x="19" y="27"/>
                    </a:lnTo>
                    <a:lnTo>
                      <a:pt x="28" y="31"/>
                    </a:lnTo>
                    <a:lnTo>
                      <a:pt x="38" y="35"/>
                    </a:lnTo>
                    <a:lnTo>
                      <a:pt x="47" y="37"/>
                    </a:lnTo>
                    <a:lnTo>
                      <a:pt x="59" y="37"/>
                    </a:lnTo>
                    <a:lnTo>
                      <a:pt x="59" y="22"/>
                    </a:lnTo>
                    <a:lnTo>
                      <a:pt x="49" y="20"/>
                    </a:lnTo>
                    <a:lnTo>
                      <a:pt x="42" y="20"/>
                    </a:lnTo>
                    <a:lnTo>
                      <a:pt x="34" y="16"/>
                    </a:lnTo>
                    <a:lnTo>
                      <a:pt x="26" y="14"/>
                    </a:lnTo>
                    <a:lnTo>
                      <a:pt x="23" y="11"/>
                    </a:lnTo>
                    <a:lnTo>
                      <a:pt x="19" y="7"/>
                    </a:lnTo>
                    <a:lnTo>
                      <a:pt x="17" y="3"/>
                    </a:lnTo>
                    <a:lnTo>
                      <a:pt x="1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5" name="Freeform 177"/>
              <p:cNvSpPr>
                <a:spLocks/>
              </p:cNvSpPr>
              <p:nvPr/>
            </p:nvSpPr>
            <p:spPr bwMode="auto">
              <a:xfrm>
                <a:off x="6707498" y="5701134"/>
                <a:ext cx="1587" cy="142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" name="Freeform 184"/>
              <p:cNvSpPr>
                <a:spLocks/>
              </p:cNvSpPr>
              <p:nvPr/>
            </p:nvSpPr>
            <p:spPr bwMode="auto">
              <a:xfrm>
                <a:off x="6901173" y="5652552"/>
                <a:ext cx="28575" cy="312927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" y="13"/>
                  </a:cxn>
                  <a:cxn ang="0">
                    <a:pos x="2" y="37"/>
                  </a:cxn>
                  <a:cxn ang="0">
                    <a:pos x="0" y="71"/>
                  </a:cxn>
                  <a:cxn ang="0">
                    <a:pos x="0" y="110"/>
                  </a:cxn>
                  <a:cxn ang="0">
                    <a:pos x="0" y="147"/>
                  </a:cxn>
                  <a:cxn ang="0">
                    <a:pos x="2" y="180"/>
                  </a:cxn>
                  <a:cxn ang="0">
                    <a:pos x="2" y="204"/>
                  </a:cxn>
                  <a:cxn ang="0">
                    <a:pos x="6" y="219"/>
                  </a:cxn>
                  <a:cxn ang="0">
                    <a:pos x="16" y="206"/>
                  </a:cxn>
                  <a:cxn ang="0">
                    <a:pos x="18" y="203"/>
                  </a:cxn>
                  <a:cxn ang="0">
                    <a:pos x="18" y="180"/>
                  </a:cxn>
                  <a:cxn ang="0">
                    <a:pos x="18" y="147"/>
                  </a:cxn>
                  <a:cxn ang="0">
                    <a:pos x="18" y="110"/>
                  </a:cxn>
                  <a:cxn ang="0">
                    <a:pos x="18" y="71"/>
                  </a:cxn>
                  <a:cxn ang="0">
                    <a:pos x="18" y="37"/>
                  </a:cxn>
                  <a:cxn ang="0">
                    <a:pos x="18" y="13"/>
                  </a:cxn>
                  <a:cxn ang="0">
                    <a:pos x="18" y="4"/>
                  </a:cxn>
                  <a:cxn ang="0">
                    <a:pos x="2" y="0"/>
                  </a:cxn>
                </a:cxnLst>
                <a:rect l="0" t="0" r="r" b="b"/>
                <a:pathLst>
                  <a:path w="18" h="219">
                    <a:moveTo>
                      <a:pt x="2" y="0"/>
                    </a:moveTo>
                    <a:lnTo>
                      <a:pt x="2" y="13"/>
                    </a:lnTo>
                    <a:lnTo>
                      <a:pt x="2" y="37"/>
                    </a:lnTo>
                    <a:lnTo>
                      <a:pt x="0" y="71"/>
                    </a:lnTo>
                    <a:lnTo>
                      <a:pt x="0" y="110"/>
                    </a:lnTo>
                    <a:lnTo>
                      <a:pt x="0" y="147"/>
                    </a:lnTo>
                    <a:lnTo>
                      <a:pt x="2" y="180"/>
                    </a:lnTo>
                    <a:lnTo>
                      <a:pt x="2" y="204"/>
                    </a:lnTo>
                    <a:lnTo>
                      <a:pt x="6" y="219"/>
                    </a:lnTo>
                    <a:lnTo>
                      <a:pt x="16" y="206"/>
                    </a:lnTo>
                    <a:lnTo>
                      <a:pt x="18" y="203"/>
                    </a:lnTo>
                    <a:lnTo>
                      <a:pt x="18" y="180"/>
                    </a:lnTo>
                    <a:lnTo>
                      <a:pt x="18" y="147"/>
                    </a:lnTo>
                    <a:lnTo>
                      <a:pt x="18" y="110"/>
                    </a:lnTo>
                    <a:lnTo>
                      <a:pt x="18" y="71"/>
                    </a:lnTo>
                    <a:lnTo>
                      <a:pt x="18" y="37"/>
                    </a:lnTo>
                    <a:lnTo>
                      <a:pt x="18" y="13"/>
                    </a:lnTo>
                    <a:lnTo>
                      <a:pt x="18" y="4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" name="Freeform 185"/>
              <p:cNvSpPr>
                <a:spLocks/>
              </p:cNvSpPr>
              <p:nvPr/>
            </p:nvSpPr>
            <p:spPr bwMode="auto">
              <a:xfrm>
                <a:off x="6917048" y="5655409"/>
                <a:ext cx="1587" cy="142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" name="Freeform 309"/>
              <p:cNvSpPr>
                <a:spLocks/>
              </p:cNvSpPr>
              <p:nvPr/>
            </p:nvSpPr>
            <p:spPr bwMode="auto">
              <a:xfrm>
                <a:off x="6864660" y="5431073"/>
                <a:ext cx="1588" cy="142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9900"/>
              </a:solidFill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59" name="Group 582"/>
              <p:cNvGrpSpPr/>
              <p:nvPr/>
            </p:nvGrpSpPr>
            <p:grpSpPr>
              <a:xfrm rot="19888336">
                <a:off x="6020713" y="5917142"/>
                <a:ext cx="298351" cy="366964"/>
                <a:chOff x="6986899" y="6324600"/>
                <a:chExt cx="361950" cy="546100"/>
              </a:xfrm>
            </p:grpSpPr>
            <p:sp>
              <p:nvSpPr>
                <p:cNvPr id="337" name="Freeform 104"/>
                <p:cNvSpPr>
                  <a:spLocks/>
                </p:cNvSpPr>
                <p:nvPr/>
              </p:nvSpPr>
              <p:spPr bwMode="auto">
                <a:xfrm>
                  <a:off x="6986899" y="6375400"/>
                  <a:ext cx="26987" cy="330200"/>
                </a:xfrm>
                <a:custGeom>
                  <a:avLst/>
                  <a:gdLst/>
                  <a:ahLst/>
                  <a:cxnLst>
                    <a:cxn ang="0">
                      <a:pos x="16" y="208"/>
                    </a:cxn>
                    <a:cxn ang="0">
                      <a:pos x="16" y="199"/>
                    </a:cxn>
                    <a:cxn ang="0">
                      <a:pos x="17" y="177"/>
                    </a:cxn>
                    <a:cxn ang="0">
                      <a:pos x="17" y="145"/>
                    </a:cxn>
                    <a:cxn ang="0">
                      <a:pos x="17" y="108"/>
                    </a:cxn>
                    <a:cxn ang="0">
                      <a:pos x="17" y="71"/>
                    </a:cxn>
                    <a:cxn ang="0">
                      <a:pos x="17" y="39"/>
                    </a:cxn>
                    <a:cxn ang="0">
                      <a:pos x="16" y="15"/>
                    </a:cxn>
                    <a:cxn ang="0">
                      <a:pos x="12" y="0"/>
                    </a:cxn>
                    <a:cxn ang="0">
                      <a:pos x="0" y="11"/>
                    </a:cxn>
                    <a:cxn ang="0">
                      <a:pos x="0" y="17"/>
                    </a:cxn>
                    <a:cxn ang="0">
                      <a:pos x="2" y="39"/>
                    </a:cxn>
                    <a:cxn ang="0">
                      <a:pos x="2" y="71"/>
                    </a:cxn>
                    <a:cxn ang="0">
                      <a:pos x="2" y="108"/>
                    </a:cxn>
                    <a:cxn ang="0">
                      <a:pos x="2" y="145"/>
                    </a:cxn>
                    <a:cxn ang="0">
                      <a:pos x="0" y="177"/>
                    </a:cxn>
                    <a:cxn ang="0">
                      <a:pos x="0" y="199"/>
                    </a:cxn>
                    <a:cxn ang="0">
                      <a:pos x="0" y="208"/>
                    </a:cxn>
                    <a:cxn ang="0">
                      <a:pos x="16" y="208"/>
                    </a:cxn>
                  </a:cxnLst>
                  <a:rect l="0" t="0" r="r" b="b"/>
                  <a:pathLst>
                    <a:path w="17" h="208">
                      <a:moveTo>
                        <a:pt x="16" y="208"/>
                      </a:moveTo>
                      <a:lnTo>
                        <a:pt x="16" y="199"/>
                      </a:lnTo>
                      <a:lnTo>
                        <a:pt x="17" y="177"/>
                      </a:lnTo>
                      <a:lnTo>
                        <a:pt x="17" y="145"/>
                      </a:lnTo>
                      <a:lnTo>
                        <a:pt x="17" y="108"/>
                      </a:lnTo>
                      <a:lnTo>
                        <a:pt x="17" y="71"/>
                      </a:lnTo>
                      <a:lnTo>
                        <a:pt x="17" y="39"/>
                      </a:lnTo>
                      <a:lnTo>
                        <a:pt x="16" y="15"/>
                      </a:lnTo>
                      <a:lnTo>
                        <a:pt x="12" y="0"/>
                      </a:lnTo>
                      <a:lnTo>
                        <a:pt x="0" y="11"/>
                      </a:lnTo>
                      <a:lnTo>
                        <a:pt x="0" y="17"/>
                      </a:lnTo>
                      <a:lnTo>
                        <a:pt x="2" y="39"/>
                      </a:lnTo>
                      <a:lnTo>
                        <a:pt x="2" y="71"/>
                      </a:lnTo>
                      <a:lnTo>
                        <a:pt x="2" y="108"/>
                      </a:lnTo>
                      <a:lnTo>
                        <a:pt x="2" y="145"/>
                      </a:lnTo>
                      <a:lnTo>
                        <a:pt x="0" y="177"/>
                      </a:lnTo>
                      <a:lnTo>
                        <a:pt x="0" y="199"/>
                      </a:lnTo>
                      <a:lnTo>
                        <a:pt x="0" y="208"/>
                      </a:lnTo>
                      <a:lnTo>
                        <a:pt x="16" y="208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 w="9525">
                  <a:solidFill>
                    <a:srgbClr val="66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8" name="Freeform 113"/>
                <p:cNvSpPr>
                  <a:spLocks/>
                </p:cNvSpPr>
                <p:nvPr/>
              </p:nvSpPr>
              <p:spPr bwMode="auto">
                <a:xfrm>
                  <a:off x="7029761" y="6729412"/>
                  <a:ext cx="60325" cy="141288"/>
                </a:xfrm>
                <a:custGeom>
                  <a:avLst/>
                  <a:gdLst/>
                  <a:ahLst/>
                  <a:cxnLst>
                    <a:cxn ang="0">
                      <a:pos x="31" y="87"/>
                    </a:cxn>
                    <a:cxn ang="0">
                      <a:pos x="38" y="85"/>
                    </a:cxn>
                    <a:cxn ang="0">
                      <a:pos x="17" y="0"/>
                    </a:cxn>
                    <a:cxn ang="0">
                      <a:pos x="0" y="4"/>
                    </a:cxn>
                    <a:cxn ang="0">
                      <a:pos x="23" y="89"/>
                    </a:cxn>
                    <a:cxn ang="0">
                      <a:pos x="31" y="87"/>
                    </a:cxn>
                  </a:cxnLst>
                  <a:rect l="0" t="0" r="r" b="b"/>
                  <a:pathLst>
                    <a:path w="38" h="89">
                      <a:moveTo>
                        <a:pt x="31" y="87"/>
                      </a:moveTo>
                      <a:lnTo>
                        <a:pt x="38" y="85"/>
                      </a:lnTo>
                      <a:lnTo>
                        <a:pt x="17" y="0"/>
                      </a:lnTo>
                      <a:lnTo>
                        <a:pt x="0" y="4"/>
                      </a:lnTo>
                      <a:lnTo>
                        <a:pt x="23" y="89"/>
                      </a:lnTo>
                      <a:lnTo>
                        <a:pt x="31" y="87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 w="9525">
                  <a:solidFill>
                    <a:srgbClr val="66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9" name="Freeform 114"/>
                <p:cNvSpPr>
                  <a:spLocks/>
                </p:cNvSpPr>
                <p:nvPr/>
              </p:nvSpPr>
              <p:spPr bwMode="auto">
                <a:xfrm>
                  <a:off x="7105961" y="6746875"/>
                  <a:ext cx="63500" cy="123825"/>
                </a:xfrm>
                <a:custGeom>
                  <a:avLst/>
                  <a:gdLst/>
                  <a:ahLst/>
                  <a:cxnLst>
                    <a:cxn ang="0">
                      <a:pos x="32" y="76"/>
                    </a:cxn>
                    <a:cxn ang="0">
                      <a:pos x="40" y="73"/>
                    </a:cxn>
                    <a:cxn ang="0">
                      <a:pos x="15" y="0"/>
                    </a:cxn>
                    <a:cxn ang="0">
                      <a:pos x="0" y="4"/>
                    </a:cxn>
                    <a:cxn ang="0">
                      <a:pos x="25" y="78"/>
                    </a:cxn>
                    <a:cxn ang="0">
                      <a:pos x="32" y="76"/>
                    </a:cxn>
                  </a:cxnLst>
                  <a:rect l="0" t="0" r="r" b="b"/>
                  <a:pathLst>
                    <a:path w="40" h="78">
                      <a:moveTo>
                        <a:pt x="32" y="76"/>
                      </a:moveTo>
                      <a:lnTo>
                        <a:pt x="40" y="73"/>
                      </a:lnTo>
                      <a:lnTo>
                        <a:pt x="15" y="0"/>
                      </a:lnTo>
                      <a:lnTo>
                        <a:pt x="0" y="4"/>
                      </a:lnTo>
                      <a:lnTo>
                        <a:pt x="25" y="78"/>
                      </a:lnTo>
                      <a:lnTo>
                        <a:pt x="32" y="76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 w="9525">
                  <a:solidFill>
                    <a:srgbClr val="66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0" name="Freeform 115"/>
                <p:cNvSpPr>
                  <a:spLocks/>
                </p:cNvSpPr>
                <p:nvPr/>
              </p:nvSpPr>
              <p:spPr bwMode="auto">
                <a:xfrm>
                  <a:off x="7183749" y="6738937"/>
                  <a:ext cx="66675" cy="131763"/>
                </a:xfrm>
                <a:custGeom>
                  <a:avLst/>
                  <a:gdLst/>
                  <a:ahLst/>
                  <a:cxnLst>
                    <a:cxn ang="0">
                      <a:pos x="35" y="81"/>
                    </a:cxn>
                    <a:cxn ang="0">
                      <a:pos x="42" y="78"/>
                    </a:cxn>
                    <a:cxn ang="0">
                      <a:pos x="16" y="0"/>
                    </a:cxn>
                    <a:cxn ang="0">
                      <a:pos x="0" y="5"/>
                    </a:cxn>
                    <a:cxn ang="0">
                      <a:pos x="27" y="83"/>
                    </a:cxn>
                    <a:cxn ang="0">
                      <a:pos x="35" y="81"/>
                    </a:cxn>
                  </a:cxnLst>
                  <a:rect l="0" t="0" r="r" b="b"/>
                  <a:pathLst>
                    <a:path w="42" h="83">
                      <a:moveTo>
                        <a:pt x="35" y="81"/>
                      </a:moveTo>
                      <a:lnTo>
                        <a:pt x="42" y="78"/>
                      </a:lnTo>
                      <a:lnTo>
                        <a:pt x="16" y="0"/>
                      </a:lnTo>
                      <a:lnTo>
                        <a:pt x="0" y="5"/>
                      </a:lnTo>
                      <a:lnTo>
                        <a:pt x="27" y="83"/>
                      </a:lnTo>
                      <a:lnTo>
                        <a:pt x="35" y="81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 w="9525">
                  <a:solidFill>
                    <a:srgbClr val="66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1" name="Freeform 116"/>
                <p:cNvSpPr>
                  <a:spLocks/>
                </p:cNvSpPr>
                <p:nvPr/>
              </p:nvSpPr>
              <p:spPr bwMode="auto">
                <a:xfrm>
                  <a:off x="6990074" y="6324600"/>
                  <a:ext cx="273050" cy="68262"/>
                </a:xfrm>
                <a:custGeom>
                  <a:avLst/>
                  <a:gdLst/>
                  <a:ahLst/>
                  <a:cxnLst>
                    <a:cxn ang="0">
                      <a:pos x="172" y="32"/>
                    </a:cxn>
                    <a:cxn ang="0">
                      <a:pos x="159" y="21"/>
                    </a:cxn>
                    <a:cxn ang="0">
                      <a:pos x="143" y="13"/>
                    </a:cxn>
                    <a:cxn ang="0">
                      <a:pos x="130" y="8"/>
                    </a:cxn>
                    <a:cxn ang="0">
                      <a:pos x="115" y="2"/>
                    </a:cxn>
                    <a:cxn ang="0">
                      <a:pos x="101" y="0"/>
                    </a:cxn>
                    <a:cxn ang="0">
                      <a:pos x="86" y="0"/>
                    </a:cxn>
                    <a:cxn ang="0">
                      <a:pos x="73" y="2"/>
                    </a:cxn>
                    <a:cxn ang="0">
                      <a:pos x="61" y="4"/>
                    </a:cxn>
                    <a:cxn ang="0">
                      <a:pos x="38" y="10"/>
                    </a:cxn>
                    <a:cxn ang="0">
                      <a:pos x="19" y="17"/>
                    </a:cxn>
                    <a:cxn ang="0">
                      <a:pos x="8" y="25"/>
                    </a:cxn>
                    <a:cxn ang="0">
                      <a:pos x="0" y="32"/>
                    </a:cxn>
                    <a:cxn ang="0">
                      <a:pos x="15" y="36"/>
                    </a:cxn>
                    <a:cxn ang="0">
                      <a:pos x="27" y="30"/>
                    </a:cxn>
                    <a:cxn ang="0">
                      <a:pos x="42" y="25"/>
                    </a:cxn>
                    <a:cxn ang="0">
                      <a:pos x="63" y="19"/>
                    </a:cxn>
                    <a:cxn ang="0">
                      <a:pos x="75" y="17"/>
                    </a:cxn>
                    <a:cxn ang="0">
                      <a:pos x="88" y="15"/>
                    </a:cxn>
                    <a:cxn ang="0">
                      <a:pos x="100" y="17"/>
                    </a:cxn>
                    <a:cxn ang="0">
                      <a:pos x="113" y="19"/>
                    </a:cxn>
                    <a:cxn ang="0">
                      <a:pos x="124" y="21"/>
                    </a:cxn>
                    <a:cxn ang="0">
                      <a:pos x="138" y="26"/>
                    </a:cxn>
                    <a:cxn ang="0">
                      <a:pos x="149" y="34"/>
                    </a:cxn>
                    <a:cxn ang="0">
                      <a:pos x="161" y="43"/>
                    </a:cxn>
                    <a:cxn ang="0">
                      <a:pos x="172" y="32"/>
                    </a:cxn>
                  </a:cxnLst>
                  <a:rect l="0" t="0" r="r" b="b"/>
                  <a:pathLst>
                    <a:path w="172" h="43">
                      <a:moveTo>
                        <a:pt x="172" y="32"/>
                      </a:moveTo>
                      <a:lnTo>
                        <a:pt x="159" y="21"/>
                      </a:lnTo>
                      <a:lnTo>
                        <a:pt x="143" y="13"/>
                      </a:lnTo>
                      <a:lnTo>
                        <a:pt x="130" y="8"/>
                      </a:lnTo>
                      <a:lnTo>
                        <a:pt x="115" y="2"/>
                      </a:lnTo>
                      <a:lnTo>
                        <a:pt x="101" y="0"/>
                      </a:lnTo>
                      <a:lnTo>
                        <a:pt x="86" y="0"/>
                      </a:lnTo>
                      <a:lnTo>
                        <a:pt x="73" y="2"/>
                      </a:lnTo>
                      <a:lnTo>
                        <a:pt x="61" y="4"/>
                      </a:lnTo>
                      <a:lnTo>
                        <a:pt x="38" y="10"/>
                      </a:lnTo>
                      <a:lnTo>
                        <a:pt x="19" y="17"/>
                      </a:lnTo>
                      <a:lnTo>
                        <a:pt x="8" y="25"/>
                      </a:lnTo>
                      <a:lnTo>
                        <a:pt x="0" y="32"/>
                      </a:lnTo>
                      <a:lnTo>
                        <a:pt x="15" y="36"/>
                      </a:lnTo>
                      <a:lnTo>
                        <a:pt x="27" y="30"/>
                      </a:lnTo>
                      <a:lnTo>
                        <a:pt x="42" y="25"/>
                      </a:lnTo>
                      <a:lnTo>
                        <a:pt x="63" y="19"/>
                      </a:lnTo>
                      <a:lnTo>
                        <a:pt x="75" y="17"/>
                      </a:lnTo>
                      <a:lnTo>
                        <a:pt x="88" y="15"/>
                      </a:lnTo>
                      <a:lnTo>
                        <a:pt x="100" y="17"/>
                      </a:lnTo>
                      <a:lnTo>
                        <a:pt x="113" y="19"/>
                      </a:lnTo>
                      <a:lnTo>
                        <a:pt x="124" y="21"/>
                      </a:lnTo>
                      <a:lnTo>
                        <a:pt x="138" y="26"/>
                      </a:lnTo>
                      <a:lnTo>
                        <a:pt x="149" y="34"/>
                      </a:lnTo>
                      <a:lnTo>
                        <a:pt x="161" y="43"/>
                      </a:lnTo>
                      <a:lnTo>
                        <a:pt x="172" y="32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 w="9525">
                  <a:solidFill>
                    <a:srgbClr val="66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2" name="Freeform 117"/>
                <p:cNvSpPr>
                  <a:spLocks/>
                </p:cNvSpPr>
                <p:nvPr/>
              </p:nvSpPr>
              <p:spPr bwMode="auto">
                <a:xfrm>
                  <a:off x="7245661" y="6375400"/>
                  <a:ext cx="26988" cy="330200"/>
                </a:xfrm>
                <a:custGeom>
                  <a:avLst/>
                  <a:gdLst/>
                  <a:ahLst/>
                  <a:cxnLst>
                    <a:cxn ang="0">
                      <a:pos x="15" y="208"/>
                    </a:cxn>
                    <a:cxn ang="0">
                      <a:pos x="15" y="199"/>
                    </a:cxn>
                    <a:cxn ang="0">
                      <a:pos x="15" y="177"/>
                    </a:cxn>
                    <a:cxn ang="0">
                      <a:pos x="17" y="145"/>
                    </a:cxn>
                    <a:cxn ang="0">
                      <a:pos x="17" y="108"/>
                    </a:cxn>
                    <a:cxn ang="0">
                      <a:pos x="17" y="71"/>
                    </a:cxn>
                    <a:cxn ang="0">
                      <a:pos x="17" y="39"/>
                    </a:cxn>
                    <a:cxn ang="0">
                      <a:pos x="15" y="15"/>
                    </a:cxn>
                    <a:cxn ang="0">
                      <a:pos x="11" y="0"/>
                    </a:cxn>
                    <a:cxn ang="0">
                      <a:pos x="0" y="11"/>
                    </a:cxn>
                    <a:cxn ang="0">
                      <a:pos x="0" y="17"/>
                    </a:cxn>
                    <a:cxn ang="0">
                      <a:pos x="2" y="39"/>
                    </a:cxn>
                    <a:cxn ang="0">
                      <a:pos x="2" y="71"/>
                    </a:cxn>
                    <a:cxn ang="0">
                      <a:pos x="2" y="108"/>
                    </a:cxn>
                    <a:cxn ang="0">
                      <a:pos x="2" y="145"/>
                    </a:cxn>
                    <a:cxn ang="0">
                      <a:pos x="0" y="177"/>
                    </a:cxn>
                    <a:cxn ang="0">
                      <a:pos x="0" y="199"/>
                    </a:cxn>
                    <a:cxn ang="0">
                      <a:pos x="0" y="208"/>
                    </a:cxn>
                    <a:cxn ang="0">
                      <a:pos x="15" y="208"/>
                    </a:cxn>
                  </a:cxnLst>
                  <a:rect l="0" t="0" r="r" b="b"/>
                  <a:pathLst>
                    <a:path w="17" h="208">
                      <a:moveTo>
                        <a:pt x="15" y="208"/>
                      </a:moveTo>
                      <a:lnTo>
                        <a:pt x="15" y="199"/>
                      </a:lnTo>
                      <a:lnTo>
                        <a:pt x="15" y="177"/>
                      </a:lnTo>
                      <a:lnTo>
                        <a:pt x="17" y="145"/>
                      </a:lnTo>
                      <a:lnTo>
                        <a:pt x="17" y="108"/>
                      </a:lnTo>
                      <a:lnTo>
                        <a:pt x="17" y="71"/>
                      </a:lnTo>
                      <a:lnTo>
                        <a:pt x="17" y="39"/>
                      </a:lnTo>
                      <a:lnTo>
                        <a:pt x="15" y="15"/>
                      </a:lnTo>
                      <a:lnTo>
                        <a:pt x="11" y="0"/>
                      </a:lnTo>
                      <a:lnTo>
                        <a:pt x="0" y="11"/>
                      </a:lnTo>
                      <a:lnTo>
                        <a:pt x="0" y="17"/>
                      </a:lnTo>
                      <a:lnTo>
                        <a:pt x="2" y="39"/>
                      </a:lnTo>
                      <a:lnTo>
                        <a:pt x="2" y="71"/>
                      </a:lnTo>
                      <a:lnTo>
                        <a:pt x="2" y="108"/>
                      </a:lnTo>
                      <a:lnTo>
                        <a:pt x="2" y="145"/>
                      </a:lnTo>
                      <a:lnTo>
                        <a:pt x="0" y="177"/>
                      </a:lnTo>
                      <a:lnTo>
                        <a:pt x="0" y="199"/>
                      </a:lnTo>
                      <a:lnTo>
                        <a:pt x="0" y="208"/>
                      </a:lnTo>
                      <a:lnTo>
                        <a:pt x="15" y="208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 w="9525">
                  <a:solidFill>
                    <a:srgbClr val="66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3" name="Freeform 118"/>
                <p:cNvSpPr>
                  <a:spLocks/>
                </p:cNvSpPr>
                <p:nvPr/>
              </p:nvSpPr>
              <p:spPr bwMode="auto">
                <a:xfrm>
                  <a:off x="6996424" y="6702425"/>
                  <a:ext cx="273050" cy="58737"/>
                </a:xfrm>
                <a:custGeom>
                  <a:avLst/>
                  <a:gdLst/>
                  <a:ahLst/>
                  <a:cxnLst>
                    <a:cxn ang="0">
                      <a:pos x="0" y="13"/>
                    </a:cxn>
                    <a:cxn ang="0">
                      <a:pos x="15" y="23"/>
                    </a:cxn>
                    <a:cxn ang="0">
                      <a:pos x="31" y="28"/>
                    </a:cxn>
                    <a:cxn ang="0">
                      <a:pos x="46" y="34"/>
                    </a:cxn>
                    <a:cxn ang="0">
                      <a:pos x="61" y="36"/>
                    </a:cxn>
                    <a:cxn ang="0">
                      <a:pos x="76" y="37"/>
                    </a:cxn>
                    <a:cxn ang="0">
                      <a:pos x="90" y="37"/>
                    </a:cxn>
                    <a:cxn ang="0">
                      <a:pos x="103" y="36"/>
                    </a:cxn>
                    <a:cxn ang="0">
                      <a:pos x="117" y="34"/>
                    </a:cxn>
                    <a:cxn ang="0">
                      <a:pos x="138" y="28"/>
                    </a:cxn>
                    <a:cxn ang="0">
                      <a:pos x="155" y="21"/>
                    </a:cxn>
                    <a:cxn ang="0">
                      <a:pos x="166" y="13"/>
                    </a:cxn>
                    <a:cxn ang="0">
                      <a:pos x="172" y="2"/>
                    </a:cxn>
                    <a:cxn ang="0">
                      <a:pos x="157" y="2"/>
                    </a:cxn>
                    <a:cxn ang="0">
                      <a:pos x="155" y="0"/>
                    </a:cxn>
                    <a:cxn ang="0">
                      <a:pos x="147" y="6"/>
                    </a:cxn>
                    <a:cxn ang="0">
                      <a:pos x="132" y="13"/>
                    </a:cxn>
                    <a:cxn ang="0">
                      <a:pos x="113" y="19"/>
                    </a:cxn>
                    <a:cxn ang="0">
                      <a:pos x="101" y="21"/>
                    </a:cxn>
                    <a:cxn ang="0">
                      <a:pos x="90" y="23"/>
                    </a:cxn>
                    <a:cxn ang="0">
                      <a:pos x="76" y="23"/>
                    </a:cxn>
                    <a:cxn ang="0">
                      <a:pos x="63" y="21"/>
                    </a:cxn>
                    <a:cxn ang="0">
                      <a:pos x="50" y="19"/>
                    </a:cxn>
                    <a:cxn ang="0">
                      <a:pos x="36" y="15"/>
                    </a:cxn>
                    <a:cxn ang="0">
                      <a:pos x="23" y="10"/>
                    </a:cxn>
                    <a:cxn ang="0">
                      <a:pos x="8" y="0"/>
                    </a:cxn>
                    <a:cxn ang="0">
                      <a:pos x="0" y="13"/>
                    </a:cxn>
                  </a:cxnLst>
                  <a:rect l="0" t="0" r="r" b="b"/>
                  <a:pathLst>
                    <a:path w="172" h="37">
                      <a:moveTo>
                        <a:pt x="0" y="13"/>
                      </a:moveTo>
                      <a:lnTo>
                        <a:pt x="15" y="23"/>
                      </a:lnTo>
                      <a:lnTo>
                        <a:pt x="31" y="28"/>
                      </a:lnTo>
                      <a:lnTo>
                        <a:pt x="46" y="34"/>
                      </a:lnTo>
                      <a:lnTo>
                        <a:pt x="61" y="36"/>
                      </a:lnTo>
                      <a:lnTo>
                        <a:pt x="76" y="37"/>
                      </a:lnTo>
                      <a:lnTo>
                        <a:pt x="90" y="37"/>
                      </a:lnTo>
                      <a:lnTo>
                        <a:pt x="103" y="36"/>
                      </a:lnTo>
                      <a:lnTo>
                        <a:pt x="117" y="34"/>
                      </a:lnTo>
                      <a:lnTo>
                        <a:pt x="138" y="28"/>
                      </a:lnTo>
                      <a:lnTo>
                        <a:pt x="155" y="21"/>
                      </a:lnTo>
                      <a:lnTo>
                        <a:pt x="166" y="13"/>
                      </a:lnTo>
                      <a:lnTo>
                        <a:pt x="172" y="2"/>
                      </a:lnTo>
                      <a:lnTo>
                        <a:pt x="157" y="2"/>
                      </a:lnTo>
                      <a:lnTo>
                        <a:pt x="155" y="0"/>
                      </a:lnTo>
                      <a:lnTo>
                        <a:pt x="147" y="6"/>
                      </a:lnTo>
                      <a:lnTo>
                        <a:pt x="132" y="13"/>
                      </a:lnTo>
                      <a:lnTo>
                        <a:pt x="113" y="19"/>
                      </a:lnTo>
                      <a:lnTo>
                        <a:pt x="101" y="21"/>
                      </a:lnTo>
                      <a:lnTo>
                        <a:pt x="90" y="23"/>
                      </a:lnTo>
                      <a:lnTo>
                        <a:pt x="76" y="23"/>
                      </a:lnTo>
                      <a:lnTo>
                        <a:pt x="63" y="21"/>
                      </a:lnTo>
                      <a:lnTo>
                        <a:pt x="50" y="19"/>
                      </a:lnTo>
                      <a:lnTo>
                        <a:pt x="36" y="15"/>
                      </a:lnTo>
                      <a:lnTo>
                        <a:pt x="23" y="10"/>
                      </a:lnTo>
                      <a:lnTo>
                        <a:pt x="8" y="0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 w="9525">
                  <a:solidFill>
                    <a:srgbClr val="66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4" name="Freeform 119"/>
                <p:cNvSpPr>
                  <a:spLocks/>
                </p:cNvSpPr>
                <p:nvPr/>
              </p:nvSpPr>
              <p:spPr bwMode="auto">
                <a:xfrm>
                  <a:off x="6986899" y="6375400"/>
                  <a:ext cx="26987" cy="347662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13"/>
                    </a:cxn>
                    <a:cxn ang="0">
                      <a:pos x="0" y="37"/>
                    </a:cxn>
                    <a:cxn ang="0">
                      <a:pos x="0" y="71"/>
                    </a:cxn>
                    <a:cxn ang="0">
                      <a:pos x="0" y="110"/>
                    </a:cxn>
                    <a:cxn ang="0">
                      <a:pos x="0" y="147"/>
                    </a:cxn>
                    <a:cxn ang="0">
                      <a:pos x="0" y="180"/>
                    </a:cxn>
                    <a:cxn ang="0">
                      <a:pos x="0" y="204"/>
                    </a:cxn>
                    <a:cxn ang="0">
                      <a:pos x="6" y="219"/>
                    </a:cxn>
                    <a:cxn ang="0">
                      <a:pos x="14" y="206"/>
                    </a:cxn>
                    <a:cxn ang="0">
                      <a:pos x="17" y="203"/>
                    </a:cxn>
                    <a:cxn ang="0">
                      <a:pos x="16" y="180"/>
                    </a:cxn>
                    <a:cxn ang="0">
                      <a:pos x="16" y="147"/>
                    </a:cxn>
                    <a:cxn ang="0">
                      <a:pos x="16" y="110"/>
                    </a:cxn>
                    <a:cxn ang="0">
                      <a:pos x="16" y="71"/>
                    </a:cxn>
                    <a:cxn ang="0">
                      <a:pos x="16" y="37"/>
                    </a:cxn>
                    <a:cxn ang="0">
                      <a:pos x="17" y="13"/>
                    </a:cxn>
                    <a:cxn ang="0">
                      <a:pos x="17" y="4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17" h="219">
                      <a:moveTo>
                        <a:pt x="2" y="0"/>
                      </a:moveTo>
                      <a:lnTo>
                        <a:pt x="0" y="13"/>
                      </a:lnTo>
                      <a:lnTo>
                        <a:pt x="0" y="37"/>
                      </a:lnTo>
                      <a:lnTo>
                        <a:pt x="0" y="71"/>
                      </a:lnTo>
                      <a:lnTo>
                        <a:pt x="0" y="110"/>
                      </a:lnTo>
                      <a:lnTo>
                        <a:pt x="0" y="147"/>
                      </a:lnTo>
                      <a:lnTo>
                        <a:pt x="0" y="180"/>
                      </a:lnTo>
                      <a:lnTo>
                        <a:pt x="0" y="204"/>
                      </a:lnTo>
                      <a:lnTo>
                        <a:pt x="6" y="219"/>
                      </a:lnTo>
                      <a:lnTo>
                        <a:pt x="14" y="206"/>
                      </a:lnTo>
                      <a:lnTo>
                        <a:pt x="17" y="203"/>
                      </a:lnTo>
                      <a:lnTo>
                        <a:pt x="16" y="180"/>
                      </a:lnTo>
                      <a:lnTo>
                        <a:pt x="16" y="147"/>
                      </a:lnTo>
                      <a:lnTo>
                        <a:pt x="16" y="110"/>
                      </a:lnTo>
                      <a:lnTo>
                        <a:pt x="16" y="71"/>
                      </a:lnTo>
                      <a:lnTo>
                        <a:pt x="16" y="37"/>
                      </a:lnTo>
                      <a:lnTo>
                        <a:pt x="17" y="13"/>
                      </a:lnTo>
                      <a:lnTo>
                        <a:pt x="17" y="4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 w="9525">
                  <a:solidFill>
                    <a:srgbClr val="66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5" name="Freeform 120"/>
                <p:cNvSpPr>
                  <a:spLocks/>
                </p:cNvSpPr>
                <p:nvPr/>
              </p:nvSpPr>
              <p:spPr bwMode="auto">
                <a:xfrm>
                  <a:off x="7002774" y="6378575"/>
                  <a:ext cx="1587" cy="158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 w="9525">
                  <a:solidFill>
                    <a:srgbClr val="66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6" name="Freeform 121"/>
                <p:cNvSpPr>
                  <a:spLocks/>
                </p:cNvSpPr>
                <p:nvPr/>
              </p:nvSpPr>
              <p:spPr bwMode="auto">
                <a:xfrm>
                  <a:off x="7036111" y="6369050"/>
                  <a:ext cx="90488" cy="60325"/>
                </a:xfrm>
                <a:custGeom>
                  <a:avLst/>
                  <a:gdLst/>
                  <a:ahLst/>
                  <a:cxnLst>
                    <a:cxn ang="0">
                      <a:pos x="57" y="0"/>
                    </a:cxn>
                    <a:cxn ang="0">
                      <a:pos x="46" y="0"/>
                    </a:cxn>
                    <a:cxn ang="0">
                      <a:pos x="36" y="2"/>
                    </a:cxn>
                    <a:cxn ang="0">
                      <a:pos x="27" y="6"/>
                    </a:cxn>
                    <a:cxn ang="0">
                      <a:pos x="17" y="10"/>
                    </a:cxn>
                    <a:cxn ang="0">
                      <a:pos x="11" y="15"/>
                    </a:cxn>
                    <a:cxn ang="0">
                      <a:pos x="4" y="21"/>
                    </a:cxn>
                    <a:cxn ang="0">
                      <a:pos x="0" y="28"/>
                    </a:cxn>
                    <a:cxn ang="0">
                      <a:pos x="0" y="38"/>
                    </a:cxn>
                    <a:cxn ang="0">
                      <a:pos x="15" y="38"/>
                    </a:cxn>
                    <a:cxn ang="0">
                      <a:pos x="15" y="34"/>
                    </a:cxn>
                    <a:cxn ang="0">
                      <a:pos x="17" y="30"/>
                    </a:cxn>
                    <a:cxn ang="0">
                      <a:pos x="21" y="26"/>
                    </a:cxn>
                    <a:cxn ang="0">
                      <a:pos x="27" y="23"/>
                    </a:cxn>
                    <a:cxn ang="0">
                      <a:pos x="32" y="19"/>
                    </a:cxn>
                    <a:cxn ang="0">
                      <a:pos x="40" y="17"/>
                    </a:cxn>
                    <a:cxn ang="0">
                      <a:pos x="48" y="15"/>
                    </a:cxn>
                    <a:cxn ang="0">
                      <a:pos x="57" y="15"/>
                    </a:cxn>
                    <a:cxn ang="0">
                      <a:pos x="57" y="0"/>
                    </a:cxn>
                  </a:cxnLst>
                  <a:rect l="0" t="0" r="r" b="b"/>
                  <a:pathLst>
                    <a:path w="57" h="38">
                      <a:moveTo>
                        <a:pt x="57" y="0"/>
                      </a:moveTo>
                      <a:lnTo>
                        <a:pt x="46" y="0"/>
                      </a:lnTo>
                      <a:lnTo>
                        <a:pt x="36" y="2"/>
                      </a:lnTo>
                      <a:lnTo>
                        <a:pt x="27" y="6"/>
                      </a:lnTo>
                      <a:lnTo>
                        <a:pt x="17" y="10"/>
                      </a:lnTo>
                      <a:lnTo>
                        <a:pt x="11" y="15"/>
                      </a:lnTo>
                      <a:lnTo>
                        <a:pt x="4" y="21"/>
                      </a:lnTo>
                      <a:lnTo>
                        <a:pt x="0" y="28"/>
                      </a:lnTo>
                      <a:lnTo>
                        <a:pt x="0" y="38"/>
                      </a:lnTo>
                      <a:lnTo>
                        <a:pt x="15" y="38"/>
                      </a:lnTo>
                      <a:lnTo>
                        <a:pt x="15" y="34"/>
                      </a:lnTo>
                      <a:lnTo>
                        <a:pt x="17" y="30"/>
                      </a:lnTo>
                      <a:lnTo>
                        <a:pt x="21" y="26"/>
                      </a:lnTo>
                      <a:lnTo>
                        <a:pt x="27" y="23"/>
                      </a:lnTo>
                      <a:lnTo>
                        <a:pt x="32" y="19"/>
                      </a:lnTo>
                      <a:lnTo>
                        <a:pt x="40" y="17"/>
                      </a:lnTo>
                      <a:lnTo>
                        <a:pt x="48" y="15"/>
                      </a:lnTo>
                      <a:lnTo>
                        <a:pt x="57" y="15"/>
                      </a:lnTo>
                      <a:lnTo>
                        <a:pt x="57" y="0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 w="9525">
                  <a:solidFill>
                    <a:srgbClr val="66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7" name="Freeform 122"/>
                <p:cNvSpPr>
                  <a:spLocks/>
                </p:cNvSpPr>
                <p:nvPr/>
              </p:nvSpPr>
              <p:spPr bwMode="auto">
                <a:xfrm>
                  <a:off x="7126599" y="6369050"/>
                  <a:ext cx="90487" cy="60325"/>
                </a:xfrm>
                <a:custGeom>
                  <a:avLst/>
                  <a:gdLst/>
                  <a:ahLst/>
                  <a:cxnLst>
                    <a:cxn ang="0">
                      <a:pos x="57" y="38"/>
                    </a:cxn>
                    <a:cxn ang="0">
                      <a:pos x="56" y="28"/>
                    </a:cxn>
                    <a:cxn ang="0">
                      <a:pos x="52" y="21"/>
                    </a:cxn>
                    <a:cxn ang="0">
                      <a:pos x="46" y="15"/>
                    </a:cxn>
                    <a:cxn ang="0">
                      <a:pos x="40" y="10"/>
                    </a:cxn>
                    <a:cxn ang="0">
                      <a:pos x="31" y="6"/>
                    </a:cxn>
                    <a:cxn ang="0">
                      <a:pos x="21" y="2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15"/>
                    </a:cxn>
                    <a:cxn ang="0">
                      <a:pos x="10" y="15"/>
                    </a:cxn>
                    <a:cxn ang="0">
                      <a:pos x="17" y="17"/>
                    </a:cxn>
                    <a:cxn ang="0">
                      <a:pos x="25" y="19"/>
                    </a:cxn>
                    <a:cxn ang="0">
                      <a:pos x="31" y="23"/>
                    </a:cxn>
                    <a:cxn ang="0">
                      <a:pos x="36" y="26"/>
                    </a:cxn>
                    <a:cxn ang="0">
                      <a:pos x="40" y="30"/>
                    </a:cxn>
                    <a:cxn ang="0">
                      <a:pos x="42" y="34"/>
                    </a:cxn>
                    <a:cxn ang="0">
                      <a:pos x="42" y="38"/>
                    </a:cxn>
                    <a:cxn ang="0">
                      <a:pos x="57" y="38"/>
                    </a:cxn>
                  </a:cxnLst>
                  <a:rect l="0" t="0" r="r" b="b"/>
                  <a:pathLst>
                    <a:path w="57" h="38">
                      <a:moveTo>
                        <a:pt x="57" y="38"/>
                      </a:moveTo>
                      <a:lnTo>
                        <a:pt x="56" y="28"/>
                      </a:lnTo>
                      <a:lnTo>
                        <a:pt x="52" y="21"/>
                      </a:lnTo>
                      <a:lnTo>
                        <a:pt x="46" y="15"/>
                      </a:lnTo>
                      <a:lnTo>
                        <a:pt x="40" y="10"/>
                      </a:lnTo>
                      <a:lnTo>
                        <a:pt x="31" y="6"/>
                      </a:lnTo>
                      <a:lnTo>
                        <a:pt x="21" y="2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15"/>
                      </a:lnTo>
                      <a:lnTo>
                        <a:pt x="10" y="15"/>
                      </a:lnTo>
                      <a:lnTo>
                        <a:pt x="17" y="17"/>
                      </a:lnTo>
                      <a:lnTo>
                        <a:pt x="25" y="19"/>
                      </a:lnTo>
                      <a:lnTo>
                        <a:pt x="31" y="23"/>
                      </a:lnTo>
                      <a:lnTo>
                        <a:pt x="36" y="26"/>
                      </a:lnTo>
                      <a:lnTo>
                        <a:pt x="40" y="30"/>
                      </a:lnTo>
                      <a:lnTo>
                        <a:pt x="42" y="34"/>
                      </a:lnTo>
                      <a:lnTo>
                        <a:pt x="42" y="38"/>
                      </a:lnTo>
                      <a:lnTo>
                        <a:pt x="57" y="38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 w="9525">
                  <a:solidFill>
                    <a:srgbClr val="66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8" name="Freeform 123"/>
                <p:cNvSpPr>
                  <a:spLocks/>
                </p:cNvSpPr>
                <p:nvPr/>
              </p:nvSpPr>
              <p:spPr bwMode="auto">
                <a:xfrm>
                  <a:off x="7126599" y="6429375"/>
                  <a:ext cx="90487" cy="58737"/>
                </a:xfrm>
                <a:custGeom>
                  <a:avLst/>
                  <a:gdLst/>
                  <a:ahLst/>
                  <a:cxnLst>
                    <a:cxn ang="0">
                      <a:pos x="0" y="37"/>
                    </a:cxn>
                    <a:cxn ang="0">
                      <a:pos x="12" y="37"/>
                    </a:cxn>
                    <a:cxn ang="0">
                      <a:pos x="21" y="35"/>
                    </a:cxn>
                    <a:cxn ang="0">
                      <a:pos x="31" y="31"/>
                    </a:cxn>
                    <a:cxn ang="0">
                      <a:pos x="40" y="27"/>
                    </a:cxn>
                    <a:cxn ang="0">
                      <a:pos x="46" y="22"/>
                    </a:cxn>
                    <a:cxn ang="0">
                      <a:pos x="52" y="14"/>
                    </a:cxn>
                    <a:cxn ang="0">
                      <a:pos x="56" y="7"/>
                    </a:cxn>
                    <a:cxn ang="0">
                      <a:pos x="57" y="0"/>
                    </a:cxn>
                    <a:cxn ang="0">
                      <a:pos x="42" y="0"/>
                    </a:cxn>
                    <a:cxn ang="0">
                      <a:pos x="42" y="3"/>
                    </a:cxn>
                    <a:cxn ang="0">
                      <a:pos x="40" y="7"/>
                    </a:cxn>
                    <a:cxn ang="0">
                      <a:pos x="36" y="11"/>
                    </a:cxn>
                    <a:cxn ang="0">
                      <a:pos x="31" y="14"/>
                    </a:cxn>
                    <a:cxn ang="0">
                      <a:pos x="25" y="16"/>
                    </a:cxn>
                    <a:cxn ang="0">
                      <a:pos x="17" y="20"/>
                    </a:cxn>
                    <a:cxn ang="0">
                      <a:pos x="10" y="20"/>
                    </a:cxn>
                    <a:cxn ang="0">
                      <a:pos x="0" y="22"/>
                    </a:cxn>
                    <a:cxn ang="0">
                      <a:pos x="0" y="37"/>
                    </a:cxn>
                  </a:cxnLst>
                  <a:rect l="0" t="0" r="r" b="b"/>
                  <a:pathLst>
                    <a:path w="57" h="37">
                      <a:moveTo>
                        <a:pt x="0" y="37"/>
                      </a:moveTo>
                      <a:lnTo>
                        <a:pt x="12" y="37"/>
                      </a:lnTo>
                      <a:lnTo>
                        <a:pt x="21" y="35"/>
                      </a:lnTo>
                      <a:lnTo>
                        <a:pt x="31" y="31"/>
                      </a:lnTo>
                      <a:lnTo>
                        <a:pt x="40" y="27"/>
                      </a:lnTo>
                      <a:lnTo>
                        <a:pt x="46" y="22"/>
                      </a:lnTo>
                      <a:lnTo>
                        <a:pt x="52" y="14"/>
                      </a:lnTo>
                      <a:lnTo>
                        <a:pt x="56" y="7"/>
                      </a:lnTo>
                      <a:lnTo>
                        <a:pt x="57" y="0"/>
                      </a:lnTo>
                      <a:lnTo>
                        <a:pt x="42" y="0"/>
                      </a:lnTo>
                      <a:lnTo>
                        <a:pt x="42" y="3"/>
                      </a:lnTo>
                      <a:lnTo>
                        <a:pt x="40" y="7"/>
                      </a:lnTo>
                      <a:lnTo>
                        <a:pt x="36" y="11"/>
                      </a:lnTo>
                      <a:lnTo>
                        <a:pt x="31" y="14"/>
                      </a:lnTo>
                      <a:lnTo>
                        <a:pt x="25" y="16"/>
                      </a:lnTo>
                      <a:lnTo>
                        <a:pt x="17" y="20"/>
                      </a:lnTo>
                      <a:lnTo>
                        <a:pt x="10" y="20"/>
                      </a:lnTo>
                      <a:lnTo>
                        <a:pt x="0" y="22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 w="9525">
                  <a:solidFill>
                    <a:srgbClr val="66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9" name="Freeform 124"/>
                <p:cNvSpPr>
                  <a:spLocks/>
                </p:cNvSpPr>
                <p:nvPr/>
              </p:nvSpPr>
              <p:spPr bwMode="auto">
                <a:xfrm>
                  <a:off x="7036111" y="6429375"/>
                  <a:ext cx="90488" cy="5873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7"/>
                    </a:cxn>
                    <a:cxn ang="0">
                      <a:pos x="4" y="14"/>
                    </a:cxn>
                    <a:cxn ang="0">
                      <a:pos x="11" y="22"/>
                    </a:cxn>
                    <a:cxn ang="0">
                      <a:pos x="17" y="27"/>
                    </a:cxn>
                    <a:cxn ang="0">
                      <a:pos x="27" y="31"/>
                    </a:cxn>
                    <a:cxn ang="0">
                      <a:pos x="36" y="35"/>
                    </a:cxn>
                    <a:cxn ang="0">
                      <a:pos x="46" y="37"/>
                    </a:cxn>
                    <a:cxn ang="0">
                      <a:pos x="57" y="37"/>
                    </a:cxn>
                    <a:cxn ang="0">
                      <a:pos x="57" y="22"/>
                    </a:cxn>
                    <a:cxn ang="0">
                      <a:pos x="48" y="20"/>
                    </a:cxn>
                    <a:cxn ang="0">
                      <a:pos x="40" y="20"/>
                    </a:cxn>
                    <a:cxn ang="0">
                      <a:pos x="32" y="16"/>
                    </a:cxn>
                    <a:cxn ang="0">
                      <a:pos x="27" y="14"/>
                    </a:cxn>
                    <a:cxn ang="0">
                      <a:pos x="21" y="11"/>
                    </a:cxn>
                    <a:cxn ang="0">
                      <a:pos x="17" y="7"/>
                    </a:cxn>
                    <a:cxn ang="0">
                      <a:pos x="15" y="3"/>
                    </a:cxn>
                    <a:cxn ang="0">
                      <a:pos x="15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7" h="37">
                      <a:moveTo>
                        <a:pt x="0" y="0"/>
                      </a:moveTo>
                      <a:lnTo>
                        <a:pt x="0" y="7"/>
                      </a:lnTo>
                      <a:lnTo>
                        <a:pt x="4" y="14"/>
                      </a:lnTo>
                      <a:lnTo>
                        <a:pt x="11" y="22"/>
                      </a:lnTo>
                      <a:lnTo>
                        <a:pt x="17" y="27"/>
                      </a:lnTo>
                      <a:lnTo>
                        <a:pt x="27" y="31"/>
                      </a:lnTo>
                      <a:lnTo>
                        <a:pt x="36" y="35"/>
                      </a:lnTo>
                      <a:lnTo>
                        <a:pt x="46" y="37"/>
                      </a:lnTo>
                      <a:lnTo>
                        <a:pt x="57" y="37"/>
                      </a:lnTo>
                      <a:lnTo>
                        <a:pt x="57" y="22"/>
                      </a:lnTo>
                      <a:lnTo>
                        <a:pt x="48" y="20"/>
                      </a:lnTo>
                      <a:lnTo>
                        <a:pt x="40" y="20"/>
                      </a:lnTo>
                      <a:lnTo>
                        <a:pt x="32" y="16"/>
                      </a:lnTo>
                      <a:lnTo>
                        <a:pt x="27" y="14"/>
                      </a:lnTo>
                      <a:lnTo>
                        <a:pt x="21" y="11"/>
                      </a:lnTo>
                      <a:lnTo>
                        <a:pt x="17" y="7"/>
                      </a:lnTo>
                      <a:lnTo>
                        <a:pt x="15" y="3"/>
                      </a:lnTo>
                      <a:lnTo>
                        <a:pt x="15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 w="9525">
                  <a:solidFill>
                    <a:srgbClr val="66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0" name="Freeform 125"/>
                <p:cNvSpPr>
                  <a:spLocks/>
                </p:cNvSpPr>
                <p:nvPr/>
              </p:nvSpPr>
              <p:spPr bwMode="auto">
                <a:xfrm>
                  <a:off x="7047224" y="6429375"/>
                  <a:ext cx="1587" cy="158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 w="9525">
                  <a:solidFill>
                    <a:srgbClr val="66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1" name="Freeform 126"/>
                <p:cNvSpPr>
                  <a:spLocks/>
                </p:cNvSpPr>
                <p:nvPr/>
              </p:nvSpPr>
              <p:spPr bwMode="auto">
                <a:xfrm>
                  <a:off x="7286936" y="6729412"/>
                  <a:ext cx="61913" cy="141288"/>
                </a:xfrm>
                <a:custGeom>
                  <a:avLst/>
                  <a:gdLst/>
                  <a:ahLst/>
                  <a:cxnLst>
                    <a:cxn ang="0">
                      <a:pos x="31" y="87"/>
                    </a:cxn>
                    <a:cxn ang="0">
                      <a:pos x="39" y="85"/>
                    </a:cxn>
                    <a:cxn ang="0">
                      <a:pos x="18" y="0"/>
                    </a:cxn>
                    <a:cxn ang="0">
                      <a:pos x="0" y="4"/>
                    </a:cxn>
                    <a:cxn ang="0">
                      <a:pos x="23" y="89"/>
                    </a:cxn>
                    <a:cxn ang="0">
                      <a:pos x="31" y="87"/>
                    </a:cxn>
                  </a:cxnLst>
                  <a:rect l="0" t="0" r="r" b="b"/>
                  <a:pathLst>
                    <a:path w="39" h="89">
                      <a:moveTo>
                        <a:pt x="31" y="87"/>
                      </a:moveTo>
                      <a:lnTo>
                        <a:pt x="39" y="85"/>
                      </a:lnTo>
                      <a:lnTo>
                        <a:pt x="18" y="0"/>
                      </a:lnTo>
                      <a:lnTo>
                        <a:pt x="0" y="4"/>
                      </a:lnTo>
                      <a:lnTo>
                        <a:pt x="23" y="89"/>
                      </a:lnTo>
                      <a:lnTo>
                        <a:pt x="31" y="87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 w="9525">
                  <a:solidFill>
                    <a:srgbClr val="66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2" name="Freeform 132"/>
                <p:cNvSpPr>
                  <a:spLocks/>
                </p:cNvSpPr>
                <p:nvPr/>
              </p:nvSpPr>
              <p:spPr bwMode="auto">
                <a:xfrm>
                  <a:off x="7245661" y="6375400"/>
                  <a:ext cx="26988" cy="347662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13"/>
                    </a:cxn>
                    <a:cxn ang="0">
                      <a:pos x="0" y="37"/>
                    </a:cxn>
                    <a:cxn ang="0">
                      <a:pos x="0" y="71"/>
                    </a:cxn>
                    <a:cxn ang="0">
                      <a:pos x="0" y="110"/>
                    </a:cxn>
                    <a:cxn ang="0">
                      <a:pos x="0" y="147"/>
                    </a:cxn>
                    <a:cxn ang="0">
                      <a:pos x="0" y="180"/>
                    </a:cxn>
                    <a:cxn ang="0">
                      <a:pos x="0" y="204"/>
                    </a:cxn>
                    <a:cxn ang="0">
                      <a:pos x="5" y="219"/>
                    </a:cxn>
                    <a:cxn ang="0">
                      <a:pos x="13" y="206"/>
                    </a:cxn>
                    <a:cxn ang="0">
                      <a:pos x="15" y="203"/>
                    </a:cxn>
                    <a:cxn ang="0">
                      <a:pos x="15" y="180"/>
                    </a:cxn>
                    <a:cxn ang="0">
                      <a:pos x="15" y="147"/>
                    </a:cxn>
                    <a:cxn ang="0">
                      <a:pos x="15" y="110"/>
                    </a:cxn>
                    <a:cxn ang="0">
                      <a:pos x="15" y="71"/>
                    </a:cxn>
                    <a:cxn ang="0">
                      <a:pos x="15" y="37"/>
                    </a:cxn>
                    <a:cxn ang="0">
                      <a:pos x="15" y="13"/>
                    </a:cxn>
                    <a:cxn ang="0">
                      <a:pos x="17" y="4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17" h="219">
                      <a:moveTo>
                        <a:pt x="2" y="0"/>
                      </a:moveTo>
                      <a:lnTo>
                        <a:pt x="0" y="13"/>
                      </a:lnTo>
                      <a:lnTo>
                        <a:pt x="0" y="37"/>
                      </a:lnTo>
                      <a:lnTo>
                        <a:pt x="0" y="71"/>
                      </a:lnTo>
                      <a:lnTo>
                        <a:pt x="0" y="110"/>
                      </a:lnTo>
                      <a:lnTo>
                        <a:pt x="0" y="147"/>
                      </a:lnTo>
                      <a:lnTo>
                        <a:pt x="0" y="180"/>
                      </a:lnTo>
                      <a:lnTo>
                        <a:pt x="0" y="204"/>
                      </a:lnTo>
                      <a:lnTo>
                        <a:pt x="5" y="219"/>
                      </a:lnTo>
                      <a:lnTo>
                        <a:pt x="13" y="206"/>
                      </a:lnTo>
                      <a:lnTo>
                        <a:pt x="15" y="203"/>
                      </a:lnTo>
                      <a:lnTo>
                        <a:pt x="15" y="180"/>
                      </a:lnTo>
                      <a:lnTo>
                        <a:pt x="15" y="147"/>
                      </a:lnTo>
                      <a:lnTo>
                        <a:pt x="15" y="110"/>
                      </a:lnTo>
                      <a:lnTo>
                        <a:pt x="15" y="71"/>
                      </a:lnTo>
                      <a:lnTo>
                        <a:pt x="15" y="37"/>
                      </a:lnTo>
                      <a:lnTo>
                        <a:pt x="15" y="13"/>
                      </a:lnTo>
                      <a:lnTo>
                        <a:pt x="17" y="4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 w="9525">
                  <a:solidFill>
                    <a:srgbClr val="66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3" name="Freeform 133"/>
                <p:cNvSpPr>
                  <a:spLocks/>
                </p:cNvSpPr>
                <p:nvPr/>
              </p:nvSpPr>
              <p:spPr bwMode="auto">
                <a:xfrm>
                  <a:off x="7259949" y="6378575"/>
                  <a:ext cx="1587" cy="158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 w="9525">
                  <a:solidFill>
                    <a:srgbClr val="66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4" name="Freeform 138"/>
                <p:cNvSpPr>
                  <a:spLocks/>
                </p:cNvSpPr>
                <p:nvPr/>
              </p:nvSpPr>
              <p:spPr bwMode="auto">
                <a:xfrm>
                  <a:off x="7305986" y="6429375"/>
                  <a:ext cx="1588" cy="158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 w="9525">
                  <a:solidFill>
                    <a:srgbClr val="66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60" name="Group 584"/>
              <p:cNvGrpSpPr/>
              <p:nvPr/>
            </p:nvGrpSpPr>
            <p:grpSpPr>
              <a:xfrm rot="19888336">
                <a:off x="5726004" y="5889522"/>
                <a:ext cx="298351" cy="366964"/>
                <a:chOff x="6986899" y="6324600"/>
                <a:chExt cx="361950" cy="546100"/>
              </a:xfrm>
            </p:grpSpPr>
            <p:sp>
              <p:nvSpPr>
                <p:cNvPr id="319" name="Freeform 104"/>
                <p:cNvSpPr>
                  <a:spLocks/>
                </p:cNvSpPr>
                <p:nvPr/>
              </p:nvSpPr>
              <p:spPr bwMode="auto">
                <a:xfrm>
                  <a:off x="6986899" y="6375400"/>
                  <a:ext cx="26987" cy="330200"/>
                </a:xfrm>
                <a:custGeom>
                  <a:avLst/>
                  <a:gdLst/>
                  <a:ahLst/>
                  <a:cxnLst>
                    <a:cxn ang="0">
                      <a:pos x="16" y="208"/>
                    </a:cxn>
                    <a:cxn ang="0">
                      <a:pos x="16" y="199"/>
                    </a:cxn>
                    <a:cxn ang="0">
                      <a:pos x="17" y="177"/>
                    </a:cxn>
                    <a:cxn ang="0">
                      <a:pos x="17" y="145"/>
                    </a:cxn>
                    <a:cxn ang="0">
                      <a:pos x="17" y="108"/>
                    </a:cxn>
                    <a:cxn ang="0">
                      <a:pos x="17" y="71"/>
                    </a:cxn>
                    <a:cxn ang="0">
                      <a:pos x="17" y="39"/>
                    </a:cxn>
                    <a:cxn ang="0">
                      <a:pos x="16" y="15"/>
                    </a:cxn>
                    <a:cxn ang="0">
                      <a:pos x="12" y="0"/>
                    </a:cxn>
                    <a:cxn ang="0">
                      <a:pos x="0" y="11"/>
                    </a:cxn>
                    <a:cxn ang="0">
                      <a:pos x="0" y="17"/>
                    </a:cxn>
                    <a:cxn ang="0">
                      <a:pos x="2" y="39"/>
                    </a:cxn>
                    <a:cxn ang="0">
                      <a:pos x="2" y="71"/>
                    </a:cxn>
                    <a:cxn ang="0">
                      <a:pos x="2" y="108"/>
                    </a:cxn>
                    <a:cxn ang="0">
                      <a:pos x="2" y="145"/>
                    </a:cxn>
                    <a:cxn ang="0">
                      <a:pos x="0" y="177"/>
                    </a:cxn>
                    <a:cxn ang="0">
                      <a:pos x="0" y="199"/>
                    </a:cxn>
                    <a:cxn ang="0">
                      <a:pos x="0" y="208"/>
                    </a:cxn>
                    <a:cxn ang="0">
                      <a:pos x="16" y="208"/>
                    </a:cxn>
                  </a:cxnLst>
                  <a:rect l="0" t="0" r="r" b="b"/>
                  <a:pathLst>
                    <a:path w="17" h="208">
                      <a:moveTo>
                        <a:pt x="16" y="208"/>
                      </a:moveTo>
                      <a:lnTo>
                        <a:pt x="16" y="199"/>
                      </a:lnTo>
                      <a:lnTo>
                        <a:pt x="17" y="177"/>
                      </a:lnTo>
                      <a:lnTo>
                        <a:pt x="17" y="145"/>
                      </a:lnTo>
                      <a:lnTo>
                        <a:pt x="17" y="108"/>
                      </a:lnTo>
                      <a:lnTo>
                        <a:pt x="17" y="71"/>
                      </a:lnTo>
                      <a:lnTo>
                        <a:pt x="17" y="39"/>
                      </a:lnTo>
                      <a:lnTo>
                        <a:pt x="16" y="15"/>
                      </a:lnTo>
                      <a:lnTo>
                        <a:pt x="12" y="0"/>
                      </a:lnTo>
                      <a:lnTo>
                        <a:pt x="0" y="11"/>
                      </a:lnTo>
                      <a:lnTo>
                        <a:pt x="0" y="17"/>
                      </a:lnTo>
                      <a:lnTo>
                        <a:pt x="2" y="39"/>
                      </a:lnTo>
                      <a:lnTo>
                        <a:pt x="2" y="71"/>
                      </a:lnTo>
                      <a:lnTo>
                        <a:pt x="2" y="108"/>
                      </a:lnTo>
                      <a:lnTo>
                        <a:pt x="2" y="145"/>
                      </a:lnTo>
                      <a:lnTo>
                        <a:pt x="0" y="177"/>
                      </a:lnTo>
                      <a:lnTo>
                        <a:pt x="0" y="199"/>
                      </a:lnTo>
                      <a:lnTo>
                        <a:pt x="0" y="208"/>
                      </a:lnTo>
                      <a:lnTo>
                        <a:pt x="16" y="208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 w="9525">
                  <a:solidFill>
                    <a:srgbClr val="66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0" name="Freeform 113"/>
                <p:cNvSpPr>
                  <a:spLocks/>
                </p:cNvSpPr>
                <p:nvPr/>
              </p:nvSpPr>
              <p:spPr bwMode="auto">
                <a:xfrm>
                  <a:off x="7029761" y="6729412"/>
                  <a:ext cx="60325" cy="141288"/>
                </a:xfrm>
                <a:custGeom>
                  <a:avLst/>
                  <a:gdLst/>
                  <a:ahLst/>
                  <a:cxnLst>
                    <a:cxn ang="0">
                      <a:pos x="31" y="87"/>
                    </a:cxn>
                    <a:cxn ang="0">
                      <a:pos x="38" y="85"/>
                    </a:cxn>
                    <a:cxn ang="0">
                      <a:pos x="17" y="0"/>
                    </a:cxn>
                    <a:cxn ang="0">
                      <a:pos x="0" y="4"/>
                    </a:cxn>
                    <a:cxn ang="0">
                      <a:pos x="23" y="89"/>
                    </a:cxn>
                    <a:cxn ang="0">
                      <a:pos x="31" y="87"/>
                    </a:cxn>
                  </a:cxnLst>
                  <a:rect l="0" t="0" r="r" b="b"/>
                  <a:pathLst>
                    <a:path w="38" h="89">
                      <a:moveTo>
                        <a:pt x="31" y="87"/>
                      </a:moveTo>
                      <a:lnTo>
                        <a:pt x="38" y="85"/>
                      </a:lnTo>
                      <a:lnTo>
                        <a:pt x="17" y="0"/>
                      </a:lnTo>
                      <a:lnTo>
                        <a:pt x="0" y="4"/>
                      </a:lnTo>
                      <a:lnTo>
                        <a:pt x="23" y="89"/>
                      </a:lnTo>
                      <a:lnTo>
                        <a:pt x="31" y="87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 w="9525">
                  <a:solidFill>
                    <a:srgbClr val="66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1" name="Freeform 114"/>
                <p:cNvSpPr>
                  <a:spLocks/>
                </p:cNvSpPr>
                <p:nvPr/>
              </p:nvSpPr>
              <p:spPr bwMode="auto">
                <a:xfrm>
                  <a:off x="7105961" y="6746875"/>
                  <a:ext cx="63500" cy="123825"/>
                </a:xfrm>
                <a:custGeom>
                  <a:avLst/>
                  <a:gdLst/>
                  <a:ahLst/>
                  <a:cxnLst>
                    <a:cxn ang="0">
                      <a:pos x="32" y="76"/>
                    </a:cxn>
                    <a:cxn ang="0">
                      <a:pos x="40" y="73"/>
                    </a:cxn>
                    <a:cxn ang="0">
                      <a:pos x="15" y="0"/>
                    </a:cxn>
                    <a:cxn ang="0">
                      <a:pos x="0" y="4"/>
                    </a:cxn>
                    <a:cxn ang="0">
                      <a:pos x="25" y="78"/>
                    </a:cxn>
                    <a:cxn ang="0">
                      <a:pos x="32" y="76"/>
                    </a:cxn>
                  </a:cxnLst>
                  <a:rect l="0" t="0" r="r" b="b"/>
                  <a:pathLst>
                    <a:path w="40" h="78">
                      <a:moveTo>
                        <a:pt x="32" y="76"/>
                      </a:moveTo>
                      <a:lnTo>
                        <a:pt x="40" y="73"/>
                      </a:lnTo>
                      <a:lnTo>
                        <a:pt x="15" y="0"/>
                      </a:lnTo>
                      <a:lnTo>
                        <a:pt x="0" y="4"/>
                      </a:lnTo>
                      <a:lnTo>
                        <a:pt x="25" y="78"/>
                      </a:lnTo>
                      <a:lnTo>
                        <a:pt x="32" y="76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 w="9525">
                  <a:solidFill>
                    <a:srgbClr val="66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2" name="Freeform 115"/>
                <p:cNvSpPr>
                  <a:spLocks/>
                </p:cNvSpPr>
                <p:nvPr/>
              </p:nvSpPr>
              <p:spPr bwMode="auto">
                <a:xfrm>
                  <a:off x="7183749" y="6738937"/>
                  <a:ext cx="66675" cy="131763"/>
                </a:xfrm>
                <a:custGeom>
                  <a:avLst/>
                  <a:gdLst/>
                  <a:ahLst/>
                  <a:cxnLst>
                    <a:cxn ang="0">
                      <a:pos x="35" y="81"/>
                    </a:cxn>
                    <a:cxn ang="0">
                      <a:pos x="42" y="78"/>
                    </a:cxn>
                    <a:cxn ang="0">
                      <a:pos x="16" y="0"/>
                    </a:cxn>
                    <a:cxn ang="0">
                      <a:pos x="0" y="5"/>
                    </a:cxn>
                    <a:cxn ang="0">
                      <a:pos x="27" y="83"/>
                    </a:cxn>
                    <a:cxn ang="0">
                      <a:pos x="35" y="81"/>
                    </a:cxn>
                  </a:cxnLst>
                  <a:rect l="0" t="0" r="r" b="b"/>
                  <a:pathLst>
                    <a:path w="42" h="83">
                      <a:moveTo>
                        <a:pt x="35" y="81"/>
                      </a:moveTo>
                      <a:lnTo>
                        <a:pt x="42" y="78"/>
                      </a:lnTo>
                      <a:lnTo>
                        <a:pt x="16" y="0"/>
                      </a:lnTo>
                      <a:lnTo>
                        <a:pt x="0" y="5"/>
                      </a:lnTo>
                      <a:lnTo>
                        <a:pt x="27" y="83"/>
                      </a:lnTo>
                      <a:lnTo>
                        <a:pt x="35" y="81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 w="9525">
                  <a:solidFill>
                    <a:srgbClr val="66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3" name="Freeform 116"/>
                <p:cNvSpPr>
                  <a:spLocks/>
                </p:cNvSpPr>
                <p:nvPr/>
              </p:nvSpPr>
              <p:spPr bwMode="auto">
                <a:xfrm>
                  <a:off x="6990074" y="6324600"/>
                  <a:ext cx="273050" cy="68262"/>
                </a:xfrm>
                <a:custGeom>
                  <a:avLst/>
                  <a:gdLst/>
                  <a:ahLst/>
                  <a:cxnLst>
                    <a:cxn ang="0">
                      <a:pos x="172" y="32"/>
                    </a:cxn>
                    <a:cxn ang="0">
                      <a:pos x="159" y="21"/>
                    </a:cxn>
                    <a:cxn ang="0">
                      <a:pos x="143" y="13"/>
                    </a:cxn>
                    <a:cxn ang="0">
                      <a:pos x="130" y="8"/>
                    </a:cxn>
                    <a:cxn ang="0">
                      <a:pos x="115" y="2"/>
                    </a:cxn>
                    <a:cxn ang="0">
                      <a:pos x="101" y="0"/>
                    </a:cxn>
                    <a:cxn ang="0">
                      <a:pos x="86" y="0"/>
                    </a:cxn>
                    <a:cxn ang="0">
                      <a:pos x="73" y="2"/>
                    </a:cxn>
                    <a:cxn ang="0">
                      <a:pos x="61" y="4"/>
                    </a:cxn>
                    <a:cxn ang="0">
                      <a:pos x="38" y="10"/>
                    </a:cxn>
                    <a:cxn ang="0">
                      <a:pos x="19" y="17"/>
                    </a:cxn>
                    <a:cxn ang="0">
                      <a:pos x="8" y="25"/>
                    </a:cxn>
                    <a:cxn ang="0">
                      <a:pos x="0" y="32"/>
                    </a:cxn>
                    <a:cxn ang="0">
                      <a:pos x="15" y="36"/>
                    </a:cxn>
                    <a:cxn ang="0">
                      <a:pos x="27" y="30"/>
                    </a:cxn>
                    <a:cxn ang="0">
                      <a:pos x="42" y="25"/>
                    </a:cxn>
                    <a:cxn ang="0">
                      <a:pos x="63" y="19"/>
                    </a:cxn>
                    <a:cxn ang="0">
                      <a:pos x="75" y="17"/>
                    </a:cxn>
                    <a:cxn ang="0">
                      <a:pos x="88" y="15"/>
                    </a:cxn>
                    <a:cxn ang="0">
                      <a:pos x="100" y="17"/>
                    </a:cxn>
                    <a:cxn ang="0">
                      <a:pos x="113" y="19"/>
                    </a:cxn>
                    <a:cxn ang="0">
                      <a:pos x="124" y="21"/>
                    </a:cxn>
                    <a:cxn ang="0">
                      <a:pos x="138" y="26"/>
                    </a:cxn>
                    <a:cxn ang="0">
                      <a:pos x="149" y="34"/>
                    </a:cxn>
                    <a:cxn ang="0">
                      <a:pos x="161" y="43"/>
                    </a:cxn>
                    <a:cxn ang="0">
                      <a:pos x="172" y="32"/>
                    </a:cxn>
                  </a:cxnLst>
                  <a:rect l="0" t="0" r="r" b="b"/>
                  <a:pathLst>
                    <a:path w="172" h="43">
                      <a:moveTo>
                        <a:pt x="172" y="32"/>
                      </a:moveTo>
                      <a:lnTo>
                        <a:pt x="159" y="21"/>
                      </a:lnTo>
                      <a:lnTo>
                        <a:pt x="143" y="13"/>
                      </a:lnTo>
                      <a:lnTo>
                        <a:pt x="130" y="8"/>
                      </a:lnTo>
                      <a:lnTo>
                        <a:pt x="115" y="2"/>
                      </a:lnTo>
                      <a:lnTo>
                        <a:pt x="101" y="0"/>
                      </a:lnTo>
                      <a:lnTo>
                        <a:pt x="86" y="0"/>
                      </a:lnTo>
                      <a:lnTo>
                        <a:pt x="73" y="2"/>
                      </a:lnTo>
                      <a:lnTo>
                        <a:pt x="61" y="4"/>
                      </a:lnTo>
                      <a:lnTo>
                        <a:pt x="38" y="10"/>
                      </a:lnTo>
                      <a:lnTo>
                        <a:pt x="19" y="17"/>
                      </a:lnTo>
                      <a:lnTo>
                        <a:pt x="8" y="25"/>
                      </a:lnTo>
                      <a:lnTo>
                        <a:pt x="0" y="32"/>
                      </a:lnTo>
                      <a:lnTo>
                        <a:pt x="15" y="36"/>
                      </a:lnTo>
                      <a:lnTo>
                        <a:pt x="27" y="30"/>
                      </a:lnTo>
                      <a:lnTo>
                        <a:pt x="42" y="25"/>
                      </a:lnTo>
                      <a:lnTo>
                        <a:pt x="63" y="19"/>
                      </a:lnTo>
                      <a:lnTo>
                        <a:pt x="75" y="17"/>
                      </a:lnTo>
                      <a:lnTo>
                        <a:pt x="88" y="15"/>
                      </a:lnTo>
                      <a:lnTo>
                        <a:pt x="100" y="17"/>
                      </a:lnTo>
                      <a:lnTo>
                        <a:pt x="113" y="19"/>
                      </a:lnTo>
                      <a:lnTo>
                        <a:pt x="124" y="21"/>
                      </a:lnTo>
                      <a:lnTo>
                        <a:pt x="138" y="26"/>
                      </a:lnTo>
                      <a:lnTo>
                        <a:pt x="149" y="34"/>
                      </a:lnTo>
                      <a:lnTo>
                        <a:pt x="161" y="43"/>
                      </a:lnTo>
                      <a:lnTo>
                        <a:pt x="172" y="32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 w="9525">
                  <a:solidFill>
                    <a:srgbClr val="66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4" name="Freeform 117"/>
                <p:cNvSpPr>
                  <a:spLocks/>
                </p:cNvSpPr>
                <p:nvPr/>
              </p:nvSpPr>
              <p:spPr bwMode="auto">
                <a:xfrm>
                  <a:off x="7245661" y="6375400"/>
                  <a:ext cx="26988" cy="330200"/>
                </a:xfrm>
                <a:custGeom>
                  <a:avLst/>
                  <a:gdLst/>
                  <a:ahLst/>
                  <a:cxnLst>
                    <a:cxn ang="0">
                      <a:pos x="15" y="208"/>
                    </a:cxn>
                    <a:cxn ang="0">
                      <a:pos x="15" y="199"/>
                    </a:cxn>
                    <a:cxn ang="0">
                      <a:pos x="15" y="177"/>
                    </a:cxn>
                    <a:cxn ang="0">
                      <a:pos x="17" y="145"/>
                    </a:cxn>
                    <a:cxn ang="0">
                      <a:pos x="17" y="108"/>
                    </a:cxn>
                    <a:cxn ang="0">
                      <a:pos x="17" y="71"/>
                    </a:cxn>
                    <a:cxn ang="0">
                      <a:pos x="17" y="39"/>
                    </a:cxn>
                    <a:cxn ang="0">
                      <a:pos x="15" y="15"/>
                    </a:cxn>
                    <a:cxn ang="0">
                      <a:pos x="11" y="0"/>
                    </a:cxn>
                    <a:cxn ang="0">
                      <a:pos x="0" y="11"/>
                    </a:cxn>
                    <a:cxn ang="0">
                      <a:pos x="0" y="17"/>
                    </a:cxn>
                    <a:cxn ang="0">
                      <a:pos x="2" y="39"/>
                    </a:cxn>
                    <a:cxn ang="0">
                      <a:pos x="2" y="71"/>
                    </a:cxn>
                    <a:cxn ang="0">
                      <a:pos x="2" y="108"/>
                    </a:cxn>
                    <a:cxn ang="0">
                      <a:pos x="2" y="145"/>
                    </a:cxn>
                    <a:cxn ang="0">
                      <a:pos x="0" y="177"/>
                    </a:cxn>
                    <a:cxn ang="0">
                      <a:pos x="0" y="199"/>
                    </a:cxn>
                    <a:cxn ang="0">
                      <a:pos x="0" y="208"/>
                    </a:cxn>
                    <a:cxn ang="0">
                      <a:pos x="15" y="208"/>
                    </a:cxn>
                  </a:cxnLst>
                  <a:rect l="0" t="0" r="r" b="b"/>
                  <a:pathLst>
                    <a:path w="17" h="208">
                      <a:moveTo>
                        <a:pt x="15" y="208"/>
                      </a:moveTo>
                      <a:lnTo>
                        <a:pt x="15" y="199"/>
                      </a:lnTo>
                      <a:lnTo>
                        <a:pt x="15" y="177"/>
                      </a:lnTo>
                      <a:lnTo>
                        <a:pt x="17" y="145"/>
                      </a:lnTo>
                      <a:lnTo>
                        <a:pt x="17" y="108"/>
                      </a:lnTo>
                      <a:lnTo>
                        <a:pt x="17" y="71"/>
                      </a:lnTo>
                      <a:lnTo>
                        <a:pt x="17" y="39"/>
                      </a:lnTo>
                      <a:lnTo>
                        <a:pt x="15" y="15"/>
                      </a:lnTo>
                      <a:lnTo>
                        <a:pt x="11" y="0"/>
                      </a:lnTo>
                      <a:lnTo>
                        <a:pt x="0" y="11"/>
                      </a:lnTo>
                      <a:lnTo>
                        <a:pt x="0" y="17"/>
                      </a:lnTo>
                      <a:lnTo>
                        <a:pt x="2" y="39"/>
                      </a:lnTo>
                      <a:lnTo>
                        <a:pt x="2" y="71"/>
                      </a:lnTo>
                      <a:lnTo>
                        <a:pt x="2" y="108"/>
                      </a:lnTo>
                      <a:lnTo>
                        <a:pt x="2" y="145"/>
                      </a:lnTo>
                      <a:lnTo>
                        <a:pt x="0" y="177"/>
                      </a:lnTo>
                      <a:lnTo>
                        <a:pt x="0" y="199"/>
                      </a:lnTo>
                      <a:lnTo>
                        <a:pt x="0" y="208"/>
                      </a:lnTo>
                      <a:lnTo>
                        <a:pt x="15" y="208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 w="9525">
                  <a:solidFill>
                    <a:srgbClr val="66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5" name="Freeform 118"/>
                <p:cNvSpPr>
                  <a:spLocks/>
                </p:cNvSpPr>
                <p:nvPr/>
              </p:nvSpPr>
              <p:spPr bwMode="auto">
                <a:xfrm>
                  <a:off x="6996424" y="6702425"/>
                  <a:ext cx="273050" cy="58737"/>
                </a:xfrm>
                <a:custGeom>
                  <a:avLst/>
                  <a:gdLst/>
                  <a:ahLst/>
                  <a:cxnLst>
                    <a:cxn ang="0">
                      <a:pos x="0" y="13"/>
                    </a:cxn>
                    <a:cxn ang="0">
                      <a:pos x="15" y="23"/>
                    </a:cxn>
                    <a:cxn ang="0">
                      <a:pos x="31" y="28"/>
                    </a:cxn>
                    <a:cxn ang="0">
                      <a:pos x="46" y="34"/>
                    </a:cxn>
                    <a:cxn ang="0">
                      <a:pos x="61" y="36"/>
                    </a:cxn>
                    <a:cxn ang="0">
                      <a:pos x="76" y="37"/>
                    </a:cxn>
                    <a:cxn ang="0">
                      <a:pos x="90" y="37"/>
                    </a:cxn>
                    <a:cxn ang="0">
                      <a:pos x="103" y="36"/>
                    </a:cxn>
                    <a:cxn ang="0">
                      <a:pos x="117" y="34"/>
                    </a:cxn>
                    <a:cxn ang="0">
                      <a:pos x="138" y="28"/>
                    </a:cxn>
                    <a:cxn ang="0">
                      <a:pos x="155" y="21"/>
                    </a:cxn>
                    <a:cxn ang="0">
                      <a:pos x="166" y="13"/>
                    </a:cxn>
                    <a:cxn ang="0">
                      <a:pos x="172" y="2"/>
                    </a:cxn>
                    <a:cxn ang="0">
                      <a:pos x="157" y="2"/>
                    </a:cxn>
                    <a:cxn ang="0">
                      <a:pos x="155" y="0"/>
                    </a:cxn>
                    <a:cxn ang="0">
                      <a:pos x="147" y="6"/>
                    </a:cxn>
                    <a:cxn ang="0">
                      <a:pos x="132" y="13"/>
                    </a:cxn>
                    <a:cxn ang="0">
                      <a:pos x="113" y="19"/>
                    </a:cxn>
                    <a:cxn ang="0">
                      <a:pos x="101" y="21"/>
                    </a:cxn>
                    <a:cxn ang="0">
                      <a:pos x="90" y="23"/>
                    </a:cxn>
                    <a:cxn ang="0">
                      <a:pos x="76" y="23"/>
                    </a:cxn>
                    <a:cxn ang="0">
                      <a:pos x="63" y="21"/>
                    </a:cxn>
                    <a:cxn ang="0">
                      <a:pos x="50" y="19"/>
                    </a:cxn>
                    <a:cxn ang="0">
                      <a:pos x="36" y="15"/>
                    </a:cxn>
                    <a:cxn ang="0">
                      <a:pos x="23" y="10"/>
                    </a:cxn>
                    <a:cxn ang="0">
                      <a:pos x="8" y="0"/>
                    </a:cxn>
                    <a:cxn ang="0">
                      <a:pos x="0" y="13"/>
                    </a:cxn>
                  </a:cxnLst>
                  <a:rect l="0" t="0" r="r" b="b"/>
                  <a:pathLst>
                    <a:path w="172" h="37">
                      <a:moveTo>
                        <a:pt x="0" y="13"/>
                      </a:moveTo>
                      <a:lnTo>
                        <a:pt x="15" y="23"/>
                      </a:lnTo>
                      <a:lnTo>
                        <a:pt x="31" y="28"/>
                      </a:lnTo>
                      <a:lnTo>
                        <a:pt x="46" y="34"/>
                      </a:lnTo>
                      <a:lnTo>
                        <a:pt x="61" y="36"/>
                      </a:lnTo>
                      <a:lnTo>
                        <a:pt x="76" y="37"/>
                      </a:lnTo>
                      <a:lnTo>
                        <a:pt x="90" y="37"/>
                      </a:lnTo>
                      <a:lnTo>
                        <a:pt x="103" y="36"/>
                      </a:lnTo>
                      <a:lnTo>
                        <a:pt x="117" y="34"/>
                      </a:lnTo>
                      <a:lnTo>
                        <a:pt x="138" y="28"/>
                      </a:lnTo>
                      <a:lnTo>
                        <a:pt x="155" y="21"/>
                      </a:lnTo>
                      <a:lnTo>
                        <a:pt x="166" y="13"/>
                      </a:lnTo>
                      <a:lnTo>
                        <a:pt x="172" y="2"/>
                      </a:lnTo>
                      <a:lnTo>
                        <a:pt x="157" y="2"/>
                      </a:lnTo>
                      <a:lnTo>
                        <a:pt x="155" y="0"/>
                      </a:lnTo>
                      <a:lnTo>
                        <a:pt x="147" y="6"/>
                      </a:lnTo>
                      <a:lnTo>
                        <a:pt x="132" y="13"/>
                      </a:lnTo>
                      <a:lnTo>
                        <a:pt x="113" y="19"/>
                      </a:lnTo>
                      <a:lnTo>
                        <a:pt x="101" y="21"/>
                      </a:lnTo>
                      <a:lnTo>
                        <a:pt x="90" y="23"/>
                      </a:lnTo>
                      <a:lnTo>
                        <a:pt x="76" y="23"/>
                      </a:lnTo>
                      <a:lnTo>
                        <a:pt x="63" y="21"/>
                      </a:lnTo>
                      <a:lnTo>
                        <a:pt x="50" y="19"/>
                      </a:lnTo>
                      <a:lnTo>
                        <a:pt x="36" y="15"/>
                      </a:lnTo>
                      <a:lnTo>
                        <a:pt x="23" y="10"/>
                      </a:lnTo>
                      <a:lnTo>
                        <a:pt x="8" y="0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 w="9525">
                  <a:solidFill>
                    <a:srgbClr val="66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6" name="Freeform 119"/>
                <p:cNvSpPr>
                  <a:spLocks/>
                </p:cNvSpPr>
                <p:nvPr/>
              </p:nvSpPr>
              <p:spPr bwMode="auto">
                <a:xfrm>
                  <a:off x="6986899" y="6375400"/>
                  <a:ext cx="26987" cy="347662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13"/>
                    </a:cxn>
                    <a:cxn ang="0">
                      <a:pos x="0" y="37"/>
                    </a:cxn>
                    <a:cxn ang="0">
                      <a:pos x="0" y="71"/>
                    </a:cxn>
                    <a:cxn ang="0">
                      <a:pos x="0" y="110"/>
                    </a:cxn>
                    <a:cxn ang="0">
                      <a:pos x="0" y="147"/>
                    </a:cxn>
                    <a:cxn ang="0">
                      <a:pos x="0" y="180"/>
                    </a:cxn>
                    <a:cxn ang="0">
                      <a:pos x="0" y="204"/>
                    </a:cxn>
                    <a:cxn ang="0">
                      <a:pos x="6" y="219"/>
                    </a:cxn>
                    <a:cxn ang="0">
                      <a:pos x="14" y="206"/>
                    </a:cxn>
                    <a:cxn ang="0">
                      <a:pos x="17" y="203"/>
                    </a:cxn>
                    <a:cxn ang="0">
                      <a:pos x="16" y="180"/>
                    </a:cxn>
                    <a:cxn ang="0">
                      <a:pos x="16" y="147"/>
                    </a:cxn>
                    <a:cxn ang="0">
                      <a:pos x="16" y="110"/>
                    </a:cxn>
                    <a:cxn ang="0">
                      <a:pos x="16" y="71"/>
                    </a:cxn>
                    <a:cxn ang="0">
                      <a:pos x="16" y="37"/>
                    </a:cxn>
                    <a:cxn ang="0">
                      <a:pos x="17" y="13"/>
                    </a:cxn>
                    <a:cxn ang="0">
                      <a:pos x="17" y="4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17" h="219">
                      <a:moveTo>
                        <a:pt x="2" y="0"/>
                      </a:moveTo>
                      <a:lnTo>
                        <a:pt x="0" y="13"/>
                      </a:lnTo>
                      <a:lnTo>
                        <a:pt x="0" y="37"/>
                      </a:lnTo>
                      <a:lnTo>
                        <a:pt x="0" y="71"/>
                      </a:lnTo>
                      <a:lnTo>
                        <a:pt x="0" y="110"/>
                      </a:lnTo>
                      <a:lnTo>
                        <a:pt x="0" y="147"/>
                      </a:lnTo>
                      <a:lnTo>
                        <a:pt x="0" y="180"/>
                      </a:lnTo>
                      <a:lnTo>
                        <a:pt x="0" y="204"/>
                      </a:lnTo>
                      <a:lnTo>
                        <a:pt x="6" y="219"/>
                      </a:lnTo>
                      <a:lnTo>
                        <a:pt x="14" y="206"/>
                      </a:lnTo>
                      <a:lnTo>
                        <a:pt x="17" y="203"/>
                      </a:lnTo>
                      <a:lnTo>
                        <a:pt x="16" y="180"/>
                      </a:lnTo>
                      <a:lnTo>
                        <a:pt x="16" y="147"/>
                      </a:lnTo>
                      <a:lnTo>
                        <a:pt x="16" y="110"/>
                      </a:lnTo>
                      <a:lnTo>
                        <a:pt x="16" y="71"/>
                      </a:lnTo>
                      <a:lnTo>
                        <a:pt x="16" y="37"/>
                      </a:lnTo>
                      <a:lnTo>
                        <a:pt x="17" y="13"/>
                      </a:lnTo>
                      <a:lnTo>
                        <a:pt x="17" y="4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 w="9525">
                  <a:solidFill>
                    <a:srgbClr val="66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7" name="Freeform 120"/>
                <p:cNvSpPr>
                  <a:spLocks/>
                </p:cNvSpPr>
                <p:nvPr/>
              </p:nvSpPr>
              <p:spPr bwMode="auto">
                <a:xfrm>
                  <a:off x="7002774" y="6378575"/>
                  <a:ext cx="1587" cy="158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 w="9525">
                  <a:solidFill>
                    <a:srgbClr val="66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8" name="Freeform 121"/>
                <p:cNvSpPr>
                  <a:spLocks/>
                </p:cNvSpPr>
                <p:nvPr/>
              </p:nvSpPr>
              <p:spPr bwMode="auto">
                <a:xfrm>
                  <a:off x="7036111" y="6369050"/>
                  <a:ext cx="90488" cy="60325"/>
                </a:xfrm>
                <a:custGeom>
                  <a:avLst/>
                  <a:gdLst/>
                  <a:ahLst/>
                  <a:cxnLst>
                    <a:cxn ang="0">
                      <a:pos x="57" y="0"/>
                    </a:cxn>
                    <a:cxn ang="0">
                      <a:pos x="46" y="0"/>
                    </a:cxn>
                    <a:cxn ang="0">
                      <a:pos x="36" y="2"/>
                    </a:cxn>
                    <a:cxn ang="0">
                      <a:pos x="27" y="6"/>
                    </a:cxn>
                    <a:cxn ang="0">
                      <a:pos x="17" y="10"/>
                    </a:cxn>
                    <a:cxn ang="0">
                      <a:pos x="11" y="15"/>
                    </a:cxn>
                    <a:cxn ang="0">
                      <a:pos x="4" y="21"/>
                    </a:cxn>
                    <a:cxn ang="0">
                      <a:pos x="0" y="28"/>
                    </a:cxn>
                    <a:cxn ang="0">
                      <a:pos x="0" y="38"/>
                    </a:cxn>
                    <a:cxn ang="0">
                      <a:pos x="15" y="38"/>
                    </a:cxn>
                    <a:cxn ang="0">
                      <a:pos x="15" y="34"/>
                    </a:cxn>
                    <a:cxn ang="0">
                      <a:pos x="17" y="30"/>
                    </a:cxn>
                    <a:cxn ang="0">
                      <a:pos x="21" y="26"/>
                    </a:cxn>
                    <a:cxn ang="0">
                      <a:pos x="27" y="23"/>
                    </a:cxn>
                    <a:cxn ang="0">
                      <a:pos x="32" y="19"/>
                    </a:cxn>
                    <a:cxn ang="0">
                      <a:pos x="40" y="17"/>
                    </a:cxn>
                    <a:cxn ang="0">
                      <a:pos x="48" y="15"/>
                    </a:cxn>
                    <a:cxn ang="0">
                      <a:pos x="57" y="15"/>
                    </a:cxn>
                    <a:cxn ang="0">
                      <a:pos x="57" y="0"/>
                    </a:cxn>
                  </a:cxnLst>
                  <a:rect l="0" t="0" r="r" b="b"/>
                  <a:pathLst>
                    <a:path w="57" h="38">
                      <a:moveTo>
                        <a:pt x="57" y="0"/>
                      </a:moveTo>
                      <a:lnTo>
                        <a:pt x="46" y="0"/>
                      </a:lnTo>
                      <a:lnTo>
                        <a:pt x="36" y="2"/>
                      </a:lnTo>
                      <a:lnTo>
                        <a:pt x="27" y="6"/>
                      </a:lnTo>
                      <a:lnTo>
                        <a:pt x="17" y="10"/>
                      </a:lnTo>
                      <a:lnTo>
                        <a:pt x="11" y="15"/>
                      </a:lnTo>
                      <a:lnTo>
                        <a:pt x="4" y="21"/>
                      </a:lnTo>
                      <a:lnTo>
                        <a:pt x="0" y="28"/>
                      </a:lnTo>
                      <a:lnTo>
                        <a:pt x="0" y="38"/>
                      </a:lnTo>
                      <a:lnTo>
                        <a:pt x="15" y="38"/>
                      </a:lnTo>
                      <a:lnTo>
                        <a:pt x="15" y="34"/>
                      </a:lnTo>
                      <a:lnTo>
                        <a:pt x="17" y="30"/>
                      </a:lnTo>
                      <a:lnTo>
                        <a:pt x="21" y="26"/>
                      </a:lnTo>
                      <a:lnTo>
                        <a:pt x="27" y="23"/>
                      </a:lnTo>
                      <a:lnTo>
                        <a:pt x="32" y="19"/>
                      </a:lnTo>
                      <a:lnTo>
                        <a:pt x="40" y="17"/>
                      </a:lnTo>
                      <a:lnTo>
                        <a:pt x="48" y="15"/>
                      </a:lnTo>
                      <a:lnTo>
                        <a:pt x="57" y="15"/>
                      </a:lnTo>
                      <a:lnTo>
                        <a:pt x="57" y="0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 w="9525">
                  <a:solidFill>
                    <a:srgbClr val="66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9" name="Freeform 122"/>
                <p:cNvSpPr>
                  <a:spLocks/>
                </p:cNvSpPr>
                <p:nvPr/>
              </p:nvSpPr>
              <p:spPr bwMode="auto">
                <a:xfrm>
                  <a:off x="7126599" y="6369050"/>
                  <a:ext cx="90487" cy="60325"/>
                </a:xfrm>
                <a:custGeom>
                  <a:avLst/>
                  <a:gdLst/>
                  <a:ahLst/>
                  <a:cxnLst>
                    <a:cxn ang="0">
                      <a:pos x="57" y="38"/>
                    </a:cxn>
                    <a:cxn ang="0">
                      <a:pos x="56" y="28"/>
                    </a:cxn>
                    <a:cxn ang="0">
                      <a:pos x="52" y="21"/>
                    </a:cxn>
                    <a:cxn ang="0">
                      <a:pos x="46" y="15"/>
                    </a:cxn>
                    <a:cxn ang="0">
                      <a:pos x="40" y="10"/>
                    </a:cxn>
                    <a:cxn ang="0">
                      <a:pos x="31" y="6"/>
                    </a:cxn>
                    <a:cxn ang="0">
                      <a:pos x="21" y="2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15"/>
                    </a:cxn>
                    <a:cxn ang="0">
                      <a:pos x="10" y="15"/>
                    </a:cxn>
                    <a:cxn ang="0">
                      <a:pos x="17" y="17"/>
                    </a:cxn>
                    <a:cxn ang="0">
                      <a:pos x="25" y="19"/>
                    </a:cxn>
                    <a:cxn ang="0">
                      <a:pos x="31" y="23"/>
                    </a:cxn>
                    <a:cxn ang="0">
                      <a:pos x="36" y="26"/>
                    </a:cxn>
                    <a:cxn ang="0">
                      <a:pos x="40" y="30"/>
                    </a:cxn>
                    <a:cxn ang="0">
                      <a:pos x="42" y="34"/>
                    </a:cxn>
                    <a:cxn ang="0">
                      <a:pos x="42" y="38"/>
                    </a:cxn>
                    <a:cxn ang="0">
                      <a:pos x="57" y="38"/>
                    </a:cxn>
                  </a:cxnLst>
                  <a:rect l="0" t="0" r="r" b="b"/>
                  <a:pathLst>
                    <a:path w="57" h="38">
                      <a:moveTo>
                        <a:pt x="57" y="38"/>
                      </a:moveTo>
                      <a:lnTo>
                        <a:pt x="56" y="28"/>
                      </a:lnTo>
                      <a:lnTo>
                        <a:pt x="52" y="21"/>
                      </a:lnTo>
                      <a:lnTo>
                        <a:pt x="46" y="15"/>
                      </a:lnTo>
                      <a:lnTo>
                        <a:pt x="40" y="10"/>
                      </a:lnTo>
                      <a:lnTo>
                        <a:pt x="31" y="6"/>
                      </a:lnTo>
                      <a:lnTo>
                        <a:pt x="21" y="2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15"/>
                      </a:lnTo>
                      <a:lnTo>
                        <a:pt x="10" y="15"/>
                      </a:lnTo>
                      <a:lnTo>
                        <a:pt x="17" y="17"/>
                      </a:lnTo>
                      <a:lnTo>
                        <a:pt x="25" y="19"/>
                      </a:lnTo>
                      <a:lnTo>
                        <a:pt x="31" y="23"/>
                      </a:lnTo>
                      <a:lnTo>
                        <a:pt x="36" y="26"/>
                      </a:lnTo>
                      <a:lnTo>
                        <a:pt x="40" y="30"/>
                      </a:lnTo>
                      <a:lnTo>
                        <a:pt x="42" y="34"/>
                      </a:lnTo>
                      <a:lnTo>
                        <a:pt x="42" y="38"/>
                      </a:lnTo>
                      <a:lnTo>
                        <a:pt x="57" y="38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 w="9525">
                  <a:solidFill>
                    <a:srgbClr val="66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" name="Freeform 123"/>
                <p:cNvSpPr>
                  <a:spLocks/>
                </p:cNvSpPr>
                <p:nvPr/>
              </p:nvSpPr>
              <p:spPr bwMode="auto">
                <a:xfrm>
                  <a:off x="7126599" y="6429375"/>
                  <a:ext cx="90487" cy="58737"/>
                </a:xfrm>
                <a:custGeom>
                  <a:avLst/>
                  <a:gdLst/>
                  <a:ahLst/>
                  <a:cxnLst>
                    <a:cxn ang="0">
                      <a:pos x="0" y="37"/>
                    </a:cxn>
                    <a:cxn ang="0">
                      <a:pos x="12" y="37"/>
                    </a:cxn>
                    <a:cxn ang="0">
                      <a:pos x="21" y="35"/>
                    </a:cxn>
                    <a:cxn ang="0">
                      <a:pos x="31" y="31"/>
                    </a:cxn>
                    <a:cxn ang="0">
                      <a:pos x="40" y="27"/>
                    </a:cxn>
                    <a:cxn ang="0">
                      <a:pos x="46" y="22"/>
                    </a:cxn>
                    <a:cxn ang="0">
                      <a:pos x="52" y="14"/>
                    </a:cxn>
                    <a:cxn ang="0">
                      <a:pos x="56" y="7"/>
                    </a:cxn>
                    <a:cxn ang="0">
                      <a:pos x="57" y="0"/>
                    </a:cxn>
                    <a:cxn ang="0">
                      <a:pos x="42" y="0"/>
                    </a:cxn>
                    <a:cxn ang="0">
                      <a:pos x="42" y="3"/>
                    </a:cxn>
                    <a:cxn ang="0">
                      <a:pos x="40" y="7"/>
                    </a:cxn>
                    <a:cxn ang="0">
                      <a:pos x="36" y="11"/>
                    </a:cxn>
                    <a:cxn ang="0">
                      <a:pos x="31" y="14"/>
                    </a:cxn>
                    <a:cxn ang="0">
                      <a:pos x="25" y="16"/>
                    </a:cxn>
                    <a:cxn ang="0">
                      <a:pos x="17" y="20"/>
                    </a:cxn>
                    <a:cxn ang="0">
                      <a:pos x="10" y="20"/>
                    </a:cxn>
                    <a:cxn ang="0">
                      <a:pos x="0" y="22"/>
                    </a:cxn>
                    <a:cxn ang="0">
                      <a:pos x="0" y="37"/>
                    </a:cxn>
                  </a:cxnLst>
                  <a:rect l="0" t="0" r="r" b="b"/>
                  <a:pathLst>
                    <a:path w="57" h="37">
                      <a:moveTo>
                        <a:pt x="0" y="37"/>
                      </a:moveTo>
                      <a:lnTo>
                        <a:pt x="12" y="37"/>
                      </a:lnTo>
                      <a:lnTo>
                        <a:pt x="21" y="35"/>
                      </a:lnTo>
                      <a:lnTo>
                        <a:pt x="31" y="31"/>
                      </a:lnTo>
                      <a:lnTo>
                        <a:pt x="40" y="27"/>
                      </a:lnTo>
                      <a:lnTo>
                        <a:pt x="46" y="22"/>
                      </a:lnTo>
                      <a:lnTo>
                        <a:pt x="52" y="14"/>
                      </a:lnTo>
                      <a:lnTo>
                        <a:pt x="56" y="7"/>
                      </a:lnTo>
                      <a:lnTo>
                        <a:pt x="57" y="0"/>
                      </a:lnTo>
                      <a:lnTo>
                        <a:pt x="42" y="0"/>
                      </a:lnTo>
                      <a:lnTo>
                        <a:pt x="42" y="3"/>
                      </a:lnTo>
                      <a:lnTo>
                        <a:pt x="40" y="7"/>
                      </a:lnTo>
                      <a:lnTo>
                        <a:pt x="36" y="11"/>
                      </a:lnTo>
                      <a:lnTo>
                        <a:pt x="31" y="14"/>
                      </a:lnTo>
                      <a:lnTo>
                        <a:pt x="25" y="16"/>
                      </a:lnTo>
                      <a:lnTo>
                        <a:pt x="17" y="20"/>
                      </a:lnTo>
                      <a:lnTo>
                        <a:pt x="10" y="20"/>
                      </a:lnTo>
                      <a:lnTo>
                        <a:pt x="0" y="22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 w="9525">
                  <a:solidFill>
                    <a:srgbClr val="66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1" name="Freeform 124"/>
                <p:cNvSpPr>
                  <a:spLocks/>
                </p:cNvSpPr>
                <p:nvPr/>
              </p:nvSpPr>
              <p:spPr bwMode="auto">
                <a:xfrm>
                  <a:off x="7036111" y="6429375"/>
                  <a:ext cx="90488" cy="5873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7"/>
                    </a:cxn>
                    <a:cxn ang="0">
                      <a:pos x="4" y="14"/>
                    </a:cxn>
                    <a:cxn ang="0">
                      <a:pos x="11" y="22"/>
                    </a:cxn>
                    <a:cxn ang="0">
                      <a:pos x="17" y="27"/>
                    </a:cxn>
                    <a:cxn ang="0">
                      <a:pos x="27" y="31"/>
                    </a:cxn>
                    <a:cxn ang="0">
                      <a:pos x="36" y="35"/>
                    </a:cxn>
                    <a:cxn ang="0">
                      <a:pos x="46" y="37"/>
                    </a:cxn>
                    <a:cxn ang="0">
                      <a:pos x="57" y="37"/>
                    </a:cxn>
                    <a:cxn ang="0">
                      <a:pos x="57" y="22"/>
                    </a:cxn>
                    <a:cxn ang="0">
                      <a:pos x="48" y="20"/>
                    </a:cxn>
                    <a:cxn ang="0">
                      <a:pos x="40" y="20"/>
                    </a:cxn>
                    <a:cxn ang="0">
                      <a:pos x="32" y="16"/>
                    </a:cxn>
                    <a:cxn ang="0">
                      <a:pos x="27" y="14"/>
                    </a:cxn>
                    <a:cxn ang="0">
                      <a:pos x="21" y="11"/>
                    </a:cxn>
                    <a:cxn ang="0">
                      <a:pos x="17" y="7"/>
                    </a:cxn>
                    <a:cxn ang="0">
                      <a:pos x="15" y="3"/>
                    </a:cxn>
                    <a:cxn ang="0">
                      <a:pos x="15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7" h="37">
                      <a:moveTo>
                        <a:pt x="0" y="0"/>
                      </a:moveTo>
                      <a:lnTo>
                        <a:pt x="0" y="7"/>
                      </a:lnTo>
                      <a:lnTo>
                        <a:pt x="4" y="14"/>
                      </a:lnTo>
                      <a:lnTo>
                        <a:pt x="11" y="22"/>
                      </a:lnTo>
                      <a:lnTo>
                        <a:pt x="17" y="27"/>
                      </a:lnTo>
                      <a:lnTo>
                        <a:pt x="27" y="31"/>
                      </a:lnTo>
                      <a:lnTo>
                        <a:pt x="36" y="35"/>
                      </a:lnTo>
                      <a:lnTo>
                        <a:pt x="46" y="37"/>
                      </a:lnTo>
                      <a:lnTo>
                        <a:pt x="57" y="37"/>
                      </a:lnTo>
                      <a:lnTo>
                        <a:pt x="57" y="22"/>
                      </a:lnTo>
                      <a:lnTo>
                        <a:pt x="48" y="20"/>
                      </a:lnTo>
                      <a:lnTo>
                        <a:pt x="40" y="20"/>
                      </a:lnTo>
                      <a:lnTo>
                        <a:pt x="32" y="16"/>
                      </a:lnTo>
                      <a:lnTo>
                        <a:pt x="27" y="14"/>
                      </a:lnTo>
                      <a:lnTo>
                        <a:pt x="21" y="11"/>
                      </a:lnTo>
                      <a:lnTo>
                        <a:pt x="17" y="7"/>
                      </a:lnTo>
                      <a:lnTo>
                        <a:pt x="15" y="3"/>
                      </a:lnTo>
                      <a:lnTo>
                        <a:pt x="15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 w="9525">
                  <a:solidFill>
                    <a:srgbClr val="66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2" name="Freeform 125"/>
                <p:cNvSpPr>
                  <a:spLocks/>
                </p:cNvSpPr>
                <p:nvPr/>
              </p:nvSpPr>
              <p:spPr bwMode="auto">
                <a:xfrm>
                  <a:off x="7047224" y="6429375"/>
                  <a:ext cx="1587" cy="158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 w="9525">
                  <a:solidFill>
                    <a:srgbClr val="66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3" name="Freeform 126"/>
                <p:cNvSpPr>
                  <a:spLocks/>
                </p:cNvSpPr>
                <p:nvPr/>
              </p:nvSpPr>
              <p:spPr bwMode="auto">
                <a:xfrm>
                  <a:off x="7286936" y="6729412"/>
                  <a:ext cx="61913" cy="141288"/>
                </a:xfrm>
                <a:custGeom>
                  <a:avLst/>
                  <a:gdLst/>
                  <a:ahLst/>
                  <a:cxnLst>
                    <a:cxn ang="0">
                      <a:pos x="31" y="87"/>
                    </a:cxn>
                    <a:cxn ang="0">
                      <a:pos x="39" y="85"/>
                    </a:cxn>
                    <a:cxn ang="0">
                      <a:pos x="18" y="0"/>
                    </a:cxn>
                    <a:cxn ang="0">
                      <a:pos x="0" y="4"/>
                    </a:cxn>
                    <a:cxn ang="0">
                      <a:pos x="23" y="89"/>
                    </a:cxn>
                    <a:cxn ang="0">
                      <a:pos x="31" y="87"/>
                    </a:cxn>
                  </a:cxnLst>
                  <a:rect l="0" t="0" r="r" b="b"/>
                  <a:pathLst>
                    <a:path w="39" h="89">
                      <a:moveTo>
                        <a:pt x="31" y="87"/>
                      </a:moveTo>
                      <a:lnTo>
                        <a:pt x="39" y="85"/>
                      </a:lnTo>
                      <a:lnTo>
                        <a:pt x="18" y="0"/>
                      </a:lnTo>
                      <a:lnTo>
                        <a:pt x="0" y="4"/>
                      </a:lnTo>
                      <a:lnTo>
                        <a:pt x="23" y="89"/>
                      </a:lnTo>
                      <a:lnTo>
                        <a:pt x="31" y="87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 w="9525">
                  <a:solidFill>
                    <a:srgbClr val="66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4" name="Freeform 132"/>
                <p:cNvSpPr>
                  <a:spLocks/>
                </p:cNvSpPr>
                <p:nvPr/>
              </p:nvSpPr>
              <p:spPr bwMode="auto">
                <a:xfrm>
                  <a:off x="7245661" y="6375400"/>
                  <a:ext cx="26988" cy="347662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13"/>
                    </a:cxn>
                    <a:cxn ang="0">
                      <a:pos x="0" y="37"/>
                    </a:cxn>
                    <a:cxn ang="0">
                      <a:pos x="0" y="71"/>
                    </a:cxn>
                    <a:cxn ang="0">
                      <a:pos x="0" y="110"/>
                    </a:cxn>
                    <a:cxn ang="0">
                      <a:pos x="0" y="147"/>
                    </a:cxn>
                    <a:cxn ang="0">
                      <a:pos x="0" y="180"/>
                    </a:cxn>
                    <a:cxn ang="0">
                      <a:pos x="0" y="204"/>
                    </a:cxn>
                    <a:cxn ang="0">
                      <a:pos x="5" y="219"/>
                    </a:cxn>
                    <a:cxn ang="0">
                      <a:pos x="13" y="206"/>
                    </a:cxn>
                    <a:cxn ang="0">
                      <a:pos x="15" y="203"/>
                    </a:cxn>
                    <a:cxn ang="0">
                      <a:pos x="15" y="180"/>
                    </a:cxn>
                    <a:cxn ang="0">
                      <a:pos x="15" y="147"/>
                    </a:cxn>
                    <a:cxn ang="0">
                      <a:pos x="15" y="110"/>
                    </a:cxn>
                    <a:cxn ang="0">
                      <a:pos x="15" y="71"/>
                    </a:cxn>
                    <a:cxn ang="0">
                      <a:pos x="15" y="37"/>
                    </a:cxn>
                    <a:cxn ang="0">
                      <a:pos x="15" y="13"/>
                    </a:cxn>
                    <a:cxn ang="0">
                      <a:pos x="17" y="4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17" h="219">
                      <a:moveTo>
                        <a:pt x="2" y="0"/>
                      </a:moveTo>
                      <a:lnTo>
                        <a:pt x="0" y="13"/>
                      </a:lnTo>
                      <a:lnTo>
                        <a:pt x="0" y="37"/>
                      </a:lnTo>
                      <a:lnTo>
                        <a:pt x="0" y="71"/>
                      </a:lnTo>
                      <a:lnTo>
                        <a:pt x="0" y="110"/>
                      </a:lnTo>
                      <a:lnTo>
                        <a:pt x="0" y="147"/>
                      </a:lnTo>
                      <a:lnTo>
                        <a:pt x="0" y="180"/>
                      </a:lnTo>
                      <a:lnTo>
                        <a:pt x="0" y="204"/>
                      </a:lnTo>
                      <a:lnTo>
                        <a:pt x="5" y="219"/>
                      </a:lnTo>
                      <a:lnTo>
                        <a:pt x="13" y="206"/>
                      </a:lnTo>
                      <a:lnTo>
                        <a:pt x="15" y="203"/>
                      </a:lnTo>
                      <a:lnTo>
                        <a:pt x="15" y="180"/>
                      </a:lnTo>
                      <a:lnTo>
                        <a:pt x="15" y="147"/>
                      </a:lnTo>
                      <a:lnTo>
                        <a:pt x="15" y="110"/>
                      </a:lnTo>
                      <a:lnTo>
                        <a:pt x="15" y="71"/>
                      </a:lnTo>
                      <a:lnTo>
                        <a:pt x="15" y="37"/>
                      </a:lnTo>
                      <a:lnTo>
                        <a:pt x="15" y="13"/>
                      </a:lnTo>
                      <a:lnTo>
                        <a:pt x="17" y="4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 w="9525">
                  <a:solidFill>
                    <a:srgbClr val="66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5" name="Freeform 133"/>
                <p:cNvSpPr>
                  <a:spLocks/>
                </p:cNvSpPr>
                <p:nvPr/>
              </p:nvSpPr>
              <p:spPr bwMode="auto">
                <a:xfrm>
                  <a:off x="7259949" y="6378575"/>
                  <a:ext cx="1587" cy="158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 w="9525">
                  <a:solidFill>
                    <a:srgbClr val="66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6" name="Freeform 138"/>
                <p:cNvSpPr>
                  <a:spLocks/>
                </p:cNvSpPr>
                <p:nvPr/>
              </p:nvSpPr>
              <p:spPr bwMode="auto">
                <a:xfrm>
                  <a:off x="7305986" y="6429375"/>
                  <a:ext cx="1588" cy="158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 w="9525">
                  <a:solidFill>
                    <a:srgbClr val="66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61" name="Donut 260"/>
              <p:cNvSpPr/>
              <p:nvPr/>
            </p:nvSpPr>
            <p:spPr>
              <a:xfrm>
                <a:off x="2971799" y="4461365"/>
                <a:ext cx="800562" cy="543151"/>
              </a:xfrm>
              <a:prstGeom prst="donut">
                <a:avLst/>
              </a:prstGeom>
              <a:solidFill>
                <a:srgbClr val="C0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62" name="Donut 261"/>
              <p:cNvSpPr/>
              <p:nvPr/>
            </p:nvSpPr>
            <p:spPr>
              <a:xfrm>
                <a:off x="2032016" y="5097430"/>
                <a:ext cx="497242" cy="379740"/>
              </a:xfrm>
              <a:prstGeom prst="donu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rgbClr val="66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63" name="Line 34"/>
              <p:cNvSpPr>
                <a:spLocks noChangeShapeType="1"/>
              </p:cNvSpPr>
              <p:nvPr/>
            </p:nvSpPr>
            <p:spPr bwMode="auto">
              <a:xfrm>
                <a:off x="2239608" y="3950301"/>
                <a:ext cx="2209" cy="3088"/>
              </a:xfrm>
              <a:prstGeom prst="line">
                <a:avLst/>
              </a:prstGeom>
              <a:noFill/>
              <a:ln w="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4" name="Freeform 35"/>
              <p:cNvSpPr>
                <a:spLocks/>
              </p:cNvSpPr>
              <p:nvPr/>
            </p:nvSpPr>
            <p:spPr bwMode="auto">
              <a:xfrm>
                <a:off x="1817816" y="3925587"/>
                <a:ext cx="2207" cy="308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5" name="Line 36"/>
              <p:cNvSpPr>
                <a:spLocks noChangeShapeType="1"/>
              </p:cNvSpPr>
              <p:nvPr/>
            </p:nvSpPr>
            <p:spPr bwMode="auto">
              <a:xfrm>
                <a:off x="3109692" y="3953390"/>
                <a:ext cx="2209" cy="3091"/>
              </a:xfrm>
              <a:prstGeom prst="line">
                <a:avLst/>
              </a:prstGeom>
              <a:noFill/>
              <a:ln w="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" name="Line 308"/>
              <p:cNvSpPr>
                <a:spLocks noChangeShapeType="1"/>
              </p:cNvSpPr>
              <p:nvPr/>
            </p:nvSpPr>
            <p:spPr bwMode="auto">
              <a:xfrm>
                <a:off x="2449400" y="4039887"/>
                <a:ext cx="2207" cy="3091"/>
              </a:xfrm>
              <a:prstGeom prst="line">
                <a:avLst/>
              </a:prstGeom>
              <a:noFill/>
              <a:ln w="0">
                <a:solidFill>
                  <a:srgbClr val="EF9EE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" name="Freeform 309"/>
              <p:cNvSpPr>
                <a:spLocks/>
              </p:cNvSpPr>
              <p:nvPr/>
            </p:nvSpPr>
            <p:spPr bwMode="auto">
              <a:xfrm>
                <a:off x="2027608" y="4015173"/>
                <a:ext cx="2209" cy="309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9900"/>
              </a:solidFill>
              <a:ln w="952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8" name="Line 310"/>
              <p:cNvSpPr>
                <a:spLocks noChangeShapeType="1"/>
              </p:cNvSpPr>
              <p:nvPr/>
            </p:nvSpPr>
            <p:spPr bwMode="auto">
              <a:xfrm>
                <a:off x="3319485" y="4042977"/>
                <a:ext cx="2207" cy="3088"/>
              </a:xfrm>
              <a:prstGeom prst="line">
                <a:avLst/>
              </a:prstGeom>
              <a:noFill/>
              <a:ln w="0">
                <a:solidFill>
                  <a:srgbClr val="EF9EE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9" name="Freeform 311"/>
              <p:cNvSpPr>
                <a:spLocks/>
              </p:cNvSpPr>
              <p:nvPr/>
            </p:nvSpPr>
            <p:spPr bwMode="auto">
              <a:xfrm>
                <a:off x="2610608" y="3740236"/>
                <a:ext cx="19876" cy="40158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3" y="6"/>
                  </a:cxn>
                  <a:cxn ang="0">
                    <a:pos x="9" y="0"/>
                  </a:cxn>
                  <a:cxn ang="0">
                    <a:pos x="0" y="13"/>
                  </a:cxn>
                </a:cxnLst>
                <a:rect l="0" t="0" r="r" b="b"/>
                <a:pathLst>
                  <a:path w="9" h="13">
                    <a:moveTo>
                      <a:pt x="0" y="13"/>
                    </a:moveTo>
                    <a:lnTo>
                      <a:pt x="3" y="6"/>
                    </a:lnTo>
                    <a:lnTo>
                      <a:pt x="9" y="0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FF9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0" name="Freeform 312"/>
              <p:cNvSpPr>
                <a:spLocks/>
              </p:cNvSpPr>
              <p:nvPr/>
            </p:nvSpPr>
            <p:spPr bwMode="auto">
              <a:xfrm>
                <a:off x="2515651" y="3832912"/>
                <a:ext cx="1996337" cy="302740"/>
              </a:xfrm>
              <a:custGeom>
                <a:avLst/>
                <a:gdLst/>
                <a:ahLst/>
                <a:cxnLst>
                  <a:cxn ang="0">
                    <a:pos x="898" y="45"/>
                  </a:cxn>
                  <a:cxn ang="0">
                    <a:pos x="890" y="41"/>
                  </a:cxn>
                  <a:cxn ang="0">
                    <a:pos x="871" y="35"/>
                  </a:cxn>
                  <a:cxn ang="0">
                    <a:pos x="839" y="24"/>
                  </a:cxn>
                  <a:cxn ang="0">
                    <a:pos x="795" y="15"/>
                  </a:cxn>
                  <a:cxn ang="0">
                    <a:pos x="768" y="9"/>
                  </a:cxn>
                  <a:cxn ang="0">
                    <a:pos x="739" y="6"/>
                  </a:cxn>
                  <a:cxn ang="0">
                    <a:pos x="709" y="2"/>
                  </a:cxn>
                  <a:cxn ang="0">
                    <a:pos x="676" y="0"/>
                  </a:cxn>
                  <a:cxn ang="0">
                    <a:pos x="640" y="0"/>
                  </a:cxn>
                  <a:cxn ang="0">
                    <a:pos x="602" y="0"/>
                  </a:cxn>
                  <a:cxn ang="0">
                    <a:pos x="562" y="2"/>
                  </a:cxn>
                  <a:cxn ang="0">
                    <a:pos x="519" y="7"/>
                  </a:cxn>
                  <a:cxn ang="0">
                    <a:pos x="437" y="19"/>
                  </a:cxn>
                  <a:cxn ang="0">
                    <a:pos x="363" y="30"/>
                  </a:cxn>
                  <a:cxn ang="0">
                    <a:pos x="296" y="39"/>
                  </a:cxn>
                  <a:cxn ang="0">
                    <a:pos x="233" y="48"/>
                  </a:cxn>
                  <a:cxn ang="0">
                    <a:pos x="177" y="54"/>
                  </a:cxn>
                  <a:cxn ang="0">
                    <a:pos x="124" y="58"/>
                  </a:cxn>
                  <a:cxn ang="0">
                    <a:pos x="74" y="59"/>
                  </a:cxn>
                  <a:cxn ang="0">
                    <a:pos x="28" y="58"/>
                  </a:cxn>
                  <a:cxn ang="0">
                    <a:pos x="9" y="58"/>
                  </a:cxn>
                  <a:cxn ang="0">
                    <a:pos x="2" y="59"/>
                  </a:cxn>
                  <a:cxn ang="0">
                    <a:pos x="0" y="59"/>
                  </a:cxn>
                  <a:cxn ang="0">
                    <a:pos x="0" y="61"/>
                  </a:cxn>
                  <a:cxn ang="0">
                    <a:pos x="4" y="63"/>
                  </a:cxn>
                  <a:cxn ang="0">
                    <a:pos x="7" y="65"/>
                  </a:cxn>
                  <a:cxn ang="0">
                    <a:pos x="23" y="69"/>
                  </a:cxn>
                  <a:cxn ang="0">
                    <a:pos x="44" y="74"/>
                  </a:cxn>
                  <a:cxn ang="0">
                    <a:pos x="70" y="78"/>
                  </a:cxn>
                  <a:cxn ang="0">
                    <a:pos x="103" y="84"/>
                  </a:cxn>
                  <a:cxn ang="0">
                    <a:pos x="141" y="89"/>
                  </a:cxn>
                  <a:cxn ang="0">
                    <a:pos x="183" y="93"/>
                  </a:cxn>
                  <a:cxn ang="0">
                    <a:pos x="231" y="97"/>
                  </a:cxn>
                  <a:cxn ang="0">
                    <a:pos x="281" y="98"/>
                  </a:cxn>
                  <a:cxn ang="0">
                    <a:pos x="332" y="98"/>
                  </a:cxn>
                  <a:cxn ang="0">
                    <a:pos x="386" y="97"/>
                  </a:cxn>
                  <a:cxn ang="0">
                    <a:pos x="441" y="95"/>
                  </a:cxn>
                  <a:cxn ang="0">
                    <a:pos x="498" y="89"/>
                  </a:cxn>
                  <a:cxn ang="0">
                    <a:pos x="602" y="78"/>
                  </a:cxn>
                  <a:cxn ang="0">
                    <a:pos x="684" y="67"/>
                  </a:cxn>
                  <a:cxn ang="0">
                    <a:pos x="747" y="59"/>
                  </a:cxn>
                  <a:cxn ang="0">
                    <a:pos x="797" y="54"/>
                  </a:cxn>
                  <a:cxn ang="0">
                    <a:pos x="835" y="50"/>
                  </a:cxn>
                  <a:cxn ang="0">
                    <a:pos x="863" y="46"/>
                  </a:cxn>
                  <a:cxn ang="0">
                    <a:pos x="884" y="46"/>
                  </a:cxn>
                  <a:cxn ang="0">
                    <a:pos x="904" y="46"/>
                  </a:cxn>
                </a:cxnLst>
                <a:rect l="0" t="0" r="r" b="b"/>
                <a:pathLst>
                  <a:path w="904" h="98">
                    <a:moveTo>
                      <a:pt x="898" y="45"/>
                    </a:moveTo>
                    <a:lnTo>
                      <a:pt x="890" y="41"/>
                    </a:lnTo>
                    <a:lnTo>
                      <a:pt x="871" y="35"/>
                    </a:lnTo>
                    <a:lnTo>
                      <a:pt x="839" y="24"/>
                    </a:lnTo>
                    <a:lnTo>
                      <a:pt x="795" y="15"/>
                    </a:lnTo>
                    <a:lnTo>
                      <a:pt x="768" y="9"/>
                    </a:lnTo>
                    <a:lnTo>
                      <a:pt x="739" y="6"/>
                    </a:lnTo>
                    <a:lnTo>
                      <a:pt x="709" y="2"/>
                    </a:lnTo>
                    <a:lnTo>
                      <a:pt x="676" y="0"/>
                    </a:lnTo>
                    <a:lnTo>
                      <a:pt x="640" y="0"/>
                    </a:lnTo>
                    <a:lnTo>
                      <a:pt x="602" y="0"/>
                    </a:lnTo>
                    <a:lnTo>
                      <a:pt x="562" y="2"/>
                    </a:lnTo>
                    <a:lnTo>
                      <a:pt x="519" y="7"/>
                    </a:lnTo>
                    <a:lnTo>
                      <a:pt x="437" y="19"/>
                    </a:lnTo>
                    <a:lnTo>
                      <a:pt x="363" y="30"/>
                    </a:lnTo>
                    <a:lnTo>
                      <a:pt x="296" y="39"/>
                    </a:lnTo>
                    <a:lnTo>
                      <a:pt x="233" y="48"/>
                    </a:lnTo>
                    <a:lnTo>
                      <a:pt x="177" y="54"/>
                    </a:lnTo>
                    <a:lnTo>
                      <a:pt x="124" y="58"/>
                    </a:lnTo>
                    <a:lnTo>
                      <a:pt x="74" y="59"/>
                    </a:lnTo>
                    <a:lnTo>
                      <a:pt x="28" y="58"/>
                    </a:lnTo>
                    <a:lnTo>
                      <a:pt x="9" y="58"/>
                    </a:lnTo>
                    <a:lnTo>
                      <a:pt x="2" y="59"/>
                    </a:lnTo>
                    <a:lnTo>
                      <a:pt x="0" y="59"/>
                    </a:lnTo>
                    <a:lnTo>
                      <a:pt x="0" y="61"/>
                    </a:lnTo>
                    <a:lnTo>
                      <a:pt x="4" y="63"/>
                    </a:lnTo>
                    <a:lnTo>
                      <a:pt x="7" y="65"/>
                    </a:lnTo>
                    <a:lnTo>
                      <a:pt x="23" y="69"/>
                    </a:lnTo>
                    <a:lnTo>
                      <a:pt x="44" y="74"/>
                    </a:lnTo>
                    <a:lnTo>
                      <a:pt x="70" y="78"/>
                    </a:lnTo>
                    <a:lnTo>
                      <a:pt x="103" y="84"/>
                    </a:lnTo>
                    <a:lnTo>
                      <a:pt x="141" y="89"/>
                    </a:lnTo>
                    <a:lnTo>
                      <a:pt x="183" y="93"/>
                    </a:lnTo>
                    <a:lnTo>
                      <a:pt x="231" y="97"/>
                    </a:lnTo>
                    <a:lnTo>
                      <a:pt x="281" y="98"/>
                    </a:lnTo>
                    <a:lnTo>
                      <a:pt x="332" y="98"/>
                    </a:lnTo>
                    <a:lnTo>
                      <a:pt x="386" y="97"/>
                    </a:lnTo>
                    <a:lnTo>
                      <a:pt x="441" y="95"/>
                    </a:lnTo>
                    <a:lnTo>
                      <a:pt x="498" y="89"/>
                    </a:lnTo>
                    <a:lnTo>
                      <a:pt x="602" y="78"/>
                    </a:lnTo>
                    <a:lnTo>
                      <a:pt x="684" y="67"/>
                    </a:lnTo>
                    <a:lnTo>
                      <a:pt x="747" y="59"/>
                    </a:lnTo>
                    <a:lnTo>
                      <a:pt x="797" y="54"/>
                    </a:lnTo>
                    <a:lnTo>
                      <a:pt x="835" y="50"/>
                    </a:lnTo>
                    <a:lnTo>
                      <a:pt x="863" y="46"/>
                    </a:lnTo>
                    <a:lnTo>
                      <a:pt x="884" y="46"/>
                    </a:lnTo>
                    <a:lnTo>
                      <a:pt x="904" y="46"/>
                    </a:lnTo>
                  </a:path>
                </a:pathLst>
              </a:custGeom>
              <a:noFill/>
              <a:ln w="0">
                <a:solidFill>
                  <a:srgbClr val="FF99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1" name="Freeform 313"/>
              <p:cNvSpPr>
                <a:spLocks/>
              </p:cNvSpPr>
              <p:nvPr/>
            </p:nvSpPr>
            <p:spPr bwMode="auto">
              <a:xfrm>
                <a:off x="2358858" y="3746415"/>
                <a:ext cx="2325379" cy="466466"/>
              </a:xfrm>
              <a:custGeom>
                <a:avLst/>
                <a:gdLst/>
                <a:ahLst/>
                <a:cxnLst>
                  <a:cxn ang="0">
                    <a:pos x="0" y="86"/>
                  </a:cxn>
                  <a:cxn ang="0">
                    <a:pos x="2" y="84"/>
                  </a:cxn>
                  <a:cxn ang="0">
                    <a:pos x="10" y="82"/>
                  </a:cxn>
                  <a:cxn ang="0">
                    <a:pos x="25" y="80"/>
                  </a:cxn>
                  <a:cxn ang="0">
                    <a:pos x="48" y="78"/>
                  </a:cxn>
                  <a:cxn ang="0">
                    <a:pos x="107" y="73"/>
                  </a:cxn>
                  <a:cxn ang="0">
                    <a:pos x="180" y="69"/>
                  </a:cxn>
                  <a:cxn ang="0">
                    <a:pos x="256" y="61"/>
                  </a:cxn>
                  <a:cxn ang="0">
                    <a:pos x="331" y="56"/>
                  </a:cxn>
                  <a:cxn ang="0">
                    <a:pos x="394" y="48"/>
                  </a:cxn>
                  <a:cxn ang="0">
                    <a:pos x="436" y="41"/>
                  </a:cxn>
                  <a:cxn ang="0">
                    <a:pos x="468" y="32"/>
                  </a:cxn>
                  <a:cxn ang="0">
                    <a:pos x="503" y="22"/>
                  </a:cxn>
                  <a:cxn ang="0">
                    <a:pos x="539" y="13"/>
                  </a:cxn>
                  <a:cxn ang="0">
                    <a:pos x="579" y="6"/>
                  </a:cxn>
                  <a:cxn ang="0">
                    <a:pos x="602" y="4"/>
                  </a:cxn>
                  <a:cxn ang="0">
                    <a:pos x="623" y="2"/>
                  </a:cxn>
                  <a:cxn ang="0">
                    <a:pos x="648" y="0"/>
                  </a:cxn>
                  <a:cxn ang="0">
                    <a:pos x="673" y="0"/>
                  </a:cxn>
                  <a:cxn ang="0">
                    <a:pos x="699" y="2"/>
                  </a:cxn>
                  <a:cxn ang="0">
                    <a:pos x="726" y="4"/>
                  </a:cxn>
                  <a:cxn ang="0">
                    <a:pos x="757" y="8"/>
                  </a:cxn>
                  <a:cxn ang="0">
                    <a:pos x="787" y="13"/>
                  </a:cxn>
                  <a:cxn ang="0">
                    <a:pos x="839" y="22"/>
                  </a:cxn>
                  <a:cxn ang="0">
                    <a:pos x="873" y="32"/>
                  </a:cxn>
                  <a:cxn ang="0">
                    <a:pos x="894" y="37"/>
                  </a:cxn>
                  <a:cxn ang="0">
                    <a:pos x="910" y="43"/>
                  </a:cxn>
                  <a:cxn ang="0">
                    <a:pos x="925" y="48"/>
                  </a:cxn>
                  <a:cxn ang="0">
                    <a:pos x="946" y="54"/>
                  </a:cxn>
                  <a:cxn ang="0">
                    <a:pos x="976" y="60"/>
                  </a:cxn>
                  <a:cxn ang="0">
                    <a:pos x="1024" y="67"/>
                  </a:cxn>
                  <a:cxn ang="0">
                    <a:pos x="1036" y="69"/>
                  </a:cxn>
                  <a:cxn ang="0">
                    <a:pos x="1045" y="71"/>
                  </a:cxn>
                  <a:cxn ang="0">
                    <a:pos x="1051" y="74"/>
                  </a:cxn>
                  <a:cxn ang="0">
                    <a:pos x="1053" y="76"/>
                  </a:cxn>
                  <a:cxn ang="0">
                    <a:pos x="1053" y="78"/>
                  </a:cxn>
                  <a:cxn ang="0">
                    <a:pos x="1049" y="82"/>
                  </a:cxn>
                  <a:cxn ang="0">
                    <a:pos x="1043" y="84"/>
                  </a:cxn>
                  <a:cxn ang="0">
                    <a:pos x="1034" y="86"/>
                  </a:cxn>
                  <a:cxn ang="0">
                    <a:pos x="982" y="97"/>
                  </a:cxn>
                  <a:cxn ang="0">
                    <a:pos x="908" y="108"/>
                  </a:cxn>
                  <a:cxn ang="0">
                    <a:pos x="825" y="117"/>
                  </a:cxn>
                  <a:cxn ang="0">
                    <a:pos x="747" y="125"/>
                  </a:cxn>
                  <a:cxn ang="0">
                    <a:pos x="688" y="130"/>
                  </a:cxn>
                  <a:cxn ang="0">
                    <a:pos x="657" y="134"/>
                  </a:cxn>
                  <a:cxn ang="0">
                    <a:pos x="640" y="136"/>
                  </a:cxn>
                  <a:cxn ang="0">
                    <a:pos x="611" y="139"/>
                  </a:cxn>
                  <a:cxn ang="0">
                    <a:pos x="573" y="143"/>
                  </a:cxn>
                  <a:cxn ang="0">
                    <a:pos x="527" y="147"/>
                  </a:cxn>
                  <a:cxn ang="0">
                    <a:pos x="474" y="151"/>
                  </a:cxn>
                  <a:cxn ang="0">
                    <a:pos x="418" y="151"/>
                  </a:cxn>
                  <a:cxn ang="0">
                    <a:pos x="361" y="151"/>
                  </a:cxn>
                  <a:cxn ang="0">
                    <a:pos x="302" y="147"/>
                  </a:cxn>
                  <a:cxn ang="0">
                    <a:pos x="245" y="141"/>
                  </a:cxn>
                  <a:cxn ang="0">
                    <a:pos x="191" y="134"/>
                  </a:cxn>
                  <a:cxn ang="0">
                    <a:pos x="143" y="125"/>
                  </a:cxn>
                  <a:cxn ang="0">
                    <a:pos x="99" y="115"/>
                  </a:cxn>
                  <a:cxn ang="0">
                    <a:pos x="63" y="106"/>
                  </a:cxn>
                  <a:cxn ang="0">
                    <a:pos x="34" y="97"/>
                  </a:cxn>
                  <a:cxn ang="0">
                    <a:pos x="13" y="89"/>
                  </a:cxn>
                  <a:cxn ang="0">
                    <a:pos x="0" y="86"/>
                  </a:cxn>
                </a:cxnLst>
                <a:rect l="0" t="0" r="r" b="b"/>
                <a:pathLst>
                  <a:path w="1053" h="151">
                    <a:moveTo>
                      <a:pt x="0" y="86"/>
                    </a:moveTo>
                    <a:lnTo>
                      <a:pt x="2" y="84"/>
                    </a:lnTo>
                    <a:lnTo>
                      <a:pt x="10" y="82"/>
                    </a:lnTo>
                    <a:lnTo>
                      <a:pt x="25" y="80"/>
                    </a:lnTo>
                    <a:lnTo>
                      <a:pt x="48" y="78"/>
                    </a:lnTo>
                    <a:lnTo>
                      <a:pt x="107" y="73"/>
                    </a:lnTo>
                    <a:lnTo>
                      <a:pt x="180" y="69"/>
                    </a:lnTo>
                    <a:lnTo>
                      <a:pt x="256" y="61"/>
                    </a:lnTo>
                    <a:lnTo>
                      <a:pt x="331" y="56"/>
                    </a:lnTo>
                    <a:lnTo>
                      <a:pt x="394" y="48"/>
                    </a:lnTo>
                    <a:lnTo>
                      <a:pt x="436" y="41"/>
                    </a:lnTo>
                    <a:lnTo>
                      <a:pt x="468" y="32"/>
                    </a:lnTo>
                    <a:lnTo>
                      <a:pt x="503" y="22"/>
                    </a:lnTo>
                    <a:lnTo>
                      <a:pt x="539" y="13"/>
                    </a:lnTo>
                    <a:lnTo>
                      <a:pt x="579" y="6"/>
                    </a:lnTo>
                    <a:lnTo>
                      <a:pt x="602" y="4"/>
                    </a:lnTo>
                    <a:lnTo>
                      <a:pt x="623" y="2"/>
                    </a:lnTo>
                    <a:lnTo>
                      <a:pt x="648" y="0"/>
                    </a:lnTo>
                    <a:lnTo>
                      <a:pt x="673" y="0"/>
                    </a:lnTo>
                    <a:lnTo>
                      <a:pt x="699" y="2"/>
                    </a:lnTo>
                    <a:lnTo>
                      <a:pt x="726" y="4"/>
                    </a:lnTo>
                    <a:lnTo>
                      <a:pt x="757" y="8"/>
                    </a:lnTo>
                    <a:lnTo>
                      <a:pt x="787" y="13"/>
                    </a:lnTo>
                    <a:lnTo>
                      <a:pt x="839" y="22"/>
                    </a:lnTo>
                    <a:lnTo>
                      <a:pt x="873" y="32"/>
                    </a:lnTo>
                    <a:lnTo>
                      <a:pt x="894" y="37"/>
                    </a:lnTo>
                    <a:lnTo>
                      <a:pt x="910" y="43"/>
                    </a:lnTo>
                    <a:lnTo>
                      <a:pt x="925" y="48"/>
                    </a:lnTo>
                    <a:lnTo>
                      <a:pt x="946" y="54"/>
                    </a:lnTo>
                    <a:lnTo>
                      <a:pt x="976" y="60"/>
                    </a:lnTo>
                    <a:lnTo>
                      <a:pt x="1024" y="67"/>
                    </a:lnTo>
                    <a:lnTo>
                      <a:pt x="1036" y="69"/>
                    </a:lnTo>
                    <a:lnTo>
                      <a:pt x="1045" y="71"/>
                    </a:lnTo>
                    <a:lnTo>
                      <a:pt x="1051" y="74"/>
                    </a:lnTo>
                    <a:lnTo>
                      <a:pt x="1053" y="76"/>
                    </a:lnTo>
                    <a:lnTo>
                      <a:pt x="1053" y="78"/>
                    </a:lnTo>
                    <a:lnTo>
                      <a:pt x="1049" y="82"/>
                    </a:lnTo>
                    <a:lnTo>
                      <a:pt x="1043" y="84"/>
                    </a:lnTo>
                    <a:lnTo>
                      <a:pt x="1034" y="86"/>
                    </a:lnTo>
                    <a:lnTo>
                      <a:pt x="982" y="97"/>
                    </a:lnTo>
                    <a:lnTo>
                      <a:pt x="908" y="108"/>
                    </a:lnTo>
                    <a:lnTo>
                      <a:pt x="825" y="117"/>
                    </a:lnTo>
                    <a:lnTo>
                      <a:pt x="747" y="125"/>
                    </a:lnTo>
                    <a:lnTo>
                      <a:pt x="688" y="130"/>
                    </a:lnTo>
                    <a:lnTo>
                      <a:pt x="657" y="134"/>
                    </a:lnTo>
                    <a:lnTo>
                      <a:pt x="640" y="136"/>
                    </a:lnTo>
                    <a:lnTo>
                      <a:pt x="611" y="139"/>
                    </a:lnTo>
                    <a:lnTo>
                      <a:pt x="573" y="143"/>
                    </a:lnTo>
                    <a:lnTo>
                      <a:pt x="527" y="147"/>
                    </a:lnTo>
                    <a:lnTo>
                      <a:pt x="474" y="151"/>
                    </a:lnTo>
                    <a:lnTo>
                      <a:pt x="418" y="151"/>
                    </a:lnTo>
                    <a:lnTo>
                      <a:pt x="361" y="151"/>
                    </a:lnTo>
                    <a:lnTo>
                      <a:pt x="302" y="147"/>
                    </a:lnTo>
                    <a:lnTo>
                      <a:pt x="245" y="141"/>
                    </a:lnTo>
                    <a:lnTo>
                      <a:pt x="191" y="134"/>
                    </a:lnTo>
                    <a:lnTo>
                      <a:pt x="143" y="125"/>
                    </a:lnTo>
                    <a:lnTo>
                      <a:pt x="99" y="115"/>
                    </a:lnTo>
                    <a:lnTo>
                      <a:pt x="63" y="106"/>
                    </a:lnTo>
                    <a:lnTo>
                      <a:pt x="34" y="97"/>
                    </a:lnTo>
                    <a:lnTo>
                      <a:pt x="13" y="89"/>
                    </a:lnTo>
                    <a:lnTo>
                      <a:pt x="0" y="86"/>
                    </a:lnTo>
                  </a:path>
                </a:pathLst>
              </a:custGeom>
              <a:noFill/>
              <a:ln w="0">
                <a:solidFill>
                  <a:srgbClr val="FF99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2" name="Line 314"/>
              <p:cNvSpPr>
                <a:spLocks noChangeShapeType="1"/>
              </p:cNvSpPr>
              <p:nvPr/>
            </p:nvSpPr>
            <p:spPr bwMode="auto">
              <a:xfrm>
                <a:off x="2358858" y="4012085"/>
                <a:ext cx="2209" cy="3088"/>
              </a:xfrm>
              <a:prstGeom prst="line">
                <a:avLst/>
              </a:prstGeom>
              <a:noFill/>
              <a:ln w="0">
                <a:solidFill>
                  <a:srgbClr val="EF9EE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3" name="Freeform 315"/>
              <p:cNvSpPr>
                <a:spLocks/>
              </p:cNvSpPr>
              <p:nvPr/>
            </p:nvSpPr>
            <p:spPr bwMode="auto">
              <a:xfrm>
                <a:off x="1937067" y="3798930"/>
                <a:ext cx="1101960" cy="206976"/>
              </a:xfrm>
              <a:custGeom>
                <a:avLst/>
                <a:gdLst/>
                <a:ahLst/>
                <a:cxnLst>
                  <a:cxn ang="0">
                    <a:pos x="495" y="0"/>
                  </a:cxn>
                  <a:cxn ang="0">
                    <a:pos x="468" y="9"/>
                  </a:cxn>
                  <a:cxn ang="0">
                    <a:pos x="436" y="18"/>
                  </a:cxn>
                  <a:cxn ang="0">
                    <a:pos x="397" y="24"/>
                  </a:cxn>
                  <a:cxn ang="0">
                    <a:pos x="357" y="31"/>
                  </a:cxn>
                  <a:cxn ang="0">
                    <a:pos x="269" y="41"/>
                  </a:cxn>
                  <a:cxn ang="0">
                    <a:pos x="181" y="48"/>
                  </a:cxn>
                  <a:cxn ang="0">
                    <a:pos x="101" y="52"/>
                  </a:cxn>
                  <a:cxn ang="0">
                    <a:pos x="38" y="56"/>
                  </a:cxn>
                  <a:cxn ang="0">
                    <a:pos x="2" y="56"/>
                  </a:cxn>
                  <a:cxn ang="0">
                    <a:pos x="0" y="67"/>
                  </a:cxn>
                  <a:cxn ang="0">
                    <a:pos x="0" y="56"/>
                  </a:cxn>
                  <a:cxn ang="0">
                    <a:pos x="2" y="67"/>
                  </a:cxn>
                  <a:cxn ang="0">
                    <a:pos x="40" y="67"/>
                  </a:cxn>
                  <a:cxn ang="0">
                    <a:pos x="103" y="63"/>
                  </a:cxn>
                  <a:cxn ang="0">
                    <a:pos x="181" y="59"/>
                  </a:cxn>
                  <a:cxn ang="0">
                    <a:pos x="271" y="52"/>
                  </a:cxn>
                  <a:cxn ang="0">
                    <a:pos x="359" y="43"/>
                  </a:cxn>
                  <a:cxn ang="0">
                    <a:pos x="399" y="35"/>
                  </a:cxn>
                  <a:cxn ang="0">
                    <a:pos x="438" y="28"/>
                  </a:cxn>
                  <a:cxn ang="0">
                    <a:pos x="470" y="20"/>
                  </a:cxn>
                  <a:cxn ang="0">
                    <a:pos x="499" y="11"/>
                  </a:cxn>
                  <a:cxn ang="0">
                    <a:pos x="495" y="0"/>
                  </a:cxn>
                </a:cxnLst>
                <a:rect l="0" t="0" r="r" b="b"/>
                <a:pathLst>
                  <a:path w="499" h="67">
                    <a:moveTo>
                      <a:pt x="495" y="0"/>
                    </a:moveTo>
                    <a:lnTo>
                      <a:pt x="468" y="9"/>
                    </a:lnTo>
                    <a:lnTo>
                      <a:pt x="436" y="18"/>
                    </a:lnTo>
                    <a:lnTo>
                      <a:pt x="397" y="24"/>
                    </a:lnTo>
                    <a:lnTo>
                      <a:pt x="357" y="31"/>
                    </a:lnTo>
                    <a:lnTo>
                      <a:pt x="269" y="41"/>
                    </a:lnTo>
                    <a:lnTo>
                      <a:pt x="181" y="48"/>
                    </a:lnTo>
                    <a:lnTo>
                      <a:pt x="101" y="52"/>
                    </a:lnTo>
                    <a:lnTo>
                      <a:pt x="38" y="56"/>
                    </a:lnTo>
                    <a:lnTo>
                      <a:pt x="2" y="56"/>
                    </a:lnTo>
                    <a:lnTo>
                      <a:pt x="0" y="67"/>
                    </a:lnTo>
                    <a:lnTo>
                      <a:pt x="0" y="56"/>
                    </a:lnTo>
                    <a:lnTo>
                      <a:pt x="2" y="67"/>
                    </a:lnTo>
                    <a:lnTo>
                      <a:pt x="40" y="67"/>
                    </a:lnTo>
                    <a:lnTo>
                      <a:pt x="103" y="63"/>
                    </a:lnTo>
                    <a:lnTo>
                      <a:pt x="181" y="59"/>
                    </a:lnTo>
                    <a:lnTo>
                      <a:pt x="271" y="52"/>
                    </a:lnTo>
                    <a:lnTo>
                      <a:pt x="359" y="43"/>
                    </a:lnTo>
                    <a:lnTo>
                      <a:pt x="399" y="35"/>
                    </a:lnTo>
                    <a:lnTo>
                      <a:pt x="438" y="28"/>
                    </a:lnTo>
                    <a:lnTo>
                      <a:pt x="470" y="20"/>
                    </a:lnTo>
                    <a:lnTo>
                      <a:pt x="499" y="11"/>
                    </a:lnTo>
                    <a:lnTo>
                      <a:pt x="495" y="0"/>
                    </a:lnTo>
                    <a:close/>
                  </a:path>
                </a:pathLst>
              </a:custGeom>
              <a:solidFill>
                <a:srgbClr val="FF9900"/>
              </a:solidFill>
              <a:ln w="9525">
                <a:solidFill>
                  <a:srgbClr val="4D4D4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4" name="Freeform 316"/>
              <p:cNvSpPr>
                <a:spLocks/>
              </p:cNvSpPr>
              <p:nvPr/>
            </p:nvSpPr>
            <p:spPr bwMode="auto">
              <a:xfrm>
                <a:off x="3030193" y="3625936"/>
                <a:ext cx="954001" cy="206976"/>
              </a:xfrm>
              <a:custGeom>
                <a:avLst/>
                <a:gdLst/>
                <a:ahLst/>
                <a:cxnLst>
                  <a:cxn ang="0">
                    <a:pos x="432" y="11"/>
                  </a:cxn>
                  <a:cxn ang="0">
                    <a:pos x="414" y="8"/>
                  </a:cxn>
                  <a:cxn ang="0">
                    <a:pos x="395" y="4"/>
                  </a:cxn>
                  <a:cxn ang="0">
                    <a:pos x="372" y="2"/>
                  </a:cxn>
                  <a:cxn ang="0">
                    <a:pos x="348" y="0"/>
                  </a:cxn>
                  <a:cxn ang="0">
                    <a:pos x="294" y="0"/>
                  </a:cxn>
                  <a:cxn ang="0">
                    <a:pos x="235" y="4"/>
                  </a:cxn>
                  <a:cxn ang="0">
                    <a:pos x="174" y="11"/>
                  </a:cxn>
                  <a:cxn ang="0">
                    <a:pos x="111" y="22"/>
                  </a:cxn>
                  <a:cxn ang="0">
                    <a:pos x="82" y="30"/>
                  </a:cxn>
                  <a:cxn ang="0">
                    <a:pos x="53" y="37"/>
                  </a:cxn>
                  <a:cxn ang="0">
                    <a:pos x="25" y="47"/>
                  </a:cxn>
                  <a:cxn ang="0">
                    <a:pos x="0" y="56"/>
                  </a:cxn>
                  <a:cxn ang="0">
                    <a:pos x="4" y="67"/>
                  </a:cxn>
                  <a:cxn ang="0">
                    <a:pos x="29" y="58"/>
                  </a:cxn>
                  <a:cxn ang="0">
                    <a:pos x="55" y="48"/>
                  </a:cxn>
                  <a:cxn ang="0">
                    <a:pos x="84" y="41"/>
                  </a:cxn>
                  <a:cxn ang="0">
                    <a:pos x="114" y="34"/>
                  </a:cxn>
                  <a:cxn ang="0">
                    <a:pos x="174" y="22"/>
                  </a:cxn>
                  <a:cxn ang="0">
                    <a:pos x="235" y="15"/>
                  </a:cxn>
                  <a:cxn ang="0">
                    <a:pos x="294" y="11"/>
                  </a:cxn>
                  <a:cxn ang="0">
                    <a:pos x="348" y="11"/>
                  </a:cxn>
                  <a:cxn ang="0">
                    <a:pos x="372" y="13"/>
                  </a:cxn>
                  <a:cxn ang="0">
                    <a:pos x="393" y="15"/>
                  </a:cxn>
                  <a:cxn ang="0">
                    <a:pos x="413" y="17"/>
                  </a:cxn>
                  <a:cxn ang="0">
                    <a:pos x="428" y="22"/>
                  </a:cxn>
                  <a:cxn ang="0">
                    <a:pos x="432" y="11"/>
                  </a:cxn>
                </a:cxnLst>
                <a:rect l="0" t="0" r="r" b="b"/>
                <a:pathLst>
                  <a:path w="432" h="67">
                    <a:moveTo>
                      <a:pt x="432" y="11"/>
                    </a:moveTo>
                    <a:lnTo>
                      <a:pt x="414" y="8"/>
                    </a:lnTo>
                    <a:lnTo>
                      <a:pt x="395" y="4"/>
                    </a:lnTo>
                    <a:lnTo>
                      <a:pt x="372" y="2"/>
                    </a:lnTo>
                    <a:lnTo>
                      <a:pt x="348" y="0"/>
                    </a:lnTo>
                    <a:lnTo>
                      <a:pt x="294" y="0"/>
                    </a:lnTo>
                    <a:lnTo>
                      <a:pt x="235" y="4"/>
                    </a:lnTo>
                    <a:lnTo>
                      <a:pt x="174" y="11"/>
                    </a:lnTo>
                    <a:lnTo>
                      <a:pt x="111" y="22"/>
                    </a:lnTo>
                    <a:lnTo>
                      <a:pt x="82" y="30"/>
                    </a:lnTo>
                    <a:lnTo>
                      <a:pt x="53" y="37"/>
                    </a:lnTo>
                    <a:lnTo>
                      <a:pt x="25" y="47"/>
                    </a:lnTo>
                    <a:lnTo>
                      <a:pt x="0" y="56"/>
                    </a:lnTo>
                    <a:lnTo>
                      <a:pt x="4" y="67"/>
                    </a:lnTo>
                    <a:lnTo>
                      <a:pt x="29" y="58"/>
                    </a:lnTo>
                    <a:lnTo>
                      <a:pt x="55" y="48"/>
                    </a:lnTo>
                    <a:lnTo>
                      <a:pt x="84" y="41"/>
                    </a:lnTo>
                    <a:lnTo>
                      <a:pt x="114" y="34"/>
                    </a:lnTo>
                    <a:lnTo>
                      <a:pt x="174" y="22"/>
                    </a:lnTo>
                    <a:lnTo>
                      <a:pt x="235" y="15"/>
                    </a:lnTo>
                    <a:lnTo>
                      <a:pt x="294" y="11"/>
                    </a:lnTo>
                    <a:lnTo>
                      <a:pt x="348" y="11"/>
                    </a:lnTo>
                    <a:lnTo>
                      <a:pt x="372" y="13"/>
                    </a:lnTo>
                    <a:lnTo>
                      <a:pt x="393" y="15"/>
                    </a:lnTo>
                    <a:lnTo>
                      <a:pt x="413" y="17"/>
                    </a:lnTo>
                    <a:lnTo>
                      <a:pt x="428" y="22"/>
                    </a:lnTo>
                    <a:lnTo>
                      <a:pt x="432" y="11"/>
                    </a:lnTo>
                    <a:close/>
                  </a:path>
                </a:pathLst>
              </a:custGeom>
              <a:solidFill>
                <a:srgbClr val="FF9900"/>
              </a:solidFill>
              <a:ln w="9525">
                <a:solidFill>
                  <a:srgbClr val="4D4D4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5" name="Freeform 317"/>
              <p:cNvSpPr>
                <a:spLocks/>
              </p:cNvSpPr>
              <p:nvPr/>
            </p:nvSpPr>
            <p:spPr bwMode="auto">
              <a:xfrm>
                <a:off x="3975361" y="3659918"/>
                <a:ext cx="872294" cy="259492"/>
              </a:xfrm>
              <a:custGeom>
                <a:avLst/>
                <a:gdLst/>
                <a:ahLst/>
                <a:cxnLst>
                  <a:cxn ang="0">
                    <a:pos x="395" y="67"/>
                  </a:cxn>
                  <a:cxn ang="0">
                    <a:pos x="363" y="71"/>
                  </a:cxn>
                  <a:cxn ang="0">
                    <a:pos x="330" y="73"/>
                  </a:cxn>
                  <a:cxn ang="0">
                    <a:pos x="300" y="73"/>
                  </a:cxn>
                  <a:cxn ang="0">
                    <a:pos x="271" y="73"/>
                  </a:cxn>
                  <a:cxn ang="0">
                    <a:pos x="243" y="69"/>
                  </a:cxn>
                  <a:cxn ang="0">
                    <a:pos x="214" y="65"/>
                  </a:cxn>
                  <a:cxn ang="0">
                    <a:pos x="187" y="60"/>
                  </a:cxn>
                  <a:cxn ang="0">
                    <a:pos x="162" y="54"/>
                  </a:cxn>
                  <a:cxn ang="0">
                    <a:pos x="115" y="39"/>
                  </a:cxn>
                  <a:cxn ang="0">
                    <a:pos x="72" y="24"/>
                  </a:cxn>
                  <a:cxn ang="0">
                    <a:pos x="34" y="11"/>
                  </a:cxn>
                  <a:cxn ang="0">
                    <a:pos x="4" y="0"/>
                  </a:cxn>
                  <a:cxn ang="0">
                    <a:pos x="0" y="11"/>
                  </a:cxn>
                  <a:cxn ang="0">
                    <a:pos x="30" y="23"/>
                  </a:cxn>
                  <a:cxn ang="0">
                    <a:pos x="69" y="36"/>
                  </a:cxn>
                  <a:cxn ang="0">
                    <a:pos x="111" y="50"/>
                  </a:cxn>
                  <a:cxn ang="0">
                    <a:pos x="160" y="63"/>
                  </a:cxn>
                  <a:cxn ang="0">
                    <a:pos x="185" y="71"/>
                  </a:cxn>
                  <a:cxn ang="0">
                    <a:pos x="212" y="76"/>
                  </a:cxn>
                  <a:cxn ang="0">
                    <a:pos x="241" y="80"/>
                  </a:cxn>
                  <a:cxn ang="0">
                    <a:pos x="269" y="84"/>
                  </a:cxn>
                  <a:cxn ang="0">
                    <a:pos x="300" y="84"/>
                  </a:cxn>
                  <a:cxn ang="0">
                    <a:pos x="330" y="84"/>
                  </a:cxn>
                  <a:cxn ang="0">
                    <a:pos x="363" y="82"/>
                  </a:cxn>
                  <a:cxn ang="0">
                    <a:pos x="395" y="78"/>
                  </a:cxn>
                  <a:cxn ang="0">
                    <a:pos x="395" y="67"/>
                  </a:cxn>
                </a:cxnLst>
                <a:rect l="0" t="0" r="r" b="b"/>
                <a:pathLst>
                  <a:path w="395" h="84">
                    <a:moveTo>
                      <a:pt x="395" y="67"/>
                    </a:moveTo>
                    <a:lnTo>
                      <a:pt x="363" y="71"/>
                    </a:lnTo>
                    <a:lnTo>
                      <a:pt x="330" y="73"/>
                    </a:lnTo>
                    <a:lnTo>
                      <a:pt x="300" y="73"/>
                    </a:lnTo>
                    <a:lnTo>
                      <a:pt x="271" y="73"/>
                    </a:lnTo>
                    <a:lnTo>
                      <a:pt x="243" y="69"/>
                    </a:lnTo>
                    <a:lnTo>
                      <a:pt x="214" y="65"/>
                    </a:lnTo>
                    <a:lnTo>
                      <a:pt x="187" y="60"/>
                    </a:lnTo>
                    <a:lnTo>
                      <a:pt x="162" y="54"/>
                    </a:lnTo>
                    <a:lnTo>
                      <a:pt x="115" y="39"/>
                    </a:lnTo>
                    <a:lnTo>
                      <a:pt x="72" y="24"/>
                    </a:lnTo>
                    <a:lnTo>
                      <a:pt x="34" y="11"/>
                    </a:lnTo>
                    <a:lnTo>
                      <a:pt x="4" y="0"/>
                    </a:lnTo>
                    <a:lnTo>
                      <a:pt x="0" y="11"/>
                    </a:lnTo>
                    <a:lnTo>
                      <a:pt x="30" y="23"/>
                    </a:lnTo>
                    <a:lnTo>
                      <a:pt x="69" y="36"/>
                    </a:lnTo>
                    <a:lnTo>
                      <a:pt x="111" y="50"/>
                    </a:lnTo>
                    <a:lnTo>
                      <a:pt x="160" y="63"/>
                    </a:lnTo>
                    <a:lnTo>
                      <a:pt x="185" y="71"/>
                    </a:lnTo>
                    <a:lnTo>
                      <a:pt x="212" y="76"/>
                    </a:lnTo>
                    <a:lnTo>
                      <a:pt x="241" y="80"/>
                    </a:lnTo>
                    <a:lnTo>
                      <a:pt x="269" y="84"/>
                    </a:lnTo>
                    <a:lnTo>
                      <a:pt x="300" y="84"/>
                    </a:lnTo>
                    <a:lnTo>
                      <a:pt x="330" y="84"/>
                    </a:lnTo>
                    <a:lnTo>
                      <a:pt x="363" y="82"/>
                    </a:lnTo>
                    <a:lnTo>
                      <a:pt x="395" y="78"/>
                    </a:lnTo>
                    <a:lnTo>
                      <a:pt x="395" y="67"/>
                    </a:lnTo>
                    <a:close/>
                  </a:path>
                </a:pathLst>
              </a:custGeom>
              <a:solidFill>
                <a:srgbClr val="FF9900"/>
              </a:solidFill>
              <a:ln w="9525">
                <a:solidFill>
                  <a:srgbClr val="4D4D4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" name="Freeform 318"/>
              <p:cNvSpPr>
                <a:spLocks/>
              </p:cNvSpPr>
              <p:nvPr/>
            </p:nvSpPr>
            <p:spPr bwMode="auto">
              <a:xfrm>
                <a:off x="3405610" y="3860714"/>
                <a:ext cx="1528168" cy="454111"/>
              </a:xfrm>
              <a:custGeom>
                <a:avLst/>
                <a:gdLst/>
                <a:ahLst/>
                <a:cxnLst>
                  <a:cxn ang="0">
                    <a:pos x="0" y="147"/>
                  </a:cxn>
                  <a:cxn ang="0">
                    <a:pos x="51" y="145"/>
                  </a:cxn>
                  <a:cxn ang="0">
                    <a:pos x="109" y="140"/>
                  </a:cxn>
                  <a:cxn ang="0">
                    <a:pos x="170" y="132"/>
                  </a:cxn>
                  <a:cxn ang="0">
                    <a:pos x="235" y="123"/>
                  </a:cxn>
                  <a:cxn ang="0">
                    <a:pos x="302" y="110"/>
                  </a:cxn>
                  <a:cxn ang="0">
                    <a:pos x="367" y="97"/>
                  </a:cxn>
                  <a:cxn ang="0">
                    <a:pos x="430" y="84"/>
                  </a:cxn>
                  <a:cxn ang="0">
                    <a:pos x="489" y="71"/>
                  </a:cxn>
                  <a:cxn ang="0">
                    <a:pos x="592" y="45"/>
                  </a:cxn>
                  <a:cxn ang="0">
                    <a:pos x="663" y="23"/>
                  </a:cxn>
                  <a:cxn ang="0">
                    <a:pos x="682" y="15"/>
                  </a:cxn>
                  <a:cxn ang="0">
                    <a:pos x="692" y="4"/>
                  </a:cxn>
                  <a:cxn ang="0">
                    <a:pos x="678" y="0"/>
                  </a:cxn>
                  <a:cxn ang="0">
                    <a:pos x="653" y="2"/>
                  </a:cxn>
                  <a:cxn ang="0">
                    <a:pos x="653" y="13"/>
                  </a:cxn>
                  <a:cxn ang="0">
                    <a:pos x="678" y="11"/>
                  </a:cxn>
                  <a:cxn ang="0">
                    <a:pos x="682" y="10"/>
                  </a:cxn>
                  <a:cxn ang="0">
                    <a:pos x="678" y="6"/>
                  </a:cxn>
                  <a:cxn ang="0">
                    <a:pos x="659" y="13"/>
                  </a:cxn>
                  <a:cxn ang="0">
                    <a:pos x="590" y="34"/>
                  </a:cxn>
                  <a:cxn ang="0">
                    <a:pos x="487" y="60"/>
                  </a:cxn>
                  <a:cxn ang="0">
                    <a:pos x="428" y="73"/>
                  </a:cxn>
                  <a:cxn ang="0">
                    <a:pos x="365" y="86"/>
                  </a:cxn>
                  <a:cxn ang="0">
                    <a:pos x="298" y="99"/>
                  </a:cxn>
                  <a:cxn ang="0">
                    <a:pos x="233" y="112"/>
                  </a:cxn>
                  <a:cxn ang="0">
                    <a:pos x="168" y="121"/>
                  </a:cxn>
                  <a:cxn ang="0">
                    <a:pos x="107" y="128"/>
                  </a:cxn>
                  <a:cxn ang="0">
                    <a:pos x="50" y="134"/>
                  </a:cxn>
                  <a:cxn ang="0">
                    <a:pos x="0" y="136"/>
                  </a:cxn>
                  <a:cxn ang="0">
                    <a:pos x="0" y="147"/>
                  </a:cxn>
                </a:cxnLst>
                <a:rect l="0" t="0" r="r" b="b"/>
                <a:pathLst>
                  <a:path w="692" h="147">
                    <a:moveTo>
                      <a:pt x="0" y="147"/>
                    </a:moveTo>
                    <a:lnTo>
                      <a:pt x="51" y="145"/>
                    </a:lnTo>
                    <a:lnTo>
                      <a:pt x="109" y="140"/>
                    </a:lnTo>
                    <a:lnTo>
                      <a:pt x="170" y="132"/>
                    </a:lnTo>
                    <a:lnTo>
                      <a:pt x="235" y="123"/>
                    </a:lnTo>
                    <a:lnTo>
                      <a:pt x="302" y="110"/>
                    </a:lnTo>
                    <a:lnTo>
                      <a:pt x="367" y="97"/>
                    </a:lnTo>
                    <a:lnTo>
                      <a:pt x="430" y="84"/>
                    </a:lnTo>
                    <a:lnTo>
                      <a:pt x="489" y="71"/>
                    </a:lnTo>
                    <a:lnTo>
                      <a:pt x="592" y="45"/>
                    </a:lnTo>
                    <a:lnTo>
                      <a:pt x="663" y="23"/>
                    </a:lnTo>
                    <a:lnTo>
                      <a:pt x="682" y="15"/>
                    </a:lnTo>
                    <a:lnTo>
                      <a:pt x="692" y="4"/>
                    </a:lnTo>
                    <a:lnTo>
                      <a:pt x="678" y="0"/>
                    </a:lnTo>
                    <a:lnTo>
                      <a:pt x="653" y="2"/>
                    </a:lnTo>
                    <a:lnTo>
                      <a:pt x="653" y="13"/>
                    </a:lnTo>
                    <a:lnTo>
                      <a:pt x="678" y="11"/>
                    </a:lnTo>
                    <a:lnTo>
                      <a:pt x="682" y="10"/>
                    </a:lnTo>
                    <a:lnTo>
                      <a:pt x="678" y="6"/>
                    </a:lnTo>
                    <a:lnTo>
                      <a:pt x="659" y="13"/>
                    </a:lnTo>
                    <a:lnTo>
                      <a:pt x="590" y="34"/>
                    </a:lnTo>
                    <a:lnTo>
                      <a:pt x="487" y="60"/>
                    </a:lnTo>
                    <a:lnTo>
                      <a:pt x="428" y="73"/>
                    </a:lnTo>
                    <a:lnTo>
                      <a:pt x="365" y="86"/>
                    </a:lnTo>
                    <a:lnTo>
                      <a:pt x="298" y="99"/>
                    </a:lnTo>
                    <a:lnTo>
                      <a:pt x="233" y="112"/>
                    </a:lnTo>
                    <a:lnTo>
                      <a:pt x="168" y="121"/>
                    </a:lnTo>
                    <a:lnTo>
                      <a:pt x="107" y="128"/>
                    </a:lnTo>
                    <a:lnTo>
                      <a:pt x="50" y="134"/>
                    </a:lnTo>
                    <a:lnTo>
                      <a:pt x="0" y="136"/>
                    </a:lnTo>
                    <a:lnTo>
                      <a:pt x="0" y="147"/>
                    </a:lnTo>
                    <a:close/>
                  </a:path>
                </a:pathLst>
              </a:custGeom>
              <a:solidFill>
                <a:srgbClr val="FF9900"/>
              </a:solidFill>
              <a:ln w="9525">
                <a:solidFill>
                  <a:srgbClr val="4D4D4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" name="Freeform 319"/>
              <p:cNvSpPr>
                <a:spLocks/>
              </p:cNvSpPr>
              <p:nvPr/>
            </p:nvSpPr>
            <p:spPr bwMode="auto">
              <a:xfrm>
                <a:off x="1937067" y="3971925"/>
                <a:ext cx="1468543" cy="342900"/>
              </a:xfrm>
              <a:custGeom>
                <a:avLst/>
                <a:gdLst/>
                <a:ahLst/>
                <a:cxnLst>
                  <a:cxn ang="0">
                    <a:pos x="0" y="11"/>
                  </a:cxn>
                  <a:cxn ang="0">
                    <a:pos x="31" y="16"/>
                  </a:cxn>
                  <a:cxn ang="0">
                    <a:pos x="86" y="27"/>
                  </a:cxn>
                  <a:cxn ang="0">
                    <a:pos x="162" y="42"/>
                  </a:cxn>
                  <a:cxn ang="0">
                    <a:pos x="252" y="61"/>
                  </a:cxn>
                  <a:cxn ang="0">
                    <a:pos x="353" y="79"/>
                  </a:cxn>
                  <a:cxn ang="0">
                    <a:pos x="459" y="94"/>
                  </a:cxn>
                  <a:cxn ang="0">
                    <a:pos x="512" y="102"/>
                  </a:cxn>
                  <a:cxn ang="0">
                    <a:pos x="564" y="105"/>
                  </a:cxn>
                  <a:cxn ang="0">
                    <a:pos x="615" y="109"/>
                  </a:cxn>
                  <a:cxn ang="0">
                    <a:pos x="665" y="111"/>
                  </a:cxn>
                  <a:cxn ang="0">
                    <a:pos x="665" y="100"/>
                  </a:cxn>
                  <a:cxn ang="0">
                    <a:pos x="615" y="98"/>
                  </a:cxn>
                  <a:cxn ang="0">
                    <a:pos x="566" y="94"/>
                  </a:cxn>
                  <a:cxn ang="0">
                    <a:pos x="512" y="91"/>
                  </a:cxn>
                  <a:cxn ang="0">
                    <a:pos x="460" y="83"/>
                  </a:cxn>
                  <a:cxn ang="0">
                    <a:pos x="355" y="68"/>
                  </a:cxn>
                  <a:cxn ang="0">
                    <a:pos x="254" y="50"/>
                  </a:cxn>
                  <a:cxn ang="0">
                    <a:pos x="164" y="31"/>
                  </a:cxn>
                  <a:cxn ang="0">
                    <a:pos x="88" y="16"/>
                  </a:cxn>
                  <a:cxn ang="0">
                    <a:pos x="32" y="5"/>
                  </a:cxn>
                  <a:cxn ang="0">
                    <a:pos x="0" y="0"/>
                  </a:cxn>
                  <a:cxn ang="0">
                    <a:pos x="0" y="11"/>
                  </a:cxn>
                </a:cxnLst>
                <a:rect l="0" t="0" r="r" b="b"/>
                <a:pathLst>
                  <a:path w="665" h="111">
                    <a:moveTo>
                      <a:pt x="0" y="11"/>
                    </a:moveTo>
                    <a:lnTo>
                      <a:pt x="31" y="16"/>
                    </a:lnTo>
                    <a:lnTo>
                      <a:pt x="86" y="27"/>
                    </a:lnTo>
                    <a:lnTo>
                      <a:pt x="162" y="42"/>
                    </a:lnTo>
                    <a:lnTo>
                      <a:pt x="252" y="61"/>
                    </a:lnTo>
                    <a:lnTo>
                      <a:pt x="353" y="79"/>
                    </a:lnTo>
                    <a:lnTo>
                      <a:pt x="459" y="94"/>
                    </a:lnTo>
                    <a:lnTo>
                      <a:pt x="512" y="102"/>
                    </a:lnTo>
                    <a:lnTo>
                      <a:pt x="564" y="105"/>
                    </a:lnTo>
                    <a:lnTo>
                      <a:pt x="615" y="109"/>
                    </a:lnTo>
                    <a:lnTo>
                      <a:pt x="665" y="111"/>
                    </a:lnTo>
                    <a:lnTo>
                      <a:pt x="665" y="100"/>
                    </a:lnTo>
                    <a:lnTo>
                      <a:pt x="615" y="98"/>
                    </a:lnTo>
                    <a:lnTo>
                      <a:pt x="566" y="94"/>
                    </a:lnTo>
                    <a:lnTo>
                      <a:pt x="512" y="91"/>
                    </a:lnTo>
                    <a:lnTo>
                      <a:pt x="460" y="83"/>
                    </a:lnTo>
                    <a:lnTo>
                      <a:pt x="355" y="68"/>
                    </a:lnTo>
                    <a:lnTo>
                      <a:pt x="254" y="50"/>
                    </a:lnTo>
                    <a:lnTo>
                      <a:pt x="164" y="31"/>
                    </a:lnTo>
                    <a:lnTo>
                      <a:pt x="88" y="16"/>
                    </a:lnTo>
                    <a:lnTo>
                      <a:pt x="32" y="5"/>
                    </a:lnTo>
                    <a:lnTo>
                      <a:pt x="0" y="0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FF9900"/>
              </a:solidFill>
              <a:ln w="9525">
                <a:solidFill>
                  <a:srgbClr val="4D4D4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8" name="Freeform 320"/>
              <p:cNvSpPr>
                <a:spLocks/>
              </p:cNvSpPr>
              <p:nvPr/>
            </p:nvSpPr>
            <p:spPr bwMode="auto">
              <a:xfrm>
                <a:off x="1937067" y="3987371"/>
                <a:ext cx="2207" cy="308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9900"/>
              </a:solidFill>
              <a:ln w="952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9" name="Freeform 321"/>
              <p:cNvSpPr>
                <a:spLocks/>
              </p:cNvSpPr>
              <p:nvPr/>
            </p:nvSpPr>
            <p:spPr bwMode="auto">
              <a:xfrm>
                <a:off x="3220109" y="3934855"/>
                <a:ext cx="737585" cy="105032"/>
              </a:xfrm>
              <a:custGeom>
                <a:avLst/>
                <a:gdLst/>
                <a:ahLst/>
                <a:cxnLst>
                  <a:cxn ang="0">
                    <a:pos x="4" y="26"/>
                  </a:cxn>
                  <a:cxn ang="0">
                    <a:pos x="2" y="25"/>
                  </a:cxn>
                  <a:cxn ang="0">
                    <a:pos x="0" y="25"/>
                  </a:cxn>
                  <a:cxn ang="0">
                    <a:pos x="0" y="23"/>
                  </a:cxn>
                  <a:cxn ang="0">
                    <a:pos x="6" y="19"/>
                  </a:cxn>
                  <a:cxn ang="0">
                    <a:pos x="15" y="17"/>
                  </a:cxn>
                  <a:cxn ang="0">
                    <a:pos x="46" y="13"/>
                  </a:cxn>
                  <a:cxn ang="0">
                    <a:pos x="88" y="10"/>
                  </a:cxn>
                  <a:cxn ang="0">
                    <a:pos x="137" y="6"/>
                  </a:cxn>
                  <a:cxn ang="0">
                    <a:pos x="195" y="4"/>
                  </a:cxn>
                  <a:cxn ang="0">
                    <a:pos x="254" y="2"/>
                  </a:cxn>
                  <a:cxn ang="0">
                    <a:pos x="311" y="0"/>
                  </a:cxn>
                  <a:cxn ang="0">
                    <a:pos x="328" y="2"/>
                  </a:cxn>
                  <a:cxn ang="0">
                    <a:pos x="334" y="2"/>
                  </a:cxn>
                  <a:cxn ang="0">
                    <a:pos x="334" y="6"/>
                  </a:cxn>
                  <a:cxn ang="0">
                    <a:pos x="325" y="8"/>
                  </a:cxn>
                  <a:cxn ang="0">
                    <a:pos x="290" y="15"/>
                  </a:cxn>
                  <a:cxn ang="0">
                    <a:pos x="239" y="25"/>
                  </a:cxn>
                  <a:cxn ang="0">
                    <a:pos x="176" y="30"/>
                  </a:cxn>
                  <a:cxn ang="0">
                    <a:pos x="111" y="34"/>
                  </a:cxn>
                  <a:cxn ang="0">
                    <a:pos x="80" y="34"/>
                  </a:cxn>
                  <a:cxn ang="0">
                    <a:pos x="51" y="32"/>
                  </a:cxn>
                  <a:cxn ang="0">
                    <a:pos x="25" y="30"/>
                  </a:cxn>
                  <a:cxn ang="0">
                    <a:pos x="4" y="26"/>
                  </a:cxn>
                </a:cxnLst>
                <a:rect l="0" t="0" r="r" b="b"/>
                <a:pathLst>
                  <a:path w="334" h="34">
                    <a:moveTo>
                      <a:pt x="4" y="26"/>
                    </a:moveTo>
                    <a:lnTo>
                      <a:pt x="2" y="25"/>
                    </a:lnTo>
                    <a:lnTo>
                      <a:pt x="0" y="25"/>
                    </a:lnTo>
                    <a:lnTo>
                      <a:pt x="0" y="23"/>
                    </a:lnTo>
                    <a:lnTo>
                      <a:pt x="6" y="19"/>
                    </a:lnTo>
                    <a:lnTo>
                      <a:pt x="15" y="17"/>
                    </a:lnTo>
                    <a:lnTo>
                      <a:pt x="46" y="13"/>
                    </a:lnTo>
                    <a:lnTo>
                      <a:pt x="88" y="10"/>
                    </a:lnTo>
                    <a:lnTo>
                      <a:pt x="137" y="6"/>
                    </a:lnTo>
                    <a:lnTo>
                      <a:pt x="195" y="4"/>
                    </a:lnTo>
                    <a:lnTo>
                      <a:pt x="254" y="2"/>
                    </a:lnTo>
                    <a:lnTo>
                      <a:pt x="311" y="0"/>
                    </a:lnTo>
                    <a:lnTo>
                      <a:pt x="328" y="2"/>
                    </a:lnTo>
                    <a:lnTo>
                      <a:pt x="334" y="2"/>
                    </a:lnTo>
                    <a:lnTo>
                      <a:pt x="334" y="6"/>
                    </a:lnTo>
                    <a:lnTo>
                      <a:pt x="325" y="8"/>
                    </a:lnTo>
                    <a:lnTo>
                      <a:pt x="290" y="15"/>
                    </a:lnTo>
                    <a:lnTo>
                      <a:pt x="239" y="25"/>
                    </a:lnTo>
                    <a:lnTo>
                      <a:pt x="176" y="30"/>
                    </a:lnTo>
                    <a:lnTo>
                      <a:pt x="111" y="34"/>
                    </a:lnTo>
                    <a:lnTo>
                      <a:pt x="80" y="34"/>
                    </a:lnTo>
                    <a:lnTo>
                      <a:pt x="51" y="32"/>
                    </a:lnTo>
                    <a:lnTo>
                      <a:pt x="25" y="30"/>
                    </a:lnTo>
                    <a:lnTo>
                      <a:pt x="4" y="26"/>
                    </a:lnTo>
                  </a:path>
                </a:pathLst>
              </a:custGeom>
              <a:solidFill>
                <a:srgbClr val="FF9900"/>
              </a:solidFill>
              <a:ln w="0">
                <a:solidFill>
                  <a:srgbClr val="4D4D4D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0" name="Line 322"/>
              <p:cNvSpPr>
                <a:spLocks noChangeShapeType="1"/>
              </p:cNvSpPr>
              <p:nvPr/>
            </p:nvSpPr>
            <p:spPr bwMode="auto">
              <a:xfrm>
                <a:off x="3228942" y="4015173"/>
                <a:ext cx="2209" cy="3091"/>
              </a:xfrm>
              <a:prstGeom prst="line">
                <a:avLst/>
              </a:prstGeom>
              <a:noFill/>
              <a:ln w="0">
                <a:solidFill>
                  <a:srgbClr val="EF9EE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1" name="Freeform 323"/>
              <p:cNvSpPr>
                <a:spLocks/>
              </p:cNvSpPr>
              <p:nvPr/>
            </p:nvSpPr>
            <p:spPr bwMode="auto">
              <a:xfrm>
                <a:off x="2520067" y="3712433"/>
                <a:ext cx="19874" cy="40161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3" y="6"/>
                  </a:cxn>
                  <a:cxn ang="0">
                    <a:pos x="9" y="0"/>
                  </a:cxn>
                  <a:cxn ang="0">
                    <a:pos x="0" y="13"/>
                  </a:cxn>
                </a:cxnLst>
                <a:rect l="0" t="0" r="r" b="b"/>
                <a:pathLst>
                  <a:path w="9" h="13">
                    <a:moveTo>
                      <a:pt x="0" y="13"/>
                    </a:moveTo>
                    <a:lnTo>
                      <a:pt x="3" y="6"/>
                    </a:lnTo>
                    <a:lnTo>
                      <a:pt x="9" y="0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FF9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" name="Line 34"/>
              <p:cNvSpPr>
                <a:spLocks noChangeShapeType="1"/>
              </p:cNvSpPr>
              <p:nvPr/>
            </p:nvSpPr>
            <p:spPr bwMode="auto">
              <a:xfrm>
                <a:off x="345592" y="4283676"/>
                <a:ext cx="2209" cy="3088"/>
              </a:xfrm>
              <a:prstGeom prst="line">
                <a:avLst/>
              </a:prstGeom>
              <a:noFill/>
              <a:ln w="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3" name="Line 36"/>
              <p:cNvSpPr>
                <a:spLocks noChangeShapeType="1"/>
              </p:cNvSpPr>
              <p:nvPr/>
            </p:nvSpPr>
            <p:spPr bwMode="auto">
              <a:xfrm>
                <a:off x="1215676" y="4286765"/>
                <a:ext cx="2209" cy="3091"/>
              </a:xfrm>
              <a:prstGeom prst="line">
                <a:avLst/>
              </a:prstGeom>
              <a:noFill/>
              <a:ln w="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4" name="Line 308"/>
              <p:cNvSpPr>
                <a:spLocks noChangeShapeType="1"/>
              </p:cNvSpPr>
              <p:nvPr/>
            </p:nvSpPr>
            <p:spPr bwMode="auto">
              <a:xfrm>
                <a:off x="555384" y="4373262"/>
                <a:ext cx="2207" cy="3091"/>
              </a:xfrm>
              <a:prstGeom prst="line">
                <a:avLst/>
              </a:prstGeom>
              <a:noFill/>
              <a:ln w="0">
                <a:solidFill>
                  <a:srgbClr val="EF9EE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5" name="Freeform 309"/>
              <p:cNvSpPr>
                <a:spLocks/>
              </p:cNvSpPr>
              <p:nvPr/>
            </p:nvSpPr>
            <p:spPr bwMode="auto">
              <a:xfrm>
                <a:off x="133591" y="4348548"/>
                <a:ext cx="2209" cy="309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9900"/>
              </a:solidFill>
              <a:ln w="952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6" name="Line 310"/>
              <p:cNvSpPr>
                <a:spLocks noChangeShapeType="1"/>
              </p:cNvSpPr>
              <p:nvPr/>
            </p:nvSpPr>
            <p:spPr bwMode="auto">
              <a:xfrm>
                <a:off x="1425469" y="4376352"/>
                <a:ext cx="2207" cy="3088"/>
              </a:xfrm>
              <a:prstGeom prst="line">
                <a:avLst/>
              </a:prstGeom>
              <a:noFill/>
              <a:ln w="0">
                <a:solidFill>
                  <a:srgbClr val="EF9EE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" name="Freeform 311"/>
              <p:cNvSpPr>
                <a:spLocks/>
              </p:cNvSpPr>
              <p:nvPr/>
            </p:nvSpPr>
            <p:spPr bwMode="auto">
              <a:xfrm>
                <a:off x="716592" y="4073611"/>
                <a:ext cx="19876" cy="40158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3" y="6"/>
                  </a:cxn>
                  <a:cxn ang="0">
                    <a:pos x="9" y="0"/>
                  </a:cxn>
                  <a:cxn ang="0">
                    <a:pos x="0" y="13"/>
                  </a:cxn>
                </a:cxnLst>
                <a:rect l="0" t="0" r="r" b="b"/>
                <a:pathLst>
                  <a:path w="9" h="13">
                    <a:moveTo>
                      <a:pt x="0" y="13"/>
                    </a:moveTo>
                    <a:lnTo>
                      <a:pt x="3" y="6"/>
                    </a:lnTo>
                    <a:lnTo>
                      <a:pt x="9" y="0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FF9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" name="Freeform 312"/>
              <p:cNvSpPr>
                <a:spLocks/>
              </p:cNvSpPr>
              <p:nvPr/>
            </p:nvSpPr>
            <p:spPr bwMode="auto">
              <a:xfrm>
                <a:off x="621635" y="4166287"/>
                <a:ext cx="1996337" cy="302740"/>
              </a:xfrm>
              <a:custGeom>
                <a:avLst/>
                <a:gdLst/>
                <a:ahLst/>
                <a:cxnLst>
                  <a:cxn ang="0">
                    <a:pos x="898" y="45"/>
                  </a:cxn>
                  <a:cxn ang="0">
                    <a:pos x="890" y="41"/>
                  </a:cxn>
                  <a:cxn ang="0">
                    <a:pos x="871" y="35"/>
                  </a:cxn>
                  <a:cxn ang="0">
                    <a:pos x="839" y="24"/>
                  </a:cxn>
                  <a:cxn ang="0">
                    <a:pos x="795" y="15"/>
                  </a:cxn>
                  <a:cxn ang="0">
                    <a:pos x="768" y="9"/>
                  </a:cxn>
                  <a:cxn ang="0">
                    <a:pos x="739" y="6"/>
                  </a:cxn>
                  <a:cxn ang="0">
                    <a:pos x="709" y="2"/>
                  </a:cxn>
                  <a:cxn ang="0">
                    <a:pos x="676" y="0"/>
                  </a:cxn>
                  <a:cxn ang="0">
                    <a:pos x="640" y="0"/>
                  </a:cxn>
                  <a:cxn ang="0">
                    <a:pos x="602" y="0"/>
                  </a:cxn>
                  <a:cxn ang="0">
                    <a:pos x="562" y="2"/>
                  </a:cxn>
                  <a:cxn ang="0">
                    <a:pos x="519" y="7"/>
                  </a:cxn>
                  <a:cxn ang="0">
                    <a:pos x="437" y="19"/>
                  </a:cxn>
                  <a:cxn ang="0">
                    <a:pos x="363" y="30"/>
                  </a:cxn>
                  <a:cxn ang="0">
                    <a:pos x="296" y="39"/>
                  </a:cxn>
                  <a:cxn ang="0">
                    <a:pos x="233" y="48"/>
                  </a:cxn>
                  <a:cxn ang="0">
                    <a:pos x="177" y="54"/>
                  </a:cxn>
                  <a:cxn ang="0">
                    <a:pos x="124" y="58"/>
                  </a:cxn>
                  <a:cxn ang="0">
                    <a:pos x="74" y="59"/>
                  </a:cxn>
                  <a:cxn ang="0">
                    <a:pos x="28" y="58"/>
                  </a:cxn>
                  <a:cxn ang="0">
                    <a:pos x="9" y="58"/>
                  </a:cxn>
                  <a:cxn ang="0">
                    <a:pos x="2" y="59"/>
                  </a:cxn>
                  <a:cxn ang="0">
                    <a:pos x="0" y="59"/>
                  </a:cxn>
                  <a:cxn ang="0">
                    <a:pos x="0" y="61"/>
                  </a:cxn>
                  <a:cxn ang="0">
                    <a:pos x="4" y="63"/>
                  </a:cxn>
                  <a:cxn ang="0">
                    <a:pos x="7" y="65"/>
                  </a:cxn>
                  <a:cxn ang="0">
                    <a:pos x="23" y="69"/>
                  </a:cxn>
                  <a:cxn ang="0">
                    <a:pos x="44" y="74"/>
                  </a:cxn>
                  <a:cxn ang="0">
                    <a:pos x="70" y="78"/>
                  </a:cxn>
                  <a:cxn ang="0">
                    <a:pos x="103" y="84"/>
                  </a:cxn>
                  <a:cxn ang="0">
                    <a:pos x="141" y="89"/>
                  </a:cxn>
                  <a:cxn ang="0">
                    <a:pos x="183" y="93"/>
                  </a:cxn>
                  <a:cxn ang="0">
                    <a:pos x="231" y="97"/>
                  </a:cxn>
                  <a:cxn ang="0">
                    <a:pos x="281" y="98"/>
                  </a:cxn>
                  <a:cxn ang="0">
                    <a:pos x="332" y="98"/>
                  </a:cxn>
                  <a:cxn ang="0">
                    <a:pos x="386" y="97"/>
                  </a:cxn>
                  <a:cxn ang="0">
                    <a:pos x="441" y="95"/>
                  </a:cxn>
                  <a:cxn ang="0">
                    <a:pos x="498" y="89"/>
                  </a:cxn>
                  <a:cxn ang="0">
                    <a:pos x="602" y="78"/>
                  </a:cxn>
                  <a:cxn ang="0">
                    <a:pos x="684" y="67"/>
                  </a:cxn>
                  <a:cxn ang="0">
                    <a:pos x="747" y="59"/>
                  </a:cxn>
                  <a:cxn ang="0">
                    <a:pos x="797" y="54"/>
                  </a:cxn>
                  <a:cxn ang="0">
                    <a:pos x="835" y="50"/>
                  </a:cxn>
                  <a:cxn ang="0">
                    <a:pos x="863" y="46"/>
                  </a:cxn>
                  <a:cxn ang="0">
                    <a:pos x="884" y="46"/>
                  </a:cxn>
                  <a:cxn ang="0">
                    <a:pos x="904" y="46"/>
                  </a:cxn>
                </a:cxnLst>
                <a:rect l="0" t="0" r="r" b="b"/>
                <a:pathLst>
                  <a:path w="904" h="98">
                    <a:moveTo>
                      <a:pt x="898" y="45"/>
                    </a:moveTo>
                    <a:lnTo>
                      <a:pt x="890" y="41"/>
                    </a:lnTo>
                    <a:lnTo>
                      <a:pt x="871" y="35"/>
                    </a:lnTo>
                    <a:lnTo>
                      <a:pt x="839" y="24"/>
                    </a:lnTo>
                    <a:lnTo>
                      <a:pt x="795" y="15"/>
                    </a:lnTo>
                    <a:lnTo>
                      <a:pt x="768" y="9"/>
                    </a:lnTo>
                    <a:lnTo>
                      <a:pt x="739" y="6"/>
                    </a:lnTo>
                    <a:lnTo>
                      <a:pt x="709" y="2"/>
                    </a:lnTo>
                    <a:lnTo>
                      <a:pt x="676" y="0"/>
                    </a:lnTo>
                    <a:lnTo>
                      <a:pt x="640" y="0"/>
                    </a:lnTo>
                    <a:lnTo>
                      <a:pt x="602" y="0"/>
                    </a:lnTo>
                    <a:lnTo>
                      <a:pt x="562" y="2"/>
                    </a:lnTo>
                    <a:lnTo>
                      <a:pt x="519" y="7"/>
                    </a:lnTo>
                    <a:lnTo>
                      <a:pt x="437" y="19"/>
                    </a:lnTo>
                    <a:lnTo>
                      <a:pt x="363" y="30"/>
                    </a:lnTo>
                    <a:lnTo>
                      <a:pt x="296" y="39"/>
                    </a:lnTo>
                    <a:lnTo>
                      <a:pt x="233" y="48"/>
                    </a:lnTo>
                    <a:lnTo>
                      <a:pt x="177" y="54"/>
                    </a:lnTo>
                    <a:lnTo>
                      <a:pt x="124" y="58"/>
                    </a:lnTo>
                    <a:lnTo>
                      <a:pt x="74" y="59"/>
                    </a:lnTo>
                    <a:lnTo>
                      <a:pt x="28" y="58"/>
                    </a:lnTo>
                    <a:lnTo>
                      <a:pt x="9" y="58"/>
                    </a:lnTo>
                    <a:lnTo>
                      <a:pt x="2" y="59"/>
                    </a:lnTo>
                    <a:lnTo>
                      <a:pt x="0" y="59"/>
                    </a:lnTo>
                    <a:lnTo>
                      <a:pt x="0" y="61"/>
                    </a:lnTo>
                    <a:lnTo>
                      <a:pt x="4" y="63"/>
                    </a:lnTo>
                    <a:lnTo>
                      <a:pt x="7" y="65"/>
                    </a:lnTo>
                    <a:lnTo>
                      <a:pt x="23" y="69"/>
                    </a:lnTo>
                    <a:lnTo>
                      <a:pt x="44" y="74"/>
                    </a:lnTo>
                    <a:lnTo>
                      <a:pt x="70" y="78"/>
                    </a:lnTo>
                    <a:lnTo>
                      <a:pt x="103" y="84"/>
                    </a:lnTo>
                    <a:lnTo>
                      <a:pt x="141" y="89"/>
                    </a:lnTo>
                    <a:lnTo>
                      <a:pt x="183" y="93"/>
                    </a:lnTo>
                    <a:lnTo>
                      <a:pt x="231" y="97"/>
                    </a:lnTo>
                    <a:lnTo>
                      <a:pt x="281" y="98"/>
                    </a:lnTo>
                    <a:lnTo>
                      <a:pt x="332" y="98"/>
                    </a:lnTo>
                    <a:lnTo>
                      <a:pt x="386" y="97"/>
                    </a:lnTo>
                    <a:lnTo>
                      <a:pt x="441" y="95"/>
                    </a:lnTo>
                    <a:lnTo>
                      <a:pt x="498" y="89"/>
                    </a:lnTo>
                    <a:lnTo>
                      <a:pt x="602" y="78"/>
                    </a:lnTo>
                    <a:lnTo>
                      <a:pt x="684" y="67"/>
                    </a:lnTo>
                    <a:lnTo>
                      <a:pt x="747" y="59"/>
                    </a:lnTo>
                    <a:lnTo>
                      <a:pt x="797" y="54"/>
                    </a:lnTo>
                    <a:lnTo>
                      <a:pt x="835" y="50"/>
                    </a:lnTo>
                    <a:lnTo>
                      <a:pt x="863" y="46"/>
                    </a:lnTo>
                    <a:lnTo>
                      <a:pt x="884" y="46"/>
                    </a:lnTo>
                    <a:lnTo>
                      <a:pt x="904" y="46"/>
                    </a:lnTo>
                  </a:path>
                </a:pathLst>
              </a:custGeom>
              <a:noFill/>
              <a:ln w="0">
                <a:solidFill>
                  <a:srgbClr val="FF99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" name="Freeform 313"/>
              <p:cNvSpPr>
                <a:spLocks/>
              </p:cNvSpPr>
              <p:nvPr/>
            </p:nvSpPr>
            <p:spPr bwMode="auto">
              <a:xfrm>
                <a:off x="464841" y="4079790"/>
                <a:ext cx="2325379" cy="466466"/>
              </a:xfrm>
              <a:custGeom>
                <a:avLst/>
                <a:gdLst/>
                <a:ahLst/>
                <a:cxnLst>
                  <a:cxn ang="0">
                    <a:pos x="0" y="86"/>
                  </a:cxn>
                  <a:cxn ang="0">
                    <a:pos x="2" y="84"/>
                  </a:cxn>
                  <a:cxn ang="0">
                    <a:pos x="10" y="82"/>
                  </a:cxn>
                  <a:cxn ang="0">
                    <a:pos x="25" y="80"/>
                  </a:cxn>
                  <a:cxn ang="0">
                    <a:pos x="48" y="78"/>
                  </a:cxn>
                  <a:cxn ang="0">
                    <a:pos x="107" y="73"/>
                  </a:cxn>
                  <a:cxn ang="0">
                    <a:pos x="180" y="69"/>
                  </a:cxn>
                  <a:cxn ang="0">
                    <a:pos x="256" y="61"/>
                  </a:cxn>
                  <a:cxn ang="0">
                    <a:pos x="331" y="56"/>
                  </a:cxn>
                  <a:cxn ang="0">
                    <a:pos x="394" y="48"/>
                  </a:cxn>
                  <a:cxn ang="0">
                    <a:pos x="436" y="41"/>
                  </a:cxn>
                  <a:cxn ang="0">
                    <a:pos x="468" y="32"/>
                  </a:cxn>
                  <a:cxn ang="0">
                    <a:pos x="503" y="22"/>
                  </a:cxn>
                  <a:cxn ang="0">
                    <a:pos x="539" y="13"/>
                  </a:cxn>
                  <a:cxn ang="0">
                    <a:pos x="579" y="6"/>
                  </a:cxn>
                  <a:cxn ang="0">
                    <a:pos x="602" y="4"/>
                  </a:cxn>
                  <a:cxn ang="0">
                    <a:pos x="623" y="2"/>
                  </a:cxn>
                  <a:cxn ang="0">
                    <a:pos x="648" y="0"/>
                  </a:cxn>
                  <a:cxn ang="0">
                    <a:pos x="673" y="0"/>
                  </a:cxn>
                  <a:cxn ang="0">
                    <a:pos x="699" y="2"/>
                  </a:cxn>
                  <a:cxn ang="0">
                    <a:pos x="726" y="4"/>
                  </a:cxn>
                  <a:cxn ang="0">
                    <a:pos x="757" y="8"/>
                  </a:cxn>
                  <a:cxn ang="0">
                    <a:pos x="787" y="13"/>
                  </a:cxn>
                  <a:cxn ang="0">
                    <a:pos x="839" y="22"/>
                  </a:cxn>
                  <a:cxn ang="0">
                    <a:pos x="873" y="32"/>
                  </a:cxn>
                  <a:cxn ang="0">
                    <a:pos x="894" y="37"/>
                  </a:cxn>
                  <a:cxn ang="0">
                    <a:pos x="910" y="43"/>
                  </a:cxn>
                  <a:cxn ang="0">
                    <a:pos x="925" y="48"/>
                  </a:cxn>
                  <a:cxn ang="0">
                    <a:pos x="946" y="54"/>
                  </a:cxn>
                  <a:cxn ang="0">
                    <a:pos x="976" y="60"/>
                  </a:cxn>
                  <a:cxn ang="0">
                    <a:pos x="1024" y="67"/>
                  </a:cxn>
                  <a:cxn ang="0">
                    <a:pos x="1036" y="69"/>
                  </a:cxn>
                  <a:cxn ang="0">
                    <a:pos x="1045" y="71"/>
                  </a:cxn>
                  <a:cxn ang="0">
                    <a:pos x="1051" y="74"/>
                  </a:cxn>
                  <a:cxn ang="0">
                    <a:pos x="1053" y="76"/>
                  </a:cxn>
                  <a:cxn ang="0">
                    <a:pos x="1053" y="78"/>
                  </a:cxn>
                  <a:cxn ang="0">
                    <a:pos x="1049" y="82"/>
                  </a:cxn>
                  <a:cxn ang="0">
                    <a:pos x="1043" y="84"/>
                  </a:cxn>
                  <a:cxn ang="0">
                    <a:pos x="1034" y="86"/>
                  </a:cxn>
                  <a:cxn ang="0">
                    <a:pos x="982" y="97"/>
                  </a:cxn>
                  <a:cxn ang="0">
                    <a:pos x="908" y="108"/>
                  </a:cxn>
                  <a:cxn ang="0">
                    <a:pos x="825" y="117"/>
                  </a:cxn>
                  <a:cxn ang="0">
                    <a:pos x="747" y="125"/>
                  </a:cxn>
                  <a:cxn ang="0">
                    <a:pos x="688" y="130"/>
                  </a:cxn>
                  <a:cxn ang="0">
                    <a:pos x="657" y="134"/>
                  </a:cxn>
                  <a:cxn ang="0">
                    <a:pos x="640" y="136"/>
                  </a:cxn>
                  <a:cxn ang="0">
                    <a:pos x="611" y="139"/>
                  </a:cxn>
                  <a:cxn ang="0">
                    <a:pos x="573" y="143"/>
                  </a:cxn>
                  <a:cxn ang="0">
                    <a:pos x="527" y="147"/>
                  </a:cxn>
                  <a:cxn ang="0">
                    <a:pos x="474" y="151"/>
                  </a:cxn>
                  <a:cxn ang="0">
                    <a:pos x="418" y="151"/>
                  </a:cxn>
                  <a:cxn ang="0">
                    <a:pos x="361" y="151"/>
                  </a:cxn>
                  <a:cxn ang="0">
                    <a:pos x="302" y="147"/>
                  </a:cxn>
                  <a:cxn ang="0">
                    <a:pos x="245" y="141"/>
                  </a:cxn>
                  <a:cxn ang="0">
                    <a:pos x="191" y="134"/>
                  </a:cxn>
                  <a:cxn ang="0">
                    <a:pos x="143" y="125"/>
                  </a:cxn>
                  <a:cxn ang="0">
                    <a:pos x="99" y="115"/>
                  </a:cxn>
                  <a:cxn ang="0">
                    <a:pos x="63" y="106"/>
                  </a:cxn>
                  <a:cxn ang="0">
                    <a:pos x="34" y="97"/>
                  </a:cxn>
                  <a:cxn ang="0">
                    <a:pos x="13" y="89"/>
                  </a:cxn>
                  <a:cxn ang="0">
                    <a:pos x="0" y="86"/>
                  </a:cxn>
                </a:cxnLst>
                <a:rect l="0" t="0" r="r" b="b"/>
                <a:pathLst>
                  <a:path w="1053" h="151">
                    <a:moveTo>
                      <a:pt x="0" y="86"/>
                    </a:moveTo>
                    <a:lnTo>
                      <a:pt x="2" y="84"/>
                    </a:lnTo>
                    <a:lnTo>
                      <a:pt x="10" y="82"/>
                    </a:lnTo>
                    <a:lnTo>
                      <a:pt x="25" y="80"/>
                    </a:lnTo>
                    <a:lnTo>
                      <a:pt x="48" y="78"/>
                    </a:lnTo>
                    <a:lnTo>
                      <a:pt x="107" y="73"/>
                    </a:lnTo>
                    <a:lnTo>
                      <a:pt x="180" y="69"/>
                    </a:lnTo>
                    <a:lnTo>
                      <a:pt x="256" y="61"/>
                    </a:lnTo>
                    <a:lnTo>
                      <a:pt x="331" y="56"/>
                    </a:lnTo>
                    <a:lnTo>
                      <a:pt x="394" y="48"/>
                    </a:lnTo>
                    <a:lnTo>
                      <a:pt x="436" y="41"/>
                    </a:lnTo>
                    <a:lnTo>
                      <a:pt x="468" y="32"/>
                    </a:lnTo>
                    <a:lnTo>
                      <a:pt x="503" y="22"/>
                    </a:lnTo>
                    <a:lnTo>
                      <a:pt x="539" y="13"/>
                    </a:lnTo>
                    <a:lnTo>
                      <a:pt x="579" y="6"/>
                    </a:lnTo>
                    <a:lnTo>
                      <a:pt x="602" y="4"/>
                    </a:lnTo>
                    <a:lnTo>
                      <a:pt x="623" y="2"/>
                    </a:lnTo>
                    <a:lnTo>
                      <a:pt x="648" y="0"/>
                    </a:lnTo>
                    <a:lnTo>
                      <a:pt x="673" y="0"/>
                    </a:lnTo>
                    <a:lnTo>
                      <a:pt x="699" y="2"/>
                    </a:lnTo>
                    <a:lnTo>
                      <a:pt x="726" y="4"/>
                    </a:lnTo>
                    <a:lnTo>
                      <a:pt x="757" y="8"/>
                    </a:lnTo>
                    <a:lnTo>
                      <a:pt x="787" y="13"/>
                    </a:lnTo>
                    <a:lnTo>
                      <a:pt x="839" y="22"/>
                    </a:lnTo>
                    <a:lnTo>
                      <a:pt x="873" y="32"/>
                    </a:lnTo>
                    <a:lnTo>
                      <a:pt x="894" y="37"/>
                    </a:lnTo>
                    <a:lnTo>
                      <a:pt x="910" y="43"/>
                    </a:lnTo>
                    <a:lnTo>
                      <a:pt x="925" y="48"/>
                    </a:lnTo>
                    <a:lnTo>
                      <a:pt x="946" y="54"/>
                    </a:lnTo>
                    <a:lnTo>
                      <a:pt x="976" y="60"/>
                    </a:lnTo>
                    <a:lnTo>
                      <a:pt x="1024" y="67"/>
                    </a:lnTo>
                    <a:lnTo>
                      <a:pt x="1036" y="69"/>
                    </a:lnTo>
                    <a:lnTo>
                      <a:pt x="1045" y="71"/>
                    </a:lnTo>
                    <a:lnTo>
                      <a:pt x="1051" y="74"/>
                    </a:lnTo>
                    <a:lnTo>
                      <a:pt x="1053" y="76"/>
                    </a:lnTo>
                    <a:lnTo>
                      <a:pt x="1053" y="78"/>
                    </a:lnTo>
                    <a:lnTo>
                      <a:pt x="1049" y="82"/>
                    </a:lnTo>
                    <a:lnTo>
                      <a:pt x="1043" y="84"/>
                    </a:lnTo>
                    <a:lnTo>
                      <a:pt x="1034" y="86"/>
                    </a:lnTo>
                    <a:lnTo>
                      <a:pt x="982" y="97"/>
                    </a:lnTo>
                    <a:lnTo>
                      <a:pt x="908" y="108"/>
                    </a:lnTo>
                    <a:lnTo>
                      <a:pt x="825" y="117"/>
                    </a:lnTo>
                    <a:lnTo>
                      <a:pt x="747" y="125"/>
                    </a:lnTo>
                    <a:lnTo>
                      <a:pt x="688" y="130"/>
                    </a:lnTo>
                    <a:lnTo>
                      <a:pt x="657" y="134"/>
                    </a:lnTo>
                    <a:lnTo>
                      <a:pt x="640" y="136"/>
                    </a:lnTo>
                    <a:lnTo>
                      <a:pt x="611" y="139"/>
                    </a:lnTo>
                    <a:lnTo>
                      <a:pt x="573" y="143"/>
                    </a:lnTo>
                    <a:lnTo>
                      <a:pt x="527" y="147"/>
                    </a:lnTo>
                    <a:lnTo>
                      <a:pt x="474" y="151"/>
                    </a:lnTo>
                    <a:lnTo>
                      <a:pt x="418" y="151"/>
                    </a:lnTo>
                    <a:lnTo>
                      <a:pt x="361" y="151"/>
                    </a:lnTo>
                    <a:lnTo>
                      <a:pt x="302" y="147"/>
                    </a:lnTo>
                    <a:lnTo>
                      <a:pt x="245" y="141"/>
                    </a:lnTo>
                    <a:lnTo>
                      <a:pt x="191" y="134"/>
                    </a:lnTo>
                    <a:lnTo>
                      <a:pt x="143" y="125"/>
                    </a:lnTo>
                    <a:lnTo>
                      <a:pt x="99" y="115"/>
                    </a:lnTo>
                    <a:lnTo>
                      <a:pt x="63" y="106"/>
                    </a:lnTo>
                    <a:lnTo>
                      <a:pt x="34" y="97"/>
                    </a:lnTo>
                    <a:lnTo>
                      <a:pt x="13" y="89"/>
                    </a:lnTo>
                    <a:lnTo>
                      <a:pt x="0" y="86"/>
                    </a:lnTo>
                  </a:path>
                </a:pathLst>
              </a:custGeom>
              <a:noFill/>
              <a:ln w="0">
                <a:solidFill>
                  <a:srgbClr val="FF99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" name="Line 314"/>
              <p:cNvSpPr>
                <a:spLocks noChangeShapeType="1"/>
              </p:cNvSpPr>
              <p:nvPr/>
            </p:nvSpPr>
            <p:spPr bwMode="auto">
              <a:xfrm>
                <a:off x="464841" y="4345460"/>
                <a:ext cx="2209" cy="3088"/>
              </a:xfrm>
              <a:prstGeom prst="line">
                <a:avLst/>
              </a:prstGeom>
              <a:noFill/>
              <a:ln w="0">
                <a:solidFill>
                  <a:srgbClr val="EF9EE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" name="Freeform 315"/>
              <p:cNvSpPr>
                <a:spLocks/>
              </p:cNvSpPr>
              <p:nvPr/>
            </p:nvSpPr>
            <p:spPr bwMode="auto">
              <a:xfrm>
                <a:off x="43050" y="4132305"/>
                <a:ext cx="1101960" cy="206976"/>
              </a:xfrm>
              <a:custGeom>
                <a:avLst/>
                <a:gdLst/>
                <a:ahLst/>
                <a:cxnLst>
                  <a:cxn ang="0">
                    <a:pos x="495" y="0"/>
                  </a:cxn>
                  <a:cxn ang="0">
                    <a:pos x="468" y="9"/>
                  </a:cxn>
                  <a:cxn ang="0">
                    <a:pos x="436" y="18"/>
                  </a:cxn>
                  <a:cxn ang="0">
                    <a:pos x="397" y="24"/>
                  </a:cxn>
                  <a:cxn ang="0">
                    <a:pos x="357" y="31"/>
                  </a:cxn>
                  <a:cxn ang="0">
                    <a:pos x="269" y="41"/>
                  </a:cxn>
                  <a:cxn ang="0">
                    <a:pos x="181" y="48"/>
                  </a:cxn>
                  <a:cxn ang="0">
                    <a:pos x="101" y="52"/>
                  </a:cxn>
                  <a:cxn ang="0">
                    <a:pos x="38" y="56"/>
                  </a:cxn>
                  <a:cxn ang="0">
                    <a:pos x="2" y="56"/>
                  </a:cxn>
                  <a:cxn ang="0">
                    <a:pos x="0" y="67"/>
                  </a:cxn>
                  <a:cxn ang="0">
                    <a:pos x="0" y="56"/>
                  </a:cxn>
                  <a:cxn ang="0">
                    <a:pos x="2" y="67"/>
                  </a:cxn>
                  <a:cxn ang="0">
                    <a:pos x="40" y="67"/>
                  </a:cxn>
                  <a:cxn ang="0">
                    <a:pos x="103" y="63"/>
                  </a:cxn>
                  <a:cxn ang="0">
                    <a:pos x="181" y="59"/>
                  </a:cxn>
                  <a:cxn ang="0">
                    <a:pos x="271" y="52"/>
                  </a:cxn>
                  <a:cxn ang="0">
                    <a:pos x="359" y="43"/>
                  </a:cxn>
                  <a:cxn ang="0">
                    <a:pos x="399" y="35"/>
                  </a:cxn>
                  <a:cxn ang="0">
                    <a:pos x="438" y="28"/>
                  </a:cxn>
                  <a:cxn ang="0">
                    <a:pos x="470" y="20"/>
                  </a:cxn>
                  <a:cxn ang="0">
                    <a:pos x="499" y="11"/>
                  </a:cxn>
                  <a:cxn ang="0">
                    <a:pos x="495" y="0"/>
                  </a:cxn>
                </a:cxnLst>
                <a:rect l="0" t="0" r="r" b="b"/>
                <a:pathLst>
                  <a:path w="499" h="67">
                    <a:moveTo>
                      <a:pt x="495" y="0"/>
                    </a:moveTo>
                    <a:lnTo>
                      <a:pt x="468" y="9"/>
                    </a:lnTo>
                    <a:lnTo>
                      <a:pt x="436" y="18"/>
                    </a:lnTo>
                    <a:lnTo>
                      <a:pt x="397" y="24"/>
                    </a:lnTo>
                    <a:lnTo>
                      <a:pt x="357" y="31"/>
                    </a:lnTo>
                    <a:lnTo>
                      <a:pt x="269" y="41"/>
                    </a:lnTo>
                    <a:lnTo>
                      <a:pt x="181" y="48"/>
                    </a:lnTo>
                    <a:lnTo>
                      <a:pt x="101" y="52"/>
                    </a:lnTo>
                    <a:lnTo>
                      <a:pt x="38" y="56"/>
                    </a:lnTo>
                    <a:lnTo>
                      <a:pt x="2" y="56"/>
                    </a:lnTo>
                    <a:lnTo>
                      <a:pt x="0" y="67"/>
                    </a:lnTo>
                    <a:lnTo>
                      <a:pt x="0" y="56"/>
                    </a:lnTo>
                    <a:lnTo>
                      <a:pt x="2" y="67"/>
                    </a:lnTo>
                    <a:lnTo>
                      <a:pt x="40" y="67"/>
                    </a:lnTo>
                    <a:lnTo>
                      <a:pt x="103" y="63"/>
                    </a:lnTo>
                    <a:lnTo>
                      <a:pt x="181" y="59"/>
                    </a:lnTo>
                    <a:lnTo>
                      <a:pt x="271" y="52"/>
                    </a:lnTo>
                    <a:lnTo>
                      <a:pt x="359" y="43"/>
                    </a:lnTo>
                    <a:lnTo>
                      <a:pt x="399" y="35"/>
                    </a:lnTo>
                    <a:lnTo>
                      <a:pt x="438" y="28"/>
                    </a:lnTo>
                    <a:lnTo>
                      <a:pt x="470" y="20"/>
                    </a:lnTo>
                    <a:lnTo>
                      <a:pt x="499" y="11"/>
                    </a:lnTo>
                    <a:lnTo>
                      <a:pt x="495" y="0"/>
                    </a:lnTo>
                    <a:close/>
                  </a:path>
                </a:pathLst>
              </a:custGeom>
              <a:solidFill>
                <a:srgbClr val="FF9900"/>
              </a:solidFill>
              <a:ln w="9525">
                <a:solidFill>
                  <a:srgbClr val="4D4D4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" name="Freeform 316"/>
              <p:cNvSpPr>
                <a:spLocks/>
              </p:cNvSpPr>
              <p:nvPr/>
            </p:nvSpPr>
            <p:spPr bwMode="auto">
              <a:xfrm>
                <a:off x="1136176" y="3959311"/>
                <a:ext cx="954001" cy="206976"/>
              </a:xfrm>
              <a:custGeom>
                <a:avLst/>
                <a:gdLst/>
                <a:ahLst/>
                <a:cxnLst>
                  <a:cxn ang="0">
                    <a:pos x="432" y="11"/>
                  </a:cxn>
                  <a:cxn ang="0">
                    <a:pos x="414" y="8"/>
                  </a:cxn>
                  <a:cxn ang="0">
                    <a:pos x="395" y="4"/>
                  </a:cxn>
                  <a:cxn ang="0">
                    <a:pos x="372" y="2"/>
                  </a:cxn>
                  <a:cxn ang="0">
                    <a:pos x="348" y="0"/>
                  </a:cxn>
                  <a:cxn ang="0">
                    <a:pos x="294" y="0"/>
                  </a:cxn>
                  <a:cxn ang="0">
                    <a:pos x="235" y="4"/>
                  </a:cxn>
                  <a:cxn ang="0">
                    <a:pos x="174" y="11"/>
                  </a:cxn>
                  <a:cxn ang="0">
                    <a:pos x="111" y="22"/>
                  </a:cxn>
                  <a:cxn ang="0">
                    <a:pos x="82" y="30"/>
                  </a:cxn>
                  <a:cxn ang="0">
                    <a:pos x="53" y="37"/>
                  </a:cxn>
                  <a:cxn ang="0">
                    <a:pos x="25" y="47"/>
                  </a:cxn>
                  <a:cxn ang="0">
                    <a:pos x="0" y="56"/>
                  </a:cxn>
                  <a:cxn ang="0">
                    <a:pos x="4" y="67"/>
                  </a:cxn>
                  <a:cxn ang="0">
                    <a:pos x="29" y="58"/>
                  </a:cxn>
                  <a:cxn ang="0">
                    <a:pos x="55" y="48"/>
                  </a:cxn>
                  <a:cxn ang="0">
                    <a:pos x="84" y="41"/>
                  </a:cxn>
                  <a:cxn ang="0">
                    <a:pos x="114" y="34"/>
                  </a:cxn>
                  <a:cxn ang="0">
                    <a:pos x="174" y="22"/>
                  </a:cxn>
                  <a:cxn ang="0">
                    <a:pos x="235" y="15"/>
                  </a:cxn>
                  <a:cxn ang="0">
                    <a:pos x="294" y="11"/>
                  </a:cxn>
                  <a:cxn ang="0">
                    <a:pos x="348" y="11"/>
                  </a:cxn>
                  <a:cxn ang="0">
                    <a:pos x="372" y="13"/>
                  </a:cxn>
                  <a:cxn ang="0">
                    <a:pos x="393" y="15"/>
                  </a:cxn>
                  <a:cxn ang="0">
                    <a:pos x="413" y="17"/>
                  </a:cxn>
                  <a:cxn ang="0">
                    <a:pos x="428" y="22"/>
                  </a:cxn>
                  <a:cxn ang="0">
                    <a:pos x="432" y="11"/>
                  </a:cxn>
                </a:cxnLst>
                <a:rect l="0" t="0" r="r" b="b"/>
                <a:pathLst>
                  <a:path w="432" h="67">
                    <a:moveTo>
                      <a:pt x="432" y="11"/>
                    </a:moveTo>
                    <a:lnTo>
                      <a:pt x="414" y="8"/>
                    </a:lnTo>
                    <a:lnTo>
                      <a:pt x="395" y="4"/>
                    </a:lnTo>
                    <a:lnTo>
                      <a:pt x="372" y="2"/>
                    </a:lnTo>
                    <a:lnTo>
                      <a:pt x="348" y="0"/>
                    </a:lnTo>
                    <a:lnTo>
                      <a:pt x="294" y="0"/>
                    </a:lnTo>
                    <a:lnTo>
                      <a:pt x="235" y="4"/>
                    </a:lnTo>
                    <a:lnTo>
                      <a:pt x="174" y="11"/>
                    </a:lnTo>
                    <a:lnTo>
                      <a:pt x="111" y="22"/>
                    </a:lnTo>
                    <a:lnTo>
                      <a:pt x="82" y="30"/>
                    </a:lnTo>
                    <a:lnTo>
                      <a:pt x="53" y="37"/>
                    </a:lnTo>
                    <a:lnTo>
                      <a:pt x="25" y="47"/>
                    </a:lnTo>
                    <a:lnTo>
                      <a:pt x="0" y="56"/>
                    </a:lnTo>
                    <a:lnTo>
                      <a:pt x="4" y="67"/>
                    </a:lnTo>
                    <a:lnTo>
                      <a:pt x="29" y="58"/>
                    </a:lnTo>
                    <a:lnTo>
                      <a:pt x="55" y="48"/>
                    </a:lnTo>
                    <a:lnTo>
                      <a:pt x="84" y="41"/>
                    </a:lnTo>
                    <a:lnTo>
                      <a:pt x="114" y="34"/>
                    </a:lnTo>
                    <a:lnTo>
                      <a:pt x="174" y="22"/>
                    </a:lnTo>
                    <a:lnTo>
                      <a:pt x="235" y="15"/>
                    </a:lnTo>
                    <a:lnTo>
                      <a:pt x="294" y="11"/>
                    </a:lnTo>
                    <a:lnTo>
                      <a:pt x="348" y="11"/>
                    </a:lnTo>
                    <a:lnTo>
                      <a:pt x="372" y="13"/>
                    </a:lnTo>
                    <a:lnTo>
                      <a:pt x="393" y="15"/>
                    </a:lnTo>
                    <a:lnTo>
                      <a:pt x="413" y="17"/>
                    </a:lnTo>
                    <a:lnTo>
                      <a:pt x="428" y="22"/>
                    </a:lnTo>
                    <a:lnTo>
                      <a:pt x="432" y="11"/>
                    </a:lnTo>
                    <a:close/>
                  </a:path>
                </a:pathLst>
              </a:custGeom>
              <a:solidFill>
                <a:srgbClr val="FF9900"/>
              </a:solidFill>
              <a:ln w="9525">
                <a:solidFill>
                  <a:srgbClr val="4D4D4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3" name="Freeform 317"/>
              <p:cNvSpPr>
                <a:spLocks/>
              </p:cNvSpPr>
              <p:nvPr/>
            </p:nvSpPr>
            <p:spPr bwMode="auto">
              <a:xfrm>
                <a:off x="2081344" y="3993293"/>
                <a:ext cx="872294" cy="259492"/>
              </a:xfrm>
              <a:custGeom>
                <a:avLst/>
                <a:gdLst/>
                <a:ahLst/>
                <a:cxnLst>
                  <a:cxn ang="0">
                    <a:pos x="395" y="67"/>
                  </a:cxn>
                  <a:cxn ang="0">
                    <a:pos x="363" y="71"/>
                  </a:cxn>
                  <a:cxn ang="0">
                    <a:pos x="330" y="73"/>
                  </a:cxn>
                  <a:cxn ang="0">
                    <a:pos x="300" y="73"/>
                  </a:cxn>
                  <a:cxn ang="0">
                    <a:pos x="271" y="73"/>
                  </a:cxn>
                  <a:cxn ang="0">
                    <a:pos x="243" y="69"/>
                  </a:cxn>
                  <a:cxn ang="0">
                    <a:pos x="214" y="65"/>
                  </a:cxn>
                  <a:cxn ang="0">
                    <a:pos x="187" y="60"/>
                  </a:cxn>
                  <a:cxn ang="0">
                    <a:pos x="162" y="54"/>
                  </a:cxn>
                  <a:cxn ang="0">
                    <a:pos x="115" y="39"/>
                  </a:cxn>
                  <a:cxn ang="0">
                    <a:pos x="72" y="24"/>
                  </a:cxn>
                  <a:cxn ang="0">
                    <a:pos x="34" y="11"/>
                  </a:cxn>
                  <a:cxn ang="0">
                    <a:pos x="4" y="0"/>
                  </a:cxn>
                  <a:cxn ang="0">
                    <a:pos x="0" y="11"/>
                  </a:cxn>
                  <a:cxn ang="0">
                    <a:pos x="30" y="23"/>
                  </a:cxn>
                  <a:cxn ang="0">
                    <a:pos x="69" y="36"/>
                  </a:cxn>
                  <a:cxn ang="0">
                    <a:pos x="111" y="50"/>
                  </a:cxn>
                  <a:cxn ang="0">
                    <a:pos x="160" y="63"/>
                  </a:cxn>
                  <a:cxn ang="0">
                    <a:pos x="185" y="71"/>
                  </a:cxn>
                  <a:cxn ang="0">
                    <a:pos x="212" y="76"/>
                  </a:cxn>
                  <a:cxn ang="0">
                    <a:pos x="241" y="80"/>
                  </a:cxn>
                  <a:cxn ang="0">
                    <a:pos x="269" y="84"/>
                  </a:cxn>
                  <a:cxn ang="0">
                    <a:pos x="300" y="84"/>
                  </a:cxn>
                  <a:cxn ang="0">
                    <a:pos x="330" y="84"/>
                  </a:cxn>
                  <a:cxn ang="0">
                    <a:pos x="363" y="82"/>
                  </a:cxn>
                  <a:cxn ang="0">
                    <a:pos x="395" y="78"/>
                  </a:cxn>
                  <a:cxn ang="0">
                    <a:pos x="395" y="67"/>
                  </a:cxn>
                </a:cxnLst>
                <a:rect l="0" t="0" r="r" b="b"/>
                <a:pathLst>
                  <a:path w="395" h="84">
                    <a:moveTo>
                      <a:pt x="395" y="67"/>
                    </a:moveTo>
                    <a:lnTo>
                      <a:pt x="363" y="71"/>
                    </a:lnTo>
                    <a:lnTo>
                      <a:pt x="330" y="73"/>
                    </a:lnTo>
                    <a:lnTo>
                      <a:pt x="300" y="73"/>
                    </a:lnTo>
                    <a:lnTo>
                      <a:pt x="271" y="73"/>
                    </a:lnTo>
                    <a:lnTo>
                      <a:pt x="243" y="69"/>
                    </a:lnTo>
                    <a:lnTo>
                      <a:pt x="214" y="65"/>
                    </a:lnTo>
                    <a:lnTo>
                      <a:pt x="187" y="60"/>
                    </a:lnTo>
                    <a:lnTo>
                      <a:pt x="162" y="54"/>
                    </a:lnTo>
                    <a:lnTo>
                      <a:pt x="115" y="39"/>
                    </a:lnTo>
                    <a:lnTo>
                      <a:pt x="72" y="24"/>
                    </a:lnTo>
                    <a:lnTo>
                      <a:pt x="34" y="11"/>
                    </a:lnTo>
                    <a:lnTo>
                      <a:pt x="4" y="0"/>
                    </a:lnTo>
                    <a:lnTo>
                      <a:pt x="0" y="11"/>
                    </a:lnTo>
                    <a:lnTo>
                      <a:pt x="30" y="23"/>
                    </a:lnTo>
                    <a:lnTo>
                      <a:pt x="69" y="36"/>
                    </a:lnTo>
                    <a:lnTo>
                      <a:pt x="111" y="50"/>
                    </a:lnTo>
                    <a:lnTo>
                      <a:pt x="160" y="63"/>
                    </a:lnTo>
                    <a:lnTo>
                      <a:pt x="185" y="71"/>
                    </a:lnTo>
                    <a:lnTo>
                      <a:pt x="212" y="76"/>
                    </a:lnTo>
                    <a:lnTo>
                      <a:pt x="241" y="80"/>
                    </a:lnTo>
                    <a:lnTo>
                      <a:pt x="269" y="84"/>
                    </a:lnTo>
                    <a:lnTo>
                      <a:pt x="300" y="84"/>
                    </a:lnTo>
                    <a:lnTo>
                      <a:pt x="330" y="84"/>
                    </a:lnTo>
                    <a:lnTo>
                      <a:pt x="363" y="82"/>
                    </a:lnTo>
                    <a:lnTo>
                      <a:pt x="395" y="78"/>
                    </a:lnTo>
                    <a:lnTo>
                      <a:pt x="395" y="67"/>
                    </a:lnTo>
                    <a:close/>
                  </a:path>
                </a:pathLst>
              </a:custGeom>
              <a:solidFill>
                <a:srgbClr val="FF9900"/>
              </a:solidFill>
              <a:ln w="9525">
                <a:solidFill>
                  <a:srgbClr val="4D4D4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4" name="Freeform 318"/>
              <p:cNvSpPr>
                <a:spLocks/>
              </p:cNvSpPr>
              <p:nvPr/>
            </p:nvSpPr>
            <p:spPr bwMode="auto">
              <a:xfrm>
                <a:off x="1511594" y="4194089"/>
                <a:ext cx="1528168" cy="454111"/>
              </a:xfrm>
              <a:custGeom>
                <a:avLst/>
                <a:gdLst/>
                <a:ahLst/>
                <a:cxnLst>
                  <a:cxn ang="0">
                    <a:pos x="0" y="147"/>
                  </a:cxn>
                  <a:cxn ang="0">
                    <a:pos x="51" y="145"/>
                  </a:cxn>
                  <a:cxn ang="0">
                    <a:pos x="109" y="140"/>
                  </a:cxn>
                  <a:cxn ang="0">
                    <a:pos x="170" y="132"/>
                  </a:cxn>
                  <a:cxn ang="0">
                    <a:pos x="235" y="123"/>
                  </a:cxn>
                  <a:cxn ang="0">
                    <a:pos x="302" y="110"/>
                  </a:cxn>
                  <a:cxn ang="0">
                    <a:pos x="367" y="97"/>
                  </a:cxn>
                  <a:cxn ang="0">
                    <a:pos x="430" y="84"/>
                  </a:cxn>
                  <a:cxn ang="0">
                    <a:pos x="489" y="71"/>
                  </a:cxn>
                  <a:cxn ang="0">
                    <a:pos x="592" y="45"/>
                  </a:cxn>
                  <a:cxn ang="0">
                    <a:pos x="663" y="23"/>
                  </a:cxn>
                  <a:cxn ang="0">
                    <a:pos x="682" y="15"/>
                  </a:cxn>
                  <a:cxn ang="0">
                    <a:pos x="692" y="4"/>
                  </a:cxn>
                  <a:cxn ang="0">
                    <a:pos x="678" y="0"/>
                  </a:cxn>
                  <a:cxn ang="0">
                    <a:pos x="653" y="2"/>
                  </a:cxn>
                  <a:cxn ang="0">
                    <a:pos x="653" y="13"/>
                  </a:cxn>
                  <a:cxn ang="0">
                    <a:pos x="678" y="11"/>
                  </a:cxn>
                  <a:cxn ang="0">
                    <a:pos x="682" y="10"/>
                  </a:cxn>
                  <a:cxn ang="0">
                    <a:pos x="678" y="6"/>
                  </a:cxn>
                  <a:cxn ang="0">
                    <a:pos x="659" y="13"/>
                  </a:cxn>
                  <a:cxn ang="0">
                    <a:pos x="590" y="34"/>
                  </a:cxn>
                  <a:cxn ang="0">
                    <a:pos x="487" y="60"/>
                  </a:cxn>
                  <a:cxn ang="0">
                    <a:pos x="428" y="73"/>
                  </a:cxn>
                  <a:cxn ang="0">
                    <a:pos x="365" y="86"/>
                  </a:cxn>
                  <a:cxn ang="0">
                    <a:pos x="298" y="99"/>
                  </a:cxn>
                  <a:cxn ang="0">
                    <a:pos x="233" y="112"/>
                  </a:cxn>
                  <a:cxn ang="0">
                    <a:pos x="168" y="121"/>
                  </a:cxn>
                  <a:cxn ang="0">
                    <a:pos x="107" y="128"/>
                  </a:cxn>
                  <a:cxn ang="0">
                    <a:pos x="50" y="134"/>
                  </a:cxn>
                  <a:cxn ang="0">
                    <a:pos x="0" y="136"/>
                  </a:cxn>
                  <a:cxn ang="0">
                    <a:pos x="0" y="147"/>
                  </a:cxn>
                </a:cxnLst>
                <a:rect l="0" t="0" r="r" b="b"/>
                <a:pathLst>
                  <a:path w="692" h="147">
                    <a:moveTo>
                      <a:pt x="0" y="147"/>
                    </a:moveTo>
                    <a:lnTo>
                      <a:pt x="51" y="145"/>
                    </a:lnTo>
                    <a:lnTo>
                      <a:pt x="109" y="140"/>
                    </a:lnTo>
                    <a:lnTo>
                      <a:pt x="170" y="132"/>
                    </a:lnTo>
                    <a:lnTo>
                      <a:pt x="235" y="123"/>
                    </a:lnTo>
                    <a:lnTo>
                      <a:pt x="302" y="110"/>
                    </a:lnTo>
                    <a:lnTo>
                      <a:pt x="367" y="97"/>
                    </a:lnTo>
                    <a:lnTo>
                      <a:pt x="430" y="84"/>
                    </a:lnTo>
                    <a:lnTo>
                      <a:pt x="489" y="71"/>
                    </a:lnTo>
                    <a:lnTo>
                      <a:pt x="592" y="45"/>
                    </a:lnTo>
                    <a:lnTo>
                      <a:pt x="663" y="23"/>
                    </a:lnTo>
                    <a:lnTo>
                      <a:pt x="682" y="15"/>
                    </a:lnTo>
                    <a:lnTo>
                      <a:pt x="692" y="4"/>
                    </a:lnTo>
                    <a:lnTo>
                      <a:pt x="678" y="0"/>
                    </a:lnTo>
                    <a:lnTo>
                      <a:pt x="653" y="2"/>
                    </a:lnTo>
                    <a:lnTo>
                      <a:pt x="653" y="13"/>
                    </a:lnTo>
                    <a:lnTo>
                      <a:pt x="678" y="11"/>
                    </a:lnTo>
                    <a:lnTo>
                      <a:pt x="682" y="10"/>
                    </a:lnTo>
                    <a:lnTo>
                      <a:pt x="678" y="6"/>
                    </a:lnTo>
                    <a:lnTo>
                      <a:pt x="659" y="13"/>
                    </a:lnTo>
                    <a:lnTo>
                      <a:pt x="590" y="34"/>
                    </a:lnTo>
                    <a:lnTo>
                      <a:pt x="487" y="60"/>
                    </a:lnTo>
                    <a:lnTo>
                      <a:pt x="428" y="73"/>
                    </a:lnTo>
                    <a:lnTo>
                      <a:pt x="365" y="86"/>
                    </a:lnTo>
                    <a:lnTo>
                      <a:pt x="298" y="99"/>
                    </a:lnTo>
                    <a:lnTo>
                      <a:pt x="233" y="112"/>
                    </a:lnTo>
                    <a:lnTo>
                      <a:pt x="168" y="121"/>
                    </a:lnTo>
                    <a:lnTo>
                      <a:pt x="107" y="128"/>
                    </a:lnTo>
                    <a:lnTo>
                      <a:pt x="50" y="134"/>
                    </a:lnTo>
                    <a:lnTo>
                      <a:pt x="0" y="136"/>
                    </a:lnTo>
                    <a:lnTo>
                      <a:pt x="0" y="147"/>
                    </a:lnTo>
                    <a:close/>
                  </a:path>
                </a:pathLst>
              </a:custGeom>
              <a:solidFill>
                <a:srgbClr val="FF9900"/>
              </a:solidFill>
              <a:ln w="9525">
                <a:solidFill>
                  <a:srgbClr val="4D4D4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5" name="Freeform 319"/>
              <p:cNvSpPr>
                <a:spLocks/>
              </p:cNvSpPr>
              <p:nvPr/>
            </p:nvSpPr>
            <p:spPr bwMode="auto">
              <a:xfrm>
                <a:off x="43050" y="4305300"/>
                <a:ext cx="1468543" cy="342900"/>
              </a:xfrm>
              <a:custGeom>
                <a:avLst/>
                <a:gdLst/>
                <a:ahLst/>
                <a:cxnLst>
                  <a:cxn ang="0">
                    <a:pos x="0" y="11"/>
                  </a:cxn>
                  <a:cxn ang="0">
                    <a:pos x="31" y="16"/>
                  </a:cxn>
                  <a:cxn ang="0">
                    <a:pos x="86" y="27"/>
                  </a:cxn>
                  <a:cxn ang="0">
                    <a:pos x="162" y="42"/>
                  </a:cxn>
                  <a:cxn ang="0">
                    <a:pos x="252" y="61"/>
                  </a:cxn>
                  <a:cxn ang="0">
                    <a:pos x="353" y="79"/>
                  </a:cxn>
                  <a:cxn ang="0">
                    <a:pos x="459" y="94"/>
                  </a:cxn>
                  <a:cxn ang="0">
                    <a:pos x="512" y="102"/>
                  </a:cxn>
                  <a:cxn ang="0">
                    <a:pos x="564" y="105"/>
                  </a:cxn>
                  <a:cxn ang="0">
                    <a:pos x="615" y="109"/>
                  </a:cxn>
                  <a:cxn ang="0">
                    <a:pos x="665" y="111"/>
                  </a:cxn>
                  <a:cxn ang="0">
                    <a:pos x="665" y="100"/>
                  </a:cxn>
                  <a:cxn ang="0">
                    <a:pos x="615" y="98"/>
                  </a:cxn>
                  <a:cxn ang="0">
                    <a:pos x="566" y="94"/>
                  </a:cxn>
                  <a:cxn ang="0">
                    <a:pos x="512" y="91"/>
                  </a:cxn>
                  <a:cxn ang="0">
                    <a:pos x="460" y="83"/>
                  </a:cxn>
                  <a:cxn ang="0">
                    <a:pos x="355" y="68"/>
                  </a:cxn>
                  <a:cxn ang="0">
                    <a:pos x="254" y="50"/>
                  </a:cxn>
                  <a:cxn ang="0">
                    <a:pos x="164" y="31"/>
                  </a:cxn>
                  <a:cxn ang="0">
                    <a:pos x="88" y="16"/>
                  </a:cxn>
                  <a:cxn ang="0">
                    <a:pos x="32" y="5"/>
                  </a:cxn>
                  <a:cxn ang="0">
                    <a:pos x="0" y="0"/>
                  </a:cxn>
                  <a:cxn ang="0">
                    <a:pos x="0" y="11"/>
                  </a:cxn>
                </a:cxnLst>
                <a:rect l="0" t="0" r="r" b="b"/>
                <a:pathLst>
                  <a:path w="665" h="111">
                    <a:moveTo>
                      <a:pt x="0" y="11"/>
                    </a:moveTo>
                    <a:lnTo>
                      <a:pt x="31" y="16"/>
                    </a:lnTo>
                    <a:lnTo>
                      <a:pt x="86" y="27"/>
                    </a:lnTo>
                    <a:lnTo>
                      <a:pt x="162" y="42"/>
                    </a:lnTo>
                    <a:lnTo>
                      <a:pt x="252" y="61"/>
                    </a:lnTo>
                    <a:lnTo>
                      <a:pt x="353" y="79"/>
                    </a:lnTo>
                    <a:lnTo>
                      <a:pt x="459" y="94"/>
                    </a:lnTo>
                    <a:lnTo>
                      <a:pt x="512" y="102"/>
                    </a:lnTo>
                    <a:lnTo>
                      <a:pt x="564" y="105"/>
                    </a:lnTo>
                    <a:lnTo>
                      <a:pt x="615" y="109"/>
                    </a:lnTo>
                    <a:lnTo>
                      <a:pt x="665" y="111"/>
                    </a:lnTo>
                    <a:lnTo>
                      <a:pt x="665" y="100"/>
                    </a:lnTo>
                    <a:lnTo>
                      <a:pt x="615" y="98"/>
                    </a:lnTo>
                    <a:lnTo>
                      <a:pt x="566" y="94"/>
                    </a:lnTo>
                    <a:lnTo>
                      <a:pt x="512" y="91"/>
                    </a:lnTo>
                    <a:lnTo>
                      <a:pt x="460" y="83"/>
                    </a:lnTo>
                    <a:lnTo>
                      <a:pt x="355" y="68"/>
                    </a:lnTo>
                    <a:lnTo>
                      <a:pt x="254" y="50"/>
                    </a:lnTo>
                    <a:lnTo>
                      <a:pt x="164" y="31"/>
                    </a:lnTo>
                    <a:lnTo>
                      <a:pt x="88" y="16"/>
                    </a:lnTo>
                    <a:lnTo>
                      <a:pt x="32" y="5"/>
                    </a:lnTo>
                    <a:lnTo>
                      <a:pt x="0" y="0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FF9900"/>
              </a:solidFill>
              <a:ln w="9525">
                <a:solidFill>
                  <a:srgbClr val="4D4D4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6" name="Freeform 320"/>
              <p:cNvSpPr>
                <a:spLocks/>
              </p:cNvSpPr>
              <p:nvPr/>
            </p:nvSpPr>
            <p:spPr bwMode="auto">
              <a:xfrm>
                <a:off x="43050" y="4320746"/>
                <a:ext cx="2207" cy="308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9900"/>
              </a:solidFill>
              <a:ln w="952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" name="Freeform 321"/>
              <p:cNvSpPr>
                <a:spLocks/>
              </p:cNvSpPr>
              <p:nvPr/>
            </p:nvSpPr>
            <p:spPr bwMode="auto">
              <a:xfrm>
                <a:off x="1326093" y="4268230"/>
                <a:ext cx="737585" cy="105032"/>
              </a:xfrm>
              <a:custGeom>
                <a:avLst/>
                <a:gdLst/>
                <a:ahLst/>
                <a:cxnLst>
                  <a:cxn ang="0">
                    <a:pos x="4" y="26"/>
                  </a:cxn>
                  <a:cxn ang="0">
                    <a:pos x="2" y="25"/>
                  </a:cxn>
                  <a:cxn ang="0">
                    <a:pos x="0" y="25"/>
                  </a:cxn>
                  <a:cxn ang="0">
                    <a:pos x="0" y="23"/>
                  </a:cxn>
                  <a:cxn ang="0">
                    <a:pos x="6" y="19"/>
                  </a:cxn>
                  <a:cxn ang="0">
                    <a:pos x="15" y="17"/>
                  </a:cxn>
                  <a:cxn ang="0">
                    <a:pos x="46" y="13"/>
                  </a:cxn>
                  <a:cxn ang="0">
                    <a:pos x="88" y="10"/>
                  </a:cxn>
                  <a:cxn ang="0">
                    <a:pos x="137" y="6"/>
                  </a:cxn>
                  <a:cxn ang="0">
                    <a:pos x="195" y="4"/>
                  </a:cxn>
                  <a:cxn ang="0">
                    <a:pos x="254" y="2"/>
                  </a:cxn>
                  <a:cxn ang="0">
                    <a:pos x="311" y="0"/>
                  </a:cxn>
                  <a:cxn ang="0">
                    <a:pos x="328" y="2"/>
                  </a:cxn>
                  <a:cxn ang="0">
                    <a:pos x="334" y="2"/>
                  </a:cxn>
                  <a:cxn ang="0">
                    <a:pos x="334" y="6"/>
                  </a:cxn>
                  <a:cxn ang="0">
                    <a:pos x="325" y="8"/>
                  </a:cxn>
                  <a:cxn ang="0">
                    <a:pos x="290" y="15"/>
                  </a:cxn>
                  <a:cxn ang="0">
                    <a:pos x="239" y="25"/>
                  </a:cxn>
                  <a:cxn ang="0">
                    <a:pos x="176" y="30"/>
                  </a:cxn>
                  <a:cxn ang="0">
                    <a:pos x="111" y="34"/>
                  </a:cxn>
                  <a:cxn ang="0">
                    <a:pos x="80" y="34"/>
                  </a:cxn>
                  <a:cxn ang="0">
                    <a:pos x="51" y="32"/>
                  </a:cxn>
                  <a:cxn ang="0">
                    <a:pos x="25" y="30"/>
                  </a:cxn>
                  <a:cxn ang="0">
                    <a:pos x="4" y="26"/>
                  </a:cxn>
                </a:cxnLst>
                <a:rect l="0" t="0" r="r" b="b"/>
                <a:pathLst>
                  <a:path w="334" h="34">
                    <a:moveTo>
                      <a:pt x="4" y="26"/>
                    </a:moveTo>
                    <a:lnTo>
                      <a:pt x="2" y="25"/>
                    </a:lnTo>
                    <a:lnTo>
                      <a:pt x="0" y="25"/>
                    </a:lnTo>
                    <a:lnTo>
                      <a:pt x="0" y="23"/>
                    </a:lnTo>
                    <a:lnTo>
                      <a:pt x="6" y="19"/>
                    </a:lnTo>
                    <a:lnTo>
                      <a:pt x="15" y="17"/>
                    </a:lnTo>
                    <a:lnTo>
                      <a:pt x="46" y="13"/>
                    </a:lnTo>
                    <a:lnTo>
                      <a:pt x="88" y="10"/>
                    </a:lnTo>
                    <a:lnTo>
                      <a:pt x="137" y="6"/>
                    </a:lnTo>
                    <a:lnTo>
                      <a:pt x="195" y="4"/>
                    </a:lnTo>
                    <a:lnTo>
                      <a:pt x="254" y="2"/>
                    </a:lnTo>
                    <a:lnTo>
                      <a:pt x="311" y="0"/>
                    </a:lnTo>
                    <a:lnTo>
                      <a:pt x="328" y="2"/>
                    </a:lnTo>
                    <a:lnTo>
                      <a:pt x="334" y="2"/>
                    </a:lnTo>
                    <a:lnTo>
                      <a:pt x="334" y="6"/>
                    </a:lnTo>
                    <a:lnTo>
                      <a:pt x="325" y="8"/>
                    </a:lnTo>
                    <a:lnTo>
                      <a:pt x="290" y="15"/>
                    </a:lnTo>
                    <a:lnTo>
                      <a:pt x="239" y="25"/>
                    </a:lnTo>
                    <a:lnTo>
                      <a:pt x="176" y="30"/>
                    </a:lnTo>
                    <a:lnTo>
                      <a:pt x="111" y="34"/>
                    </a:lnTo>
                    <a:lnTo>
                      <a:pt x="80" y="34"/>
                    </a:lnTo>
                    <a:lnTo>
                      <a:pt x="51" y="32"/>
                    </a:lnTo>
                    <a:lnTo>
                      <a:pt x="25" y="30"/>
                    </a:lnTo>
                    <a:lnTo>
                      <a:pt x="4" y="26"/>
                    </a:lnTo>
                  </a:path>
                </a:pathLst>
              </a:custGeom>
              <a:solidFill>
                <a:srgbClr val="FF9900"/>
              </a:solidFill>
              <a:ln w="0">
                <a:solidFill>
                  <a:srgbClr val="4D4D4D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" name="Line 322"/>
              <p:cNvSpPr>
                <a:spLocks noChangeShapeType="1"/>
              </p:cNvSpPr>
              <p:nvPr/>
            </p:nvSpPr>
            <p:spPr bwMode="auto">
              <a:xfrm>
                <a:off x="1334926" y="4348548"/>
                <a:ext cx="2209" cy="3091"/>
              </a:xfrm>
              <a:prstGeom prst="line">
                <a:avLst/>
              </a:prstGeom>
              <a:noFill/>
              <a:ln w="0">
                <a:solidFill>
                  <a:srgbClr val="EF9EE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9" name="Freeform 323"/>
              <p:cNvSpPr>
                <a:spLocks/>
              </p:cNvSpPr>
              <p:nvPr/>
            </p:nvSpPr>
            <p:spPr bwMode="auto">
              <a:xfrm>
                <a:off x="626051" y="4045808"/>
                <a:ext cx="19874" cy="40161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3" y="6"/>
                  </a:cxn>
                  <a:cxn ang="0">
                    <a:pos x="9" y="0"/>
                  </a:cxn>
                  <a:cxn ang="0">
                    <a:pos x="0" y="13"/>
                  </a:cxn>
                </a:cxnLst>
                <a:rect l="0" t="0" r="r" b="b"/>
                <a:pathLst>
                  <a:path w="9" h="13">
                    <a:moveTo>
                      <a:pt x="0" y="13"/>
                    </a:moveTo>
                    <a:lnTo>
                      <a:pt x="3" y="6"/>
                    </a:lnTo>
                    <a:lnTo>
                      <a:pt x="9" y="0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FF9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0" name="Line 34"/>
              <p:cNvSpPr>
                <a:spLocks noChangeShapeType="1"/>
              </p:cNvSpPr>
              <p:nvPr/>
            </p:nvSpPr>
            <p:spPr bwMode="auto">
              <a:xfrm>
                <a:off x="4011430" y="4150326"/>
                <a:ext cx="2209" cy="3088"/>
              </a:xfrm>
              <a:prstGeom prst="line">
                <a:avLst/>
              </a:prstGeom>
              <a:noFill/>
              <a:ln w="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1" name="Freeform 35"/>
              <p:cNvSpPr>
                <a:spLocks/>
              </p:cNvSpPr>
              <p:nvPr/>
            </p:nvSpPr>
            <p:spPr bwMode="auto">
              <a:xfrm>
                <a:off x="3589638" y="4125612"/>
                <a:ext cx="2207" cy="308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2" name="Line 36"/>
              <p:cNvSpPr>
                <a:spLocks noChangeShapeType="1"/>
              </p:cNvSpPr>
              <p:nvPr/>
            </p:nvSpPr>
            <p:spPr bwMode="auto">
              <a:xfrm>
                <a:off x="4881514" y="4153415"/>
                <a:ext cx="2209" cy="3091"/>
              </a:xfrm>
              <a:prstGeom prst="line">
                <a:avLst/>
              </a:prstGeom>
              <a:noFill/>
              <a:ln w="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3" name="Line 308"/>
              <p:cNvSpPr>
                <a:spLocks noChangeShapeType="1"/>
              </p:cNvSpPr>
              <p:nvPr/>
            </p:nvSpPr>
            <p:spPr bwMode="auto">
              <a:xfrm>
                <a:off x="4221222" y="4239912"/>
                <a:ext cx="2207" cy="3091"/>
              </a:xfrm>
              <a:prstGeom prst="line">
                <a:avLst/>
              </a:prstGeom>
              <a:noFill/>
              <a:ln w="0">
                <a:solidFill>
                  <a:srgbClr val="EF9EE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4" name="Freeform 309"/>
              <p:cNvSpPr>
                <a:spLocks/>
              </p:cNvSpPr>
              <p:nvPr/>
            </p:nvSpPr>
            <p:spPr bwMode="auto">
              <a:xfrm>
                <a:off x="3799429" y="4215198"/>
                <a:ext cx="2209" cy="309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9900"/>
              </a:solidFill>
              <a:ln w="952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5" name="Line 310"/>
              <p:cNvSpPr>
                <a:spLocks noChangeShapeType="1"/>
              </p:cNvSpPr>
              <p:nvPr/>
            </p:nvSpPr>
            <p:spPr bwMode="auto">
              <a:xfrm>
                <a:off x="5091307" y="4243002"/>
                <a:ext cx="2207" cy="3088"/>
              </a:xfrm>
              <a:prstGeom prst="line">
                <a:avLst/>
              </a:prstGeom>
              <a:noFill/>
              <a:ln w="0">
                <a:solidFill>
                  <a:srgbClr val="EF9EE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6" name="Freeform 311"/>
              <p:cNvSpPr>
                <a:spLocks/>
              </p:cNvSpPr>
              <p:nvPr/>
            </p:nvSpPr>
            <p:spPr bwMode="auto">
              <a:xfrm>
                <a:off x="4382430" y="3940261"/>
                <a:ext cx="19876" cy="40158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3" y="6"/>
                  </a:cxn>
                  <a:cxn ang="0">
                    <a:pos x="9" y="0"/>
                  </a:cxn>
                  <a:cxn ang="0">
                    <a:pos x="0" y="13"/>
                  </a:cxn>
                </a:cxnLst>
                <a:rect l="0" t="0" r="r" b="b"/>
                <a:pathLst>
                  <a:path w="9" h="13">
                    <a:moveTo>
                      <a:pt x="0" y="13"/>
                    </a:moveTo>
                    <a:lnTo>
                      <a:pt x="3" y="6"/>
                    </a:lnTo>
                    <a:lnTo>
                      <a:pt x="9" y="0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FF9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" name="Freeform 312"/>
              <p:cNvSpPr>
                <a:spLocks/>
              </p:cNvSpPr>
              <p:nvPr/>
            </p:nvSpPr>
            <p:spPr bwMode="auto">
              <a:xfrm>
                <a:off x="4287472" y="4032937"/>
                <a:ext cx="1996337" cy="302740"/>
              </a:xfrm>
              <a:custGeom>
                <a:avLst/>
                <a:gdLst/>
                <a:ahLst/>
                <a:cxnLst>
                  <a:cxn ang="0">
                    <a:pos x="898" y="45"/>
                  </a:cxn>
                  <a:cxn ang="0">
                    <a:pos x="890" y="41"/>
                  </a:cxn>
                  <a:cxn ang="0">
                    <a:pos x="871" y="35"/>
                  </a:cxn>
                  <a:cxn ang="0">
                    <a:pos x="839" y="24"/>
                  </a:cxn>
                  <a:cxn ang="0">
                    <a:pos x="795" y="15"/>
                  </a:cxn>
                  <a:cxn ang="0">
                    <a:pos x="768" y="9"/>
                  </a:cxn>
                  <a:cxn ang="0">
                    <a:pos x="739" y="6"/>
                  </a:cxn>
                  <a:cxn ang="0">
                    <a:pos x="709" y="2"/>
                  </a:cxn>
                  <a:cxn ang="0">
                    <a:pos x="676" y="0"/>
                  </a:cxn>
                  <a:cxn ang="0">
                    <a:pos x="640" y="0"/>
                  </a:cxn>
                  <a:cxn ang="0">
                    <a:pos x="602" y="0"/>
                  </a:cxn>
                  <a:cxn ang="0">
                    <a:pos x="562" y="2"/>
                  </a:cxn>
                  <a:cxn ang="0">
                    <a:pos x="519" y="7"/>
                  </a:cxn>
                  <a:cxn ang="0">
                    <a:pos x="437" y="19"/>
                  </a:cxn>
                  <a:cxn ang="0">
                    <a:pos x="363" y="30"/>
                  </a:cxn>
                  <a:cxn ang="0">
                    <a:pos x="296" y="39"/>
                  </a:cxn>
                  <a:cxn ang="0">
                    <a:pos x="233" y="48"/>
                  </a:cxn>
                  <a:cxn ang="0">
                    <a:pos x="177" y="54"/>
                  </a:cxn>
                  <a:cxn ang="0">
                    <a:pos x="124" y="58"/>
                  </a:cxn>
                  <a:cxn ang="0">
                    <a:pos x="74" y="59"/>
                  </a:cxn>
                  <a:cxn ang="0">
                    <a:pos x="28" y="58"/>
                  </a:cxn>
                  <a:cxn ang="0">
                    <a:pos x="9" y="58"/>
                  </a:cxn>
                  <a:cxn ang="0">
                    <a:pos x="2" y="59"/>
                  </a:cxn>
                  <a:cxn ang="0">
                    <a:pos x="0" y="59"/>
                  </a:cxn>
                  <a:cxn ang="0">
                    <a:pos x="0" y="61"/>
                  </a:cxn>
                  <a:cxn ang="0">
                    <a:pos x="4" y="63"/>
                  </a:cxn>
                  <a:cxn ang="0">
                    <a:pos x="7" y="65"/>
                  </a:cxn>
                  <a:cxn ang="0">
                    <a:pos x="23" y="69"/>
                  </a:cxn>
                  <a:cxn ang="0">
                    <a:pos x="44" y="74"/>
                  </a:cxn>
                  <a:cxn ang="0">
                    <a:pos x="70" y="78"/>
                  </a:cxn>
                  <a:cxn ang="0">
                    <a:pos x="103" y="84"/>
                  </a:cxn>
                  <a:cxn ang="0">
                    <a:pos x="141" y="89"/>
                  </a:cxn>
                  <a:cxn ang="0">
                    <a:pos x="183" y="93"/>
                  </a:cxn>
                  <a:cxn ang="0">
                    <a:pos x="231" y="97"/>
                  </a:cxn>
                  <a:cxn ang="0">
                    <a:pos x="281" y="98"/>
                  </a:cxn>
                  <a:cxn ang="0">
                    <a:pos x="332" y="98"/>
                  </a:cxn>
                  <a:cxn ang="0">
                    <a:pos x="386" y="97"/>
                  </a:cxn>
                  <a:cxn ang="0">
                    <a:pos x="441" y="95"/>
                  </a:cxn>
                  <a:cxn ang="0">
                    <a:pos x="498" y="89"/>
                  </a:cxn>
                  <a:cxn ang="0">
                    <a:pos x="602" y="78"/>
                  </a:cxn>
                  <a:cxn ang="0">
                    <a:pos x="684" y="67"/>
                  </a:cxn>
                  <a:cxn ang="0">
                    <a:pos x="747" y="59"/>
                  </a:cxn>
                  <a:cxn ang="0">
                    <a:pos x="797" y="54"/>
                  </a:cxn>
                  <a:cxn ang="0">
                    <a:pos x="835" y="50"/>
                  </a:cxn>
                  <a:cxn ang="0">
                    <a:pos x="863" y="46"/>
                  </a:cxn>
                  <a:cxn ang="0">
                    <a:pos x="884" y="46"/>
                  </a:cxn>
                  <a:cxn ang="0">
                    <a:pos x="904" y="46"/>
                  </a:cxn>
                </a:cxnLst>
                <a:rect l="0" t="0" r="r" b="b"/>
                <a:pathLst>
                  <a:path w="904" h="98">
                    <a:moveTo>
                      <a:pt x="898" y="45"/>
                    </a:moveTo>
                    <a:lnTo>
                      <a:pt x="890" y="41"/>
                    </a:lnTo>
                    <a:lnTo>
                      <a:pt x="871" y="35"/>
                    </a:lnTo>
                    <a:lnTo>
                      <a:pt x="839" y="24"/>
                    </a:lnTo>
                    <a:lnTo>
                      <a:pt x="795" y="15"/>
                    </a:lnTo>
                    <a:lnTo>
                      <a:pt x="768" y="9"/>
                    </a:lnTo>
                    <a:lnTo>
                      <a:pt x="739" y="6"/>
                    </a:lnTo>
                    <a:lnTo>
                      <a:pt x="709" y="2"/>
                    </a:lnTo>
                    <a:lnTo>
                      <a:pt x="676" y="0"/>
                    </a:lnTo>
                    <a:lnTo>
                      <a:pt x="640" y="0"/>
                    </a:lnTo>
                    <a:lnTo>
                      <a:pt x="602" y="0"/>
                    </a:lnTo>
                    <a:lnTo>
                      <a:pt x="562" y="2"/>
                    </a:lnTo>
                    <a:lnTo>
                      <a:pt x="519" y="7"/>
                    </a:lnTo>
                    <a:lnTo>
                      <a:pt x="437" y="19"/>
                    </a:lnTo>
                    <a:lnTo>
                      <a:pt x="363" y="30"/>
                    </a:lnTo>
                    <a:lnTo>
                      <a:pt x="296" y="39"/>
                    </a:lnTo>
                    <a:lnTo>
                      <a:pt x="233" y="48"/>
                    </a:lnTo>
                    <a:lnTo>
                      <a:pt x="177" y="54"/>
                    </a:lnTo>
                    <a:lnTo>
                      <a:pt x="124" y="58"/>
                    </a:lnTo>
                    <a:lnTo>
                      <a:pt x="74" y="59"/>
                    </a:lnTo>
                    <a:lnTo>
                      <a:pt x="28" y="58"/>
                    </a:lnTo>
                    <a:lnTo>
                      <a:pt x="9" y="58"/>
                    </a:lnTo>
                    <a:lnTo>
                      <a:pt x="2" y="59"/>
                    </a:lnTo>
                    <a:lnTo>
                      <a:pt x="0" y="59"/>
                    </a:lnTo>
                    <a:lnTo>
                      <a:pt x="0" y="61"/>
                    </a:lnTo>
                    <a:lnTo>
                      <a:pt x="4" y="63"/>
                    </a:lnTo>
                    <a:lnTo>
                      <a:pt x="7" y="65"/>
                    </a:lnTo>
                    <a:lnTo>
                      <a:pt x="23" y="69"/>
                    </a:lnTo>
                    <a:lnTo>
                      <a:pt x="44" y="74"/>
                    </a:lnTo>
                    <a:lnTo>
                      <a:pt x="70" y="78"/>
                    </a:lnTo>
                    <a:lnTo>
                      <a:pt x="103" y="84"/>
                    </a:lnTo>
                    <a:lnTo>
                      <a:pt x="141" y="89"/>
                    </a:lnTo>
                    <a:lnTo>
                      <a:pt x="183" y="93"/>
                    </a:lnTo>
                    <a:lnTo>
                      <a:pt x="231" y="97"/>
                    </a:lnTo>
                    <a:lnTo>
                      <a:pt x="281" y="98"/>
                    </a:lnTo>
                    <a:lnTo>
                      <a:pt x="332" y="98"/>
                    </a:lnTo>
                    <a:lnTo>
                      <a:pt x="386" y="97"/>
                    </a:lnTo>
                    <a:lnTo>
                      <a:pt x="441" y="95"/>
                    </a:lnTo>
                    <a:lnTo>
                      <a:pt x="498" y="89"/>
                    </a:lnTo>
                    <a:lnTo>
                      <a:pt x="602" y="78"/>
                    </a:lnTo>
                    <a:lnTo>
                      <a:pt x="684" y="67"/>
                    </a:lnTo>
                    <a:lnTo>
                      <a:pt x="747" y="59"/>
                    </a:lnTo>
                    <a:lnTo>
                      <a:pt x="797" y="54"/>
                    </a:lnTo>
                    <a:lnTo>
                      <a:pt x="835" y="50"/>
                    </a:lnTo>
                    <a:lnTo>
                      <a:pt x="863" y="46"/>
                    </a:lnTo>
                    <a:lnTo>
                      <a:pt x="884" y="46"/>
                    </a:lnTo>
                    <a:lnTo>
                      <a:pt x="904" y="46"/>
                    </a:lnTo>
                  </a:path>
                </a:pathLst>
              </a:custGeom>
              <a:noFill/>
              <a:ln w="0">
                <a:solidFill>
                  <a:srgbClr val="FF99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" name="Freeform 313"/>
              <p:cNvSpPr>
                <a:spLocks/>
              </p:cNvSpPr>
              <p:nvPr/>
            </p:nvSpPr>
            <p:spPr bwMode="auto">
              <a:xfrm>
                <a:off x="4130679" y="3946440"/>
                <a:ext cx="2325379" cy="466466"/>
              </a:xfrm>
              <a:custGeom>
                <a:avLst/>
                <a:gdLst/>
                <a:ahLst/>
                <a:cxnLst>
                  <a:cxn ang="0">
                    <a:pos x="0" y="86"/>
                  </a:cxn>
                  <a:cxn ang="0">
                    <a:pos x="2" y="84"/>
                  </a:cxn>
                  <a:cxn ang="0">
                    <a:pos x="10" y="82"/>
                  </a:cxn>
                  <a:cxn ang="0">
                    <a:pos x="25" y="80"/>
                  </a:cxn>
                  <a:cxn ang="0">
                    <a:pos x="48" y="78"/>
                  </a:cxn>
                  <a:cxn ang="0">
                    <a:pos x="107" y="73"/>
                  </a:cxn>
                  <a:cxn ang="0">
                    <a:pos x="180" y="69"/>
                  </a:cxn>
                  <a:cxn ang="0">
                    <a:pos x="256" y="61"/>
                  </a:cxn>
                  <a:cxn ang="0">
                    <a:pos x="331" y="56"/>
                  </a:cxn>
                  <a:cxn ang="0">
                    <a:pos x="394" y="48"/>
                  </a:cxn>
                  <a:cxn ang="0">
                    <a:pos x="436" y="41"/>
                  </a:cxn>
                  <a:cxn ang="0">
                    <a:pos x="468" y="32"/>
                  </a:cxn>
                  <a:cxn ang="0">
                    <a:pos x="503" y="22"/>
                  </a:cxn>
                  <a:cxn ang="0">
                    <a:pos x="539" y="13"/>
                  </a:cxn>
                  <a:cxn ang="0">
                    <a:pos x="579" y="6"/>
                  </a:cxn>
                  <a:cxn ang="0">
                    <a:pos x="602" y="4"/>
                  </a:cxn>
                  <a:cxn ang="0">
                    <a:pos x="623" y="2"/>
                  </a:cxn>
                  <a:cxn ang="0">
                    <a:pos x="648" y="0"/>
                  </a:cxn>
                  <a:cxn ang="0">
                    <a:pos x="673" y="0"/>
                  </a:cxn>
                  <a:cxn ang="0">
                    <a:pos x="699" y="2"/>
                  </a:cxn>
                  <a:cxn ang="0">
                    <a:pos x="726" y="4"/>
                  </a:cxn>
                  <a:cxn ang="0">
                    <a:pos x="757" y="8"/>
                  </a:cxn>
                  <a:cxn ang="0">
                    <a:pos x="787" y="13"/>
                  </a:cxn>
                  <a:cxn ang="0">
                    <a:pos x="839" y="22"/>
                  </a:cxn>
                  <a:cxn ang="0">
                    <a:pos x="873" y="32"/>
                  </a:cxn>
                  <a:cxn ang="0">
                    <a:pos x="894" y="37"/>
                  </a:cxn>
                  <a:cxn ang="0">
                    <a:pos x="910" y="43"/>
                  </a:cxn>
                  <a:cxn ang="0">
                    <a:pos x="925" y="48"/>
                  </a:cxn>
                  <a:cxn ang="0">
                    <a:pos x="946" y="54"/>
                  </a:cxn>
                  <a:cxn ang="0">
                    <a:pos x="976" y="60"/>
                  </a:cxn>
                  <a:cxn ang="0">
                    <a:pos x="1024" y="67"/>
                  </a:cxn>
                  <a:cxn ang="0">
                    <a:pos x="1036" y="69"/>
                  </a:cxn>
                  <a:cxn ang="0">
                    <a:pos x="1045" y="71"/>
                  </a:cxn>
                  <a:cxn ang="0">
                    <a:pos x="1051" y="74"/>
                  </a:cxn>
                  <a:cxn ang="0">
                    <a:pos x="1053" y="76"/>
                  </a:cxn>
                  <a:cxn ang="0">
                    <a:pos x="1053" y="78"/>
                  </a:cxn>
                  <a:cxn ang="0">
                    <a:pos x="1049" y="82"/>
                  </a:cxn>
                  <a:cxn ang="0">
                    <a:pos x="1043" y="84"/>
                  </a:cxn>
                  <a:cxn ang="0">
                    <a:pos x="1034" y="86"/>
                  </a:cxn>
                  <a:cxn ang="0">
                    <a:pos x="982" y="97"/>
                  </a:cxn>
                  <a:cxn ang="0">
                    <a:pos x="908" y="108"/>
                  </a:cxn>
                  <a:cxn ang="0">
                    <a:pos x="825" y="117"/>
                  </a:cxn>
                  <a:cxn ang="0">
                    <a:pos x="747" y="125"/>
                  </a:cxn>
                  <a:cxn ang="0">
                    <a:pos x="688" y="130"/>
                  </a:cxn>
                  <a:cxn ang="0">
                    <a:pos x="657" y="134"/>
                  </a:cxn>
                  <a:cxn ang="0">
                    <a:pos x="640" y="136"/>
                  </a:cxn>
                  <a:cxn ang="0">
                    <a:pos x="611" y="139"/>
                  </a:cxn>
                  <a:cxn ang="0">
                    <a:pos x="573" y="143"/>
                  </a:cxn>
                  <a:cxn ang="0">
                    <a:pos x="527" y="147"/>
                  </a:cxn>
                  <a:cxn ang="0">
                    <a:pos x="474" y="151"/>
                  </a:cxn>
                  <a:cxn ang="0">
                    <a:pos x="418" y="151"/>
                  </a:cxn>
                  <a:cxn ang="0">
                    <a:pos x="361" y="151"/>
                  </a:cxn>
                  <a:cxn ang="0">
                    <a:pos x="302" y="147"/>
                  </a:cxn>
                  <a:cxn ang="0">
                    <a:pos x="245" y="141"/>
                  </a:cxn>
                  <a:cxn ang="0">
                    <a:pos x="191" y="134"/>
                  </a:cxn>
                  <a:cxn ang="0">
                    <a:pos x="143" y="125"/>
                  </a:cxn>
                  <a:cxn ang="0">
                    <a:pos x="99" y="115"/>
                  </a:cxn>
                  <a:cxn ang="0">
                    <a:pos x="63" y="106"/>
                  </a:cxn>
                  <a:cxn ang="0">
                    <a:pos x="34" y="97"/>
                  </a:cxn>
                  <a:cxn ang="0">
                    <a:pos x="13" y="89"/>
                  </a:cxn>
                  <a:cxn ang="0">
                    <a:pos x="0" y="86"/>
                  </a:cxn>
                </a:cxnLst>
                <a:rect l="0" t="0" r="r" b="b"/>
                <a:pathLst>
                  <a:path w="1053" h="151">
                    <a:moveTo>
                      <a:pt x="0" y="86"/>
                    </a:moveTo>
                    <a:lnTo>
                      <a:pt x="2" y="84"/>
                    </a:lnTo>
                    <a:lnTo>
                      <a:pt x="10" y="82"/>
                    </a:lnTo>
                    <a:lnTo>
                      <a:pt x="25" y="80"/>
                    </a:lnTo>
                    <a:lnTo>
                      <a:pt x="48" y="78"/>
                    </a:lnTo>
                    <a:lnTo>
                      <a:pt x="107" y="73"/>
                    </a:lnTo>
                    <a:lnTo>
                      <a:pt x="180" y="69"/>
                    </a:lnTo>
                    <a:lnTo>
                      <a:pt x="256" y="61"/>
                    </a:lnTo>
                    <a:lnTo>
                      <a:pt x="331" y="56"/>
                    </a:lnTo>
                    <a:lnTo>
                      <a:pt x="394" y="48"/>
                    </a:lnTo>
                    <a:lnTo>
                      <a:pt x="436" y="41"/>
                    </a:lnTo>
                    <a:lnTo>
                      <a:pt x="468" y="32"/>
                    </a:lnTo>
                    <a:lnTo>
                      <a:pt x="503" y="22"/>
                    </a:lnTo>
                    <a:lnTo>
                      <a:pt x="539" y="13"/>
                    </a:lnTo>
                    <a:lnTo>
                      <a:pt x="579" y="6"/>
                    </a:lnTo>
                    <a:lnTo>
                      <a:pt x="602" y="4"/>
                    </a:lnTo>
                    <a:lnTo>
                      <a:pt x="623" y="2"/>
                    </a:lnTo>
                    <a:lnTo>
                      <a:pt x="648" y="0"/>
                    </a:lnTo>
                    <a:lnTo>
                      <a:pt x="673" y="0"/>
                    </a:lnTo>
                    <a:lnTo>
                      <a:pt x="699" y="2"/>
                    </a:lnTo>
                    <a:lnTo>
                      <a:pt x="726" y="4"/>
                    </a:lnTo>
                    <a:lnTo>
                      <a:pt x="757" y="8"/>
                    </a:lnTo>
                    <a:lnTo>
                      <a:pt x="787" y="13"/>
                    </a:lnTo>
                    <a:lnTo>
                      <a:pt x="839" y="22"/>
                    </a:lnTo>
                    <a:lnTo>
                      <a:pt x="873" y="32"/>
                    </a:lnTo>
                    <a:lnTo>
                      <a:pt x="894" y="37"/>
                    </a:lnTo>
                    <a:lnTo>
                      <a:pt x="910" y="43"/>
                    </a:lnTo>
                    <a:lnTo>
                      <a:pt x="925" y="48"/>
                    </a:lnTo>
                    <a:lnTo>
                      <a:pt x="946" y="54"/>
                    </a:lnTo>
                    <a:lnTo>
                      <a:pt x="976" y="60"/>
                    </a:lnTo>
                    <a:lnTo>
                      <a:pt x="1024" y="67"/>
                    </a:lnTo>
                    <a:lnTo>
                      <a:pt x="1036" y="69"/>
                    </a:lnTo>
                    <a:lnTo>
                      <a:pt x="1045" y="71"/>
                    </a:lnTo>
                    <a:lnTo>
                      <a:pt x="1051" y="74"/>
                    </a:lnTo>
                    <a:lnTo>
                      <a:pt x="1053" y="76"/>
                    </a:lnTo>
                    <a:lnTo>
                      <a:pt x="1053" y="78"/>
                    </a:lnTo>
                    <a:lnTo>
                      <a:pt x="1049" y="82"/>
                    </a:lnTo>
                    <a:lnTo>
                      <a:pt x="1043" y="84"/>
                    </a:lnTo>
                    <a:lnTo>
                      <a:pt x="1034" y="86"/>
                    </a:lnTo>
                    <a:lnTo>
                      <a:pt x="982" y="97"/>
                    </a:lnTo>
                    <a:lnTo>
                      <a:pt x="908" y="108"/>
                    </a:lnTo>
                    <a:lnTo>
                      <a:pt x="825" y="117"/>
                    </a:lnTo>
                    <a:lnTo>
                      <a:pt x="747" y="125"/>
                    </a:lnTo>
                    <a:lnTo>
                      <a:pt x="688" y="130"/>
                    </a:lnTo>
                    <a:lnTo>
                      <a:pt x="657" y="134"/>
                    </a:lnTo>
                    <a:lnTo>
                      <a:pt x="640" y="136"/>
                    </a:lnTo>
                    <a:lnTo>
                      <a:pt x="611" y="139"/>
                    </a:lnTo>
                    <a:lnTo>
                      <a:pt x="573" y="143"/>
                    </a:lnTo>
                    <a:lnTo>
                      <a:pt x="527" y="147"/>
                    </a:lnTo>
                    <a:lnTo>
                      <a:pt x="474" y="151"/>
                    </a:lnTo>
                    <a:lnTo>
                      <a:pt x="418" y="151"/>
                    </a:lnTo>
                    <a:lnTo>
                      <a:pt x="361" y="151"/>
                    </a:lnTo>
                    <a:lnTo>
                      <a:pt x="302" y="147"/>
                    </a:lnTo>
                    <a:lnTo>
                      <a:pt x="245" y="141"/>
                    </a:lnTo>
                    <a:lnTo>
                      <a:pt x="191" y="134"/>
                    </a:lnTo>
                    <a:lnTo>
                      <a:pt x="143" y="125"/>
                    </a:lnTo>
                    <a:lnTo>
                      <a:pt x="99" y="115"/>
                    </a:lnTo>
                    <a:lnTo>
                      <a:pt x="63" y="106"/>
                    </a:lnTo>
                    <a:lnTo>
                      <a:pt x="34" y="97"/>
                    </a:lnTo>
                    <a:lnTo>
                      <a:pt x="13" y="89"/>
                    </a:lnTo>
                    <a:lnTo>
                      <a:pt x="0" y="86"/>
                    </a:lnTo>
                  </a:path>
                </a:pathLst>
              </a:custGeom>
              <a:noFill/>
              <a:ln w="0">
                <a:solidFill>
                  <a:srgbClr val="FF99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" name="Line 314"/>
              <p:cNvSpPr>
                <a:spLocks noChangeShapeType="1"/>
              </p:cNvSpPr>
              <p:nvPr/>
            </p:nvSpPr>
            <p:spPr bwMode="auto">
              <a:xfrm>
                <a:off x="4130679" y="4212110"/>
                <a:ext cx="2209" cy="3088"/>
              </a:xfrm>
              <a:prstGeom prst="line">
                <a:avLst/>
              </a:prstGeom>
              <a:noFill/>
              <a:ln w="0">
                <a:solidFill>
                  <a:srgbClr val="EF9EE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" name="Freeform 315"/>
              <p:cNvSpPr>
                <a:spLocks/>
              </p:cNvSpPr>
              <p:nvPr/>
            </p:nvSpPr>
            <p:spPr bwMode="auto">
              <a:xfrm>
                <a:off x="3708888" y="3998955"/>
                <a:ext cx="1101960" cy="206976"/>
              </a:xfrm>
              <a:custGeom>
                <a:avLst/>
                <a:gdLst/>
                <a:ahLst/>
                <a:cxnLst>
                  <a:cxn ang="0">
                    <a:pos x="495" y="0"/>
                  </a:cxn>
                  <a:cxn ang="0">
                    <a:pos x="468" y="9"/>
                  </a:cxn>
                  <a:cxn ang="0">
                    <a:pos x="436" y="18"/>
                  </a:cxn>
                  <a:cxn ang="0">
                    <a:pos x="397" y="24"/>
                  </a:cxn>
                  <a:cxn ang="0">
                    <a:pos x="357" y="31"/>
                  </a:cxn>
                  <a:cxn ang="0">
                    <a:pos x="269" y="41"/>
                  </a:cxn>
                  <a:cxn ang="0">
                    <a:pos x="181" y="48"/>
                  </a:cxn>
                  <a:cxn ang="0">
                    <a:pos x="101" y="52"/>
                  </a:cxn>
                  <a:cxn ang="0">
                    <a:pos x="38" y="56"/>
                  </a:cxn>
                  <a:cxn ang="0">
                    <a:pos x="2" y="56"/>
                  </a:cxn>
                  <a:cxn ang="0">
                    <a:pos x="0" y="67"/>
                  </a:cxn>
                  <a:cxn ang="0">
                    <a:pos x="0" y="56"/>
                  </a:cxn>
                  <a:cxn ang="0">
                    <a:pos x="2" y="67"/>
                  </a:cxn>
                  <a:cxn ang="0">
                    <a:pos x="40" y="67"/>
                  </a:cxn>
                  <a:cxn ang="0">
                    <a:pos x="103" y="63"/>
                  </a:cxn>
                  <a:cxn ang="0">
                    <a:pos x="181" y="59"/>
                  </a:cxn>
                  <a:cxn ang="0">
                    <a:pos x="271" y="52"/>
                  </a:cxn>
                  <a:cxn ang="0">
                    <a:pos x="359" y="43"/>
                  </a:cxn>
                  <a:cxn ang="0">
                    <a:pos x="399" y="35"/>
                  </a:cxn>
                  <a:cxn ang="0">
                    <a:pos x="438" y="28"/>
                  </a:cxn>
                  <a:cxn ang="0">
                    <a:pos x="470" y="20"/>
                  </a:cxn>
                  <a:cxn ang="0">
                    <a:pos x="499" y="11"/>
                  </a:cxn>
                  <a:cxn ang="0">
                    <a:pos x="495" y="0"/>
                  </a:cxn>
                </a:cxnLst>
                <a:rect l="0" t="0" r="r" b="b"/>
                <a:pathLst>
                  <a:path w="499" h="67">
                    <a:moveTo>
                      <a:pt x="495" y="0"/>
                    </a:moveTo>
                    <a:lnTo>
                      <a:pt x="468" y="9"/>
                    </a:lnTo>
                    <a:lnTo>
                      <a:pt x="436" y="18"/>
                    </a:lnTo>
                    <a:lnTo>
                      <a:pt x="397" y="24"/>
                    </a:lnTo>
                    <a:lnTo>
                      <a:pt x="357" y="31"/>
                    </a:lnTo>
                    <a:lnTo>
                      <a:pt x="269" y="41"/>
                    </a:lnTo>
                    <a:lnTo>
                      <a:pt x="181" y="48"/>
                    </a:lnTo>
                    <a:lnTo>
                      <a:pt x="101" y="52"/>
                    </a:lnTo>
                    <a:lnTo>
                      <a:pt x="38" y="56"/>
                    </a:lnTo>
                    <a:lnTo>
                      <a:pt x="2" y="56"/>
                    </a:lnTo>
                    <a:lnTo>
                      <a:pt x="0" y="67"/>
                    </a:lnTo>
                    <a:lnTo>
                      <a:pt x="0" y="56"/>
                    </a:lnTo>
                    <a:lnTo>
                      <a:pt x="2" y="67"/>
                    </a:lnTo>
                    <a:lnTo>
                      <a:pt x="40" y="67"/>
                    </a:lnTo>
                    <a:lnTo>
                      <a:pt x="103" y="63"/>
                    </a:lnTo>
                    <a:lnTo>
                      <a:pt x="181" y="59"/>
                    </a:lnTo>
                    <a:lnTo>
                      <a:pt x="271" y="52"/>
                    </a:lnTo>
                    <a:lnTo>
                      <a:pt x="359" y="43"/>
                    </a:lnTo>
                    <a:lnTo>
                      <a:pt x="399" y="35"/>
                    </a:lnTo>
                    <a:lnTo>
                      <a:pt x="438" y="28"/>
                    </a:lnTo>
                    <a:lnTo>
                      <a:pt x="470" y="20"/>
                    </a:lnTo>
                    <a:lnTo>
                      <a:pt x="499" y="11"/>
                    </a:lnTo>
                    <a:lnTo>
                      <a:pt x="495" y="0"/>
                    </a:lnTo>
                    <a:close/>
                  </a:path>
                </a:pathLst>
              </a:custGeom>
              <a:solidFill>
                <a:srgbClr val="FF9900"/>
              </a:solidFill>
              <a:ln w="9525">
                <a:solidFill>
                  <a:srgbClr val="4D4D4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" name="Freeform 316"/>
              <p:cNvSpPr>
                <a:spLocks/>
              </p:cNvSpPr>
              <p:nvPr/>
            </p:nvSpPr>
            <p:spPr bwMode="auto">
              <a:xfrm>
                <a:off x="4802014" y="3825961"/>
                <a:ext cx="954001" cy="206976"/>
              </a:xfrm>
              <a:custGeom>
                <a:avLst/>
                <a:gdLst/>
                <a:ahLst/>
                <a:cxnLst>
                  <a:cxn ang="0">
                    <a:pos x="432" y="11"/>
                  </a:cxn>
                  <a:cxn ang="0">
                    <a:pos x="414" y="8"/>
                  </a:cxn>
                  <a:cxn ang="0">
                    <a:pos x="395" y="4"/>
                  </a:cxn>
                  <a:cxn ang="0">
                    <a:pos x="372" y="2"/>
                  </a:cxn>
                  <a:cxn ang="0">
                    <a:pos x="348" y="0"/>
                  </a:cxn>
                  <a:cxn ang="0">
                    <a:pos x="294" y="0"/>
                  </a:cxn>
                  <a:cxn ang="0">
                    <a:pos x="235" y="4"/>
                  </a:cxn>
                  <a:cxn ang="0">
                    <a:pos x="174" y="11"/>
                  </a:cxn>
                  <a:cxn ang="0">
                    <a:pos x="111" y="22"/>
                  </a:cxn>
                  <a:cxn ang="0">
                    <a:pos x="82" y="30"/>
                  </a:cxn>
                  <a:cxn ang="0">
                    <a:pos x="53" y="37"/>
                  </a:cxn>
                  <a:cxn ang="0">
                    <a:pos x="25" y="47"/>
                  </a:cxn>
                  <a:cxn ang="0">
                    <a:pos x="0" y="56"/>
                  </a:cxn>
                  <a:cxn ang="0">
                    <a:pos x="4" y="67"/>
                  </a:cxn>
                  <a:cxn ang="0">
                    <a:pos x="29" y="58"/>
                  </a:cxn>
                  <a:cxn ang="0">
                    <a:pos x="55" y="48"/>
                  </a:cxn>
                  <a:cxn ang="0">
                    <a:pos x="84" y="41"/>
                  </a:cxn>
                  <a:cxn ang="0">
                    <a:pos x="114" y="34"/>
                  </a:cxn>
                  <a:cxn ang="0">
                    <a:pos x="174" y="22"/>
                  </a:cxn>
                  <a:cxn ang="0">
                    <a:pos x="235" y="15"/>
                  </a:cxn>
                  <a:cxn ang="0">
                    <a:pos x="294" y="11"/>
                  </a:cxn>
                  <a:cxn ang="0">
                    <a:pos x="348" y="11"/>
                  </a:cxn>
                  <a:cxn ang="0">
                    <a:pos x="372" y="13"/>
                  </a:cxn>
                  <a:cxn ang="0">
                    <a:pos x="393" y="15"/>
                  </a:cxn>
                  <a:cxn ang="0">
                    <a:pos x="413" y="17"/>
                  </a:cxn>
                  <a:cxn ang="0">
                    <a:pos x="428" y="22"/>
                  </a:cxn>
                  <a:cxn ang="0">
                    <a:pos x="432" y="11"/>
                  </a:cxn>
                </a:cxnLst>
                <a:rect l="0" t="0" r="r" b="b"/>
                <a:pathLst>
                  <a:path w="432" h="67">
                    <a:moveTo>
                      <a:pt x="432" y="11"/>
                    </a:moveTo>
                    <a:lnTo>
                      <a:pt x="414" y="8"/>
                    </a:lnTo>
                    <a:lnTo>
                      <a:pt x="395" y="4"/>
                    </a:lnTo>
                    <a:lnTo>
                      <a:pt x="372" y="2"/>
                    </a:lnTo>
                    <a:lnTo>
                      <a:pt x="348" y="0"/>
                    </a:lnTo>
                    <a:lnTo>
                      <a:pt x="294" y="0"/>
                    </a:lnTo>
                    <a:lnTo>
                      <a:pt x="235" y="4"/>
                    </a:lnTo>
                    <a:lnTo>
                      <a:pt x="174" y="11"/>
                    </a:lnTo>
                    <a:lnTo>
                      <a:pt x="111" y="22"/>
                    </a:lnTo>
                    <a:lnTo>
                      <a:pt x="82" y="30"/>
                    </a:lnTo>
                    <a:lnTo>
                      <a:pt x="53" y="37"/>
                    </a:lnTo>
                    <a:lnTo>
                      <a:pt x="25" y="47"/>
                    </a:lnTo>
                    <a:lnTo>
                      <a:pt x="0" y="56"/>
                    </a:lnTo>
                    <a:lnTo>
                      <a:pt x="4" y="67"/>
                    </a:lnTo>
                    <a:lnTo>
                      <a:pt x="29" y="58"/>
                    </a:lnTo>
                    <a:lnTo>
                      <a:pt x="55" y="48"/>
                    </a:lnTo>
                    <a:lnTo>
                      <a:pt x="84" y="41"/>
                    </a:lnTo>
                    <a:lnTo>
                      <a:pt x="114" y="34"/>
                    </a:lnTo>
                    <a:lnTo>
                      <a:pt x="174" y="22"/>
                    </a:lnTo>
                    <a:lnTo>
                      <a:pt x="235" y="15"/>
                    </a:lnTo>
                    <a:lnTo>
                      <a:pt x="294" y="11"/>
                    </a:lnTo>
                    <a:lnTo>
                      <a:pt x="348" y="11"/>
                    </a:lnTo>
                    <a:lnTo>
                      <a:pt x="372" y="13"/>
                    </a:lnTo>
                    <a:lnTo>
                      <a:pt x="393" y="15"/>
                    </a:lnTo>
                    <a:lnTo>
                      <a:pt x="413" y="17"/>
                    </a:lnTo>
                    <a:lnTo>
                      <a:pt x="428" y="22"/>
                    </a:lnTo>
                    <a:lnTo>
                      <a:pt x="432" y="11"/>
                    </a:lnTo>
                    <a:close/>
                  </a:path>
                </a:pathLst>
              </a:custGeom>
              <a:solidFill>
                <a:srgbClr val="FF9900"/>
              </a:solidFill>
              <a:ln w="9525">
                <a:solidFill>
                  <a:srgbClr val="4D4D4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" name="Freeform 317"/>
              <p:cNvSpPr>
                <a:spLocks/>
              </p:cNvSpPr>
              <p:nvPr/>
            </p:nvSpPr>
            <p:spPr bwMode="auto">
              <a:xfrm>
                <a:off x="5747182" y="3859943"/>
                <a:ext cx="872294" cy="259492"/>
              </a:xfrm>
              <a:custGeom>
                <a:avLst/>
                <a:gdLst/>
                <a:ahLst/>
                <a:cxnLst>
                  <a:cxn ang="0">
                    <a:pos x="395" y="67"/>
                  </a:cxn>
                  <a:cxn ang="0">
                    <a:pos x="363" y="71"/>
                  </a:cxn>
                  <a:cxn ang="0">
                    <a:pos x="330" y="73"/>
                  </a:cxn>
                  <a:cxn ang="0">
                    <a:pos x="300" y="73"/>
                  </a:cxn>
                  <a:cxn ang="0">
                    <a:pos x="271" y="73"/>
                  </a:cxn>
                  <a:cxn ang="0">
                    <a:pos x="243" y="69"/>
                  </a:cxn>
                  <a:cxn ang="0">
                    <a:pos x="214" y="65"/>
                  </a:cxn>
                  <a:cxn ang="0">
                    <a:pos x="187" y="60"/>
                  </a:cxn>
                  <a:cxn ang="0">
                    <a:pos x="162" y="54"/>
                  </a:cxn>
                  <a:cxn ang="0">
                    <a:pos x="115" y="39"/>
                  </a:cxn>
                  <a:cxn ang="0">
                    <a:pos x="72" y="24"/>
                  </a:cxn>
                  <a:cxn ang="0">
                    <a:pos x="34" y="11"/>
                  </a:cxn>
                  <a:cxn ang="0">
                    <a:pos x="4" y="0"/>
                  </a:cxn>
                  <a:cxn ang="0">
                    <a:pos x="0" y="11"/>
                  </a:cxn>
                  <a:cxn ang="0">
                    <a:pos x="30" y="23"/>
                  </a:cxn>
                  <a:cxn ang="0">
                    <a:pos x="69" y="36"/>
                  </a:cxn>
                  <a:cxn ang="0">
                    <a:pos x="111" y="50"/>
                  </a:cxn>
                  <a:cxn ang="0">
                    <a:pos x="160" y="63"/>
                  </a:cxn>
                  <a:cxn ang="0">
                    <a:pos x="185" y="71"/>
                  </a:cxn>
                  <a:cxn ang="0">
                    <a:pos x="212" y="76"/>
                  </a:cxn>
                  <a:cxn ang="0">
                    <a:pos x="241" y="80"/>
                  </a:cxn>
                  <a:cxn ang="0">
                    <a:pos x="269" y="84"/>
                  </a:cxn>
                  <a:cxn ang="0">
                    <a:pos x="300" y="84"/>
                  </a:cxn>
                  <a:cxn ang="0">
                    <a:pos x="330" y="84"/>
                  </a:cxn>
                  <a:cxn ang="0">
                    <a:pos x="363" y="82"/>
                  </a:cxn>
                  <a:cxn ang="0">
                    <a:pos x="395" y="78"/>
                  </a:cxn>
                  <a:cxn ang="0">
                    <a:pos x="395" y="67"/>
                  </a:cxn>
                </a:cxnLst>
                <a:rect l="0" t="0" r="r" b="b"/>
                <a:pathLst>
                  <a:path w="395" h="84">
                    <a:moveTo>
                      <a:pt x="395" y="67"/>
                    </a:moveTo>
                    <a:lnTo>
                      <a:pt x="363" y="71"/>
                    </a:lnTo>
                    <a:lnTo>
                      <a:pt x="330" y="73"/>
                    </a:lnTo>
                    <a:lnTo>
                      <a:pt x="300" y="73"/>
                    </a:lnTo>
                    <a:lnTo>
                      <a:pt x="271" y="73"/>
                    </a:lnTo>
                    <a:lnTo>
                      <a:pt x="243" y="69"/>
                    </a:lnTo>
                    <a:lnTo>
                      <a:pt x="214" y="65"/>
                    </a:lnTo>
                    <a:lnTo>
                      <a:pt x="187" y="60"/>
                    </a:lnTo>
                    <a:lnTo>
                      <a:pt x="162" y="54"/>
                    </a:lnTo>
                    <a:lnTo>
                      <a:pt x="115" y="39"/>
                    </a:lnTo>
                    <a:lnTo>
                      <a:pt x="72" y="24"/>
                    </a:lnTo>
                    <a:lnTo>
                      <a:pt x="34" y="11"/>
                    </a:lnTo>
                    <a:lnTo>
                      <a:pt x="4" y="0"/>
                    </a:lnTo>
                    <a:lnTo>
                      <a:pt x="0" y="11"/>
                    </a:lnTo>
                    <a:lnTo>
                      <a:pt x="30" y="23"/>
                    </a:lnTo>
                    <a:lnTo>
                      <a:pt x="69" y="36"/>
                    </a:lnTo>
                    <a:lnTo>
                      <a:pt x="111" y="50"/>
                    </a:lnTo>
                    <a:lnTo>
                      <a:pt x="160" y="63"/>
                    </a:lnTo>
                    <a:lnTo>
                      <a:pt x="185" y="71"/>
                    </a:lnTo>
                    <a:lnTo>
                      <a:pt x="212" y="76"/>
                    </a:lnTo>
                    <a:lnTo>
                      <a:pt x="241" y="80"/>
                    </a:lnTo>
                    <a:lnTo>
                      <a:pt x="269" y="84"/>
                    </a:lnTo>
                    <a:lnTo>
                      <a:pt x="300" y="84"/>
                    </a:lnTo>
                    <a:lnTo>
                      <a:pt x="330" y="84"/>
                    </a:lnTo>
                    <a:lnTo>
                      <a:pt x="363" y="82"/>
                    </a:lnTo>
                    <a:lnTo>
                      <a:pt x="395" y="78"/>
                    </a:lnTo>
                    <a:lnTo>
                      <a:pt x="395" y="67"/>
                    </a:lnTo>
                    <a:close/>
                  </a:path>
                </a:pathLst>
              </a:custGeom>
              <a:solidFill>
                <a:srgbClr val="FF9900"/>
              </a:solidFill>
              <a:ln w="9525">
                <a:solidFill>
                  <a:srgbClr val="4D4D4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" name="Freeform 318"/>
              <p:cNvSpPr>
                <a:spLocks/>
              </p:cNvSpPr>
              <p:nvPr/>
            </p:nvSpPr>
            <p:spPr bwMode="auto">
              <a:xfrm>
                <a:off x="5177432" y="4060739"/>
                <a:ext cx="1528168" cy="454111"/>
              </a:xfrm>
              <a:custGeom>
                <a:avLst/>
                <a:gdLst/>
                <a:ahLst/>
                <a:cxnLst>
                  <a:cxn ang="0">
                    <a:pos x="0" y="147"/>
                  </a:cxn>
                  <a:cxn ang="0">
                    <a:pos x="51" y="145"/>
                  </a:cxn>
                  <a:cxn ang="0">
                    <a:pos x="109" y="140"/>
                  </a:cxn>
                  <a:cxn ang="0">
                    <a:pos x="170" y="132"/>
                  </a:cxn>
                  <a:cxn ang="0">
                    <a:pos x="235" y="123"/>
                  </a:cxn>
                  <a:cxn ang="0">
                    <a:pos x="302" y="110"/>
                  </a:cxn>
                  <a:cxn ang="0">
                    <a:pos x="367" y="97"/>
                  </a:cxn>
                  <a:cxn ang="0">
                    <a:pos x="430" y="84"/>
                  </a:cxn>
                  <a:cxn ang="0">
                    <a:pos x="489" y="71"/>
                  </a:cxn>
                  <a:cxn ang="0">
                    <a:pos x="592" y="45"/>
                  </a:cxn>
                  <a:cxn ang="0">
                    <a:pos x="663" y="23"/>
                  </a:cxn>
                  <a:cxn ang="0">
                    <a:pos x="682" y="15"/>
                  </a:cxn>
                  <a:cxn ang="0">
                    <a:pos x="692" y="4"/>
                  </a:cxn>
                  <a:cxn ang="0">
                    <a:pos x="678" y="0"/>
                  </a:cxn>
                  <a:cxn ang="0">
                    <a:pos x="653" y="2"/>
                  </a:cxn>
                  <a:cxn ang="0">
                    <a:pos x="653" y="13"/>
                  </a:cxn>
                  <a:cxn ang="0">
                    <a:pos x="678" y="11"/>
                  </a:cxn>
                  <a:cxn ang="0">
                    <a:pos x="682" y="10"/>
                  </a:cxn>
                  <a:cxn ang="0">
                    <a:pos x="678" y="6"/>
                  </a:cxn>
                  <a:cxn ang="0">
                    <a:pos x="659" y="13"/>
                  </a:cxn>
                  <a:cxn ang="0">
                    <a:pos x="590" y="34"/>
                  </a:cxn>
                  <a:cxn ang="0">
                    <a:pos x="487" y="60"/>
                  </a:cxn>
                  <a:cxn ang="0">
                    <a:pos x="428" y="73"/>
                  </a:cxn>
                  <a:cxn ang="0">
                    <a:pos x="365" y="86"/>
                  </a:cxn>
                  <a:cxn ang="0">
                    <a:pos x="298" y="99"/>
                  </a:cxn>
                  <a:cxn ang="0">
                    <a:pos x="233" y="112"/>
                  </a:cxn>
                  <a:cxn ang="0">
                    <a:pos x="168" y="121"/>
                  </a:cxn>
                  <a:cxn ang="0">
                    <a:pos x="107" y="128"/>
                  </a:cxn>
                  <a:cxn ang="0">
                    <a:pos x="50" y="134"/>
                  </a:cxn>
                  <a:cxn ang="0">
                    <a:pos x="0" y="136"/>
                  </a:cxn>
                  <a:cxn ang="0">
                    <a:pos x="0" y="147"/>
                  </a:cxn>
                </a:cxnLst>
                <a:rect l="0" t="0" r="r" b="b"/>
                <a:pathLst>
                  <a:path w="692" h="147">
                    <a:moveTo>
                      <a:pt x="0" y="147"/>
                    </a:moveTo>
                    <a:lnTo>
                      <a:pt x="51" y="145"/>
                    </a:lnTo>
                    <a:lnTo>
                      <a:pt x="109" y="140"/>
                    </a:lnTo>
                    <a:lnTo>
                      <a:pt x="170" y="132"/>
                    </a:lnTo>
                    <a:lnTo>
                      <a:pt x="235" y="123"/>
                    </a:lnTo>
                    <a:lnTo>
                      <a:pt x="302" y="110"/>
                    </a:lnTo>
                    <a:lnTo>
                      <a:pt x="367" y="97"/>
                    </a:lnTo>
                    <a:lnTo>
                      <a:pt x="430" y="84"/>
                    </a:lnTo>
                    <a:lnTo>
                      <a:pt x="489" y="71"/>
                    </a:lnTo>
                    <a:lnTo>
                      <a:pt x="592" y="45"/>
                    </a:lnTo>
                    <a:lnTo>
                      <a:pt x="663" y="23"/>
                    </a:lnTo>
                    <a:lnTo>
                      <a:pt x="682" y="15"/>
                    </a:lnTo>
                    <a:lnTo>
                      <a:pt x="692" y="4"/>
                    </a:lnTo>
                    <a:lnTo>
                      <a:pt x="678" y="0"/>
                    </a:lnTo>
                    <a:lnTo>
                      <a:pt x="653" y="2"/>
                    </a:lnTo>
                    <a:lnTo>
                      <a:pt x="653" y="13"/>
                    </a:lnTo>
                    <a:lnTo>
                      <a:pt x="678" y="11"/>
                    </a:lnTo>
                    <a:lnTo>
                      <a:pt x="682" y="10"/>
                    </a:lnTo>
                    <a:lnTo>
                      <a:pt x="678" y="6"/>
                    </a:lnTo>
                    <a:lnTo>
                      <a:pt x="659" y="13"/>
                    </a:lnTo>
                    <a:lnTo>
                      <a:pt x="590" y="34"/>
                    </a:lnTo>
                    <a:lnTo>
                      <a:pt x="487" y="60"/>
                    </a:lnTo>
                    <a:lnTo>
                      <a:pt x="428" y="73"/>
                    </a:lnTo>
                    <a:lnTo>
                      <a:pt x="365" y="86"/>
                    </a:lnTo>
                    <a:lnTo>
                      <a:pt x="298" y="99"/>
                    </a:lnTo>
                    <a:lnTo>
                      <a:pt x="233" y="112"/>
                    </a:lnTo>
                    <a:lnTo>
                      <a:pt x="168" y="121"/>
                    </a:lnTo>
                    <a:lnTo>
                      <a:pt x="107" y="128"/>
                    </a:lnTo>
                    <a:lnTo>
                      <a:pt x="50" y="134"/>
                    </a:lnTo>
                    <a:lnTo>
                      <a:pt x="0" y="136"/>
                    </a:lnTo>
                    <a:lnTo>
                      <a:pt x="0" y="147"/>
                    </a:lnTo>
                    <a:close/>
                  </a:path>
                </a:pathLst>
              </a:custGeom>
              <a:solidFill>
                <a:srgbClr val="FF9900"/>
              </a:solidFill>
              <a:ln w="9525">
                <a:solidFill>
                  <a:srgbClr val="4D4D4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" name="Freeform 319"/>
              <p:cNvSpPr>
                <a:spLocks/>
              </p:cNvSpPr>
              <p:nvPr/>
            </p:nvSpPr>
            <p:spPr bwMode="auto">
              <a:xfrm>
                <a:off x="3708888" y="4171950"/>
                <a:ext cx="1468543" cy="342900"/>
              </a:xfrm>
              <a:custGeom>
                <a:avLst/>
                <a:gdLst/>
                <a:ahLst/>
                <a:cxnLst>
                  <a:cxn ang="0">
                    <a:pos x="0" y="11"/>
                  </a:cxn>
                  <a:cxn ang="0">
                    <a:pos x="31" y="16"/>
                  </a:cxn>
                  <a:cxn ang="0">
                    <a:pos x="86" y="27"/>
                  </a:cxn>
                  <a:cxn ang="0">
                    <a:pos x="162" y="42"/>
                  </a:cxn>
                  <a:cxn ang="0">
                    <a:pos x="252" y="61"/>
                  </a:cxn>
                  <a:cxn ang="0">
                    <a:pos x="353" y="79"/>
                  </a:cxn>
                  <a:cxn ang="0">
                    <a:pos x="459" y="94"/>
                  </a:cxn>
                  <a:cxn ang="0">
                    <a:pos x="512" y="102"/>
                  </a:cxn>
                  <a:cxn ang="0">
                    <a:pos x="564" y="105"/>
                  </a:cxn>
                  <a:cxn ang="0">
                    <a:pos x="615" y="109"/>
                  </a:cxn>
                  <a:cxn ang="0">
                    <a:pos x="665" y="111"/>
                  </a:cxn>
                  <a:cxn ang="0">
                    <a:pos x="665" y="100"/>
                  </a:cxn>
                  <a:cxn ang="0">
                    <a:pos x="615" y="98"/>
                  </a:cxn>
                  <a:cxn ang="0">
                    <a:pos x="566" y="94"/>
                  </a:cxn>
                  <a:cxn ang="0">
                    <a:pos x="512" y="91"/>
                  </a:cxn>
                  <a:cxn ang="0">
                    <a:pos x="460" y="83"/>
                  </a:cxn>
                  <a:cxn ang="0">
                    <a:pos x="355" y="68"/>
                  </a:cxn>
                  <a:cxn ang="0">
                    <a:pos x="254" y="50"/>
                  </a:cxn>
                  <a:cxn ang="0">
                    <a:pos x="164" y="31"/>
                  </a:cxn>
                  <a:cxn ang="0">
                    <a:pos x="88" y="16"/>
                  </a:cxn>
                  <a:cxn ang="0">
                    <a:pos x="32" y="5"/>
                  </a:cxn>
                  <a:cxn ang="0">
                    <a:pos x="0" y="0"/>
                  </a:cxn>
                  <a:cxn ang="0">
                    <a:pos x="0" y="11"/>
                  </a:cxn>
                </a:cxnLst>
                <a:rect l="0" t="0" r="r" b="b"/>
                <a:pathLst>
                  <a:path w="665" h="111">
                    <a:moveTo>
                      <a:pt x="0" y="11"/>
                    </a:moveTo>
                    <a:lnTo>
                      <a:pt x="31" y="16"/>
                    </a:lnTo>
                    <a:lnTo>
                      <a:pt x="86" y="27"/>
                    </a:lnTo>
                    <a:lnTo>
                      <a:pt x="162" y="42"/>
                    </a:lnTo>
                    <a:lnTo>
                      <a:pt x="252" y="61"/>
                    </a:lnTo>
                    <a:lnTo>
                      <a:pt x="353" y="79"/>
                    </a:lnTo>
                    <a:lnTo>
                      <a:pt x="459" y="94"/>
                    </a:lnTo>
                    <a:lnTo>
                      <a:pt x="512" y="102"/>
                    </a:lnTo>
                    <a:lnTo>
                      <a:pt x="564" y="105"/>
                    </a:lnTo>
                    <a:lnTo>
                      <a:pt x="615" y="109"/>
                    </a:lnTo>
                    <a:lnTo>
                      <a:pt x="665" y="111"/>
                    </a:lnTo>
                    <a:lnTo>
                      <a:pt x="665" y="100"/>
                    </a:lnTo>
                    <a:lnTo>
                      <a:pt x="615" y="98"/>
                    </a:lnTo>
                    <a:lnTo>
                      <a:pt x="566" y="94"/>
                    </a:lnTo>
                    <a:lnTo>
                      <a:pt x="512" y="91"/>
                    </a:lnTo>
                    <a:lnTo>
                      <a:pt x="460" y="83"/>
                    </a:lnTo>
                    <a:lnTo>
                      <a:pt x="355" y="68"/>
                    </a:lnTo>
                    <a:lnTo>
                      <a:pt x="254" y="50"/>
                    </a:lnTo>
                    <a:lnTo>
                      <a:pt x="164" y="31"/>
                    </a:lnTo>
                    <a:lnTo>
                      <a:pt x="88" y="16"/>
                    </a:lnTo>
                    <a:lnTo>
                      <a:pt x="32" y="5"/>
                    </a:lnTo>
                    <a:lnTo>
                      <a:pt x="0" y="0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FF9900"/>
              </a:solidFill>
              <a:ln w="9525">
                <a:solidFill>
                  <a:srgbClr val="4D4D4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5" name="Freeform 320"/>
              <p:cNvSpPr>
                <a:spLocks/>
              </p:cNvSpPr>
              <p:nvPr/>
            </p:nvSpPr>
            <p:spPr bwMode="auto">
              <a:xfrm>
                <a:off x="3708888" y="4187396"/>
                <a:ext cx="2207" cy="308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9900"/>
              </a:solidFill>
              <a:ln w="952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" name="Freeform 321"/>
              <p:cNvSpPr>
                <a:spLocks/>
              </p:cNvSpPr>
              <p:nvPr/>
            </p:nvSpPr>
            <p:spPr bwMode="auto">
              <a:xfrm>
                <a:off x="4991931" y="4134880"/>
                <a:ext cx="737585" cy="105032"/>
              </a:xfrm>
              <a:custGeom>
                <a:avLst/>
                <a:gdLst/>
                <a:ahLst/>
                <a:cxnLst>
                  <a:cxn ang="0">
                    <a:pos x="4" y="26"/>
                  </a:cxn>
                  <a:cxn ang="0">
                    <a:pos x="2" y="25"/>
                  </a:cxn>
                  <a:cxn ang="0">
                    <a:pos x="0" y="25"/>
                  </a:cxn>
                  <a:cxn ang="0">
                    <a:pos x="0" y="23"/>
                  </a:cxn>
                  <a:cxn ang="0">
                    <a:pos x="6" y="19"/>
                  </a:cxn>
                  <a:cxn ang="0">
                    <a:pos x="15" y="17"/>
                  </a:cxn>
                  <a:cxn ang="0">
                    <a:pos x="46" y="13"/>
                  </a:cxn>
                  <a:cxn ang="0">
                    <a:pos x="88" y="10"/>
                  </a:cxn>
                  <a:cxn ang="0">
                    <a:pos x="137" y="6"/>
                  </a:cxn>
                  <a:cxn ang="0">
                    <a:pos x="195" y="4"/>
                  </a:cxn>
                  <a:cxn ang="0">
                    <a:pos x="254" y="2"/>
                  </a:cxn>
                  <a:cxn ang="0">
                    <a:pos x="311" y="0"/>
                  </a:cxn>
                  <a:cxn ang="0">
                    <a:pos x="328" y="2"/>
                  </a:cxn>
                  <a:cxn ang="0">
                    <a:pos x="334" y="2"/>
                  </a:cxn>
                  <a:cxn ang="0">
                    <a:pos x="334" y="6"/>
                  </a:cxn>
                  <a:cxn ang="0">
                    <a:pos x="325" y="8"/>
                  </a:cxn>
                  <a:cxn ang="0">
                    <a:pos x="290" y="15"/>
                  </a:cxn>
                  <a:cxn ang="0">
                    <a:pos x="239" y="25"/>
                  </a:cxn>
                  <a:cxn ang="0">
                    <a:pos x="176" y="30"/>
                  </a:cxn>
                  <a:cxn ang="0">
                    <a:pos x="111" y="34"/>
                  </a:cxn>
                  <a:cxn ang="0">
                    <a:pos x="80" y="34"/>
                  </a:cxn>
                  <a:cxn ang="0">
                    <a:pos x="51" y="32"/>
                  </a:cxn>
                  <a:cxn ang="0">
                    <a:pos x="25" y="30"/>
                  </a:cxn>
                  <a:cxn ang="0">
                    <a:pos x="4" y="26"/>
                  </a:cxn>
                </a:cxnLst>
                <a:rect l="0" t="0" r="r" b="b"/>
                <a:pathLst>
                  <a:path w="334" h="34">
                    <a:moveTo>
                      <a:pt x="4" y="26"/>
                    </a:moveTo>
                    <a:lnTo>
                      <a:pt x="2" y="25"/>
                    </a:lnTo>
                    <a:lnTo>
                      <a:pt x="0" y="25"/>
                    </a:lnTo>
                    <a:lnTo>
                      <a:pt x="0" y="23"/>
                    </a:lnTo>
                    <a:lnTo>
                      <a:pt x="6" y="19"/>
                    </a:lnTo>
                    <a:lnTo>
                      <a:pt x="15" y="17"/>
                    </a:lnTo>
                    <a:lnTo>
                      <a:pt x="46" y="13"/>
                    </a:lnTo>
                    <a:lnTo>
                      <a:pt x="88" y="10"/>
                    </a:lnTo>
                    <a:lnTo>
                      <a:pt x="137" y="6"/>
                    </a:lnTo>
                    <a:lnTo>
                      <a:pt x="195" y="4"/>
                    </a:lnTo>
                    <a:lnTo>
                      <a:pt x="254" y="2"/>
                    </a:lnTo>
                    <a:lnTo>
                      <a:pt x="311" y="0"/>
                    </a:lnTo>
                    <a:lnTo>
                      <a:pt x="328" y="2"/>
                    </a:lnTo>
                    <a:lnTo>
                      <a:pt x="334" y="2"/>
                    </a:lnTo>
                    <a:lnTo>
                      <a:pt x="334" y="6"/>
                    </a:lnTo>
                    <a:lnTo>
                      <a:pt x="325" y="8"/>
                    </a:lnTo>
                    <a:lnTo>
                      <a:pt x="290" y="15"/>
                    </a:lnTo>
                    <a:lnTo>
                      <a:pt x="239" y="25"/>
                    </a:lnTo>
                    <a:lnTo>
                      <a:pt x="176" y="30"/>
                    </a:lnTo>
                    <a:lnTo>
                      <a:pt x="111" y="34"/>
                    </a:lnTo>
                    <a:lnTo>
                      <a:pt x="80" y="34"/>
                    </a:lnTo>
                    <a:lnTo>
                      <a:pt x="51" y="32"/>
                    </a:lnTo>
                    <a:lnTo>
                      <a:pt x="25" y="30"/>
                    </a:lnTo>
                    <a:lnTo>
                      <a:pt x="4" y="26"/>
                    </a:lnTo>
                  </a:path>
                </a:pathLst>
              </a:custGeom>
              <a:solidFill>
                <a:srgbClr val="FF9900"/>
              </a:solidFill>
              <a:ln w="0">
                <a:solidFill>
                  <a:srgbClr val="4D4D4D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" name="Line 322"/>
              <p:cNvSpPr>
                <a:spLocks noChangeShapeType="1"/>
              </p:cNvSpPr>
              <p:nvPr/>
            </p:nvSpPr>
            <p:spPr bwMode="auto">
              <a:xfrm>
                <a:off x="5000764" y="4215198"/>
                <a:ext cx="2209" cy="3091"/>
              </a:xfrm>
              <a:prstGeom prst="line">
                <a:avLst/>
              </a:prstGeom>
              <a:noFill/>
              <a:ln w="0">
                <a:solidFill>
                  <a:srgbClr val="EF9EE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" name="Freeform 323"/>
              <p:cNvSpPr>
                <a:spLocks/>
              </p:cNvSpPr>
              <p:nvPr/>
            </p:nvSpPr>
            <p:spPr bwMode="auto">
              <a:xfrm>
                <a:off x="4291889" y="3912458"/>
                <a:ext cx="19874" cy="40161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3" y="6"/>
                  </a:cxn>
                  <a:cxn ang="0">
                    <a:pos x="9" y="0"/>
                  </a:cxn>
                  <a:cxn ang="0">
                    <a:pos x="0" y="13"/>
                  </a:cxn>
                </a:cxnLst>
                <a:rect l="0" t="0" r="r" b="b"/>
                <a:pathLst>
                  <a:path w="9" h="13">
                    <a:moveTo>
                      <a:pt x="0" y="13"/>
                    </a:moveTo>
                    <a:lnTo>
                      <a:pt x="3" y="6"/>
                    </a:lnTo>
                    <a:lnTo>
                      <a:pt x="9" y="0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FF9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513" name="Picture 2" descr="T-cell trafficking in asthma: lipid mediators grease the way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995" t="61644" r="85034" b="19178"/>
            <a:stretch>
              <a:fillRect/>
            </a:stretch>
          </p:blipFill>
          <p:spPr bwMode="auto">
            <a:xfrm>
              <a:off x="4038600" y="5257800"/>
              <a:ext cx="288655" cy="304800"/>
            </a:xfrm>
            <a:prstGeom prst="rect">
              <a:avLst/>
            </a:prstGeom>
            <a:noFill/>
          </p:spPr>
        </p:pic>
        <p:pic>
          <p:nvPicPr>
            <p:cNvPr id="514" name="Picture 513" descr="C:\Users\Administrator\Pictures\early.gif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20000" contrast="40000"/>
            </a:blip>
            <a:srcRect l="30659" t="45108" r="52989" b="27574"/>
            <a:stretch>
              <a:fillRect/>
            </a:stretch>
          </p:blipFill>
          <p:spPr bwMode="auto">
            <a:xfrm>
              <a:off x="3838575" y="5029200"/>
              <a:ext cx="762000" cy="904875"/>
            </a:xfrm>
            <a:prstGeom prst="rect">
              <a:avLst/>
            </a:prstGeom>
            <a:noFill/>
          </p:spPr>
        </p:pic>
        <p:pic>
          <p:nvPicPr>
            <p:cNvPr id="515" name="Picture 514" descr="C:\Users\Administrator\Pictures\early.gif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20000" contrast="40000"/>
            </a:blip>
            <a:srcRect l="30659" t="45108" r="52989" b="27574"/>
            <a:stretch>
              <a:fillRect/>
            </a:stretch>
          </p:blipFill>
          <p:spPr bwMode="auto">
            <a:xfrm rot="17560652">
              <a:off x="3990975" y="4950342"/>
              <a:ext cx="762000" cy="904875"/>
            </a:xfrm>
            <a:prstGeom prst="rect">
              <a:avLst/>
            </a:prstGeom>
            <a:noFill/>
          </p:spPr>
        </p:pic>
        <p:sp>
          <p:nvSpPr>
            <p:cNvPr id="517" name="TextBox 516"/>
            <p:cNvSpPr txBox="1"/>
            <p:nvPr/>
          </p:nvSpPr>
          <p:spPr>
            <a:xfrm>
              <a:off x="790575" y="3448050"/>
              <a:ext cx="106680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800"/>
                </a:lnSpc>
              </a:pPr>
              <a:r>
                <a:rPr lang="en-US" b="1" dirty="0" smtClean="0">
                  <a:latin typeface="Arial Narrow" pitchFamily="34" charset="0"/>
                </a:rPr>
                <a:t>Mucus secretion </a:t>
              </a:r>
              <a:endParaRPr lang="en-US" b="1" dirty="0">
                <a:latin typeface="Arial Narrow" pitchFamily="34" charset="0"/>
              </a:endParaRPr>
            </a:p>
          </p:txBody>
        </p:sp>
        <p:sp>
          <p:nvSpPr>
            <p:cNvPr id="518" name="TextBox 517"/>
            <p:cNvSpPr txBox="1"/>
            <p:nvPr/>
          </p:nvSpPr>
          <p:spPr>
            <a:xfrm>
              <a:off x="3505200" y="3352800"/>
              <a:ext cx="106680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800"/>
                </a:lnSpc>
              </a:pPr>
              <a:r>
                <a:rPr lang="en-US" b="1" dirty="0" err="1" smtClean="0">
                  <a:latin typeface="Arial Narrow" pitchFamily="34" charset="0"/>
                </a:rPr>
                <a:t>Ciliary</a:t>
              </a:r>
              <a:r>
                <a:rPr lang="en-US" b="1" dirty="0" smtClean="0">
                  <a:latin typeface="Arial Narrow" pitchFamily="34" charset="0"/>
                </a:rPr>
                <a:t> Paralysis</a:t>
              </a:r>
              <a:endParaRPr lang="en-US" b="1" dirty="0">
                <a:latin typeface="Arial Narrow" pitchFamily="34" charset="0"/>
              </a:endParaRPr>
            </a:p>
          </p:txBody>
        </p:sp>
        <p:sp>
          <p:nvSpPr>
            <p:cNvPr id="519" name="TextBox 518"/>
            <p:cNvSpPr txBox="1"/>
            <p:nvPr/>
          </p:nvSpPr>
          <p:spPr>
            <a:xfrm>
              <a:off x="4343400" y="5610225"/>
              <a:ext cx="129540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800"/>
                </a:lnSpc>
              </a:pPr>
              <a:r>
                <a:rPr lang="en-US" b="1" dirty="0" err="1" smtClean="0">
                  <a:latin typeface="Arial Narrow" pitchFamily="34" charset="0"/>
                </a:rPr>
                <a:t>Eosinophil</a:t>
              </a:r>
              <a:r>
                <a:rPr lang="en-US" b="1" dirty="0" smtClean="0">
                  <a:latin typeface="Arial Narrow" pitchFamily="34" charset="0"/>
                </a:rPr>
                <a:t> Recruitment</a:t>
              </a:r>
              <a:endParaRPr lang="en-US" b="1" dirty="0">
                <a:latin typeface="Arial Narrow" pitchFamily="34" charset="0"/>
              </a:endParaRPr>
            </a:p>
          </p:txBody>
        </p:sp>
        <p:sp>
          <p:nvSpPr>
            <p:cNvPr id="520" name="TextBox 519"/>
            <p:cNvSpPr txBox="1"/>
            <p:nvPr/>
          </p:nvSpPr>
          <p:spPr>
            <a:xfrm>
              <a:off x="76200" y="6108342"/>
              <a:ext cx="2133600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2000"/>
                </a:lnSpc>
              </a:pPr>
              <a:r>
                <a:rPr lang="en-US" b="1" dirty="0" err="1" smtClean="0">
                  <a:latin typeface="Arial Narrow" pitchFamily="34" charset="0"/>
                </a:rPr>
                <a:t>Bronchoconstriction</a:t>
              </a:r>
              <a:endParaRPr lang="en-US" b="1" dirty="0" smtClean="0">
                <a:latin typeface="Arial Narrow" pitchFamily="34" charset="0"/>
              </a:endParaRPr>
            </a:p>
            <a:p>
              <a:pPr>
                <a:lnSpc>
                  <a:spcPts val="2000"/>
                </a:lnSpc>
              </a:pPr>
              <a:r>
                <a:rPr lang="en-US" b="1" dirty="0" err="1" smtClean="0">
                  <a:latin typeface="Arial Narrow" pitchFamily="34" charset="0"/>
                </a:rPr>
                <a:t>Hyperreactivity</a:t>
              </a:r>
              <a:r>
                <a:rPr lang="en-US" b="1" dirty="0" smtClean="0">
                  <a:latin typeface="Arial Narrow" pitchFamily="34" charset="0"/>
                </a:rPr>
                <a:t> &amp; BSMC Proliferation</a:t>
              </a:r>
              <a:endParaRPr lang="en-US" b="1" dirty="0">
                <a:latin typeface="Arial Narrow" pitchFamily="34" charset="0"/>
              </a:endParaRPr>
            </a:p>
          </p:txBody>
        </p:sp>
        <p:sp>
          <p:nvSpPr>
            <p:cNvPr id="521" name="TextBox 520"/>
            <p:cNvSpPr txBox="1"/>
            <p:nvPr/>
          </p:nvSpPr>
          <p:spPr>
            <a:xfrm>
              <a:off x="1905000" y="4800600"/>
              <a:ext cx="1066800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800"/>
                </a:lnSpc>
              </a:pPr>
              <a:r>
                <a:rPr lang="en-US" b="1" dirty="0" smtClean="0">
                  <a:latin typeface="Arial Narrow" pitchFamily="34" charset="0"/>
                </a:rPr>
                <a:t>Edema</a:t>
              </a:r>
              <a:endParaRPr lang="en-US" b="1" dirty="0">
                <a:latin typeface="Arial Narrow" pitchFamily="34" charset="0"/>
              </a:endParaRPr>
            </a:p>
          </p:txBody>
        </p:sp>
        <p:cxnSp>
          <p:nvCxnSpPr>
            <p:cNvPr id="523" name="Straight Arrow Connector 522"/>
            <p:cNvCxnSpPr/>
            <p:nvPr/>
          </p:nvCxnSpPr>
          <p:spPr>
            <a:xfrm rot="5400000" flipH="1" flipV="1">
              <a:off x="2438400" y="5105400"/>
              <a:ext cx="228600" cy="22860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4" name="Straight Arrow Connector 523"/>
            <p:cNvCxnSpPr/>
            <p:nvPr/>
          </p:nvCxnSpPr>
          <p:spPr>
            <a:xfrm>
              <a:off x="2438400" y="5486400"/>
              <a:ext cx="228600" cy="15240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7" name="Straight Arrow Connector 526"/>
            <p:cNvCxnSpPr/>
            <p:nvPr/>
          </p:nvCxnSpPr>
          <p:spPr>
            <a:xfrm rot="16200000" flipV="1">
              <a:off x="2028825" y="5105400"/>
              <a:ext cx="228600" cy="22860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8" name="Straight Arrow Connector 527"/>
            <p:cNvCxnSpPr/>
            <p:nvPr/>
          </p:nvCxnSpPr>
          <p:spPr>
            <a:xfrm flipH="1">
              <a:off x="2028825" y="5486400"/>
              <a:ext cx="228600" cy="15240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9" name="Freeform 528"/>
            <p:cNvSpPr/>
            <p:nvPr/>
          </p:nvSpPr>
          <p:spPr>
            <a:xfrm>
              <a:off x="3609975" y="4581525"/>
              <a:ext cx="742950" cy="219075"/>
            </a:xfrm>
            <a:custGeom>
              <a:avLst/>
              <a:gdLst>
                <a:gd name="connsiteX0" fmla="*/ 0 w 742950"/>
                <a:gd name="connsiteY0" fmla="*/ 9525 h 219075"/>
                <a:gd name="connsiteX1" fmla="*/ 142875 w 742950"/>
                <a:gd name="connsiteY1" fmla="*/ 28575 h 219075"/>
                <a:gd name="connsiteX2" fmla="*/ 161925 w 742950"/>
                <a:gd name="connsiteY2" fmla="*/ 180975 h 219075"/>
                <a:gd name="connsiteX3" fmla="*/ 495300 w 742950"/>
                <a:gd name="connsiteY3" fmla="*/ 76200 h 219075"/>
                <a:gd name="connsiteX4" fmla="*/ 742950 w 742950"/>
                <a:gd name="connsiteY4" fmla="*/ 219075 h 219075"/>
                <a:gd name="connsiteX5" fmla="*/ 742950 w 742950"/>
                <a:gd name="connsiteY5" fmla="*/ 219075 h 2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2950" h="219075">
                  <a:moveTo>
                    <a:pt x="0" y="9525"/>
                  </a:moveTo>
                  <a:cubicBezTo>
                    <a:pt x="57944" y="4762"/>
                    <a:pt x="115888" y="0"/>
                    <a:pt x="142875" y="28575"/>
                  </a:cubicBezTo>
                  <a:cubicBezTo>
                    <a:pt x="169863" y="57150"/>
                    <a:pt x="103188" y="173038"/>
                    <a:pt x="161925" y="180975"/>
                  </a:cubicBezTo>
                  <a:cubicBezTo>
                    <a:pt x="220663" y="188913"/>
                    <a:pt x="398463" y="69850"/>
                    <a:pt x="495300" y="76200"/>
                  </a:cubicBezTo>
                  <a:cubicBezTo>
                    <a:pt x="592137" y="82550"/>
                    <a:pt x="742950" y="219075"/>
                    <a:pt x="742950" y="219075"/>
                  </a:cubicBezTo>
                  <a:lnTo>
                    <a:pt x="742950" y="219075"/>
                  </a:lnTo>
                </a:path>
              </a:pathLst>
            </a:custGeom>
            <a:ln w="19050">
              <a:solidFill>
                <a:srgbClr val="66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0" name="Freeform 529"/>
            <p:cNvSpPr/>
            <p:nvPr/>
          </p:nvSpPr>
          <p:spPr>
            <a:xfrm>
              <a:off x="3762375" y="4495801"/>
              <a:ext cx="657225" cy="457200"/>
            </a:xfrm>
            <a:custGeom>
              <a:avLst/>
              <a:gdLst>
                <a:gd name="connsiteX0" fmla="*/ 0 w 742950"/>
                <a:gd name="connsiteY0" fmla="*/ 9525 h 219075"/>
                <a:gd name="connsiteX1" fmla="*/ 142875 w 742950"/>
                <a:gd name="connsiteY1" fmla="*/ 28575 h 219075"/>
                <a:gd name="connsiteX2" fmla="*/ 161925 w 742950"/>
                <a:gd name="connsiteY2" fmla="*/ 180975 h 219075"/>
                <a:gd name="connsiteX3" fmla="*/ 495300 w 742950"/>
                <a:gd name="connsiteY3" fmla="*/ 76200 h 219075"/>
                <a:gd name="connsiteX4" fmla="*/ 742950 w 742950"/>
                <a:gd name="connsiteY4" fmla="*/ 219075 h 219075"/>
                <a:gd name="connsiteX5" fmla="*/ 742950 w 742950"/>
                <a:gd name="connsiteY5" fmla="*/ 219075 h 2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2950" h="219075">
                  <a:moveTo>
                    <a:pt x="0" y="9525"/>
                  </a:moveTo>
                  <a:cubicBezTo>
                    <a:pt x="57944" y="4762"/>
                    <a:pt x="115888" y="0"/>
                    <a:pt x="142875" y="28575"/>
                  </a:cubicBezTo>
                  <a:cubicBezTo>
                    <a:pt x="169863" y="57150"/>
                    <a:pt x="103188" y="173038"/>
                    <a:pt x="161925" y="180975"/>
                  </a:cubicBezTo>
                  <a:cubicBezTo>
                    <a:pt x="220663" y="188913"/>
                    <a:pt x="398463" y="69850"/>
                    <a:pt x="495300" y="76200"/>
                  </a:cubicBezTo>
                  <a:cubicBezTo>
                    <a:pt x="592137" y="82550"/>
                    <a:pt x="742950" y="219075"/>
                    <a:pt x="742950" y="219075"/>
                  </a:cubicBezTo>
                  <a:lnTo>
                    <a:pt x="742950" y="219075"/>
                  </a:lnTo>
                </a:path>
              </a:pathLst>
            </a:custGeom>
            <a:ln w="19050">
              <a:solidFill>
                <a:srgbClr val="66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1" name="Freeform 530"/>
            <p:cNvSpPr/>
            <p:nvPr/>
          </p:nvSpPr>
          <p:spPr>
            <a:xfrm rot="18435927">
              <a:off x="3914775" y="4410077"/>
              <a:ext cx="657225" cy="457200"/>
            </a:xfrm>
            <a:custGeom>
              <a:avLst/>
              <a:gdLst>
                <a:gd name="connsiteX0" fmla="*/ 0 w 742950"/>
                <a:gd name="connsiteY0" fmla="*/ 9525 h 219075"/>
                <a:gd name="connsiteX1" fmla="*/ 142875 w 742950"/>
                <a:gd name="connsiteY1" fmla="*/ 28575 h 219075"/>
                <a:gd name="connsiteX2" fmla="*/ 161925 w 742950"/>
                <a:gd name="connsiteY2" fmla="*/ 180975 h 219075"/>
                <a:gd name="connsiteX3" fmla="*/ 495300 w 742950"/>
                <a:gd name="connsiteY3" fmla="*/ 76200 h 219075"/>
                <a:gd name="connsiteX4" fmla="*/ 742950 w 742950"/>
                <a:gd name="connsiteY4" fmla="*/ 219075 h 219075"/>
                <a:gd name="connsiteX5" fmla="*/ 742950 w 742950"/>
                <a:gd name="connsiteY5" fmla="*/ 219075 h 2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2950" h="219075">
                  <a:moveTo>
                    <a:pt x="0" y="9525"/>
                  </a:moveTo>
                  <a:cubicBezTo>
                    <a:pt x="57944" y="4762"/>
                    <a:pt x="115888" y="0"/>
                    <a:pt x="142875" y="28575"/>
                  </a:cubicBezTo>
                  <a:cubicBezTo>
                    <a:pt x="169863" y="57150"/>
                    <a:pt x="103188" y="173038"/>
                    <a:pt x="161925" y="180975"/>
                  </a:cubicBezTo>
                  <a:cubicBezTo>
                    <a:pt x="220663" y="188913"/>
                    <a:pt x="398463" y="69850"/>
                    <a:pt x="495300" y="76200"/>
                  </a:cubicBezTo>
                  <a:cubicBezTo>
                    <a:pt x="592137" y="82550"/>
                    <a:pt x="742950" y="219075"/>
                    <a:pt x="742950" y="219075"/>
                  </a:cubicBezTo>
                  <a:lnTo>
                    <a:pt x="742950" y="219075"/>
                  </a:lnTo>
                </a:path>
              </a:pathLst>
            </a:custGeom>
            <a:ln w="19050">
              <a:solidFill>
                <a:srgbClr val="66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2" name="Freeform 531"/>
            <p:cNvSpPr/>
            <p:nvPr/>
          </p:nvSpPr>
          <p:spPr>
            <a:xfrm rot="290346">
              <a:off x="3828113" y="4392693"/>
              <a:ext cx="657225" cy="457200"/>
            </a:xfrm>
            <a:custGeom>
              <a:avLst/>
              <a:gdLst>
                <a:gd name="connsiteX0" fmla="*/ 0 w 742950"/>
                <a:gd name="connsiteY0" fmla="*/ 9525 h 219075"/>
                <a:gd name="connsiteX1" fmla="*/ 142875 w 742950"/>
                <a:gd name="connsiteY1" fmla="*/ 28575 h 219075"/>
                <a:gd name="connsiteX2" fmla="*/ 161925 w 742950"/>
                <a:gd name="connsiteY2" fmla="*/ 180975 h 219075"/>
                <a:gd name="connsiteX3" fmla="*/ 495300 w 742950"/>
                <a:gd name="connsiteY3" fmla="*/ 76200 h 219075"/>
                <a:gd name="connsiteX4" fmla="*/ 742950 w 742950"/>
                <a:gd name="connsiteY4" fmla="*/ 219075 h 219075"/>
                <a:gd name="connsiteX5" fmla="*/ 742950 w 742950"/>
                <a:gd name="connsiteY5" fmla="*/ 219075 h 2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2950" h="219075">
                  <a:moveTo>
                    <a:pt x="0" y="9525"/>
                  </a:moveTo>
                  <a:cubicBezTo>
                    <a:pt x="57944" y="4762"/>
                    <a:pt x="115888" y="0"/>
                    <a:pt x="142875" y="28575"/>
                  </a:cubicBezTo>
                  <a:cubicBezTo>
                    <a:pt x="169863" y="57150"/>
                    <a:pt x="103188" y="173038"/>
                    <a:pt x="161925" y="180975"/>
                  </a:cubicBezTo>
                  <a:cubicBezTo>
                    <a:pt x="220663" y="188913"/>
                    <a:pt x="398463" y="69850"/>
                    <a:pt x="495300" y="76200"/>
                  </a:cubicBezTo>
                  <a:cubicBezTo>
                    <a:pt x="592137" y="82550"/>
                    <a:pt x="742950" y="219075"/>
                    <a:pt x="742950" y="219075"/>
                  </a:cubicBezTo>
                  <a:lnTo>
                    <a:pt x="742950" y="219075"/>
                  </a:lnTo>
                </a:path>
              </a:pathLst>
            </a:custGeom>
            <a:ln w="19050">
              <a:solidFill>
                <a:srgbClr val="66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3" name="Freeform 532"/>
            <p:cNvSpPr/>
            <p:nvPr/>
          </p:nvSpPr>
          <p:spPr>
            <a:xfrm rot="18775384">
              <a:off x="3491575" y="4375309"/>
              <a:ext cx="657225" cy="457200"/>
            </a:xfrm>
            <a:custGeom>
              <a:avLst/>
              <a:gdLst>
                <a:gd name="connsiteX0" fmla="*/ 0 w 742950"/>
                <a:gd name="connsiteY0" fmla="*/ 9525 h 219075"/>
                <a:gd name="connsiteX1" fmla="*/ 142875 w 742950"/>
                <a:gd name="connsiteY1" fmla="*/ 28575 h 219075"/>
                <a:gd name="connsiteX2" fmla="*/ 161925 w 742950"/>
                <a:gd name="connsiteY2" fmla="*/ 180975 h 219075"/>
                <a:gd name="connsiteX3" fmla="*/ 495300 w 742950"/>
                <a:gd name="connsiteY3" fmla="*/ 76200 h 219075"/>
                <a:gd name="connsiteX4" fmla="*/ 742950 w 742950"/>
                <a:gd name="connsiteY4" fmla="*/ 219075 h 219075"/>
                <a:gd name="connsiteX5" fmla="*/ 742950 w 742950"/>
                <a:gd name="connsiteY5" fmla="*/ 219075 h 2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2950" h="219075">
                  <a:moveTo>
                    <a:pt x="0" y="9525"/>
                  </a:moveTo>
                  <a:cubicBezTo>
                    <a:pt x="57944" y="4762"/>
                    <a:pt x="115888" y="0"/>
                    <a:pt x="142875" y="28575"/>
                  </a:cubicBezTo>
                  <a:cubicBezTo>
                    <a:pt x="169863" y="57150"/>
                    <a:pt x="103188" y="173038"/>
                    <a:pt x="161925" y="180975"/>
                  </a:cubicBezTo>
                  <a:cubicBezTo>
                    <a:pt x="220663" y="188913"/>
                    <a:pt x="398463" y="69850"/>
                    <a:pt x="495300" y="76200"/>
                  </a:cubicBezTo>
                  <a:cubicBezTo>
                    <a:pt x="592137" y="82550"/>
                    <a:pt x="742950" y="219075"/>
                    <a:pt x="742950" y="219075"/>
                  </a:cubicBezTo>
                  <a:lnTo>
                    <a:pt x="742950" y="219075"/>
                  </a:lnTo>
                </a:path>
              </a:pathLst>
            </a:custGeom>
            <a:ln w="19050">
              <a:solidFill>
                <a:srgbClr val="66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4" name="TextBox 533"/>
            <p:cNvSpPr txBox="1"/>
            <p:nvPr/>
          </p:nvSpPr>
          <p:spPr>
            <a:xfrm>
              <a:off x="4267200" y="4467225"/>
              <a:ext cx="137160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800"/>
                </a:lnSpc>
              </a:pPr>
              <a:r>
                <a:rPr lang="en-US" b="1" dirty="0" err="1" smtClean="0">
                  <a:latin typeface="Arial Narrow" pitchFamily="34" charset="0"/>
                </a:rPr>
                <a:t>Subepithelial</a:t>
              </a:r>
              <a:r>
                <a:rPr lang="en-US" b="1" dirty="0" smtClean="0">
                  <a:latin typeface="Arial Narrow" pitchFamily="34" charset="0"/>
                </a:rPr>
                <a:t> fibrosis</a:t>
              </a:r>
              <a:endParaRPr lang="en-US" b="1" dirty="0">
                <a:latin typeface="Arial Narrow" pitchFamily="34" charset="0"/>
              </a:endParaRPr>
            </a:p>
          </p:txBody>
        </p:sp>
      </p:grpSp>
      <p:sp>
        <p:nvSpPr>
          <p:cNvPr id="536" name="AutoShape 8"/>
          <p:cNvSpPr>
            <a:spLocks noChangeArrowheads="1"/>
          </p:cNvSpPr>
          <p:nvPr/>
        </p:nvSpPr>
        <p:spPr bwMode="auto">
          <a:xfrm>
            <a:off x="4629150" y="2743200"/>
            <a:ext cx="808037" cy="411162"/>
          </a:xfrm>
          <a:prstGeom prst="wedgeRectCallout">
            <a:avLst>
              <a:gd name="adj1" fmla="val -80977"/>
              <a:gd name="adj2" fmla="val 37625"/>
            </a:avLst>
          </a:prstGeom>
          <a:solidFill>
            <a:srgbClr val="FFFFFF"/>
          </a:solidFill>
          <a:ln w="9525">
            <a:solidFill>
              <a:srgbClr val="FF00FF"/>
            </a:solidFill>
            <a:miter lim="800000"/>
            <a:headEnd/>
            <a:tailEnd/>
          </a:ln>
          <a:effectLst>
            <a:outerShdw blurRad="50800" dist="50800" dir="5400000" algn="ctr" rotWithShape="0">
              <a:srgbClr val="6600FF"/>
            </a:outerShdw>
          </a:effectLst>
        </p:spPr>
        <p:txBody>
          <a:bodyPr/>
          <a:lstStyle/>
          <a:p>
            <a:pPr>
              <a:buFont typeface="Symbol" pitchFamily="18" charset="2"/>
              <a:buNone/>
            </a:pPr>
            <a:r>
              <a:rPr kumimoji="1" lang="en-US" altLang="zh-TW" sz="1600" b="1" dirty="0" err="1" smtClean="0">
                <a:latin typeface="Arial Narrow" pitchFamily="34" charset="0"/>
                <a:sym typeface="Symbol" pitchFamily="18" charset="2"/>
              </a:rPr>
              <a:t>CysLTs</a:t>
            </a:r>
            <a:endParaRPr kumimoji="1" lang="en-US" altLang="zh-TW" sz="1600" b="1" dirty="0">
              <a:latin typeface="Arial Narrow" pitchFamily="34" charset="0"/>
              <a:sym typeface="Symbol" pitchFamily="18" charset="2"/>
            </a:endParaRPr>
          </a:p>
        </p:txBody>
      </p:sp>
      <p:sp>
        <p:nvSpPr>
          <p:cNvPr id="537" name="AutoShape 6"/>
          <p:cNvSpPr>
            <a:spLocks noChangeArrowheads="1"/>
          </p:cNvSpPr>
          <p:nvPr/>
        </p:nvSpPr>
        <p:spPr bwMode="auto">
          <a:xfrm>
            <a:off x="1604091" y="6400800"/>
            <a:ext cx="1219200" cy="381000"/>
          </a:xfrm>
          <a:prstGeom prst="wedgeRectCallout">
            <a:avLst>
              <a:gd name="adj1" fmla="val 1184"/>
              <a:gd name="adj2" fmla="val -162789"/>
            </a:avLst>
          </a:prstGeom>
          <a:solidFill>
            <a:srgbClr val="FFFFFF"/>
          </a:solidFill>
          <a:ln w="9525">
            <a:solidFill>
              <a:srgbClr val="FF00FF"/>
            </a:solidFill>
            <a:miter lim="800000"/>
            <a:headEnd/>
            <a:tailEnd/>
          </a:ln>
          <a:effectLst>
            <a:outerShdw blurRad="50800" dist="50800" dir="5400000" algn="ctr" rotWithShape="0">
              <a:srgbClr val="6600FF"/>
            </a:outerShdw>
          </a:effectLst>
        </p:spPr>
        <p:txBody>
          <a:bodyPr/>
          <a:lstStyle/>
          <a:p>
            <a:r>
              <a:rPr kumimoji="1" lang="en-US" altLang="zh-TW" sz="1600" b="1" dirty="0" smtClean="0">
                <a:latin typeface="Arial Narrow" pitchFamily="34" charset="0"/>
                <a:sym typeface="Symbol" pitchFamily="18" charset="2"/>
              </a:rPr>
              <a:t>LTC4 &amp; LTD4</a:t>
            </a:r>
          </a:p>
        </p:txBody>
      </p:sp>
      <p:sp>
        <p:nvSpPr>
          <p:cNvPr id="538" name="AutoShape 6"/>
          <p:cNvSpPr>
            <a:spLocks noChangeArrowheads="1"/>
          </p:cNvSpPr>
          <p:nvPr/>
        </p:nvSpPr>
        <p:spPr bwMode="auto">
          <a:xfrm>
            <a:off x="76200" y="2438400"/>
            <a:ext cx="1219200" cy="381000"/>
          </a:xfrm>
          <a:prstGeom prst="wedgeRectCallout">
            <a:avLst>
              <a:gd name="adj1" fmla="val 55366"/>
              <a:gd name="adj2" fmla="val 89394"/>
            </a:avLst>
          </a:prstGeom>
          <a:solidFill>
            <a:srgbClr val="FFFFFF"/>
          </a:solidFill>
          <a:ln w="9525">
            <a:solidFill>
              <a:srgbClr val="FF00FF"/>
            </a:solidFill>
            <a:miter lim="800000"/>
            <a:headEnd/>
            <a:tailEnd/>
          </a:ln>
          <a:effectLst>
            <a:outerShdw blurRad="50800" dist="50800" dir="5400000" algn="ctr" rotWithShape="0">
              <a:srgbClr val="6600FF"/>
            </a:outerShdw>
          </a:effectLst>
        </p:spPr>
        <p:txBody>
          <a:bodyPr/>
          <a:lstStyle/>
          <a:p>
            <a:r>
              <a:rPr kumimoji="1" lang="en-US" altLang="zh-TW" sz="1600" b="1" dirty="0" smtClean="0">
                <a:latin typeface="Arial Narrow" pitchFamily="34" charset="0"/>
                <a:sym typeface="Symbol" pitchFamily="18" charset="2"/>
              </a:rPr>
              <a:t>LTC4 &amp; LTD4</a:t>
            </a:r>
          </a:p>
        </p:txBody>
      </p:sp>
      <p:sp>
        <p:nvSpPr>
          <p:cNvPr id="539" name="AutoShape 4"/>
          <p:cNvSpPr>
            <a:spLocks noChangeArrowheads="1"/>
          </p:cNvSpPr>
          <p:nvPr/>
        </p:nvSpPr>
        <p:spPr bwMode="auto">
          <a:xfrm>
            <a:off x="4810125" y="4610100"/>
            <a:ext cx="609600" cy="381000"/>
          </a:xfrm>
          <a:prstGeom prst="wedgeRectCallout">
            <a:avLst>
              <a:gd name="adj1" fmla="val -85301"/>
              <a:gd name="adj2" fmla="val -7083"/>
            </a:avLst>
          </a:prstGeom>
          <a:solidFill>
            <a:srgbClr val="FFFFFF"/>
          </a:solidFill>
          <a:ln w="9525">
            <a:solidFill>
              <a:srgbClr val="FF00FF"/>
            </a:solidFill>
            <a:miter lim="800000"/>
            <a:headEnd/>
            <a:tailEnd/>
          </a:ln>
          <a:effectLst>
            <a:outerShdw blurRad="50800" dist="50800" dir="5400000" algn="ctr" rotWithShape="0">
              <a:srgbClr val="6600FF"/>
            </a:outerShdw>
          </a:effectLst>
        </p:spPr>
        <p:txBody>
          <a:bodyPr/>
          <a:lstStyle/>
          <a:p>
            <a:r>
              <a:rPr kumimoji="1" lang="en-US" altLang="zh-TW" sz="1600" b="1" dirty="0" smtClean="0">
                <a:latin typeface="Arial Narrow" pitchFamily="34" charset="0"/>
                <a:sym typeface="Symbol" pitchFamily="18" charset="2"/>
              </a:rPr>
              <a:t>LTD4 </a:t>
            </a:r>
          </a:p>
        </p:txBody>
      </p:sp>
      <p:sp>
        <p:nvSpPr>
          <p:cNvPr id="540" name="AutoShape 4"/>
          <p:cNvSpPr>
            <a:spLocks noChangeArrowheads="1"/>
          </p:cNvSpPr>
          <p:nvPr/>
        </p:nvSpPr>
        <p:spPr bwMode="auto">
          <a:xfrm>
            <a:off x="2971800" y="5791200"/>
            <a:ext cx="2209800" cy="609600"/>
          </a:xfrm>
          <a:prstGeom prst="wedgeRectCallout">
            <a:avLst>
              <a:gd name="adj1" fmla="val -59449"/>
              <a:gd name="adj2" fmla="val -147083"/>
            </a:avLst>
          </a:prstGeom>
          <a:solidFill>
            <a:srgbClr val="FFFFFF"/>
          </a:solidFill>
          <a:ln w="9525">
            <a:solidFill>
              <a:srgbClr val="FF00FF"/>
            </a:solidFill>
            <a:miter lim="800000"/>
            <a:headEnd/>
            <a:tailEnd/>
          </a:ln>
          <a:effectLst>
            <a:outerShdw blurRad="50800" dist="50800" dir="5400000" algn="ctr" rotWithShape="0">
              <a:srgbClr val="6600FF"/>
            </a:outerShdw>
          </a:effectLst>
        </p:spPr>
        <p:txBody>
          <a:bodyPr/>
          <a:lstStyle/>
          <a:p>
            <a:r>
              <a:rPr kumimoji="1" lang="en-US" altLang="zh-TW" sz="1600" b="1" dirty="0" smtClean="0">
                <a:latin typeface="Arial Narrow" pitchFamily="34" charset="0"/>
                <a:sym typeface="Symbol" pitchFamily="18" charset="2"/>
              </a:rPr>
              <a:t>LTD4, BF, permeability, </a:t>
            </a:r>
            <a:r>
              <a:rPr kumimoji="1" lang="en-US" altLang="zh-TW" sz="1600" b="1" dirty="0" err="1" smtClean="0">
                <a:latin typeface="Arial Narrow" pitchFamily="34" charset="0"/>
                <a:sym typeface="Symbol" pitchFamily="18" charset="2"/>
              </a:rPr>
              <a:t>extravasation</a:t>
            </a:r>
            <a:r>
              <a:rPr kumimoji="1" lang="en-US" altLang="zh-TW" sz="1600" b="1" dirty="0" smtClean="0">
                <a:latin typeface="Arial Narrow" pitchFamily="34" charset="0"/>
                <a:sym typeface="Symbol" pitchFamily="18" charset="2"/>
              </a:rPr>
              <a:t> &amp; edema</a:t>
            </a:r>
            <a:endParaRPr kumimoji="1" lang="en-US" altLang="zh-TW" sz="1600" b="1" dirty="0" smtClean="0">
              <a:latin typeface="Arial Narrow" pitchFamily="34" charset="0"/>
            </a:endParaRPr>
          </a:p>
          <a:p>
            <a:r>
              <a:rPr kumimoji="1" lang="en-US" altLang="zh-TW" sz="1600" b="1" dirty="0" smtClean="0">
                <a:latin typeface="Arial Narrow" pitchFamily="34" charset="0"/>
                <a:sym typeface="Symbol" pitchFamily="18" charset="2"/>
              </a:rPr>
              <a:t> </a:t>
            </a:r>
          </a:p>
        </p:txBody>
      </p:sp>
      <p:grpSp>
        <p:nvGrpSpPr>
          <p:cNvPr id="516" name="Group 515"/>
          <p:cNvGrpSpPr/>
          <p:nvPr/>
        </p:nvGrpSpPr>
        <p:grpSpPr>
          <a:xfrm>
            <a:off x="3311512" y="233299"/>
            <a:ext cx="5832488" cy="6029001"/>
            <a:chOff x="3311512" y="89829"/>
            <a:chExt cx="5832488" cy="6029001"/>
          </a:xfrm>
        </p:grpSpPr>
        <p:sp>
          <p:nvSpPr>
            <p:cNvPr id="46" name="Rectangle 3"/>
            <p:cNvSpPr>
              <a:spLocks noChangeArrowheads="1"/>
            </p:cNvSpPr>
            <p:nvPr/>
          </p:nvSpPr>
          <p:spPr bwMode="auto">
            <a:xfrm>
              <a:off x="4857750" y="923925"/>
              <a:ext cx="1656089" cy="443571"/>
            </a:xfrm>
            <a:prstGeom prst="rect">
              <a:avLst/>
            </a:prstGeom>
            <a:solidFill>
              <a:srgbClr val="7030A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kumimoji="1" lang="en-US" altLang="zh-TW" sz="1800" dirty="0" err="1">
                  <a:solidFill>
                    <a:schemeClr val="bg1"/>
                  </a:solidFill>
                  <a:latin typeface="Bernard MT Condensed" pitchFamily="18" charset="0"/>
                </a:rPr>
                <a:t>Arachidonic</a:t>
              </a:r>
              <a:r>
                <a:rPr kumimoji="1" lang="en-US" altLang="zh-TW" sz="1800" dirty="0">
                  <a:solidFill>
                    <a:schemeClr val="bg1"/>
                  </a:solidFill>
                  <a:latin typeface="Bernard MT Condensed" pitchFamily="18" charset="0"/>
                </a:rPr>
                <a:t> </a:t>
              </a:r>
              <a:r>
                <a:rPr kumimoji="1" lang="en-US" altLang="zh-TW" sz="1800" dirty="0" smtClean="0">
                  <a:solidFill>
                    <a:schemeClr val="bg1"/>
                  </a:solidFill>
                  <a:latin typeface="Bernard MT Condensed" pitchFamily="18" charset="0"/>
                </a:rPr>
                <a:t>Acid</a:t>
              </a:r>
              <a:endParaRPr kumimoji="1" lang="en-US" altLang="zh-TW" sz="1800" dirty="0">
                <a:solidFill>
                  <a:schemeClr val="bg1"/>
                </a:solidFill>
                <a:latin typeface="Bernard MT Condensed" pitchFamily="18" charset="0"/>
              </a:endParaRPr>
            </a:p>
          </p:txBody>
        </p:sp>
        <p:sp>
          <p:nvSpPr>
            <p:cNvPr id="47" name="Rectangle 4"/>
            <p:cNvSpPr>
              <a:spLocks noChangeArrowheads="1"/>
            </p:cNvSpPr>
            <p:nvPr/>
          </p:nvSpPr>
          <p:spPr bwMode="auto">
            <a:xfrm>
              <a:off x="3667125" y="1905000"/>
              <a:ext cx="1411852" cy="591428"/>
            </a:xfrm>
            <a:prstGeom prst="rect">
              <a:avLst/>
            </a:prstGeom>
            <a:solidFill>
              <a:srgbClr val="FFCCFF"/>
            </a:solidFill>
            <a:ln w="9525">
              <a:solidFill>
                <a:srgbClr val="FF00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kumimoji="1" lang="en-US" altLang="zh-TW" sz="1600" b="1" dirty="0">
                  <a:latin typeface="Arial Narrow" pitchFamily="34" charset="0"/>
                </a:rPr>
                <a:t>Prostaglandins</a:t>
              </a:r>
            </a:p>
            <a:p>
              <a:pPr algn="ctr"/>
              <a:r>
                <a:rPr kumimoji="1" lang="en-US" altLang="zh-TW" sz="1600" b="1" dirty="0" err="1">
                  <a:latin typeface="Arial Narrow" pitchFamily="34" charset="0"/>
                </a:rPr>
                <a:t>Thromboxane</a:t>
              </a:r>
              <a:endParaRPr kumimoji="1" lang="en-US" altLang="zh-TW" sz="1600" dirty="0">
                <a:latin typeface="Arial Narrow" pitchFamily="34" charset="0"/>
              </a:endParaRPr>
            </a:p>
          </p:txBody>
        </p:sp>
        <p:sp>
          <p:nvSpPr>
            <p:cNvPr id="50" name="Rectangle 7"/>
            <p:cNvSpPr>
              <a:spLocks noChangeArrowheads="1"/>
            </p:cNvSpPr>
            <p:nvPr/>
          </p:nvSpPr>
          <p:spPr bwMode="auto">
            <a:xfrm>
              <a:off x="6840777" y="2528518"/>
              <a:ext cx="474424" cy="54669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kumimoji="1" lang="en-US" altLang="zh-TW" sz="1800" dirty="0">
                  <a:latin typeface="Bernard MT Condensed" pitchFamily="18" charset="0"/>
                </a:rPr>
                <a:t>LTB4</a:t>
              </a:r>
            </a:p>
          </p:txBody>
        </p:sp>
        <p:sp>
          <p:nvSpPr>
            <p:cNvPr id="48" name="Rectangle 5"/>
            <p:cNvSpPr>
              <a:spLocks noChangeArrowheads="1"/>
            </p:cNvSpPr>
            <p:nvPr/>
          </p:nvSpPr>
          <p:spPr bwMode="auto">
            <a:xfrm>
              <a:off x="6096000" y="1959519"/>
              <a:ext cx="489118" cy="569516"/>
            </a:xfrm>
            <a:prstGeom prst="rect">
              <a:avLst/>
            </a:prstGeom>
            <a:solidFill>
              <a:srgbClr val="6600FF"/>
            </a:solidFill>
            <a:ln w="9525">
              <a:solidFill>
                <a:srgbClr val="FF00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kumimoji="1" lang="en-US" altLang="zh-TW" sz="1800">
                  <a:solidFill>
                    <a:schemeClr val="bg1"/>
                  </a:solidFill>
                  <a:latin typeface="Bernard MT Condensed" pitchFamily="18" charset="0"/>
                </a:rPr>
                <a:t>LTA4</a:t>
              </a:r>
            </a:p>
          </p:txBody>
        </p:sp>
        <p:sp>
          <p:nvSpPr>
            <p:cNvPr id="49" name="Rectangle 6"/>
            <p:cNvSpPr>
              <a:spLocks noChangeArrowheads="1"/>
            </p:cNvSpPr>
            <p:nvPr/>
          </p:nvSpPr>
          <p:spPr bwMode="auto">
            <a:xfrm>
              <a:off x="6096000" y="2979737"/>
              <a:ext cx="489118" cy="569516"/>
            </a:xfrm>
            <a:prstGeom prst="rect">
              <a:avLst/>
            </a:prstGeom>
            <a:solidFill>
              <a:srgbClr val="6600FF"/>
            </a:solidFill>
            <a:ln w="9525">
              <a:solidFill>
                <a:srgbClr val="FF00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kumimoji="1" lang="en-US" altLang="zh-TW" sz="1800">
                  <a:solidFill>
                    <a:schemeClr val="bg1"/>
                  </a:solidFill>
                  <a:latin typeface="Bernard MT Condensed" pitchFamily="18" charset="0"/>
                </a:rPr>
                <a:t>LTC4</a:t>
              </a:r>
            </a:p>
          </p:txBody>
        </p:sp>
        <p:sp>
          <p:nvSpPr>
            <p:cNvPr id="51" name="Rectangle 8"/>
            <p:cNvSpPr>
              <a:spLocks noChangeArrowheads="1"/>
            </p:cNvSpPr>
            <p:nvPr/>
          </p:nvSpPr>
          <p:spPr bwMode="auto">
            <a:xfrm>
              <a:off x="6096000" y="3834010"/>
              <a:ext cx="489118" cy="569516"/>
            </a:xfrm>
            <a:prstGeom prst="rect">
              <a:avLst/>
            </a:prstGeom>
            <a:solidFill>
              <a:srgbClr val="6600FF"/>
            </a:solidFill>
            <a:ln w="9525">
              <a:solidFill>
                <a:srgbClr val="FF00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kumimoji="1" lang="en-US" altLang="zh-TW" sz="1800">
                  <a:solidFill>
                    <a:schemeClr val="bg1"/>
                  </a:solidFill>
                  <a:latin typeface="Bernard MT Condensed" pitchFamily="18" charset="0"/>
                </a:rPr>
                <a:t>LTD4</a:t>
              </a:r>
            </a:p>
          </p:txBody>
        </p:sp>
        <p:sp>
          <p:nvSpPr>
            <p:cNvPr id="52" name="Rectangle 9"/>
            <p:cNvSpPr>
              <a:spLocks noChangeArrowheads="1"/>
            </p:cNvSpPr>
            <p:nvPr/>
          </p:nvSpPr>
          <p:spPr bwMode="auto">
            <a:xfrm>
              <a:off x="6096000" y="4688284"/>
              <a:ext cx="489118" cy="569516"/>
            </a:xfrm>
            <a:prstGeom prst="rect">
              <a:avLst/>
            </a:prstGeom>
            <a:solidFill>
              <a:srgbClr val="6600FF"/>
            </a:solidFill>
            <a:ln w="9525">
              <a:solidFill>
                <a:srgbClr val="FF00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kumimoji="1" lang="en-US" altLang="zh-TW" sz="1800" dirty="0">
                  <a:solidFill>
                    <a:schemeClr val="bg1"/>
                  </a:solidFill>
                  <a:latin typeface="Bernard MT Condensed" pitchFamily="18" charset="0"/>
                </a:rPr>
                <a:t>LTE4</a:t>
              </a:r>
            </a:p>
          </p:txBody>
        </p:sp>
        <p:sp>
          <p:nvSpPr>
            <p:cNvPr id="53" name="Line 11"/>
            <p:cNvSpPr>
              <a:spLocks noChangeShapeType="1"/>
            </p:cNvSpPr>
            <p:nvPr/>
          </p:nvSpPr>
          <p:spPr bwMode="auto">
            <a:xfrm>
              <a:off x="6304612" y="1389772"/>
              <a:ext cx="0" cy="591428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>
                <a:latin typeface="Arial Narrow" pitchFamily="34" charset="0"/>
              </a:endParaRPr>
            </a:p>
          </p:txBody>
        </p:sp>
        <p:sp>
          <p:nvSpPr>
            <p:cNvPr id="54" name="Line 12"/>
            <p:cNvSpPr>
              <a:spLocks noChangeShapeType="1"/>
            </p:cNvSpPr>
            <p:nvPr/>
          </p:nvSpPr>
          <p:spPr bwMode="auto">
            <a:xfrm>
              <a:off x="6304612" y="2528229"/>
              <a:ext cx="0" cy="443571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>
                <a:latin typeface="Arial Narrow" pitchFamily="34" charset="0"/>
              </a:endParaRPr>
            </a:p>
          </p:txBody>
        </p:sp>
        <p:sp>
          <p:nvSpPr>
            <p:cNvPr id="55" name="Line 13"/>
            <p:cNvSpPr>
              <a:spLocks noChangeShapeType="1"/>
            </p:cNvSpPr>
            <p:nvPr/>
          </p:nvSpPr>
          <p:spPr bwMode="auto">
            <a:xfrm>
              <a:off x="6304612" y="3552825"/>
              <a:ext cx="0" cy="295714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>
                <a:latin typeface="Arial Narrow" pitchFamily="34" charset="0"/>
              </a:endParaRPr>
            </a:p>
          </p:txBody>
        </p:sp>
        <p:sp>
          <p:nvSpPr>
            <p:cNvPr id="56" name="Line 14"/>
            <p:cNvSpPr>
              <a:spLocks noChangeShapeType="1"/>
            </p:cNvSpPr>
            <p:nvPr/>
          </p:nvSpPr>
          <p:spPr bwMode="auto">
            <a:xfrm>
              <a:off x="6304612" y="4392342"/>
              <a:ext cx="0" cy="295714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>
                <a:latin typeface="Arial Narrow" pitchFamily="34" charset="0"/>
              </a:endParaRPr>
            </a:p>
          </p:txBody>
        </p:sp>
        <p:sp>
          <p:nvSpPr>
            <p:cNvPr id="57" name="Text Box 16"/>
            <p:cNvSpPr txBox="1">
              <a:spLocks noChangeArrowheads="1"/>
            </p:cNvSpPr>
            <p:nvPr/>
          </p:nvSpPr>
          <p:spPr bwMode="auto">
            <a:xfrm>
              <a:off x="3311512" y="1447800"/>
              <a:ext cx="198438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kumimoji="1" lang="en-US" altLang="zh-TW" sz="1800" b="1" dirty="0" err="1">
                  <a:latin typeface="Arial Narrow" pitchFamily="34" charset="0"/>
                </a:rPr>
                <a:t>Cyclo-oxygenase</a:t>
              </a:r>
              <a:endParaRPr kumimoji="1" lang="en-US" altLang="zh-TW" sz="1800" dirty="0">
                <a:latin typeface="Arial Narrow" pitchFamily="34" charset="0"/>
              </a:endParaRPr>
            </a:p>
          </p:txBody>
        </p:sp>
        <p:sp>
          <p:nvSpPr>
            <p:cNvPr id="58" name="Text Box 17"/>
            <p:cNvSpPr txBox="1">
              <a:spLocks noChangeArrowheads="1"/>
            </p:cNvSpPr>
            <p:nvPr/>
          </p:nvSpPr>
          <p:spPr bwMode="auto">
            <a:xfrm>
              <a:off x="6325674" y="1564243"/>
              <a:ext cx="19050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kumimoji="1" lang="zh-TW" sz="1800" b="1" dirty="0" smtClean="0">
                  <a:solidFill>
                    <a:srgbClr val="7030A0"/>
                  </a:solidFill>
                  <a:latin typeface="Arial Narrow" pitchFamily="34" charset="0"/>
                </a:rPr>
                <a:t>5-</a:t>
              </a:r>
              <a:r>
                <a:rPr kumimoji="1" lang="en-US" altLang="zh-TW" sz="1800" b="1" dirty="0" err="1">
                  <a:solidFill>
                    <a:srgbClr val="7030A0"/>
                  </a:solidFill>
                  <a:latin typeface="Arial Narrow" pitchFamily="34" charset="0"/>
                </a:rPr>
                <a:t>Lipoxygenase</a:t>
              </a:r>
              <a:endParaRPr kumimoji="1" lang="en-US" altLang="zh-TW" sz="1800" b="1" dirty="0">
                <a:solidFill>
                  <a:srgbClr val="7030A0"/>
                </a:solidFill>
                <a:latin typeface="Arial Narrow" pitchFamily="34" charset="0"/>
              </a:endParaRPr>
            </a:p>
          </p:txBody>
        </p:sp>
        <p:sp>
          <p:nvSpPr>
            <p:cNvPr id="60" name="Arc 20"/>
            <p:cNvSpPr>
              <a:spLocks/>
            </p:cNvSpPr>
            <p:nvPr/>
          </p:nvSpPr>
          <p:spPr bwMode="auto">
            <a:xfrm rot="11352662">
              <a:off x="6367740" y="2575055"/>
              <a:ext cx="549420" cy="249606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 wrap="none" anchor="ctr"/>
            <a:lstStyle/>
            <a:p>
              <a:endParaRPr lang="en-US" sz="1800">
                <a:latin typeface="Arial Narrow" pitchFamily="34" charset="0"/>
              </a:endParaRPr>
            </a:p>
          </p:txBody>
        </p:sp>
        <p:sp>
          <p:nvSpPr>
            <p:cNvPr id="62" name="AutoShape 23"/>
            <p:cNvSpPr>
              <a:spLocks/>
            </p:cNvSpPr>
            <p:nvPr/>
          </p:nvSpPr>
          <p:spPr bwMode="auto">
            <a:xfrm>
              <a:off x="6553200" y="3057525"/>
              <a:ext cx="282060" cy="2143928"/>
            </a:xfrm>
            <a:prstGeom prst="rightBrace">
              <a:avLst>
                <a:gd name="adj1" fmla="val 38158"/>
                <a:gd name="adj2" fmla="val 50000"/>
              </a:avLst>
            </a:prstGeom>
            <a:noFill/>
            <a:ln w="25400">
              <a:solidFill>
                <a:srgbClr val="FF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800">
                <a:latin typeface="Arial Narrow" pitchFamily="34" charset="0"/>
              </a:endParaRPr>
            </a:p>
          </p:txBody>
        </p:sp>
        <p:sp>
          <p:nvSpPr>
            <p:cNvPr id="64" name="AutoShape 31"/>
            <p:cNvSpPr>
              <a:spLocks noChangeArrowheads="1"/>
            </p:cNvSpPr>
            <p:nvPr/>
          </p:nvSpPr>
          <p:spPr bwMode="auto">
            <a:xfrm>
              <a:off x="3657600" y="609600"/>
              <a:ext cx="1136060" cy="768548"/>
            </a:xfrm>
            <a:prstGeom prst="star16">
              <a:avLst>
                <a:gd name="adj" fmla="val 37500"/>
              </a:avLst>
            </a:prstGeom>
            <a:solidFill>
              <a:srgbClr val="FF66FF"/>
            </a:solidFill>
            <a:ln w="9525">
              <a:noFill/>
              <a:miter lim="800000"/>
              <a:headEnd/>
              <a:tailEnd/>
            </a:ln>
            <a:effectLst>
              <a:outerShdw blurRad="50800" dist="50800" dir="5400000" algn="ctr" rotWithShape="0">
                <a:srgbClr val="7030A0"/>
              </a:outerShdw>
            </a:effectLst>
          </p:spPr>
          <p:txBody>
            <a:bodyPr wrap="none" anchor="ctr"/>
            <a:lstStyle/>
            <a:p>
              <a:pPr algn="ctr"/>
              <a:r>
                <a:rPr kumimoji="1" lang="en-US" altLang="zh-TW" sz="1800" b="1" dirty="0">
                  <a:latin typeface="Arial Narrow" pitchFamily="34" charset="0"/>
                </a:rPr>
                <a:t>Aspirin</a:t>
              </a:r>
            </a:p>
            <a:p>
              <a:pPr algn="ctr"/>
              <a:r>
                <a:rPr kumimoji="1" lang="en-US" altLang="zh-TW" sz="1800" b="1" dirty="0">
                  <a:latin typeface="Arial Narrow" pitchFamily="34" charset="0"/>
                </a:rPr>
                <a:t>NSAIDS</a:t>
              </a:r>
            </a:p>
          </p:txBody>
        </p:sp>
        <p:sp>
          <p:nvSpPr>
            <p:cNvPr id="65" name="AutoShape 32"/>
            <p:cNvSpPr>
              <a:spLocks noChangeArrowheads="1"/>
            </p:cNvSpPr>
            <p:nvPr/>
          </p:nvSpPr>
          <p:spPr bwMode="auto">
            <a:xfrm>
              <a:off x="4124325" y="1371600"/>
              <a:ext cx="167345" cy="209464"/>
            </a:xfrm>
            <a:custGeom>
              <a:avLst/>
              <a:gdLst>
                <a:gd name="G0" fmla="+- 2700 0 0"/>
                <a:gd name="G1" fmla="*/ G0 2 1"/>
                <a:gd name="G2" fmla="+- 21600 0 G1"/>
                <a:gd name="G3" fmla="*/ G2 G2 1"/>
                <a:gd name="G4" fmla="*/ G0 G0 1"/>
                <a:gd name="G5" fmla="+- G3 0 G4"/>
                <a:gd name="G6" fmla="*/ G5 1 8"/>
                <a:gd name="G7" fmla="sqrt G6"/>
                <a:gd name="G8" fmla="*/ G4 1 8"/>
                <a:gd name="G9" fmla="sqrt G8"/>
                <a:gd name="G10" fmla="+- G7 G9 0"/>
                <a:gd name="G11" fmla="+- G7 0 G9"/>
                <a:gd name="G12" fmla="+- G10 10800 0"/>
                <a:gd name="G13" fmla="+- 10800 0 G10"/>
                <a:gd name="G14" fmla="+- G11 10800 0"/>
                <a:gd name="G15" fmla="+- 10800 0 G11"/>
                <a:gd name="G16" fmla="+- 21600 0 G0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17401" y="15493"/>
                  </a:moveTo>
                  <a:cubicBezTo>
                    <a:pt x="18376" y="14122"/>
                    <a:pt x="18900" y="12482"/>
                    <a:pt x="18900" y="10800"/>
                  </a:cubicBezTo>
                  <a:cubicBezTo>
                    <a:pt x="18900" y="6326"/>
                    <a:pt x="15273" y="2700"/>
                    <a:pt x="10800" y="2700"/>
                  </a:cubicBezTo>
                  <a:cubicBezTo>
                    <a:pt x="9117" y="2699"/>
                    <a:pt x="7477" y="3223"/>
                    <a:pt x="6106" y="4198"/>
                  </a:cubicBezTo>
                  <a:close/>
                  <a:moveTo>
                    <a:pt x="4198" y="6106"/>
                  </a:moveTo>
                  <a:cubicBezTo>
                    <a:pt x="3223" y="7477"/>
                    <a:pt x="2700" y="9117"/>
                    <a:pt x="2700" y="10799"/>
                  </a:cubicBezTo>
                  <a:cubicBezTo>
                    <a:pt x="2700" y="15273"/>
                    <a:pt x="6326" y="18900"/>
                    <a:pt x="10800" y="18900"/>
                  </a:cubicBezTo>
                  <a:cubicBezTo>
                    <a:pt x="12482" y="18900"/>
                    <a:pt x="14122" y="18376"/>
                    <a:pt x="15493" y="17401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800">
                <a:latin typeface="Arial Narrow" pitchFamily="34" charset="0"/>
              </a:endParaRPr>
            </a:p>
          </p:txBody>
        </p:sp>
        <p:sp>
          <p:nvSpPr>
            <p:cNvPr id="66" name="AutoShape 34"/>
            <p:cNvSpPr>
              <a:spLocks noChangeArrowheads="1"/>
            </p:cNvSpPr>
            <p:nvPr/>
          </p:nvSpPr>
          <p:spPr bwMode="auto">
            <a:xfrm>
              <a:off x="5943600" y="1704975"/>
              <a:ext cx="146132" cy="155558"/>
            </a:xfrm>
            <a:prstGeom prst="flowChartOr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800">
                <a:latin typeface="Arial Narrow" pitchFamily="34" charset="0"/>
              </a:endParaRPr>
            </a:p>
          </p:txBody>
        </p:sp>
        <p:sp>
          <p:nvSpPr>
            <p:cNvPr id="68" name="Line 11"/>
            <p:cNvSpPr>
              <a:spLocks noChangeShapeType="1"/>
            </p:cNvSpPr>
            <p:nvPr/>
          </p:nvSpPr>
          <p:spPr bwMode="auto">
            <a:xfrm>
              <a:off x="5029200" y="1371600"/>
              <a:ext cx="0" cy="59142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>
                <a:latin typeface="Arial Narrow" pitchFamily="34" charset="0"/>
              </a:endParaRPr>
            </a:p>
          </p:txBody>
        </p:sp>
        <p:sp>
          <p:nvSpPr>
            <p:cNvPr id="70" name="Rectangle 69"/>
            <p:cNvSpPr/>
            <p:nvPr/>
          </p:nvSpPr>
          <p:spPr>
            <a:xfrm>
              <a:off x="6657975" y="3315484"/>
              <a:ext cx="2486025" cy="57964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ts val="1900"/>
                </a:lnSpc>
              </a:pPr>
              <a:r>
                <a:rPr kumimoji="1" lang="en-US" altLang="zh-TW" b="1" dirty="0" smtClean="0">
                  <a:latin typeface="Arial Narrow" pitchFamily="34" charset="0"/>
                </a:rPr>
                <a:t>Slow reacting substance</a:t>
              </a:r>
            </a:p>
            <a:p>
              <a:pPr algn="ctr">
                <a:lnSpc>
                  <a:spcPts val="1900"/>
                </a:lnSpc>
              </a:pPr>
              <a:r>
                <a:rPr kumimoji="1" lang="en-US" altLang="zh-TW" b="1" dirty="0" smtClean="0">
                  <a:latin typeface="Arial Narrow" pitchFamily="34" charset="0"/>
                </a:rPr>
                <a:t>of anaphylaxis (SRS-A)</a:t>
              </a:r>
              <a:endParaRPr kumimoji="1" lang="en-US" altLang="zh-TW" dirty="0">
                <a:latin typeface="Arial Narrow" pitchFamily="34" charset="0"/>
              </a:endParaRPr>
            </a:p>
          </p:txBody>
        </p:sp>
        <p:sp>
          <p:nvSpPr>
            <p:cNvPr id="71" name="AutoShape 35"/>
            <p:cNvSpPr>
              <a:spLocks noChangeArrowheads="1"/>
            </p:cNvSpPr>
            <p:nvPr/>
          </p:nvSpPr>
          <p:spPr bwMode="auto">
            <a:xfrm>
              <a:off x="6858000" y="3886200"/>
              <a:ext cx="1752600" cy="533400"/>
            </a:xfrm>
            <a:prstGeom prst="roundRect">
              <a:avLst>
                <a:gd name="adj" fmla="val 16667"/>
              </a:avLst>
            </a:prstGeom>
            <a:solidFill>
              <a:srgbClr val="6600FF"/>
            </a:solidFill>
            <a:ln w="9525">
              <a:solidFill>
                <a:srgbClr val="FF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kumimoji="1" lang="en-US" altLang="zh-TW" sz="1800">
                  <a:solidFill>
                    <a:srgbClr val="FFCCFF"/>
                  </a:solidFill>
                  <a:latin typeface="Bernard MT Condensed" pitchFamily="18" charset="0"/>
                </a:rPr>
                <a:t>Cys-LT Receptors</a:t>
              </a:r>
            </a:p>
          </p:txBody>
        </p:sp>
        <p:cxnSp>
          <p:nvCxnSpPr>
            <p:cNvPr id="76" name="Straight Arrow Connector 75"/>
            <p:cNvCxnSpPr/>
            <p:nvPr/>
          </p:nvCxnSpPr>
          <p:spPr>
            <a:xfrm rot="5400000">
              <a:off x="6934994" y="4723606"/>
              <a:ext cx="609600" cy="1588"/>
            </a:xfrm>
            <a:prstGeom prst="straightConnector1">
              <a:avLst/>
            </a:prstGeom>
            <a:ln w="38100">
              <a:solidFill>
                <a:srgbClr val="FF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Oval 19"/>
            <p:cNvSpPr>
              <a:spLocks noChangeArrowheads="1"/>
            </p:cNvSpPr>
            <p:nvPr/>
          </p:nvSpPr>
          <p:spPr bwMode="auto">
            <a:xfrm>
              <a:off x="7315200" y="4343400"/>
              <a:ext cx="1752600" cy="10668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90000"/>
                </a:lnSpc>
              </a:pPr>
              <a:r>
                <a:rPr kumimoji="1" lang="en-US" altLang="zh-TW" sz="1800" dirty="0" smtClean="0">
                  <a:solidFill>
                    <a:srgbClr val="6600FF"/>
                  </a:solidFill>
                  <a:latin typeface="Bernard MT Condensed" pitchFamily="18" charset="0"/>
                </a:rPr>
                <a:t>LT-Antagonists </a:t>
              </a:r>
            </a:p>
            <a:p>
              <a:pPr algn="ctr">
                <a:lnSpc>
                  <a:spcPct val="90000"/>
                </a:lnSpc>
              </a:pPr>
              <a:r>
                <a:rPr kumimoji="1" lang="en-US" altLang="zh-TW" b="1" dirty="0" err="1" smtClean="0">
                  <a:solidFill>
                    <a:srgbClr val="FF00FF"/>
                  </a:solidFill>
                  <a:latin typeface="Arial Narrow" pitchFamily="34" charset="0"/>
                </a:rPr>
                <a:t>Montelukast</a:t>
              </a:r>
              <a:endParaRPr kumimoji="1" lang="en-US" altLang="zh-TW" b="1" dirty="0" smtClean="0">
                <a:solidFill>
                  <a:srgbClr val="FF00FF"/>
                </a:solidFill>
                <a:latin typeface="Arial Narrow" pitchFamily="34" charset="0"/>
              </a:endParaRPr>
            </a:p>
            <a:p>
              <a:pPr algn="ctr">
                <a:lnSpc>
                  <a:spcPct val="90000"/>
                </a:lnSpc>
              </a:pPr>
              <a:r>
                <a:rPr kumimoji="1" lang="en-US" altLang="zh-TW" b="1" dirty="0" err="1" smtClean="0">
                  <a:solidFill>
                    <a:srgbClr val="FF00FF"/>
                  </a:solidFill>
                  <a:latin typeface="Arial Narrow" pitchFamily="34" charset="0"/>
                </a:rPr>
                <a:t>Zafirlukast</a:t>
              </a:r>
              <a:endParaRPr kumimoji="1" lang="en-US" altLang="zh-TW" b="1" dirty="0">
                <a:solidFill>
                  <a:srgbClr val="FF00FF"/>
                </a:solidFill>
                <a:latin typeface="Arial Narrow" pitchFamily="34" charset="0"/>
              </a:endParaRPr>
            </a:p>
          </p:txBody>
        </p:sp>
        <p:sp>
          <p:nvSpPr>
            <p:cNvPr id="77" name="AutoShape 24"/>
            <p:cNvSpPr>
              <a:spLocks noChangeArrowheads="1"/>
            </p:cNvSpPr>
            <p:nvPr/>
          </p:nvSpPr>
          <p:spPr bwMode="auto">
            <a:xfrm>
              <a:off x="8601075" y="4191000"/>
              <a:ext cx="169702" cy="221786"/>
            </a:xfrm>
            <a:custGeom>
              <a:avLst/>
              <a:gdLst>
                <a:gd name="G0" fmla="+- 2700 0 0"/>
                <a:gd name="G1" fmla="*/ G0 2 1"/>
                <a:gd name="G2" fmla="+- 21600 0 G1"/>
                <a:gd name="G3" fmla="*/ G2 G2 1"/>
                <a:gd name="G4" fmla="*/ G0 G0 1"/>
                <a:gd name="G5" fmla="+- G3 0 G4"/>
                <a:gd name="G6" fmla="*/ G5 1 8"/>
                <a:gd name="G7" fmla="sqrt G6"/>
                <a:gd name="G8" fmla="*/ G4 1 8"/>
                <a:gd name="G9" fmla="sqrt G8"/>
                <a:gd name="G10" fmla="+- G7 G9 0"/>
                <a:gd name="G11" fmla="+- G7 0 G9"/>
                <a:gd name="G12" fmla="+- G10 10800 0"/>
                <a:gd name="G13" fmla="+- 10800 0 G10"/>
                <a:gd name="G14" fmla="+- G11 10800 0"/>
                <a:gd name="G15" fmla="+- 10800 0 G11"/>
                <a:gd name="G16" fmla="+- 21600 0 G0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17401" y="15493"/>
                  </a:moveTo>
                  <a:cubicBezTo>
                    <a:pt x="18376" y="14122"/>
                    <a:pt x="18900" y="12482"/>
                    <a:pt x="18900" y="10800"/>
                  </a:cubicBezTo>
                  <a:cubicBezTo>
                    <a:pt x="18900" y="6326"/>
                    <a:pt x="15273" y="2700"/>
                    <a:pt x="10800" y="2700"/>
                  </a:cubicBezTo>
                  <a:cubicBezTo>
                    <a:pt x="9117" y="2699"/>
                    <a:pt x="7477" y="3223"/>
                    <a:pt x="6106" y="4198"/>
                  </a:cubicBezTo>
                  <a:close/>
                  <a:moveTo>
                    <a:pt x="4198" y="6106"/>
                  </a:moveTo>
                  <a:cubicBezTo>
                    <a:pt x="3223" y="7477"/>
                    <a:pt x="2700" y="9117"/>
                    <a:pt x="2700" y="10799"/>
                  </a:cubicBezTo>
                  <a:cubicBezTo>
                    <a:pt x="2700" y="15273"/>
                    <a:pt x="6326" y="18900"/>
                    <a:pt x="10800" y="18900"/>
                  </a:cubicBezTo>
                  <a:cubicBezTo>
                    <a:pt x="12482" y="18900"/>
                    <a:pt x="14122" y="18376"/>
                    <a:pt x="15493" y="17401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800">
                <a:latin typeface="Arial Narrow" pitchFamily="34" charset="0"/>
              </a:endParaRPr>
            </a:p>
          </p:txBody>
        </p:sp>
        <p:sp>
          <p:nvSpPr>
            <p:cNvPr id="78" name="Oval 18"/>
            <p:cNvSpPr>
              <a:spLocks noChangeArrowheads="1"/>
            </p:cNvSpPr>
            <p:nvPr/>
          </p:nvSpPr>
          <p:spPr bwMode="auto">
            <a:xfrm>
              <a:off x="7010400" y="999530"/>
              <a:ext cx="1945821" cy="6858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kumimoji="1" lang="zh-TW" altLang="zh-TW" dirty="0">
                  <a:solidFill>
                    <a:srgbClr val="6600FF"/>
                  </a:solidFill>
                  <a:latin typeface="Bernard MT Condensed" pitchFamily="18" charset="0"/>
                </a:rPr>
                <a:t>5-</a:t>
              </a:r>
              <a:r>
                <a:rPr kumimoji="1" lang="en-US" altLang="zh-TW" dirty="0">
                  <a:solidFill>
                    <a:srgbClr val="6600FF"/>
                  </a:solidFill>
                  <a:latin typeface="Bernard MT Condensed" pitchFamily="18" charset="0"/>
                </a:rPr>
                <a:t>LO </a:t>
              </a:r>
              <a:r>
                <a:rPr kumimoji="1" lang="en-US" altLang="zh-TW" dirty="0" smtClean="0">
                  <a:solidFill>
                    <a:srgbClr val="6600FF"/>
                  </a:solidFill>
                  <a:latin typeface="Bernard MT Condensed" pitchFamily="18" charset="0"/>
                </a:rPr>
                <a:t>Inhibitors</a:t>
              </a:r>
              <a:endParaRPr kumimoji="1" lang="en-US" altLang="zh-TW" dirty="0">
                <a:solidFill>
                  <a:srgbClr val="6600FF"/>
                </a:solidFill>
                <a:latin typeface="Bernard MT Condensed" pitchFamily="18" charset="0"/>
              </a:endParaRPr>
            </a:p>
            <a:p>
              <a:pPr algn="ctr"/>
              <a:r>
                <a:rPr kumimoji="1" lang="en-US" altLang="zh-TW" b="1" dirty="0">
                  <a:solidFill>
                    <a:srgbClr val="FF00FF"/>
                  </a:solidFill>
                  <a:latin typeface="Arial Narrow" pitchFamily="34" charset="0"/>
                </a:rPr>
                <a:t>(</a:t>
              </a:r>
              <a:r>
                <a:rPr kumimoji="1" lang="en-US" altLang="zh-TW" b="1" dirty="0" err="1">
                  <a:solidFill>
                    <a:srgbClr val="FF00FF"/>
                  </a:solidFill>
                  <a:latin typeface="Arial Narrow" pitchFamily="34" charset="0"/>
                </a:rPr>
                <a:t>Zileuton</a:t>
              </a:r>
              <a:r>
                <a:rPr kumimoji="1" lang="en-US" altLang="zh-TW" b="1" dirty="0">
                  <a:solidFill>
                    <a:srgbClr val="FF00FF"/>
                  </a:solidFill>
                  <a:latin typeface="Arial Narrow" pitchFamily="34" charset="0"/>
                </a:rPr>
                <a:t>)</a:t>
              </a:r>
            </a:p>
          </p:txBody>
        </p:sp>
        <p:sp>
          <p:nvSpPr>
            <p:cNvPr id="81" name="Freeform 80"/>
            <p:cNvSpPr/>
            <p:nvPr/>
          </p:nvSpPr>
          <p:spPr>
            <a:xfrm>
              <a:off x="5038725" y="1381125"/>
              <a:ext cx="1190625" cy="533400"/>
            </a:xfrm>
            <a:custGeom>
              <a:avLst/>
              <a:gdLst>
                <a:gd name="connsiteX0" fmla="*/ 0 w 1190625"/>
                <a:gd name="connsiteY0" fmla="*/ 0 h 533400"/>
                <a:gd name="connsiteX1" fmla="*/ 266700 w 1190625"/>
                <a:gd name="connsiteY1" fmla="*/ 323850 h 533400"/>
                <a:gd name="connsiteX2" fmla="*/ 923925 w 1190625"/>
                <a:gd name="connsiteY2" fmla="*/ 400050 h 533400"/>
                <a:gd name="connsiteX3" fmla="*/ 1190625 w 1190625"/>
                <a:gd name="connsiteY3" fmla="*/ 533400 h 533400"/>
                <a:gd name="connsiteX4" fmla="*/ 1190625 w 1190625"/>
                <a:gd name="connsiteY4" fmla="*/ 533400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90625" h="533400">
                  <a:moveTo>
                    <a:pt x="0" y="0"/>
                  </a:moveTo>
                  <a:cubicBezTo>
                    <a:pt x="56356" y="128587"/>
                    <a:pt x="112713" y="257175"/>
                    <a:pt x="266700" y="323850"/>
                  </a:cubicBezTo>
                  <a:cubicBezTo>
                    <a:pt x="420688" y="390525"/>
                    <a:pt x="769938" y="365125"/>
                    <a:pt x="923925" y="400050"/>
                  </a:cubicBezTo>
                  <a:cubicBezTo>
                    <a:pt x="1077912" y="434975"/>
                    <a:pt x="1190625" y="533400"/>
                    <a:pt x="1190625" y="533400"/>
                  </a:cubicBezTo>
                  <a:lnTo>
                    <a:pt x="1190625" y="533400"/>
                  </a:lnTo>
                </a:path>
              </a:pathLst>
            </a:custGeom>
            <a:ln w="38100">
              <a:solidFill>
                <a:schemeClr val="tx1"/>
              </a:solidFill>
              <a:prstDash val="sysDot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AutoShape 24"/>
            <p:cNvSpPr>
              <a:spLocks noChangeArrowheads="1"/>
            </p:cNvSpPr>
            <p:nvPr/>
          </p:nvSpPr>
          <p:spPr bwMode="auto">
            <a:xfrm>
              <a:off x="7239000" y="1456730"/>
              <a:ext cx="169702" cy="221786"/>
            </a:xfrm>
            <a:custGeom>
              <a:avLst/>
              <a:gdLst>
                <a:gd name="G0" fmla="+- 2700 0 0"/>
                <a:gd name="G1" fmla="*/ G0 2 1"/>
                <a:gd name="G2" fmla="+- 21600 0 G1"/>
                <a:gd name="G3" fmla="*/ G2 G2 1"/>
                <a:gd name="G4" fmla="*/ G0 G0 1"/>
                <a:gd name="G5" fmla="+- G3 0 G4"/>
                <a:gd name="G6" fmla="*/ G5 1 8"/>
                <a:gd name="G7" fmla="sqrt G6"/>
                <a:gd name="G8" fmla="*/ G4 1 8"/>
                <a:gd name="G9" fmla="sqrt G8"/>
                <a:gd name="G10" fmla="+- G7 G9 0"/>
                <a:gd name="G11" fmla="+- G7 0 G9"/>
                <a:gd name="G12" fmla="+- G10 10800 0"/>
                <a:gd name="G13" fmla="+- 10800 0 G10"/>
                <a:gd name="G14" fmla="+- G11 10800 0"/>
                <a:gd name="G15" fmla="+- 10800 0 G11"/>
                <a:gd name="G16" fmla="+- 21600 0 G0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17401" y="15493"/>
                  </a:moveTo>
                  <a:cubicBezTo>
                    <a:pt x="18376" y="14122"/>
                    <a:pt x="18900" y="12482"/>
                    <a:pt x="18900" y="10800"/>
                  </a:cubicBezTo>
                  <a:cubicBezTo>
                    <a:pt x="18900" y="6326"/>
                    <a:pt x="15273" y="2700"/>
                    <a:pt x="10800" y="2700"/>
                  </a:cubicBezTo>
                  <a:cubicBezTo>
                    <a:pt x="9117" y="2699"/>
                    <a:pt x="7477" y="3223"/>
                    <a:pt x="6106" y="4198"/>
                  </a:cubicBezTo>
                  <a:close/>
                  <a:moveTo>
                    <a:pt x="4198" y="6106"/>
                  </a:moveTo>
                  <a:cubicBezTo>
                    <a:pt x="3223" y="7477"/>
                    <a:pt x="2700" y="9117"/>
                    <a:pt x="2700" y="10799"/>
                  </a:cubicBezTo>
                  <a:cubicBezTo>
                    <a:pt x="2700" y="15273"/>
                    <a:pt x="6326" y="18900"/>
                    <a:pt x="10800" y="18900"/>
                  </a:cubicBezTo>
                  <a:cubicBezTo>
                    <a:pt x="12482" y="18900"/>
                    <a:pt x="14122" y="18376"/>
                    <a:pt x="15493" y="17401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800">
                <a:latin typeface="Arial Narrow" pitchFamily="34" charset="0"/>
              </a:endParaRPr>
            </a:p>
          </p:txBody>
        </p:sp>
        <p:cxnSp>
          <p:nvCxnSpPr>
            <p:cNvPr id="541" name="Straight Arrow Connector 540"/>
            <p:cNvCxnSpPr/>
            <p:nvPr/>
          </p:nvCxnSpPr>
          <p:spPr>
            <a:xfrm rot="5400000">
              <a:off x="6668294" y="5142706"/>
              <a:ext cx="685800" cy="458788"/>
            </a:xfrm>
            <a:prstGeom prst="straightConnector1">
              <a:avLst/>
            </a:prstGeom>
            <a:ln w="38100">
              <a:solidFill>
                <a:srgbClr val="FF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3" name="Straight Arrow Connector 542"/>
            <p:cNvCxnSpPr/>
            <p:nvPr/>
          </p:nvCxnSpPr>
          <p:spPr>
            <a:xfrm rot="10800000">
              <a:off x="5943600" y="5715000"/>
              <a:ext cx="839788" cy="1588"/>
            </a:xfrm>
            <a:prstGeom prst="straightConnector1">
              <a:avLst/>
            </a:prstGeom>
            <a:ln w="38100">
              <a:solidFill>
                <a:srgbClr val="FF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6" name="AutoShape 8"/>
            <p:cNvSpPr>
              <a:spLocks noChangeArrowheads="1"/>
            </p:cNvSpPr>
            <p:nvPr/>
          </p:nvSpPr>
          <p:spPr bwMode="auto">
            <a:xfrm>
              <a:off x="7696200" y="2438400"/>
              <a:ext cx="1219200" cy="411162"/>
            </a:xfrm>
            <a:prstGeom prst="wedgeRectCallout">
              <a:avLst>
                <a:gd name="adj1" fmla="val -80977"/>
                <a:gd name="adj2" fmla="val 37625"/>
              </a:avLst>
            </a:prstGeom>
            <a:solidFill>
              <a:srgbClr val="FFFFFF"/>
            </a:solidFill>
            <a:ln w="9525">
              <a:solidFill>
                <a:srgbClr val="FF00FF"/>
              </a:solidFill>
              <a:miter lim="800000"/>
              <a:headEnd/>
              <a:tailEnd/>
            </a:ln>
            <a:effectLst>
              <a:outerShdw blurRad="50800" dist="50800" dir="5400000" algn="ctr" rotWithShape="0">
                <a:srgbClr val="6600FF"/>
              </a:outerShdw>
            </a:effectLst>
          </p:spPr>
          <p:txBody>
            <a:bodyPr/>
            <a:lstStyle/>
            <a:p>
              <a:pPr>
                <a:buFont typeface="Symbol" pitchFamily="18" charset="2"/>
                <a:buNone/>
              </a:pPr>
              <a:r>
                <a:rPr kumimoji="1" lang="en-US" altLang="zh-TW" sz="1600" b="1" dirty="0" err="1" smtClean="0">
                  <a:latin typeface="Arial Narrow" pitchFamily="34" charset="0"/>
                  <a:sym typeface="Symbol" pitchFamily="18" charset="2"/>
                </a:rPr>
                <a:t>Chemotaxsis</a:t>
              </a:r>
              <a:endParaRPr kumimoji="1" lang="en-US" altLang="zh-TW" sz="1600" b="1" dirty="0">
                <a:latin typeface="Arial Narrow" pitchFamily="34" charset="0"/>
                <a:sym typeface="Symbol" pitchFamily="18" charset="2"/>
              </a:endParaRPr>
            </a:p>
          </p:txBody>
        </p:sp>
        <p:sp>
          <p:nvSpPr>
            <p:cNvPr id="547" name="Line 11"/>
            <p:cNvSpPr>
              <a:spLocks noChangeShapeType="1"/>
            </p:cNvSpPr>
            <p:nvPr/>
          </p:nvSpPr>
          <p:spPr bwMode="auto">
            <a:xfrm>
              <a:off x="5019675" y="381000"/>
              <a:ext cx="0" cy="59142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>
                <a:latin typeface="Arial Narrow" pitchFamily="34" charset="0"/>
              </a:endParaRPr>
            </a:p>
          </p:txBody>
        </p:sp>
        <p:sp>
          <p:nvSpPr>
            <p:cNvPr id="548" name="Rectangle 3"/>
            <p:cNvSpPr>
              <a:spLocks noChangeArrowheads="1"/>
            </p:cNvSpPr>
            <p:nvPr/>
          </p:nvSpPr>
          <p:spPr bwMode="auto">
            <a:xfrm>
              <a:off x="4191000" y="89829"/>
              <a:ext cx="2286000" cy="443571"/>
            </a:xfrm>
            <a:prstGeom prst="rect">
              <a:avLst/>
            </a:prstGeom>
            <a:solidFill>
              <a:srgbClr val="7030A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kumimoji="1" lang="en-US" altLang="zh-TW" sz="1800" dirty="0" smtClean="0">
                  <a:solidFill>
                    <a:schemeClr val="bg1"/>
                  </a:solidFill>
                  <a:latin typeface="Bernard MT Condensed" pitchFamily="18" charset="0"/>
                </a:rPr>
                <a:t>Membrane Phospholipids</a:t>
              </a:r>
              <a:endParaRPr kumimoji="1" lang="en-US" altLang="zh-TW" sz="1800" dirty="0">
                <a:solidFill>
                  <a:schemeClr val="bg1"/>
                </a:solidFill>
                <a:latin typeface="Bernard MT Condensed" pitchFamily="18" charset="0"/>
              </a:endParaRPr>
            </a:p>
          </p:txBody>
        </p:sp>
        <p:sp>
          <p:nvSpPr>
            <p:cNvPr id="549" name="Text Box 17"/>
            <p:cNvSpPr txBox="1">
              <a:spLocks noChangeArrowheads="1"/>
            </p:cNvSpPr>
            <p:nvPr/>
          </p:nvSpPr>
          <p:spPr bwMode="auto">
            <a:xfrm>
              <a:off x="5000625" y="542925"/>
              <a:ext cx="20574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kumimoji="1" lang="en-US" altLang="zh-TW" sz="1800" b="1" dirty="0" smtClean="0">
                  <a:solidFill>
                    <a:srgbClr val="7030A0"/>
                  </a:solidFill>
                  <a:latin typeface="Arial Narrow" pitchFamily="34" charset="0"/>
                </a:rPr>
                <a:t>PLA2</a:t>
              </a:r>
              <a:endParaRPr kumimoji="1" lang="en-US" altLang="zh-TW" sz="1800" b="1" dirty="0">
                <a:solidFill>
                  <a:srgbClr val="7030A0"/>
                </a:solidFill>
                <a:latin typeface="Arial Narrow" pitchFamily="34" charset="0"/>
              </a:endParaRPr>
            </a:p>
          </p:txBody>
        </p:sp>
        <p:sp>
          <p:nvSpPr>
            <p:cNvPr id="550" name="Oval 18"/>
            <p:cNvSpPr>
              <a:spLocks noChangeArrowheads="1"/>
            </p:cNvSpPr>
            <p:nvPr/>
          </p:nvSpPr>
          <p:spPr bwMode="auto">
            <a:xfrm>
              <a:off x="6760029" y="323850"/>
              <a:ext cx="1945821" cy="533400"/>
            </a:xfrm>
            <a:prstGeom prst="ellipse">
              <a:avLst/>
            </a:prstGeom>
            <a:solidFill>
              <a:srgbClr val="FFDDFF"/>
            </a:solidFill>
            <a:ln w="28575">
              <a:solidFill>
                <a:srgbClr val="66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kumimoji="1" lang="en-US" altLang="zh-TW" dirty="0" err="1" smtClean="0">
                  <a:solidFill>
                    <a:srgbClr val="7030A0"/>
                  </a:solidFill>
                  <a:latin typeface="Bernard MT Condensed" pitchFamily="18" charset="0"/>
                </a:rPr>
                <a:t>Glucocorticoids</a:t>
              </a:r>
              <a:endParaRPr kumimoji="1" lang="en-US" altLang="zh-TW" dirty="0">
                <a:solidFill>
                  <a:srgbClr val="7030A0"/>
                </a:solidFill>
                <a:latin typeface="Bernard MT Condensed" pitchFamily="18" charset="0"/>
              </a:endParaRPr>
            </a:p>
          </p:txBody>
        </p:sp>
        <p:sp>
          <p:nvSpPr>
            <p:cNvPr id="551" name="AutoShape 24"/>
            <p:cNvSpPr>
              <a:spLocks noChangeArrowheads="1"/>
            </p:cNvSpPr>
            <p:nvPr/>
          </p:nvSpPr>
          <p:spPr bwMode="auto">
            <a:xfrm>
              <a:off x="6705600" y="533400"/>
              <a:ext cx="169702" cy="221786"/>
            </a:xfrm>
            <a:custGeom>
              <a:avLst/>
              <a:gdLst>
                <a:gd name="G0" fmla="+- 2700 0 0"/>
                <a:gd name="G1" fmla="*/ G0 2 1"/>
                <a:gd name="G2" fmla="+- 21600 0 G1"/>
                <a:gd name="G3" fmla="*/ G2 G2 1"/>
                <a:gd name="G4" fmla="*/ G0 G0 1"/>
                <a:gd name="G5" fmla="+- G3 0 G4"/>
                <a:gd name="G6" fmla="*/ G5 1 8"/>
                <a:gd name="G7" fmla="sqrt G6"/>
                <a:gd name="G8" fmla="*/ G4 1 8"/>
                <a:gd name="G9" fmla="sqrt G8"/>
                <a:gd name="G10" fmla="+- G7 G9 0"/>
                <a:gd name="G11" fmla="+- G7 0 G9"/>
                <a:gd name="G12" fmla="+- G10 10800 0"/>
                <a:gd name="G13" fmla="+- 10800 0 G10"/>
                <a:gd name="G14" fmla="+- G11 10800 0"/>
                <a:gd name="G15" fmla="+- 10800 0 G11"/>
                <a:gd name="G16" fmla="+- 21600 0 G0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17401" y="15493"/>
                  </a:moveTo>
                  <a:cubicBezTo>
                    <a:pt x="18376" y="14122"/>
                    <a:pt x="18900" y="12482"/>
                    <a:pt x="18900" y="10800"/>
                  </a:cubicBezTo>
                  <a:cubicBezTo>
                    <a:pt x="18900" y="6326"/>
                    <a:pt x="15273" y="2700"/>
                    <a:pt x="10800" y="2700"/>
                  </a:cubicBezTo>
                  <a:cubicBezTo>
                    <a:pt x="9117" y="2699"/>
                    <a:pt x="7477" y="3223"/>
                    <a:pt x="6106" y="4198"/>
                  </a:cubicBezTo>
                  <a:close/>
                  <a:moveTo>
                    <a:pt x="4198" y="6106"/>
                  </a:moveTo>
                  <a:cubicBezTo>
                    <a:pt x="3223" y="7477"/>
                    <a:pt x="2700" y="9117"/>
                    <a:pt x="2700" y="10799"/>
                  </a:cubicBezTo>
                  <a:cubicBezTo>
                    <a:pt x="2700" y="15273"/>
                    <a:pt x="6326" y="18900"/>
                    <a:pt x="10800" y="18900"/>
                  </a:cubicBezTo>
                  <a:cubicBezTo>
                    <a:pt x="12482" y="18900"/>
                    <a:pt x="14122" y="18376"/>
                    <a:pt x="15493" y="17401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800">
                <a:latin typeface="Arial Narrow" pitchFamily="34" charset="0"/>
              </a:endParaRPr>
            </a:p>
          </p:txBody>
        </p:sp>
        <p:sp>
          <p:nvSpPr>
            <p:cNvPr id="553" name="Rectangle 552"/>
            <p:cNvSpPr/>
            <p:nvPr/>
          </p:nvSpPr>
          <p:spPr>
            <a:xfrm>
              <a:off x="7543800" y="5334000"/>
              <a:ext cx="1600200" cy="7848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en-GB" b="1" dirty="0" smtClean="0">
                  <a:latin typeface="Arial Narrow" pitchFamily="34" charset="0"/>
                  <a:cs typeface="Times New Roman" pitchFamily="18" charset="0"/>
                </a:rPr>
                <a:t>Competitive antagonism of </a:t>
              </a:r>
              <a:r>
                <a:rPr lang="en-GB" b="1" dirty="0" err="1" smtClean="0">
                  <a:latin typeface="Arial Narrow" pitchFamily="34" charset="0"/>
                  <a:cs typeface="Times New Roman" pitchFamily="18" charset="0"/>
                </a:rPr>
                <a:t>CysLT</a:t>
              </a:r>
              <a:r>
                <a:rPr lang="en-GB" b="1" dirty="0" smtClean="0">
                  <a:latin typeface="Arial Narrow" pitchFamily="34" charset="0"/>
                  <a:cs typeface="Times New Roman" pitchFamily="18" charset="0"/>
                </a:rPr>
                <a:t> receptor</a:t>
              </a:r>
              <a:endParaRPr lang="en-US" dirty="0">
                <a:latin typeface="Arial Narrow" pitchFamily="34" charset="0"/>
              </a:endParaRPr>
            </a:p>
          </p:txBody>
        </p:sp>
      </p:grpSp>
      <p:sp>
        <p:nvSpPr>
          <p:cNvPr id="512" name="Rectangle 511"/>
          <p:cNvSpPr/>
          <p:nvPr/>
        </p:nvSpPr>
        <p:spPr>
          <a:xfrm>
            <a:off x="76200" y="621405"/>
            <a:ext cx="2159358" cy="461665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6600FF"/>
                </a:solidFill>
                <a:latin typeface="Bernard MT Condensed" pitchFamily="18" charset="0"/>
              </a:rPr>
              <a:t>Leukotrienes</a:t>
            </a:r>
            <a:r>
              <a:rPr lang="en-US" sz="2400" dirty="0" smtClean="0">
                <a:solidFill>
                  <a:srgbClr val="6600FF"/>
                </a:solidFill>
                <a:latin typeface="Bernard MT Condensed" pitchFamily="18" charset="0"/>
              </a:rPr>
              <a:t> ?</a:t>
            </a:r>
          </a:p>
        </p:txBody>
      </p:sp>
      <p:sp>
        <p:nvSpPr>
          <p:cNvPr id="525" name="TextBox 524"/>
          <p:cNvSpPr txBox="1"/>
          <p:nvPr/>
        </p:nvSpPr>
        <p:spPr>
          <a:xfrm>
            <a:off x="76200" y="990600"/>
            <a:ext cx="3733800" cy="943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latin typeface="Arial Narrow" pitchFamily="34" charset="0"/>
              </a:rPr>
              <a:t>Released by Inflammatory Cs</a:t>
            </a:r>
          </a:p>
          <a:p>
            <a:pPr>
              <a:lnSpc>
                <a:spcPts val="2000"/>
              </a:lnSpc>
            </a:pPr>
            <a:r>
              <a:rPr lang="en-US" sz="2000" i="1" dirty="0" smtClean="0">
                <a:latin typeface="Arial Narrow" pitchFamily="34" charset="0"/>
              </a:rPr>
              <a:t>mast cells, </a:t>
            </a:r>
            <a:r>
              <a:rPr lang="en-US" sz="2000" i="1" dirty="0" err="1" smtClean="0">
                <a:latin typeface="Arial Narrow" pitchFamily="34" charset="0"/>
              </a:rPr>
              <a:t>basophils</a:t>
            </a:r>
            <a:r>
              <a:rPr lang="en-US" sz="2000" i="1" dirty="0" smtClean="0">
                <a:latin typeface="Arial Narrow" pitchFamily="34" charset="0"/>
              </a:rPr>
              <a:t>,      macrophages, &amp; </a:t>
            </a:r>
            <a:r>
              <a:rPr lang="en-US" sz="2000" i="1" dirty="0" err="1" smtClean="0">
                <a:latin typeface="Arial Narrow" pitchFamily="34" charset="0"/>
              </a:rPr>
              <a:t>eosinophils</a:t>
            </a:r>
            <a:endParaRPr lang="en-US" sz="2000" b="1" i="1" dirty="0">
              <a:latin typeface="Arial Narrow" pitchFamily="34" charset="0"/>
            </a:endParaRPr>
          </a:p>
        </p:txBody>
      </p:sp>
      <p:sp>
        <p:nvSpPr>
          <p:cNvPr id="526" name="Rectangle 525"/>
          <p:cNvSpPr/>
          <p:nvPr/>
        </p:nvSpPr>
        <p:spPr>
          <a:xfrm>
            <a:off x="6400800" y="6324600"/>
            <a:ext cx="2601994" cy="43088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2200" dirty="0" err="1" smtClean="0">
                <a:solidFill>
                  <a:srgbClr val="6600FF"/>
                </a:solidFill>
                <a:latin typeface="Bernard MT Condensed" pitchFamily="18" charset="0"/>
              </a:rPr>
              <a:t>Leukotriene</a:t>
            </a:r>
            <a:r>
              <a:rPr lang="en-US" sz="2200" dirty="0" smtClean="0">
                <a:solidFill>
                  <a:srgbClr val="6600FF"/>
                </a:solidFill>
                <a:latin typeface="Bernard MT Condensed" pitchFamily="18" charset="0"/>
              </a:rPr>
              <a:t> Modifiers </a:t>
            </a:r>
            <a:endParaRPr lang="en-US" sz="2200" dirty="0"/>
          </a:p>
        </p:txBody>
      </p:sp>
      <p:sp>
        <p:nvSpPr>
          <p:cNvPr id="545" name="Rectangle 544"/>
          <p:cNvSpPr/>
          <p:nvPr/>
        </p:nvSpPr>
        <p:spPr>
          <a:xfrm>
            <a:off x="7848600" y="1828800"/>
            <a:ext cx="1143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en-US" b="1" dirty="0" smtClean="0">
                <a:latin typeface="Arial Narrow" pitchFamily="34" charset="0"/>
              </a:rPr>
              <a:t>Synthesis Inhibitors</a:t>
            </a:r>
            <a:endParaRPr lang="en-US" b="1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6" grpId="0" animBg="1"/>
      <p:bldP spid="537" grpId="0" animBg="1"/>
      <p:bldP spid="538" grpId="0" animBg="1"/>
      <p:bldP spid="539" grpId="0" animBg="1"/>
      <p:bldP spid="54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000">
              <a:srgbClr val="FF66FF">
                <a:alpha val="71000"/>
              </a:srgbClr>
            </a:gs>
            <a:gs pos="16000">
              <a:srgbClr val="6600FF">
                <a:alpha val="39000"/>
              </a:srgbClr>
            </a:gs>
            <a:gs pos="28000">
              <a:schemeClr val="bg1">
                <a:lumMod val="95000"/>
              </a:schemeClr>
            </a:gs>
            <a:gs pos="72000">
              <a:schemeClr val="bg2">
                <a:lumMod val="90000"/>
                <a:alpha val="49000"/>
              </a:schemeClr>
            </a:gs>
            <a:gs pos="94000">
              <a:srgbClr val="FF99FF">
                <a:alpha val="73000"/>
              </a:srgbClr>
            </a:gs>
            <a:gs pos="96000">
              <a:srgbClr val="CC00CC">
                <a:alpha val="66000"/>
              </a:srgb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6172200" y="605135"/>
            <a:ext cx="2895600" cy="461665"/>
          </a:xfrm>
          <a:prstGeom prst="rect">
            <a:avLst/>
          </a:prstGeom>
          <a:solidFill>
            <a:schemeClr val="accent4"/>
          </a:solidFill>
          <a:ln w="19050"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chemeClr val="bg1"/>
                </a:solidFill>
                <a:latin typeface="Bernard MT Condensed" pitchFamily="18" charset="0"/>
              </a:rPr>
              <a:t>Leukotriene</a:t>
            </a:r>
            <a:r>
              <a:rPr lang="en-US" sz="2400" dirty="0" smtClean="0">
                <a:solidFill>
                  <a:schemeClr val="bg1"/>
                </a:solidFill>
                <a:latin typeface="Bernard MT Condensed" pitchFamily="18" charset="0"/>
              </a:rPr>
              <a:t> Modifiers</a:t>
            </a:r>
          </a:p>
        </p:txBody>
      </p:sp>
      <p:sp>
        <p:nvSpPr>
          <p:cNvPr id="8" name="Rectangle 7"/>
          <p:cNvSpPr/>
          <p:nvPr/>
        </p:nvSpPr>
        <p:spPr>
          <a:xfrm>
            <a:off x="5410200" y="0"/>
            <a:ext cx="3733800" cy="5232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2800" b="1" i="1" dirty="0" smtClean="0">
                <a:ln>
                  <a:solidFill>
                    <a:srgbClr val="6600FF"/>
                  </a:solidFill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glow rad="101600">
                    <a:srgbClr val="FFE1FF"/>
                  </a:glow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Bradley Hand ITC" pitchFamily="66" charset="0"/>
              </a:rPr>
              <a:t>Asthma THERAPY</a:t>
            </a:r>
            <a:endParaRPr lang="en-US" sz="2800" b="1" i="1" dirty="0">
              <a:ln>
                <a:solidFill>
                  <a:srgbClr val="6600FF"/>
                </a:solidFill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glow rad="101600">
                  <a:srgbClr val="FFE1FF"/>
                </a:glow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Bradley Hand ITC" pitchFamily="66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28600" y="3048000"/>
            <a:ext cx="1828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7030A0"/>
                </a:solidFill>
                <a:latin typeface="Bernard MT Condensed" pitchFamily="18" charset="0"/>
              </a:rPr>
              <a:t>Kinetics</a:t>
            </a:r>
            <a:endParaRPr lang="en-US" sz="2200" dirty="0">
              <a:solidFill>
                <a:srgbClr val="7030A0"/>
              </a:solidFill>
              <a:latin typeface="Bernard MT Condensed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19200" y="3078073"/>
            <a:ext cx="8229600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  <a:buClr>
                <a:srgbClr val="FF00FF"/>
              </a:buClr>
              <a:buSzPct val="77000"/>
            </a:pPr>
            <a:r>
              <a:rPr kumimoji="1" lang="en-US" altLang="zh-TW" sz="2400" b="1" u="heavy" dirty="0" err="1" smtClean="0">
                <a:uFill>
                  <a:solidFill>
                    <a:srgbClr val="FF00FF"/>
                  </a:solidFill>
                </a:uFill>
                <a:latin typeface="Arial Narrow" pitchFamily="34" charset="0"/>
              </a:rPr>
              <a:t>Montelukast</a:t>
            </a:r>
            <a:r>
              <a:rPr kumimoji="1" lang="en-US" altLang="zh-TW" sz="2400" b="1" dirty="0" smtClean="0">
                <a:latin typeface="Arial Narrow" pitchFamily="34" charset="0"/>
              </a:rPr>
              <a:t> </a:t>
            </a:r>
          </a:p>
          <a:p>
            <a:pPr>
              <a:lnSpc>
                <a:spcPts val="2500"/>
              </a:lnSpc>
              <a:buClr>
                <a:srgbClr val="FF00FF"/>
              </a:buClr>
              <a:buSzPct val="77000"/>
              <a:buFont typeface="Wingdings" pitchFamily="2" charset="2"/>
              <a:buChar char="Ø"/>
            </a:pPr>
            <a:r>
              <a:rPr lang="en-US" sz="2400" b="1" dirty="0" smtClean="0">
                <a:latin typeface="Arial Narrow" pitchFamily="34" charset="0"/>
              </a:rPr>
              <a:t>Rapidly absorbed from GIT. </a:t>
            </a:r>
          </a:p>
          <a:p>
            <a:pPr>
              <a:lnSpc>
                <a:spcPts val="2500"/>
              </a:lnSpc>
              <a:buClr>
                <a:srgbClr val="FF00FF"/>
              </a:buClr>
              <a:buSzPct val="77000"/>
              <a:buFont typeface="Wingdings" pitchFamily="2" charset="2"/>
              <a:buChar char="Ø"/>
            </a:pPr>
            <a:r>
              <a:rPr lang="en-US" sz="2400" b="1" dirty="0" smtClean="0">
                <a:latin typeface="Arial Narrow" pitchFamily="34" charset="0"/>
              </a:rPr>
              <a:t>t1/2 is 2.7–5.5 hours</a:t>
            </a:r>
          </a:p>
          <a:p>
            <a:pPr>
              <a:lnSpc>
                <a:spcPts val="2500"/>
              </a:lnSpc>
              <a:buClr>
                <a:srgbClr val="FF00FF"/>
              </a:buClr>
              <a:buSzPct val="77000"/>
              <a:buFont typeface="Wingdings" pitchFamily="2" charset="2"/>
              <a:buChar char="Ø"/>
            </a:pPr>
            <a:r>
              <a:rPr lang="en-US" sz="2400" b="1" dirty="0" smtClean="0">
                <a:latin typeface="Arial Narrow" pitchFamily="34" charset="0"/>
              </a:rPr>
              <a:t>Undergoes hepatic metabolism by CYP 3A and 2C9</a:t>
            </a:r>
          </a:p>
          <a:p>
            <a:pPr>
              <a:lnSpc>
                <a:spcPts val="2500"/>
              </a:lnSpc>
              <a:buClr>
                <a:srgbClr val="FF00FF"/>
              </a:buClr>
              <a:buSzPct val="77000"/>
              <a:buFont typeface="Wingdings" pitchFamily="2" charset="2"/>
              <a:buChar char="Ø"/>
            </a:pPr>
            <a:r>
              <a:rPr lang="en-US" sz="2400" b="1" dirty="0" smtClean="0">
                <a:latin typeface="Arial Narrow" pitchFamily="34" charset="0"/>
              </a:rPr>
              <a:t>Mainly excreted in the bile.</a:t>
            </a:r>
          </a:p>
          <a:p>
            <a:pPr>
              <a:lnSpc>
                <a:spcPts val="2500"/>
              </a:lnSpc>
              <a:buClr>
                <a:srgbClr val="FF00FF"/>
              </a:buClr>
              <a:buSzPct val="77000"/>
              <a:buFont typeface="Wingdings" pitchFamily="2" charset="2"/>
              <a:buChar char="Ø"/>
            </a:pPr>
            <a:r>
              <a:rPr lang="en-US" sz="2400" b="1" dirty="0" smtClean="0">
                <a:latin typeface="Arial Narrow" pitchFamily="34" charset="0"/>
              </a:rPr>
              <a:t>Individual responses vary “responders &amp;  </a:t>
            </a:r>
            <a:r>
              <a:rPr lang="en-US" sz="2400" b="1" dirty="0" err="1" smtClean="0">
                <a:latin typeface="Arial Narrow" pitchFamily="34" charset="0"/>
              </a:rPr>
              <a:t>nonresponders</a:t>
            </a:r>
            <a:r>
              <a:rPr lang="en-US" sz="2400" b="1" dirty="0" smtClean="0">
                <a:latin typeface="Arial Narrow" pitchFamily="34" charset="0"/>
              </a:rPr>
              <a:t>”</a:t>
            </a:r>
            <a:endParaRPr lang="en-US" sz="2400" b="1" dirty="0">
              <a:latin typeface="Arial Narrow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8600" y="457200"/>
            <a:ext cx="6324600" cy="1101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 Narrow" pitchFamily="34" charset="0"/>
              </a:rPr>
              <a:t>Synthesis Inhibitors; </a:t>
            </a:r>
            <a:r>
              <a:rPr lang="en-US" sz="2400" b="1" dirty="0" err="1" smtClean="0">
                <a:latin typeface="Arial Narrow" pitchFamily="34" charset="0"/>
              </a:rPr>
              <a:t>Zileuton</a:t>
            </a:r>
            <a:r>
              <a:rPr lang="en-US" sz="2400" b="1" dirty="0" smtClean="0">
                <a:latin typeface="Arial Narrow" pitchFamily="34" charset="0"/>
              </a:rPr>
              <a:t> </a:t>
            </a:r>
            <a:r>
              <a:rPr lang="en-US" sz="2000" b="1" i="1" dirty="0" smtClean="0">
                <a:latin typeface="Arial Narrow" pitchFamily="34" charset="0"/>
              </a:rPr>
              <a:t>Its use  has declined considerably, with &gt; efficacy of</a:t>
            </a:r>
            <a:endParaRPr lang="en-US" sz="2400" b="1" i="1" dirty="0" smtClean="0">
              <a:latin typeface="Arial Narrow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2400" b="1" dirty="0" smtClean="0">
                <a:latin typeface="Arial Narrow" pitchFamily="34" charset="0"/>
              </a:rPr>
              <a:t>Receptor Antagonists; </a:t>
            </a:r>
            <a:r>
              <a:rPr kumimoji="1" lang="en-US" altLang="zh-TW" sz="2400" b="1" dirty="0" err="1" smtClean="0">
                <a:latin typeface="Arial Narrow" pitchFamily="34" charset="0"/>
              </a:rPr>
              <a:t>Montelukast</a:t>
            </a:r>
            <a:r>
              <a:rPr kumimoji="1" lang="en-US" altLang="zh-TW" sz="2400" b="1" dirty="0" smtClean="0">
                <a:latin typeface="Arial Narrow" pitchFamily="34" charset="0"/>
              </a:rPr>
              <a:t>, </a:t>
            </a:r>
            <a:r>
              <a:rPr kumimoji="1" lang="en-US" altLang="zh-TW" sz="2400" b="1" dirty="0" err="1" smtClean="0">
                <a:latin typeface="Arial Narrow" pitchFamily="34" charset="0"/>
              </a:rPr>
              <a:t>Zafirlukast</a:t>
            </a:r>
            <a:endParaRPr lang="en-US" sz="2400" b="1" dirty="0">
              <a:latin typeface="Arial Narrow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8600" y="1524000"/>
            <a:ext cx="3048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7030A0"/>
                </a:solidFill>
                <a:latin typeface="Bernard MT Condensed" pitchFamily="18" charset="0"/>
              </a:rPr>
              <a:t>Pharmacological Effects</a:t>
            </a:r>
            <a:endParaRPr lang="en-US" sz="2200" dirty="0">
              <a:solidFill>
                <a:srgbClr val="7030A0"/>
              </a:solidFill>
              <a:latin typeface="Bernard MT Condensed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28600" y="1905000"/>
            <a:ext cx="8763000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  <a:buClr>
                <a:srgbClr val="FF00FF"/>
              </a:buClr>
              <a:buSzPct val="77000"/>
              <a:buFont typeface="Wingdings" pitchFamily="2" charset="2"/>
              <a:buChar char="Ø"/>
            </a:pPr>
            <a:r>
              <a:rPr lang="en-US" sz="2400" b="1" dirty="0" smtClean="0">
                <a:latin typeface="Arial Narrow" pitchFamily="34" charset="0"/>
                <a:cs typeface="Times New Roman" pitchFamily="18" charset="0"/>
              </a:rPr>
              <a:t>Anti-inflammatory action &lt; corticosteroids, but </a:t>
            </a:r>
            <a:r>
              <a:rPr lang="en-US" sz="2400" b="1" dirty="0" err="1" smtClean="0">
                <a:latin typeface="Arial Narrow" pitchFamily="34" charset="0"/>
                <a:cs typeface="Times New Roman" pitchFamily="18" charset="0"/>
              </a:rPr>
              <a:t>they</a:t>
            </a:r>
            <a:r>
              <a:rPr lang="en-US" sz="2400" b="1" dirty="0" err="1" smtClean="0">
                <a:latin typeface="Arial Narrow" pitchFamily="34" charset="0"/>
                <a:cs typeface="Times New Roman" pitchFamily="18" charset="0"/>
                <a:sym typeface="Wingdings 3"/>
              </a:rPr>
              <a:t></a:t>
            </a:r>
            <a:r>
              <a:rPr lang="en-US" sz="2400" b="1" dirty="0" err="1" smtClean="0">
                <a:latin typeface="Arial Narrow" pitchFamily="34" charset="0"/>
              </a:rPr>
              <a:t>requirement</a:t>
            </a:r>
            <a:r>
              <a:rPr lang="en-US" sz="2400" b="1" dirty="0" smtClean="0">
                <a:latin typeface="Arial Narrow" pitchFamily="34" charset="0"/>
              </a:rPr>
              <a:t> for </a:t>
            </a:r>
            <a:br>
              <a:rPr lang="en-US" sz="2400" b="1" dirty="0" smtClean="0">
                <a:latin typeface="Arial Narrow" pitchFamily="34" charset="0"/>
              </a:rPr>
            </a:br>
            <a:r>
              <a:rPr lang="en-US" sz="2400" b="1" dirty="0" smtClean="0">
                <a:latin typeface="Arial Narrow" pitchFamily="34" charset="0"/>
              </a:rPr>
              <a:t>   </a:t>
            </a:r>
            <a:r>
              <a:rPr lang="en-US" sz="2400" b="1" dirty="0" err="1" smtClean="0">
                <a:latin typeface="Arial Narrow" pitchFamily="34" charset="0"/>
              </a:rPr>
              <a:t>glucocorticosteroid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 Corticosteroid Sparing Action</a:t>
            </a:r>
          </a:p>
          <a:p>
            <a:pPr>
              <a:lnSpc>
                <a:spcPts val="2600"/>
              </a:lnSpc>
              <a:buClr>
                <a:srgbClr val="FF00FF"/>
              </a:buClr>
              <a:buSzPct val="77000"/>
              <a:buFont typeface="Wingdings" pitchFamily="2" charset="2"/>
              <a:buChar char="Ø"/>
            </a:pPr>
            <a:r>
              <a:rPr lang="en-US" sz="2400" b="1" dirty="0" smtClean="0">
                <a:latin typeface="Arial Narrow" pitchFamily="34" charset="0"/>
              </a:rPr>
              <a:t>Mild, slow-onset </a:t>
            </a:r>
            <a:r>
              <a:rPr lang="en-US" sz="2400" b="1" dirty="0" err="1" smtClean="0">
                <a:latin typeface="Arial Narrow" pitchFamily="34" charset="0"/>
              </a:rPr>
              <a:t>bronchodilatation</a:t>
            </a:r>
            <a:r>
              <a:rPr lang="en-US" sz="2400" b="1" dirty="0" smtClean="0">
                <a:latin typeface="Arial Narrow" pitchFamily="34" charset="0"/>
              </a:rPr>
              <a:t>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28600" y="5131713"/>
            <a:ext cx="1828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7030A0"/>
                </a:solidFill>
                <a:latin typeface="Bernard MT Condensed" pitchFamily="18" charset="0"/>
              </a:rPr>
              <a:t>Benefits of Use</a:t>
            </a:r>
            <a:endParaRPr lang="en-US" sz="2200" dirty="0">
              <a:solidFill>
                <a:srgbClr val="7030A0"/>
              </a:solidFill>
              <a:latin typeface="Bernard MT Condensed" pitchFamily="18" charset="0"/>
            </a:endParaRP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>
          <a:xfrm>
            <a:off x="304800" y="5486400"/>
            <a:ext cx="8686800" cy="1219200"/>
          </a:xfrm>
          <a:prstGeom prst="rect">
            <a:avLst/>
          </a:prstGeom>
        </p:spPr>
        <p:txBody>
          <a:bodyPr/>
          <a:lstStyle/>
          <a:p>
            <a:r>
              <a:rPr lang="en-US" sz="2200" b="1" dirty="0" smtClean="0">
                <a:latin typeface="Arial Narrow" pitchFamily="34" charset="0"/>
              </a:rPr>
              <a:t>Used </a:t>
            </a:r>
            <a:r>
              <a:rPr lang="en-US" sz="2200" b="1" dirty="0" err="1" smtClean="0">
                <a:latin typeface="Arial Narrow" pitchFamily="34" charset="0"/>
              </a:rPr>
              <a:t>prophylactically</a:t>
            </a:r>
            <a:r>
              <a:rPr lang="en-US" sz="2200" b="1" dirty="0" smtClean="0">
                <a:latin typeface="Arial Narrow" pitchFamily="34" charset="0"/>
              </a:rPr>
              <a:t> to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</a:t>
            </a:r>
            <a:r>
              <a:rPr lang="en-US" sz="2200" b="1" dirty="0" smtClean="0">
                <a:latin typeface="Arial Narrow" pitchFamily="34" charset="0"/>
              </a:rPr>
              <a:t> frequency, nocturnal attacks &amp; severity of attacks</a:t>
            </a:r>
          </a:p>
          <a:p>
            <a:r>
              <a:rPr lang="en-US" sz="2200" b="1" dirty="0" smtClean="0">
                <a:latin typeface="Arial Narrow" pitchFamily="34" charset="0"/>
              </a:rPr>
              <a:t>Not indicated for </a:t>
            </a:r>
            <a:r>
              <a:rPr lang="en-US" sz="2200" b="1" dirty="0" err="1" smtClean="0">
                <a:latin typeface="Arial Narrow" pitchFamily="34" charset="0"/>
              </a:rPr>
              <a:t>monotherapy</a:t>
            </a:r>
            <a:r>
              <a:rPr lang="en-US" sz="2200" b="1" dirty="0" smtClean="0">
                <a:latin typeface="Arial Narrow" pitchFamily="34" charset="0"/>
              </a:rPr>
              <a:t> &amp; not used as reliever in </a:t>
            </a:r>
            <a:r>
              <a:rPr lang="en-US" altLang="zh-TW" sz="2200" b="1" dirty="0" smtClean="0">
                <a:latin typeface="Arial Narrow" pitchFamily="34" charset="0"/>
                <a:ea typeface="新細明體" pitchFamily="18" charset="-120"/>
              </a:rPr>
              <a:t>in acute attacks </a:t>
            </a:r>
            <a:r>
              <a:rPr lang="en-US" altLang="zh-TW" sz="2200" b="1" i="1" dirty="0" smtClean="0">
                <a:latin typeface="Arial Narrow" pitchFamily="34" charset="0"/>
                <a:ea typeface="新細明體" pitchFamily="18" charset="-120"/>
              </a:rPr>
              <a:t>(</a:t>
            </a:r>
            <a:r>
              <a:rPr lang="en-US" altLang="zh-TW" sz="2200" b="1" i="1" dirty="0" err="1" smtClean="0">
                <a:latin typeface="Arial Narrow" pitchFamily="34" charset="0"/>
                <a:ea typeface="新細明體" pitchFamily="18" charset="-120"/>
              </a:rPr>
              <a:t>bronchodilation</a:t>
            </a:r>
            <a:r>
              <a:rPr lang="en-US" altLang="zh-TW" sz="2200" b="1" i="1" dirty="0" smtClean="0">
                <a:latin typeface="Arial Narrow" pitchFamily="34" charset="0"/>
                <a:ea typeface="新細明體" pitchFamily="18" charset="-120"/>
              </a:rPr>
              <a:t> = 1/3 of </a:t>
            </a:r>
            <a:r>
              <a:rPr lang="en-US" altLang="zh-TW" sz="2200" b="1" i="1" dirty="0" err="1" smtClean="0">
                <a:latin typeface="Arial Narrow" pitchFamily="34" charset="0"/>
                <a:ea typeface="新細明體" pitchFamily="18" charset="-120"/>
              </a:rPr>
              <a:t>salbutamol</a:t>
            </a:r>
            <a:r>
              <a:rPr lang="en-US" altLang="zh-TW" sz="2200" b="1" i="1" dirty="0" smtClean="0">
                <a:latin typeface="Arial Narrow" pitchFamily="34" charset="0"/>
                <a:ea typeface="新細明體" pitchFamily="18" charset="-120"/>
              </a:rPr>
              <a:t>)</a:t>
            </a:r>
            <a:r>
              <a:rPr lang="en-US" sz="2200" b="1" dirty="0" smtClean="0">
                <a:latin typeface="Arial Narrow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000">
              <a:srgbClr val="FF66FF">
                <a:alpha val="71000"/>
              </a:srgbClr>
            </a:gs>
            <a:gs pos="16000">
              <a:srgbClr val="6600FF">
                <a:alpha val="39000"/>
              </a:srgbClr>
            </a:gs>
            <a:gs pos="28000">
              <a:schemeClr val="bg1">
                <a:lumMod val="95000"/>
              </a:schemeClr>
            </a:gs>
            <a:gs pos="72000">
              <a:schemeClr val="bg2">
                <a:lumMod val="90000"/>
                <a:alpha val="49000"/>
              </a:schemeClr>
            </a:gs>
            <a:gs pos="94000">
              <a:srgbClr val="FF99FF">
                <a:alpha val="73000"/>
              </a:srgbClr>
            </a:gs>
            <a:gs pos="96000">
              <a:srgbClr val="CC00CC">
                <a:alpha val="66000"/>
              </a:srgb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410200" y="0"/>
            <a:ext cx="3733800" cy="5232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2800" b="1" i="1" dirty="0" smtClean="0">
                <a:ln>
                  <a:solidFill>
                    <a:srgbClr val="6600FF"/>
                  </a:solidFill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glow rad="101600">
                    <a:srgbClr val="FFE1FF"/>
                  </a:glow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Bradley Hand ITC" pitchFamily="66" charset="0"/>
              </a:rPr>
              <a:t>Asthma THERAPY</a:t>
            </a:r>
            <a:endParaRPr lang="en-US" sz="2800" b="1" i="1" dirty="0">
              <a:ln>
                <a:solidFill>
                  <a:srgbClr val="6600FF"/>
                </a:solidFill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glow rad="101600">
                  <a:srgbClr val="FFE1FF"/>
                </a:glow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Bradley Hand ITC" pitchFamily="66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172200" y="605135"/>
            <a:ext cx="2895600" cy="461665"/>
          </a:xfrm>
          <a:prstGeom prst="rect">
            <a:avLst/>
          </a:prstGeom>
          <a:solidFill>
            <a:schemeClr val="accent4"/>
          </a:solidFill>
          <a:ln w="19050"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chemeClr val="bg1"/>
                </a:solidFill>
                <a:latin typeface="Bernard MT Condensed" pitchFamily="18" charset="0"/>
              </a:rPr>
              <a:t>Leukotriene</a:t>
            </a:r>
            <a:r>
              <a:rPr lang="en-US" sz="2400" dirty="0" smtClean="0">
                <a:solidFill>
                  <a:schemeClr val="bg1"/>
                </a:solidFill>
                <a:latin typeface="Bernard MT Condensed" pitchFamily="18" charset="0"/>
              </a:rPr>
              <a:t> Modifiers</a:t>
            </a: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139521" y="304800"/>
            <a:ext cx="8839200" cy="2590800"/>
          </a:xfrm>
          <a:prstGeom prst="rect">
            <a:avLst/>
          </a:prstGeom>
        </p:spPr>
        <p:txBody>
          <a:bodyPr/>
          <a:lstStyle/>
          <a:p>
            <a:r>
              <a:rPr lang="en-US" altLang="zh-TW" sz="2200" dirty="0" smtClean="0">
                <a:solidFill>
                  <a:srgbClr val="7030A0"/>
                </a:solidFill>
                <a:latin typeface="Bernard MT Condensed" pitchFamily="18" charset="0"/>
              </a:rPr>
              <a:t>Used in;</a:t>
            </a:r>
          </a:p>
          <a:p>
            <a:pPr>
              <a:buBlip>
                <a:blip r:embed="rId2"/>
              </a:buBlip>
            </a:pPr>
            <a:r>
              <a:rPr kumimoji="0" lang="en-US" altLang="zh-TW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新細明體" pitchFamily="18" charset="-120"/>
              </a:rPr>
              <a:t>   Prevention  of</a:t>
            </a:r>
          </a:p>
          <a:p>
            <a:pPr marL="0" lvl="1">
              <a:lnSpc>
                <a:spcPts val="2300"/>
              </a:lnSpc>
              <a:defRPr/>
            </a:pPr>
            <a:r>
              <a:rPr kumimoji="0" lang="en-US" altLang="zh-TW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新細明體" pitchFamily="18" charset="-120"/>
              </a:rPr>
              <a:t>      Aspirin induced asthma </a:t>
            </a:r>
            <a:r>
              <a:rPr lang="en-US" altLang="zh-TW" sz="2200" b="1" dirty="0" smtClean="0">
                <a:latin typeface="Arial Narrow" pitchFamily="34" charset="0"/>
                <a:ea typeface="新細明體" pitchFamily="18" charset="-120"/>
                <a:sym typeface="Wingdings 3"/>
              </a:rPr>
              <a:t>&gt; </a:t>
            </a:r>
            <a:r>
              <a:rPr lang="en-US" altLang="zh-TW" sz="2200" b="1" dirty="0" err="1" smtClean="0">
                <a:latin typeface="Arial Narrow" pitchFamily="34" charset="0"/>
                <a:ea typeface="新細明體" pitchFamily="18" charset="-120"/>
                <a:sym typeface="Wingdings 3"/>
              </a:rPr>
              <a:t>effcient</a:t>
            </a:r>
            <a:endParaRPr kumimoji="0" lang="en-US" altLang="zh-TW" sz="2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新細明體" pitchFamily="18" charset="-120"/>
            </a:endParaRPr>
          </a:p>
          <a:p>
            <a:pPr marL="0" marR="0" lvl="1" algn="l" defTabSz="914400" rtl="0" eaLnBrk="1" fontAlgn="auto" latinLnBrk="0" hangingPunct="1">
              <a:lnSpc>
                <a:spcPts val="23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zh-TW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新細明體" pitchFamily="18" charset="-120"/>
              </a:rPr>
              <a:t>      Exercise induced asthma</a:t>
            </a:r>
          </a:p>
          <a:p>
            <a:pPr marL="0" marR="0" lvl="1" algn="l" defTabSz="914400" rtl="0" eaLnBrk="1" fontAlgn="auto" latinLnBrk="0" hangingPunct="1">
              <a:lnSpc>
                <a:spcPts val="23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zh-TW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新細明體" pitchFamily="18" charset="-120"/>
              </a:rPr>
              <a:t>      Decrease both early and late responses to allergen induced asthma</a:t>
            </a:r>
          </a:p>
          <a:p>
            <a:pPr lvl="0">
              <a:lnSpc>
                <a:spcPts val="2300"/>
              </a:lnSpc>
              <a:buBlip>
                <a:blip r:embed="rId2"/>
              </a:buBlip>
            </a:pPr>
            <a:r>
              <a:rPr lang="en-US" sz="2200" b="1" dirty="0" smtClean="0">
                <a:latin typeface="Arial Narrow" pitchFamily="34" charset="0"/>
              </a:rPr>
              <a:t>   Maintenance (</a:t>
            </a:r>
            <a:r>
              <a:rPr kumimoji="0" lang="en-US" altLang="zh-TW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新細明體" pitchFamily="18" charset="-120"/>
              </a:rPr>
              <a:t>Long </a:t>
            </a:r>
            <a:r>
              <a:rPr lang="en-US" altLang="zh-TW" sz="2200" b="1" dirty="0" smtClean="0">
                <a:latin typeface="Arial Narrow" pitchFamily="34" charset="0"/>
                <a:ea typeface="新細明體" pitchFamily="18" charset="-120"/>
              </a:rPr>
              <a:t>T</a:t>
            </a:r>
            <a:r>
              <a:rPr kumimoji="0" lang="en-US" altLang="zh-TW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新細明體" pitchFamily="18" charset="-120"/>
              </a:rPr>
              <a:t>erm</a:t>
            </a:r>
            <a:r>
              <a:rPr kumimoji="0" lang="en-US" altLang="zh-TW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新細明體" pitchFamily="18" charset="-120"/>
              </a:rPr>
              <a:t>) Therapy of </a:t>
            </a:r>
          </a:p>
          <a:p>
            <a:pPr lvl="0">
              <a:lnSpc>
                <a:spcPts val="2300"/>
              </a:lnSpc>
            </a:pPr>
            <a:r>
              <a:rPr lang="en-US" altLang="zh-TW" sz="2200" b="1" dirty="0" smtClean="0">
                <a:latin typeface="Arial Narrow" pitchFamily="34" charset="0"/>
                <a:ea typeface="新細明體" pitchFamily="18" charset="-120"/>
              </a:rPr>
              <a:t>       M</a:t>
            </a:r>
            <a:r>
              <a:rPr kumimoji="0" lang="en-US" altLang="zh-TW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新細明體" pitchFamily="18" charset="-120"/>
              </a:rPr>
              <a:t>ild</a:t>
            </a:r>
            <a:r>
              <a:rPr kumimoji="0" lang="en-US" altLang="zh-TW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新細明體" pitchFamily="18" charset="-120"/>
              </a:rPr>
              <a:t>  chronic persistent asthma as 2</a:t>
            </a:r>
            <a:r>
              <a:rPr kumimoji="0" lang="en-US" altLang="zh-TW" sz="2200" b="1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新細明體" pitchFamily="18" charset="-120"/>
              </a:rPr>
              <a:t>nd</a:t>
            </a:r>
            <a:r>
              <a:rPr kumimoji="0" lang="en-US" altLang="zh-TW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新細明體" pitchFamily="18" charset="-120"/>
              </a:rPr>
              <a:t> line or as a</a:t>
            </a:r>
            <a:r>
              <a:rPr lang="en-GB" altLang="zh-TW" sz="2200" b="1" dirty="0" err="1" smtClean="0">
                <a:latin typeface="Arial Narrow" pitchFamily="34" charset="0"/>
                <a:ea typeface="新細明體" pitchFamily="18" charset="-120"/>
                <a:sym typeface="Symbol" pitchFamily="18" charset="2"/>
              </a:rPr>
              <a:t>dd</a:t>
            </a:r>
            <a:r>
              <a:rPr lang="en-GB" altLang="zh-TW" sz="2200" b="1" dirty="0" smtClean="0">
                <a:latin typeface="Arial Narrow" pitchFamily="34" charset="0"/>
                <a:ea typeface="新細明體" pitchFamily="18" charset="-120"/>
                <a:sym typeface="Symbol" pitchFamily="18" charset="2"/>
              </a:rPr>
              <a:t> on therapy </a:t>
            </a:r>
            <a:r>
              <a:rPr lang="en-US" altLang="zh-TW" sz="2200" b="1" dirty="0" smtClean="0">
                <a:latin typeface="Arial Narrow" pitchFamily="34" charset="0"/>
                <a:ea typeface="新細明體" pitchFamily="18" charset="-120"/>
              </a:rPr>
              <a:t>to LABA, </a:t>
            </a:r>
            <a:br>
              <a:rPr lang="en-US" altLang="zh-TW" sz="2200" b="1" dirty="0" smtClean="0">
                <a:latin typeface="Arial Narrow" pitchFamily="34" charset="0"/>
                <a:ea typeface="新細明體" pitchFamily="18" charset="-120"/>
              </a:rPr>
            </a:br>
            <a:r>
              <a:rPr lang="en-US" altLang="zh-TW" sz="2200" b="1" dirty="0" smtClean="0">
                <a:latin typeface="Arial Narrow" pitchFamily="34" charset="0"/>
                <a:ea typeface="新細明體" pitchFamily="18" charset="-120"/>
              </a:rPr>
              <a:t>       to </a:t>
            </a:r>
            <a:r>
              <a:rPr lang="en-US" altLang="zh-TW" sz="2200" b="1" dirty="0" smtClean="0">
                <a:latin typeface="Arial Narrow" pitchFamily="34" charset="0"/>
                <a:ea typeface="新細明體" pitchFamily="18" charset="-120"/>
                <a:sym typeface="Wingdings 3"/>
              </a:rPr>
              <a:t> </a:t>
            </a:r>
            <a:r>
              <a:rPr lang="en-US" sz="2200" b="1" dirty="0" smtClean="0">
                <a:latin typeface="Arial Narrow" pitchFamily="34" charset="0"/>
              </a:rPr>
              <a:t>lung function /</a:t>
            </a:r>
            <a:r>
              <a:rPr lang="en-US" altLang="zh-TW" sz="2200" b="1" dirty="0" smtClean="0">
                <a:latin typeface="Arial Narrow" pitchFamily="34" charset="0"/>
                <a:ea typeface="新細明體" pitchFamily="18" charset="-120"/>
                <a:sym typeface="Wingdings 3"/>
              </a:rPr>
              <a:t></a:t>
            </a:r>
            <a:r>
              <a:rPr lang="en-US" sz="2200" b="1" dirty="0" smtClean="0">
                <a:latin typeface="Arial Narrow" pitchFamily="34" charset="0"/>
              </a:rPr>
              <a:t>need of short-acting beta</a:t>
            </a:r>
            <a:r>
              <a:rPr lang="en-US" sz="2200" b="1" baseline="-25000" dirty="0" smtClean="0">
                <a:latin typeface="Arial Narrow" pitchFamily="34" charset="0"/>
              </a:rPr>
              <a:t>2</a:t>
            </a:r>
            <a:r>
              <a:rPr lang="en-US" sz="2200" b="1" dirty="0" smtClean="0">
                <a:latin typeface="Arial Narrow" pitchFamily="34" charset="0"/>
              </a:rPr>
              <a:t>-agonists if exacerbations</a:t>
            </a:r>
            <a:r>
              <a:rPr lang="en-GB" altLang="zh-TW" sz="2200" b="1" dirty="0" smtClean="0">
                <a:latin typeface="Arial Narrow" pitchFamily="34" charset="0"/>
                <a:ea typeface="新細明體" pitchFamily="18" charset="-120"/>
                <a:sym typeface="Symbol" pitchFamily="18" charset="2"/>
              </a:rPr>
              <a:t> </a:t>
            </a:r>
            <a:endParaRPr lang="en-US" altLang="zh-TW" sz="2200" b="1" dirty="0">
              <a:latin typeface="Arial Narrow" pitchFamily="34" charset="0"/>
              <a:ea typeface="新細明體" pitchFamily="18" charset="-120"/>
              <a:sym typeface="Symbol" pitchFamily="18" charset="2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2400" y="2787966"/>
            <a:ext cx="246093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dirty="0" smtClean="0">
                <a:solidFill>
                  <a:srgbClr val="7030A0"/>
                </a:solidFill>
                <a:latin typeface="Bernard MT Condensed" pitchFamily="18" charset="0"/>
              </a:rPr>
              <a:t>Interactions  &amp; ADRs </a:t>
            </a:r>
            <a:endParaRPr lang="en-US" sz="2200" dirty="0">
              <a:solidFill>
                <a:srgbClr val="7030A0"/>
              </a:solidFill>
              <a:latin typeface="Bernard MT Condensed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05684" y="3124200"/>
            <a:ext cx="8890716" cy="2235558"/>
          </a:xfrm>
          <a:prstGeom prst="rect">
            <a:avLst/>
          </a:prstGeom>
        </p:spPr>
        <p:txBody>
          <a:bodyPr/>
          <a:lstStyle/>
          <a:p>
            <a:pPr marL="0" lvl="1">
              <a:lnSpc>
                <a:spcPts val="2500"/>
              </a:lnSpc>
              <a:buClr>
                <a:srgbClr val="FF00FF"/>
              </a:buClr>
              <a:buSzPct val="80000"/>
              <a:buFont typeface="Wingdings 2" pitchFamily="18" charset="2"/>
              <a:buChar char="®"/>
            </a:pPr>
            <a:r>
              <a:rPr lang="en-US" altLang="zh-TW" sz="2200" b="1" dirty="0" smtClean="0">
                <a:latin typeface="Arial Narrow" pitchFamily="34" charset="0"/>
                <a:ea typeface="新細明體" pitchFamily="18" charset="-120"/>
              </a:rPr>
              <a:t>Restlessness &amp; headache</a:t>
            </a:r>
          </a:p>
          <a:p>
            <a:pPr marL="0" lvl="1">
              <a:lnSpc>
                <a:spcPts val="2500"/>
              </a:lnSpc>
              <a:buClr>
                <a:srgbClr val="FF00FF"/>
              </a:buClr>
              <a:buSzPct val="80000"/>
              <a:buFont typeface="Wingdings 2" pitchFamily="18" charset="2"/>
              <a:buChar char="®"/>
            </a:pPr>
            <a:r>
              <a:rPr lang="en-US" altLang="zh-TW" sz="2200" b="1" dirty="0" smtClean="0">
                <a:latin typeface="Arial Narrow" pitchFamily="34" charset="0"/>
                <a:ea typeface="新細明體" pitchFamily="18" charset="-120"/>
              </a:rPr>
              <a:t>GI disturbances</a:t>
            </a:r>
          </a:p>
          <a:p>
            <a:pPr marL="0" lvl="1">
              <a:lnSpc>
                <a:spcPts val="2500"/>
              </a:lnSpc>
              <a:buClr>
                <a:srgbClr val="FF00FF"/>
              </a:buClr>
              <a:buSzPct val="80000"/>
              <a:buFont typeface="Wingdings 2" pitchFamily="18" charset="2"/>
              <a:buChar char="®"/>
            </a:pPr>
            <a:r>
              <a:rPr lang="en-US" altLang="zh-TW" sz="2200" b="1" dirty="0" smtClean="0">
                <a:latin typeface="Arial Narrow" pitchFamily="34" charset="0"/>
                <a:ea typeface="新細明體" pitchFamily="18" charset="-120"/>
              </a:rPr>
              <a:t>Hypersensitivity reactions, arthritis</a:t>
            </a:r>
          </a:p>
          <a:p>
            <a:pPr marL="0" lvl="1">
              <a:lnSpc>
                <a:spcPts val="2500"/>
              </a:lnSpc>
              <a:buClr>
                <a:srgbClr val="FF00FF"/>
              </a:buClr>
              <a:buSzPct val="80000"/>
              <a:buFont typeface="Wingdings 2" pitchFamily="18" charset="2"/>
              <a:buChar char="®"/>
            </a:pPr>
            <a:r>
              <a:rPr lang="en-US" altLang="zh-TW" sz="2200" b="1" dirty="0" smtClean="0">
                <a:latin typeface="Arial Narrow" pitchFamily="34" charset="0"/>
                <a:ea typeface="新細明體" pitchFamily="18" charset="-120"/>
              </a:rPr>
              <a:t>Respiratory tract infections </a:t>
            </a:r>
          </a:p>
          <a:p>
            <a:pPr marL="0" lvl="1">
              <a:lnSpc>
                <a:spcPts val="2500"/>
              </a:lnSpc>
              <a:buClr>
                <a:srgbClr val="FF00FF"/>
              </a:buClr>
              <a:buSzPct val="80000"/>
              <a:buFont typeface="Wingdings 2" pitchFamily="18" charset="2"/>
              <a:buChar char="®"/>
            </a:pPr>
            <a:r>
              <a:rPr lang="en-US" altLang="zh-TW" sz="2200" b="1" dirty="0" smtClean="0">
                <a:latin typeface="Arial Narrow" pitchFamily="34" charset="0"/>
                <a:ea typeface="新細明體" pitchFamily="18" charset="-120"/>
              </a:rPr>
              <a:t>Reversible hepatitis &amp; </a:t>
            </a:r>
            <a:r>
              <a:rPr lang="en-US" altLang="zh-TW" sz="2200" b="1" dirty="0" err="1" smtClean="0">
                <a:latin typeface="Arial Narrow" pitchFamily="34" charset="0"/>
                <a:ea typeface="新細明體" pitchFamily="18" charset="-120"/>
              </a:rPr>
              <a:t>hyperbilirubinemia</a:t>
            </a:r>
            <a:r>
              <a:rPr lang="en-US" altLang="zh-TW" sz="2200" b="1" dirty="0" smtClean="0">
                <a:latin typeface="Arial Narrow" pitchFamily="34" charset="0"/>
                <a:ea typeface="新細明體" pitchFamily="18" charset="-120"/>
              </a:rPr>
              <a:t> ( &gt;</a:t>
            </a:r>
            <a:r>
              <a:rPr lang="en-US" altLang="zh-TW" sz="2200" b="1" dirty="0" err="1" smtClean="0">
                <a:latin typeface="Arial Narrow" pitchFamily="34" charset="0"/>
                <a:ea typeface="新細明體" pitchFamily="18" charset="-120"/>
              </a:rPr>
              <a:t>Zileutin</a:t>
            </a:r>
            <a:r>
              <a:rPr lang="en-US" altLang="zh-TW" sz="2200" b="1" dirty="0" smtClean="0">
                <a:latin typeface="Arial Narrow" pitchFamily="34" charset="0"/>
                <a:ea typeface="新細明體" pitchFamily="18" charset="-120"/>
              </a:rPr>
              <a:t>)</a:t>
            </a:r>
          </a:p>
          <a:p>
            <a:pPr>
              <a:lnSpc>
                <a:spcPts val="2500"/>
              </a:lnSpc>
              <a:buClr>
                <a:srgbClr val="FF00FF"/>
              </a:buClr>
              <a:buSzPct val="80000"/>
              <a:buFont typeface="Wingdings 2" pitchFamily="18" charset="2"/>
              <a:buChar char="®"/>
            </a:pPr>
            <a:r>
              <a:rPr lang="en-US" sz="2200" b="1" spc="-40" dirty="0" smtClean="0">
                <a:latin typeface="Arial Narrow" pitchFamily="34" charset="0"/>
              </a:rPr>
              <a:t>Acute </a:t>
            </a:r>
            <a:r>
              <a:rPr lang="en-US" sz="2200" b="1" spc="-40" dirty="0" err="1" smtClean="0">
                <a:latin typeface="Arial Narrow" pitchFamily="34" charset="0"/>
              </a:rPr>
              <a:t>vasculitis</a:t>
            </a:r>
            <a:r>
              <a:rPr lang="en-US" sz="2200" b="1" spc="-40" dirty="0" smtClean="0">
                <a:latin typeface="Arial Narrow" pitchFamily="34" charset="0"/>
              </a:rPr>
              <a:t>, </a:t>
            </a:r>
            <a:r>
              <a:rPr lang="en-US" sz="2200" b="1" spc="-40" dirty="0" err="1" smtClean="0">
                <a:latin typeface="Arial Narrow" pitchFamily="34" charset="0"/>
              </a:rPr>
              <a:t>eosinophilia</a:t>
            </a:r>
            <a:r>
              <a:rPr lang="en-US" sz="2200" b="1" spc="-40" dirty="0" smtClean="0">
                <a:latin typeface="Arial Narrow" pitchFamily="34" charset="0"/>
              </a:rPr>
              <a:t> &amp; </a:t>
            </a:r>
            <a:r>
              <a:rPr lang="en-US" altLang="zh-TW" sz="2200" b="1" dirty="0" smtClean="0">
                <a:latin typeface="Arial Narrow" pitchFamily="34" charset="0"/>
                <a:ea typeface="新細明體" pitchFamily="18" charset="-120"/>
                <a:sym typeface="Wingdings 3"/>
              </a:rPr>
              <a:t> </a:t>
            </a:r>
            <a:r>
              <a:rPr lang="en-US" sz="2200" b="1" spc="-40" dirty="0" smtClean="0">
                <a:latin typeface="Arial Narrow" pitchFamily="34" charset="0"/>
              </a:rPr>
              <a:t>of pulmonary symptoms (&gt; </a:t>
            </a:r>
            <a:r>
              <a:rPr lang="en-US" sz="2200" b="1" spc="-40" dirty="0" err="1" smtClean="0">
                <a:latin typeface="Arial Narrow" pitchFamily="34" charset="0"/>
              </a:rPr>
              <a:t>Zafirlukast</a:t>
            </a:r>
            <a:r>
              <a:rPr lang="en-US" sz="2200" b="1" spc="-40" dirty="0" smtClean="0">
                <a:latin typeface="Arial Narrow" pitchFamily="34" charset="0"/>
              </a:rPr>
              <a:t>)</a:t>
            </a:r>
            <a:endParaRPr lang="en-US" altLang="zh-TW" sz="2200" b="1" spc="-40" dirty="0" smtClean="0">
              <a:latin typeface="Arial Narrow" pitchFamily="34" charset="0"/>
              <a:ea typeface="新細明體" pitchFamily="18" charset="-120"/>
            </a:endParaRPr>
          </a:p>
          <a:p>
            <a:pPr marL="0" lvl="1">
              <a:lnSpc>
                <a:spcPts val="2500"/>
              </a:lnSpc>
              <a:buClr>
                <a:srgbClr val="FF00FF"/>
              </a:buClr>
              <a:buSzPct val="80000"/>
              <a:buFont typeface="Wingdings 2" pitchFamily="18" charset="2"/>
              <a:buChar char="®"/>
            </a:pPr>
            <a:r>
              <a:rPr lang="en-US" altLang="zh-TW" sz="2200" b="1" dirty="0" smtClean="0">
                <a:latin typeface="Arial Narrow" pitchFamily="34" charset="0"/>
                <a:ea typeface="新細明體" pitchFamily="18" charset="-120"/>
              </a:rPr>
              <a:t>All are avoided in pregnancy &amp; breast-feeding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52400" y="6248400"/>
            <a:ext cx="8534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spc="-40" dirty="0" err="1" smtClean="0">
                <a:latin typeface="Arial Narrow" pitchFamily="34" charset="0"/>
              </a:rPr>
              <a:t>Montelukast</a:t>
            </a:r>
            <a:r>
              <a:rPr lang="en-US" sz="2200" b="1" spc="-40" dirty="0" smtClean="0">
                <a:latin typeface="Arial Narrow" pitchFamily="34" charset="0"/>
              </a:rPr>
              <a:t>; is the safest, well tolerated, least reported  ADRs &amp; interactions.</a:t>
            </a: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>
          <a:xfrm>
            <a:off x="152400" y="5436513"/>
            <a:ext cx="8839200" cy="762000"/>
          </a:xfrm>
          <a:prstGeom prst="rect">
            <a:avLst/>
          </a:prstGeom>
        </p:spPr>
        <p:txBody>
          <a:bodyPr/>
          <a:lstStyle/>
          <a:p>
            <a:r>
              <a:rPr lang="en-US" altLang="zh-TW" sz="2200" b="1" dirty="0" err="1" smtClean="0">
                <a:latin typeface="Arial Narrow" pitchFamily="34" charset="0"/>
                <a:ea typeface="新細明體" pitchFamily="18" charset="-120"/>
              </a:rPr>
              <a:t>Zileuton</a:t>
            </a:r>
            <a:r>
              <a:rPr lang="en-US" altLang="zh-TW" sz="2200" b="1" dirty="0" smtClean="0">
                <a:latin typeface="Arial Narrow" pitchFamily="34" charset="0"/>
                <a:ea typeface="新細明體" pitchFamily="18" charset="-120"/>
              </a:rPr>
              <a:t> </a:t>
            </a:r>
            <a:r>
              <a:rPr lang="en-US" altLang="zh-TW" sz="2200" b="1" dirty="0" smtClean="0">
                <a:latin typeface="Arial Narrow" pitchFamily="34" charset="0"/>
                <a:ea typeface="新細明體" pitchFamily="18" charset="-120"/>
                <a:sym typeface="Wingdings 3"/>
              </a:rPr>
              <a:t></a:t>
            </a:r>
            <a:r>
              <a:rPr lang="en-US" altLang="zh-TW" sz="2200" b="1" dirty="0" smtClean="0">
                <a:latin typeface="Arial Narrow" pitchFamily="34" charset="0"/>
                <a:ea typeface="新細明體" pitchFamily="18" charset="-120"/>
              </a:rPr>
              <a:t>metabolism of </a:t>
            </a:r>
            <a:r>
              <a:rPr lang="en-US" altLang="zh-TW" sz="2200" b="1" dirty="0" err="1" smtClean="0">
                <a:latin typeface="Arial Narrow" pitchFamily="34" charset="0"/>
                <a:ea typeface="新細明體" pitchFamily="18" charset="-120"/>
              </a:rPr>
              <a:t>theophylline</a:t>
            </a:r>
            <a:r>
              <a:rPr lang="en-US" altLang="zh-TW" sz="2200" b="1" dirty="0" smtClean="0">
                <a:latin typeface="Arial Narrow" pitchFamily="34" charset="0"/>
                <a:ea typeface="新細明體" pitchFamily="18" charset="-120"/>
              </a:rPr>
              <a:t>, </a:t>
            </a:r>
            <a:r>
              <a:rPr lang="en-US" altLang="zh-TW" sz="2200" b="1" dirty="0" err="1" smtClean="0">
                <a:latin typeface="Arial Narrow" pitchFamily="34" charset="0"/>
                <a:ea typeface="新細明體" pitchFamily="18" charset="-120"/>
              </a:rPr>
              <a:t>warfarin</a:t>
            </a:r>
            <a:r>
              <a:rPr lang="en-US" altLang="zh-TW" sz="2200" b="1" dirty="0" smtClean="0">
                <a:latin typeface="Arial Narrow" pitchFamily="34" charset="0"/>
                <a:ea typeface="新細明體" pitchFamily="18" charset="-120"/>
              </a:rPr>
              <a:t>, </a:t>
            </a:r>
            <a:r>
              <a:rPr lang="en-US" altLang="zh-TW" sz="2200" b="1" dirty="0" err="1" smtClean="0">
                <a:latin typeface="Arial Narrow" pitchFamily="34" charset="0"/>
                <a:ea typeface="新細明體" pitchFamily="18" charset="-120"/>
              </a:rPr>
              <a:t>terfenadine</a:t>
            </a:r>
            <a:r>
              <a:rPr lang="en-US" altLang="zh-TW" sz="2200" b="1" dirty="0" smtClean="0">
                <a:latin typeface="Arial Narrow" pitchFamily="34" charset="0"/>
                <a:ea typeface="新細明體" pitchFamily="18" charset="-120"/>
              </a:rPr>
              <a:t>, </a:t>
            </a:r>
            <a:r>
              <a:rPr lang="en-US" altLang="zh-TW" sz="2200" b="1" dirty="0" err="1" smtClean="0">
                <a:latin typeface="Arial Narrow" pitchFamily="34" charset="0"/>
                <a:ea typeface="新細明體" pitchFamily="18" charset="-120"/>
              </a:rPr>
              <a:t>propranolol</a:t>
            </a:r>
            <a:endParaRPr lang="en-US" altLang="zh-TW" sz="2200" b="1" dirty="0" smtClean="0">
              <a:latin typeface="Arial Narrow" pitchFamily="34" charset="0"/>
              <a:ea typeface="新細明體" pitchFamily="18" charset="-120"/>
            </a:endParaRPr>
          </a:p>
          <a:p>
            <a:r>
              <a:rPr lang="en-US" altLang="zh-TW" sz="2200" b="1" dirty="0" err="1" smtClean="0">
                <a:latin typeface="Arial Narrow" pitchFamily="34" charset="0"/>
                <a:ea typeface="新細明體" pitchFamily="18" charset="-120"/>
              </a:rPr>
              <a:t>Zafirlukast</a:t>
            </a:r>
            <a:r>
              <a:rPr lang="en-US" altLang="zh-TW" sz="2200" b="1" dirty="0" smtClean="0">
                <a:latin typeface="Arial Narrow" pitchFamily="34" charset="0"/>
                <a:ea typeface="新細明體" pitchFamily="18" charset="-120"/>
              </a:rPr>
              <a:t> </a:t>
            </a:r>
            <a:r>
              <a:rPr lang="en-US" altLang="zh-TW" sz="2200" b="1" dirty="0" smtClean="0">
                <a:latin typeface="Arial Narrow" pitchFamily="34" charset="0"/>
                <a:ea typeface="新細明體" pitchFamily="18" charset="-120"/>
                <a:sym typeface="Wingdings 3"/>
              </a:rPr>
              <a:t></a:t>
            </a:r>
            <a:r>
              <a:rPr lang="en-US" altLang="zh-TW" sz="2200" b="1" dirty="0" err="1" smtClean="0">
                <a:latin typeface="Arial Narrow" pitchFamily="34" charset="0"/>
                <a:ea typeface="新細明體" pitchFamily="18" charset="-120"/>
              </a:rPr>
              <a:t>warfarin</a:t>
            </a:r>
            <a:r>
              <a:rPr lang="en-US" altLang="zh-TW" sz="2200" b="1" dirty="0" smtClean="0">
                <a:latin typeface="Arial Narrow" pitchFamily="34" charset="0"/>
                <a:ea typeface="新細明體" pitchFamily="18" charset="-120"/>
              </a:rPr>
              <a:t> / </a:t>
            </a:r>
            <a:r>
              <a:rPr lang="en-US" altLang="zh-TW" sz="2200" b="1" dirty="0" smtClean="0">
                <a:latin typeface="Arial Narrow" pitchFamily="34" charset="0"/>
                <a:ea typeface="新細明體" pitchFamily="18" charset="-120"/>
                <a:sym typeface="Wingdings 3"/>
              </a:rPr>
              <a:t></a:t>
            </a:r>
            <a:r>
              <a:rPr lang="en-US" altLang="zh-TW" sz="2200" b="1" dirty="0" err="1" smtClean="0">
                <a:latin typeface="Arial Narrow" pitchFamily="34" charset="0"/>
                <a:ea typeface="新細明體" pitchFamily="18" charset="-120"/>
              </a:rPr>
              <a:t>theophylline</a:t>
            </a:r>
            <a:r>
              <a:rPr lang="en-US" altLang="zh-TW" sz="2200" b="1" dirty="0" smtClean="0">
                <a:latin typeface="Arial Narrow" pitchFamily="34" charset="0"/>
                <a:ea typeface="新細明體" pitchFamily="18" charset="-120"/>
              </a:rPr>
              <a:t>  &amp; erythromycin concentration</a:t>
            </a:r>
            <a:endParaRPr kumimoji="0" lang="en-US" altLang="zh-TW" sz="2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新細明體" pitchFamily="18" charset="-120"/>
            </a:endParaRPr>
          </a:p>
        </p:txBody>
      </p:sp>
      <p:pic>
        <p:nvPicPr>
          <p:cNvPr id="9" name="Picture 4" descr="http://www.lungcancer.ucla.edu/images/adam_bronchitis.jpg"/>
          <p:cNvPicPr>
            <a:picLocks noChangeAspect="1" noChangeArrowheads="1"/>
          </p:cNvPicPr>
          <p:nvPr/>
        </p:nvPicPr>
        <p:blipFill>
          <a:blip r:embed="rId3" cstate="print"/>
          <a:srcRect l="60000" t="45000" r="14000" b="22500"/>
          <a:stretch>
            <a:fillRect/>
          </a:stretch>
        </p:blipFill>
        <p:spPr bwMode="auto">
          <a:xfrm>
            <a:off x="7239000" y="2743200"/>
            <a:ext cx="1066800" cy="1066800"/>
          </a:xfrm>
          <a:prstGeom prst="ellipse">
            <a:avLst/>
          </a:prstGeom>
          <a:noFill/>
        </p:spPr>
      </p:pic>
      <p:pic>
        <p:nvPicPr>
          <p:cNvPr id="14" name="Picture 4" descr="http://www.lungcancer.ucla.edu/images/adam_bronchitis.jpg"/>
          <p:cNvPicPr>
            <a:picLocks noChangeAspect="1" noChangeArrowheads="1"/>
          </p:cNvPicPr>
          <p:nvPr/>
        </p:nvPicPr>
        <p:blipFill>
          <a:blip r:embed="rId3" cstate="print"/>
          <a:srcRect l="16000" t="45000" r="56000" b="22500"/>
          <a:stretch>
            <a:fillRect/>
          </a:stretch>
        </p:blipFill>
        <p:spPr bwMode="auto">
          <a:xfrm>
            <a:off x="7696200" y="3505200"/>
            <a:ext cx="1037492" cy="963386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000">
              <a:srgbClr val="FF66FF">
                <a:alpha val="71000"/>
              </a:srgbClr>
            </a:gs>
            <a:gs pos="16000">
              <a:srgbClr val="6600FF">
                <a:alpha val="39000"/>
              </a:srgbClr>
            </a:gs>
            <a:gs pos="28000">
              <a:schemeClr val="bg1">
                <a:lumMod val="95000"/>
              </a:schemeClr>
            </a:gs>
            <a:gs pos="72000">
              <a:schemeClr val="bg2">
                <a:lumMod val="90000"/>
                <a:alpha val="49000"/>
              </a:schemeClr>
            </a:gs>
            <a:gs pos="94000">
              <a:srgbClr val="FF99FF">
                <a:alpha val="73000"/>
              </a:srgbClr>
            </a:gs>
            <a:gs pos="96000">
              <a:srgbClr val="CC00CC">
                <a:alpha val="66000"/>
              </a:srgb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410200" y="0"/>
            <a:ext cx="3733800" cy="5232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2800" b="1" i="1" dirty="0" smtClean="0">
                <a:ln>
                  <a:solidFill>
                    <a:srgbClr val="6600FF"/>
                  </a:solidFill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glow rad="101600">
                    <a:srgbClr val="FFE1FF"/>
                  </a:glow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Bradley Hand ITC" pitchFamily="66" charset="0"/>
              </a:rPr>
              <a:t>Asthma THERAPY</a:t>
            </a:r>
            <a:endParaRPr lang="en-US" sz="2800" b="1" i="1" dirty="0">
              <a:ln>
                <a:solidFill>
                  <a:srgbClr val="6600FF"/>
                </a:solidFill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glow rad="101600">
                  <a:srgbClr val="FFE1FF"/>
                </a:glow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Bradley Hand ITC" pitchFamily="66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2400" y="316605"/>
            <a:ext cx="3733800" cy="430887"/>
          </a:xfrm>
          <a:prstGeom prst="rect">
            <a:avLst/>
          </a:prstGeom>
          <a:solidFill>
            <a:schemeClr val="accent4"/>
          </a:solidFill>
          <a:ln w="19050"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66FF"/>
                </a:solidFill>
                <a:latin typeface="Bernard MT Condensed" pitchFamily="18" charset="0"/>
              </a:rPr>
              <a:t>3. </a:t>
            </a:r>
            <a:r>
              <a:rPr lang="en-US" sz="2200" dirty="0" smtClean="0">
                <a:solidFill>
                  <a:schemeClr val="bg1"/>
                </a:solidFill>
                <a:latin typeface="Bernard MT Condensed" pitchFamily="18" charset="0"/>
              </a:rPr>
              <a:t>Anti- </a:t>
            </a:r>
            <a:r>
              <a:rPr lang="en-US" sz="2200" dirty="0" err="1" smtClean="0">
                <a:solidFill>
                  <a:schemeClr val="bg1"/>
                </a:solidFill>
                <a:latin typeface="Bernard MT Condensed" pitchFamily="18" charset="0"/>
              </a:rPr>
              <a:t>IgE</a:t>
            </a:r>
            <a:r>
              <a:rPr lang="en-US" sz="2200" dirty="0" smtClean="0">
                <a:solidFill>
                  <a:schemeClr val="bg1"/>
                </a:solidFill>
                <a:latin typeface="Bernard MT Condensed" pitchFamily="18" charset="0"/>
              </a:rPr>
              <a:t> Monoclonal Antibody</a:t>
            </a:r>
          </a:p>
        </p:txBody>
      </p:sp>
      <p:sp>
        <p:nvSpPr>
          <p:cNvPr id="6" name="Rectangle 5"/>
          <p:cNvSpPr/>
          <p:nvPr/>
        </p:nvSpPr>
        <p:spPr>
          <a:xfrm>
            <a:off x="3875061" y="316605"/>
            <a:ext cx="161133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dirty="0" err="1" smtClean="0">
                <a:solidFill>
                  <a:srgbClr val="6600FF"/>
                </a:solidFill>
                <a:latin typeface="Bernard MT Condensed" pitchFamily="18" charset="0"/>
              </a:rPr>
              <a:t>Omalizumab</a:t>
            </a:r>
            <a:r>
              <a:rPr lang="en-US" sz="2200" dirty="0" smtClean="0">
                <a:solidFill>
                  <a:srgbClr val="6600FF"/>
                </a:solidFill>
                <a:latin typeface="Bernard MT Condensed" pitchFamily="18" charset="0"/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3216" y="1143000"/>
            <a:ext cx="1371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7030A0"/>
                </a:solidFill>
                <a:latin typeface="Bernard MT Condensed" pitchFamily="18" charset="0"/>
              </a:rPr>
              <a:t>Mechanism</a:t>
            </a:r>
            <a:endParaRPr lang="en-US" sz="2200" dirty="0">
              <a:solidFill>
                <a:srgbClr val="7030A0"/>
              </a:solidFill>
              <a:latin typeface="Bernard MT Condensed" pitchFamily="18" charset="0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print">
            <a:lum bright="-30000" contrast="30000"/>
          </a:blip>
          <a:srcRect l="2892" t="3677" r="2670" b="4530"/>
          <a:stretch>
            <a:fillRect/>
          </a:stretch>
        </p:blipFill>
        <p:spPr bwMode="auto">
          <a:xfrm>
            <a:off x="3733800" y="2362200"/>
            <a:ext cx="5314293" cy="4343400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152400" y="752475"/>
            <a:ext cx="85344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 smtClean="0">
                <a:latin typeface="Arial Narrow" pitchFamily="34" charset="0"/>
                <a:cs typeface="Times New Roman" pitchFamily="18" charset="0"/>
              </a:rPr>
              <a:t>Is a Recombinant </a:t>
            </a:r>
            <a:r>
              <a:rPr lang="en-US" sz="2200" b="1" dirty="0" err="1" smtClean="0">
                <a:latin typeface="Arial Narrow" pitchFamily="34" charset="0"/>
                <a:cs typeface="Times New Roman" pitchFamily="18" charset="0"/>
              </a:rPr>
              <a:t>MAb</a:t>
            </a:r>
            <a:r>
              <a:rPr lang="en-US" sz="2200" b="1" dirty="0" smtClean="0">
                <a:latin typeface="Arial Narrow" pitchFamily="34" charset="0"/>
                <a:cs typeface="Times New Roman" pitchFamily="18" charset="0"/>
              </a:rPr>
              <a:t> directed against human </a:t>
            </a:r>
            <a:r>
              <a:rPr lang="en-US" sz="2200" b="1" dirty="0" err="1" smtClean="0">
                <a:latin typeface="Arial Narrow" pitchFamily="34" charset="0"/>
                <a:cs typeface="Times New Roman" pitchFamily="18" charset="0"/>
              </a:rPr>
              <a:t>IgE</a:t>
            </a:r>
            <a:r>
              <a:rPr lang="en-US" sz="2200" b="1" dirty="0" smtClean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altLang="zh-TW" sz="2200" b="1" dirty="0" smtClean="0">
                <a:latin typeface="Arial Narrow" pitchFamily="34" charset="0"/>
                <a:ea typeface="新細明體" pitchFamily="18" charset="-120"/>
                <a:sym typeface="Wingdings 3"/>
              </a:rPr>
              <a:t> given subcutaneous </a:t>
            </a:r>
            <a:endParaRPr lang="en-US" sz="2200" dirty="0">
              <a:latin typeface="Arial Narrow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23216" y="1447800"/>
            <a:ext cx="8991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</a:pPr>
            <a:r>
              <a:rPr lang="en-GB" sz="2200" b="1" dirty="0" smtClean="0">
                <a:latin typeface="Arial Narrow" pitchFamily="34" charset="0"/>
                <a:cs typeface="Lucida Sans Unicode" pitchFamily="34" charset="0"/>
              </a:rPr>
              <a:t>It binds to </a:t>
            </a:r>
            <a:r>
              <a:rPr lang="en-GB" sz="2200" b="1" dirty="0" err="1" smtClean="0">
                <a:latin typeface="Arial Narrow" pitchFamily="34" charset="0"/>
                <a:cs typeface="Lucida Sans Unicode" pitchFamily="34" charset="0"/>
              </a:rPr>
              <a:t>Fc</a:t>
            </a:r>
            <a:r>
              <a:rPr lang="en-GB" sz="2200" b="1" dirty="0" smtClean="0">
                <a:latin typeface="Arial Narrow" pitchFamily="34" charset="0"/>
                <a:cs typeface="Lucida Sans Unicode" pitchFamily="34" charset="0"/>
              </a:rPr>
              <a:t> region of </a:t>
            </a:r>
            <a:r>
              <a:rPr lang="en-GB" sz="2200" b="1" u="heavy" dirty="0" smtClean="0">
                <a:uFill>
                  <a:solidFill>
                    <a:srgbClr val="FF00FF"/>
                  </a:solidFill>
                </a:uFill>
                <a:latin typeface="Arial Narrow" pitchFamily="34" charset="0"/>
                <a:cs typeface="Lucida Sans Unicode" pitchFamily="34" charset="0"/>
              </a:rPr>
              <a:t>free</a:t>
            </a:r>
            <a:r>
              <a:rPr lang="en-GB" sz="2200" b="1" dirty="0" smtClean="0">
                <a:latin typeface="Arial Narrow" pitchFamily="34" charset="0"/>
                <a:cs typeface="Lucida Sans Unicode" pitchFamily="34" charset="0"/>
              </a:rPr>
              <a:t> </a:t>
            </a:r>
            <a:r>
              <a:rPr lang="en-GB" sz="2200" b="1" dirty="0" err="1" smtClean="0">
                <a:latin typeface="Arial Narrow" pitchFamily="34" charset="0"/>
                <a:cs typeface="Lucida Sans Unicode" pitchFamily="34" charset="0"/>
              </a:rPr>
              <a:t>IgE</a:t>
            </a:r>
            <a:r>
              <a:rPr lang="en-GB" sz="2200" b="1" dirty="0" smtClean="0">
                <a:latin typeface="Arial Narrow" pitchFamily="34" charset="0"/>
                <a:cs typeface="Lucida Sans Unicode" pitchFamily="34" charset="0"/>
              </a:rPr>
              <a:t> molecules </a:t>
            </a:r>
            <a:r>
              <a:rPr lang="en-US" altLang="zh-TW" sz="2200" b="1" dirty="0" smtClean="0">
                <a:latin typeface="Arial Narrow" pitchFamily="34" charset="0"/>
                <a:ea typeface="新細明體" pitchFamily="18" charset="-120"/>
                <a:sym typeface="Wingdings 3"/>
              </a:rPr>
              <a:t> prevent</a:t>
            </a:r>
            <a:r>
              <a:rPr lang="en-GB" sz="2200" b="1" dirty="0" smtClean="0">
                <a:latin typeface="Arial Narrow" pitchFamily="34" charset="0"/>
                <a:cs typeface="Lucida Sans Unicode" pitchFamily="34" charset="0"/>
              </a:rPr>
              <a:t> its binding to cell-surface receptors on inflammatory cells. It will not bind to </a:t>
            </a:r>
            <a:r>
              <a:rPr lang="en-GB" sz="2200" b="1" dirty="0" err="1" smtClean="0">
                <a:latin typeface="Arial Narrow" pitchFamily="34" charset="0"/>
                <a:cs typeface="Lucida Sans Unicode" pitchFamily="34" charset="0"/>
              </a:rPr>
              <a:t>IgE</a:t>
            </a:r>
            <a:r>
              <a:rPr lang="en-GB" sz="2200" b="1" dirty="0" smtClean="0">
                <a:latin typeface="Arial Narrow" pitchFamily="34" charset="0"/>
                <a:cs typeface="Lucida Sans Unicode" pitchFamily="34" charset="0"/>
              </a:rPr>
              <a:t> already bound.                              </a:t>
            </a:r>
            <a:endParaRPr lang="en-US" sz="2200" b="1" dirty="0">
              <a:latin typeface="Arial Narrow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23216" y="2416314"/>
            <a:ext cx="3276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lnSpc>
                <a:spcPts val="2400"/>
              </a:lnSpc>
              <a:buClr>
                <a:srgbClr val="FFFF00"/>
              </a:buClr>
            </a:pPr>
            <a:r>
              <a:rPr lang="en-US" altLang="zh-TW" sz="2200" b="1" dirty="0" smtClean="0">
                <a:latin typeface="Arial Narrow" pitchFamily="34" charset="0"/>
                <a:ea typeface="新細明體" pitchFamily="18" charset="-120"/>
                <a:sym typeface="Wingdings 3"/>
              </a:rPr>
              <a:t></a:t>
            </a:r>
            <a:r>
              <a:rPr kumimoji="1" lang="en-US" sz="2200" b="1" dirty="0" smtClean="0">
                <a:latin typeface="Arial Narrow" pitchFamily="34" charset="0"/>
              </a:rPr>
              <a:t>early &amp; late responses to antigen challenge</a:t>
            </a:r>
            <a:endParaRPr kumimoji="1" lang="en-US" sz="2200" b="1" dirty="0">
              <a:latin typeface="Arial Narrow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3216" y="2083158"/>
            <a:ext cx="3352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7030A0"/>
                </a:solidFill>
                <a:latin typeface="Bernard MT Condensed" pitchFamily="18" charset="0"/>
              </a:rPr>
              <a:t>Pharmacological effects</a:t>
            </a:r>
            <a:endParaRPr lang="en-US" sz="2200" dirty="0">
              <a:solidFill>
                <a:srgbClr val="7030A0"/>
              </a:solidFill>
              <a:latin typeface="Bernard MT Condensed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23216" y="3048000"/>
            <a:ext cx="14863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 smtClean="0">
                <a:solidFill>
                  <a:srgbClr val="7030A0"/>
                </a:solidFill>
                <a:latin typeface="Bernard MT Condensed" pitchFamily="18" charset="0"/>
              </a:rPr>
              <a:t>Indications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23216" y="3429000"/>
            <a:ext cx="375487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Blip>
                <a:blip r:embed="rId3"/>
              </a:buBlip>
            </a:pPr>
            <a:r>
              <a:rPr kumimoji="1" lang="en-US" sz="2200" b="1" dirty="0" smtClean="0">
                <a:latin typeface="Arial Narrow" pitchFamily="34" charset="0"/>
              </a:rPr>
              <a:t> Given as SC every 2-4 weeks</a:t>
            </a:r>
            <a:r>
              <a:rPr lang="en-US" sz="2200" b="1" dirty="0" smtClean="0">
                <a:latin typeface="Arial Narrow" pitchFamily="34" charset="0"/>
              </a:rPr>
              <a:t> </a:t>
            </a:r>
            <a:endParaRPr lang="en-US" sz="2200" b="1" dirty="0">
              <a:latin typeface="Arial Narrow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52400" y="3753041"/>
            <a:ext cx="3581400" cy="31188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300"/>
              </a:lnSpc>
              <a:spcBef>
                <a:spcPts val="300"/>
              </a:spcBef>
              <a:buClr>
                <a:srgbClr val="FFFF00"/>
              </a:buClr>
              <a:buSzPct val="75000"/>
              <a:buBlip>
                <a:blip r:embed="rId3"/>
              </a:buBlip>
            </a:pPr>
            <a:r>
              <a:rPr kumimoji="1" lang="en-US" sz="2200" b="1" dirty="0" smtClean="0">
                <a:latin typeface="Arial Narrow" pitchFamily="34" charset="0"/>
              </a:rPr>
              <a:t> </a:t>
            </a:r>
            <a:r>
              <a:rPr lang="en-US" altLang="zh-TW" sz="2200" b="1" dirty="0" smtClean="0">
                <a:latin typeface="Arial Narrow" pitchFamily="34" charset="0"/>
                <a:ea typeface="新細明體" pitchFamily="18" charset="-120"/>
                <a:sym typeface="Wingdings 3"/>
              </a:rPr>
              <a:t>frequency of allergen induced asthma</a:t>
            </a:r>
            <a:endParaRPr kumimoji="1" lang="en-US" sz="2200" b="1" dirty="0" smtClean="0">
              <a:latin typeface="Arial Narrow" pitchFamily="34" charset="0"/>
            </a:endParaRPr>
          </a:p>
          <a:p>
            <a:pPr>
              <a:lnSpc>
                <a:spcPts val="2300"/>
              </a:lnSpc>
              <a:spcBef>
                <a:spcPts val="300"/>
              </a:spcBef>
              <a:buClr>
                <a:srgbClr val="FFFF00"/>
              </a:buClr>
              <a:buSzPct val="75000"/>
              <a:buBlip>
                <a:blip r:embed="rId3"/>
              </a:buBlip>
            </a:pPr>
            <a:r>
              <a:rPr kumimoji="1" lang="en-US" sz="2200" b="1" dirty="0" smtClean="0">
                <a:latin typeface="Arial Narrow" pitchFamily="34" charset="0"/>
              </a:rPr>
              <a:t>In moderate-sever persistent asthma </a:t>
            </a:r>
            <a:r>
              <a:rPr kumimoji="1" lang="en-US" sz="2200" b="1" spc="-50" dirty="0" smtClean="0">
                <a:latin typeface="Arial Narrow" pitchFamily="34" charset="0"/>
              </a:rPr>
              <a:t>(adults or children &gt;12 </a:t>
            </a:r>
            <a:r>
              <a:rPr kumimoji="1" lang="en-US" sz="2200" b="1" spc="-50" dirty="0" err="1" smtClean="0">
                <a:latin typeface="Arial Narrow" pitchFamily="34" charset="0"/>
              </a:rPr>
              <a:t>ys</a:t>
            </a:r>
            <a:r>
              <a:rPr kumimoji="1" lang="en-US" sz="2200" b="1" spc="-50" dirty="0" smtClean="0">
                <a:latin typeface="Arial Narrow" pitchFamily="34" charset="0"/>
              </a:rPr>
              <a:t>.),</a:t>
            </a:r>
            <a:r>
              <a:rPr kumimoji="1" lang="en-US" sz="2200" b="1" dirty="0" smtClean="0">
                <a:latin typeface="Arial Narrow" pitchFamily="34" charset="0"/>
              </a:rPr>
              <a:t> </a:t>
            </a:r>
            <a:r>
              <a:rPr lang="en-US" sz="2200" b="1" dirty="0" smtClean="0">
                <a:latin typeface="Arial Narrow" pitchFamily="34" charset="0"/>
              </a:rPr>
              <a:t>not controlled by inhaled CS  to </a:t>
            </a:r>
            <a:r>
              <a:rPr lang="en-US" altLang="zh-TW" sz="2200" b="1" dirty="0" smtClean="0">
                <a:latin typeface="Arial Narrow" pitchFamily="34" charset="0"/>
                <a:ea typeface="新細明體" pitchFamily="18" charset="-120"/>
                <a:sym typeface="Wingdings 3"/>
              </a:rPr>
              <a:t>frequency of attacks</a:t>
            </a:r>
            <a:endParaRPr kumimoji="1" lang="en-US" sz="2200" b="1" dirty="0" smtClean="0">
              <a:latin typeface="Arial Narrow" pitchFamily="34" charset="0"/>
            </a:endParaRPr>
          </a:p>
          <a:p>
            <a:pPr marL="0" lvl="1">
              <a:lnSpc>
                <a:spcPts val="2300"/>
              </a:lnSpc>
              <a:spcBef>
                <a:spcPts val="300"/>
              </a:spcBef>
              <a:buClr>
                <a:srgbClr val="FFFF00"/>
              </a:buClr>
              <a:buBlip>
                <a:blip r:embed="rId3"/>
              </a:buBlip>
            </a:pPr>
            <a:r>
              <a:rPr lang="en-US" sz="2200" b="1" dirty="0" smtClean="0">
                <a:latin typeface="Arial Narrow" pitchFamily="34" charset="0"/>
              </a:rPr>
              <a:t> </a:t>
            </a:r>
            <a:r>
              <a:rPr lang="en-US" altLang="zh-TW" sz="2200" b="1" dirty="0" smtClean="0">
                <a:latin typeface="Arial Narrow" pitchFamily="34" charset="0"/>
                <a:ea typeface="新細明體" pitchFamily="18" charset="-120"/>
                <a:sym typeface="Wingdings 3"/>
              </a:rPr>
              <a:t> need for GC in maintenance &amp; a</a:t>
            </a:r>
            <a:r>
              <a:rPr lang="en-US" sz="2200" b="1" dirty="0" smtClean="0">
                <a:latin typeface="Arial Narrow" pitchFamily="34" charset="0"/>
              </a:rPr>
              <a:t>llows its safe withdrawal by </a:t>
            </a:r>
            <a:r>
              <a:rPr lang="en-US" altLang="zh-TW" sz="2200" b="1" dirty="0" smtClean="0">
                <a:latin typeface="Arial Narrow" pitchFamily="34" charset="0"/>
                <a:ea typeface="新細明體" pitchFamily="18" charset="-120"/>
                <a:sym typeface="Wingdings 3"/>
              </a:rPr>
              <a:t></a:t>
            </a:r>
            <a:r>
              <a:rPr lang="en-US" sz="2200" b="1" dirty="0" smtClean="0">
                <a:latin typeface="Arial Narrow" pitchFamily="34" charset="0"/>
              </a:rPr>
              <a:t>exacerbation rate during this transition</a:t>
            </a:r>
            <a:endParaRPr kumimoji="1" lang="en-US" sz="2200" b="1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000">
              <a:schemeClr val="tx1"/>
            </a:gs>
            <a:gs pos="16000">
              <a:srgbClr val="6600FF">
                <a:alpha val="39000"/>
              </a:srgbClr>
            </a:gs>
            <a:gs pos="28000">
              <a:schemeClr val="bg1">
                <a:lumMod val="95000"/>
              </a:schemeClr>
            </a:gs>
            <a:gs pos="72000">
              <a:schemeClr val="bg2">
                <a:lumMod val="90000"/>
                <a:alpha val="49000"/>
              </a:schemeClr>
            </a:gs>
            <a:gs pos="94000">
              <a:srgbClr val="FF99FF">
                <a:alpha val="73000"/>
              </a:srgbClr>
            </a:gs>
            <a:gs pos="96000">
              <a:srgbClr val="CC00CC">
                <a:alpha val="66000"/>
              </a:srgb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410200" y="0"/>
            <a:ext cx="3733800" cy="5232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2800" b="1" i="1" dirty="0" smtClean="0">
                <a:ln>
                  <a:solidFill>
                    <a:srgbClr val="6600FF"/>
                  </a:solidFill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glow rad="101600">
                    <a:srgbClr val="FFE1FF"/>
                  </a:glow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Bradley Hand ITC" pitchFamily="66" charset="0"/>
              </a:rPr>
              <a:t>Asthma THERAPY</a:t>
            </a:r>
            <a:endParaRPr lang="en-US" sz="2800" b="1" i="1" dirty="0">
              <a:ln>
                <a:solidFill>
                  <a:srgbClr val="6600FF"/>
                </a:solidFill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glow rad="101600">
                  <a:srgbClr val="FFE1FF"/>
                </a:glow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Bradley Hand ITC" pitchFamily="66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2400" y="381000"/>
            <a:ext cx="1905000" cy="430887"/>
          </a:xfrm>
          <a:prstGeom prst="rect">
            <a:avLst/>
          </a:prstGeom>
          <a:solidFill>
            <a:schemeClr val="accent4"/>
          </a:solidFill>
          <a:ln w="19050"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FF66FF"/>
                </a:solidFill>
                <a:latin typeface="Bernard MT Condensed" pitchFamily="18" charset="0"/>
              </a:rPr>
              <a:t>4. </a:t>
            </a:r>
            <a:r>
              <a:rPr lang="en-US" sz="2200" dirty="0" smtClean="0">
                <a:solidFill>
                  <a:schemeClr val="bg1"/>
                </a:solidFill>
                <a:latin typeface="Bernard MT Condensed" pitchFamily="18" charset="0"/>
              </a:rPr>
              <a:t>Anti-</a:t>
            </a:r>
            <a:r>
              <a:rPr lang="en-US" sz="2200" dirty="0" err="1" smtClean="0">
                <a:solidFill>
                  <a:schemeClr val="bg1"/>
                </a:solidFill>
                <a:latin typeface="Bernard MT Condensed" pitchFamily="18" charset="0"/>
              </a:rPr>
              <a:t>Allergics</a:t>
            </a:r>
            <a:r>
              <a:rPr lang="en-US" sz="2200" dirty="0" smtClean="0">
                <a:solidFill>
                  <a:schemeClr val="bg1"/>
                </a:solidFill>
                <a:latin typeface="Bernard MT Condensed" pitchFamily="18" charset="0"/>
              </a:rPr>
              <a:t>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071288" y="406758"/>
            <a:ext cx="2805512" cy="3970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GB" sz="2200" dirty="0" err="1" smtClean="0">
                <a:solidFill>
                  <a:srgbClr val="6600FF"/>
                </a:solidFill>
                <a:latin typeface="Bernard MT Condensed" pitchFamily="18" charset="0"/>
              </a:rPr>
              <a:t>Cromolyn</a:t>
            </a:r>
            <a:r>
              <a:rPr lang="en-GB" sz="2200" dirty="0" smtClean="0">
                <a:solidFill>
                  <a:srgbClr val="6600FF"/>
                </a:solidFill>
                <a:latin typeface="Bernard MT Condensed" pitchFamily="18" charset="0"/>
              </a:rPr>
              <a:t> &amp; </a:t>
            </a:r>
            <a:r>
              <a:rPr lang="en-GB" sz="2200" dirty="0" err="1" smtClean="0">
                <a:solidFill>
                  <a:srgbClr val="6600FF"/>
                </a:solidFill>
                <a:latin typeface="Bernard MT Condensed" pitchFamily="18" charset="0"/>
              </a:rPr>
              <a:t>Nedocromil</a:t>
            </a:r>
            <a:r>
              <a:rPr lang="en-GB" sz="2200" dirty="0" smtClean="0">
                <a:solidFill>
                  <a:srgbClr val="6600FF"/>
                </a:solidFill>
                <a:latin typeface="Bernard MT Condensed" pitchFamily="18" charset="0"/>
              </a:rPr>
              <a:t> </a:t>
            </a:r>
            <a:endParaRPr lang="en-GB" sz="2200" dirty="0">
              <a:solidFill>
                <a:srgbClr val="6600FF"/>
              </a:solidFill>
              <a:latin typeface="Bernard MT Condensed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8600" y="990600"/>
            <a:ext cx="1371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7030A0"/>
                </a:solidFill>
                <a:latin typeface="Bernard MT Condensed" pitchFamily="18" charset="0"/>
              </a:rPr>
              <a:t>Mechanism</a:t>
            </a:r>
            <a:endParaRPr lang="en-US" sz="2200" dirty="0">
              <a:solidFill>
                <a:srgbClr val="7030A0"/>
              </a:solidFill>
              <a:latin typeface="Bernard MT Condensed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28600" y="2366564"/>
            <a:ext cx="7010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b="1" dirty="0" smtClean="0">
                <a:latin typeface="Arial Narrow" pitchFamily="34" charset="0"/>
              </a:rPr>
              <a:t>Can control early &amp; late phases of asthmatic reaction  </a:t>
            </a:r>
            <a:endParaRPr lang="en-US" altLang="zh-TW" sz="2400" b="1" dirty="0">
              <a:latin typeface="Arial Narrow" pitchFamily="34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228600" y="2769513"/>
            <a:ext cx="8877837" cy="1178243"/>
            <a:chOff x="228600" y="2307949"/>
            <a:chExt cx="8877837" cy="1178243"/>
          </a:xfrm>
        </p:grpSpPr>
        <p:sp>
          <p:nvSpPr>
            <p:cNvPr id="88065" name="Rectangle 1"/>
            <p:cNvSpPr>
              <a:spLocks noChangeArrowheads="1"/>
            </p:cNvSpPr>
            <p:nvPr/>
          </p:nvSpPr>
          <p:spPr bwMode="auto">
            <a:xfrm>
              <a:off x="228600" y="2655195"/>
              <a:ext cx="8877837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lvl="1" algn="justLow" fontAlgn="base">
                <a:spcBef>
                  <a:spcPct val="0"/>
                </a:spcBef>
                <a:spcAft>
                  <a:spcPct val="0"/>
                </a:spcAft>
                <a:buBlip>
                  <a:blip r:embed="rId2"/>
                </a:buBlip>
              </a:pP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Times New Roman" pitchFamily="18" charset="0"/>
                  <a:cs typeface="Arial" pitchFamily="34" charset="0"/>
                </a:rPr>
                <a:t> Mast cell stabilization </a:t>
              </a:r>
              <a:r>
                <a:rPr lang="en-US" altLang="zh-TW" sz="2400" b="1" dirty="0" smtClean="0">
                  <a:latin typeface="Arial Narrow" pitchFamily="34" charset="0"/>
                  <a:ea typeface="新細明體" pitchFamily="18" charset="-120"/>
                  <a:sym typeface="Wingdings 3"/>
                </a:rPr>
                <a:t> </a:t>
              </a: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Times New Roman" pitchFamily="18" charset="0"/>
                  <a:cs typeface="Arial" pitchFamily="34" charset="0"/>
                </a:rPr>
                <a:t> histamine, </a:t>
              </a:r>
              <a:r>
                <a:rPr lang="en-US" sz="2400" b="1" dirty="0" smtClean="0">
                  <a:latin typeface="Arial Narrow" pitchFamily="34" charset="0"/>
                  <a:ea typeface="Times New Roman" pitchFamily="18" charset="0"/>
                  <a:cs typeface="Arial" pitchFamily="34" charset="0"/>
                </a:rPr>
                <a:t>LTs, PGs, </a:t>
              </a:r>
              <a:r>
                <a:rPr lang="en-US" sz="2400" b="1" dirty="0" err="1" smtClean="0">
                  <a:latin typeface="Arial Narrow" pitchFamily="34" charset="0"/>
                  <a:ea typeface="Times New Roman" pitchFamily="18" charset="0"/>
                  <a:cs typeface="Arial" pitchFamily="34" charset="0"/>
                </a:rPr>
                <a:t>chemokines</a:t>
              </a:r>
              <a:r>
                <a:rPr lang="en-US" sz="2400" b="1" dirty="0" smtClean="0">
                  <a:latin typeface="Arial Narrow" pitchFamily="34" charset="0"/>
                  <a:ea typeface="Times New Roman" pitchFamily="18" charset="0"/>
                  <a:cs typeface="Arial" pitchFamily="34" charset="0"/>
                </a:rPr>
                <a:t>, ….</a:t>
              </a:r>
            </a:p>
            <a:p>
              <a:pPr marL="0" lvl="1" algn="justLow" fontAlgn="base">
                <a:spcBef>
                  <a:spcPct val="0"/>
                </a:spcBef>
                <a:spcAft>
                  <a:spcPct val="0"/>
                </a:spcAft>
                <a:buBlip>
                  <a:blip r:embed="rId2"/>
                </a:buBlip>
              </a:pPr>
              <a:r>
                <a:rPr lang="en-US" altLang="zh-TW" sz="2400" b="1" dirty="0" smtClean="0">
                  <a:latin typeface="Arial Narrow" pitchFamily="34" charset="0"/>
                  <a:ea typeface="新細明體" pitchFamily="18" charset="-120"/>
                  <a:sym typeface="Wingdings 3"/>
                </a:rPr>
                <a:t> </a:t>
              </a: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Times New Roman" pitchFamily="18" charset="0"/>
                  <a:cs typeface="Arial" pitchFamily="34" charset="0"/>
                </a:rPr>
                <a:t>neuronal reflexes involving C-</a:t>
              </a:r>
              <a:r>
                <a:rPr kumimoji="0" lang="en-US" sz="2400" b="1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Times New Roman" pitchFamily="18" charset="0"/>
                  <a:cs typeface="Arial" pitchFamily="34" charset="0"/>
                </a:rPr>
                <a:t>fibres</a:t>
              </a:r>
              <a:r>
                <a:rPr lang="en-US" sz="2400" b="1" dirty="0" smtClean="0">
                  <a:latin typeface="Arial Narrow" pitchFamily="34" charset="0"/>
                  <a:ea typeface="Times New Roman" pitchFamily="18" charset="0"/>
                  <a:cs typeface="Arial" pitchFamily="34" charset="0"/>
                </a:rPr>
                <a:t> </a:t>
              </a: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Times New Roman" pitchFamily="18" charset="0"/>
                  <a:cs typeface="Arial" pitchFamily="34" charset="0"/>
                </a:rPr>
                <a:t>&amp; sensory neurons.</a:t>
              </a:r>
              <a:endPara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28600" y="2307949"/>
              <a:ext cx="298030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b="1" u="heavy" dirty="0" smtClean="0">
                  <a:uFill>
                    <a:solidFill>
                      <a:srgbClr val="FF00FF"/>
                    </a:solidFill>
                  </a:uFill>
                  <a:latin typeface="Arial Narrow" pitchFamily="34" charset="0"/>
                </a:rPr>
                <a:t>Control early phase by </a:t>
              </a:r>
              <a:endParaRPr lang="en-US" sz="2400" b="1" u="heavy" dirty="0">
                <a:uFill>
                  <a:solidFill>
                    <a:srgbClr val="FF00FF"/>
                  </a:solidFill>
                </a:uFill>
                <a:latin typeface="Arial Narrow" pitchFamily="34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228600" y="3851407"/>
            <a:ext cx="8077200" cy="1211997"/>
            <a:chOff x="228600" y="3352800"/>
            <a:chExt cx="8077200" cy="1211997"/>
          </a:xfrm>
        </p:grpSpPr>
        <p:sp>
          <p:nvSpPr>
            <p:cNvPr id="15" name="Rectangle 14"/>
            <p:cNvSpPr/>
            <p:nvPr/>
          </p:nvSpPr>
          <p:spPr>
            <a:xfrm>
              <a:off x="228600" y="3352800"/>
              <a:ext cx="327365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b="1" u="heavy" dirty="0" smtClean="0">
                  <a:uFill>
                    <a:solidFill>
                      <a:srgbClr val="FF00FF"/>
                    </a:solidFill>
                  </a:uFill>
                  <a:latin typeface="Arial Narrow" pitchFamily="34" charset="0"/>
                </a:rPr>
                <a:t>Control the late phase by </a:t>
              </a:r>
              <a:endParaRPr lang="en-US" sz="2400" b="1" u="heavy" dirty="0">
                <a:uFill>
                  <a:solidFill>
                    <a:srgbClr val="FF00FF"/>
                  </a:solidFill>
                </a:uFill>
                <a:latin typeface="Arial Narrow" pitchFamily="34" charset="0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228600" y="3733800"/>
              <a:ext cx="8077200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Blip>
                  <a:blip r:embed="rId2"/>
                </a:buBlip>
              </a:pPr>
              <a:r>
                <a:rPr lang="en-US" sz="2400" b="1" dirty="0" smtClean="0">
                  <a:latin typeface="Arial Narrow" pitchFamily="34" charset="0"/>
                </a:rPr>
                <a:t>-</a:t>
              </a:r>
              <a:r>
                <a:rPr lang="en-US" sz="2400" b="1" dirty="0" err="1" smtClean="0">
                  <a:latin typeface="Arial Narrow" pitchFamily="34" charset="0"/>
                </a:rPr>
                <a:t>ve</a:t>
              </a:r>
              <a:r>
                <a:rPr lang="en-US" sz="2400" b="1" dirty="0" smtClean="0">
                  <a:latin typeface="Arial Narrow" pitchFamily="34" charset="0"/>
                </a:rPr>
                <a:t>  accumulation &amp; activation of inflammatory cells</a:t>
              </a:r>
            </a:p>
            <a:p>
              <a:pPr lvl="0">
                <a:buBlip>
                  <a:blip r:embed="rId2"/>
                </a:buBlip>
              </a:pPr>
              <a:r>
                <a:rPr lang="en-US" sz="2400" b="1" dirty="0" smtClean="0">
                  <a:latin typeface="Arial Narrow" pitchFamily="34" charset="0"/>
                </a:rPr>
                <a:t>Preserves </a:t>
              </a:r>
              <a:r>
                <a:rPr lang="en-US" sz="2400" b="1" dirty="0" err="1" smtClean="0">
                  <a:latin typeface="Arial Narrow" pitchFamily="34" charset="0"/>
                </a:rPr>
                <a:t>mucocliliary</a:t>
              </a:r>
              <a:r>
                <a:rPr lang="en-US" sz="2400" b="1" dirty="0" smtClean="0">
                  <a:latin typeface="Arial Narrow" pitchFamily="34" charset="0"/>
                </a:rPr>
                <a:t> function &amp; </a:t>
              </a:r>
              <a:r>
                <a:rPr lang="en-US" altLang="zh-TW" sz="2400" b="1" dirty="0" smtClean="0">
                  <a:latin typeface="Arial Narrow" pitchFamily="34" charset="0"/>
                  <a:ea typeface="新細明體" pitchFamily="18" charset="-120"/>
                  <a:sym typeface="Wingdings 3"/>
                </a:rPr>
                <a:t> </a:t>
              </a:r>
              <a:r>
                <a:rPr lang="en-US" sz="2400" b="1" dirty="0" smtClean="0">
                  <a:latin typeface="Arial Narrow" pitchFamily="34" charset="0"/>
                </a:rPr>
                <a:t>airway vascular leak</a:t>
              </a:r>
              <a:endParaRPr lang="en-US" sz="2400" b="1" dirty="0">
                <a:latin typeface="Arial Narrow" pitchFamily="34" charset="0"/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228600" y="1336772"/>
            <a:ext cx="7086600" cy="7335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sz="2400" b="1" dirty="0" smtClean="0">
                <a:latin typeface="Arial Narrow" pitchFamily="34" charset="0"/>
              </a:rPr>
              <a:t>Block Ca influx, alter function of delayed </a:t>
            </a:r>
            <a:r>
              <a:rPr lang="en-US" sz="2400" b="1" dirty="0" err="1" smtClean="0">
                <a:latin typeface="Arial Narrow" pitchFamily="34" charset="0"/>
              </a:rPr>
              <a:t>Cl</a:t>
            </a:r>
            <a:r>
              <a:rPr lang="en-US" sz="2400" b="1" baseline="30000" dirty="0" smtClean="0">
                <a:latin typeface="Arial Narrow" pitchFamily="34" charset="0"/>
              </a:rPr>
              <a:t>-</a:t>
            </a:r>
            <a:r>
              <a:rPr lang="en-US" sz="2400" b="1" dirty="0" smtClean="0">
                <a:latin typeface="Arial Narrow" pitchFamily="34" charset="0"/>
              </a:rPr>
              <a:t> channel ???</a:t>
            </a:r>
          </a:p>
          <a:p>
            <a:pPr>
              <a:lnSpc>
                <a:spcPts val="2500"/>
              </a:lnSpc>
            </a:pPr>
            <a:r>
              <a:rPr lang="en-US" altLang="zh-TW" sz="2400" b="1" dirty="0" smtClean="0">
                <a:latin typeface="Arial Narrow" pitchFamily="34" charset="0"/>
                <a:ea typeface="新細明體" pitchFamily="18" charset="-120"/>
                <a:sym typeface="Wingdings 3"/>
              </a:rPr>
              <a:t> </a:t>
            </a:r>
            <a:r>
              <a:rPr lang="en-US" altLang="zh-CN" sz="2400" b="1" dirty="0" smtClean="0">
                <a:latin typeface="Arial Narrow" pitchFamily="34" charset="0"/>
              </a:rPr>
              <a:t>stabilize antigen-sensitized mast cells</a:t>
            </a:r>
            <a:endParaRPr lang="en-US" sz="2400" b="1" dirty="0">
              <a:latin typeface="Arial Narrow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28600" y="2049959"/>
            <a:ext cx="3124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7030A0"/>
                </a:solidFill>
                <a:latin typeface="Bernard MT Condensed" pitchFamily="18" charset="0"/>
              </a:rPr>
              <a:t>Pharmacological Effects</a:t>
            </a:r>
            <a:endParaRPr lang="en-US" sz="2200" dirty="0">
              <a:solidFill>
                <a:srgbClr val="7030A0"/>
              </a:solidFill>
              <a:latin typeface="Bernard MT Condensed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28600" y="5048071"/>
            <a:ext cx="1066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7030A0"/>
                </a:solidFill>
                <a:latin typeface="Bernard MT Condensed" pitchFamily="18" charset="0"/>
              </a:rPr>
              <a:t>Kinetics</a:t>
            </a:r>
            <a:endParaRPr lang="en-US" sz="2200" dirty="0">
              <a:solidFill>
                <a:srgbClr val="7030A0"/>
              </a:solidFill>
              <a:latin typeface="Bernard MT Condensed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28600" y="5352871"/>
            <a:ext cx="8534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</a:rPr>
              <a:t>Poor oral absorption; being acidic &amp; almost exclusively ionized </a:t>
            </a:r>
          </a:p>
          <a:p>
            <a:pPr lvl="0"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</a:rPr>
              <a:t> By inhalation; deposits &amp; is retained at bronchial mucosa</a:t>
            </a:r>
            <a:r>
              <a:rPr lang="en-US" altLang="zh-TW" sz="2400" b="1" dirty="0" smtClean="0">
                <a:latin typeface="Arial Narrow" pitchFamily="34" charset="0"/>
                <a:ea typeface="新細明體" pitchFamily="18" charset="-120"/>
                <a:sym typeface="Wingdings 3"/>
              </a:rPr>
              <a:t>   </a:t>
            </a:r>
            <a:br>
              <a:rPr lang="en-US" altLang="zh-TW" sz="2400" b="1" dirty="0" smtClean="0">
                <a:latin typeface="Arial Narrow" pitchFamily="34" charset="0"/>
                <a:ea typeface="新細明體" pitchFamily="18" charset="-120"/>
                <a:sym typeface="Wingdings 3"/>
              </a:rPr>
            </a:br>
            <a:r>
              <a:rPr lang="en-US" altLang="zh-TW" sz="2400" b="1" dirty="0" smtClean="0">
                <a:latin typeface="Arial Narrow" pitchFamily="34" charset="0"/>
                <a:ea typeface="新細明體" pitchFamily="18" charset="-120"/>
                <a:sym typeface="Wingdings 3"/>
              </a:rPr>
              <a:t>    topical effect</a:t>
            </a:r>
            <a:r>
              <a:rPr lang="en-US" sz="2400" b="1" dirty="0" smtClean="0">
                <a:latin typeface="Arial Narrow" pitchFamily="34" charset="0"/>
              </a:rPr>
              <a:t> </a:t>
            </a:r>
            <a:endParaRPr lang="en-US" sz="2400" b="1" dirty="0">
              <a:latin typeface="Arial Narrow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235558" y="724437"/>
            <a:ext cx="1066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latin typeface="Arial Narrow" pitchFamily="34" charset="0"/>
              </a:rPr>
              <a:t>Weaker 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140558" y="724437"/>
            <a:ext cx="3429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latin typeface="Arial Narrow" pitchFamily="34" charset="0"/>
              </a:rPr>
              <a:t>Both are weak controllers</a:t>
            </a:r>
          </a:p>
        </p:txBody>
      </p:sp>
      <p:pic>
        <p:nvPicPr>
          <p:cNvPr id="21" name="Picture 4" descr="http://e-cervicalcancer.com/wp-content/uploads/2010/03/i-have-breast-cervical-lung-cancer-2-300x3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14126" y="990600"/>
            <a:ext cx="1675326" cy="1866900"/>
          </a:xfrm>
          <a:prstGeom prst="can">
            <a:avLst>
              <a:gd name="adj" fmla="val 31878"/>
            </a:avLst>
          </a:prstGeom>
          <a:noFill/>
        </p:spPr>
      </p:pic>
      <p:pic>
        <p:nvPicPr>
          <p:cNvPr id="23" name="Picture 4" descr="http://www.lungcancer.ucla.edu/images/adam_bronchitis.jpg"/>
          <p:cNvPicPr>
            <a:picLocks noChangeAspect="1" noChangeArrowheads="1"/>
          </p:cNvPicPr>
          <p:nvPr/>
        </p:nvPicPr>
        <p:blipFill>
          <a:blip r:embed="rId4" cstate="print"/>
          <a:srcRect l="60000" t="45000" r="14000" b="22500"/>
          <a:stretch>
            <a:fillRect/>
          </a:stretch>
        </p:blipFill>
        <p:spPr bwMode="auto">
          <a:xfrm>
            <a:off x="8077200" y="381000"/>
            <a:ext cx="1066800" cy="1066800"/>
          </a:xfrm>
          <a:prstGeom prst="ellipse">
            <a:avLst/>
          </a:prstGeom>
          <a:noFill/>
        </p:spPr>
      </p:pic>
      <p:pic>
        <p:nvPicPr>
          <p:cNvPr id="28" name="Picture 4" descr="http://www.lungcancer.ucla.edu/images/adam_bronchitis.jpg"/>
          <p:cNvPicPr>
            <a:picLocks noChangeAspect="1" noChangeArrowheads="1"/>
          </p:cNvPicPr>
          <p:nvPr/>
        </p:nvPicPr>
        <p:blipFill>
          <a:blip r:embed="rId4" cstate="print"/>
          <a:srcRect l="16000" t="45000" r="56000" b="22500"/>
          <a:stretch>
            <a:fillRect/>
          </a:stretch>
        </p:blipFill>
        <p:spPr bwMode="auto">
          <a:xfrm>
            <a:off x="6734908" y="2263846"/>
            <a:ext cx="1037492" cy="963386"/>
          </a:xfrm>
          <a:prstGeom prst="ellipse">
            <a:avLst/>
          </a:prstGeom>
          <a:noFill/>
        </p:spPr>
      </p:pic>
      <p:cxnSp>
        <p:nvCxnSpPr>
          <p:cNvPr id="32" name="Straight Arrow Connector 31"/>
          <p:cNvCxnSpPr/>
          <p:nvPr/>
        </p:nvCxnSpPr>
        <p:spPr>
          <a:xfrm rot="10800000">
            <a:off x="3149958" y="964842"/>
            <a:ext cx="990600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04800" y="304800"/>
            <a:ext cx="3124200" cy="12954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2">
              <a:avLst/>
            </a:prstTxWarp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>
                  <a:solidFill>
                    <a:srgbClr val="FF99FF"/>
                  </a:solidFill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2">
                      <a:alpha val="40000"/>
                    </a:schemeClr>
                  </a:glow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  <a:reflection blurRad="6350" stA="55000" endA="50" endPos="85000" dist="60007" dir="5400000" sy="-100000" algn="bl" rotWithShape="0"/>
                </a:effectLst>
                <a:latin typeface="+mj-lt"/>
              </a:rPr>
              <a:t>Drugs in</a:t>
            </a:r>
            <a:endParaRPr lang="en-US" sz="5400" b="1" cap="none" spc="0" dirty="0">
              <a:ln>
                <a:solidFill>
                  <a:srgbClr val="FF99FF"/>
                </a:solidFill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glow rad="101600">
                  <a:schemeClr val="bg2">
                    <a:alpha val="40000"/>
                  </a:schemeClr>
                </a:glow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  <a:reflection blurRad="6350" stA="55000" endA="50" endPos="85000" dist="60007" dir="5400000" sy="-100000" algn="bl" rotWithShape="0"/>
              </a:effectLst>
              <a:latin typeface="+mj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743200" y="1676400"/>
            <a:ext cx="5562600" cy="12192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1">
              <a:avLst>
                <a:gd name="adj1" fmla="val 16461"/>
                <a:gd name="adj2" fmla="val 0"/>
              </a:avLst>
            </a:prstTxWarp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>
                  <a:solidFill>
                    <a:srgbClr val="6600FF"/>
                  </a:solidFill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2">
                      <a:alpha val="40000"/>
                    </a:schemeClr>
                  </a:glow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  <a:reflection blurRad="6350" stA="50000" endA="300" endPos="50000" dist="29997" dir="5400000" sy="-100000" algn="bl" rotWithShape="0"/>
                </a:effectLst>
              </a:rPr>
              <a:t>OBSTRUCTIVE AIRWAY DISEASE</a:t>
            </a:r>
            <a:endParaRPr lang="en-US" sz="5400" b="1" cap="none" spc="0" dirty="0">
              <a:ln>
                <a:solidFill>
                  <a:srgbClr val="6600FF"/>
                </a:solidFill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glow rad="101600">
                  <a:schemeClr val="bg2">
                    <a:alpha val="40000"/>
                  </a:schemeClr>
                </a:glow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  <a:reflection blurRad="6350" stA="50000" endA="300" endPos="50000" dist="29997" dir="5400000" sy="-100000" algn="bl" rotWithShape="0"/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3000" y="3438942"/>
            <a:ext cx="60198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b="1" dirty="0" smtClean="0">
                <a:solidFill>
                  <a:srgbClr val="7030A0"/>
                </a:solidFill>
              </a:rPr>
              <a:t>Recap</a:t>
            </a:r>
            <a:r>
              <a:rPr lang="en-US" sz="4400" dirty="0" smtClean="0">
                <a:solidFill>
                  <a:srgbClr val="7030A0"/>
                </a:solidFill>
              </a:rPr>
              <a:t>: some major points from the  previous session</a:t>
            </a:r>
            <a:endParaRPr lang="en-US" sz="44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000">
              <a:srgbClr val="FF66FF">
                <a:alpha val="71000"/>
              </a:srgbClr>
            </a:gs>
            <a:gs pos="16000">
              <a:srgbClr val="6600FF">
                <a:alpha val="39000"/>
              </a:srgbClr>
            </a:gs>
            <a:gs pos="28000">
              <a:schemeClr val="bg1">
                <a:lumMod val="95000"/>
              </a:schemeClr>
            </a:gs>
            <a:gs pos="72000">
              <a:schemeClr val="bg2">
                <a:lumMod val="90000"/>
                <a:alpha val="49000"/>
              </a:schemeClr>
            </a:gs>
            <a:gs pos="94000">
              <a:srgbClr val="FF99FF">
                <a:alpha val="73000"/>
              </a:srgbClr>
            </a:gs>
            <a:gs pos="96000">
              <a:srgbClr val="CC00CC">
                <a:alpha val="66000"/>
              </a:srgb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410200" y="0"/>
            <a:ext cx="3733800" cy="5232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2800" b="1" i="1" dirty="0" smtClean="0">
                <a:ln>
                  <a:solidFill>
                    <a:srgbClr val="6600FF"/>
                  </a:solidFill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glow rad="101600">
                    <a:srgbClr val="FFE1FF"/>
                  </a:glow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Bradley Hand ITC" pitchFamily="66" charset="0"/>
              </a:rPr>
              <a:t>Asthma THERAPY</a:t>
            </a:r>
            <a:endParaRPr lang="en-US" sz="2800" b="1" i="1" dirty="0">
              <a:ln>
                <a:solidFill>
                  <a:srgbClr val="6600FF"/>
                </a:solidFill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glow rad="101600">
                  <a:srgbClr val="FFE1FF"/>
                </a:glow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Bradley Hand ITC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1959114"/>
            <a:ext cx="8839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>
              <a:lnSpc>
                <a:spcPts val="2400"/>
              </a:lnSpc>
              <a:buBlip>
                <a:blip r:embed="rId2"/>
              </a:buBlip>
            </a:pPr>
            <a:r>
              <a:rPr lang="en-US" altLang="zh-TW" sz="2200" b="1" spc="-40" dirty="0" smtClean="0">
                <a:latin typeface="Arial Narrow" pitchFamily="34" charset="0"/>
              </a:rPr>
              <a:t>Useful &gt; in children (safe) &amp; in patients where  ADRs to  other drugs is a problem </a:t>
            </a:r>
          </a:p>
          <a:p>
            <a:pPr marL="0" lvl="2">
              <a:lnSpc>
                <a:spcPts val="2400"/>
              </a:lnSpc>
              <a:buBlip>
                <a:blip r:embed="rId2"/>
              </a:buBlip>
            </a:pPr>
            <a:r>
              <a:rPr lang="en-US" altLang="zh-TW" sz="2200" b="1" spc="-40" dirty="0" smtClean="0">
                <a:latin typeface="Arial Narrow" pitchFamily="34" charset="0"/>
              </a:rPr>
              <a:t>Their regular use &gt; 3 months may reduce bronchial </a:t>
            </a:r>
            <a:r>
              <a:rPr lang="en-US" altLang="zh-TW" sz="2200" b="1" spc="-40" dirty="0" err="1" smtClean="0">
                <a:latin typeface="Arial Narrow" pitchFamily="34" charset="0"/>
              </a:rPr>
              <a:t>hyperreactivity</a:t>
            </a:r>
            <a:r>
              <a:rPr lang="en-US" altLang="zh-TW" sz="2200" b="1" spc="-40" dirty="0" smtClean="0">
                <a:latin typeface="Arial Narrow" pitchFamily="34" charset="0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66163" y="2592429"/>
            <a:ext cx="6019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200" b="1" spc="-40" dirty="0" smtClean="0">
                <a:latin typeface="Arial Narrow" pitchFamily="34" charset="0"/>
                <a:sym typeface="Wingdings 3"/>
              </a:rPr>
              <a:t> </a:t>
            </a:r>
            <a:r>
              <a:rPr lang="en-US" altLang="zh-TW" sz="2200" b="1" u="heavy" spc="-40" dirty="0" smtClean="0">
                <a:uFill>
                  <a:solidFill>
                    <a:srgbClr val="FF00FF"/>
                  </a:solidFill>
                </a:uFill>
                <a:latin typeface="Arial Narrow" pitchFamily="34" charset="0"/>
              </a:rPr>
              <a:t>For allergic rhinitis &amp;/or conjunctivitis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2400" y="2998113"/>
            <a:ext cx="3048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7030A0"/>
                </a:solidFill>
                <a:latin typeface="Bernard MT Condensed" pitchFamily="18" charset="0"/>
              </a:rPr>
              <a:t>Methods of administration</a:t>
            </a:r>
            <a:endParaRPr lang="en-US" sz="2200" dirty="0">
              <a:solidFill>
                <a:srgbClr val="7030A0"/>
              </a:solidFill>
              <a:latin typeface="Bernard MT Condensed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4800" y="5254686"/>
            <a:ext cx="85344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>
              <a:buBlip>
                <a:blip r:embed="rId2"/>
              </a:buBlip>
            </a:pPr>
            <a:r>
              <a:rPr lang="en-US" altLang="zh-TW" sz="2200" b="1" spc="-40" dirty="0" smtClean="0">
                <a:latin typeface="Arial Narrow" pitchFamily="34" charset="0"/>
              </a:rPr>
              <a:t>Bitter taste, throat irritation, cough  &amp; dry mouth .</a:t>
            </a:r>
          </a:p>
          <a:p>
            <a:pPr marL="0" lvl="2">
              <a:buBlip>
                <a:blip r:embed="rId2"/>
              </a:buBlip>
            </a:pPr>
            <a:r>
              <a:rPr lang="en-US" altLang="zh-TW" sz="2200" b="1" spc="-40" dirty="0" smtClean="0">
                <a:latin typeface="Arial Narrow" pitchFamily="34" charset="0"/>
              </a:rPr>
              <a:t>Reversible dermatitis, </a:t>
            </a:r>
            <a:r>
              <a:rPr lang="en-US" altLang="zh-TW" sz="2200" b="1" spc="-40" dirty="0" err="1" smtClean="0">
                <a:latin typeface="Arial Narrow" pitchFamily="34" charset="0"/>
              </a:rPr>
              <a:t>myositis</a:t>
            </a:r>
            <a:r>
              <a:rPr lang="en-US" altLang="zh-TW" sz="2200" b="1" spc="-40" dirty="0" smtClean="0">
                <a:latin typeface="Arial Narrow" pitchFamily="34" charset="0"/>
              </a:rPr>
              <a:t>, gastroenteritis &amp; joint swellings</a:t>
            </a:r>
          </a:p>
          <a:p>
            <a:pPr marL="0" lvl="2">
              <a:buBlip>
                <a:blip r:embed="rId2"/>
              </a:buBlip>
            </a:pPr>
            <a:r>
              <a:rPr lang="en-US" altLang="zh-TW" sz="2200" b="1" spc="-40" dirty="0" smtClean="0">
                <a:latin typeface="Arial Narrow" pitchFamily="34" charset="0"/>
              </a:rPr>
              <a:t>Nasal congestion, but pulmonary </a:t>
            </a:r>
            <a:r>
              <a:rPr lang="en-US" altLang="zh-TW" sz="2200" b="1" spc="-40" dirty="0" err="1" smtClean="0">
                <a:latin typeface="Arial Narrow" pitchFamily="34" charset="0"/>
              </a:rPr>
              <a:t>eosinophil</a:t>
            </a:r>
            <a:r>
              <a:rPr lang="en-US" altLang="zh-TW" sz="2200" b="1" spc="-40" dirty="0" smtClean="0">
                <a:latin typeface="Arial Narrow" pitchFamily="34" charset="0"/>
              </a:rPr>
              <a:t> infiltration, anaphylaxis</a:t>
            </a:r>
            <a:r>
              <a:rPr lang="en-US" altLang="zh-TW" sz="2200" b="1" spc="-40" dirty="0" smtClean="0">
                <a:latin typeface="Arial Narrow" pitchFamily="34" charset="0"/>
                <a:sym typeface="Wingdings 3"/>
              </a:rPr>
              <a:t> </a:t>
            </a:r>
            <a:r>
              <a:rPr lang="en-US" altLang="zh-TW" sz="2200" b="1" spc="-40" dirty="0" smtClean="0">
                <a:latin typeface="Arial Narrow" pitchFamily="34" charset="0"/>
              </a:rPr>
              <a:t> rare</a:t>
            </a:r>
          </a:p>
          <a:p>
            <a:pPr marL="0" lvl="2"/>
            <a:r>
              <a:rPr lang="en-US" altLang="zh-TW" sz="2200" b="1" spc="-40" dirty="0" smtClean="0">
                <a:latin typeface="Arial Narrow" pitchFamily="34" charset="0"/>
              </a:rPr>
              <a:t>   Respiratory side effect can be minimized by taking </a:t>
            </a:r>
            <a:r>
              <a:rPr lang="en-GB" altLang="zh-TW" sz="2200" b="1" spc="-40" dirty="0" smtClean="0">
                <a:latin typeface="Arial Narrow" pitchFamily="34" charset="0"/>
              </a:rPr>
              <a:t>ß-AD agonist first</a:t>
            </a:r>
            <a:endParaRPr lang="en-US" altLang="zh-TW" sz="2200" b="1" spc="-40" dirty="0" smtClean="0">
              <a:latin typeface="Arial Narrow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04800" y="4626004"/>
            <a:ext cx="8763000" cy="6822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lnSpc>
                <a:spcPts val="2300"/>
              </a:lnSpc>
            </a:pPr>
            <a:r>
              <a:rPr lang="en-US" sz="2200" b="1" dirty="0" smtClean="0">
                <a:latin typeface="Arial Narrow" pitchFamily="34" charset="0"/>
              </a:rPr>
              <a:t>Generally well tolerated &amp; if occur </a:t>
            </a:r>
            <a:r>
              <a:rPr lang="en-US" altLang="zh-TW" sz="2200" b="1" spc="-40" dirty="0" smtClean="0">
                <a:latin typeface="Arial Narrow" pitchFamily="34" charset="0"/>
                <a:sym typeface="Wingdings 3"/>
              </a:rPr>
              <a:t> </a:t>
            </a:r>
            <a:r>
              <a:rPr lang="en-US" sz="2200" b="1" dirty="0" smtClean="0">
                <a:latin typeface="Arial Narrow" pitchFamily="34" charset="0"/>
              </a:rPr>
              <a:t>are minor &amp;  localized (no systemic absorption).</a:t>
            </a:r>
            <a:endParaRPr lang="en-US" sz="2200" b="1" dirty="0">
              <a:latin typeface="Arial Narrow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8600" y="4295661"/>
            <a:ext cx="838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7030A0"/>
                </a:solidFill>
                <a:latin typeface="Bernard MT Condensed" pitchFamily="18" charset="0"/>
              </a:rPr>
              <a:t>ADRs</a:t>
            </a:r>
            <a:endParaRPr lang="en-US" sz="2200" dirty="0">
              <a:solidFill>
                <a:srgbClr val="7030A0"/>
              </a:solidFill>
              <a:latin typeface="Bernard MT Condensed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4800" y="3320088"/>
            <a:ext cx="7620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latin typeface="Arial Narrow" pitchFamily="34" charset="0"/>
              </a:rPr>
              <a:t>Inhalational; as powder by dry powder inhaler, as aerosols by metered dose inhalers &amp; also by nebulizers </a:t>
            </a:r>
            <a:endParaRPr lang="en-US" sz="2200" b="1" dirty="0">
              <a:latin typeface="Arial Narrow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4800" y="3941493"/>
            <a:ext cx="7620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latin typeface="Arial Narrow" pitchFamily="34" charset="0"/>
              </a:rPr>
              <a:t>As eye drops or nasal sprays</a:t>
            </a:r>
            <a:endParaRPr lang="en-US" sz="2200" b="1" dirty="0">
              <a:latin typeface="Arial Narrow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04800" y="1004174"/>
            <a:ext cx="8534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>
              <a:lnSpc>
                <a:spcPts val="2400"/>
              </a:lnSpc>
              <a:buBlip>
                <a:blip r:embed="rId2"/>
              </a:buBlip>
            </a:pPr>
            <a:r>
              <a:rPr lang="en-US" altLang="zh-TW" sz="2200" b="1" spc="-40" dirty="0" smtClean="0">
                <a:latin typeface="Arial Narrow" pitchFamily="34" charset="0"/>
              </a:rPr>
              <a:t>Only as an alternative for prophylactic prevention of mild to moderate </a:t>
            </a:r>
            <a:br>
              <a:rPr lang="en-US" altLang="zh-TW" sz="2200" b="1" spc="-40" dirty="0" smtClean="0">
                <a:latin typeface="Arial Narrow" pitchFamily="34" charset="0"/>
              </a:rPr>
            </a:br>
            <a:r>
              <a:rPr lang="en-US" altLang="zh-TW" sz="2200" b="1" spc="-40" dirty="0" smtClean="0">
                <a:latin typeface="Arial Narrow" pitchFamily="34" charset="0"/>
              </a:rPr>
              <a:t>   attacks </a:t>
            </a:r>
            <a:r>
              <a:rPr lang="en-US" sz="2200" b="1" spc="-40" dirty="0" smtClean="0">
                <a:latin typeface="Arial Narrow" pitchFamily="34" charset="0"/>
              </a:rPr>
              <a:t>particularly allergen &gt; </a:t>
            </a:r>
            <a:r>
              <a:rPr lang="en-US" altLang="zh-TW" sz="2200" b="1" spc="-40" dirty="0" smtClean="0">
                <a:latin typeface="Arial Narrow" pitchFamily="34" charset="0"/>
              </a:rPr>
              <a:t>exercise &gt; irritant induced asthma. In allergen </a:t>
            </a:r>
            <a:br>
              <a:rPr lang="en-US" altLang="zh-TW" sz="2200" b="1" spc="-40" dirty="0" smtClean="0">
                <a:latin typeface="Arial Narrow" pitchFamily="34" charset="0"/>
              </a:rPr>
            </a:br>
            <a:r>
              <a:rPr lang="en-US" altLang="zh-TW" sz="2200" b="1" spc="-40" dirty="0" smtClean="0">
                <a:latin typeface="Arial Narrow" pitchFamily="34" charset="0"/>
              </a:rPr>
              <a:t>   induced asthma </a:t>
            </a:r>
            <a:r>
              <a:rPr lang="en-US" altLang="zh-TW" sz="2200" b="1" spc="-40" dirty="0" smtClean="0">
                <a:latin typeface="Arial Narrow" pitchFamily="34" charset="0"/>
                <a:sym typeface="Wingdings 3"/>
              </a:rPr>
              <a:t> </a:t>
            </a:r>
            <a:r>
              <a:rPr lang="en-US" altLang="zh-TW" sz="2200" b="1" spc="-40" dirty="0" smtClean="0">
                <a:latin typeface="Arial Narrow" pitchFamily="34" charset="0"/>
              </a:rPr>
              <a:t>start 2-4 weeks before allergy season </a:t>
            </a:r>
            <a:endParaRPr lang="en-US" altLang="zh-TW" sz="2200" b="1" spc="-40" dirty="0">
              <a:latin typeface="Arial Narrow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15721" y="305874"/>
            <a:ext cx="1600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7030A0"/>
                </a:solidFill>
                <a:latin typeface="Bernard MT Condensed" pitchFamily="18" charset="0"/>
              </a:rPr>
              <a:t>Indication</a:t>
            </a:r>
            <a:endParaRPr lang="en-US" sz="2200" dirty="0">
              <a:solidFill>
                <a:srgbClr val="7030A0"/>
              </a:solidFill>
              <a:latin typeface="Bernard MT Condensed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28600" y="605135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200" b="1" dirty="0" smtClean="0">
                <a:latin typeface="Arial Narrow" pitchFamily="34" charset="0"/>
                <a:ea typeface="新細明體" pitchFamily="18" charset="-120"/>
                <a:sym typeface="Wingdings 3"/>
              </a:rPr>
              <a:t> </a:t>
            </a:r>
            <a:r>
              <a:rPr lang="en-US" altLang="zh-TW" sz="2400" b="1" u="heavy" dirty="0" smtClean="0">
                <a:uFill>
                  <a:solidFill>
                    <a:srgbClr val="FF00FF"/>
                  </a:solidFill>
                </a:uFill>
                <a:latin typeface="Arial Narrow" pitchFamily="34" charset="0"/>
              </a:rPr>
              <a:t>For</a:t>
            </a:r>
            <a:r>
              <a:rPr lang="en-US" altLang="zh-TW" sz="2200" b="1" u="heavy" dirty="0" smtClean="0">
                <a:uFill>
                  <a:solidFill>
                    <a:srgbClr val="FF00FF"/>
                  </a:solidFill>
                </a:uFill>
                <a:latin typeface="Arial Narrow" pitchFamily="34" charset="0"/>
              </a:rPr>
              <a:t> Asthma</a:t>
            </a:r>
          </a:p>
        </p:txBody>
      </p:sp>
      <p:sp>
        <p:nvSpPr>
          <p:cNvPr id="19" name="Rectangle 18"/>
          <p:cNvSpPr/>
          <p:nvPr/>
        </p:nvSpPr>
        <p:spPr>
          <a:xfrm>
            <a:off x="7325931" y="610155"/>
            <a:ext cx="1676400" cy="430887"/>
          </a:xfrm>
          <a:prstGeom prst="rect">
            <a:avLst/>
          </a:prstGeom>
          <a:solidFill>
            <a:schemeClr val="accent4"/>
          </a:solidFill>
          <a:ln w="19050"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chemeClr val="bg1"/>
                </a:solidFill>
                <a:latin typeface="Bernard MT Condensed" pitchFamily="18" charset="0"/>
              </a:rPr>
              <a:t>Anti-</a:t>
            </a:r>
            <a:r>
              <a:rPr lang="en-US" sz="2200" dirty="0" err="1" smtClean="0">
                <a:solidFill>
                  <a:schemeClr val="bg1"/>
                </a:solidFill>
                <a:latin typeface="Bernard MT Condensed" pitchFamily="18" charset="0"/>
              </a:rPr>
              <a:t>Allergics</a:t>
            </a:r>
            <a:r>
              <a:rPr lang="en-US" sz="2200" dirty="0" smtClean="0">
                <a:solidFill>
                  <a:schemeClr val="bg1"/>
                </a:solidFill>
                <a:latin typeface="Bernard MT Condensed" pitchFamily="18" charset="0"/>
              </a:rPr>
              <a:t> </a:t>
            </a:r>
          </a:p>
        </p:txBody>
      </p:sp>
      <p:pic>
        <p:nvPicPr>
          <p:cNvPr id="16" name="Picture 4" descr="http://e-cervicalcancer.com/wp-content/uploads/2010/03/i-have-breast-cervical-lung-cancer-2-300x3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14126" y="2959995"/>
            <a:ext cx="1333423" cy="1485900"/>
          </a:xfrm>
          <a:prstGeom prst="can">
            <a:avLst>
              <a:gd name="adj" fmla="val 31878"/>
            </a:avLst>
          </a:prstGeom>
          <a:noFill/>
        </p:spPr>
      </p:pic>
      <p:pic>
        <p:nvPicPr>
          <p:cNvPr id="20" name="Picture 4" descr="http://www.lungcancer.ucla.edu/images/adam_bronchitis.jpg"/>
          <p:cNvPicPr>
            <a:picLocks noChangeAspect="1" noChangeArrowheads="1"/>
          </p:cNvPicPr>
          <p:nvPr/>
        </p:nvPicPr>
        <p:blipFill>
          <a:blip r:embed="rId4" cstate="print"/>
          <a:srcRect l="60000" t="45000" r="14000" b="22500"/>
          <a:stretch>
            <a:fillRect/>
          </a:stretch>
        </p:blipFill>
        <p:spPr bwMode="auto">
          <a:xfrm>
            <a:off x="8077200" y="2426595"/>
            <a:ext cx="838200" cy="838200"/>
          </a:xfrm>
          <a:prstGeom prst="ellipse">
            <a:avLst/>
          </a:prstGeom>
          <a:noFill/>
        </p:spPr>
      </p:pic>
      <p:pic>
        <p:nvPicPr>
          <p:cNvPr id="21" name="Picture 4" descr="http://www.lungcancer.ucla.edu/images/adam_bronchitis.jpg"/>
          <p:cNvPicPr>
            <a:picLocks noChangeAspect="1" noChangeArrowheads="1"/>
          </p:cNvPicPr>
          <p:nvPr/>
        </p:nvPicPr>
        <p:blipFill>
          <a:blip r:embed="rId4" cstate="print"/>
          <a:srcRect l="16000" t="45000" r="56000" b="22500"/>
          <a:stretch>
            <a:fillRect/>
          </a:stretch>
        </p:blipFill>
        <p:spPr bwMode="auto">
          <a:xfrm>
            <a:off x="6845864" y="3852241"/>
            <a:ext cx="926535" cy="860354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2000">
              <a:schemeClr val="tx1"/>
            </a:gs>
            <a:gs pos="26000">
              <a:srgbClr val="6600FF">
                <a:alpha val="60000"/>
              </a:srgbClr>
            </a:gs>
            <a:gs pos="59000">
              <a:schemeClr val="bg1">
                <a:lumMod val="95000"/>
              </a:schemeClr>
            </a:gs>
            <a:gs pos="72000">
              <a:schemeClr val="bg2">
                <a:lumMod val="90000"/>
              </a:schemeClr>
            </a:gs>
            <a:gs pos="94000">
              <a:srgbClr val="FF99FF">
                <a:alpha val="73000"/>
              </a:srgbClr>
            </a:gs>
            <a:gs pos="96000">
              <a:srgbClr val="CC00CC">
                <a:alpha val="66000"/>
              </a:srgb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publishing.eur.nl/ir/repub/asset/7766/2376_Alagappan-VKT.jpg"/>
          <p:cNvPicPr>
            <a:picLocks noChangeAspect="1" noChangeArrowheads="1"/>
          </p:cNvPicPr>
          <p:nvPr/>
        </p:nvPicPr>
        <p:blipFill>
          <a:blip r:embed="rId2" cstate="print">
            <a:lum bright="10000" contrast="-20000"/>
          </a:blip>
          <a:srcRect t="20000" b="8889"/>
          <a:stretch>
            <a:fillRect/>
          </a:stretch>
        </p:blipFill>
        <p:spPr bwMode="auto">
          <a:xfrm>
            <a:off x="4800600" y="2286000"/>
            <a:ext cx="3505200" cy="3462271"/>
          </a:xfrm>
          <a:prstGeom prst="rect">
            <a:avLst/>
          </a:prstGeom>
          <a:noFill/>
        </p:spPr>
      </p:pic>
      <p:pic>
        <p:nvPicPr>
          <p:cNvPr id="223236" name="Picture 4" descr="http://e-cervicalcancer.com/wp-content/uploads/2010/03/i-have-breast-cervical-lung-cancer-2-300x3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86600" y="4876800"/>
            <a:ext cx="1866900" cy="1866900"/>
          </a:xfrm>
          <a:prstGeom prst="can">
            <a:avLst>
              <a:gd name="adj" fmla="val 31878"/>
            </a:avLst>
          </a:prstGeom>
          <a:noFill/>
        </p:spPr>
      </p:pic>
      <p:pic>
        <p:nvPicPr>
          <p:cNvPr id="7" name="Picture 4" descr="http://www.lungcancer.ucla.edu/images/adam_bronchitis.jpg"/>
          <p:cNvPicPr>
            <a:picLocks noChangeAspect="1" noChangeArrowheads="1"/>
          </p:cNvPicPr>
          <p:nvPr/>
        </p:nvPicPr>
        <p:blipFill>
          <a:blip r:embed="rId4" cstate="print"/>
          <a:srcRect l="60000" t="45000" r="14000" b="22500"/>
          <a:stretch>
            <a:fillRect/>
          </a:stretch>
        </p:blipFill>
        <p:spPr bwMode="auto">
          <a:xfrm>
            <a:off x="6324600" y="5638800"/>
            <a:ext cx="1066800" cy="1066800"/>
          </a:xfrm>
          <a:prstGeom prst="ellipse">
            <a:avLst/>
          </a:prstGeom>
          <a:noFill/>
        </p:spPr>
      </p:pic>
      <p:pic>
        <p:nvPicPr>
          <p:cNvPr id="6" name="Picture 4" descr="http://www.lungcancer.ucla.edu/images/adam_bronchitis.jpg"/>
          <p:cNvPicPr>
            <a:picLocks noChangeAspect="1" noChangeArrowheads="1"/>
          </p:cNvPicPr>
          <p:nvPr/>
        </p:nvPicPr>
        <p:blipFill>
          <a:blip r:embed="rId4" cstate="print"/>
          <a:srcRect l="16000" t="45000" r="56000" b="22500"/>
          <a:stretch>
            <a:fillRect/>
          </a:stretch>
        </p:blipFill>
        <p:spPr bwMode="auto">
          <a:xfrm>
            <a:off x="7772400" y="4038600"/>
            <a:ext cx="1037492" cy="963386"/>
          </a:xfrm>
          <a:prstGeom prst="ellipse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304800" y="304800"/>
            <a:ext cx="3124200" cy="12954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2">
              <a:avLst/>
            </a:prstTxWarp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>
                  <a:solidFill>
                    <a:srgbClr val="FF99FF"/>
                  </a:solidFill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2">
                      <a:alpha val="40000"/>
                    </a:schemeClr>
                  </a:glow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  <a:reflection blurRad="6350" stA="55000" endA="50" endPos="85000" dist="60007" dir="5400000" sy="-100000" algn="bl" rotWithShape="0"/>
                </a:effectLst>
                <a:latin typeface="+mj-lt"/>
              </a:rPr>
              <a:t>CONTROLLERS</a:t>
            </a:r>
            <a:endParaRPr lang="en-US" sz="5400" b="1" cap="none" spc="0" dirty="0">
              <a:ln>
                <a:solidFill>
                  <a:srgbClr val="FF99FF"/>
                </a:solidFill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glow rad="101600">
                  <a:schemeClr val="bg2">
                    <a:alpha val="40000"/>
                  </a:schemeClr>
                </a:glow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  <a:reflection blurRad="6350" stA="55000" endA="50" endPos="85000" dist="60007" dir="5400000" sy="-100000" algn="bl" rotWithShape="0"/>
              </a:effectLst>
              <a:latin typeface="+mj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209800" y="2019837"/>
            <a:ext cx="5791200" cy="4038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300"/>
              </a:lnSpc>
            </a:pPr>
            <a:r>
              <a:rPr lang="en-US" altLang="zh-CN" sz="3200" dirty="0" smtClean="0">
                <a:solidFill>
                  <a:srgbClr val="7030A0"/>
                </a:solidFill>
                <a:uFill>
                  <a:solidFill>
                    <a:srgbClr val="FF00FF"/>
                  </a:solidFill>
                </a:uFill>
                <a:latin typeface="Bernard MT Condensed" pitchFamily="18" charset="0"/>
              </a:rPr>
              <a:t>PREVENT RECUR </a:t>
            </a:r>
            <a:r>
              <a:rPr lang="en-US" altLang="zh-CN" sz="3200" dirty="0" smtClean="0">
                <a:solidFill>
                  <a:srgbClr val="7030A0"/>
                </a:solidFill>
                <a:latin typeface="Bernard MT Condensed" pitchFamily="18" charset="0"/>
              </a:rPr>
              <a:t>OF ACUTE SYMPTOMS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133600" y="2438400"/>
            <a:ext cx="2933816" cy="3926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2300"/>
              </a:lnSpc>
            </a:pPr>
            <a:r>
              <a:rPr lang="en-US" altLang="zh-CN" sz="2800" dirty="0" smtClean="0">
                <a:latin typeface="Bernard MT Condensed" pitchFamily="18" charset="0"/>
              </a:rPr>
              <a:t>Abort exacerbations</a:t>
            </a:r>
            <a:endParaRPr lang="en-US" altLang="zh-CN" sz="2800" dirty="0" smtClean="0">
              <a:solidFill>
                <a:srgbClr val="7030A0"/>
              </a:solidFill>
              <a:latin typeface="Bernard MT Condensed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04800" y="3962400"/>
            <a:ext cx="4575869" cy="3872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2300"/>
              </a:lnSpc>
            </a:pPr>
            <a:r>
              <a:rPr lang="en-US" altLang="zh-CN" sz="2800" dirty="0" smtClean="0">
                <a:solidFill>
                  <a:srgbClr val="7030A0"/>
                </a:solidFill>
                <a:latin typeface="Bernard MT Condensed" pitchFamily="18" charset="0"/>
              </a:rPr>
              <a:t>LONG ACTING BRONCHODILATORS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04800" y="4267200"/>
            <a:ext cx="44958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F00FF"/>
              </a:buClr>
              <a:buSzPct val="80000"/>
            </a:pPr>
            <a:r>
              <a:rPr lang="en-US" sz="2400" b="1" dirty="0" smtClean="0">
                <a:latin typeface="Arial Narrow" pitchFamily="34" charset="0"/>
              </a:rPr>
              <a:t>Long-acting </a:t>
            </a:r>
            <a:r>
              <a:rPr lang="en-US" sz="2400" b="1" dirty="0" smtClean="0">
                <a:latin typeface="Symbol" pitchFamily="18" charset="2"/>
              </a:rPr>
              <a:t>b</a:t>
            </a:r>
            <a:r>
              <a:rPr lang="en-US" sz="2400" b="1" baseline="-25000" dirty="0" smtClean="0">
                <a:latin typeface="Arial Narrow" pitchFamily="34" charset="0"/>
              </a:rPr>
              <a:t>2</a:t>
            </a:r>
            <a:r>
              <a:rPr lang="en-US" sz="2400" b="1" dirty="0" smtClean="0">
                <a:latin typeface="Arial Narrow" pitchFamily="34" charset="0"/>
              </a:rPr>
              <a:t>-AR agonists </a:t>
            </a:r>
            <a:r>
              <a:rPr lang="en-US" sz="2400" dirty="0" smtClean="0">
                <a:latin typeface="Bernard MT Condensed" pitchFamily="18" charset="0"/>
              </a:rPr>
              <a:t>(LABA)</a:t>
            </a:r>
          </a:p>
          <a:p>
            <a:pPr>
              <a:buClr>
                <a:srgbClr val="FF00FF"/>
              </a:buClr>
              <a:buSzPct val="80000"/>
            </a:pPr>
            <a:r>
              <a:rPr lang="en-US" sz="2000" i="1" dirty="0" smtClean="0">
                <a:latin typeface="Arial Narrow" pitchFamily="34" charset="0"/>
                <a:cs typeface="Times New Roman" pitchFamily="18" charset="0"/>
              </a:rPr>
              <a:t>Long acting </a:t>
            </a:r>
            <a:r>
              <a:rPr lang="en-US" sz="2000" i="1" dirty="0" err="1" smtClean="0">
                <a:latin typeface="Arial Narrow" pitchFamily="34" charset="0"/>
                <a:cs typeface="Times New Roman" pitchFamily="18" charset="0"/>
              </a:rPr>
              <a:t>Anticholinergics</a:t>
            </a:r>
            <a:r>
              <a:rPr lang="en-US" sz="2000" i="1" dirty="0" smtClean="0">
                <a:latin typeface="Arial Narrow" pitchFamily="34" charset="0"/>
                <a:cs typeface="Times New Roman" pitchFamily="18" charset="0"/>
              </a:rPr>
              <a:t>; </a:t>
            </a:r>
            <a:r>
              <a:rPr lang="en-US" sz="2000" dirty="0" smtClean="0">
                <a:solidFill>
                  <a:srgbClr val="7030A0"/>
                </a:solidFill>
                <a:latin typeface="Bernard MT Condensed" pitchFamily="18" charset="0"/>
                <a:cs typeface="Times New Roman" pitchFamily="18" charset="0"/>
              </a:rPr>
              <a:t>T</a:t>
            </a:r>
            <a:r>
              <a:rPr lang="en-GB" sz="20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nard MT Condensed" pitchFamily="18" charset="0"/>
              </a:rPr>
              <a:t>iotropium</a:t>
            </a:r>
            <a:r>
              <a:rPr lang="en-US" sz="2000" dirty="0" smtClean="0">
                <a:solidFill>
                  <a:srgbClr val="7030A0"/>
                </a:solidFill>
                <a:latin typeface="Bernard MT Condensed" pitchFamily="18" charset="0"/>
                <a:cs typeface="Times New Roman" pitchFamily="18" charset="0"/>
              </a:rPr>
              <a:t> </a:t>
            </a:r>
          </a:p>
          <a:p>
            <a:pPr>
              <a:buClr>
                <a:srgbClr val="FF00FF"/>
              </a:buClr>
              <a:buSzPct val="80000"/>
            </a:pPr>
            <a:r>
              <a:rPr lang="en-US" sz="2000" i="1" dirty="0" smtClean="0">
                <a:latin typeface="Arial Narrow" pitchFamily="34" charset="0"/>
                <a:cs typeface="Times New Roman" pitchFamily="18" charset="0"/>
              </a:rPr>
              <a:t>PDE Inhibitors; </a:t>
            </a:r>
          </a:p>
          <a:p>
            <a:pPr>
              <a:lnSpc>
                <a:spcPts val="2400"/>
              </a:lnSpc>
              <a:buClr>
                <a:srgbClr val="FF00FF"/>
              </a:buClr>
              <a:buSzPct val="80000"/>
            </a:pPr>
            <a:r>
              <a:rPr lang="en-US" sz="2000" i="1" dirty="0" smtClean="0">
                <a:latin typeface="Arial Narrow" pitchFamily="34" charset="0"/>
                <a:cs typeface="Times New Roman" pitchFamily="18" charset="0"/>
              </a:rPr>
              <a:t>Non-Selective &amp; </a:t>
            </a:r>
            <a:r>
              <a:rPr lang="it-IT" sz="2000" i="1" spc="-40" dirty="0" smtClean="0">
                <a:latin typeface="Arial Narrow" pitchFamily="34" charset="0"/>
              </a:rPr>
              <a:t>PDE-4 Selective ;</a:t>
            </a:r>
            <a:r>
              <a:rPr lang="en-US" sz="20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000" dirty="0" err="1" smtClean="0">
                <a:solidFill>
                  <a:srgbClr val="7030A0"/>
                </a:solidFill>
                <a:latin typeface="Bernard MT Condensed" pitchFamily="18" charset="0"/>
                <a:cs typeface="Times New Roman" pitchFamily="18" charset="0"/>
              </a:rPr>
              <a:t>Cilomilast</a:t>
            </a:r>
            <a:endParaRPr lang="it-IT" sz="2000" dirty="0" smtClean="0">
              <a:solidFill>
                <a:srgbClr val="7030A0"/>
              </a:solidFill>
              <a:latin typeface="Bernard MT Condensed" pitchFamily="18" charset="0"/>
              <a:cs typeface="Times New Roman" pitchFamily="18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4114800" y="4800600"/>
            <a:ext cx="1447800" cy="1742420"/>
            <a:chOff x="4114800" y="4800600"/>
            <a:chExt cx="1447800" cy="1742420"/>
          </a:xfrm>
        </p:grpSpPr>
        <p:cxnSp>
          <p:nvCxnSpPr>
            <p:cNvPr id="15" name="Straight Arrow Connector 14"/>
            <p:cNvCxnSpPr/>
            <p:nvPr/>
          </p:nvCxnSpPr>
          <p:spPr>
            <a:xfrm rot="5400000">
              <a:off x="4191000" y="5410200"/>
              <a:ext cx="1219200" cy="1588"/>
            </a:xfrm>
            <a:prstGeom prst="straightConnector1">
              <a:avLst/>
            </a:prstGeom>
            <a:ln w="38100">
              <a:solidFill>
                <a:srgbClr val="FF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4343400" y="4800600"/>
              <a:ext cx="457200" cy="1588"/>
            </a:xfrm>
            <a:prstGeom prst="line">
              <a:avLst/>
            </a:prstGeom>
            <a:ln w="38100">
              <a:solidFill>
                <a:srgbClr val="FF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4572000" y="5410200"/>
              <a:ext cx="228600" cy="1588"/>
            </a:xfrm>
            <a:prstGeom prst="line">
              <a:avLst/>
            </a:prstGeom>
            <a:ln w="38100">
              <a:solidFill>
                <a:srgbClr val="FF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4114800" y="6019800"/>
              <a:ext cx="1447800" cy="52322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FF00FF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rgbClr val="7030A0"/>
                  </a:solidFill>
                  <a:latin typeface="Bernard MT Condensed" pitchFamily="18" charset="0"/>
                </a:rPr>
                <a:t>&gt; COPD</a:t>
              </a:r>
              <a:endParaRPr lang="en-US" sz="2800" dirty="0">
                <a:solidFill>
                  <a:srgbClr val="7030A0"/>
                </a:solidFill>
                <a:latin typeface="Bernard MT Condensed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000">
              <a:srgbClr val="FF66FF">
                <a:alpha val="71000"/>
              </a:srgbClr>
            </a:gs>
            <a:gs pos="16000">
              <a:srgbClr val="6600FF">
                <a:alpha val="39000"/>
              </a:srgbClr>
            </a:gs>
            <a:gs pos="28000">
              <a:schemeClr val="bg1">
                <a:lumMod val="95000"/>
              </a:schemeClr>
            </a:gs>
            <a:gs pos="72000">
              <a:schemeClr val="bg2">
                <a:lumMod val="90000"/>
                <a:alpha val="49000"/>
              </a:schemeClr>
            </a:gs>
            <a:gs pos="94000">
              <a:srgbClr val="FF99FF">
                <a:alpha val="73000"/>
              </a:srgbClr>
            </a:gs>
            <a:gs pos="96000">
              <a:srgbClr val="CC00CC">
                <a:alpha val="66000"/>
              </a:srgb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/>
          <p:cNvSpPr/>
          <p:nvPr/>
        </p:nvSpPr>
        <p:spPr>
          <a:xfrm>
            <a:off x="2133600" y="3759558"/>
            <a:ext cx="4572000" cy="430887"/>
          </a:xfrm>
          <a:prstGeom prst="rect">
            <a:avLst/>
          </a:prstGeom>
          <a:solidFill>
            <a:srgbClr val="FF00FF"/>
          </a:solidFill>
        </p:spPr>
        <p:txBody>
          <a:bodyPr wrap="square">
            <a:spAutoFit/>
          </a:bodyPr>
          <a:lstStyle/>
          <a:p>
            <a:r>
              <a:rPr lang="en-US" altLang="zh-TW" sz="2200" b="1" dirty="0" smtClean="0">
                <a:solidFill>
                  <a:srgbClr val="FFFFFF"/>
                </a:solidFill>
                <a:uFill>
                  <a:solidFill>
                    <a:srgbClr val="FF00FF"/>
                  </a:solidFill>
                </a:uFill>
                <a:latin typeface="Arial Narrow" pitchFamily="34" charset="0"/>
                <a:sym typeface="Wingdings 3"/>
              </a:rPr>
              <a:t>LABA; N</a:t>
            </a:r>
            <a:r>
              <a:rPr lang="en-US" sz="2200" b="1" dirty="0" smtClean="0">
                <a:solidFill>
                  <a:srgbClr val="FFFFFF"/>
                </a:solidFill>
                <a:uFill>
                  <a:solidFill>
                    <a:srgbClr val="FF00FF"/>
                  </a:solidFill>
                </a:uFill>
                <a:latin typeface="Arial Narrow" pitchFamily="34" charset="0"/>
              </a:rPr>
              <a:t>ever give alone as controller </a:t>
            </a:r>
            <a:endParaRPr lang="en-US" sz="2200" dirty="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410200" y="0"/>
            <a:ext cx="3733800" cy="5232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2800" b="1" i="1" dirty="0" smtClean="0">
                <a:ln>
                  <a:solidFill>
                    <a:srgbClr val="6600FF"/>
                  </a:solidFill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glow rad="101600">
                    <a:srgbClr val="FFE1FF"/>
                  </a:glow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Bradley Hand ITC" pitchFamily="66" charset="0"/>
              </a:rPr>
              <a:t>Asthma THERAPY</a:t>
            </a:r>
            <a:endParaRPr lang="en-US" sz="2800" b="1" i="1" dirty="0">
              <a:ln>
                <a:solidFill>
                  <a:srgbClr val="6600FF"/>
                </a:solidFill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glow rad="101600">
                  <a:srgbClr val="FFE1FF"/>
                </a:glow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Bradley Hand ITC" pitchFamily="66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28600" y="343437"/>
            <a:ext cx="4572000" cy="523220"/>
          </a:xfrm>
          <a:prstGeom prst="rect">
            <a:avLst/>
          </a:prstGeom>
          <a:solidFill>
            <a:schemeClr val="accent4"/>
          </a:solidFill>
          <a:ln w="19050"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altLang="zh-TW" sz="2400" dirty="0" smtClean="0">
                <a:solidFill>
                  <a:srgbClr val="FF66FF"/>
                </a:solidFill>
                <a:latin typeface="Bernard MT Condensed" pitchFamily="18" charset="0"/>
              </a:rPr>
              <a:t>1. </a:t>
            </a:r>
            <a:r>
              <a:rPr lang="en-US" altLang="zh-TW" sz="2400" dirty="0" smtClean="0">
                <a:solidFill>
                  <a:schemeClr val="bg1"/>
                </a:solidFill>
                <a:latin typeface="Bernard MT Condensed" pitchFamily="18" charset="0"/>
              </a:rPr>
              <a:t>Long Acting </a:t>
            </a:r>
            <a:r>
              <a:rPr lang="en-US" altLang="zh-TW" sz="2800" b="1" dirty="0" smtClean="0">
                <a:solidFill>
                  <a:schemeClr val="bg1"/>
                </a:solidFill>
                <a:latin typeface="Symbol" pitchFamily="18" charset="2"/>
              </a:rPr>
              <a:t>b</a:t>
            </a:r>
            <a:r>
              <a:rPr lang="en-US" altLang="zh-TW" sz="2400" baseline="-25000" dirty="0" smtClean="0">
                <a:solidFill>
                  <a:schemeClr val="bg1"/>
                </a:solidFill>
                <a:latin typeface="Bernard MT Condensed" pitchFamily="18" charset="0"/>
              </a:rPr>
              <a:t>2</a:t>
            </a:r>
            <a:r>
              <a:rPr lang="en-US" altLang="zh-TW" sz="2400" dirty="0" smtClean="0">
                <a:solidFill>
                  <a:schemeClr val="bg1"/>
                </a:solidFill>
                <a:latin typeface="Bernard MT Condensed" pitchFamily="18" charset="0"/>
              </a:rPr>
              <a:t>-AR Agonists  (LABA)</a:t>
            </a:r>
          </a:p>
        </p:txBody>
      </p:sp>
      <p:sp>
        <p:nvSpPr>
          <p:cNvPr id="23" name="Rectangle 22"/>
          <p:cNvSpPr/>
          <p:nvPr/>
        </p:nvSpPr>
        <p:spPr>
          <a:xfrm>
            <a:off x="4776016" y="533400"/>
            <a:ext cx="2851999" cy="3970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sz="2200" dirty="0" err="1" smtClean="0">
                <a:solidFill>
                  <a:srgbClr val="6600FF"/>
                </a:solidFill>
                <a:latin typeface="Bernard MT Condensed" pitchFamily="18" charset="0"/>
              </a:rPr>
              <a:t>Salmeterol</a:t>
            </a:r>
            <a:r>
              <a:rPr lang="en-US" sz="2200" dirty="0" smtClean="0">
                <a:solidFill>
                  <a:srgbClr val="6600FF"/>
                </a:solidFill>
                <a:latin typeface="Bernard MT Condensed" pitchFamily="18" charset="0"/>
              </a:rPr>
              <a:t> &amp; </a:t>
            </a:r>
            <a:r>
              <a:rPr lang="en-US" sz="2200" dirty="0" err="1" smtClean="0">
                <a:solidFill>
                  <a:srgbClr val="6600FF"/>
                </a:solidFill>
                <a:latin typeface="Bernard MT Condensed" pitchFamily="18" charset="0"/>
              </a:rPr>
              <a:t>Formoterol</a:t>
            </a:r>
            <a:endParaRPr lang="en-US" sz="2200" dirty="0" smtClean="0">
              <a:solidFill>
                <a:srgbClr val="6600FF"/>
              </a:solidFill>
              <a:latin typeface="Bernard MT Condensed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52400" y="888642"/>
            <a:ext cx="1371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7030A0"/>
                </a:solidFill>
                <a:latin typeface="Bernard MT Condensed" pitchFamily="18" charset="0"/>
              </a:rPr>
              <a:t>Mechanism</a:t>
            </a:r>
            <a:endParaRPr lang="en-US" sz="2200" dirty="0">
              <a:solidFill>
                <a:srgbClr val="7030A0"/>
              </a:solidFill>
              <a:latin typeface="Bernard MT Condensed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524000" y="990600"/>
            <a:ext cx="5943600" cy="977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300"/>
              </a:lnSpc>
            </a:pPr>
            <a:r>
              <a:rPr kumimoji="1" lang="en-US" altLang="zh-CN" sz="2200" b="1" dirty="0" smtClean="0">
                <a:solidFill>
                  <a:srgbClr val="000000"/>
                </a:solidFill>
                <a:latin typeface="Arial Narrow" pitchFamily="34" charset="0"/>
              </a:rPr>
              <a:t>In BSMC </a:t>
            </a:r>
            <a:r>
              <a:rPr lang="en-US" altLang="zh-TW" sz="2200" b="1" spc="-40" dirty="0" smtClean="0">
                <a:latin typeface="Arial Narrow" pitchFamily="34" charset="0"/>
                <a:sym typeface="Wingdings 3"/>
              </a:rPr>
              <a:t></a:t>
            </a:r>
            <a:endParaRPr kumimoji="1" lang="en-US" altLang="zh-CN" sz="2200" b="1" dirty="0" smtClean="0">
              <a:solidFill>
                <a:srgbClr val="000000"/>
              </a:solidFill>
              <a:latin typeface="Arial Narrow" pitchFamily="34" charset="0"/>
            </a:endParaRPr>
          </a:p>
          <a:p>
            <a:pPr>
              <a:lnSpc>
                <a:spcPts val="2300"/>
              </a:lnSpc>
            </a:pPr>
            <a:r>
              <a:rPr kumimoji="1" lang="en-US" altLang="zh-CN" sz="2200" b="1" dirty="0" smtClean="0">
                <a:solidFill>
                  <a:srgbClr val="000000"/>
                </a:solidFill>
                <a:latin typeface="Arial Narrow" pitchFamily="34" charset="0"/>
              </a:rPr>
              <a:t>In B epithelium </a:t>
            </a:r>
            <a:r>
              <a:rPr lang="en-US" altLang="zh-TW" sz="2200" b="1" spc="-40" dirty="0" smtClean="0">
                <a:latin typeface="Arial Narrow" pitchFamily="34" charset="0"/>
                <a:sym typeface="Wingdings 3"/>
              </a:rPr>
              <a:t>  NO release </a:t>
            </a:r>
            <a:endParaRPr kumimoji="1" lang="en-US" altLang="zh-CN" sz="2200" b="1" dirty="0" smtClean="0">
              <a:solidFill>
                <a:srgbClr val="000000"/>
              </a:solidFill>
              <a:latin typeface="Arial Narrow" pitchFamily="34" charset="0"/>
            </a:endParaRPr>
          </a:p>
          <a:p>
            <a:pPr>
              <a:lnSpc>
                <a:spcPts val="2300"/>
              </a:lnSpc>
            </a:pPr>
            <a:r>
              <a:rPr kumimoji="1" lang="en-US" altLang="zh-CN" sz="2200" b="1" spc="-40" dirty="0" smtClean="0">
                <a:solidFill>
                  <a:srgbClr val="000000"/>
                </a:solidFill>
                <a:latin typeface="Arial Narrow" pitchFamily="34" charset="0"/>
                <a:sym typeface="Wingdings 3"/>
              </a:rPr>
              <a:t>On </a:t>
            </a:r>
            <a:r>
              <a:rPr kumimoji="1" lang="en-US" altLang="zh-CN" sz="2200" b="1" spc="-40" dirty="0" err="1" smtClean="0">
                <a:solidFill>
                  <a:srgbClr val="000000"/>
                </a:solidFill>
                <a:latin typeface="Arial Narrow" pitchFamily="34" charset="0"/>
                <a:sym typeface="Wingdings 3"/>
              </a:rPr>
              <a:t>presynaptic</a:t>
            </a:r>
            <a:r>
              <a:rPr kumimoji="1" lang="en-US" altLang="zh-CN" sz="2200" b="1" spc="-40" dirty="0" smtClean="0">
                <a:solidFill>
                  <a:srgbClr val="000000"/>
                </a:solidFill>
                <a:latin typeface="Arial Narrow" pitchFamily="34" charset="0"/>
                <a:sym typeface="Wingdings 3"/>
              </a:rPr>
              <a:t> cholinergic f. </a:t>
            </a:r>
            <a:r>
              <a:rPr lang="en-US" altLang="zh-TW" sz="2200" b="1" spc="-40" dirty="0" smtClean="0">
                <a:latin typeface="Arial Narrow" pitchFamily="34" charset="0"/>
                <a:sym typeface="Wingdings 3"/>
              </a:rPr>
              <a:t></a:t>
            </a:r>
            <a:r>
              <a:rPr lang="en-US" altLang="zh-TW" sz="2000" b="1" spc="-40" dirty="0" smtClean="0">
                <a:latin typeface="Arial Narrow" pitchFamily="34" charset="0"/>
                <a:ea typeface="新細明體" pitchFamily="18" charset="-120"/>
                <a:sym typeface="Wingdings 3"/>
              </a:rPr>
              <a:t> </a:t>
            </a:r>
            <a:r>
              <a:rPr kumimoji="1" lang="en-US" altLang="zh-CN" sz="2200" b="1" spc="-40" dirty="0" smtClean="0">
                <a:solidFill>
                  <a:srgbClr val="000000"/>
                </a:solidFill>
                <a:latin typeface="Arial Narrow" pitchFamily="34" charset="0"/>
                <a:sym typeface="Wingdings 3"/>
              </a:rPr>
              <a:t>Ach release </a:t>
            </a:r>
            <a:r>
              <a:rPr lang="en-US" altLang="zh-TW" sz="2200" b="1" spc="-40" dirty="0" smtClean="0">
                <a:latin typeface="Arial Narrow" pitchFamily="34" charset="0"/>
                <a:sym typeface="Wingdings 3"/>
              </a:rPr>
              <a:t></a:t>
            </a:r>
            <a:endParaRPr lang="en-US" sz="2200" spc="-40" dirty="0"/>
          </a:p>
        </p:txBody>
      </p:sp>
      <p:sp>
        <p:nvSpPr>
          <p:cNvPr id="27" name="Rectangle 26"/>
          <p:cNvSpPr/>
          <p:nvPr/>
        </p:nvSpPr>
        <p:spPr>
          <a:xfrm>
            <a:off x="6819363" y="838200"/>
            <a:ext cx="2396066" cy="31957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</a:pPr>
            <a:r>
              <a:rPr kumimoji="1" lang="en-US" altLang="zh-CN" sz="2200" b="1" dirty="0" smtClean="0">
                <a:solidFill>
                  <a:srgbClr val="000000"/>
                </a:solidFill>
                <a:latin typeface="Arial Narrow" pitchFamily="34" charset="0"/>
              </a:rPr>
              <a:t>1</a:t>
            </a:r>
            <a:r>
              <a:rPr kumimoji="1" lang="en-US" altLang="zh-CN" sz="2200" b="1" baseline="30000" dirty="0" smtClean="0">
                <a:solidFill>
                  <a:srgbClr val="000000"/>
                </a:solidFill>
                <a:latin typeface="Arial Narrow" pitchFamily="34" charset="0"/>
              </a:rPr>
              <a:t>st</a:t>
            </a:r>
            <a:r>
              <a:rPr kumimoji="1" lang="en-US" altLang="zh-CN" sz="2200" b="1" dirty="0" smtClean="0">
                <a:solidFill>
                  <a:srgbClr val="000000"/>
                </a:solidFill>
                <a:latin typeface="Arial Narrow" pitchFamily="34" charset="0"/>
              </a:rPr>
              <a:t> given</a:t>
            </a:r>
          </a:p>
          <a:p>
            <a:pPr>
              <a:lnSpc>
                <a:spcPts val="2200"/>
              </a:lnSpc>
            </a:pPr>
            <a:r>
              <a:rPr lang="en-US" altLang="zh-TW" sz="1600" b="1" dirty="0" smtClean="0">
                <a:latin typeface="Arial Narrow" pitchFamily="34" charset="0"/>
                <a:ea typeface="新細明體" pitchFamily="18" charset="-120"/>
                <a:sym typeface="Wingdings 3"/>
              </a:rPr>
              <a:t></a:t>
            </a:r>
            <a:endParaRPr kumimoji="1" lang="en-US" altLang="zh-CN" sz="1600" b="1" dirty="0" smtClean="0">
              <a:solidFill>
                <a:srgbClr val="000000"/>
              </a:solidFill>
              <a:latin typeface="Arial Narrow" pitchFamily="34" charset="0"/>
            </a:endParaRPr>
          </a:p>
          <a:p>
            <a:pPr>
              <a:lnSpc>
                <a:spcPts val="2200"/>
              </a:lnSpc>
            </a:pPr>
            <a:r>
              <a:rPr kumimoji="1" lang="en-US" altLang="zh-CN" sz="2200" b="1" dirty="0" err="1" smtClean="0">
                <a:solidFill>
                  <a:srgbClr val="000000"/>
                </a:solidFill>
                <a:latin typeface="Arial Narrow" pitchFamily="34" charset="0"/>
              </a:rPr>
              <a:t>Bronchodilatation</a:t>
            </a:r>
            <a:endParaRPr kumimoji="1" lang="en-US" altLang="zh-CN" sz="2200" b="1" dirty="0" smtClean="0">
              <a:solidFill>
                <a:srgbClr val="000000"/>
              </a:solidFill>
              <a:latin typeface="Arial Narrow" pitchFamily="34" charset="0"/>
            </a:endParaRPr>
          </a:p>
          <a:p>
            <a:pPr>
              <a:lnSpc>
                <a:spcPts val="2200"/>
              </a:lnSpc>
            </a:pPr>
            <a:r>
              <a:rPr kumimoji="1" lang="en-US" altLang="zh-CN" sz="2200" b="1" dirty="0" smtClean="0">
                <a:solidFill>
                  <a:srgbClr val="000000"/>
                </a:solidFill>
                <a:latin typeface="Arial Narrow" pitchFamily="34" charset="0"/>
              </a:rPr>
              <a:t>&gt; anti-inflammatory effects</a:t>
            </a:r>
          </a:p>
          <a:p>
            <a:pPr>
              <a:lnSpc>
                <a:spcPts val="2200"/>
              </a:lnSpc>
            </a:pPr>
            <a:r>
              <a:rPr kumimoji="1" lang="en-US" altLang="zh-CN" sz="2200" b="1" dirty="0" smtClean="0">
                <a:solidFill>
                  <a:srgbClr val="000000"/>
                </a:solidFill>
                <a:latin typeface="Arial Narrow" pitchFamily="34" charset="0"/>
              </a:rPr>
              <a:t>But when given regular</a:t>
            </a:r>
          </a:p>
          <a:p>
            <a:pPr>
              <a:lnSpc>
                <a:spcPts val="2200"/>
              </a:lnSpc>
            </a:pPr>
            <a:r>
              <a:rPr lang="en-US" altLang="zh-TW" sz="1600" b="1" dirty="0" smtClean="0">
                <a:latin typeface="Arial Narrow" pitchFamily="34" charset="0"/>
                <a:ea typeface="新細明體" pitchFamily="18" charset="-120"/>
                <a:sym typeface="Wingdings 3"/>
              </a:rPr>
              <a:t></a:t>
            </a:r>
            <a:endParaRPr kumimoji="1" lang="en-US" altLang="zh-CN" sz="1600" b="1" dirty="0" smtClean="0">
              <a:solidFill>
                <a:srgbClr val="000000"/>
              </a:solidFill>
              <a:latin typeface="Arial Narrow" pitchFamily="34" charset="0"/>
            </a:endParaRPr>
          </a:p>
          <a:p>
            <a:pPr>
              <a:lnSpc>
                <a:spcPts val="2200"/>
              </a:lnSpc>
            </a:pPr>
            <a:r>
              <a:rPr kumimoji="1" lang="en-US" altLang="zh-CN" sz="2200" dirty="0" smtClean="0">
                <a:solidFill>
                  <a:srgbClr val="000000"/>
                </a:solidFill>
                <a:latin typeface="Bernard MT Condensed" pitchFamily="18" charset="0"/>
              </a:rPr>
              <a:t>   </a:t>
            </a:r>
            <a:r>
              <a:rPr kumimoji="1" lang="en-US" altLang="zh-CN" sz="2200" dirty="0" err="1" smtClean="0">
                <a:solidFill>
                  <a:srgbClr val="000000"/>
                </a:solidFill>
                <a:latin typeface="Bernard MT Condensed" pitchFamily="18" charset="0"/>
              </a:rPr>
              <a:t>Tachyphylaxsis</a:t>
            </a:r>
            <a:endParaRPr kumimoji="1" lang="en-US" altLang="zh-CN" sz="2200" dirty="0" smtClean="0">
              <a:solidFill>
                <a:srgbClr val="000000"/>
              </a:solidFill>
              <a:latin typeface="Bernard MT Condensed" pitchFamily="18" charset="0"/>
            </a:endParaRPr>
          </a:p>
          <a:p>
            <a:pPr>
              <a:lnSpc>
                <a:spcPts val="2200"/>
              </a:lnSpc>
            </a:pPr>
            <a:r>
              <a:rPr kumimoji="1" lang="en-US" altLang="zh-CN" sz="2200" dirty="0" smtClean="0">
                <a:solidFill>
                  <a:srgbClr val="000000"/>
                </a:solidFill>
                <a:latin typeface="Bernard MT Condensed" pitchFamily="18" charset="0"/>
              </a:rPr>
              <a:t> + Worsening of </a:t>
            </a:r>
            <a:br>
              <a:rPr kumimoji="1" lang="en-US" altLang="zh-CN" sz="2200" dirty="0" smtClean="0">
                <a:solidFill>
                  <a:srgbClr val="000000"/>
                </a:solidFill>
                <a:latin typeface="Bernard MT Condensed" pitchFamily="18" charset="0"/>
              </a:rPr>
            </a:br>
            <a:r>
              <a:rPr kumimoji="1" lang="en-US" altLang="zh-CN" sz="2200" dirty="0" smtClean="0">
                <a:solidFill>
                  <a:srgbClr val="000000"/>
                </a:solidFill>
                <a:latin typeface="Bernard MT Condensed" pitchFamily="18" charset="0"/>
              </a:rPr>
              <a:t>       Symptoms </a:t>
            </a:r>
            <a:endParaRPr lang="en-US" sz="2200" dirty="0">
              <a:latin typeface="Bernard MT Condensed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22138" y="1222762"/>
            <a:ext cx="1439425" cy="6822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300"/>
              </a:lnSpc>
            </a:pPr>
            <a:r>
              <a:rPr lang="en-US" sz="2200" b="1" dirty="0" smtClean="0"/>
              <a:t>Activation   of </a:t>
            </a:r>
            <a:r>
              <a:rPr kumimoji="1" lang="en-US" altLang="zh-CN" sz="2200" b="1" dirty="0" smtClean="0">
                <a:solidFill>
                  <a:srgbClr val="000000"/>
                </a:solidFill>
                <a:latin typeface="Arial Narrow" pitchFamily="34" charset="0"/>
              </a:rPr>
              <a:t>β</a:t>
            </a:r>
            <a:r>
              <a:rPr kumimoji="1" lang="en-US" altLang="zh-CN" sz="2200" b="1" baseline="-25000" dirty="0" smtClean="0">
                <a:solidFill>
                  <a:srgbClr val="000000"/>
                </a:solidFill>
                <a:latin typeface="Arial Narrow" pitchFamily="34" charset="0"/>
              </a:rPr>
              <a:t>2</a:t>
            </a:r>
            <a:r>
              <a:rPr kumimoji="1" lang="en-US" altLang="zh-CN" sz="2200" b="1" dirty="0" smtClean="0">
                <a:solidFill>
                  <a:srgbClr val="000000"/>
                </a:solidFill>
                <a:latin typeface="Arial Narrow" pitchFamily="34" charset="0"/>
              </a:rPr>
              <a:t> AR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524000" y="2822962"/>
            <a:ext cx="5257800" cy="682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300"/>
              </a:lnSpc>
            </a:pPr>
            <a:r>
              <a:rPr kumimoji="1" lang="en-US" altLang="zh-CN" sz="2200" b="1" dirty="0" smtClean="0">
                <a:solidFill>
                  <a:srgbClr val="000000"/>
                </a:solidFill>
                <a:latin typeface="Arial Narrow" pitchFamily="34" charset="0"/>
              </a:rPr>
              <a:t>In </a:t>
            </a:r>
            <a:r>
              <a:rPr kumimoji="1" lang="en-US" altLang="zh-CN" sz="2200" b="1" dirty="0" err="1" smtClean="0">
                <a:solidFill>
                  <a:srgbClr val="000000"/>
                </a:solidFill>
                <a:latin typeface="Arial Narrow" pitchFamily="34" charset="0"/>
              </a:rPr>
              <a:t>submucosa</a:t>
            </a:r>
            <a:r>
              <a:rPr kumimoji="1" lang="en-US" altLang="zh-CN" sz="2200" b="1" dirty="0" smtClean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en-US" altLang="zh-TW" sz="2200" b="1" spc="-40" dirty="0" smtClean="0">
                <a:latin typeface="Arial Narrow" pitchFamily="34" charset="0"/>
                <a:sym typeface="Wingdings 3"/>
              </a:rPr>
              <a:t> Improve </a:t>
            </a:r>
            <a:r>
              <a:rPr lang="en-US" altLang="zh-TW" sz="2200" b="1" spc="-40" dirty="0" err="1" smtClean="0">
                <a:latin typeface="Arial Narrow" pitchFamily="34" charset="0"/>
                <a:sym typeface="Wingdings 3"/>
              </a:rPr>
              <a:t>mucociliary</a:t>
            </a:r>
            <a:r>
              <a:rPr lang="en-US" altLang="zh-TW" sz="2200" b="1" spc="-40" dirty="0" smtClean="0">
                <a:latin typeface="Arial Narrow" pitchFamily="34" charset="0"/>
                <a:sym typeface="Wingdings 3"/>
              </a:rPr>
              <a:t> function</a:t>
            </a:r>
          </a:p>
          <a:p>
            <a:pPr>
              <a:lnSpc>
                <a:spcPts val="2300"/>
              </a:lnSpc>
            </a:pPr>
            <a:r>
              <a:rPr kumimoji="1" lang="en-US" altLang="zh-CN" sz="2200" b="1" spc="-40" dirty="0" smtClean="0">
                <a:solidFill>
                  <a:srgbClr val="000000"/>
                </a:solidFill>
                <a:latin typeface="Arial Narrow" pitchFamily="34" charset="0"/>
                <a:sym typeface="Wingdings 3"/>
              </a:rPr>
              <a:t> 		</a:t>
            </a:r>
            <a:r>
              <a:rPr lang="en-US" altLang="zh-TW" sz="2200" b="1" spc="-40" dirty="0" smtClean="0">
                <a:latin typeface="Arial Narrow" pitchFamily="34" charset="0"/>
                <a:sym typeface="Wingdings 3"/>
              </a:rPr>
              <a:t> vascular leak</a:t>
            </a:r>
            <a:endParaRPr lang="en-US" altLang="zh-CN" sz="2200" b="1" spc="-40" dirty="0" smtClean="0">
              <a:latin typeface="Arial Narrow" pitchFamily="34" charset="0"/>
              <a:sym typeface="Wingdings 3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524000" y="1905000"/>
            <a:ext cx="5181600" cy="977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300"/>
              </a:lnSpc>
            </a:pPr>
            <a:r>
              <a:rPr kumimoji="1" lang="en-US" altLang="zh-CN" sz="2200" b="1" dirty="0" smtClean="0">
                <a:solidFill>
                  <a:srgbClr val="000000"/>
                </a:solidFill>
                <a:latin typeface="Arial Narrow" pitchFamily="34" charset="0"/>
              </a:rPr>
              <a:t>On inflammatory cells </a:t>
            </a:r>
            <a:r>
              <a:rPr lang="en-US" altLang="zh-TW" sz="2200" b="1" spc="-40" dirty="0" smtClean="0">
                <a:latin typeface="Arial Narrow" pitchFamily="34" charset="0"/>
                <a:sym typeface="Wingdings 3"/>
              </a:rPr>
              <a:t></a:t>
            </a:r>
          </a:p>
          <a:p>
            <a:pPr>
              <a:lnSpc>
                <a:spcPts val="2300"/>
              </a:lnSpc>
            </a:pPr>
            <a:r>
              <a:rPr lang="en-US" altLang="zh-TW" sz="2200" b="1" dirty="0" smtClean="0">
                <a:latin typeface="Arial Narrow" pitchFamily="34" charset="0"/>
                <a:ea typeface="新細明體" pitchFamily="18" charset="-120"/>
                <a:sym typeface="Wingdings 3"/>
              </a:rPr>
              <a:t>On mast cell &gt; </a:t>
            </a:r>
            <a:r>
              <a:rPr lang="en-US" altLang="zh-TW" sz="2200" b="1" dirty="0" err="1" smtClean="0">
                <a:latin typeface="Arial Narrow" pitchFamily="34" charset="0"/>
                <a:ea typeface="新細明體" pitchFamily="18" charset="-120"/>
                <a:sym typeface="Wingdings 3"/>
              </a:rPr>
              <a:t>eosinophils</a:t>
            </a:r>
            <a:r>
              <a:rPr lang="en-US" altLang="zh-TW" sz="2200" b="1" dirty="0" smtClean="0">
                <a:latin typeface="Arial Narrow" pitchFamily="34" charset="0"/>
                <a:ea typeface="新細明體" pitchFamily="18" charset="-120"/>
                <a:sym typeface="Wingdings 3"/>
              </a:rPr>
              <a:t> </a:t>
            </a:r>
            <a:r>
              <a:rPr lang="en-US" altLang="zh-TW" sz="2200" b="1" spc="-40" dirty="0" smtClean="0">
                <a:latin typeface="Arial Narrow" pitchFamily="34" charset="0"/>
                <a:sym typeface="Wingdings 3"/>
              </a:rPr>
              <a:t> </a:t>
            </a:r>
            <a:r>
              <a:rPr lang="en-US" altLang="zh-TW" sz="2200" b="1" dirty="0" smtClean="0">
                <a:latin typeface="Arial Narrow" pitchFamily="34" charset="0"/>
                <a:ea typeface="新細明體" pitchFamily="18" charset="-120"/>
                <a:sym typeface="Wingdings 3"/>
              </a:rPr>
              <a:t> mediators &amp; cytokine </a:t>
            </a:r>
            <a:r>
              <a:rPr lang="en-US" altLang="zh-TW" sz="2200" dirty="0" smtClean="0">
                <a:latin typeface="Bernard MT Condensed" pitchFamily="18" charset="0"/>
                <a:ea typeface="新細明體" pitchFamily="18" charset="-120"/>
                <a:sym typeface="Wingdings 3"/>
              </a:rPr>
              <a:t>release</a:t>
            </a:r>
            <a:r>
              <a:rPr lang="en-US" altLang="zh-TW" sz="2200" b="1" dirty="0" smtClean="0">
                <a:latin typeface="Arial Narrow" pitchFamily="34" charset="0"/>
                <a:ea typeface="新細明體" pitchFamily="18" charset="-120"/>
                <a:sym typeface="Wingdings 3"/>
              </a:rPr>
              <a:t> </a:t>
            </a:r>
            <a:r>
              <a:rPr lang="en-US" altLang="zh-TW" sz="2200" b="1" spc="-40" dirty="0" smtClean="0">
                <a:latin typeface="Arial Narrow" pitchFamily="34" charset="0"/>
                <a:sym typeface="Wingdings 3"/>
              </a:rPr>
              <a:t>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219200" y="4321766"/>
            <a:ext cx="6172200" cy="14260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lang="en-US" altLang="zh-TW" sz="2200" dirty="0" smtClean="0">
                <a:solidFill>
                  <a:srgbClr val="6600FF"/>
                </a:solidFill>
                <a:latin typeface="Bernard MT Condensed" pitchFamily="18" charset="0"/>
                <a:ea typeface="新細明體" pitchFamily="18" charset="-120"/>
                <a:sym typeface="Wingdings 3"/>
              </a:rPr>
              <a:t>Repression</a:t>
            </a:r>
            <a:r>
              <a:rPr lang="en-US" altLang="zh-TW" sz="2200" b="1" dirty="0" smtClean="0">
                <a:solidFill>
                  <a:srgbClr val="6600FF"/>
                </a:solidFill>
                <a:latin typeface="Arial Narrow" pitchFamily="34" charset="0"/>
                <a:ea typeface="新細明體" pitchFamily="18" charset="-120"/>
                <a:sym typeface="Wingdings 3"/>
              </a:rPr>
              <a:t> </a:t>
            </a:r>
            <a:r>
              <a:rPr lang="en-US" altLang="zh-TW" sz="2200" b="1" dirty="0" smtClean="0">
                <a:latin typeface="Arial Narrow" pitchFamily="34" charset="0"/>
                <a:ea typeface="新細明體" pitchFamily="18" charset="-120"/>
                <a:sym typeface="Wingdings 3"/>
              </a:rPr>
              <a:t>of pro-</a:t>
            </a:r>
            <a:r>
              <a:rPr lang="en-US" altLang="zh-TW" sz="2200" b="1" dirty="0" err="1" smtClean="0">
                <a:latin typeface="Arial Narrow" pitchFamily="34" charset="0"/>
                <a:ea typeface="新細明體" pitchFamily="18" charset="-120"/>
                <a:sym typeface="Wingdings 3"/>
              </a:rPr>
              <a:t>inflammtory</a:t>
            </a:r>
            <a:r>
              <a:rPr lang="en-US" altLang="zh-TW" sz="2200" b="1" dirty="0" smtClean="0">
                <a:latin typeface="Arial Narrow" pitchFamily="34" charset="0"/>
                <a:ea typeface="新細明體" pitchFamily="18" charset="-120"/>
                <a:sym typeface="Wingdings 3"/>
              </a:rPr>
              <a:t> molecules</a:t>
            </a:r>
          </a:p>
          <a:p>
            <a:pPr>
              <a:lnSpc>
                <a:spcPts val="2600"/>
              </a:lnSpc>
            </a:pPr>
            <a:r>
              <a:rPr lang="en-US" altLang="zh-TW" sz="2200" dirty="0" smtClean="0">
                <a:solidFill>
                  <a:srgbClr val="6600FF"/>
                </a:solidFill>
                <a:latin typeface="Bernard MT Condensed" pitchFamily="18" charset="0"/>
                <a:ea typeface="新細明體" pitchFamily="18" charset="-120"/>
                <a:sym typeface="Wingdings 3"/>
              </a:rPr>
              <a:t>Expression</a:t>
            </a:r>
            <a:r>
              <a:rPr lang="en-US" altLang="zh-TW" sz="2200" b="1" dirty="0" smtClean="0">
                <a:latin typeface="Bernard MT Condensed" pitchFamily="18" charset="0"/>
                <a:ea typeface="新細明體" pitchFamily="18" charset="-120"/>
                <a:sym typeface="Wingdings 3"/>
              </a:rPr>
              <a:t> </a:t>
            </a:r>
            <a:r>
              <a:rPr lang="en-US" altLang="zh-TW" sz="2200" b="1" dirty="0" smtClean="0">
                <a:latin typeface="Arial Narrow" pitchFamily="34" charset="0"/>
                <a:ea typeface="新細明體" pitchFamily="18" charset="-120"/>
                <a:sym typeface="Wingdings 3"/>
              </a:rPr>
              <a:t>of ant-inflammatory molecules</a:t>
            </a:r>
          </a:p>
          <a:p>
            <a:pPr>
              <a:lnSpc>
                <a:spcPts val="2600"/>
              </a:lnSpc>
            </a:pPr>
            <a:r>
              <a:rPr lang="en-US" altLang="zh-TW" sz="2200" spc="-40" dirty="0" smtClean="0">
                <a:solidFill>
                  <a:srgbClr val="6600FF"/>
                </a:solidFill>
                <a:latin typeface="Bernard MT Condensed" pitchFamily="18" charset="0"/>
                <a:ea typeface="新細明體" pitchFamily="18" charset="-120"/>
                <a:sym typeface="Wingdings 3"/>
              </a:rPr>
              <a:t>Suppression</a:t>
            </a:r>
            <a:r>
              <a:rPr lang="en-US" altLang="zh-TW" sz="2200" b="1" spc="-40" dirty="0" smtClean="0">
                <a:latin typeface="Bernard MT Condensed" pitchFamily="18" charset="0"/>
                <a:ea typeface="新細明體" pitchFamily="18" charset="-120"/>
                <a:sym typeface="Wingdings 3"/>
              </a:rPr>
              <a:t> </a:t>
            </a:r>
            <a:r>
              <a:rPr lang="en-US" altLang="zh-TW" sz="2200" b="1" spc="-40" dirty="0" smtClean="0">
                <a:latin typeface="Arial Narrow" pitchFamily="34" charset="0"/>
                <a:ea typeface="新細明體" pitchFamily="18" charset="-120"/>
                <a:sym typeface="Wingdings 3"/>
              </a:rPr>
              <a:t>of BSMC proliferation &amp; remodeling  </a:t>
            </a:r>
          </a:p>
          <a:p>
            <a:pPr>
              <a:lnSpc>
                <a:spcPts val="2600"/>
              </a:lnSpc>
              <a:buClr>
                <a:srgbClr val="FF00FF"/>
              </a:buClr>
              <a:buSzPct val="80000"/>
            </a:pPr>
            <a:r>
              <a:rPr kumimoji="1" lang="en-US" altLang="zh-TW" sz="2200" dirty="0" smtClean="0">
                <a:solidFill>
                  <a:srgbClr val="6600FF"/>
                </a:solidFill>
                <a:latin typeface="Bernard MT Condensed" pitchFamily="18" charset="0"/>
              </a:rPr>
              <a:t>P</a:t>
            </a:r>
            <a:r>
              <a:rPr kumimoji="1" lang="en-US" altLang="ja-JP" sz="2200" dirty="0" smtClean="0">
                <a:solidFill>
                  <a:srgbClr val="6600FF"/>
                </a:solidFill>
                <a:latin typeface="Bernard MT Condensed" pitchFamily="18" charset="0"/>
              </a:rPr>
              <a:t>RIMING of GC RECEPTORS</a:t>
            </a:r>
            <a:r>
              <a:rPr kumimoji="1" lang="en-US" altLang="zh-TW" sz="2200" dirty="0" smtClean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kumimoji="1" lang="en-US" altLang="zh-TW" sz="2000" b="1" i="1" spc="-40" dirty="0" smtClean="0">
                <a:solidFill>
                  <a:srgbClr val="000000"/>
                </a:solidFill>
                <a:latin typeface="Arial Narrow" pitchFamily="34" charset="0"/>
              </a:rPr>
              <a:t>(Cross-talk between GC &amp; LABA)</a:t>
            </a:r>
            <a:endParaRPr lang="en-US" altLang="zh-CN" sz="2200" b="1" i="1" spc="-40" dirty="0" smtClean="0">
              <a:latin typeface="Arial Narrow" pitchFamily="34" charset="0"/>
              <a:sym typeface="Wingdings 3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57200" y="2032716"/>
            <a:ext cx="1143000" cy="977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300"/>
              </a:lnSpc>
            </a:pPr>
            <a:r>
              <a:rPr lang="en-US" sz="2200" b="1" dirty="0" smtClean="0">
                <a:latin typeface="Arial Narrow" pitchFamily="34" charset="0"/>
              </a:rPr>
              <a:t>Short Term via </a:t>
            </a:r>
            <a:r>
              <a:rPr lang="en-US" altLang="zh-TW" sz="2200" b="1" spc="-40" dirty="0" smtClean="0">
                <a:latin typeface="Arial Narrow" pitchFamily="34" charset="0"/>
                <a:sym typeface="Wingdings 3"/>
              </a:rPr>
              <a:t> </a:t>
            </a:r>
            <a:r>
              <a:rPr lang="en-US" altLang="zh-TW" sz="2200" b="1" spc="-40" dirty="0" err="1" smtClean="0">
                <a:latin typeface="Arial Narrow" pitchFamily="34" charset="0"/>
                <a:sym typeface="Wingdings 3"/>
              </a:rPr>
              <a:t>cAMP</a:t>
            </a:r>
            <a:r>
              <a:rPr lang="en-US" sz="2200" b="1" dirty="0" smtClean="0">
                <a:latin typeface="Arial Narrow" pitchFamily="34" charset="0"/>
              </a:rPr>
              <a:t> </a:t>
            </a:r>
            <a:endParaRPr lang="en-US" sz="2200" b="1" dirty="0">
              <a:latin typeface="Arial Narrow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524000" y="3452080"/>
            <a:ext cx="5257800" cy="374461"/>
          </a:xfrm>
          <a:prstGeom prst="rect">
            <a:avLst/>
          </a:prstGeom>
          <a:solidFill>
            <a:srgbClr val="FFDDFF"/>
          </a:solidFill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kumimoji="1" lang="en-US" altLang="zh-CN" sz="2200" b="1" i="1" u="sng" dirty="0" smtClean="0">
                <a:solidFill>
                  <a:srgbClr val="000000"/>
                </a:solidFill>
                <a:latin typeface="Arial Narrow" pitchFamily="34" charset="0"/>
              </a:rPr>
              <a:t>N.B.</a:t>
            </a:r>
            <a:r>
              <a:rPr kumimoji="1" lang="en-US" altLang="zh-CN" sz="2200" b="1" dirty="0" smtClean="0">
                <a:solidFill>
                  <a:srgbClr val="000000"/>
                </a:solidFill>
                <a:latin typeface="Arial Narrow" pitchFamily="34" charset="0"/>
              </a:rPr>
              <a:t> β</a:t>
            </a:r>
            <a:r>
              <a:rPr kumimoji="1" lang="en-US" altLang="zh-CN" sz="2200" b="1" baseline="-25000" dirty="0" smtClean="0">
                <a:solidFill>
                  <a:srgbClr val="000000"/>
                </a:solidFill>
                <a:latin typeface="Arial Narrow" pitchFamily="34" charset="0"/>
              </a:rPr>
              <a:t>2</a:t>
            </a:r>
            <a:r>
              <a:rPr kumimoji="1" lang="en-US" altLang="zh-CN" sz="2200" b="1" dirty="0" smtClean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en-US" sz="2200" b="1" dirty="0" smtClean="0">
                <a:latin typeface="Arial Narrow" pitchFamily="34" charset="0"/>
              </a:rPr>
              <a:t>AR </a:t>
            </a:r>
            <a:r>
              <a:rPr lang="en-US" sz="2200" b="1" dirty="0" err="1" smtClean="0">
                <a:latin typeface="Arial Narrow" pitchFamily="34" charset="0"/>
              </a:rPr>
              <a:t>downregulation</a:t>
            </a:r>
            <a:r>
              <a:rPr lang="en-US" sz="2200" b="1" dirty="0" smtClean="0">
                <a:latin typeface="Arial Narrow" pitchFamily="34" charset="0"/>
              </a:rPr>
              <a:t> &amp; desensitization 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26642" y="4292958"/>
            <a:ext cx="1143000" cy="12721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300"/>
              </a:lnSpc>
            </a:pPr>
            <a:r>
              <a:rPr lang="en-US" sz="2200" b="1" dirty="0" smtClean="0">
                <a:latin typeface="Arial Narrow" pitchFamily="34" charset="0"/>
              </a:rPr>
              <a:t>Long Term via </a:t>
            </a:r>
            <a:r>
              <a:rPr lang="en-US" altLang="zh-TW" sz="2200" b="1" spc="-40" dirty="0" smtClean="0">
                <a:latin typeface="Arial Narrow" pitchFamily="34" charset="0"/>
                <a:sym typeface="Wingdings 3"/>
              </a:rPr>
              <a:t>MAPK </a:t>
            </a:r>
          </a:p>
          <a:p>
            <a:pPr algn="ctr">
              <a:lnSpc>
                <a:spcPts val="2300"/>
              </a:lnSpc>
            </a:pPr>
            <a:r>
              <a:rPr lang="en-US" sz="2200" b="1" spc="-40" dirty="0" smtClean="0">
                <a:latin typeface="Arial Narrow" pitchFamily="34" charset="0"/>
                <a:sym typeface="Wingdings 3"/>
              </a:rPr>
              <a:t>&amp; TF</a:t>
            </a:r>
            <a:endParaRPr lang="en-US" sz="2200" b="1" dirty="0">
              <a:latin typeface="Arial Narrow" pitchFamily="34" charset="0"/>
            </a:endParaRPr>
          </a:p>
        </p:txBody>
      </p:sp>
      <p:sp>
        <p:nvSpPr>
          <p:cNvPr id="26" name="Right Brace 25"/>
          <p:cNvSpPr/>
          <p:nvPr/>
        </p:nvSpPr>
        <p:spPr>
          <a:xfrm>
            <a:off x="6705600" y="914400"/>
            <a:ext cx="228600" cy="2971800"/>
          </a:xfrm>
          <a:prstGeom prst="rightBrace">
            <a:avLst/>
          </a:prstGeom>
          <a:ln w="38100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1219200" y="5791200"/>
            <a:ext cx="6172200" cy="733534"/>
          </a:xfrm>
          <a:prstGeom prst="rect">
            <a:avLst/>
          </a:prstGeom>
          <a:solidFill>
            <a:srgbClr val="FF00FF"/>
          </a:solidFill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en-US" altLang="zh-TW" sz="2400" spc="-40" dirty="0" smtClean="0">
                <a:solidFill>
                  <a:schemeClr val="bg1"/>
                </a:solidFill>
                <a:latin typeface="Bernard MT Condensed" pitchFamily="18" charset="0"/>
                <a:sym typeface="Wingdings 3"/>
              </a:rPr>
              <a:t>GC</a:t>
            </a:r>
            <a:r>
              <a:rPr lang="en-US" altLang="zh-TW" sz="2400" b="1" spc="-40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  </a:t>
            </a:r>
            <a:r>
              <a:rPr lang="en-US" altLang="zh-TW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expression of </a:t>
            </a:r>
            <a:r>
              <a:rPr lang="en-US" altLang="zh-TW" sz="2400" b="1" dirty="0" smtClean="0">
                <a:solidFill>
                  <a:schemeClr val="bg1"/>
                </a:solidFill>
                <a:latin typeface="Arial Narrow" pitchFamily="34" charset="0"/>
              </a:rPr>
              <a:t>bronchial </a:t>
            </a:r>
            <a:r>
              <a:rPr lang="en-US" altLang="zh-TW" sz="2400" b="1" dirty="0" smtClean="0">
                <a:solidFill>
                  <a:schemeClr val="bg1"/>
                </a:solidFill>
                <a:latin typeface="Symbol" pitchFamily="18" charset="2"/>
              </a:rPr>
              <a:t>b</a:t>
            </a:r>
            <a:r>
              <a:rPr lang="en-US" altLang="zh-TW" sz="2400" b="1" baseline="-25000" dirty="0" smtClean="0">
                <a:solidFill>
                  <a:schemeClr val="bg1"/>
                </a:solidFill>
                <a:latin typeface="Arial Narrow" pitchFamily="34" charset="0"/>
              </a:rPr>
              <a:t>2</a:t>
            </a:r>
            <a:r>
              <a:rPr lang="en-US" altLang="zh-TW" sz="2400" b="1" dirty="0" smtClean="0">
                <a:solidFill>
                  <a:schemeClr val="bg1"/>
                </a:solidFill>
                <a:latin typeface="Arial Narrow" pitchFamily="34" charset="0"/>
              </a:rPr>
              <a:t> AR &amp; </a:t>
            </a:r>
            <a:r>
              <a:rPr lang="en-US" altLang="zh-TW" sz="2400" b="1" dirty="0" smtClean="0">
                <a:solidFill>
                  <a:schemeClr val="bg1"/>
                </a:solidFill>
                <a:latin typeface="Arial Narrow" pitchFamily="34" charset="0"/>
                <a:ea typeface="新細明體" pitchFamily="18" charset="-120"/>
                <a:sym typeface="Wingdings 3"/>
              </a:rPr>
              <a:t>t</a:t>
            </a:r>
            <a:r>
              <a:rPr lang="en-US" altLang="zh-TW" sz="2400" b="1" dirty="0" smtClean="0">
                <a:solidFill>
                  <a:schemeClr val="bg1"/>
                </a:solidFill>
                <a:latin typeface="Arial Narrow" pitchFamily="34" charset="0"/>
              </a:rPr>
              <a:t>heir responsiveness to </a:t>
            </a:r>
            <a:r>
              <a:rPr lang="en-US" altLang="zh-TW" sz="2400" b="1" dirty="0" smtClean="0">
                <a:solidFill>
                  <a:schemeClr val="bg1"/>
                </a:solidFill>
                <a:latin typeface="Symbol" pitchFamily="18" charset="2"/>
              </a:rPr>
              <a:t>b</a:t>
            </a:r>
            <a:r>
              <a:rPr lang="en-US" altLang="zh-TW" sz="2400" b="1" baseline="-25000" dirty="0" smtClean="0">
                <a:solidFill>
                  <a:schemeClr val="bg1"/>
                </a:solidFill>
                <a:latin typeface="Arial Narrow" pitchFamily="34" charset="0"/>
              </a:rPr>
              <a:t>2</a:t>
            </a:r>
            <a:r>
              <a:rPr lang="en-US" altLang="zh-TW" sz="2400" b="1" dirty="0" smtClean="0">
                <a:solidFill>
                  <a:schemeClr val="bg1"/>
                </a:solidFill>
                <a:latin typeface="Arial Narrow" pitchFamily="34" charset="0"/>
              </a:rPr>
              <a:t> AR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7391400" y="5777247"/>
            <a:ext cx="1752600" cy="73353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lnSpc>
                <a:spcPts val="2500"/>
              </a:lnSpc>
            </a:pPr>
            <a:r>
              <a:rPr kumimoji="1" lang="en-US" altLang="zh-TW" sz="2200" dirty="0" smtClean="0">
                <a:solidFill>
                  <a:srgbClr val="FF00FF"/>
                </a:solidFill>
                <a:latin typeface="Bernard MT Condensed" pitchFamily="18" charset="0"/>
                <a:sym typeface="Wingdings 3"/>
              </a:rPr>
              <a:t>GIVEN CONCOMITTENT</a:t>
            </a:r>
            <a:endParaRPr kumimoji="1" lang="en-US" altLang="zh-CN" sz="2200" dirty="0" smtClean="0">
              <a:solidFill>
                <a:srgbClr val="FF00FF"/>
              </a:solidFill>
              <a:latin typeface="Bernard MT Condensed" pitchFamily="18" charset="0"/>
            </a:endParaRPr>
          </a:p>
        </p:txBody>
      </p:sp>
      <p:cxnSp>
        <p:nvCxnSpPr>
          <p:cNvPr id="43" name="Straight Arrow Connector 42"/>
          <p:cNvCxnSpPr/>
          <p:nvPr/>
        </p:nvCxnSpPr>
        <p:spPr>
          <a:xfrm rot="5400000" flipH="1" flipV="1">
            <a:off x="7429500" y="4838700"/>
            <a:ext cx="160020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rot="5400000">
            <a:off x="-1116168" y="2971006"/>
            <a:ext cx="2895600" cy="1588"/>
          </a:xfrm>
          <a:prstGeom prst="straightConnector1">
            <a:avLst/>
          </a:prstGeom>
          <a:ln w="38100">
            <a:solidFill>
              <a:srgbClr val="FF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rot="5400000">
            <a:off x="1067594" y="1853764"/>
            <a:ext cx="609600" cy="1588"/>
          </a:xfrm>
          <a:prstGeom prst="straightConnector1">
            <a:avLst/>
          </a:prstGeom>
          <a:ln w="38100">
            <a:solidFill>
              <a:srgbClr val="FF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49"/>
          <p:cNvSpPr/>
          <p:nvPr/>
        </p:nvSpPr>
        <p:spPr>
          <a:xfrm>
            <a:off x="7874358" y="2879499"/>
            <a:ext cx="756937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8000" b="1" cap="none" spc="50" dirty="0" smtClean="0">
                <a:ln w="11430"/>
                <a:solidFill>
                  <a:srgbClr val="FF66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X</a:t>
            </a:r>
            <a:endParaRPr lang="en-US" sz="8000" b="1" cap="none" spc="50" dirty="0">
              <a:ln w="11430"/>
              <a:solidFill>
                <a:srgbClr val="FF66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000">
              <a:srgbClr val="FF66FF">
                <a:alpha val="71000"/>
              </a:srgbClr>
            </a:gs>
            <a:gs pos="16000">
              <a:srgbClr val="6600FF">
                <a:alpha val="39000"/>
              </a:srgbClr>
            </a:gs>
            <a:gs pos="28000">
              <a:schemeClr val="bg1">
                <a:lumMod val="95000"/>
              </a:schemeClr>
            </a:gs>
            <a:gs pos="72000">
              <a:schemeClr val="bg2">
                <a:lumMod val="90000"/>
                <a:alpha val="49000"/>
              </a:schemeClr>
            </a:gs>
            <a:gs pos="94000">
              <a:srgbClr val="FF99FF">
                <a:alpha val="73000"/>
              </a:srgbClr>
            </a:gs>
            <a:gs pos="96000">
              <a:srgbClr val="CC00CC">
                <a:alpha val="66000"/>
              </a:srgb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410200" y="0"/>
            <a:ext cx="3733800" cy="5232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2800" b="1" i="1" dirty="0" smtClean="0">
                <a:ln>
                  <a:solidFill>
                    <a:srgbClr val="6600FF"/>
                  </a:solidFill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glow rad="101600">
                    <a:srgbClr val="FFE1FF"/>
                  </a:glow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Bradley Hand ITC" pitchFamily="66" charset="0"/>
              </a:rPr>
              <a:t>Asthma THERAPY</a:t>
            </a:r>
            <a:endParaRPr lang="en-US" sz="2800" b="1" i="1" dirty="0">
              <a:ln>
                <a:solidFill>
                  <a:srgbClr val="6600FF"/>
                </a:solidFill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glow rad="101600">
                  <a:srgbClr val="FFE1FF"/>
                </a:glow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Bradley Hand ITC" pitchFamily="66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848600" y="685800"/>
            <a:ext cx="1066800" cy="461665"/>
          </a:xfrm>
          <a:prstGeom prst="rect">
            <a:avLst/>
          </a:prstGeom>
          <a:solidFill>
            <a:schemeClr val="accent4"/>
          </a:solidFill>
          <a:ln w="19050"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altLang="zh-TW" sz="2400" dirty="0" smtClean="0">
                <a:solidFill>
                  <a:schemeClr val="bg1"/>
                </a:solidFill>
                <a:latin typeface="Bernard MT Condensed" pitchFamily="18" charset="0"/>
              </a:rPr>
              <a:t>(LABA)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8600" y="228600"/>
            <a:ext cx="3962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7030A0"/>
                </a:solidFill>
                <a:latin typeface="Bernard MT Condensed" pitchFamily="18" charset="0"/>
              </a:rPr>
              <a:t>Kinetics &amp; Dynamic Character; </a:t>
            </a:r>
            <a:endParaRPr lang="en-US" sz="2200" dirty="0">
              <a:solidFill>
                <a:srgbClr val="7030A0"/>
              </a:solidFill>
              <a:latin typeface="Bernard MT Condensed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3606084"/>
            <a:ext cx="1524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7030A0"/>
                </a:solidFill>
                <a:latin typeface="Bernard MT Condensed" pitchFamily="18" charset="0"/>
              </a:rPr>
              <a:t>Indications</a:t>
            </a:r>
            <a:endParaRPr lang="en-US" sz="2200" dirty="0">
              <a:solidFill>
                <a:srgbClr val="7030A0"/>
              </a:solidFill>
              <a:latin typeface="Bernard MT Condensed" pitchFamily="18" charset="0"/>
            </a:endParaRPr>
          </a:p>
        </p:txBody>
      </p:sp>
      <p:sp>
        <p:nvSpPr>
          <p:cNvPr id="14" name="Rectangle 4"/>
          <p:cNvSpPr txBox="1">
            <a:spLocks noChangeArrowheads="1"/>
          </p:cNvSpPr>
          <p:nvPr/>
        </p:nvSpPr>
        <p:spPr>
          <a:xfrm>
            <a:off x="6801568" y="1284764"/>
            <a:ext cx="2266232" cy="1991836"/>
          </a:xfrm>
          <a:prstGeom prst="rect">
            <a:avLst/>
          </a:prstGeom>
          <a:noFill/>
          <a:ln/>
        </p:spPr>
        <p:txBody>
          <a:bodyPr vert="horz" lIns="90488" tIns="44450" rIns="90488" bIns="44450" rtlCol="0" anchorCtr="1">
            <a:noAutofit/>
          </a:bodyPr>
          <a:lstStyle/>
          <a:p>
            <a:pPr marL="0" marR="0" lvl="0" algn="l" defTabSz="9144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200" dirty="0" err="1" smtClean="0">
                <a:solidFill>
                  <a:srgbClr val="6600FF"/>
                </a:solidFill>
                <a:latin typeface="Bernard MT Condensed" pitchFamily="18" charset="0"/>
              </a:rPr>
              <a:t>Formoterol</a:t>
            </a:r>
            <a:endParaRPr lang="en-US" sz="2200" dirty="0" smtClean="0">
              <a:solidFill>
                <a:srgbClr val="6600FF"/>
              </a:solidFill>
              <a:latin typeface="Bernard MT Condensed" pitchFamily="18" charset="0"/>
            </a:endParaRPr>
          </a:p>
          <a:p>
            <a:pPr marL="0" marR="0" lvl="0" algn="l" defTabSz="9144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</a:rPr>
              <a:t>Intermediate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</a:rPr>
              <a:t>lipophilicity</a:t>
            </a:r>
            <a:endParaRPr kumimoji="0" lang="en-US" sz="2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</a:endParaRPr>
          </a:p>
          <a:p>
            <a:pPr marL="0" marR="0" lvl="0" algn="l" defTabSz="9144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</a:rPr>
              <a:t>Long duration</a:t>
            </a:r>
          </a:p>
          <a:p>
            <a:pPr marL="0" marR="0" lvl="0" algn="l" defTabSz="9144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  <a:latin typeface="Arial Narrow" pitchFamily="34" charset="0"/>
              </a:rPr>
              <a:t>Rapid onset ?</a:t>
            </a:r>
          </a:p>
          <a:p>
            <a:pPr marL="0" marR="0" lvl="0" algn="l" defTabSz="9144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200" b="1" dirty="0" smtClean="0">
                <a:latin typeface="Arial Narrow" pitchFamily="34" charset="0"/>
              </a:rPr>
              <a:t>More potent</a:t>
            </a:r>
          </a:p>
          <a:p>
            <a:pPr marL="0" marR="0" lvl="0" algn="l" defTabSz="9144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 Narrow" pitchFamily="34" charset="0"/>
              </a:rPr>
              <a:t>&lt; selective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 Narrow" pitchFamily="34" charset="0"/>
            </a:endParaRPr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762000" y="1284764"/>
            <a:ext cx="1846263" cy="168703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Ctr="1"/>
          <a:lstStyle/>
          <a:p>
            <a:pPr algn="l" eaLnBrk="0" hangingPunct="0">
              <a:lnSpc>
                <a:spcPts val="2100"/>
              </a:lnSpc>
            </a:pPr>
            <a:r>
              <a:rPr lang="en-US" sz="2200" dirty="0" err="1">
                <a:solidFill>
                  <a:srgbClr val="6600FF"/>
                </a:solidFill>
                <a:latin typeface="Bernard MT Condensed" pitchFamily="18" charset="0"/>
              </a:rPr>
              <a:t>Salmeterol</a:t>
            </a:r>
            <a:endParaRPr lang="en-US" sz="2200" dirty="0">
              <a:solidFill>
                <a:srgbClr val="6600FF"/>
              </a:solidFill>
              <a:latin typeface="Bernard MT Condensed" pitchFamily="18" charset="0"/>
            </a:endParaRPr>
          </a:p>
          <a:p>
            <a:pPr algn="l" eaLnBrk="0" hangingPunct="0">
              <a:lnSpc>
                <a:spcPts val="2100"/>
              </a:lnSpc>
              <a:buClr>
                <a:srgbClr val="FFDC00"/>
              </a:buClr>
            </a:pPr>
            <a:r>
              <a:rPr lang="en-US" sz="2200" b="1" dirty="0" err="1">
                <a:effectLst/>
                <a:latin typeface="Arial Narrow" pitchFamily="34" charset="0"/>
              </a:rPr>
              <a:t>Lipophilic</a:t>
            </a:r>
            <a:endParaRPr lang="en-US" sz="2200" b="1" dirty="0">
              <a:effectLst/>
              <a:latin typeface="Arial Narrow" pitchFamily="34" charset="0"/>
            </a:endParaRPr>
          </a:p>
          <a:p>
            <a:pPr algn="l" eaLnBrk="0" hangingPunct="0">
              <a:lnSpc>
                <a:spcPts val="2100"/>
              </a:lnSpc>
              <a:buClr>
                <a:srgbClr val="FFDC00"/>
              </a:buClr>
            </a:pPr>
            <a:r>
              <a:rPr lang="en-US" sz="2200" b="1" dirty="0">
                <a:effectLst/>
                <a:latin typeface="Arial Narrow" pitchFamily="34" charset="0"/>
              </a:rPr>
              <a:t>Long duration</a:t>
            </a:r>
          </a:p>
          <a:p>
            <a:pPr algn="l" eaLnBrk="0" hangingPunct="0">
              <a:lnSpc>
                <a:spcPts val="2100"/>
              </a:lnSpc>
              <a:buClr>
                <a:srgbClr val="FFDC00"/>
              </a:buClr>
            </a:pPr>
            <a:r>
              <a:rPr lang="en-US" sz="2200" b="1" dirty="0">
                <a:solidFill>
                  <a:srgbClr val="6600FF"/>
                </a:solidFill>
                <a:effectLst/>
                <a:latin typeface="Arial Narrow" pitchFamily="34" charset="0"/>
              </a:rPr>
              <a:t>Slow </a:t>
            </a:r>
            <a:r>
              <a:rPr lang="en-US" sz="2200" b="1" dirty="0" smtClean="0">
                <a:solidFill>
                  <a:srgbClr val="6600FF"/>
                </a:solidFill>
                <a:effectLst/>
                <a:latin typeface="Arial Narrow" pitchFamily="34" charset="0"/>
              </a:rPr>
              <a:t>onset</a:t>
            </a:r>
          </a:p>
          <a:p>
            <a:pPr algn="l" eaLnBrk="0" hangingPunct="0">
              <a:lnSpc>
                <a:spcPts val="2100"/>
              </a:lnSpc>
              <a:buClr>
                <a:srgbClr val="FFDC00"/>
              </a:buClr>
            </a:pPr>
            <a:r>
              <a:rPr lang="en-US" sz="2200" b="1" dirty="0" smtClean="0">
                <a:latin typeface="Arial Narrow" pitchFamily="34" charset="0"/>
              </a:rPr>
              <a:t>Less potent</a:t>
            </a:r>
          </a:p>
          <a:p>
            <a:pPr algn="l" eaLnBrk="0" hangingPunct="0">
              <a:lnSpc>
                <a:spcPts val="2100"/>
              </a:lnSpc>
              <a:buClr>
                <a:srgbClr val="FFDC00"/>
              </a:buClr>
            </a:pPr>
            <a:r>
              <a:rPr lang="en-US" sz="2200" b="1" dirty="0" smtClean="0">
                <a:effectLst/>
                <a:latin typeface="Arial Narrow" pitchFamily="34" charset="0"/>
              </a:rPr>
              <a:t>&gt; selective</a:t>
            </a:r>
            <a:endParaRPr lang="en-US" sz="2200" b="1" dirty="0">
              <a:effectLst/>
              <a:latin typeface="Arial Narrow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505200" y="279042"/>
            <a:ext cx="4572000" cy="361637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hangingPunct="0">
              <a:lnSpc>
                <a:spcPts val="2100"/>
              </a:lnSpc>
              <a:buClr>
                <a:srgbClr val="FFDC00"/>
              </a:buClr>
            </a:pPr>
            <a:r>
              <a:rPr lang="en-US" sz="2200" b="1" dirty="0" smtClean="0">
                <a:latin typeface="Arial Narrow" pitchFamily="34" charset="0"/>
              </a:rPr>
              <a:t>Duration: 12 hrs</a:t>
            </a:r>
            <a:endParaRPr lang="en-US" sz="2200" b="1" dirty="0">
              <a:latin typeface="Arial Narrow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81000" y="3872247"/>
            <a:ext cx="84582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rgbClr val="FF00FF"/>
              </a:buClr>
              <a:buSzPct val="80000"/>
              <a:buFont typeface="Wingdings 2" pitchFamily="18" charset="2"/>
              <a:buChar char="®"/>
              <a:defRPr/>
            </a:pPr>
            <a:r>
              <a:rPr lang="en-US" altLang="zh-TW" sz="2400" b="1" dirty="0" smtClean="0">
                <a:latin typeface="Arial Narrow" pitchFamily="34" charset="0"/>
                <a:ea typeface="新細明體" pitchFamily="18" charset="-120"/>
              </a:rPr>
              <a:t>Never as rescue in acute attacks. </a:t>
            </a:r>
          </a:p>
          <a:p>
            <a:pPr lvl="0">
              <a:buClr>
                <a:srgbClr val="FF00FF"/>
              </a:buClr>
              <a:buSzPct val="80000"/>
              <a:buFont typeface="Wingdings 2" pitchFamily="18" charset="2"/>
              <a:buChar char="®"/>
              <a:defRPr/>
            </a:pPr>
            <a:r>
              <a:rPr lang="en-US" altLang="zh-TW" sz="2400" b="1" dirty="0" smtClean="0">
                <a:latin typeface="Arial Narrow" pitchFamily="34" charset="0"/>
                <a:ea typeface="新細明體" pitchFamily="18" charset="-120"/>
              </a:rPr>
              <a:t>Never  given as controller alone but must be with anti-inflammatory</a:t>
            </a:r>
          </a:p>
          <a:p>
            <a:pPr lvl="0">
              <a:buClr>
                <a:srgbClr val="FF00FF"/>
              </a:buClr>
              <a:buSzPct val="80000"/>
              <a:buFont typeface="Wingdings 2" pitchFamily="18" charset="2"/>
              <a:buChar char="®"/>
              <a:defRPr/>
            </a:pPr>
            <a:r>
              <a:rPr lang="en-US" altLang="zh-TW" sz="2400" b="1" dirty="0" smtClean="0">
                <a:latin typeface="Arial Narrow" pitchFamily="34" charset="0"/>
                <a:ea typeface="新細明體" pitchFamily="18" charset="-120"/>
              </a:rPr>
              <a:t>Only as add on, to asthma treatment plan, if other medications do </a:t>
            </a:r>
            <a:br>
              <a:rPr lang="en-US" altLang="zh-TW" sz="2400" b="1" dirty="0" smtClean="0">
                <a:latin typeface="Arial Narrow" pitchFamily="34" charset="0"/>
                <a:ea typeface="新細明體" pitchFamily="18" charset="-120"/>
              </a:rPr>
            </a:br>
            <a:r>
              <a:rPr lang="en-US" altLang="zh-TW" sz="2400" b="1" dirty="0" smtClean="0">
                <a:latin typeface="Arial Narrow" pitchFamily="34" charset="0"/>
                <a:ea typeface="新細明體" pitchFamily="18" charset="-120"/>
              </a:rPr>
              <a:t>   not totally control symptoms, specially if not adequately controlled </a:t>
            </a:r>
            <a:br>
              <a:rPr lang="en-US" altLang="zh-TW" sz="2400" b="1" dirty="0" smtClean="0">
                <a:latin typeface="Arial Narrow" pitchFamily="34" charset="0"/>
                <a:ea typeface="新細明體" pitchFamily="18" charset="-120"/>
              </a:rPr>
            </a:br>
            <a:r>
              <a:rPr lang="en-US" altLang="zh-TW" sz="2400" b="1" dirty="0" smtClean="0">
                <a:latin typeface="Arial Narrow" pitchFamily="34" charset="0"/>
                <a:ea typeface="新細明體" pitchFamily="18" charset="-120"/>
              </a:rPr>
              <a:t>   with inhaled corticosteroids</a:t>
            </a:r>
          </a:p>
          <a:p>
            <a:pPr>
              <a:buClr>
                <a:srgbClr val="FF00FF"/>
              </a:buClr>
              <a:buSzPct val="80000"/>
              <a:buFont typeface="Wingdings 2" pitchFamily="18" charset="2"/>
              <a:buChar char="®"/>
              <a:defRPr/>
            </a:pPr>
            <a:r>
              <a:rPr lang="en-US" altLang="zh-TW" sz="2400" b="1" dirty="0" smtClean="0">
                <a:latin typeface="Arial Narrow" pitchFamily="34" charset="0"/>
                <a:ea typeface="新細明體" pitchFamily="18" charset="-120"/>
              </a:rPr>
              <a:t>Is p</a:t>
            </a:r>
            <a:r>
              <a:rPr lang="en-US" altLang="zh-TW" sz="2400" b="1" dirty="0" smtClean="0">
                <a:latin typeface="Arial Narrow" pitchFamily="34" charset="0"/>
                <a:ea typeface="新細明體" pitchFamily="18" charset="-120"/>
                <a:sym typeface="Wingdings" pitchFamily="2" charset="2"/>
              </a:rPr>
              <a:t>articularly useful in treating nocturnal asthma</a:t>
            </a:r>
          </a:p>
        </p:txBody>
      </p:sp>
      <p:cxnSp>
        <p:nvCxnSpPr>
          <p:cNvPr id="30" name="Straight Arrow Connector 29"/>
          <p:cNvCxnSpPr/>
          <p:nvPr/>
        </p:nvCxnSpPr>
        <p:spPr>
          <a:xfrm rot="5400000">
            <a:off x="8152863" y="2972337"/>
            <a:ext cx="838200" cy="1588"/>
          </a:xfrm>
          <a:prstGeom prst="straightConnector1">
            <a:avLst/>
          </a:prstGeom>
          <a:ln w="38100">
            <a:solidFill>
              <a:srgbClr val="66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7848600" y="3352800"/>
            <a:ext cx="13716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100"/>
              </a:lnSpc>
            </a:pPr>
            <a:r>
              <a:rPr lang="en-US" sz="2200" b="1" dirty="0" smtClean="0">
                <a:latin typeface="Arial Narrow" pitchFamily="34" charset="0"/>
              </a:rPr>
              <a:t>Can be as rescue ?</a:t>
            </a:r>
            <a:endParaRPr lang="en-US" sz="2200" b="1" dirty="0">
              <a:latin typeface="Arial Narrow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04800" y="6172200"/>
            <a:ext cx="1828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7030A0"/>
                </a:solidFill>
                <a:latin typeface="Bernard MT Condensed" pitchFamily="18" charset="0"/>
              </a:rPr>
              <a:t>Administration</a:t>
            </a:r>
            <a:endParaRPr lang="en-US" sz="2200" dirty="0">
              <a:solidFill>
                <a:srgbClr val="7030A0"/>
              </a:solidFill>
              <a:latin typeface="Bernard MT Condensed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905000" y="6227058"/>
            <a:ext cx="50292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100"/>
              </a:lnSpc>
            </a:pPr>
            <a:r>
              <a:rPr lang="en-US" sz="2200" b="1" dirty="0" smtClean="0">
                <a:latin typeface="Arial Narrow" pitchFamily="34" charset="0"/>
              </a:rPr>
              <a:t> Inhalation unless inability to use inhalers? Oral use </a:t>
            </a:r>
            <a:endParaRPr lang="en-US" sz="2200" b="1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000">
              <a:srgbClr val="FF66FF">
                <a:alpha val="71000"/>
              </a:srgbClr>
            </a:gs>
            <a:gs pos="16000">
              <a:srgbClr val="6600FF">
                <a:alpha val="39000"/>
              </a:srgbClr>
            </a:gs>
            <a:gs pos="28000">
              <a:schemeClr val="bg1">
                <a:lumMod val="95000"/>
              </a:schemeClr>
            </a:gs>
            <a:gs pos="72000">
              <a:schemeClr val="bg2">
                <a:lumMod val="90000"/>
                <a:alpha val="49000"/>
              </a:schemeClr>
            </a:gs>
            <a:gs pos="94000">
              <a:srgbClr val="FF99FF">
                <a:alpha val="73000"/>
              </a:srgbClr>
            </a:gs>
            <a:gs pos="96000">
              <a:srgbClr val="CC00CC">
                <a:alpha val="66000"/>
              </a:srgb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8200" y="314980"/>
            <a:ext cx="7696200" cy="5232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2800" b="1" i="1" dirty="0" smtClean="0">
                <a:ln>
                  <a:solidFill>
                    <a:srgbClr val="6600FF"/>
                  </a:solidFill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glow rad="101600">
                    <a:srgbClr val="FFE1FF"/>
                  </a:glow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Bradley Hand ITC" pitchFamily="66" charset="0"/>
              </a:rPr>
              <a:t>CLINICAL APPROACH TO ASTHMA THERAPY  </a:t>
            </a:r>
            <a:endParaRPr lang="en-US" sz="2800" b="1" i="1" dirty="0">
              <a:ln>
                <a:solidFill>
                  <a:srgbClr val="6600FF"/>
                </a:solidFill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glow rad="101600">
                  <a:srgbClr val="FFE1FF"/>
                </a:glow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Bradley Hand ITC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6248400"/>
            <a:ext cx="807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Arial Narrow" pitchFamily="34" charset="0"/>
              </a:rPr>
              <a:t>Presence of one feature of severity is sufficient to place patient in that category</a:t>
            </a:r>
            <a:endParaRPr lang="en-US" sz="2000" b="1" dirty="0">
              <a:latin typeface="Arial Narrow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-329602" y="914400"/>
            <a:ext cx="10692802" cy="5410200"/>
            <a:chOff x="-329602" y="914400"/>
            <a:chExt cx="10692802" cy="5410200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contrast="40000"/>
            </a:blip>
            <a:srcRect t="21723" b="15832"/>
            <a:stretch>
              <a:fillRect/>
            </a:stretch>
          </p:blipFill>
          <p:spPr bwMode="auto">
            <a:xfrm>
              <a:off x="-329602" y="914400"/>
              <a:ext cx="10692802" cy="5410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TextBox 5"/>
            <p:cNvSpPr txBox="1"/>
            <p:nvPr/>
          </p:nvSpPr>
          <p:spPr>
            <a:xfrm>
              <a:off x="2870916" y="947498"/>
              <a:ext cx="685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rgbClr val="7030A0"/>
                  </a:solidFill>
                  <a:latin typeface="Bernard MT Condensed" pitchFamily="18" charset="0"/>
                </a:rPr>
                <a:t>A. </a:t>
              </a:r>
              <a:endParaRPr lang="en-US" sz="2400" dirty="0">
                <a:solidFill>
                  <a:srgbClr val="7030A0"/>
                </a:solidFill>
                <a:latin typeface="Bernard MT Condensed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000">
              <a:srgbClr val="FF66FF">
                <a:alpha val="71000"/>
              </a:srgbClr>
            </a:gs>
            <a:gs pos="16000">
              <a:srgbClr val="6600FF">
                <a:alpha val="39000"/>
              </a:srgbClr>
            </a:gs>
            <a:gs pos="28000">
              <a:schemeClr val="bg1">
                <a:lumMod val="95000"/>
              </a:schemeClr>
            </a:gs>
            <a:gs pos="72000">
              <a:schemeClr val="bg2">
                <a:lumMod val="90000"/>
                <a:alpha val="49000"/>
              </a:schemeClr>
            </a:gs>
            <a:gs pos="94000">
              <a:srgbClr val="FF99FF">
                <a:alpha val="73000"/>
              </a:srgbClr>
            </a:gs>
            <a:gs pos="96000">
              <a:srgbClr val="CC00CC">
                <a:alpha val="66000"/>
              </a:srgb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00200" y="152400"/>
            <a:ext cx="62730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7030A0"/>
                </a:solidFill>
                <a:latin typeface="Bernard MT Condensed" pitchFamily="18" charset="0"/>
              </a:rPr>
              <a:t>B. Step-WISE APPROACH TO ASTHMA MANEGEMENT </a:t>
            </a:r>
            <a:endParaRPr lang="en-US" sz="2400" dirty="0">
              <a:solidFill>
                <a:srgbClr val="7030A0"/>
              </a:solidFill>
              <a:latin typeface="Bernard MT Condensed" pitchFamily="18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28600" y="4672884"/>
            <a:ext cx="8763000" cy="241091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 eaLnBrk="0" hangingPunct="0"/>
            <a:r>
              <a:rPr lang="en-US" sz="2400" b="1" dirty="0" smtClean="0">
                <a:latin typeface="Arial Narrow" pitchFamily="34" charset="0"/>
              </a:rPr>
              <a:t>Depending on judgment, it can be applied either by beginning; </a:t>
            </a:r>
          </a:p>
          <a:p>
            <a:pPr eaLnBrk="0" hangingPunct="0">
              <a:lnSpc>
                <a:spcPts val="2400"/>
              </a:lnSpc>
              <a:spcBef>
                <a:spcPts val="600"/>
              </a:spcBef>
            </a:pPr>
            <a:r>
              <a:rPr lang="en-US" sz="2400" b="1" dirty="0" smtClean="0">
                <a:latin typeface="Arial Narrow" pitchFamily="34" charset="0"/>
              </a:rPr>
              <a:t>1. </a:t>
            </a:r>
            <a:r>
              <a:rPr lang="en-US" sz="2400" b="1" u="sng" dirty="0" smtClean="0">
                <a:latin typeface="Arial Narrow" pitchFamily="34" charset="0"/>
              </a:rPr>
              <a:t>At high level </a:t>
            </a:r>
            <a:r>
              <a:rPr lang="en-US" sz="2400" b="1" dirty="0" smtClean="0">
                <a:latin typeface="Arial Narrow" pitchFamily="34" charset="0"/>
              </a:rPr>
              <a:t>to achieve quick control &amp; then decrease </a:t>
            </a:r>
            <a:r>
              <a:rPr lang="en-US" sz="2400" dirty="0" smtClean="0">
                <a:latin typeface="Bernard MT Condensed" pitchFamily="18" charset="0"/>
              </a:rPr>
              <a:t>“STEP DOWN” </a:t>
            </a:r>
            <a:r>
              <a:rPr lang="en-US" sz="2400" b="1" dirty="0" smtClean="0">
                <a:latin typeface="Arial Narrow" pitchFamily="34" charset="0"/>
              </a:rPr>
              <a:t>the medication; starting the “step down”, once persistent asthma</a:t>
            </a:r>
          </a:p>
          <a:p>
            <a:pPr eaLnBrk="0" hangingPunct="0">
              <a:lnSpc>
                <a:spcPts val="2400"/>
              </a:lnSpc>
            </a:pPr>
            <a:r>
              <a:rPr lang="en-US" sz="2400" b="1" dirty="0" smtClean="0">
                <a:latin typeface="Arial Narrow" pitchFamily="34" charset="0"/>
              </a:rPr>
              <a:t>patient has been sustained well controlled for about 3 months</a:t>
            </a:r>
          </a:p>
          <a:p>
            <a:pPr marL="0" lvl="1" eaLnBrk="0" hangingPunct="0">
              <a:lnSpc>
                <a:spcPts val="2200"/>
              </a:lnSpc>
              <a:spcBef>
                <a:spcPts val="600"/>
              </a:spcBef>
            </a:pPr>
            <a:r>
              <a:rPr lang="en-US" sz="2400" b="1" dirty="0" smtClean="0">
                <a:latin typeface="Arial Narrow" pitchFamily="34" charset="0"/>
              </a:rPr>
              <a:t>N.B. </a:t>
            </a:r>
            <a:r>
              <a:rPr lang="en-US" altLang="zh-TW" sz="2000" b="1" spc="-40" dirty="0" smtClean="0">
                <a:latin typeface="Arial Narrow" pitchFamily="34" charset="0"/>
                <a:sym typeface="Wingdings 3"/>
              </a:rPr>
              <a:t> inhaled steroid by </a:t>
            </a:r>
            <a:r>
              <a:rPr lang="en-US" sz="2000" b="1" dirty="0" smtClean="0">
                <a:latin typeface="Arial Narrow" pitchFamily="34" charset="0"/>
              </a:rPr>
              <a:t>about 25% every 2 months until the lowest dose required to maintain control is obtained</a:t>
            </a:r>
          </a:p>
          <a:p>
            <a:pPr eaLnBrk="0" hangingPunct="0">
              <a:lnSpc>
                <a:spcPts val="2400"/>
              </a:lnSpc>
            </a:pPr>
            <a:endParaRPr lang="en-US" sz="2400" b="1" dirty="0" smtClean="0">
              <a:latin typeface="Arial Narrow" pitchFamily="34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355600" y="643384"/>
            <a:ext cx="8331200" cy="413959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dirty="0" smtClean="0">
                <a:solidFill>
                  <a:srgbClr val="7030A0"/>
                </a:solidFill>
                <a:latin typeface="Bernard MT Condensed" pitchFamily="18" charset="0"/>
              </a:rPr>
              <a:t>Mild Intermittent</a:t>
            </a:r>
          </a:p>
          <a:p>
            <a:pPr lvl="1" eaLnBrk="0" hangingPunct="0"/>
            <a:r>
              <a:rPr lang="en-US" sz="2400" b="1" dirty="0">
                <a:latin typeface="Arial Narrow" pitchFamily="34" charset="0"/>
              </a:rPr>
              <a:t>Use:  </a:t>
            </a:r>
            <a:r>
              <a:rPr lang="en-US" sz="2400" b="1" dirty="0" err="1">
                <a:latin typeface="Arial Narrow" pitchFamily="34" charset="0"/>
              </a:rPr>
              <a:t>Albuterol</a:t>
            </a:r>
            <a:r>
              <a:rPr lang="en-US" sz="2400" b="1" dirty="0">
                <a:latin typeface="Arial Narrow" pitchFamily="34" charset="0"/>
              </a:rPr>
              <a:t> (as needed)</a:t>
            </a:r>
          </a:p>
          <a:p>
            <a:pPr eaLnBrk="0" hangingPunct="0">
              <a:spcBef>
                <a:spcPts val="600"/>
              </a:spcBef>
            </a:pPr>
            <a:r>
              <a:rPr lang="en-US" sz="2400" dirty="0" smtClean="0">
                <a:solidFill>
                  <a:srgbClr val="7030A0"/>
                </a:solidFill>
                <a:latin typeface="Bernard MT Condensed" pitchFamily="18" charset="0"/>
              </a:rPr>
              <a:t>Mild Persistent</a:t>
            </a:r>
            <a:endParaRPr lang="en-US" sz="2400" b="1" dirty="0">
              <a:latin typeface="Arial Narrow" pitchFamily="34" charset="0"/>
            </a:endParaRPr>
          </a:p>
          <a:p>
            <a:pPr lvl="1" eaLnBrk="0" hangingPunct="0">
              <a:lnSpc>
                <a:spcPts val="2400"/>
              </a:lnSpc>
            </a:pPr>
            <a:r>
              <a:rPr lang="en-US" sz="2400" b="1" dirty="0">
                <a:latin typeface="Arial Narrow" pitchFamily="34" charset="0"/>
              </a:rPr>
              <a:t>Use:  </a:t>
            </a:r>
            <a:r>
              <a:rPr lang="en-US" sz="2400" b="1" dirty="0" err="1">
                <a:latin typeface="Arial Narrow" pitchFamily="34" charset="0"/>
              </a:rPr>
              <a:t>Albuterol</a:t>
            </a:r>
            <a:r>
              <a:rPr lang="en-US" sz="2400" b="1" dirty="0">
                <a:latin typeface="Arial Narrow" pitchFamily="34" charset="0"/>
              </a:rPr>
              <a:t> </a:t>
            </a:r>
            <a:r>
              <a:rPr lang="en-US" sz="2400" b="1" dirty="0" smtClean="0">
                <a:latin typeface="Arial Narrow" pitchFamily="34" charset="0"/>
              </a:rPr>
              <a:t>&amp; Controllers </a:t>
            </a:r>
            <a:r>
              <a:rPr lang="en-US" sz="2400" b="1" dirty="0">
                <a:latin typeface="Arial Narrow" pitchFamily="34" charset="0"/>
              </a:rPr>
              <a:t>(low dose </a:t>
            </a:r>
            <a:r>
              <a:rPr lang="en-US" sz="2400" b="1" dirty="0" smtClean="0">
                <a:latin typeface="Arial Narrow" pitchFamily="34" charset="0"/>
              </a:rPr>
              <a:t>inhaled steroids</a:t>
            </a:r>
            <a:r>
              <a:rPr lang="en-US" sz="2400" b="1" dirty="0">
                <a:latin typeface="Arial Narrow" pitchFamily="34" charset="0"/>
              </a:rPr>
              <a:t>, </a:t>
            </a:r>
            <a:r>
              <a:rPr lang="en-US" sz="2400" b="1" dirty="0" err="1" smtClean="0">
                <a:latin typeface="Arial Narrow" pitchFamily="34" charset="0"/>
              </a:rPr>
              <a:t>aniallergics</a:t>
            </a:r>
            <a:r>
              <a:rPr lang="en-US" sz="2400" b="1" dirty="0" smtClean="0">
                <a:latin typeface="Arial Narrow" pitchFamily="34" charset="0"/>
              </a:rPr>
              <a:t>, </a:t>
            </a:r>
            <a:r>
              <a:rPr lang="en-US" sz="2400" b="1" dirty="0" err="1">
                <a:latin typeface="Arial Narrow" pitchFamily="34" charset="0"/>
              </a:rPr>
              <a:t>montelukast</a:t>
            </a:r>
            <a:r>
              <a:rPr lang="en-US" sz="2400" b="1" dirty="0">
                <a:latin typeface="Arial Narrow" pitchFamily="34" charset="0"/>
              </a:rPr>
              <a:t>)</a:t>
            </a:r>
          </a:p>
          <a:p>
            <a:pPr eaLnBrk="0" hangingPunct="0">
              <a:spcBef>
                <a:spcPts val="600"/>
              </a:spcBef>
            </a:pPr>
            <a:r>
              <a:rPr lang="en-US" sz="2400" dirty="0" smtClean="0">
                <a:solidFill>
                  <a:srgbClr val="7030A0"/>
                </a:solidFill>
                <a:latin typeface="Bernard MT Condensed" pitchFamily="18" charset="0"/>
              </a:rPr>
              <a:t>Moderate Persistent</a:t>
            </a:r>
          </a:p>
          <a:p>
            <a:pPr lvl="1" eaLnBrk="0" hangingPunct="0">
              <a:lnSpc>
                <a:spcPts val="2400"/>
              </a:lnSpc>
            </a:pPr>
            <a:r>
              <a:rPr lang="en-US" sz="2400" b="1" dirty="0">
                <a:latin typeface="Arial Narrow" pitchFamily="34" charset="0"/>
              </a:rPr>
              <a:t>Use: </a:t>
            </a:r>
            <a:r>
              <a:rPr lang="en-US" sz="2400" b="1" dirty="0" err="1" smtClean="0">
                <a:latin typeface="Arial Narrow" pitchFamily="34" charset="0"/>
              </a:rPr>
              <a:t>Albuterol</a:t>
            </a:r>
            <a:r>
              <a:rPr lang="en-US" sz="2400" b="1" dirty="0" smtClean="0">
                <a:latin typeface="Arial Narrow" pitchFamily="34" charset="0"/>
              </a:rPr>
              <a:t> &amp; Combination Controllers (medium </a:t>
            </a:r>
            <a:r>
              <a:rPr lang="en-US" sz="2400" b="1" dirty="0">
                <a:latin typeface="Arial Narrow" pitchFamily="34" charset="0"/>
              </a:rPr>
              <a:t>dose steroid </a:t>
            </a:r>
            <a:r>
              <a:rPr lang="en-US" sz="2400" b="1" dirty="0" smtClean="0">
                <a:latin typeface="Arial Narrow" pitchFamily="34" charset="0"/>
              </a:rPr>
              <a:t>+ LABA  &amp;/or </a:t>
            </a:r>
            <a:r>
              <a:rPr lang="en-US" sz="2400" b="1" dirty="0" err="1" smtClean="0">
                <a:latin typeface="Arial Narrow" pitchFamily="34" charset="0"/>
              </a:rPr>
              <a:t>montelukast</a:t>
            </a:r>
            <a:r>
              <a:rPr lang="en-US" sz="2400" b="1" dirty="0" smtClean="0">
                <a:latin typeface="Arial Narrow" pitchFamily="34" charset="0"/>
              </a:rPr>
              <a:t>) </a:t>
            </a:r>
            <a:endParaRPr lang="en-US" sz="2400" b="1" dirty="0">
              <a:latin typeface="Arial Narrow" pitchFamily="34" charset="0"/>
            </a:endParaRPr>
          </a:p>
          <a:p>
            <a:pPr eaLnBrk="0" hangingPunct="0">
              <a:spcBef>
                <a:spcPts val="600"/>
              </a:spcBef>
            </a:pPr>
            <a:r>
              <a:rPr lang="en-US" sz="2400" dirty="0" smtClean="0">
                <a:solidFill>
                  <a:srgbClr val="7030A0"/>
                </a:solidFill>
                <a:latin typeface="Bernard MT Condensed" pitchFamily="18" charset="0"/>
              </a:rPr>
              <a:t>Severe Persistent</a:t>
            </a:r>
          </a:p>
          <a:p>
            <a:pPr lvl="1" eaLnBrk="0" hangingPunct="0">
              <a:lnSpc>
                <a:spcPts val="2400"/>
              </a:lnSpc>
            </a:pPr>
            <a:r>
              <a:rPr lang="en-US" sz="2400" b="1" dirty="0">
                <a:latin typeface="Arial Narrow" pitchFamily="34" charset="0"/>
              </a:rPr>
              <a:t>Use: </a:t>
            </a:r>
            <a:r>
              <a:rPr lang="en-US" sz="2400" b="1" dirty="0" err="1" smtClean="0">
                <a:latin typeface="Arial Narrow" pitchFamily="34" charset="0"/>
              </a:rPr>
              <a:t>Albuterol</a:t>
            </a:r>
            <a:r>
              <a:rPr lang="en-US" sz="2400" b="1" dirty="0" smtClean="0">
                <a:latin typeface="Arial Narrow" pitchFamily="34" charset="0"/>
              </a:rPr>
              <a:t> &amp; Combination Controllers (High </a:t>
            </a:r>
            <a:r>
              <a:rPr lang="en-US" sz="2400" b="1" dirty="0">
                <a:latin typeface="Arial Narrow" pitchFamily="34" charset="0"/>
              </a:rPr>
              <a:t>dose inhaled </a:t>
            </a:r>
            <a:r>
              <a:rPr lang="en-US" sz="2400" b="1" dirty="0" smtClean="0">
                <a:latin typeface="Arial Narrow" pitchFamily="34" charset="0"/>
              </a:rPr>
              <a:t>steroids + LABA + &amp;/or </a:t>
            </a:r>
            <a:r>
              <a:rPr lang="en-US" sz="2400" b="1" dirty="0" err="1" smtClean="0">
                <a:latin typeface="Arial Narrow" pitchFamily="34" charset="0"/>
              </a:rPr>
              <a:t>montelukast</a:t>
            </a:r>
            <a:r>
              <a:rPr lang="en-US" sz="2400" b="1" dirty="0" smtClean="0">
                <a:latin typeface="Arial Narrow" pitchFamily="34" charset="0"/>
              </a:rPr>
              <a:t>  </a:t>
            </a:r>
            <a:r>
              <a:rPr lang="en-US" sz="2400" b="1" u="sng" dirty="0" smtClean="0">
                <a:latin typeface="Arial Narrow" pitchFamily="34" charset="0"/>
              </a:rPr>
              <a:t>+</a:t>
            </a:r>
            <a:r>
              <a:rPr lang="en-US" sz="2400" b="1" dirty="0" smtClean="0">
                <a:latin typeface="Arial Narrow" pitchFamily="34" charset="0"/>
              </a:rPr>
              <a:t> need </a:t>
            </a:r>
            <a:r>
              <a:rPr lang="en-US" sz="2400" b="1" dirty="0">
                <a:latin typeface="Arial Narrow" pitchFamily="34" charset="0"/>
              </a:rPr>
              <a:t>oral steroids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000">
              <a:srgbClr val="FF66FF">
                <a:alpha val="71000"/>
              </a:srgbClr>
            </a:gs>
            <a:gs pos="16000">
              <a:srgbClr val="6600FF">
                <a:alpha val="39000"/>
              </a:srgbClr>
            </a:gs>
            <a:gs pos="28000">
              <a:schemeClr val="bg1">
                <a:lumMod val="95000"/>
              </a:schemeClr>
            </a:gs>
            <a:gs pos="72000">
              <a:schemeClr val="bg2">
                <a:lumMod val="90000"/>
                <a:alpha val="49000"/>
              </a:schemeClr>
            </a:gs>
            <a:gs pos="94000">
              <a:srgbClr val="FF99FF">
                <a:alpha val="73000"/>
              </a:srgbClr>
            </a:gs>
            <a:gs pos="96000">
              <a:srgbClr val="CC00CC">
                <a:alpha val="66000"/>
              </a:srgb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304800" y="315531"/>
            <a:ext cx="8763000" cy="193899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 eaLnBrk="0" hangingPunct="0">
              <a:spcBef>
                <a:spcPts val="600"/>
              </a:spcBef>
            </a:pPr>
            <a:r>
              <a:rPr lang="en-US" sz="2400" b="1" dirty="0" smtClean="0">
                <a:latin typeface="Arial Narrow" pitchFamily="34" charset="0"/>
              </a:rPr>
              <a:t>2. </a:t>
            </a:r>
            <a:r>
              <a:rPr lang="en-US" sz="2400" b="1" u="sng" dirty="0" smtClean="0">
                <a:latin typeface="Arial Narrow" pitchFamily="34" charset="0"/>
              </a:rPr>
              <a:t>At low level </a:t>
            </a:r>
            <a:r>
              <a:rPr lang="en-US" sz="2400" b="1" dirty="0" smtClean="0">
                <a:latin typeface="Arial Narrow" pitchFamily="34" charset="0"/>
              </a:rPr>
              <a:t>then increase </a:t>
            </a:r>
            <a:r>
              <a:rPr lang="en-US" sz="2400" dirty="0" smtClean="0">
                <a:latin typeface="Bernard MT Condensed" pitchFamily="18" charset="0"/>
              </a:rPr>
              <a:t>“STEP UP” </a:t>
            </a:r>
            <a:r>
              <a:rPr lang="en-US" sz="2400" b="1" dirty="0" smtClean="0">
                <a:latin typeface="Arial Narrow" pitchFamily="34" charset="0"/>
              </a:rPr>
              <a:t>the medications ; starting the </a:t>
            </a:r>
          </a:p>
          <a:p>
            <a:pPr lvl="0"/>
            <a:r>
              <a:rPr lang="en-US" sz="2400" b="1" dirty="0" smtClean="0">
                <a:latin typeface="Arial Narrow" pitchFamily="34" charset="0"/>
              </a:rPr>
              <a:t>“step up” if control is lost, when:</a:t>
            </a:r>
          </a:p>
          <a:p>
            <a:pPr lvl="1"/>
            <a:r>
              <a:rPr lang="en-US" sz="2400" b="1" dirty="0" smtClean="0">
                <a:latin typeface="Arial Narrow" pitchFamily="34" charset="0"/>
              </a:rPr>
              <a:t>Exacerbations are more than 3 times a week.</a:t>
            </a:r>
          </a:p>
          <a:p>
            <a:pPr lvl="1"/>
            <a:r>
              <a:rPr lang="en-US" sz="2400" b="1" dirty="0" smtClean="0">
                <a:latin typeface="Arial Narrow" pitchFamily="34" charset="0"/>
              </a:rPr>
              <a:t>Increased symptoms at night or early in the morning.</a:t>
            </a:r>
          </a:p>
          <a:p>
            <a:pPr lvl="1"/>
            <a:r>
              <a:rPr lang="en-US" sz="2400" b="1" dirty="0" smtClean="0">
                <a:latin typeface="Arial Narrow" pitchFamily="34" charset="0"/>
              </a:rPr>
              <a:t>Increased frequency of inhaled short-acting </a:t>
            </a:r>
            <a:r>
              <a:rPr lang="en-US" sz="2400" b="1" dirty="0" smtClean="0">
                <a:latin typeface="Arial Narrow" pitchFamily="34" charset="0"/>
                <a:sym typeface="Symbol"/>
              </a:rPr>
              <a:t></a:t>
            </a:r>
            <a:r>
              <a:rPr lang="en-US" sz="2400" b="1" dirty="0" smtClean="0">
                <a:latin typeface="Arial Narrow" pitchFamily="34" charset="0"/>
              </a:rPr>
              <a:t>2-AD agonist.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3886200"/>
            <a:ext cx="9144000" cy="2754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2400" b="1" dirty="0" smtClean="0">
                <a:latin typeface="Arial Narrow" pitchFamily="34" charset="0"/>
              </a:rPr>
              <a:t>1.  </a:t>
            </a:r>
            <a:r>
              <a:rPr lang="en-US" sz="2400" b="1" u="heavy" dirty="0" smtClean="0">
                <a:uFill>
                  <a:solidFill>
                    <a:srgbClr val="FF00FF"/>
                  </a:solidFill>
                </a:uFill>
                <a:latin typeface="Arial Narrow" pitchFamily="34" charset="0"/>
              </a:rPr>
              <a:t>Avoidance (environmental control)</a:t>
            </a:r>
            <a:r>
              <a:rPr lang="en-US" sz="2400" b="1" dirty="0" smtClean="0">
                <a:latin typeface="Arial Narrow" pitchFamily="34" charset="0"/>
              </a:rPr>
              <a:t>:</a:t>
            </a:r>
          </a:p>
          <a:p>
            <a:pPr lvl="1"/>
            <a:r>
              <a:rPr lang="en-US" sz="2400" b="1" dirty="0" smtClean="0">
                <a:latin typeface="Arial Narrow" pitchFamily="34" charset="0"/>
              </a:rPr>
              <a:t>Useful if allergic or irritant precipitating cause is known &amp; can be avoidable. It  produces a dramatic improvement.</a:t>
            </a:r>
          </a:p>
          <a:p>
            <a:pPr lvl="1">
              <a:spcBef>
                <a:spcPts val="600"/>
              </a:spcBef>
            </a:pPr>
            <a:r>
              <a:rPr lang="en-US" sz="2400" b="1" dirty="0" smtClean="0">
                <a:latin typeface="Arial Narrow" pitchFamily="34" charset="0"/>
              </a:rPr>
              <a:t>2. </a:t>
            </a:r>
            <a:r>
              <a:rPr lang="en-US" sz="2400" b="1" u="heavy" dirty="0" smtClean="0">
                <a:uFill>
                  <a:solidFill>
                    <a:srgbClr val="FF00FF"/>
                  </a:solidFill>
                </a:uFill>
                <a:latin typeface="Arial Narrow" pitchFamily="34" charset="0"/>
              </a:rPr>
              <a:t>Immunotherapy: </a:t>
            </a:r>
            <a:r>
              <a:rPr lang="en-US" sz="2400" b="1" dirty="0" smtClean="0">
                <a:latin typeface="Arial Narrow" pitchFamily="34" charset="0"/>
              </a:rPr>
              <a:t>is exposure to </a:t>
            </a:r>
            <a:r>
              <a:rPr lang="en-US" altLang="zh-TW" sz="2400" b="1" dirty="0" smtClean="0">
                <a:latin typeface="Arial Narrow" pitchFamily="34" charset="0"/>
                <a:ea typeface="新細明體" pitchFamily="18" charset="-120"/>
                <a:sym typeface="Wingdings 3"/>
              </a:rPr>
              <a:t> </a:t>
            </a:r>
            <a:r>
              <a:rPr lang="en-US" sz="2400" b="1" dirty="0" smtClean="0">
                <a:latin typeface="Arial Narrow" pitchFamily="34" charset="0"/>
              </a:rPr>
              <a:t>doses of antigenic substances, at varying intervals, in an attempt to </a:t>
            </a:r>
            <a:r>
              <a:rPr lang="en-US" altLang="zh-TW" sz="2400" b="1" dirty="0" smtClean="0">
                <a:latin typeface="Arial Narrow" pitchFamily="34" charset="0"/>
                <a:ea typeface="新細明體" pitchFamily="18" charset="-120"/>
                <a:sym typeface="Wingdings 3"/>
              </a:rPr>
              <a:t> </a:t>
            </a:r>
            <a:r>
              <a:rPr lang="en-US" sz="2400" b="1" dirty="0" smtClean="0">
                <a:latin typeface="Arial Narrow" pitchFamily="34" charset="0"/>
              </a:rPr>
              <a:t>allergic response to it.</a:t>
            </a:r>
          </a:p>
          <a:p>
            <a:pPr lvl="1"/>
            <a:r>
              <a:rPr lang="en-US" sz="2400" b="1" dirty="0" smtClean="0">
                <a:latin typeface="Arial Narrow" pitchFamily="34" charset="0"/>
              </a:rPr>
              <a:t>Must be used for at least two yrs in order to maintain benefit.</a:t>
            </a:r>
          </a:p>
          <a:p>
            <a:pPr lvl="1"/>
            <a:r>
              <a:rPr lang="en-US" sz="2400" b="1" dirty="0" smtClean="0">
                <a:latin typeface="Arial Narrow" pitchFamily="34" charset="0"/>
              </a:rPr>
              <a:t>Immunotherapy  is efficient for insect venom but not for  food.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590800" y="3505200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7030A0"/>
                </a:solidFill>
                <a:latin typeface="Bernard MT Condensed" pitchFamily="18" charset="0"/>
              </a:rPr>
              <a:t>C. CAUSAL Treatment </a:t>
            </a:r>
            <a:endParaRPr lang="en-US" sz="2400" dirty="0">
              <a:solidFill>
                <a:srgbClr val="7030A0"/>
              </a:solidFill>
              <a:latin typeface="Bernard MT Condensed" pitchFamily="18" charset="0"/>
            </a:endParaRPr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304800" y="2270180"/>
            <a:ext cx="8763000" cy="116955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lvl="1">
              <a:lnSpc>
                <a:spcPts val="2100"/>
              </a:lnSpc>
              <a:spcBef>
                <a:spcPts val="600"/>
              </a:spcBef>
              <a:buClr>
                <a:srgbClr val="FF00FF"/>
              </a:buClr>
              <a:buSzPct val="80000"/>
              <a:buFont typeface="Wingdings 2" pitchFamily="18" charset="2"/>
              <a:buChar char="®"/>
            </a:pPr>
            <a:r>
              <a:rPr lang="en-US" sz="2000" b="1" i="1" dirty="0" smtClean="0">
                <a:latin typeface="Arial Narrow" pitchFamily="34" charset="0"/>
              </a:rPr>
              <a:t>Rescue course of </a:t>
            </a:r>
            <a:r>
              <a:rPr lang="en-US" sz="2000" b="1" i="1" dirty="0" err="1" smtClean="0">
                <a:latin typeface="Arial Narrow" pitchFamily="34" charset="0"/>
              </a:rPr>
              <a:t>prednisolone</a:t>
            </a:r>
            <a:r>
              <a:rPr lang="en-US" sz="2000" b="1" i="1" dirty="0" smtClean="0">
                <a:latin typeface="Arial Narrow" pitchFamily="34" charset="0"/>
              </a:rPr>
              <a:t> may be needed, at any time,  at any step.</a:t>
            </a:r>
          </a:p>
          <a:p>
            <a:pPr marL="0" lvl="1">
              <a:lnSpc>
                <a:spcPts val="2100"/>
              </a:lnSpc>
              <a:buClr>
                <a:srgbClr val="FF00FF"/>
              </a:buClr>
              <a:buSzPct val="80000"/>
              <a:buFont typeface="Wingdings 2" pitchFamily="18" charset="2"/>
              <a:buChar char="®"/>
            </a:pPr>
            <a:r>
              <a:rPr lang="en-US" sz="2000" b="1" i="1" dirty="0" smtClean="0">
                <a:latin typeface="Arial Narrow" pitchFamily="34" charset="0"/>
              </a:rPr>
              <a:t> Anti-</a:t>
            </a:r>
            <a:r>
              <a:rPr lang="en-US" sz="2000" b="1" i="1" dirty="0" err="1" smtClean="0">
                <a:latin typeface="Arial Narrow" pitchFamily="34" charset="0"/>
              </a:rPr>
              <a:t>muscarinic</a:t>
            </a:r>
            <a:r>
              <a:rPr lang="en-US" sz="2000" b="1" i="1" dirty="0" smtClean="0">
                <a:latin typeface="Arial Narrow" pitchFamily="34" charset="0"/>
              </a:rPr>
              <a:t>, are alternatives if patient is intolerant to </a:t>
            </a:r>
            <a:r>
              <a:rPr lang="en-US" sz="2000" b="1" i="1" dirty="0" smtClean="0">
                <a:latin typeface="Symbol" pitchFamily="18" charset="2"/>
              </a:rPr>
              <a:t>b</a:t>
            </a:r>
            <a:r>
              <a:rPr lang="en-US" sz="2000" b="1" i="1" baseline="-25000" dirty="0" smtClean="0">
                <a:latin typeface="Arial Narrow" pitchFamily="34" charset="0"/>
              </a:rPr>
              <a:t>2</a:t>
            </a:r>
            <a:r>
              <a:rPr lang="en-US" sz="2000" b="1" i="1" dirty="0" smtClean="0">
                <a:latin typeface="Arial Narrow" pitchFamily="34" charset="0"/>
              </a:rPr>
              <a:t> AD agonists</a:t>
            </a:r>
          </a:p>
          <a:p>
            <a:pPr marL="0" lvl="1">
              <a:lnSpc>
                <a:spcPts val="2100"/>
              </a:lnSpc>
              <a:buClr>
                <a:srgbClr val="FF00FF"/>
              </a:buClr>
              <a:buSzPct val="80000"/>
              <a:buFont typeface="Wingdings 2" pitchFamily="18" charset="2"/>
              <a:buChar char="®"/>
            </a:pPr>
            <a:r>
              <a:rPr lang="en-US" sz="2000" b="1" i="1" dirty="0" smtClean="0">
                <a:latin typeface="Arial Narrow" pitchFamily="34" charset="0"/>
              </a:rPr>
              <a:t> PDE Is, could be alternative to </a:t>
            </a:r>
            <a:r>
              <a:rPr lang="en-US" sz="2000" b="1" i="1" dirty="0" smtClean="0">
                <a:latin typeface="Symbol" pitchFamily="18" charset="2"/>
              </a:rPr>
              <a:t>b</a:t>
            </a:r>
            <a:r>
              <a:rPr lang="en-US" sz="2000" b="1" i="1" baseline="-25000" dirty="0" smtClean="0">
                <a:latin typeface="Arial Narrow" pitchFamily="34" charset="0"/>
              </a:rPr>
              <a:t>2</a:t>
            </a:r>
            <a:r>
              <a:rPr lang="en-US" sz="2000" b="1" i="1" dirty="0" smtClean="0">
                <a:latin typeface="Arial Narrow" pitchFamily="34" charset="0"/>
              </a:rPr>
              <a:t> AD agonists only if persistent asthma is moderate </a:t>
            </a:r>
            <a:br>
              <a:rPr lang="en-US" sz="2000" b="1" i="1" dirty="0" smtClean="0">
                <a:latin typeface="Arial Narrow" pitchFamily="34" charset="0"/>
              </a:rPr>
            </a:br>
            <a:r>
              <a:rPr lang="en-US" sz="2000" b="1" i="1" dirty="0" smtClean="0">
                <a:latin typeface="Arial Narrow" pitchFamily="34" charset="0"/>
              </a:rPr>
              <a:t>   (oral sustained release) or sever ( </a:t>
            </a:r>
            <a:r>
              <a:rPr lang="en-US" sz="2000" b="1" i="1" dirty="0" err="1" smtClean="0">
                <a:latin typeface="Arial Narrow" pitchFamily="34" charset="0"/>
              </a:rPr>
              <a:t>parenteral</a:t>
            </a:r>
            <a:r>
              <a:rPr lang="en-US" sz="2000" b="1" i="1" dirty="0" smtClean="0">
                <a:latin typeface="Arial Narrow" pitchFamily="34" charset="0"/>
              </a:rPr>
              <a:t>/ in hospital)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000">
              <a:srgbClr val="FF66FF">
                <a:alpha val="71000"/>
              </a:srgbClr>
            </a:gs>
            <a:gs pos="16000">
              <a:srgbClr val="6600FF">
                <a:alpha val="39000"/>
              </a:srgbClr>
            </a:gs>
            <a:gs pos="28000">
              <a:schemeClr val="bg1">
                <a:lumMod val="95000"/>
              </a:schemeClr>
            </a:gs>
            <a:gs pos="72000">
              <a:schemeClr val="bg2">
                <a:lumMod val="90000"/>
                <a:alpha val="49000"/>
              </a:schemeClr>
            </a:gs>
            <a:gs pos="94000">
              <a:srgbClr val="FF99FF">
                <a:alpha val="73000"/>
              </a:srgbClr>
            </a:gs>
            <a:gs pos="96000">
              <a:srgbClr val="CC00CC">
                <a:alpha val="66000"/>
              </a:srgb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228600" y="304800"/>
            <a:ext cx="5334000" cy="523220"/>
          </a:xfrm>
          <a:prstGeom prst="rect">
            <a:avLst/>
          </a:prstGeom>
          <a:solidFill>
            <a:schemeClr val="accent4"/>
          </a:solidFill>
          <a:ln w="19050"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altLang="zh-TW" sz="2800" dirty="0" smtClean="0">
                <a:solidFill>
                  <a:schemeClr val="bg1"/>
                </a:solidFill>
                <a:latin typeface="Bernard MT Condensed" pitchFamily="18" charset="0"/>
              </a:rPr>
              <a:t>D.TREATMENT OF STATUS ASTHMATICUS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2400" y="3804062"/>
            <a:ext cx="8839200" cy="29777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  <a:buClr>
                <a:srgbClr val="FF00FF"/>
              </a:buClr>
              <a:buSzPct val="80000"/>
              <a:buFont typeface="Wingdings 2" pitchFamily="18" charset="2"/>
              <a:buChar char="®"/>
            </a:pPr>
            <a:r>
              <a:rPr lang="en-US" sz="2400" b="1" i="1" spc="-30" dirty="0" smtClean="0">
                <a:latin typeface="Arial Narrow" pitchFamily="34" charset="0"/>
              </a:rPr>
              <a:t>Subcutaneous </a:t>
            </a:r>
            <a:r>
              <a:rPr lang="en-US" sz="2400" b="1" i="1" spc="-30" dirty="0" smtClean="0">
                <a:latin typeface="Arial Narrow" pitchFamily="34" charset="0"/>
                <a:sym typeface="Symbol"/>
              </a:rPr>
              <a:t></a:t>
            </a:r>
            <a:r>
              <a:rPr lang="en-US" sz="2400" b="1" i="1" spc="-30" baseline="-25000" dirty="0" smtClean="0">
                <a:latin typeface="Arial Narrow" pitchFamily="34" charset="0"/>
              </a:rPr>
              <a:t>2</a:t>
            </a:r>
            <a:r>
              <a:rPr lang="en-US" sz="2400" b="1" i="1" spc="-30" dirty="0" smtClean="0">
                <a:latin typeface="Arial Narrow" pitchFamily="34" charset="0"/>
              </a:rPr>
              <a:t>-agonist (epinephrine)</a:t>
            </a:r>
            <a:endParaRPr lang="en-US" sz="2400" b="1" spc="-30" dirty="0" smtClean="0">
              <a:latin typeface="Arial Narrow" pitchFamily="34" charset="0"/>
            </a:endParaRPr>
          </a:p>
          <a:p>
            <a:pPr>
              <a:lnSpc>
                <a:spcPts val="2500"/>
              </a:lnSpc>
              <a:buClr>
                <a:srgbClr val="FF00FF"/>
              </a:buClr>
              <a:buSzPct val="80000"/>
              <a:buFont typeface="Wingdings 2" pitchFamily="18" charset="2"/>
              <a:buChar char="®"/>
            </a:pPr>
            <a:r>
              <a:rPr lang="en-US" sz="2400" b="1" i="1" spc="-30" dirty="0" smtClean="0">
                <a:latin typeface="Arial Narrow" pitchFamily="34" charset="0"/>
              </a:rPr>
              <a:t>IV </a:t>
            </a:r>
            <a:r>
              <a:rPr lang="en-US" sz="2400" b="1" i="1" spc="-30" dirty="0" err="1" smtClean="0">
                <a:latin typeface="Arial Narrow" pitchFamily="34" charset="0"/>
              </a:rPr>
              <a:t>aminophylline</a:t>
            </a:r>
            <a:r>
              <a:rPr lang="en-US" sz="2400" b="1" i="1" spc="-30" dirty="0" smtClean="0">
                <a:latin typeface="Arial Narrow" pitchFamily="34" charset="0"/>
              </a:rPr>
              <a:t> for  </a:t>
            </a:r>
            <a:r>
              <a:rPr lang="en-US" sz="2400" b="1" i="1" spc="-30" dirty="0" err="1" smtClean="0">
                <a:latin typeface="Arial Narrow" pitchFamily="34" charset="0"/>
              </a:rPr>
              <a:t>maintainance</a:t>
            </a:r>
            <a:endParaRPr lang="en-US" sz="2400" b="1" spc="-30" dirty="0" smtClean="0">
              <a:latin typeface="Arial Narrow" pitchFamily="34" charset="0"/>
            </a:endParaRPr>
          </a:p>
          <a:p>
            <a:pPr>
              <a:lnSpc>
                <a:spcPts val="2500"/>
              </a:lnSpc>
              <a:buClr>
                <a:srgbClr val="FF00FF"/>
              </a:buClr>
              <a:buSzPct val="80000"/>
              <a:buFont typeface="Wingdings 2" pitchFamily="18" charset="2"/>
              <a:buChar char="®"/>
            </a:pPr>
            <a:r>
              <a:rPr lang="en-US" sz="2400" b="1" i="1" spc="-30" dirty="0" smtClean="0">
                <a:latin typeface="Arial Narrow" pitchFamily="34" charset="0"/>
              </a:rPr>
              <a:t>IV corticosteroid, to be repeated</a:t>
            </a:r>
          </a:p>
          <a:p>
            <a:pPr>
              <a:lnSpc>
                <a:spcPts val="2500"/>
              </a:lnSpc>
              <a:buClr>
                <a:srgbClr val="FF00FF"/>
              </a:buClr>
              <a:buSzPct val="80000"/>
              <a:buFont typeface="Wingdings 2" pitchFamily="18" charset="2"/>
              <a:buChar char="®"/>
            </a:pPr>
            <a:r>
              <a:rPr lang="en-US" sz="2400" b="1" i="1" spc="-30" dirty="0" smtClean="0">
                <a:latin typeface="Arial Narrow" pitchFamily="34" charset="0"/>
              </a:rPr>
              <a:t>Oxygen inhalation</a:t>
            </a:r>
          </a:p>
          <a:p>
            <a:pPr>
              <a:lnSpc>
                <a:spcPts val="2500"/>
              </a:lnSpc>
              <a:buClr>
                <a:srgbClr val="FF00FF"/>
              </a:buClr>
              <a:buSzPct val="80000"/>
              <a:buFont typeface="Wingdings 2" pitchFamily="18" charset="2"/>
              <a:buChar char="®"/>
            </a:pPr>
            <a:r>
              <a:rPr lang="en-US" sz="2400" b="1" spc="-30" dirty="0" smtClean="0">
                <a:latin typeface="Arial Narrow" pitchFamily="34" charset="0"/>
              </a:rPr>
              <a:t>Antibiotics may be used if there is bacterial infection</a:t>
            </a:r>
          </a:p>
          <a:p>
            <a:pPr>
              <a:lnSpc>
                <a:spcPts val="2500"/>
              </a:lnSpc>
              <a:buClr>
                <a:srgbClr val="FF00FF"/>
              </a:buClr>
              <a:buSzPct val="80000"/>
              <a:buFont typeface="Wingdings 2" pitchFamily="18" charset="2"/>
              <a:buChar char="®"/>
            </a:pPr>
            <a:r>
              <a:rPr lang="en-US" sz="2400" b="1" i="1" spc="-30" dirty="0" smtClean="0">
                <a:latin typeface="Arial Narrow" pitchFamily="34" charset="0"/>
              </a:rPr>
              <a:t>Repeated </a:t>
            </a:r>
            <a:r>
              <a:rPr lang="en-US" sz="2400" b="1" i="1" spc="-30" dirty="0" smtClean="0">
                <a:latin typeface="Arial Narrow" pitchFamily="34" charset="0"/>
                <a:sym typeface="Symbol"/>
              </a:rPr>
              <a:t></a:t>
            </a:r>
            <a:r>
              <a:rPr lang="en-US" sz="2400" b="1" i="1" spc="-30" baseline="-25000" dirty="0" smtClean="0">
                <a:latin typeface="Arial Narrow" pitchFamily="34" charset="0"/>
              </a:rPr>
              <a:t>2</a:t>
            </a:r>
            <a:r>
              <a:rPr lang="en-US" sz="2400" b="1" i="1" spc="-30" dirty="0" smtClean="0">
                <a:latin typeface="Arial Narrow" pitchFamily="34" charset="0"/>
              </a:rPr>
              <a:t>-agonist inhalation by nebulizer</a:t>
            </a:r>
          </a:p>
          <a:p>
            <a:pPr>
              <a:lnSpc>
                <a:spcPts val="2500"/>
              </a:lnSpc>
              <a:buClr>
                <a:srgbClr val="FF00FF"/>
              </a:buClr>
              <a:buSzPct val="80000"/>
              <a:buFont typeface="Wingdings 2" pitchFamily="18" charset="2"/>
              <a:buChar char="®"/>
            </a:pPr>
            <a:r>
              <a:rPr lang="en-US" sz="2400" b="1" i="1" spc="-30" dirty="0" smtClean="0">
                <a:latin typeface="Arial Narrow" pitchFamily="34" charset="0"/>
              </a:rPr>
              <a:t>Consider artificial ventilation with intra-tracheal intubation in case of </a:t>
            </a:r>
            <a:br>
              <a:rPr lang="en-US" sz="2400" b="1" i="1" spc="-30" dirty="0" smtClean="0">
                <a:latin typeface="Arial Narrow" pitchFamily="34" charset="0"/>
              </a:rPr>
            </a:br>
            <a:r>
              <a:rPr lang="en-US" sz="2400" b="1" i="1" spc="-30" dirty="0" smtClean="0">
                <a:latin typeface="Arial Narrow" pitchFamily="34" charset="0"/>
              </a:rPr>
              <a:t>   worsening of </a:t>
            </a:r>
            <a:r>
              <a:rPr lang="en-US" sz="2400" b="1" i="1" spc="-30" dirty="0" err="1" smtClean="0">
                <a:latin typeface="Arial Narrow" pitchFamily="34" charset="0"/>
              </a:rPr>
              <a:t>dyspnea</a:t>
            </a:r>
            <a:r>
              <a:rPr lang="en-US" sz="2400" b="1" i="1" spc="-30" dirty="0" smtClean="0">
                <a:latin typeface="Arial Narrow" pitchFamily="34" charset="0"/>
              </a:rPr>
              <a:t> </a:t>
            </a:r>
          </a:p>
          <a:p>
            <a:pPr>
              <a:lnSpc>
                <a:spcPts val="2500"/>
              </a:lnSpc>
              <a:buClr>
                <a:srgbClr val="FF00FF"/>
              </a:buClr>
              <a:buSzPct val="80000"/>
              <a:buFont typeface="Wingdings 2" pitchFamily="18" charset="2"/>
              <a:buChar char="®"/>
            </a:pPr>
            <a:r>
              <a:rPr lang="en-US" sz="2400" b="1" i="1" spc="-30" dirty="0" smtClean="0">
                <a:latin typeface="Arial Narrow" pitchFamily="34" charset="0"/>
              </a:rPr>
              <a:t>Consider bronchial </a:t>
            </a:r>
            <a:r>
              <a:rPr lang="en-US" sz="2400" b="1" i="1" spc="-30" dirty="0" err="1" smtClean="0">
                <a:latin typeface="Arial Narrow" pitchFamily="34" charset="0"/>
              </a:rPr>
              <a:t>lavage</a:t>
            </a:r>
            <a:endParaRPr lang="en-US" sz="2400" b="1" i="1" spc="-30" dirty="0" smtClean="0">
              <a:latin typeface="Arial Narrow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67000" y="914400"/>
            <a:ext cx="6400800" cy="16953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  <a:buClr>
                <a:srgbClr val="FF00FF"/>
              </a:buClr>
              <a:buSzPct val="80000"/>
              <a:buFont typeface="Wingdings 2" pitchFamily="18" charset="2"/>
              <a:buChar char="®"/>
            </a:pPr>
            <a:r>
              <a:rPr lang="en-US" sz="2400" b="1" i="1" spc="-30" dirty="0" err="1" smtClean="0">
                <a:latin typeface="Arial Narrow" pitchFamily="34" charset="0"/>
              </a:rPr>
              <a:t>Dyspnea</a:t>
            </a:r>
            <a:r>
              <a:rPr lang="en-US" sz="2400" b="1" i="1" spc="-30" dirty="0" smtClean="0">
                <a:latin typeface="Arial Narrow" pitchFamily="34" charset="0"/>
              </a:rPr>
              <a:t> at rest</a:t>
            </a:r>
            <a:endParaRPr lang="en-US" sz="2400" b="1" spc="-30" dirty="0" smtClean="0">
              <a:latin typeface="Arial Narrow" pitchFamily="34" charset="0"/>
            </a:endParaRPr>
          </a:p>
          <a:p>
            <a:pPr>
              <a:lnSpc>
                <a:spcPts val="2500"/>
              </a:lnSpc>
              <a:buClr>
                <a:srgbClr val="FF00FF"/>
              </a:buClr>
              <a:buSzPct val="80000"/>
              <a:buFont typeface="Wingdings 2" pitchFamily="18" charset="2"/>
              <a:buChar char="®"/>
            </a:pPr>
            <a:r>
              <a:rPr lang="en-US" sz="2400" b="1" i="1" spc="-30" dirty="0" smtClean="0">
                <a:latin typeface="Arial Narrow" pitchFamily="34" charset="0"/>
              </a:rPr>
              <a:t>Cannot walk</a:t>
            </a:r>
            <a:endParaRPr lang="en-US" sz="2400" b="1" spc="-30" dirty="0" smtClean="0">
              <a:latin typeface="Arial Narrow" pitchFamily="34" charset="0"/>
            </a:endParaRPr>
          </a:p>
          <a:p>
            <a:pPr>
              <a:lnSpc>
                <a:spcPts val="2500"/>
              </a:lnSpc>
              <a:buClr>
                <a:srgbClr val="FF00FF"/>
              </a:buClr>
              <a:buSzPct val="80000"/>
              <a:buFont typeface="Wingdings 2" pitchFamily="18" charset="2"/>
              <a:buChar char="®"/>
            </a:pPr>
            <a:r>
              <a:rPr lang="en-US" sz="2400" b="1" i="1" spc="-30" dirty="0" smtClean="0">
                <a:latin typeface="Arial Narrow" pitchFamily="34" charset="0"/>
              </a:rPr>
              <a:t>Difficult or cannot  speak</a:t>
            </a:r>
          </a:p>
          <a:p>
            <a:pPr>
              <a:lnSpc>
                <a:spcPts val="2500"/>
              </a:lnSpc>
              <a:buClr>
                <a:srgbClr val="FF00FF"/>
              </a:buClr>
              <a:buSzPct val="80000"/>
              <a:buFont typeface="Wingdings 2" pitchFamily="18" charset="2"/>
              <a:buChar char="®"/>
            </a:pPr>
            <a:r>
              <a:rPr lang="en-US" sz="2400" b="1" i="1" spc="-30" dirty="0" smtClean="0">
                <a:latin typeface="Arial Narrow" pitchFamily="34" charset="0"/>
              </a:rPr>
              <a:t>Cyanosis, confusion, drowsiness, </a:t>
            </a:r>
            <a:r>
              <a:rPr lang="en-US" sz="2400" b="1" i="1" spc="-30" dirty="0" err="1" smtClean="0">
                <a:latin typeface="Arial Narrow" pitchFamily="34" charset="0"/>
              </a:rPr>
              <a:t>incontinencence</a:t>
            </a:r>
            <a:r>
              <a:rPr lang="en-US" sz="2400" b="1" i="1" spc="-30" dirty="0" smtClean="0">
                <a:latin typeface="Arial Narrow" pitchFamily="34" charset="0"/>
              </a:rPr>
              <a:t> </a:t>
            </a:r>
          </a:p>
          <a:p>
            <a:pPr>
              <a:lnSpc>
                <a:spcPts val="2500"/>
              </a:lnSpc>
              <a:buClr>
                <a:srgbClr val="FF00FF"/>
              </a:buClr>
              <a:buSzPct val="80000"/>
              <a:buFont typeface="Wingdings 2" pitchFamily="18" charset="2"/>
              <a:buChar char="®"/>
            </a:pPr>
            <a:r>
              <a:rPr lang="en-US" sz="2400" b="1" i="1" spc="-30" dirty="0" smtClean="0">
                <a:latin typeface="Arial Narrow" pitchFamily="34" charset="0"/>
              </a:rPr>
              <a:t>Impending respiratory arrest</a:t>
            </a:r>
            <a:endParaRPr lang="en-US" sz="2400" b="1" spc="-30" dirty="0">
              <a:latin typeface="Arial Narrow" pitchFamily="34" charset="0"/>
            </a:endParaRPr>
          </a:p>
        </p:txBody>
      </p:sp>
      <p:pic>
        <p:nvPicPr>
          <p:cNvPr id="130051" name="Picture 3" descr="http://www.instablogsimages.com/images/2008/11/25/icu_bed_space_DVb5L_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2756408"/>
            <a:ext cx="3670300" cy="2348992"/>
          </a:xfrm>
          <a:prstGeom prst="rect">
            <a:avLst/>
          </a:prstGeom>
          <a:noFill/>
        </p:spPr>
      </p:pic>
      <p:pic>
        <p:nvPicPr>
          <p:cNvPr id="9" name="Picture 4" descr="http://img1.wantitall.co.za/images/ShowImage.aspx?ImageId=Electronic-Ambulance-amp-Rescue-Team%7C51m7%2B3XOX0L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304800" y="533400"/>
            <a:ext cx="3594100" cy="35941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4191000" y="3276600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Bernard MT Condensed" pitchFamily="18" charset="0"/>
              </a:rPr>
              <a:t>In ICU</a:t>
            </a:r>
            <a:endParaRPr lang="en-US" sz="2400" dirty="0">
              <a:latin typeface="Bernard MT Condense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000">
              <a:schemeClr val="accent4">
                <a:lumMod val="50000"/>
              </a:schemeClr>
            </a:gs>
            <a:gs pos="23000">
              <a:srgbClr val="6600FF">
                <a:alpha val="33000"/>
              </a:srgbClr>
            </a:gs>
            <a:gs pos="28000">
              <a:schemeClr val="bg1">
                <a:lumMod val="95000"/>
              </a:schemeClr>
            </a:gs>
            <a:gs pos="72000">
              <a:schemeClr val="bg2">
                <a:lumMod val="90000"/>
                <a:alpha val="49000"/>
              </a:schemeClr>
            </a:gs>
            <a:gs pos="94000">
              <a:srgbClr val="DBC2DE"/>
            </a:gs>
            <a:gs pos="85000">
              <a:srgbClr val="CC00CC">
                <a:alpha val="71000"/>
              </a:srgb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633" name="Picture 1" descr="C:\Users\Administrator\Pictures\COPD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205" t="2740" r="16404"/>
          <a:stretch>
            <a:fillRect/>
          </a:stretch>
        </p:blipFill>
        <p:spPr bwMode="auto">
          <a:xfrm>
            <a:off x="1631260" y="2143781"/>
            <a:ext cx="3200400" cy="3341594"/>
          </a:xfrm>
          <a:prstGeom prst="rect">
            <a:avLst/>
          </a:prstGeom>
          <a:noFill/>
        </p:spPr>
      </p:pic>
      <p:pic>
        <p:nvPicPr>
          <p:cNvPr id="6" name="Picture 2" descr="http://www.asbestos.co.za/images/alveoli.jpg"/>
          <p:cNvPicPr>
            <a:picLocks noChangeAspect="1" noChangeArrowheads="1"/>
          </p:cNvPicPr>
          <p:nvPr/>
        </p:nvPicPr>
        <p:blipFill>
          <a:blip r:embed="rId3" cstate="print"/>
          <a:srcRect r="75143" b="60759"/>
          <a:stretch>
            <a:fillRect/>
          </a:stretch>
        </p:blipFill>
        <p:spPr bwMode="auto">
          <a:xfrm>
            <a:off x="412060" y="543580"/>
            <a:ext cx="2133600" cy="2543909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</p:spPr>
      </p:pic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83733" y="224135"/>
            <a:ext cx="73725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000000"/>
                </a:solidFill>
                <a:latin typeface="Tempus Sans ITC" pitchFamily="82" charset="0"/>
                <a:ea typeface="Calibri" pitchFamily="34" charset="0"/>
                <a:cs typeface="Arial" pitchFamily="34" charset="0"/>
              </a:rPr>
              <a:t>Remember  that Asthma is a lung-inflammation disease</a:t>
            </a:r>
            <a:endParaRPr kumimoji="0" lang="en-US" sz="4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empus Sans ITC" pitchFamily="82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55060" y="5420380"/>
            <a:ext cx="54553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rgbClr val="000000"/>
                </a:solidFill>
                <a:latin typeface="Tempus Sans ITC" pitchFamily="82" charset="0"/>
                <a:ea typeface="Calibri" pitchFamily="34" charset="0"/>
                <a:cs typeface="Arial" pitchFamily="34" charset="0"/>
              </a:rPr>
              <a:t>COPD is a lung-</a:t>
            </a:r>
            <a:r>
              <a:rPr lang="en-US" sz="2800" b="1" dirty="0" err="1" smtClean="0">
                <a:solidFill>
                  <a:srgbClr val="000000"/>
                </a:solidFill>
                <a:latin typeface="Tempus Sans ITC" pitchFamily="82" charset="0"/>
                <a:ea typeface="Calibri" pitchFamily="34" charset="0"/>
                <a:cs typeface="Arial" pitchFamily="34" charset="0"/>
              </a:rPr>
              <a:t>distruction</a:t>
            </a:r>
            <a:r>
              <a:rPr lang="en-US" sz="2800" b="1" dirty="0" smtClean="0">
                <a:solidFill>
                  <a:srgbClr val="000000"/>
                </a:solidFill>
                <a:latin typeface="Tempus Sans ITC" pitchFamily="82" charset="0"/>
                <a:ea typeface="Calibri" pitchFamily="34" charset="0"/>
                <a:cs typeface="Arial" pitchFamily="34" charset="0"/>
              </a:rPr>
              <a:t> disease.</a:t>
            </a:r>
            <a:endParaRPr lang="en-US" sz="5400" b="1" dirty="0" smtClean="0">
              <a:latin typeface="Tempus Sans ITC" pitchFamily="82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876800" y="1600200"/>
            <a:ext cx="2672526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6350" stA="55000" endA="50" endPos="85000" dist="60007" dir="5400000" sy="-100000" algn="bl" rotWithShape="0"/>
                </a:effectLst>
                <a:latin typeface="Arial Rounded MT Bold" pitchFamily="34" charset="0"/>
              </a:rPr>
              <a:t>COPD</a:t>
            </a:r>
            <a:endParaRPr lang="en-US" sz="6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6350" stA="55000" endA="50" endPos="85000" dist="60007" dir="5400000" sy="-100000" algn="bl" rotWithShape="0"/>
              </a:effectLst>
              <a:latin typeface="Arial Rounded MT Bold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257800" y="2048470"/>
            <a:ext cx="251460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66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  <a:reflection blurRad="6350" stA="55000" endA="50" endPos="85000" dist="60007" dir="5400000" sy="-100000" algn="bl" rotWithShape="0"/>
                </a:effectLst>
                <a:latin typeface="Comic Sans MS" pitchFamily="66" charset="0"/>
              </a:rPr>
              <a:t>COPD</a:t>
            </a:r>
            <a:endParaRPr lang="en-US" sz="66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  <a:reflection blurRad="6350" stA="55000" endA="50" endPos="85000" dist="60007" dir="5400000" sy="-100000" algn="bl" rotWithShape="0"/>
              </a:effectLst>
              <a:latin typeface="Comic Sans MS" pitchFamily="66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638800" y="2496740"/>
            <a:ext cx="251460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600" b="1" spc="50" dirty="0" smtClean="0">
                <a:ln w="11430"/>
                <a:solidFill>
                  <a:srgbClr val="FF66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55000" endA="50" endPos="85000" dist="60007" dir="5400000" sy="-100000" algn="bl" rotWithShape="0"/>
                </a:effectLst>
                <a:latin typeface="Script MT Bold" pitchFamily="66" charset="0"/>
              </a:rPr>
              <a:t>COPD</a:t>
            </a:r>
            <a:endParaRPr lang="en-US" sz="6600" b="1" spc="50" dirty="0">
              <a:ln w="11430"/>
              <a:solidFill>
                <a:srgbClr val="FF66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  <a:reflection blurRad="6350" stA="55000" endA="50" endPos="85000" dist="60007" dir="5400000" sy="-100000" algn="bl" rotWithShape="0"/>
              </a:effectLst>
              <a:latin typeface="Script MT Bold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000">
              <a:schemeClr val="accent4">
                <a:lumMod val="50000"/>
              </a:schemeClr>
            </a:gs>
            <a:gs pos="16000">
              <a:srgbClr val="6600FF">
                <a:alpha val="33000"/>
              </a:srgbClr>
            </a:gs>
            <a:gs pos="28000">
              <a:schemeClr val="bg1">
                <a:lumMod val="95000"/>
              </a:schemeClr>
            </a:gs>
            <a:gs pos="72000">
              <a:schemeClr val="bg2">
                <a:lumMod val="90000"/>
                <a:alpha val="49000"/>
              </a:schemeClr>
            </a:gs>
            <a:gs pos="94000">
              <a:srgbClr val="DBC2DE"/>
            </a:gs>
            <a:gs pos="85000">
              <a:srgbClr val="CC00CC">
                <a:alpha val="71000"/>
              </a:srgb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682" name="Picture 2" descr="C:\Users\Administrator\Pictures\COPD path.gif"/>
          <p:cNvPicPr>
            <a:picLocks noChangeAspect="1" noChangeArrowheads="1"/>
          </p:cNvPicPr>
          <p:nvPr/>
        </p:nvPicPr>
        <p:blipFill>
          <a:blip r:embed="rId2" cstate="print">
            <a:lum bright="10000" contrast="30000"/>
          </a:blip>
          <a:srcRect l="3518" r="5019"/>
          <a:stretch>
            <a:fillRect/>
          </a:stretch>
        </p:blipFill>
        <p:spPr bwMode="auto">
          <a:xfrm>
            <a:off x="833846" y="578404"/>
            <a:ext cx="7471954" cy="5029200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16" name="Rectangle 15"/>
          <p:cNvSpPr/>
          <p:nvPr/>
        </p:nvSpPr>
        <p:spPr>
          <a:xfrm>
            <a:off x="152400" y="152400"/>
            <a:ext cx="3382657" cy="4616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7030A0"/>
                </a:solidFill>
                <a:latin typeface="Tempus Sans ITC" pitchFamily="82" charset="0"/>
                <a:ea typeface="Calibri" pitchFamily="34" charset="0"/>
                <a:cs typeface="Arial" pitchFamily="34" charset="0"/>
              </a:rPr>
              <a:t>Lung-</a:t>
            </a:r>
            <a:r>
              <a:rPr lang="en-US" sz="2400" b="1" dirty="0" err="1" smtClean="0">
                <a:solidFill>
                  <a:srgbClr val="7030A0"/>
                </a:solidFill>
                <a:latin typeface="Tempus Sans ITC" pitchFamily="82" charset="0"/>
                <a:ea typeface="Calibri" pitchFamily="34" charset="0"/>
                <a:cs typeface="Arial" pitchFamily="34" charset="0"/>
              </a:rPr>
              <a:t>distruction</a:t>
            </a:r>
            <a:r>
              <a:rPr lang="en-US" sz="2400" b="1" dirty="0" smtClean="0">
                <a:solidFill>
                  <a:srgbClr val="7030A0"/>
                </a:solidFill>
                <a:latin typeface="Tempus Sans ITC" pitchFamily="82" charset="0"/>
                <a:ea typeface="Calibri" pitchFamily="34" charset="0"/>
                <a:cs typeface="Arial" pitchFamily="34" charset="0"/>
              </a:rPr>
              <a:t> Disease</a:t>
            </a:r>
            <a:endParaRPr lang="en-US" sz="2400" dirty="0">
              <a:solidFill>
                <a:srgbClr val="7030A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6200" y="5562600"/>
            <a:ext cx="6705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</a:pPr>
            <a:r>
              <a:rPr lang="en-US" sz="2200" b="1" spc="-40" dirty="0" smtClean="0">
                <a:latin typeface="Arial Narrow" pitchFamily="34" charset="0"/>
              </a:rPr>
              <a:t>But in view of lack of efficacy of pharmaceutical agents that can alter such progression of COPD (disease-modifying) </a:t>
            </a:r>
            <a:r>
              <a:rPr lang="en-US" altLang="zh-TW" sz="2200" b="1" spc="-40" dirty="0" smtClean="0">
                <a:latin typeface="Arial Narrow" pitchFamily="34" charset="0"/>
                <a:ea typeface="新細明體" pitchFamily="18" charset="-120"/>
                <a:sym typeface="Wingdings 3"/>
              </a:rPr>
              <a:t> </a:t>
            </a:r>
            <a:r>
              <a:rPr lang="en-US" sz="2200" b="1" spc="-40" dirty="0" smtClean="0">
                <a:latin typeface="Arial Narrow" pitchFamily="34" charset="0"/>
              </a:rPr>
              <a:t>treatment is driven by the need to </a:t>
            </a:r>
            <a:r>
              <a:rPr lang="en-US" sz="2200" spc="-40" dirty="0" smtClean="0">
                <a:latin typeface="Bernard MT Condensed" pitchFamily="18" charset="0"/>
              </a:rPr>
              <a:t>REDUCE SYMPTOMS. </a:t>
            </a:r>
            <a:endParaRPr lang="en-US" sz="2200" spc="-40" dirty="0">
              <a:latin typeface="Bernard MT Condensed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505200" y="157974"/>
            <a:ext cx="5181600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altLang="zh-TW" sz="2400" dirty="0" smtClean="0">
                <a:solidFill>
                  <a:srgbClr val="7030A0"/>
                </a:solidFill>
                <a:latin typeface="Bernard MT Condensed" pitchFamily="18" charset="0"/>
                <a:ea typeface="新細明體" pitchFamily="18" charset="-120"/>
                <a:sym typeface="Wingdings 3"/>
              </a:rPr>
              <a:t>      </a:t>
            </a:r>
            <a:r>
              <a:rPr lang="en-US" sz="2400" dirty="0" smtClean="0">
                <a:solidFill>
                  <a:srgbClr val="7030A0"/>
                </a:solidFill>
                <a:latin typeface="Bernard MT Condensed" pitchFamily="18" charset="0"/>
              </a:rPr>
              <a:t>Goals is; slow loss of lung function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411531" y="5638800"/>
            <a:ext cx="2732469" cy="113107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en-US" sz="2400" u="heavy" spc="50" dirty="0" smtClean="0">
                <a:ln w="11430"/>
                <a:solidFill>
                  <a:srgbClr val="6600FF"/>
                </a:solidFill>
                <a:effectLst/>
                <a:uFill>
                  <a:solidFill>
                    <a:srgbClr val="FF00FF"/>
                  </a:solidFill>
                </a:uFill>
                <a:latin typeface="Bernard MT Condensed" pitchFamily="18" charset="0"/>
              </a:rPr>
              <a:t>Bronchodilators</a:t>
            </a:r>
          </a:p>
          <a:p>
            <a:pPr>
              <a:lnSpc>
                <a:spcPts val="2400"/>
              </a:lnSpc>
              <a:spcBef>
                <a:spcPts val="900"/>
              </a:spcBef>
            </a:pPr>
            <a:r>
              <a:rPr lang="en-US" sz="2200" spc="50" dirty="0" err="1" smtClean="0">
                <a:ln w="11430"/>
                <a:solidFill>
                  <a:srgbClr val="6600FF"/>
                </a:solidFill>
                <a:effectLst/>
                <a:latin typeface="Bernard MT Condensed" pitchFamily="18" charset="0"/>
              </a:rPr>
              <a:t>Immunomodulators</a:t>
            </a:r>
            <a:r>
              <a:rPr lang="en-US" sz="2200" spc="50" dirty="0" smtClean="0">
                <a:ln w="11430"/>
                <a:solidFill>
                  <a:srgbClr val="6600FF"/>
                </a:solidFill>
                <a:effectLst/>
                <a:latin typeface="Bernard MT Condensed" pitchFamily="18" charset="0"/>
              </a:rPr>
              <a:t> &amp; Anti-inflammatory</a:t>
            </a:r>
            <a:endParaRPr lang="en-US" sz="2200" spc="50" dirty="0">
              <a:ln w="11430"/>
              <a:solidFill>
                <a:srgbClr val="6600FF"/>
              </a:solidFill>
              <a:effectLst/>
              <a:latin typeface="Bernard MT Condensed" pitchFamily="18" charset="0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533399" y="2559604"/>
            <a:ext cx="2819401" cy="462466"/>
            <a:chOff x="304799" y="2743200"/>
            <a:chExt cx="2819401" cy="462466"/>
          </a:xfrm>
        </p:grpSpPr>
        <p:sp>
          <p:nvSpPr>
            <p:cNvPr id="21" name="TextBox 20"/>
            <p:cNvSpPr txBox="1"/>
            <p:nvPr/>
          </p:nvSpPr>
          <p:spPr>
            <a:xfrm>
              <a:off x="304799" y="2831205"/>
              <a:ext cx="2590801" cy="374461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FF"/>
              </a:solidFill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ts val="2200"/>
                </a:lnSpc>
              </a:pPr>
              <a:r>
                <a:rPr lang="en-US" sz="2200" b="1" dirty="0" err="1" smtClean="0">
                  <a:solidFill>
                    <a:srgbClr val="6600FF"/>
                  </a:solidFill>
                  <a:latin typeface="Arial Narrow" pitchFamily="34" charset="0"/>
                </a:rPr>
                <a:t>Immunosuppressants</a:t>
              </a:r>
              <a:endParaRPr lang="en-US" sz="2200" b="1" dirty="0">
                <a:solidFill>
                  <a:srgbClr val="6600FF"/>
                </a:solidFill>
                <a:latin typeface="Arial Narrow" pitchFamily="34" charset="0"/>
              </a:endParaRPr>
            </a:p>
          </p:txBody>
        </p:sp>
        <p:cxnSp>
          <p:nvCxnSpPr>
            <p:cNvPr id="25" name="Straight Arrow Connector 24"/>
            <p:cNvCxnSpPr/>
            <p:nvPr/>
          </p:nvCxnSpPr>
          <p:spPr>
            <a:xfrm flipV="1">
              <a:off x="2819400" y="2743200"/>
              <a:ext cx="304800" cy="152400"/>
            </a:xfrm>
            <a:prstGeom prst="straightConnector1">
              <a:avLst/>
            </a:prstGeom>
            <a:ln w="38100">
              <a:solidFill>
                <a:srgbClr val="FF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4"/>
          <p:cNvGrpSpPr/>
          <p:nvPr/>
        </p:nvGrpSpPr>
        <p:grpSpPr>
          <a:xfrm>
            <a:off x="1524000" y="2667000"/>
            <a:ext cx="2514600" cy="1143000"/>
            <a:chOff x="5029200" y="2981227"/>
            <a:chExt cx="2514600" cy="1143000"/>
          </a:xfrm>
        </p:grpSpPr>
        <p:sp>
          <p:nvSpPr>
            <p:cNvPr id="20" name="TextBox 19"/>
            <p:cNvSpPr txBox="1"/>
            <p:nvPr/>
          </p:nvSpPr>
          <p:spPr>
            <a:xfrm>
              <a:off x="5029200" y="3467637"/>
              <a:ext cx="2286000" cy="65659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FF"/>
              </a:solidFill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ts val="2200"/>
                </a:lnSpc>
              </a:pPr>
              <a:r>
                <a:rPr lang="en-US" sz="2200" b="1" dirty="0" smtClean="0">
                  <a:solidFill>
                    <a:srgbClr val="6600FF"/>
                  </a:solidFill>
                  <a:latin typeface="Arial Narrow" pitchFamily="34" charset="0"/>
                </a:rPr>
                <a:t>Anti-inflammatory</a:t>
              </a:r>
            </a:p>
            <a:p>
              <a:pPr>
                <a:lnSpc>
                  <a:spcPts val="2200"/>
                </a:lnSpc>
              </a:pPr>
              <a:r>
                <a:rPr lang="en-US" sz="2200" b="1" dirty="0" smtClean="0">
                  <a:solidFill>
                    <a:srgbClr val="6600FF"/>
                  </a:solidFill>
                  <a:latin typeface="Arial Narrow" pitchFamily="34" charset="0"/>
                </a:rPr>
                <a:t>PDE-4 Inhibitors</a:t>
              </a:r>
              <a:endParaRPr lang="en-US" sz="2200" b="1" dirty="0">
                <a:solidFill>
                  <a:srgbClr val="6600FF"/>
                </a:solidFill>
                <a:latin typeface="Arial Narrow" pitchFamily="34" charset="0"/>
              </a:endParaRPr>
            </a:p>
          </p:txBody>
        </p:sp>
        <p:cxnSp>
          <p:nvCxnSpPr>
            <p:cNvPr id="27" name="Straight Arrow Connector 26"/>
            <p:cNvCxnSpPr/>
            <p:nvPr/>
          </p:nvCxnSpPr>
          <p:spPr>
            <a:xfrm rot="10800000" flipH="1">
              <a:off x="7239000" y="3438427"/>
              <a:ext cx="304800" cy="76200"/>
            </a:xfrm>
            <a:prstGeom prst="straightConnector1">
              <a:avLst/>
            </a:prstGeom>
            <a:ln w="38100">
              <a:solidFill>
                <a:srgbClr val="FF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/>
            <p:nvPr/>
          </p:nvCxnSpPr>
          <p:spPr>
            <a:xfrm rot="16200000" flipV="1">
              <a:off x="6934200" y="3209827"/>
              <a:ext cx="533400" cy="76200"/>
            </a:xfrm>
            <a:prstGeom prst="straightConnector1">
              <a:avLst/>
            </a:prstGeom>
            <a:ln w="38100">
              <a:solidFill>
                <a:srgbClr val="FF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oup 35"/>
          <p:cNvGrpSpPr/>
          <p:nvPr/>
        </p:nvGrpSpPr>
        <p:grpSpPr>
          <a:xfrm>
            <a:off x="6019800" y="4617004"/>
            <a:ext cx="2133600" cy="533398"/>
            <a:chOff x="5791200" y="4800600"/>
            <a:chExt cx="2133600" cy="533398"/>
          </a:xfrm>
        </p:grpSpPr>
        <p:sp>
          <p:nvSpPr>
            <p:cNvPr id="22" name="TextBox 21"/>
            <p:cNvSpPr txBox="1"/>
            <p:nvPr/>
          </p:nvSpPr>
          <p:spPr>
            <a:xfrm>
              <a:off x="5943600" y="4800600"/>
              <a:ext cx="1981200" cy="3359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900"/>
                </a:lnSpc>
              </a:pPr>
              <a:r>
                <a:rPr lang="en-US" sz="2000" b="1" dirty="0" err="1" smtClean="0">
                  <a:solidFill>
                    <a:srgbClr val="7030A0"/>
                  </a:solidFill>
                  <a:latin typeface="Arial Narrow" pitchFamily="34" charset="0"/>
                </a:rPr>
                <a:t>Mucoregulators</a:t>
              </a:r>
              <a:endParaRPr lang="en-US" sz="2000" b="1" dirty="0">
                <a:solidFill>
                  <a:srgbClr val="7030A0"/>
                </a:solidFill>
                <a:latin typeface="Arial Narrow" pitchFamily="34" charset="0"/>
              </a:endParaRPr>
            </a:p>
          </p:txBody>
        </p:sp>
        <p:cxnSp>
          <p:nvCxnSpPr>
            <p:cNvPr id="29" name="Straight Arrow Connector 28"/>
            <p:cNvCxnSpPr/>
            <p:nvPr/>
          </p:nvCxnSpPr>
          <p:spPr>
            <a:xfrm rot="10800000" flipV="1">
              <a:off x="5791200" y="5105399"/>
              <a:ext cx="228600" cy="228599"/>
            </a:xfrm>
            <a:prstGeom prst="straightConnector1">
              <a:avLst/>
            </a:prstGeom>
            <a:ln w="3810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oup 36"/>
          <p:cNvGrpSpPr/>
          <p:nvPr/>
        </p:nvGrpSpPr>
        <p:grpSpPr>
          <a:xfrm>
            <a:off x="5562600" y="3429000"/>
            <a:ext cx="1447800" cy="609600"/>
            <a:chOff x="1828800" y="3566350"/>
            <a:chExt cx="1447800" cy="609600"/>
          </a:xfrm>
        </p:grpSpPr>
        <p:sp>
          <p:nvSpPr>
            <p:cNvPr id="23" name="TextBox 22"/>
            <p:cNvSpPr txBox="1"/>
            <p:nvPr/>
          </p:nvSpPr>
          <p:spPr>
            <a:xfrm>
              <a:off x="1981200" y="3566350"/>
              <a:ext cx="1295400" cy="5796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900"/>
                </a:lnSpc>
              </a:pPr>
              <a:r>
                <a:rPr lang="en-US" sz="2000" b="1" dirty="0" smtClean="0">
                  <a:solidFill>
                    <a:srgbClr val="7030A0"/>
                  </a:solidFill>
                  <a:latin typeface="Arial Narrow" pitchFamily="34" charset="0"/>
                </a:rPr>
                <a:t>Protease Inhibitors</a:t>
              </a:r>
              <a:endParaRPr lang="en-US" sz="2000" b="1" dirty="0">
                <a:solidFill>
                  <a:srgbClr val="7030A0"/>
                </a:solidFill>
                <a:latin typeface="Arial Narrow" pitchFamily="34" charset="0"/>
              </a:endParaRPr>
            </a:p>
          </p:txBody>
        </p:sp>
        <p:cxnSp>
          <p:nvCxnSpPr>
            <p:cNvPr id="32" name="Straight Arrow Connector 31"/>
            <p:cNvCxnSpPr/>
            <p:nvPr/>
          </p:nvCxnSpPr>
          <p:spPr>
            <a:xfrm flipH="1">
              <a:off x="1828800" y="4023550"/>
              <a:ext cx="228600" cy="152400"/>
            </a:xfrm>
            <a:prstGeom prst="straightConnector1">
              <a:avLst/>
            </a:prstGeom>
            <a:ln w="3810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TextBox 37"/>
          <p:cNvSpPr txBox="1"/>
          <p:nvPr/>
        </p:nvSpPr>
        <p:spPr>
          <a:xfrm>
            <a:off x="6096000" y="2102404"/>
            <a:ext cx="1447800" cy="579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900"/>
              </a:lnSpc>
            </a:pPr>
            <a:r>
              <a:rPr lang="en-US" sz="2000" b="1" dirty="0" err="1" smtClean="0">
                <a:latin typeface="Arial Narrow" pitchFamily="34" charset="0"/>
              </a:rPr>
              <a:t>Chemokine</a:t>
            </a:r>
            <a:r>
              <a:rPr lang="en-US" sz="2000" b="1" dirty="0" smtClean="0">
                <a:latin typeface="Arial Narrow" pitchFamily="34" charset="0"/>
              </a:rPr>
              <a:t> Antagonists</a:t>
            </a:r>
            <a:endParaRPr lang="en-US" sz="2000" b="1" dirty="0">
              <a:latin typeface="Arial Narrow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096000" y="2642178"/>
            <a:ext cx="1295400" cy="335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900"/>
              </a:lnSpc>
            </a:pPr>
            <a:r>
              <a:rPr lang="en-US" sz="2000" b="1" dirty="0" smtClean="0">
                <a:latin typeface="Arial Narrow" pitchFamily="34" charset="0"/>
              </a:rPr>
              <a:t>Oxidants</a:t>
            </a:r>
            <a:endParaRPr lang="en-US" sz="2000" b="1" dirty="0">
              <a:latin typeface="Arial Narrow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219200" y="4667453"/>
            <a:ext cx="1066800" cy="335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900"/>
              </a:lnSpc>
            </a:pPr>
            <a:r>
              <a:rPr lang="en-US" sz="2000" b="1" dirty="0" smtClean="0">
                <a:latin typeface="Arial Narrow" pitchFamily="34" charset="0"/>
              </a:rPr>
              <a:t>Surgery</a:t>
            </a:r>
            <a:endParaRPr lang="en-US" sz="2000" b="1" dirty="0">
              <a:latin typeface="Arial Narrow" pitchFamily="34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 flipH="1">
            <a:off x="-457200" y="381000"/>
            <a:ext cx="2971800" cy="1607641"/>
            <a:chOff x="6553200" y="4335959"/>
            <a:chExt cx="2971800" cy="1607641"/>
          </a:xfrm>
        </p:grpSpPr>
        <p:sp>
          <p:nvSpPr>
            <p:cNvPr id="13" name="Rectangle 12"/>
            <p:cNvSpPr/>
            <p:nvPr/>
          </p:nvSpPr>
          <p:spPr>
            <a:xfrm>
              <a:off x="6553200" y="5174159"/>
              <a:ext cx="2514600" cy="76944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sz="4400" b="1" spc="50" dirty="0" smtClean="0">
                  <a:ln w="11430"/>
                  <a:solidFill>
                    <a:srgbClr val="FF66FF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  <a:reflection blurRad="6350" stA="55000" endA="50" endPos="85000" dist="60007" dir="5400000" sy="-100000" algn="bl" rotWithShape="0"/>
                  </a:effectLst>
                  <a:latin typeface="Script MT Bold" pitchFamily="66" charset="0"/>
                </a:rPr>
                <a:t>COPD</a:t>
              </a:r>
              <a:endParaRPr lang="en-US" sz="4400" b="1" spc="50" dirty="0">
                <a:ln w="11430"/>
                <a:solidFill>
                  <a:srgbClr val="FF66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55000" endA="50" endPos="85000" dist="60007" dir="5400000" sy="-100000" algn="bl" rotWithShape="0"/>
                </a:effectLst>
                <a:latin typeface="Script MT Bold" pitchFamily="66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7162800" y="4724400"/>
              <a:ext cx="1845377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4400" b="1" cap="all" spc="0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6350" stA="55000" endA="50" endPos="85000" dist="60007" dir="5400000" sy="-100000" algn="bl" rotWithShape="0"/>
                  </a:effectLst>
                  <a:latin typeface="Arial Rounded MT Bold" pitchFamily="34" charset="0"/>
                </a:rPr>
                <a:t>COPD</a:t>
              </a:r>
              <a:endParaRPr lang="en-US" sz="4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6350" stA="55000" endA="50" endPos="85000" dist="60007" dir="5400000" sy="-100000" algn="bl" rotWithShape="0"/>
                </a:effectLst>
                <a:latin typeface="Arial Rounded MT Bold" pitchFamily="34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7010400" y="4335959"/>
              <a:ext cx="2514600" cy="76944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29210" h="16510"/>
                <a:contourClr>
                  <a:schemeClr val="accent4">
                    <a:alpha val="95000"/>
                  </a:schemeClr>
                </a:contourClr>
              </a:sp3d>
            </a:bodyPr>
            <a:lstStyle/>
            <a:p>
              <a:pPr algn="ctr"/>
              <a:r>
                <a:rPr lang="en-US" sz="4400" b="1" dirty="0" smtClean="0">
                  <a:ln>
                    <a:prstDash val="solid"/>
                  </a:ln>
                  <a:gradFill rotWithShape="1">
                    <a:gsLst>
                      <a:gs pos="0">
                        <a:schemeClr val="accent4">
                          <a:tint val="70000"/>
                          <a:satMod val="200000"/>
                        </a:schemeClr>
                      </a:gs>
                      <a:gs pos="40000">
                        <a:schemeClr val="accent4">
                          <a:tint val="90000"/>
                          <a:satMod val="130000"/>
                        </a:schemeClr>
                      </a:gs>
                      <a:gs pos="50000">
                        <a:schemeClr val="accent4">
                          <a:tint val="90000"/>
                          <a:satMod val="130000"/>
                        </a:schemeClr>
                      </a:gs>
                      <a:gs pos="68000">
                        <a:schemeClr val="accent4">
                          <a:tint val="90000"/>
                          <a:satMod val="130000"/>
                        </a:schemeClr>
                      </a:gs>
                      <a:gs pos="100000">
                        <a:schemeClr val="accent4">
                          <a:tint val="70000"/>
                          <a:satMod val="200000"/>
                        </a:schemeClr>
                      </a:gs>
                    </a:gsLst>
                    <a:lin ang="5400000"/>
                  </a:gradFill>
                  <a:effectLst>
                    <a:outerShdw blurRad="88000" dist="50800" dir="5040000" algn="tl">
                      <a:schemeClr val="accent4">
                        <a:tint val="80000"/>
                        <a:satMod val="250000"/>
                        <a:alpha val="45000"/>
                      </a:schemeClr>
                    </a:outerShdw>
                    <a:reflection blurRad="6350" stA="55000" endA="50" endPos="85000" dist="60007" dir="5400000" sy="-100000" algn="bl" rotWithShape="0"/>
                  </a:effectLst>
                  <a:latin typeface="Comic Sans MS" pitchFamily="66" charset="0"/>
                </a:rPr>
                <a:t>COPD</a:t>
              </a:r>
              <a:endParaRPr lang="en-US" sz="44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  <a:reflection blurRad="6350" stA="55000" endA="50" endPos="85000" dist="60007" dir="5400000" sy="-100000" algn="bl" rotWithShape="0"/>
                </a:effectLst>
                <a:latin typeface="Comic Sans MS" pitchFamily="66" charset="0"/>
              </a:endParaRPr>
            </a:p>
          </p:txBody>
        </p:sp>
      </p:grpSp>
      <p:cxnSp>
        <p:nvCxnSpPr>
          <p:cNvPr id="42" name="Straight Arrow Connector 41"/>
          <p:cNvCxnSpPr>
            <a:stCxn id="38" idx="1"/>
          </p:cNvCxnSpPr>
          <p:nvPr/>
        </p:nvCxnSpPr>
        <p:spPr>
          <a:xfrm rot="10800000">
            <a:off x="5638800" y="2133601"/>
            <a:ext cx="457200" cy="258627"/>
          </a:xfrm>
          <a:prstGeom prst="straightConnector1">
            <a:avLst/>
          </a:prstGeom>
          <a:ln w="38100">
            <a:solidFill>
              <a:schemeClr val="tx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rot="10800000" flipV="1">
            <a:off x="5715000" y="2806521"/>
            <a:ext cx="457200" cy="258627"/>
          </a:xfrm>
          <a:prstGeom prst="straightConnector1">
            <a:avLst/>
          </a:prstGeom>
          <a:ln w="38100">
            <a:solidFill>
              <a:schemeClr val="tx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rot="10800000" flipH="1" flipV="1">
            <a:off x="2133600" y="4876800"/>
            <a:ext cx="457200" cy="258627"/>
          </a:xfrm>
          <a:prstGeom prst="straightConnector1">
            <a:avLst/>
          </a:prstGeom>
          <a:ln w="38100">
            <a:solidFill>
              <a:schemeClr val="tx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5105400" y="838200"/>
            <a:ext cx="2590800" cy="430887"/>
          </a:xfrm>
          <a:prstGeom prst="rect">
            <a:avLst/>
          </a:prstGeom>
          <a:solidFill>
            <a:srgbClr val="FFDDFF"/>
          </a:solidFill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rgbClr val="7030A0"/>
                </a:solidFill>
              </a:rPr>
              <a:t>SMOKING Cessation</a:t>
            </a:r>
            <a:endParaRPr lang="en-US" sz="22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33400" y="304800"/>
            <a:ext cx="7162800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Asthma: Inflammatory response to allergen</a:t>
            </a:r>
          </a:p>
          <a:p>
            <a:r>
              <a:rPr lang="en-US" sz="3200" dirty="0" smtClean="0"/>
              <a:t>Antibody binds with &amp; ruptures mast cells</a:t>
            </a:r>
          </a:p>
          <a:p>
            <a:pPr lvl="1"/>
            <a:r>
              <a:rPr lang="en-US" sz="3200" dirty="0" smtClean="0"/>
              <a:t>Releases histamine, prostaglandins, </a:t>
            </a:r>
            <a:r>
              <a:rPr lang="en-US" sz="3200" dirty="0" err="1" smtClean="0"/>
              <a:t>leukotrienes</a:t>
            </a:r>
            <a:endParaRPr lang="en-US" sz="3200" dirty="0" smtClean="0"/>
          </a:p>
          <a:p>
            <a:r>
              <a:rPr lang="en-US" sz="2800" b="1" dirty="0" smtClean="0"/>
              <a:t>Two primary issues</a:t>
            </a:r>
          </a:p>
          <a:p>
            <a:pPr lvl="1"/>
            <a:r>
              <a:rPr lang="en-US" sz="2800" b="1" dirty="0" err="1" smtClean="0"/>
              <a:t>Bronchoconstriction</a:t>
            </a:r>
            <a:endParaRPr lang="en-US" sz="2800" b="1" dirty="0" smtClean="0"/>
          </a:p>
          <a:p>
            <a:pPr lvl="1"/>
            <a:r>
              <a:rPr lang="en-US" sz="2800" b="1" dirty="0" smtClean="0"/>
              <a:t>Inflammation and mucous production)</a:t>
            </a:r>
            <a:endParaRPr lang="en-US" sz="2800" b="1" dirty="0"/>
          </a:p>
        </p:txBody>
      </p:sp>
      <p:sp>
        <p:nvSpPr>
          <p:cNvPr id="10" name="Rectangle 9"/>
          <p:cNvSpPr/>
          <p:nvPr/>
        </p:nvSpPr>
        <p:spPr>
          <a:xfrm>
            <a:off x="914400" y="5092005"/>
            <a:ext cx="55626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b="1" dirty="0" smtClean="0"/>
              <a:t>In asthma: Airway Hyper-reactivity </a:t>
            </a:r>
          </a:p>
          <a:p>
            <a:pPr algn="ctr"/>
            <a:r>
              <a:rPr lang="en-GB" sz="2800" b="1" dirty="0" smtClean="0"/>
              <a:t>Reversible Airway Obstruction</a:t>
            </a:r>
          </a:p>
          <a:p>
            <a:pPr algn="ctr"/>
            <a:r>
              <a:rPr lang="en-GB" sz="2800" b="1" dirty="0" smtClean="0"/>
              <a:t>Airway Inflammation</a:t>
            </a:r>
            <a:endParaRPr lang="en-GB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000">
              <a:srgbClr val="FF66FF">
                <a:alpha val="71000"/>
              </a:srgbClr>
            </a:gs>
            <a:gs pos="16000">
              <a:srgbClr val="6600FF">
                <a:alpha val="39000"/>
              </a:srgbClr>
            </a:gs>
            <a:gs pos="28000">
              <a:schemeClr val="bg1">
                <a:lumMod val="95000"/>
              </a:schemeClr>
            </a:gs>
            <a:gs pos="72000">
              <a:schemeClr val="bg2">
                <a:lumMod val="90000"/>
                <a:alpha val="49000"/>
              </a:schemeClr>
            </a:gs>
            <a:gs pos="94000">
              <a:srgbClr val="FF99FF">
                <a:alpha val="73000"/>
              </a:srgbClr>
            </a:gs>
            <a:gs pos="96000">
              <a:srgbClr val="CC00CC">
                <a:alpha val="66000"/>
              </a:srgb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" name="Rectangle 1289"/>
          <p:cNvSpPr/>
          <p:nvPr/>
        </p:nvSpPr>
        <p:spPr>
          <a:xfrm>
            <a:off x="5410200" y="0"/>
            <a:ext cx="3733800" cy="5232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2800" b="1" i="1" dirty="0" smtClean="0">
                <a:ln>
                  <a:solidFill>
                    <a:srgbClr val="6600FF"/>
                  </a:solidFill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glow rad="101600">
                    <a:srgbClr val="FFE1FF"/>
                  </a:glow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Bradley Hand ITC" pitchFamily="66" charset="0"/>
              </a:rPr>
              <a:t>THERAPY of COPD</a:t>
            </a:r>
            <a:endParaRPr lang="en-US" sz="2800" b="1" i="1" dirty="0">
              <a:ln>
                <a:solidFill>
                  <a:srgbClr val="6600FF"/>
                </a:solidFill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glow rad="101600">
                  <a:srgbClr val="FFE1FF"/>
                </a:glow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Bradley Hand ITC" pitchFamily="66" charset="0"/>
            </a:endParaRPr>
          </a:p>
        </p:txBody>
      </p:sp>
      <p:sp>
        <p:nvSpPr>
          <p:cNvPr id="1291" name="Rectangle 1290"/>
          <p:cNvSpPr/>
          <p:nvPr/>
        </p:nvSpPr>
        <p:spPr>
          <a:xfrm>
            <a:off x="228600" y="152400"/>
            <a:ext cx="3352800" cy="461665"/>
          </a:xfrm>
          <a:prstGeom prst="rect">
            <a:avLst/>
          </a:prstGeom>
          <a:solidFill>
            <a:schemeClr val="accent4"/>
          </a:solidFill>
          <a:ln w="19050"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altLang="zh-TW" sz="2400" dirty="0" smtClean="0">
                <a:solidFill>
                  <a:schemeClr val="bg1"/>
                </a:solidFill>
                <a:latin typeface="Bernard MT Condensed" pitchFamily="18" charset="0"/>
              </a:rPr>
              <a:t>Bronchodilators for COPD</a:t>
            </a:r>
          </a:p>
        </p:txBody>
      </p:sp>
      <p:sp>
        <p:nvSpPr>
          <p:cNvPr id="1292" name="Rectangle 4"/>
          <p:cNvSpPr>
            <a:spLocks noChangeArrowheads="1"/>
          </p:cNvSpPr>
          <p:nvPr/>
        </p:nvSpPr>
        <p:spPr bwMode="auto">
          <a:xfrm>
            <a:off x="228600" y="838200"/>
            <a:ext cx="1905000" cy="457200"/>
          </a:xfrm>
          <a:prstGeom prst="rect">
            <a:avLst/>
          </a:prstGeom>
          <a:solidFill>
            <a:srgbClr val="FFDD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Short-acting</a:t>
            </a:r>
          </a:p>
        </p:txBody>
      </p:sp>
      <p:sp>
        <p:nvSpPr>
          <p:cNvPr id="1293" name="Rectangle 5"/>
          <p:cNvSpPr>
            <a:spLocks noChangeArrowheads="1"/>
          </p:cNvSpPr>
          <p:nvPr/>
        </p:nvSpPr>
        <p:spPr bwMode="auto">
          <a:xfrm>
            <a:off x="2488842" y="838200"/>
            <a:ext cx="1752600" cy="381000"/>
          </a:xfrm>
          <a:prstGeom prst="rect">
            <a:avLst/>
          </a:prstGeom>
          <a:solidFill>
            <a:srgbClr val="FFDD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 sz="2400" b="1">
                <a:solidFill>
                  <a:srgbClr val="7030A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Long-acting</a:t>
            </a:r>
          </a:p>
        </p:txBody>
      </p:sp>
      <p:sp>
        <p:nvSpPr>
          <p:cNvPr id="1294" name="Rectangle 12"/>
          <p:cNvSpPr>
            <a:spLocks noChangeArrowheads="1"/>
          </p:cNvSpPr>
          <p:nvPr/>
        </p:nvSpPr>
        <p:spPr bwMode="auto">
          <a:xfrm>
            <a:off x="5638800" y="838200"/>
            <a:ext cx="2743200" cy="466725"/>
          </a:xfrm>
          <a:prstGeom prst="rect">
            <a:avLst/>
          </a:prstGeom>
          <a:solidFill>
            <a:srgbClr val="FFDDFF"/>
          </a:solidFill>
          <a:ln w="9525">
            <a:solidFill>
              <a:srgbClr val="FAC4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Fixed Combination </a:t>
            </a:r>
          </a:p>
        </p:txBody>
      </p:sp>
      <p:sp>
        <p:nvSpPr>
          <p:cNvPr id="1296" name="Text Box 6"/>
          <p:cNvSpPr txBox="1">
            <a:spLocks noChangeArrowheads="1"/>
          </p:cNvSpPr>
          <p:nvPr/>
        </p:nvSpPr>
        <p:spPr bwMode="auto">
          <a:xfrm>
            <a:off x="152400" y="1244958"/>
            <a:ext cx="1739515" cy="102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en-US" sz="2200" b="1" dirty="0" smtClean="0">
                <a:solidFill>
                  <a:srgbClr val="7030A0"/>
                </a:solidFill>
                <a:sym typeface="Symbol" pitchFamily="18" charset="2"/>
              </a:rPr>
              <a:t></a:t>
            </a:r>
            <a:r>
              <a:rPr lang="en-US" sz="2200" b="1" baseline="-25000" dirty="0" smtClean="0">
                <a:solidFill>
                  <a:srgbClr val="7030A0"/>
                </a:solidFill>
                <a:sym typeface="Symbol" pitchFamily="18" charset="2"/>
              </a:rPr>
              <a:t>2</a:t>
            </a:r>
            <a:r>
              <a:rPr lang="en-US" sz="2200" b="1" dirty="0" smtClean="0">
                <a:solidFill>
                  <a:srgbClr val="7030A0"/>
                </a:solidFill>
              </a:rPr>
              <a:t>-agonists</a:t>
            </a:r>
            <a:r>
              <a:rPr lang="en-US" sz="2200" b="1" dirty="0">
                <a:solidFill>
                  <a:srgbClr val="7030A0"/>
                </a:solidFill>
              </a:rPr>
              <a:t>:</a:t>
            </a:r>
          </a:p>
          <a:p>
            <a:pPr eaLnBrk="0" hangingPunct="0">
              <a:lnSpc>
                <a:spcPts val="2300"/>
              </a:lnSpc>
            </a:pPr>
            <a:r>
              <a:rPr lang="en-US" sz="2200" b="1" dirty="0" err="1" smtClean="0">
                <a:solidFill>
                  <a:schemeClr val="tx1"/>
                </a:solidFill>
                <a:latin typeface="Arial Narrow" pitchFamily="34" charset="0"/>
              </a:rPr>
              <a:t>Albuterol</a:t>
            </a:r>
            <a:r>
              <a:rPr lang="en-US" sz="2200" b="1" dirty="0" smtClean="0">
                <a:solidFill>
                  <a:schemeClr val="tx1"/>
                </a:solidFill>
                <a:latin typeface="Arial Narrow" pitchFamily="34" charset="0"/>
              </a:rPr>
              <a:t> </a:t>
            </a:r>
            <a:endParaRPr lang="en-US" sz="2200" b="1" dirty="0">
              <a:solidFill>
                <a:schemeClr val="tx1"/>
              </a:solidFill>
              <a:latin typeface="Arial Narrow" pitchFamily="34" charset="0"/>
            </a:endParaRPr>
          </a:p>
          <a:p>
            <a:pPr eaLnBrk="0" hangingPunct="0">
              <a:lnSpc>
                <a:spcPts val="2300"/>
              </a:lnSpc>
            </a:pPr>
            <a:r>
              <a:rPr lang="en-US" sz="2200" b="1" dirty="0" err="1" smtClean="0">
                <a:solidFill>
                  <a:schemeClr val="tx1"/>
                </a:solidFill>
                <a:latin typeface="Arial Narrow" pitchFamily="34" charset="0"/>
              </a:rPr>
              <a:t>Terbutaline</a:t>
            </a:r>
            <a:endParaRPr lang="en-US" sz="22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297" name="Text Box 7"/>
          <p:cNvSpPr txBox="1">
            <a:spLocks noChangeArrowheads="1"/>
          </p:cNvSpPr>
          <p:nvPr/>
        </p:nvSpPr>
        <p:spPr bwMode="auto">
          <a:xfrm>
            <a:off x="127716" y="2158284"/>
            <a:ext cx="2603500" cy="725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en-US" sz="2200" b="1" dirty="0" err="1">
                <a:solidFill>
                  <a:srgbClr val="7030A0"/>
                </a:solidFill>
                <a:sym typeface="Symbol" pitchFamily="18" charset="2"/>
              </a:rPr>
              <a:t>Anticholinergic</a:t>
            </a:r>
            <a:r>
              <a:rPr lang="en-US" sz="2200" b="1" dirty="0">
                <a:solidFill>
                  <a:srgbClr val="7030A0"/>
                </a:solidFill>
                <a:sym typeface="Symbol" pitchFamily="18" charset="2"/>
              </a:rPr>
              <a:t>:</a:t>
            </a:r>
          </a:p>
          <a:p>
            <a:pPr eaLnBrk="0" hangingPunct="0">
              <a:lnSpc>
                <a:spcPts val="2300"/>
              </a:lnSpc>
            </a:pPr>
            <a:r>
              <a:rPr lang="en-US" sz="2200" b="1" dirty="0">
                <a:latin typeface="Arial Narrow" pitchFamily="34" charset="0"/>
              </a:rPr>
              <a:t> </a:t>
            </a:r>
            <a:r>
              <a:rPr lang="en-US" sz="2200" b="1" dirty="0" err="1" smtClean="0">
                <a:latin typeface="Arial Narrow" pitchFamily="34" charset="0"/>
              </a:rPr>
              <a:t>Ipratropium</a:t>
            </a:r>
            <a:endParaRPr lang="en-US" sz="2200" b="1" dirty="0">
              <a:latin typeface="Arial Narrow" pitchFamily="34" charset="0"/>
            </a:endParaRPr>
          </a:p>
        </p:txBody>
      </p:sp>
      <p:sp>
        <p:nvSpPr>
          <p:cNvPr id="1298" name="Text Box 8"/>
          <p:cNvSpPr txBox="1">
            <a:spLocks noChangeArrowheads="1"/>
          </p:cNvSpPr>
          <p:nvPr/>
        </p:nvSpPr>
        <p:spPr bwMode="black">
          <a:xfrm>
            <a:off x="2396767" y="1244958"/>
            <a:ext cx="2301875" cy="102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sz="2200" b="1" dirty="0">
                <a:solidFill>
                  <a:srgbClr val="7030A0"/>
                </a:solidFill>
                <a:sym typeface="Symbol" pitchFamily="18" charset="2"/>
              </a:rPr>
              <a:t>-agonists:</a:t>
            </a:r>
          </a:p>
          <a:p>
            <a:pPr eaLnBrk="0" hangingPunct="0">
              <a:lnSpc>
                <a:spcPts val="2300"/>
              </a:lnSpc>
            </a:pP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200" b="1" dirty="0" err="1">
                <a:latin typeface="Arial Narrow" pitchFamily="34" charset="0"/>
              </a:rPr>
              <a:t>Salmeterol</a:t>
            </a:r>
            <a:endParaRPr lang="en-US" sz="2200" b="1" dirty="0">
              <a:latin typeface="Arial Narrow" pitchFamily="34" charset="0"/>
            </a:endParaRPr>
          </a:p>
          <a:p>
            <a:pPr eaLnBrk="0" hangingPunct="0">
              <a:lnSpc>
                <a:spcPts val="2300"/>
              </a:lnSpc>
            </a:pPr>
            <a:r>
              <a:rPr lang="en-US" sz="2200" b="1" dirty="0">
                <a:latin typeface="Arial Narrow" pitchFamily="34" charset="0"/>
              </a:rPr>
              <a:t> </a:t>
            </a:r>
            <a:r>
              <a:rPr lang="en-US" sz="2200" b="1" dirty="0" err="1">
                <a:latin typeface="Arial Narrow" pitchFamily="34" charset="0"/>
              </a:rPr>
              <a:t>Formoterol</a:t>
            </a:r>
            <a:endParaRPr lang="en-US" sz="2200" b="1" dirty="0">
              <a:latin typeface="Arial Narrow" pitchFamily="34" charset="0"/>
            </a:endParaRPr>
          </a:p>
        </p:txBody>
      </p:sp>
      <p:sp>
        <p:nvSpPr>
          <p:cNvPr id="1299" name="Text Box 9"/>
          <p:cNvSpPr txBox="1">
            <a:spLocks noChangeArrowheads="1"/>
          </p:cNvSpPr>
          <p:nvPr/>
        </p:nvSpPr>
        <p:spPr bwMode="auto">
          <a:xfrm>
            <a:off x="2425700" y="2158284"/>
            <a:ext cx="26035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/>
            <a:r>
              <a:rPr lang="en-US" sz="2200" b="1" dirty="0" err="1">
                <a:solidFill>
                  <a:srgbClr val="7030A0"/>
                </a:solidFill>
                <a:sym typeface="Symbol" pitchFamily="18" charset="2"/>
              </a:rPr>
              <a:t>Anticholinergic</a:t>
            </a:r>
            <a:r>
              <a:rPr lang="en-US" sz="2200" b="1" dirty="0">
                <a:solidFill>
                  <a:srgbClr val="7030A0"/>
                </a:solidFill>
                <a:sym typeface="Symbol" pitchFamily="18" charset="2"/>
              </a:rPr>
              <a:t>:</a:t>
            </a:r>
          </a:p>
          <a:p>
            <a:pPr algn="l" eaLnBrk="0" hangingPunct="0"/>
            <a:r>
              <a:rPr lang="en-US" sz="2200" b="1" u="heavy" dirty="0" err="1" smtClean="0">
                <a:solidFill>
                  <a:srgbClr val="6600FF"/>
                </a:solidFill>
                <a:uFill>
                  <a:solidFill>
                    <a:srgbClr val="FF00FF"/>
                  </a:solidFill>
                </a:uFill>
                <a:latin typeface="Arial Narrow" pitchFamily="34" charset="0"/>
              </a:rPr>
              <a:t>Tiotropium</a:t>
            </a:r>
            <a:endParaRPr lang="en-US" sz="2200" b="1" u="heavy" dirty="0">
              <a:solidFill>
                <a:srgbClr val="6600FF"/>
              </a:solidFill>
              <a:uFill>
                <a:solidFill>
                  <a:srgbClr val="FF00FF"/>
                </a:solidFill>
              </a:uFill>
              <a:latin typeface="Arial Narrow" pitchFamily="34" charset="0"/>
            </a:endParaRPr>
          </a:p>
        </p:txBody>
      </p:sp>
      <p:sp>
        <p:nvSpPr>
          <p:cNvPr id="1300" name="Text Box 10"/>
          <p:cNvSpPr txBox="1">
            <a:spLocks noChangeArrowheads="1"/>
          </p:cNvSpPr>
          <p:nvPr/>
        </p:nvSpPr>
        <p:spPr bwMode="auto">
          <a:xfrm>
            <a:off x="2286000" y="2811959"/>
            <a:ext cx="251460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 eaLnBrk="0" hangingPunct="0"/>
            <a:r>
              <a:rPr lang="en-US" sz="2200" b="1" dirty="0">
                <a:latin typeface="Arial Narrow" pitchFamily="34" charset="0"/>
              </a:rPr>
              <a:t>  </a:t>
            </a:r>
            <a:r>
              <a:rPr lang="en-US" sz="2200" b="1" dirty="0" err="1" smtClean="0">
                <a:solidFill>
                  <a:srgbClr val="7030A0"/>
                </a:solidFill>
                <a:sym typeface="Symbol" pitchFamily="18" charset="2"/>
              </a:rPr>
              <a:t>Methylxanthine</a:t>
            </a:r>
            <a:r>
              <a:rPr lang="en-US" sz="2200" b="1" dirty="0">
                <a:solidFill>
                  <a:srgbClr val="7030A0"/>
                </a:solidFill>
                <a:sym typeface="Symbol" pitchFamily="18" charset="2"/>
              </a:rPr>
              <a:t>:</a:t>
            </a:r>
          </a:p>
          <a:p>
            <a:pPr algn="l" eaLnBrk="0" hangingPunct="0"/>
            <a:r>
              <a:rPr lang="en-US" sz="2000" b="1" dirty="0">
                <a:solidFill>
                  <a:srgbClr val="FAC4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r>
              <a:rPr lang="en-US" sz="2200" b="1" dirty="0" err="1" smtClean="0">
                <a:latin typeface="Arial Narrow" pitchFamily="34" charset="0"/>
              </a:rPr>
              <a:t>Theophylline</a:t>
            </a:r>
            <a:endParaRPr lang="en-US" sz="2200" b="1" dirty="0" smtClean="0">
              <a:latin typeface="Arial Narrow" pitchFamily="34" charset="0"/>
            </a:endParaRPr>
          </a:p>
          <a:p>
            <a:pPr eaLnBrk="0" hangingPunct="0"/>
            <a:r>
              <a:rPr lang="en-US" sz="2200" b="1" dirty="0" smtClean="0">
                <a:latin typeface="Arial Narrow" pitchFamily="34" charset="0"/>
              </a:rPr>
              <a:t>  </a:t>
            </a:r>
            <a:r>
              <a:rPr lang="en-US" sz="2200" b="1" u="heavy" dirty="0" err="1" smtClean="0">
                <a:solidFill>
                  <a:srgbClr val="6600FF"/>
                </a:solidFill>
                <a:uFill>
                  <a:solidFill>
                    <a:srgbClr val="FF00FF"/>
                  </a:solidFill>
                </a:uFill>
                <a:latin typeface="Arial Narrow" pitchFamily="34" charset="0"/>
              </a:rPr>
              <a:t>Cilomalist</a:t>
            </a:r>
          </a:p>
        </p:txBody>
      </p:sp>
      <p:sp>
        <p:nvSpPr>
          <p:cNvPr id="1301" name="Rectangle 13"/>
          <p:cNvSpPr>
            <a:spLocks noChangeArrowheads="1"/>
          </p:cNvSpPr>
          <p:nvPr/>
        </p:nvSpPr>
        <p:spPr bwMode="auto">
          <a:xfrm>
            <a:off x="5562600" y="1244958"/>
            <a:ext cx="297180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en-US" sz="2200" b="1" dirty="0" err="1" smtClean="0">
                <a:latin typeface="Arial Narrow" pitchFamily="34" charset="0"/>
              </a:rPr>
              <a:t>Albuterol</a:t>
            </a:r>
            <a:r>
              <a:rPr lang="en-US" sz="2200" b="1" dirty="0" smtClean="0">
                <a:latin typeface="Arial Narrow" pitchFamily="34" charset="0"/>
              </a:rPr>
              <a:t> </a:t>
            </a:r>
            <a:r>
              <a:rPr lang="en-US" sz="2200" b="1" dirty="0">
                <a:latin typeface="Arial Narrow" pitchFamily="34" charset="0"/>
              </a:rPr>
              <a:t>+ </a:t>
            </a:r>
            <a:r>
              <a:rPr lang="en-US" sz="2200" b="1" dirty="0" err="1">
                <a:latin typeface="Arial Narrow" pitchFamily="34" charset="0"/>
              </a:rPr>
              <a:t>ipratropium</a:t>
            </a:r>
            <a:endParaRPr lang="en-US" sz="2200" b="1" dirty="0">
              <a:latin typeface="Arial Narrow" pitchFamily="34" charset="0"/>
            </a:endParaRPr>
          </a:p>
          <a:p>
            <a:pPr eaLnBrk="0" hangingPunct="0"/>
            <a:r>
              <a:rPr lang="en-US" sz="2200" b="1" dirty="0" err="1" smtClean="0">
                <a:latin typeface="Arial Narrow" pitchFamily="34" charset="0"/>
              </a:rPr>
              <a:t>Budesonide</a:t>
            </a:r>
            <a:r>
              <a:rPr lang="en-US" sz="2200" b="1" dirty="0" smtClean="0">
                <a:latin typeface="Arial Narrow" pitchFamily="34" charset="0"/>
              </a:rPr>
              <a:t> </a:t>
            </a:r>
            <a:r>
              <a:rPr lang="en-US" sz="2200" b="1" dirty="0">
                <a:latin typeface="Arial Narrow" pitchFamily="34" charset="0"/>
              </a:rPr>
              <a:t>+ </a:t>
            </a:r>
            <a:r>
              <a:rPr lang="en-US" sz="2200" b="1" dirty="0" err="1">
                <a:latin typeface="Arial Narrow" pitchFamily="34" charset="0"/>
              </a:rPr>
              <a:t>formoterol</a:t>
            </a:r>
            <a:endParaRPr lang="en-US" sz="2200" b="1" dirty="0">
              <a:latin typeface="Arial Narrow" pitchFamily="34" charset="0"/>
            </a:endParaRPr>
          </a:p>
          <a:p>
            <a:pPr eaLnBrk="0" hangingPunct="0"/>
            <a:r>
              <a:rPr lang="en-US" sz="2200" b="1" dirty="0" err="1" smtClean="0">
                <a:latin typeface="Arial Narrow" pitchFamily="34" charset="0"/>
              </a:rPr>
              <a:t>Fluticasone</a:t>
            </a:r>
            <a:r>
              <a:rPr lang="en-US" sz="2200" b="1" dirty="0" smtClean="0">
                <a:latin typeface="Arial Narrow" pitchFamily="34" charset="0"/>
              </a:rPr>
              <a:t> </a:t>
            </a:r>
            <a:r>
              <a:rPr lang="en-US" sz="2200" b="1" dirty="0">
                <a:latin typeface="Arial Narrow" pitchFamily="34" charset="0"/>
              </a:rPr>
              <a:t>+ </a:t>
            </a:r>
            <a:r>
              <a:rPr lang="en-US" sz="2200" b="1" dirty="0" err="1">
                <a:latin typeface="Arial Narrow" pitchFamily="34" charset="0"/>
              </a:rPr>
              <a:t>salmeterol</a:t>
            </a:r>
            <a:endParaRPr lang="en-US" sz="2200" b="1" dirty="0">
              <a:latin typeface="Arial Narrow" pitchFamily="34" charset="0"/>
            </a:endParaRPr>
          </a:p>
        </p:txBody>
      </p:sp>
      <p:grpSp>
        <p:nvGrpSpPr>
          <p:cNvPr id="2576" name="Group 2575"/>
          <p:cNvGrpSpPr/>
          <p:nvPr/>
        </p:nvGrpSpPr>
        <p:grpSpPr>
          <a:xfrm>
            <a:off x="5320072" y="3200400"/>
            <a:ext cx="3823928" cy="3429000"/>
            <a:chOff x="5262922" y="2362200"/>
            <a:chExt cx="3823928" cy="3429000"/>
          </a:xfrm>
        </p:grpSpPr>
        <p:sp>
          <p:nvSpPr>
            <p:cNvPr id="1304" name="Freeform 8"/>
            <p:cNvSpPr>
              <a:spLocks/>
            </p:cNvSpPr>
            <p:nvPr/>
          </p:nvSpPr>
          <p:spPr bwMode="auto">
            <a:xfrm>
              <a:off x="6066257" y="4366723"/>
              <a:ext cx="1101215" cy="253976"/>
            </a:xfrm>
            <a:custGeom>
              <a:avLst/>
              <a:gdLst/>
              <a:ahLst/>
              <a:cxnLst>
                <a:cxn ang="0">
                  <a:pos x="885" y="242"/>
                </a:cxn>
                <a:cxn ang="0">
                  <a:pos x="849" y="242"/>
                </a:cxn>
                <a:cxn ang="0">
                  <a:pos x="813" y="242"/>
                </a:cxn>
                <a:cxn ang="0">
                  <a:pos x="776" y="241"/>
                </a:cxn>
                <a:cxn ang="0">
                  <a:pos x="740" y="238"/>
                </a:cxn>
                <a:cxn ang="0">
                  <a:pos x="704" y="235"/>
                </a:cxn>
                <a:cxn ang="0">
                  <a:pos x="668" y="232"/>
                </a:cxn>
                <a:cxn ang="0">
                  <a:pos x="634" y="226"/>
                </a:cxn>
                <a:cxn ang="0">
                  <a:pos x="599" y="222"/>
                </a:cxn>
                <a:cxn ang="0">
                  <a:pos x="530" y="209"/>
                </a:cxn>
                <a:cxn ang="0">
                  <a:pos x="463" y="194"/>
                </a:cxn>
                <a:cxn ang="0">
                  <a:pos x="400" y="177"/>
                </a:cxn>
                <a:cxn ang="0">
                  <a:pos x="339" y="160"/>
                </a:cxn>
                <a:cxn ang="0">
                  <a:pos x="283" y="140"/>
                </a:cxn>
                <a:cxn ang="0">
                  <a:pos x="228" y="119"/>
                </a:cxn>
                <a:cxn ang="0">
                  <a:pos x="179" y="98"/>
                </a:cxn>
                <a:cxn ang="0">
                  <a:pos x="134" y="78"/>
                </a:cxn>
                <a:cxn ang="0">
                  <a:pos x="94" y="56"/>
                </a:cxn>
                <a:cxn ang="0">
                  <a:pos x="59" y="36"/>
                </a:cxn>
                <a:cxn ang="0">
                  <a:pos x="31" y="17"/>
                </a:cxn>
                <a:cxn ang="0">
                  <a:pos x="9" y="0"/>
                </a:cxn>
                <a:cxn ang="0">
                  <a:pos x="0" y="8"/>
                </a:cxn>
                <a:cxn ang="0">
                  <a:pos x="25" y="27"/>
                </a:cxn>
                <a:cxn ang="0">
                  <a:pos x="54" y="46"/>
                </a:cxn>
                <a:cxn ang="0">
                  <a:pos x="88" y="67"/>
                </a:cxn>
                <a:cxn ang="0">
                  <a:pos x="129" y="88"/>
                </a:cxn>
                <a:cxn ang="0">
                  <a:pos x="175" y="109"/>
                </a:cxn>
                <a:cxn ang="0">
                  <a:pos x="224" y="131"/>
                </a:cxn>
                <a:cxn ang="0">
                  <a:pos x="279" y="151"/>
                </a:cxn>
                <a:cxn ang="0">
                  <a:pos x="336" y="170"/>
                </a:cxn>
                <a:cxn ang="0">
                  <a:pos x="397" y="189"/>
                </a:cxn>
                <a:cxn ang="0">
                  <a:pos x="461" y="206"/>
                </a:cxn>
                <a:cxn ang="0">
                  <a:pos x="528" y="220"/>
                </a:cxn>
                <a:cxn ang="0">
                  <a:pos x="596" y="233"/>
                </a:cxn>
                <a:cxn ang="0">
                  <a:pos x="632" y="239"/>
                </a:cxn>
                <a:cxn ang="0">
                  <a:pos x="667" y="243"/>
                </a:cxn>
                <a:cxn ang="0">
                  <a:pos x="703" y="248"/>
                </a:cxn>
                <a:cxn ang="0">
                  <a:pos x="739" y="251"/>
                </a:cxn>
                <a:cxn ang="0">
                  <a:pos x="775" y="252"/>
                </a:cxn>
                <a:cxn ang="0">
                  <a:pos x="813" y="253"/>
                </a:cxn>
                <a:cxn ang="0">
                  <a:pos x="849" y="253"/>
                </a:cxn>
                <a:cxn ang="0">
                  <a:pos x="885" y="253"/>
                </a:cxn>
                <a:cxn ang="0">
                  <a:pos x="885" y="242"/>
                </a:cxn>
              </a:cxnLst>
              <a:rect l="0" t="0" r="r" b="b"/>
              <a:pathLst>
                <a:path w="885" h="253">
                  <a:moveTo>
                    <a:pt x="885" y="242"/>
                  </a:moveTo>
                  <a:lnTo>
                    <a:pt x="849" y="242"/>
                  </a:lnTo>
                  <a:lnTo>
                    <a:pt x="813" y="242"/>
                  </a:lnTo>
                  <a:lnTo>
                    <a:pt x="776" y="241"/>
                  </a:lnTo>
                  <a:lnTo>
                    <a:pt x="740" y="238"/>
                  </a:lnTo>
                  <a:lnTo>
                    <a:pt x="704" y="235"/>
                  </a:lnTo>
                  <a:lnTo>
                    <a:pt x="668" y="232"/>
                  </a:lnTo>
                  <a:lnTo>
                    <a:pt x="634" y="226"/>
                  </a:lnTo>
                  <a:lnTo>
                    <a:pt x="599" y="222"/>
                  </a:lnTo>
                  <a:lnTo>
                    <a:pt x="530" y="209"/>
                  </a:lnTo>
                  <a:lnTo>
                    <a:pt x="463" y="194"/>
                  </a:lnTo>
                  <a:lnTo>
                    <a:pt x="400" y="177"/>
                  </a:lnTo>
                  <a:lnTo>
                    <a:pt x="339" y="160"/>
                  </a:lnTo>
                  <a:lnTo>
                    <a:pt x="283" y="140"/>
                  </a:lnTo>
                  <a:lnTo>
                    <a:pt x="228" y="119"/>
                  </a:lnTo>
                  <a:lnTo>
                    <a:pt x="179" y="98"/>
                  </a:lnTo>
                  <a:lnTo>
                    <a:pt x="134" y="78"/>
                  </a:lnTo>
                  <a:lnTo>
                    <a:pt x="94" y="56"/>
                  </a:lnTo>
                  <a:lnTo>
                    <a:pt x="59" y="36"/>
                  </a:lnTo>
                  <a:lnTo>
                    <a:pt x="31" y="17"/>
                  </a:lnTo>
                  <a:lnTo>
                    <a:pt x="9" y="0"/>
                  </a:lnTo>
                  <a:lnTo>
                    <a:pt x="0" y="8"/>
                  </a:lnTo>
                  <a:lnTo>
                    <a:pt x="25" y="27"/>
                  </a:lnTo>
                  <a:lnTo>
                    <a:pt x="54" y="46"/>
                  </a:lnTo>
                  <a:lnTo>
                    <a:pt x="88" y="67"/>
                  </a:lnTo>
                  <a:lnTo>
                    <a:pt x="129" y="88"/>
                  </a:lnTo>
                  <a:lnTo>
                    <a:pt x="175" y="109"/>
                  </a:lnTo>
                  <a:lnTo>
                    <a:pt x="224" y="131"/>
                  </a:lnTo>
                  <a:lnTo>
                    <a:pt x="279" y="151"/>
                  </a:lnTo>
                  <a:lnTo>
                    <a:pt x="336" y="170"/>
                  </a:lnTo>
                  <a:lnTo>
                    <a:pt x="397" y="189"/>
                  </a:lnTo>
                  <a:lnTo>
                    <a:pt x="461" y="206"/>
                  </a:lnTo>
                  <a:lnTo>
                    <a:pt x="528" y="220"/>
                  </a:lnTo>
                  <a:lnTo>
                    <a:pt x="596" y="233"/>
                  </a:lnTo>
                  <a:lnTo>
                    <a:pt x="632" y="239"/>
                  </a:lnTo>
                  <a:lnTo>
                    <a:pt x="667" y="243"/>
                  </a:lnTo>
                  <a:lnTo>
                    <a:pt x="703" y="248"/>
                  </a:lnTo>
                  <a:lnTo>
                    <a:pt x="739" y="251"/>
                  </a:lnTo>
                  <a:lnTo>
                    <a:pt x="775" y="252"/>
                  </a:lnTo>
                  <a:lnTo>
                    <a:pt x="813" y="253"/>
                  </a:lnTo>
                  <a:lnTo>
                    <a:pt x="849" y="253"/>
                  </a:lnTo>
                  <a:lnTo>
                    <a:pt x="885" y="253"/>
                  </a:lnTo>
                  <a:lnTo>
                    <a:pt x="885" y="242"/>
                  </a:lnTo>
                  <a:close/>
                </a:path>
              </a:pathLst>
            </a:custGeom>
            <a:solidFill>
              <a:srgbClr val="000066"/>
            </a:solidFill>
            <a:ln w="1905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05" name="Freeform 9"/>
            <p:cNvSpPr>
              <a:spLocks/>
            </p:cNvSpPr>
            <p:nvPr/>
          </p:nvSpPr>
          <p:spPr bwMode="auto">
            <a:xfrm>
              <a:off x="7167473" y="4366723"/>
              <a:ext cx="981255" cy="253976"/>
            </a:xfrm>
            <a:custGeom>
              <a:avLst/>
              <a:gdLst/>
              <a:ahLst/>
              <a:cxnLst>
                <a:cxn ang="0">
                  <a:pos x="782" y="0"/>
                </a:cxn>
                <a:cxn ang="0">
                  <a:pos x="759" y="17"/>
                </a:cxn>
                <a:cxn ang="0">
                  <a:pos x="731" y="36"/>
                </a:cxn>
                <a:cxn ang="0">
                  <a:pos x="701" y="54"/>
                </a:cxn>
                <a:cxn ang="0">
                  <a:pos x="666" y="75"/>
                </a:cxn>
                <a:cxn ang="0">
                  <a:pos x="629" y="93"/>
                </a:cxn>
                <a:cxn ang="0">
                  <a:pos x="587" y="114"/>
                </a:cxn>
                <a:cxn ang="0">
                  <a:pos x="542" y="132"/>
                </a:cxn>
                <a:cxn ang="0">
                  <a:pos x="495" y="151"/>
                </a:cxn>
                <a:cxn ang="0">
                  <a:pos x="443" y="168"/>
                </a:cxn>
                <a:cxn ang="0">
                  <a:pos x="389" y="184"/>
                </a:cxn>
                <a:cxn ang="0">
                  <a:pos x="332" y="199"/>
                </a:cxn>
                <a:cxn ang="0">
                  <a:pos x="271" y="212"/>
                </a:cxn>
                <a:cxn ang="0">
                  <a:pos x="207" y="223"/>
                </a:cxn>
                <a:cxn ang="0">
                  <a:pos x="141" y="232"/>
                </a:cxn>
                <a:cxn ang="0">
                  <a:pos x="106" y="235"/>
                </a:cxn>
                <a:cxn ang="0">
                  <a:pos x="72" y="238"/>
                </a:cxn>
                <a:cxn ang="0">
                  <a:pos x="36" y="241"/>
                </a:cxn>
                <a:cxn ang="0">
                  <a:pos x="0" y="242"/>
                </a:cxn>
                <a:cxn ang="0">
                  <a:pos x="0" y="253"/>
                </a:cxn>
                <a:cxn ang="0">
                  <a:pos x="37" y="252"/>
                </a:cxn>
                <a:cxn ang="0">
                  <a:pos x="72" y="249"/>
                </a:cxn>
                <a:cxn ang="0">
                  <a:pos x="108" y="246"/>
                </a:cxn>
                <a:cxn ang="0">
                  <a:pos x="143" y="243"/>
                </a:cxn>
                <a:cxn ang="0">
                  <a:pos x="209" y="235"/>
                </a:cxn>
                <a:cxn ang="0">
                  <a:pos x="272" y="223"/>
                </a:cxn>
                <a:cxn ang="0">
                  <a:pos x="333" y="210"/>
                </a:cxn>
                <a:cxn ang="0">
                  <a:pos x="392" y="196"/>
                </a:cxn>
                <a:cxn ang="0">
                  <a:pos x="447" y="180"/>
                </a:cxn>
                <a:cxn ang="0">
                  <a:pos x="499" y="161"/>
                </a:cxn>
                <a:cxn ang="0">
                  <a:pos x="546" y="144"/>
                </a:cxn>
                <a:cxn ang="0">
                  <a:pos x="593" y="124"/>
                </a:cxn>
                <a:cxn ang="0">
                  <a:pos x="634" y="105"/>
                </a:cxn>
                <a:cxn ang="0">
                  <a:pos x="672" y="85"/>
                </a:cxn>
                <a:cxn ang="0">
                  <a:pos x="707" y="65"/>
                </a:cxn>
                <a:cxn ang="0">
                  <a:pos x="738" y="46"/>
                </a:cxn>
                <a:cxn ang="0">
                  <a:pos x="766" y="27"/>
                </a:cxn>
                <a:cxn ang="0">
                  <a:pos x="789" y="8"/>
                </a:cxn>
                <a:cxn ang="0">
                  <a:pos x="782" y="0"/>
                </a:cxn>
              </a:cxnLst>
              <a:rect l="0" t="0" r="r" b="b"/>
              <a:pathLst>
                <a:path w="789" h="253">
                  <a:moveTo>
                    <a:pt x="782" y="0"/>
                  </a:moveTo>
                  <a:lnTo>
                    <a:pt x="759" y="17"/>
                  </a:lnTo>
                  <a:lnTo>
                    <a:pt x="731" y="36"/>
                  </a:lnTo>
                  <a:lnTo>
                    <a:pt x="701" y="54"/>
                  </a:lnTo>
                  <a:lnTo>
                    <a:pt x="666" y="75"/>
                  </a:lnTo>
                  <a:lnTo>
                    <a:pt x="629" y="93"/>
                  </a:lnTo>
                  <a:lnTo>
                    <a:pt x="587" y="114"/>
                  </a:lnTo>
                  <a:lnTo>
                    <a:pt x="542" y="132"/>
                  </a:lnTo>
                  <a:lnTo>
                    <a:pt x="495" y="151"/>
                  </a:lnTo>
                  <a:lnTo>
                    <a:pt x="443" y="168"/>
                  </a:lnTo>
                  <a:lnTo>
                    <a:pt x="389" y="184"/>
                  </a:lnTo>
                  <a:lnTo>
                    <a:pt x="332" y="199"/>
                  </a:lnTo>
                  <a:lnTo>
                    <a:pt x="271" y="212"/>
                  </a:lnTo>
                  <a:lnTo>
                    <a:pt x="207" y="223"/>
                  </a:lnTo>
                  <a:lnTo>
                    <a:pt x="141" y="232"/>
                  </a:lnTo>
                  <a:lnTo>
                    <a:pt x="106" y="235"/>
                  </a:lnTo>
                  <a:lnTo>
                    <a:pt x="72" y="238"/>
                  </a:lnTo>
                  <a:lnTo>
                    <a:pt x="36" y="241"/>
                  </a:lnTo>
                  <a:lnTo>
                    <a:pt x="0" y="242"/>
                  </a:lnTo>
                  <a:lnTo>
                    <a:pt x="0" y="253"/>
                  </a:lnTo>
                  <a:lnTo>
                    <a:pt x="37" y="252"/>
                  </a:lnTo>
                  <a:lnTo>
                    <a:pt x="72" y="249"/>
                  </a:lnTo>
                  <a:lnTo>
                    <a:pt x="108" y="246"/>
                  </a:lnTo>
                  <a:lnTo>
                    <a:pt x="143" y="243"/>
                  </a:lnTo>
                  <a:lnTo>
                    <a:pt x="209" y="235"/>
                  </a:lnTo>
                  <a:lnTo>
                    <a:pt x="272" y="223"/>
                  </a:lnTo>
                  <a:lnTo>
                    <a:pt x="333" y="210"/>
                  </a:lnTo>
                  <a:lnTo>
                    <a:pt x="392" y="196"/>
                  </a:lnTo>
                  <a:lnTo>
                    <a:pt x="447" y="180"/>
                  </a:lnTo>
                  <a:lnTo>
                    <a:pt x="499" y="161"/>
                  </a:lnTo>
                  <a:lnTo>
                    <a:pt x="546" y="144"/>
                  </a:lnTo>
                  <a:lnTo>
                    <a:pt x="593" y="124"/>
                  </a:lnTo>
                  <a:lnTo>
                    <a:pt x="634" y="105"/>
                  </a:lnTo>
                  <a:lnTo>
                    <a:pt x="672" y="85"/>
                  </a:lnTo>
                  <a:lnTo>
                    <a:pt x="707" y="65"/>
                  </a:lnTo>
                  <a:lnTo>
                    <a:pt x="738" y="46"/>
                  </a:lnTo>
                  <a:lnTo>
                    <a:pt x="766" y="27"/>
                  </a:lnTo>
                  <a:lnTo>
                    <a:pt x="789" y="8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000066"/>
            </a:solidFill>
            <a:ln w="1905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07" name="Freeform 11"/>
            <p:cNvSpPr>
              <a:spLocks/>
            </p:cNvSpPr>
            <p:nvPr/>
          </p:nvSpPr>
          <p:spPr bwMode="auto">
            <a:xfrm>
              <a:off x="5262922" y="4761239"/>
              <a:ext cx="814118" cy="459768"/>
            </a:xfrm>
            <a:custGeom>
              <a:avLst/>
              <a:gdLst/>
              <a:ahLst/>
              <a:cxnLst>
                <a:cxn ang="0">
                  <a:pos x="654" y="449"/>
                </a:cxn>
                <a:cxn ang="0">
                  <a:pos x="619" y="416"/>
                </a:cxn>
                <a:cxn ang="0">
                  <a:pos x="586" y="381"/>
                </a:cxn>
                <a:cxn ang="0">
                  <a:pos x="553" y="345"/>
                </a:cxn>
                <a:cxn ang="0">
                  <a:pos x="520" y="309"/>
                </a:cxn>
                <a:cxn ang="0">
                  <a:pos x="485" y="272"/>
                </a:cxn>
                <a:cxn ang="0">
                  <a:pos x="452" y="234"/>
                </a:cxn>
                <a:cxn ang="0">
                  <a:pos x="417" y="197"/>
                </a:cxn>
                <a:cxn ang="0">
                  <a:pos x="380" y="162"/>
                </a:cxn>
                <a:cxn ang="0">
                  <a:pos x="361" y="145"/>
                </a:cxn>
                <a:cxn ang="0">
                  <a:pos x="342" y="127"/>
                </a:cxn>
                <a:cxn ang="0">
                  <a:pos x="322" y="113"/>
                </a:cxn>
                <a:cxn ang="0">
                  <a:pos x="302" y="97"/>
                </a:cxn>
                <a:cxn ang="0">
                  <a:pos x="282" y="83"/>
                </a:cxn>
                <a:cxn ang="0">
                  <a:pos x="260" y="70"/>
                </a:cxn>
                <a:cxn ang="0">
                  <a:pos x="237" y="57"/>
                </a:cxn>
                <a:cxn ang="0">
                  <a:pos x="215" y="45"/>
                </a:cxn>
                <a:cxn ang="0">
                  <a:pos x="191" y="35"/>
                </a:cxn>
                <a:cxn ang="0">
                  <a:pos x="166" y="26"/>
                </a:cxn>
                <a:cxn ang="0">
                  <a:pos x="142" y="18"/>
                </a:cxn>
                <a:cxn ang="0">
                  <a:pos x="114" y="12"/>
                </a:cxn>
                <a:cxn ang="0">
                  <a:pos x="87" y="6"/>
                </a:cxn>
                <a:cxn ang="0">
                  <a:pos x="60" y="3"/>
                </a:cxn>
                <a:cxn ang="0">
                  <a:pos x="31" y="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9" y="12"/>
                </a:cxn>
                <a:cxn ang="0">
                  <a:pos x="58" y="15"/>
                </a:cxn>
                <a:cxn ang="0">
                  <a:pos x="86" y="18"/>
                </a:cxn>
                <a:cxn ang="0">
                  <a:pos x="113" y="23"/>
                </a:cxn>
                <a:cxn ang="0">
                  <a:pos x="137" y="29"/>
                </a:cxn>
                <a:cxn ang="0">
                  <a:pos x="162" y="38"/>
                </a:cxn>
                <a:cxn ang="0">
                  <a:pos x="187" y="47"/>
                </a:cxn>
                <a:cxn ang="0">
                  <a:pos x="210" y="57"/>
                </a:cxn>
                <a:cxn ang="0">
                  <a:pos x="233" y="68"/>
                </a:cxn>
                <a:cxn ang="0">
                  <a:pos x="254" y="80"/>
                </a:cxn>
                <a:cxn ang="0">
                  <a:pos x="275" y="93"/>
                </a:cxn>
                <a:cxn ang="0">
                  <a:pos x="295" y="107"/>
                </a:cxn>
                <a:cxn ang="0">
                  <a:pos x="315" y="122"/>
                </a:cxn>
                <a:cxn ang="0">
                  <a:pos x="335" y="137"/>
                </a:cxn>
                <a:cxn ang="0">
                  <a:pos x="354" y="153"/>
                </a:cxn>
                <a:cxn ang="0">
                  <a:pos x="373" y="171"/>
                </a:cxn>
                <a:cxn ang="0">
                  <a:pos x="409" y="205"/>
                </a:cxn>
                <a:cxn ang="0">
                  <a:pos x="443" y="241"/>
                </a:cxn>
                <a:cxn ang="0">
                  <a:pos x="477" y="279"/>
                </a:cxn>
                <a:cxn ang="0">
                  <a:pos x="510" y="316"/>
                </a:cxn>
                <a:cxn ang="0">
                  <a:pos x="543" y="354"/>
                </a:cxn>
                <a:cxn ang="0">
                  <a:pos x="578" y="390"/>
                </a:cxn>
                <a:cxn ang="0">
                  <a:pos x="611" y="424"/>
                </a:cxn>
                <a:cxn ang="0">
                  <a:pos x="645" y="458"/>
                </a:cxn>
                <a:cxn ang="0">
                  <a:pos x="654" y="449"/>
                </a:cxn>
              </a:cxnLst>
              <a:rect l="0" t="0" r="r" b="b"/>
              <a:pathLst>
                <a:path w="654" h="458">
                  <a:moveTo>
                    <a:pt x="654" y="449"/>
                  </a:moveTo>
                  <a:lnTo>
                    <a:pt x="619" y="416"/>
                  </a:lnTo>
                  <a:lnTo>
                    <a:pt x="586" y="381"/>
                  </a:lnTo>
                  <a:lnTo>
                    <a:pt x="553" y="345"/>
                  </a:lnTo>
                  <a:lnTo>
                    <a:pt x="520" y="309"/>
                  </a:lnTo>
                  <a:lnTo>
                    <a:pt x="485" y="272"/>
                  </a:lnTo>
                  <a:lnTo>
                    <a:pt x="452" y="234"/>
                  </a:lnTo>
                  <a:lnTo>
                    <a:pt x="417" y="197"/>
                  </a:lnTo>
                  <a:lnTo>
                    <a:pt x="380" y="162"/>
                  </a:lnTo>
                  <a:lnTo>
                    <a:pt x="361" y="145"/>
                  </a:lnTo>
                  <a:lnTo>
                    <a:pt x="342" y="127"/>
                  </a:lnTo>
                  <a:lnTo>
                    <a:pt x="322" y="113"/>
                  </a:lnTo>
                  <a:lnTo>
                    <a:pt x="302" y="97"/>
                  </a:lnTo>
                  <a:lnTo>
                    <a:pt x="282" y="83"/>
                  </a:lnTo>
                  <a:lnTo>
                    <a:pt x="260" y="70"/>
                  </a:lnTo>
                  <a:lnTo>
                    <a:pt x="237" y="57"/>
                  </a:lnTo>
                  <a:lnTo>
                    <a:pt x="215" y="45"/>
                  </a:lnTo>
                  <a:lnTo>
                    <a:pt x="191" y="35"/>
                  </a:lnTo>
                  <a:lnTo>
                    <a:pt x="166" y="26"/>
                  </a:lnTo>
                  <a:lnTo>
                    <a:pt x="142" y="18"/>
                  </a:lnTo>
                  <a:lnTo>
                    <a:pt x="114" y="12"/>
                  </a:lnTo>
                  <a:lnTo>
                    <a:pt x="87" y="6"/>
                  </a:lnTo>
                  <a:lnTo>
                    <a:pt x="60" y="3"/>
                  </a:lnTo>
                  <a:lnTo>
                    <a:pt x="31" y="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9" y="12"/>
                  </a:lnTo>
                  <a:lnTo>
                    <a:pt x="58" y="15"/>
                  </a:lnTo>
                  <a:lnTo>
                    <a:pt x="86" y="18"/>
                  </a:lnTo>
                  <a:lnTo>
                    <a:pt x="113" y="23"/>
                  </a:lnTo>
                  <a:lnTo>
                    <a:pt x="137" y="29"/>
                  </a:lnTo>
                  <a:lnTo>
                    <a:pt x="162" y="38"/>
                  </a:lnTo>
                  <a:lnTo>
                    <a:pt x="187" y="47"/>
                  </a:lnTo>
                  <a:lnTo>
                    <a:pt x="210" y="57"/>
                  </a:lnTo>
                  <a:lnTo>
                    <a:pt x="233" y="68"/>
                  </a:lnTo>
                  <a:lnTo>
                    <a:pt x="254" y="80"/>
                  </a:lnTo>
                  <a:lnTo>
                    <a:pt x="275" y="93"/>
                  </a:lnTo>
                  <a:lnTo>
                    <a:pt x="295" y="107"/>
                  </a:lnTo>
                  <a:lnTo>
                    <a:pt x="315" y="122"/>
                  </a:lnTo>
                  <a:lnTo>
                    <a:pt x="335" y="137"/>
                  </a:lnTo>
                  <a:lnTo>
                    <a:pt x="354" y="153"/>
                  </a:lnTo>
                  <a:lnTo>
                    <a:pt x="373" y="171"/>
                  </a:lnTo>
                  <a:lnTo>
                    <a:pt x="409" y="205"/>
                  </a:lnTo>
                  <a:lnTo>
                    <a:pt x="443" y="241"/>
                  </a:lnTo>
                  <a:lnTo>
                    <a:pt x="477" y="279"/>
                  </a:lnTo>
                  <a:lnTo>
                    <a:pt x="510" y="316"/>
                  </a:lnTo>
                  <a:lnTo>
                    <a:pt x="543" y="354"/>
                  </a:lnTo>
                  <a:lnTo>
                    <a:pt x="578" y="390"/>
                  </a:lnTo>
                  <a:lnTo>
                    <a:pt x="611" y="424"/>
                  </a:lnTo>
                  <a:lnTo>
                    <a:pt x="645" y="458"/>
                  </a:lnTo>
                  <a:lnTo>
                    <a:pt x="654" y="449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08" name="Freeform 12"/>
            <p:cNvSpPr>
              <a:spLocks/>
            </p:cNvSpPr>
            <p:nvPr/>
          </p:nvSpPr>
          <p:spPr bwMode="auto">
            <a:xfrm>
              <a:off x="6066257" y="5211973"/>
              <a:ext cx="1101215" cy="254981"/>
            </a:xfrm>
            <a:custGeom>
              <a:avLst/>
              <a:gdLst/>
              <a:ahLst/>
              <a:cxnLst>
                <a:cxn ang="0">
                  <a:pos x="885" y="242"/>
                </a:cxn>
                <a:cxn ang="0">
                  <a:pos x="849" y="242"/>
                </a:cxn>
                <a:cxn ang="0">
                  <a:pos x="813" y="242"/>
                </a:cxn>
                <a:cxn ang="0">
                  <a:pos x="776" y="241"/>
                </a:cxn>
                <a:cxn ang="0">
                  <a:pos x="740" y="238"/>
                </a:cxn>
                <a:cxn ang="0">
                  <a:pos x="704" y="235"/>
                </a:cxn>
                <a:cxn ang="0">
                  <a:pos x="668" y="232"/>
                </a:cxn>
                <a:cxn ang="0">
                  <a:pos x="634" y="226"/>
                </a:cxn>
                <a:cxn ang="0">
                  <a:pos x="599" y="222"/>
                </a:cxn>
                <a:cxn ang="0">
                  <a:pos x="530" y="209"/>
                </a:cxn>
                <a:cxn ang="0">
                  <a:pos x="463" y="195"/>
                </a:cxn>
                <a:cxn ang="0">
                  <a:pos x="400" y="177"/>
                </a:cxn>
                <a:cxn ang="0">
                  <a:pos x="339" y="159"/>
                </a:cxn>
                <a:cxn ang="0">
                  <a:pos x="283" y="140"/>
                </a:cxn>
                <a:cxn ang="0">
                  <a:pos x="228" y="120"/>
                </a:cxn>
                <a:cxn ang="0">
                  <a:pos x="179" y="98"/>
                </a:cxn>
                <a:cxn ang="0">
                  <a:pos x="134" y="78"/>
                </a:cxn>
                <a:cxn ang="0">
                  <a:pos x="94" y="56"/>
                </a:cxn>
                <a:cxn ang="0">
                  <a:pos x="59" y="36"/>
                </a:cxn>
                <a:cxn ang="0">
                  <a:pos x="31" y="17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25" y="27"/>
                </a:cxn>
                <a:cxn ang="0">
                  <a:pos x="54" y="46"/>
                </a:cxn>
                <a:cxn ang="0">
                  <a:pos x="88" y="68"/>
                </a:cxn>
                <a:cxn ang="0">
                  <a:pos x="129" y="88"/>
                </a:cxn>
                <a:cxn ang="0">
                  <a:pos x="175" y="110"/>
                </a:cxn>
                <a:cxn ang="0">
                  <a:pos x="224" y="131"/>
                </a:cxn>
                <a:cxn ang="0">
                  <a:pos x="279" y="151"/>
                </a:cxn>
                <a:cxn ang="0">
                  <a:pos x="336" y="170"/>
                </a:cxn>
                <a:cxn ang="0">
                  <a:pos x="397" y="189"/>
                </a:cxn>
                <a:cxn ang="0">
                  <a:pos x="461" y="206"/>
                </a:cxn>
                <a:cxn ang="0">
                  <a:pos x="528" y="221"/>
                </a:cxn>
                <a:cxn ang="0">
                  <a:pos x="596" y="234"/>
                </a:cxn>
                <a:cxn ang="0">
                  <a:pos x="632" y="239"/>
                </a:cxn>
                <a:cxn ang="0">
                  <a:pos x="667" y="244"/>
                </a:cxn>
                <a:cxn ang="0">
                  <a:pos x="703" y="247"/>
                </a:cxn>
                <a:cxn ang="0">
                  <a:pos x="739" y="251"/>
                </a:cxn>
                <a:cxn ang="0">
                  <a:pos x="775" y="252"/>
                </a:cxn>
                <a:cxn ang="0">
                  <a:pos x="813" y="254"/>
                </a:cxn>
                <a:cxn ang="0">
                  <a:pos x="849" y="254"/>
                </a:cxn>
                <a:cxn ang="0">
                  <a:pos x="885" y="254"/>
                </a:cxn>
                <a:cxn ang="0">
                  <a:pos x="885" y="242"/>
                </a:cxn>
              </a:cxnLst>
              <a:rect l="0" t="0" r="r" b="b"/>
              <a:pathLst>
                <a:path w="885" h="254">
                  <a:moveTo>
                    <a:pt x="885" y="242"/>
                  </a:moveTo>
                  <a:lnTo>
                    <a:pt x="849" y="242"/>
                  </a:lnTo>
                  <a:lnTo>
                    <a:pt x="813" y="242"/>
                  </a:lnTo>
                  <a:lnTo>
                    <a:pt x="776" y="241"/>
                  </a:lnTo>
                  <a:lnTo>
                    <a:pt x="740" y="238"/>
                  </a:lnTo>
                  <a:lnTo>
                    <a:pt x="704" y="235"/>
                  </a:lnTo>
                  <a:lnTo>
                    <a:pt x="668" y="232"/>
                  </a:lnTo>
                  <a:lnTo>
                    <a:pt x="634" y="226"/>
                  </a:lnTo>
                  <a:lnTo>
                    <a:pt x="599" y="222"/>
                  </a:lnTo>
                  <a:lnTo>
                    <a:pt x="530" y="209"/>
                  </a:lnTo>
                  <a:lnTo>
                    <a:pt x="463" y="195"/>
                  </a:lnTo>
                  <a:lnTo>
                    <a:pt x="400" y="177"/>
                  </a:lnTo>
                  <a:lnTo>
                    <a:pt x="339" y="159"/>
                  </a:lnTo>
                  <a:lnTo>
                    <a:pt x="283" y="140"/>
                  </a:lnTo>
                  <a:lnTo>
                    <a:pt x="228" y="120"/>
                  </a:lnTo>
                  <a:lnTo>
                    <a:pt x="179" y="98"/>
                  </a:lnTo>
                  <a:lnTo>
                    <a:pt x="134" y="78"/>
                  </a:lnTo>
                  <a:lnTo>
                    <a:pt x="94" y="56"/>
                  </a:lnTo>
                  <a:lnTo>
                    <a:pt x="59" y="36"/>
                  </a:lnTo>
                  <a:lnTo>
                    <a:pt x="31" y="17"/>
                  </a:lnTo>
                  <a:lnTo>
                    <a:pt x="9" y="0"/>
                  </a:lnTo>
                  <a:lnTo>
                    <a:pt x="0" y="9"/>
                  </a:lnTo>
                  <a:lnTo>
                    <a:pt x="25" y="27"/>
                  </a:lnTo>
                  <a:lnTo>
                    <a:pt x="54" y="46"/>
                  </a:lnTo>
                  <a:lnTo>
                    <a:pt x="88" y="68"/>
                  </a:lnTo>
                  <a:lnTo>
                    <a:pt x="129" y="88"/>
                  </a:lnTo>
                  <a:lnTo>
                    <a:pt x="175" y="110"/>
                  </a:lnTo>
                  <a:lnTo>
                    <a:pt x="224" y="131"/>
                  </a:lnTo>
                  <a:lnTo>
                    <a:pt x="279" y="151"/>
                  </a:lnTo>
                  <a:lnTo>
                    <a:pt x="336" y="170"/>
                  </a:lnTo>
                  <a:lnTo>
                    <a:pt x="397" y="189"/>
                  </a:lnTo>
                  <a:lnTo>
                    <a:pt x="461" y="206"/>
                  </a:lnTo>
                  <a:lnTo>
                    <a:pt x="528" y="221"/>
                  </a:lnTo>
                  <a:lnTo>
                    <a:pt x="596" y="234"/>
                  </a:lnTo>
                  <a:lnTo>
                    <a:pt x="632" y="239"/>
                  </a:lnTo>
                  <a:lnTo>
                    <a:pt x="667" y="244"/>
                  </a:lnTo>
                  <a:lnTo>
                    <a:pt x="703" y="247"/>
                  </a:lnTo>
                  <a:lnTo>
                    <a:pt x="739" y="251"/>
                  </a:lnTo>
                  <a:lnTo>
                    <a:pt x="775" y="252"/>
                  </a:lnTo>
                  <a:lnTo>
                    <a:pt x="813" y="254"/>
                  </a:lnTo>
                  <a:lnTo>
                    <a:pt x="849" y="254"/>
                  </a:lnTo>
                  <a:lnTo>
                    <a:pt x="885" y="254"/>
                  </a:lnTo>
                  <a:lnTo>
                    <a:pt x="885" y="242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09" name="Freeform 13"/>
            <p:cNvSpPr>
              <a:spLocks/>
            </p:cNvSpPr>
            <p:nvPr/>
          </p:nvSpPr>
          <p:spPr bwMode="auto">
            <a:xfrm>
              <a:off x="7167473" y="5211973"/>
              <a:ext cx="981255" cy="254981"/>
            </a:xfrm>
            <a:custGeom>
              <a:avLst/>
              <a:gdLst/>
              <a:ahLst/>
              <a:cxnLst>
                <a:cxn ang="0">
                  <a:pos x="782" y="0"/>
                </a:cxn>
                <a:cxn ang="0">
                  <a:pos x="759" y="17"/>
                </a:cxn>
                <a:cxn ang="0">
                  <a:pos x="731" y="36"/>
                </a:cxn>
                <a:cxn ang="0">
                  <a:pos x="701" y="55"/>
                </a:cxn>
                <a:cxn ang="0">
                  <a:pos x="666" y="75"/>
                </a:cxn>
                <a:cxn ang="0">
                  <a:pos x="629" y="94"/>
                </a:cxn>
                <a:cxn ang="0">
                  <a:pos x="587" y="114"/>
                </a:cxn>
                <a:cxn ang="0">
                  <a:pos x="542" y="133"/>
                </a:cxn>
                <a:cxn ang="0">
                  <a:pos x="495" y="151"/>
                </a:cxn>
                <a:cxn ang="0">
                  <a:pos x="443" y="169"/>
                </a:cxn>
                <a:cxn ang="0">
                  <a:pos x="388" y="185"/>
                </a:cxn>
                <a:cxn ang="0">
                  <a:pos x="332" y="199"/>
                </a:cxn>
                <a:cxn ang="0">
                  <a:pos x="271" y="212"/>
                </a:cxn>
                <a:cxn ang="0">
                  <a:pos x="207" y="222"/>
                </a:cxn>
                <a:cxn ang="0">
                  <a:pos x="141" y="232"/>
                </a:cxn>
                <a:cxn ang="0">
                  <a:pos x="106" y="235"/>
                </a:cxn>
                <a:cxn ang="0">
                  <a:pos x="72" y="238"/>
                </a:cxn>
                <a:cxn ang="0">
                  <a:pos x="36" y="241"/>
                </a:cxn>
                <a:cxn ang="0">
                  <a:pos x="0" y="242"/>
                </a:cxn>
                <a:cxn ang="0">
                  <a:pos x="0" y="254"/>
                </a:cxn>
                <a:cxn ang="0">
                  <a:pos x="37" y="252"/>
                </a:cxn>
                <a:cxn ang="0">
                  <a:pos x="72" y="249"/>
                </a:cxn>
                <a:cxn ang="0">
                  <a:pos x="108" y="247"/>
                </a:cxn>
                <a:cxn ang="0">
                  <a:pos x="143" y="244"/>
                </a:cxn>
                <a:cxn ang="0">
                  <a:pos x="209" y="235"/>
                </a:cxn>
                <a:cxn ang="0">
                  <a:pos x="272" y="223"/>
                </a:cxn>
                <a:cxn ang="0">
                  <a:pos x="333" y="210"/>
                </a:cxn>
                <a:cxn ang="0">
                  <a:pos x="392" y="196"/>
                </a:cxn>
                <a:cxn ang="0">
                  <a:pos x="447" y="179"/>
                </a:cxn>
                <a:cxn ang="0">
                  <a:pos x="499" y="161"/>
                </a:cxn>
                <a:cxn ang="0">
                  <a:pos x="546" y="144"/>
                </a:cxn>
                <a:cxn ang="0">
                  <a:pos x="593" y="124"/>
                </a:cxn>
                <a:cxn ang="0">
                  <a:pos x="634" y="105"/>
                </a:cxn>
                <a:cxn ang="0">
                  <a:pos x="672" y="85"/>
                </a:cxn>
                <a:cxn ang="0">
                  <a:pos x="707" y="65"/>
                </a:cxn>
                <a:cxn ang="0">
                  <a:pos x="738" y="46"/>
                </a:cxn>
                <a:cxn ang="0">
                  <a:pos x="766" y="27"/>
                </a:cxn>
                <a:cxn ang="0">
                  <a:pos x="789" y="9"/>
                </a:cxn>
                <a:cxn ang="0">
                  <a:pos x="782" y="0"/>
                </a:cxn>
              </a:cxnLst>
              <a:rect l="0" t="0" r="r" b="b"/>
              <a:pathLst>
                <a:path w="789" h="254">
                  <a:moveTo>
                    <a:pt x="782" y="0"/>
                  </a:moveTo>
                  <a:lnTo>
                    <a:pt x="759" y="17"/>
                  </a:lnTo>
                  <a:lnTo>
                    <a:pt x="731" y="36"/>
                  </a:lnTo>
                  <a:lnTo>
                    <a:pt x="701" y="55"/>
                  </a:lnTo>
                  <a:lnTo>
                    <a:pt x="666" y="75"/>
                  </a:lnTo>
                  <a:lnTo>
                    <a:pt x="629" y="94"/>
                  </a:lnTo>
                  <a:lnTo>
                    <a:pt x="587" y="114"/>
                  </a:lnTo>
                  <a:lnTo>
                    <a:pt x="542" y="133"/>
                  </a:lnTo>
                  <a:lnTo>
                    <a:pt x="495" y="151"/>
                  </a:lnTo>
                  <a:lnTo>
                    <a:pt x="443" y="169"/>
                  </a:lnTo>
                  <a:lnTo>
                    <a:pt x="388" y="185"/>
                  </a:lnTo>
                  <a:lnTo>
                    <a:pt x="332" y="199"/>
                  </a:lnTo>
                  <a:lnTo>
                    <a:pt x="271" y="212"/>
                  </a:lnTo>
                  <a:lnTo>
                    <a:pt x="207" y="222"/>
                  </a:lnTo>
                  <a:lnTo>
                    <a:pt x="141" y="232"/>
                  </a:lnTo>
                  <a:lnTo>
                    <a:pt x="106" y="235"/>
                  </a:lnTo>
                  <a:lnTo>
                    <a:pt x="72" y="238"/>
                  </a:lnTo>
                  <a:lnTo>
                    <a:pt x="36" y="241"/>
                  </a:lnTo>
                  <a:lnTo>
                    <a:pt x="0" y="242"/>
                  </a:lnTo>
                  <a:lnTo>
                    <a:pt x="0" y="254"/>
                  </a:lnTo>
                  <a:lnTo>
                    <a:pt x="37" y="252"/>
                  </a:lnTo>
                  <a:lnTo>
                    <a:pt x="72" y="249"/>
                  </a:lnTo>
                  <a:lnTo>
                    <a:pt x="108" y="247"/>
                  </a:lnTo>
                  <a:lnTo>
                    <a:pt x="143" y="244"/>
                  </a:lnTo>
                  <a:lnTo>
                    <a:pt x="209" y="235"/>
                  </a:lnTo>
                  <a:lnTo>
                    <a:pt x="272" y="223"/>
                  </a:lnTo>
                  <a:lnTo>
                    <a:pt x="333" y="210"/>
                  </a:lnTo>
                  <a:lnTo>
                    <a:pt x="392" y="196"/>
                  </a:lnTo>
                  <a:lnTo>
                    <a:pt x="447" y="179"/>
                  </a:lnTo>
                  <a:lnTo>
                    <a:pt x="499" y="161"/>
                  </a:lnTo>
                  <a:lnTo>
                    <a:pt x="546" y="144"/>
                  </a:lnTo>
                  <a:lnTo>
                    <a:pt x="593" y="124"/>
                  </a:lnTo>
                  <a:lnTo>
                    <a:pt x="634" y="105"/>
                  </a:lnTo>
                  <a:lnTo>
                    <a:pt x="672" y="85"/>
                  </a:lnTo>
                  <a:lnTo>
                    <a:pt x="707" y="65"/>
                  </a:lnTo>
                  <a:lnTo>
                    <a:pt x="738" y="46"/>
                  </a:lnTo>
                  <a:lnTo>
                    <a:pt x="766" y="27"/>
                  </a:lnTo>
                  <a:lnTo>
                    <a:pt x="789" y="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10" name="Freeform 14"/>
            <p:cNvSpPr>
              <a:spLocks/>
            </p:cNvSpPr>
            <p:nvPr/>
          </p:nvSpPr>
          <p:spPr bwMode="auto">
            <a:xfrm>
              <a:off x="8140640" y="4741162"/>
              <a:ext cx="946210" cy="479845"/>
            </a:xfrm>
            <a:custGeom>
              <a:avLst/>
              <a:gdLst/>
              <a:ahLst/>
              <a:cxnLst>
                <a:cxn ang="0">
                  <a:pos x="761" y="0"/>
                </a:cxn>
                <a:cxn ang="0">
                  <a:pos x="727" y="2"/>
                </a:cxn>
                <a:cxn ang="0">
                  <a:pos x="692" y="6"/>
                </a:cxn>
                <a:cxn ang="0">
                  <a:pos x="659" y="12"/>
                </a:cxn>
                <a:cxn ang="0">
                  <a:pos x="626" y="19"/>
                </a:cxn>
                <a:cxn ang="0">
                  <a:pos x="594" y="28"/>
                </a:cxn>
                <a:cxn ang="0">
                  <a:pos x="562" y="38"/>
                </a:cxn>
                <a:cxn ang="0">
                  <a:pos x="532" y="48"/>
                </a:cxn>
                <a:cxn ang="0">
                  <a:pos x="503" y="61"/>
                </a:cxn>
                <a:cxn ang="0">
                  <a:pos x="474" y="75"/>
                </a:cxn>
                <a:cxn ang="0">
                  <a:pos x="447" y="90"/>
                </a:cxn>
                <a:cxn ang="0">
                  <a:pos x="419" y="105"/>
                </a:cxn>
                <a:cxn ang="0">
                  <a:pos x="392" y="121"/>
                </a:cxn>
                <a:cxn ang="0">
                  <a:pos x="368" y="139"/>
                </a:cxn>
                <a:cxn ang="0">
                  <a:pos x="342" y="156"/>
                </a:cxn>
                <a:cxn ang="0">
                  <a:pos x="317" y="175"/>
                </a:cxn>
                <a:cxn ang="0">
                  <a:pos x="294" y="193"/>
                </a:cxn>
                <a:cxn ang="0">
                  <a:pos x="249" y="231"/>
                </a:cxn>
                <a:cxn ang="0">
                  <a:pos x="206" y="270"/>
                </a:cxn>
                <a:cxn ang="0">
                  <a:pos x="166" y="307"/>
                </a:cxn>
                <a:cxn ang="0">
                  <a:pos x="128" y="345"/>
                </a:cxn>
                <a:cxn ang="0">
                  <a:pos x="93" y="381"/>
                </a:cxn>
                <a:cxn ang="0">
                  <a:pos x="60" y="414"/>
                </a:cxn>
                <a:cxn ang="0">
                  <a:pos x="28" y="443"/>
                </a:cxn>
                <a:cxn ang="0">
                  <a:pos x="0" y="469"/>
                </a:cxn>
                <a:cxn ang="0">
                  <a:pos x="7" y="478"/>
                </a:cxn>
                <a:cxn ang="0">
                  <a:pos x="37" y="452"/>
                </a:cxn>
                <a:cxn ang="0">
                  <a:pos x="67" y="423"/>
                </a:cxn>
                <a:cxn ang="0">
                  <a:pos x="101" y="390"/>
                </a:cxn>
                <a:cxn ang="0">
                  <a:pos x="137" y="354"/>
                </a:cxn>
                <a:cxn ang="0">
                  <a:pos x="174" y="316"/>
                </a:cxn>
                <a:cxn ang="0">
                  <a:pos x="215" y="279"/>
                </a:cxn>
                <a:cxn ang="0">
                  <a:pos x="256" y="240"/>
                </a:cxn>
                <a:cxn ang="0">
                  <a:pos x="301" y="202"/>
                </a:cxn>
                <a:cxn ang="0">
                  <a:pos x="326" y="183"/>
                </a:cxn>
                <a:cxn ang="0">
                  <a:pos x="349" y="166"/>
                </a:cxn>
                <a:cxn ang="0">
                  <a:pos x="373" y="149"/>
                </a:cxn>
                <a:cxn ang="0">
                  <a:pos x="399" y="131"/>
                </a:cxn>
                <a:cxn ang="0">
                  <a:pos x="425" y="116"/>
                </a:cxn>
                <a:cxn ang="0">
                  <a:pos x="453" y="100"/>
                </a:cxn>
                <a:cxn ang="0">
                  <a:pos x="480" y="85"/>
                </a:cxn>
                <a:cxn ang="0">
                  <a:pos x="507" y="72"/>
                </a:cxn>
                <a:cxn ang="0">
                  <a:pos x="536" y="59"/>
                </a:cxn>
                <a:cxn ang="0">
                  <a:pos x="567" y="48"/>
                </a:cxn>
                <a:cxn ang="0">
                  <a:pos x="597" y="39"/>
                </a:cxn>
                <a:cxn ang="0">
                  <a:pos x="629" y="30"/>
                </a:cxn>
                <a:cxn ang="0">
                  <a:pos x="660" y="23"/>
                </a:cxn>
                <a:cxn ang="0">
                  <a:pos x="694" y="18"/>
                </a:cxn>
                <a:cxn ang="0">
                  <a:pos x="727" y="13"/>
                </a:cxn>
                <a:cxn ang="0">
                  <a:pos x="761" y="12"/>
                </a:cxn>
                <a:cxn ang="0">
                  <a:pos x="761" y="0"/>
                </a:cxn>
              </a:cxnLst>
              <a:rect l="0" t="0" r="r" b="b"/>
              <a:pathLst>
                <a:path w="761" h="478">
                  <a:moveTo>
                    <a:pt x="761" y="0"/>
                  </a:moveTo>
                  <a:lnTo>
                    <a:pt x="727" y="2"/>
                  </a:lnTo>
                  <a:lnTo>
                    <a:pt x="692" y="6"/>
                  </a:lnTo>
                  <a:lnTo>
                    <a:pt x="659" y="12"/>
                  </a:lnTo>
                  <a:lnTo>
                    <a:pt x="626" y="19"/>
                  </a:lnTo>
                  <a:lnTo>
                    <a:pt x="594" y="28"/>
                  </a:lnTo>
                  <a:lnTo>
                    <a:pt x="562" y="38"/>
                  </a:lnTo>
                  <a:lnTo>
                    <a:pt x="532" y="48"/>
                  </a:lnTo>
                  <a:lnTo>
                    <a:pt x="503" y="61"/>
                  </a:lnTo>
                  <a:lnTo>
                    <a:pt x="474" y="75"/>
                  </a:lnTo>
                  <a:lnTo>
                    <a:pt x="447" y="90"/>
                  </a:lnTo>
                  <a:lnTo>
                    <a:pt x="419" y="105"/>
                  </a:lnTo>
                  <a:lnTo>
                    <a:pt x="392" y="121"/>
                  </a:lnTo>
                  <a:lnTo>
                    <a:pt x="368" y="139"/>
                  </a:lnTo>
                  <a:lnTo>
                    <a:pt x="342" y="156"/>
                  </a:lnTo>
                  <a:lnTo>
                    <a:pt x="317" y="175"/>
                  </a:lnTo>
                  <a:lnTo>
                    <a:pt x="294" y="193"/>
                  </a:lnTo>
                  <a:lnTo>
                    <a:pt x="249" y="231"/>
                  </a:lnTo>
                  <a:lnTo>
                    <a:pt x="206" y="270"/>
                  </a:lnTo>
                  <a:lnTo>
                    <a:pt x="166" y="307"/>
                  </a:lnTo>
                  <a:lnTo>
                    <a:pt x="128" y="345"/>
                  </a:lnTo>
                  <a:lnTo>
                    <a:pt x="93" y="381"/>
                  </a:lnTo>
                  <a:lnTo>
                    <a:pt x="60" y="414"/>
                  </a:lnTo>
                  <a:lnTo>
                    <a:pt x="28" y="443"/>
                  </a:lnTo>
                  <a:lnTo>
                    <a:pt x="0" y="469"/>
                  </a:lnTo>
                  <a:lnTo>
                    <a:pt x="7" y="478"/>
                  </a:lnTo>
                  <a:lnTo>
                    <a:pt x="37" y="452"/>
                  </a:lnTo>
                  <a:lnTo>
                    <a:pt x="67" y="423"/>
                  </a:lnTo>
                  <a:lnTo>
                    <a:pt x="101" y="390"/>
                  </a:lnTo>
                  <a:lnTo>
                    <a:pt x="137" y="354"/>
                  </a:lnTo>
                  <a:lnTo>
                    <a:pt x="174" y="316"/>
                  </a:lnTo>
                  <a:lnTo>
                    <a:pt x="215" y="279"/>
                  </a:lnTo>
                  <a:lnTo>
                    <a:pt x="256" y="240"/>
                  </a:lnTo>
                  <a:lnTo>
                    <a:pt x="301" y="202"/>
                  </a:lnTo>
                  <a:lnTo>
                    <a:pt x="326" y="183"/>
                  </a:lnTo>
                  <a:lnTo>
                    <a:pt x="349" y="166"/>
                  </a:lnTo>
                  <a:lnTo>
                    <a:pt x="373" y="149"/>
                  </a:lnTo>
                  <a:lnTo>
                    <a:pt x="399" y="131"/>
                  </a:lnTo>
                  <a:lnTo>
                    <a:pt x="425" y="116"/>
                  </a:lnTo>
                  <a:lnTo>
                    <a:pt x="453" y="100"/>
                  </a:lnTo>
                  <a:lnTo>
                    <a:pt x="480" y="85"/>
                  </a:lnTo>
                  <a:lnTo>
                    <a:pt x="507" y="72"/>
                  </a:lnTo>
                  <a:lnTo>
                    <a:pt x="536" y="59"/>
                  </a:lnTo>
                  <a:lnTo>
                    <a:pt x="567" y="48"/>
                  </a:lnTo>
                  <a:lnTo>
                    <a:pt x="597" y="39"/>
                  </a:lnTo>
                  <a:lnTo>
                    <a:pt x="629" y="30"/>
                  </a:lnTo>
                  <a:lnTo>
                    <a:pt x="660" y="23"/>
                  </a:lnTo>
                  <a:lnTo>
                    <a:pt x="694" y="18"/>
                  </a:lnTo>
                  <a:lnTo>
                    <a:pt x="727" y="13"/>
                  </a:lnTo>
                  <a:lnTo>
                    <a:pt x="761" y="12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11" name="Freeform 15"/>
            <p:cNvSpPr>
              <a:spLocks/>
            </p:cNvSpPr>
            <p:nvPr/>
          </p:nvSpPr>
          <p:spPr bwMode="auto">
            <a:xfrm>
              <a:off x="7067730" y="4399850"/>
              <a:ext cx="160398" cy="117452"/>
            </a:xfrm>
            <a:custGeom>
              <a:avLst/>
              <a:gdLst/>
              <a:ahLst/>
              <a:cxnLst>
                <a:cxn ang="0">
                  <a:pos x="129" y="117"/>
                </a:cxn>
                <a:cxn ang="0">
                  <a:pos x="127" y="105"/>
                </a:cxn>
                <a:cxn ang="0">
                  <a:pos x="126" y="94"/>
                </a:cxn>
                <a:cxn ang="0">
                  <a:pos x="123" y="82"/>
                </a:cxn>
                <a:cxn ang="0">
                  <a:pos x="119" y="72"/>
                </a:cxn>
                <a:cxn ang="0">
                  <a:pos x="113" y="60"/>
                </a:cxn>
                <a:cxn ang="0">
                  <a:pos x="106" y="52"/>
                </a:cxn>
                <a:cxn ang="0">
                  <a:pos x="98" y="42"/>
                </a:cxn>
                <a:cxn ang="0">
                  <a:pos x="91" y="34"/>
                </a:cxn>
                <a:cxn ang="0">
                  <a:pos x="81" y="26"/>
                </a:cxn>
                <a:cxn ang="0">
                  <a:pos x="71" y="20"/>
                </a:cxn>
                <a:cxn ang="0">
                  <a:pos x="61" y="14"/>
                </a:cxn>
                <a:cxn ang="0">
                  <a:pos x="49" y="8"/>
                </a:cxn>
                <a:cxn ang="0">
                  <a:pos x="38" y="4"/>
                </a:cxn>
                <a:cxn ang="0">
                  <a:pos x="26" y="1"/>
                </a:cxn>
                <a:cxn ang="0">
                  <a:pos x="13" y="0"/>
                </a:cxn>
                <a:cxn ang="0">
                  <a:pos x="0" y="0"/>
                </a:cxn>
                <a:cxn ang="0">
                  <a:pos x="0" y="11"/>
                </a:cxn>
                <a:cxn ang="0">
                  <a:pos x="12" y="11"/>
                </a:cxn>
                <a:cxn ang="0">
                  <a:pos x="23" y="14"/>
                </a:cxn>
                <a:cxn ang="0">
                  <a:pos x="35" y="16"/>
                </a:cxn>
                <a:cxn ang="0">
                  <a:pos x="45" y="20"/>
                </a:cxn>
                <a:cxn ang="0">
                  <a:pos x="55" y="24"/>
                </a:cxn>
                <a:cxn ang="0">
                  <a:pos x="65" y="30"/>
                </a:cxn>
                <a:cxn ang="0">
                  <a:pos x="74" y="36"/>
                </a:cxn>
                <a:cxn ang="0">
                  <a:pos x="83" y="43"/>
                </a:cxn>
                <a:cxn ang="0">
                  <a:pos x="90" y="50"/>
                </a:cxn>
                <a:cxn ang="0">
                  <a:pos x="97" y="59"/>
                </a:cxn>
                <a:cxn ang="0">
                  <a:pos x="103" y="68"/>
                </a:cxn>
                <a:cxn ang="0">
                  <a:pos x="107" y="76"/>
                </a:cxn>
                <a:cxn ang="0">
                  <a:pos x="111" y="86"/>
                </a:cxn>
                <a:cxn ang="0">
                  <a:pos x="114" y="96"/>
                </a:cxn>
                <a:cxn ang="0">
                  <a:pos x="116" y="107"/>
                </a:cxn>
                <a:cxn ang="0">
                  <a:pos x="116" y="117"/>
                </a:cxn>
                <a:cxn ang="0">
                  <a:pos x="129" y="117"/>
                </a:cxn>
              </a:cxnLst>
              <a:rect l="0" t="0" r="r" b="b"/>
              <a:pathLst>
                <a:path w="129" h="117">
                  <a:moveTo>
                    <a:pt x="129" y="117"/>
                  </a:moveTo>
                  <a:lnTo>
                    <a:pt x="127" y="105"/>
                  </a:lnTo>
                  <a:lnTo>
                    <a:pt x="126" y="94"/>
                  </a:lnTo>
                  <a:lnTo>
                    <a:pt x="123" y="82"/>
                  </a:lnTo>
                  <a:lnTo>
                    <a:pt x="119" y="72"/>
                  </a:lnTo>
                  <a:lnTo>
                    <a:pt x="113" y="60"/>
                  </a:lnTo>
                  <a:lnTo>
                    <a:pt x="106" y="52"/>
                  </a:lnTo>
                  <a:lnTo>
                    <a:pt x="98" y="42"/>
                  </a:lnTo>
                  <a:lnTo>
                    <a:pt x="91" y="34"/>
                  </a:lnTo>
                  <a:lnTo>
                    <a:pt x="81" y="26"/>
                  </a:lnTo>
                  <a:lnTo>
                    <a:pt x="71" y="20"/>
                  </a:lnTo>
                  <a:lnTo>
                    <a:pt x="61" y="14"/>
                  </a:lnTo>
                  <a:lnTo>
                    <a:pt x="49" y="8"/>
                  </a:lnTo>
                  <a:lnTo>
                    <a:pt x="38" y="4"/>
                  </a:lnTo>
                  <a:lnTo>
                    <a:pt x="26" y="1"/>
                  </a:lnTo>
                  <a:lnTo>
                    <a:pt x="13" y="0"/>
                  </a:lnTo>
                  <a:lnTo>
                    <a:pt x="0" y="0"/>
                  </a:lnTo>
                  <a:lnTo>
                    <a:pt x="0" y="11"/>
                  </a:lnTo>
                  <a:lnTo>
                    <a:pt x="12" y="11"/>
                  </a:lnTo>
                  <a:lnTo>
                    <a:pt x="23" y="14"/>
                  </a:lnTo>
                  <a:lnTo>
                    <a:pt x="35" y="16"/>
                  </a:lnTo>
                  <a:lnTo>
                    <a:pt x="45" y="20"/>
                  </a:lnTo>
                  <a:lnTo>
                    <a:pt x="55" y="24"/>
                  </a:lnTo>
                  <a:lnTo>
                    <a:pt x="65" y="30"/>
                  </a:lnTo>
                  <a:lnTo>
                    <a:pt x="74" y="36"/>
                  </a:lnTo>
                  <a:lnTo>
                    <a:pt x="83" y="43"/>
                  </a:lnTo>
                  <a:lnTo>
                    <a:pt x="90" y="50"/>
                  </a:lnTo>
                  <a:lnTo>
                    <a:pt x="97" y="59"/>
                  </a:lnTo>
                  <a:lnTo>
                    <a:pt x="103" y="68"/>
                  </a:lnTo>
                  <a:lnTo>
                    <a:pt x="107" y="76"/>
                  </a:lnTo>
                  <a:lnTo>
                    <a:pt x="111" y="86"/>
                  </a:lnTo>
                  <a:lnTo>
                    <a:pt x="114" y="96"/>
                  </a:lnTo>
                  <a:lnTo>
                    <a:pt x="116" y="107"/>
                  </a:lnTo>
                  <a:lnTo>
                    <a:pt x="116" y="117"/>
                  </a:lnTo>
                  <a:lnTo>
                    <a:pt x="129" y="117"/>
                  </a:lnTo>
                  <a:close/>
                </a:path>
              </a:pathLst>
            </a:custGeom>
            <a:solidFill>
              <a:srgbClr val="000066"/>
            </a:solidFill>
            <a:ln w="1905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12" name="Freeform 16"/>
            <p:cNvSpPr>
              <a:spLocks/>
            </p:cNvSpPr>
            <p:nvPr/>
          </p:nvSpPr>
          <p:spPr bwMode="auto">
            <a:xfrm>
              <a:off x="7067730" y="4517302"/>
              <a:ext cx="160398" cy="118456"/>
            </a:xfrm>
            <a:custGeom>
              <a:avLst/>
              <a:gdLst/>
              <a:ahLst/>
              <a:cxnLst>
                <a:cxn ang="0">
                  <a:pos x="0" y="118"/>
                </a:cxn>
                <a:cxn ang="0">
                  <a:pos x="13" y="118"/>
                </a:cxn>
                <a:cxn ang="0">
                  <a:pos x="26" y="115"/>
                </a:cxn>
                <a:cxn ang="0">
                  <a:pos x="38" y="112"/>
                </a:cxn>
                <a:cxn ang="0">
                  <a:pos x="49" y="109"/>
                </a:cxn>
                <a:cxn ang="0">
                  <a:pos x="61" y="103"/>
                </a:cxn>
                <a:cxn ang="0">
                  <a:pos x="71" y="98"/>
                </a:cxn>
                <a:cxn ang="0">
                  <a:pos x="81" y="91"/>
                </a:cxn>
                <a:cxn ang="0">
                  <a:pos x="91" y="83"/>
                </a:cxn>
                <a:cxn ang="0">
                  <a:pos x="98" y="75"/>
                </a:cxn>
                <a:cxn ang="0">
                  <a:pos x="106" y="66"/>
                </a:cxn>
                <a:cxn ang="0">
                  <a:pos x="113" y="56"/>
                </a:cxn>
                <a:cxn ang="0">
                  <a:pos x="119" y="46"/>
                </a:cxn>
                <a:cxn ang="0">
                  <a:pos x="123" y="36"/>
                </a:cxn>
                <a:cxn ang="0">
                  <a:pos x="126" y="24"/>
                </a:cxn>
                <a:cxn ang="0">
                  <a:pos x="127" y="13"/>
                </a:cxn>
                <a:cxn ang="0">
                  <a:pos x="129" y="0"/>
                </a:cxn>
                <a:cxn ang="0">
                  <a:pos x="116" y="0"/>
                </a:cxn>
                <a:cxn ang="0">
                  <a:pos x="116" y="11"/>
                </a:cxn>
                <a:cxn ang="0">
                  <a:pos x="114" y="21"/>
                </a:cxn>
                <a:cxn ang="0">
                  <a:pos x="111" y="31"/>
                </a:cxn>
                <a:cxn ang="0">
                  <a:pos x="107" y="41"/>
                </a:cxn>
                <a:cxn ang="0">
                  <a:pos x="103" y="50"/>
                </a:cxn>
                <a:cxn ang="0">
                  <a:pos x="97" y="59"/>
                </a:cxn>
                <a:cxn ang="0">
                  <a:pos x="90" y="67"/>
                </a:cxn>
                <a:cxn ang="0">
                  <a:pos x="83" y="75"/>
                </a:cxn>
                <a:cxn ang="0">
                  <a:pos x="74" y="82"/>
                </a:cxn>
                <a:cxn ang="0">
                  <a:pos x="65" y="88"/>
                </a:cxn>
                <a:cxn ang="0">
                  <a:pos x="55" y="93"/>
                </a:cxn>
                <a:cxn ang="0">
                  <a:pos x="45" y="98"/>
                </a:cxn>
                <a:cxn ang="0">
                  <a:pos x="35" y="101"/>
                </a:cxn>
                <a:cxn ang="0">
                  <a:pos x="23" y="103"/>
                </a:cxn>
                <a:cxn ang="0">
                  <a:pos x="12" y="105"/>
                </a:cxn>
                <a:cxn ang="0">
                  <a:pos x="0" y="106"/>
                </a:cxn>
                <a:cxn ang="0">
                  <a:pos x="0" y="118"/>
                </a:cxn>
              </a:cxnLst>
              <a:rect l="0" t="0" r="r" b="b"/>
              <a:pathLst>
                <a:path w="129" h="118">
                  <a:moveTo>
                    <a:pt x="0" y="118"/>
                  </a:moveTo>
                  <a:lnTo>
                    <a:pt x="13" y="118"/>
                  </a:lnTo>
                  <a:lnTo>
                    <a:pt x="26" y="115"/>
                  </a:lnTo>
                  <a:lnTo>
                    <a:pt x="38" y="112"/>
                  </a:lnTo>
                  <a:lnTo>
                    <a:pt x="49" y="109"/>
                  </a:lnTo>
                  <a:lnTo>
                    <a:pt x="61" y="103"/>
                  </a:lnTo>
                  <a:lnTo>
                    <a:pt x="71" y="98"/>
                  </a:lnTo>
                  <a:lnTo>
                    <a:pt x="81" y="91"/>
                  </a:lnTo>
                  <a:lnTo>
                    <a:pt x="91" y="83"/>
                  </a:lnTo>
                  <a:lnTo>
                    <a:pt x="98" y="75"/>
                  </a:lnTo>
                  <a:lnTo>
                    <a:pt x="106" y="66"/>
                  </a:lnTo>
                  <a:lnTo>
                    <a:pt x="113" y="56"/>
                  </a:lnTo>
                  <a:lnTo>
                    <a:pt x="119" y="46"/>
                  </a:lnTo>
                  <a:lnTo>
                    <a:pt x="123" y="36"/>
                  </a:lnTo>
                  <a:lnTo>
                    <a:pt x="126" y="24"/>
                  </a:lnTo>
                  <a:lnTo>
                    <a:pt x="127" y="13"/>
                  </a:lnTo>
                  <a:lnTo>
                    <a:pt x="129" y="0"/>
                  </a:lnTo>
                  <a:lnTo>
                    <a:pt x="116" y="0"/>
                  </a:lnTo>
                  <a:lnTo>
                    <a:pt x="116" y="11"/>
                  </a:lnTo>
                  <a:lnTo>
                    <a:pt x="114" y="21"/>
                  </a:lnTo>
                  <a:lnTo>
                    <a:pt x="111" y="31"/>
                  </a:lnTo>
                  <a:lnTo>
                    <a:pt x="107" y="41"/>
                  </a:lnTo>
                  <a:lnTo>
                    <a:pt x="103" y="50"/>
                  </a:lnTo>
                  <a:lnTo>
                    <a:pt x="97" y="59"/>
                  </a:lnTo>
                  <a:lnTo>
                    <a:pt x="90" y="67"/>
                  </a:lnTo>
                  <a:lnTo>
                    <a:pt x="83" y="75"/>
                  </a:lnTo>
                  <a:lnTo>
                    <a:pt x="74" y="82"/>
                  </a:lnTo>
                  <a:lnTo>
                    <a:pt x="65" y="88"/>
                  </a:lnTo>
                  <a:lnTo>
                    <a:pt x="55" y="93"/>
                  </a:lnTo>
                  <a:lnTo>
                    <a:pt x="45" y="98"/>
                  </a:lnTo>
                  <a:lnTo>
                    <a:pt x="35" y="101"/>
                  </a:lnTo>
                  <a:lnTo>
                    <a:pt x="23" y="103"/>
                  </a:lnTo>
                  <a:lnTo>
                    <a:pt x="12" y="105"/>
                  </a:lnTo>
                  <a:lnTo>
                    <a:pt x="0" y="106"/>
                  </a:lnTo>
                  <a:lnTo>
                    <a:pt x="0" y="118"/>
                  </a:lnTo>
                  <a:close/>
                </a:path>
              </a:pathLst>
            </a:custGeom>
            <a:solidFill>
              <a:srgbClr val="000066"/>
            </a:solidFill>
            <a:ln w="1905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13" name="Freeform 17"/>
            <p:cNvSpPr>
              <a:spLocks/>
            </p:cNvSpPr>
            <p:nvPr/>
          </p:nvSpPr>
          <p:spPr bwMode="auto">
            <a:xfrm>
              <a:off x="6908680" y="4517302"/>
              <a:ext cx="159050" cy="11845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3"/>
                </a:cxn>
                <a:cxn ang="0">
                  <a:pos x="3" y="24"/>
                </a:cxn>
                <a:cxn ang="0">
                  <a:pos x="6" y="36"/>
                </a:cxn>
                <a:cxn ang="0">
                  <a:pos x="11" y="46"/>
                </a:cxn>
                <a:cxn ang="0">
                  <a:pos x="16" y="56"/>
                </a:cxn>
                <a:cxn ang="0">
                  <a:pos x="23" y="66"/>
                </a:cxn>
                <a:cxn ang="0">
                  <a:pos x="30" y="75"/>
                </a:cxn>
                <a:cxn ang="0">
                  <a:pos x="39" y="83"/>
                </a:cxn>
                <a:cxn ang="0">
                  <a:pos x="48" y="91"/>
                </a:cxn>
                <a:cxn ang="0">
                  <a:pos x="58" y="98"/>
                </a:cxn>
                <a:cxn ang="0">
                  <a:pos x="68" y="103"/>
                </a:cxn>
                <a:cxn ang="0">
                  <a:pos x="79" y="109"/>
                </a:cxn>
                <a:cxn ang="0">
                  <a:pos x="91" y="112"/>
                </a:cxn>
                <a:cxn ang="0">
                  <a:pos x="102" y="115"/>
                </a:cxn>
                <a:cxn ang="0">
                  <a:pos x="115" y="118"/>
                </a:cxn>
                <a:cxn ang="0">
                  <a:pos x="128" y="118"/>
                </a:cxn>
                <a:cxn ang="0">
                  <a:pos x="128" y="106"/>
                </a:cxn>
                <a:cxn ang="0">
                  <a:pos x="117" y="105"/>
                </a:cxn>
                <a:cxn ang="0">
                  <a:pos x="105" y="103"/>
                </a:cxn>
                <a:cxn ang="0">
                  <a:pos x="94" y="101"/>
                </a:cxn>
                <a:cxn ang="0">
                  <a:pos x="84" y="98"/>
                </a:cxn>
                <a:cxn ang="0">
                  <a:pos x="74" y="93"/>
                </a:cxn>
                <a:cxn ang="0">
                  <a:pos x="63" y="88"/>
                </a:cxn>
                <a:cxn ang="0">
                  <a:pos x="55" y="82"/>
                </a:cxn>
                <a:cxn ang="0">
                  <a:pos x="46" y="75"/>
                </a:cxn>
                <a:cxn ang="0">
                  <a:pos x="39" y="67"/>
                </a:cxn>
                <a:cxn ang="0">
                  <a:pos x="32" y="59"/>
                </a:cxn>
                <a:cxn ang="0">
                  <a:pos x="26" y="50"/>
                </a:cxn>
                <a:cxn ang="0">
                  <a:pos x="22" y="41"/>
                </a:cxn>
                <a:cxn ang="0">
                  <a:pos x="17" y="31"/>
                </a:cxn>
                <a:cxn ang="0">
                  <a:pos x="14" y="21"/>
                </a:cxn>
                <a:cxn ang="0">
                  <a:pos x="13" y="11"/>
                </a:cxn>
                <a:cxn ang="0">
                  <a:pos x="13" y="0"/>
                </a:cxn>
                <a:cxn ang="0">
                  <a:pos x="0" y="0"/>
                </a:cxn>
              </a:cxnLst>
              <a:rect l="0" t="0" r="r" b="b"/>
              <a:pathLst>
                <a:path w="128" h="118">
                  <a:moveTo>
                    <a:pt x="0" y="0"/>
                  </a:moveTo>
                  <a:lnTo>
                    <a:pt x="1" y="13"/>
                  </a:lnTo>
                  <a:lnTo>
                    <a:pt x="3" y="24"/>
                  </a:lnTo>
                  <a:lnTo>
                    <a:pt x="6" y="36"/>
                  </a:lnTo>
                  <a:lnTo>
                    <a:pt x="11" y="46"/>
                  </a:lnTo>
                  <a:lnTo>
                    <a:pt x="16" y="56"/>
                  </a:lnTo>
                  <a:lnTo>
                    <a:pt x="23" y="66"/>
                  </a:lnTo>
                  <a:lnTo>
                    <a:pt x="30" y="75"/>
                  </a:lnTo>
                  <a:lnTo>
                    <a:pt x="39" y="83"/>
                  </a:lnTo>
                  <a:lnTo>
                    <a:pt x="48" y="91"/>
                  </a:lnTo>
                  <a:lnTo>
                    <a:pt x="58" y="98"/>
                  </a:lnTo>
                  <a:lnTo>
                    <a:pt x="68" y="103"/>
                  </a:lnTo>
                  <a:lnTo>
                    <a:pt x="79" y="109"/>
                  </a:lnTo>
                  <a:lnTo>
                    <a:pt x="91" y="112"/>
                  </a:lnTo>
                  <a:lnTo>
                    <a:pt x="102" y="115"/>
                  </a:lnTo>
                  <a:lnTo>
                    <a:pt x="115" y="118"/>
                  </a:lnTo>
                  <a:lnTo>
                    <a:pt x="128" y="118"/>
                  </a:lnTo>
                  <a:lnTo>
                    <a:pt x="128" y="106"/>
                  </a:lnTo>
                  <a:lnTo>
                    <a:pt x="117" y="105"/>
                  </a:lnTo>
                  <a:lnTo>
                    <a:pt x="105" y="103"/>
                  </a:lnTo>
                  <a:lnTo>
                    <a:pt x="94" y="101"/>
                  </a:lnTo>
                  <a:lnTo>
                    <a:pt x="84" y="98"/>
                  </a:lnTo>
                  <a:lnTo>
                    <a:pt x="74" y="93"/>
                  </a:lnTo>
                  <a:lnTo>
                    <a:pt x="63" y="88"/>
                  </a:lnTo>
                  <a:lnTo>
                    <a:pt x="55" y="82"/>
                  </a:lnTo>
                  <a:lnTo>
                    <a:pt x="46" y="75"/>
                  </a:lnTo>
                  <a:lnTo>
                    <a:pt x="39" y="67"/>
                  </a:lnTo>
                  <a:lnTo>
                    <a:pt x="32" y="59"/>
                  </a:lnTo>
                  <a:lnTo>
                    <a:pt x="26" y="50"/>
                  </a:lnTo>
                  <a:lnTo>
                    <a:pt x="22" y="41"/>
                  </a:lnTo>
                  <a:lnTo>
                    <a:pt x="17" y="31"/>
                  </a:lnTo>
                  <a:lnTo>
                    <a:pt x="14" y="21"/>
                  </a:lnTo>
                  <a:lnTo>
                    <a:pt x="13" y="11"/>
                  </a:lnTo>
                  <a:lnTo>
                    <a:pt x="1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66"/>
            </a:solidFill>
            <a:ln w="1905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14" name="Freeform 18"/>
            <p:cNvSpPr>
              <a:spLocks/>
            </p:cNvSpPr>
            <p:nvPr/>
          </p:nvSpPr>
          <p:spPr bwMode="auto">
            <a:xfrm>
              <a:off x="6908680" y="4399850"/>
              <a:ext cx="159050" cy="117452"/>
            </a:xfrm>
            <a:custGeom>
              <a:avLst/>
              <a:gdLst/>
              <a:ahLst/>
              <a:cxnLst>
                <a:cxn ang="0">
                  <a:pos x="128" y="0"/>
                </a:cxn>
                <a:cxn ang="0">
                  <a:pos x="115" y="0"/>
                </a:cxn>
                <a:cxn ang="0">
                  <a:pos x="102" y="1"/>
                </a:cxn>
                <a:cxn ang="0">
                  <a:pos x="91" y="4"/>
                </a:cxn>
                <a:cxn ang="0">
                  <a:pos x="79" y="8"/>
                </a:cxn>
                <a:cxn ang="0">
                  <a:pos x="68" y="14"/>
                </a:cxn>
                <a:cxn ang="0">
                  <a:pos x="58" y="20"/>
                </a:cxn>
                <a:cxn ang="0">
                  <a:pos x="48" y="26"/>
                </a:cxn>
                <a:cxn ang="0">
                  <a:pos x="39" y="34"/>
                </a:cxn>
                <a:cxn ang="0">
                  <a:pos x="30" y="42"/>
                </a:cxn>
                <a:cxn ang="0">
                  <a:pos x="23" y="52"/>
                </a:cxn>
                <a:cxn ang="0">
                  <a:pos x="16" y="60"/>
                </a:cxn>
                <a:cxn ang="0">
                  <a:pos x="11" y="72"/>
                </a:cxn>
                <a:cxn ang="0">
                  <a:pos x="6" y="82"/>
                </a:cxn>
                <a:cxn ang="0">
                  <a:pos x="3" y="94"/>
                </a:cxn>
                <a:cxn ang="0">
                  <a:pos x="1" y="105"/>
                </a:cxn>
                <a:cxn ang="0">
                  <a:pos x="0" y="117"/>
                </a:cxn>
                <a:cxn ang="0">
                  <a:pos x="13" y="117"/>
                </a:cxn>
                <a:cxn ang="0">
                  <a:pos x="13" y="107"/>
                </a:cxn>
                <a:cxn ang="0">
                  <a:pos x="14" y="96"/>
                </a:cxn>
                <a:cxn ang="0">
                  <a:pos x="17" y="86"/>
                </a:cxn>
                <a:cxn ang="0">
                  <a:pos x="22" y="76"/>
                </a:cxn>
                <a:cxn ang="0">
                  <a:pos x="26" y="68"/>
                </a:cxn>
                <a:cxn ang="0">
                  <a:pos x="32" y="59"/>
                </a:cxn>
                <a:cxn ang="0">
                  <a:pos x="39" y="50"/>
                </a:cxn>
                <a:cxn ang="0">
                  <a:pos x="46" y="43"/>
                </a:cxn>
                <a:cxn ang="0">
                  <a:pos x="55" y="36"/>
                </a:cxn>
                <a:cxn ang="0">
                  <a:pos x="63" y="30"/>
                </a:cxn>
                <a:cxn ang="0">
                  <a:pos x="74" y="24"/>
                </a:cxn>
                <a:cxn ang="0">
                  <a:pos x="84" y="20"/>
                </a:cxn>
                <a:cxn ang="0">
                  <a:pos x="94" y="16"/>
                </a:cxn>
                <a:cxn ang="0">
                  <a:pos x="105" y="14"/>
                </a:cxn>
                <a:cxn ang="0">
                  <a:pos x="117" y="11"/>
                </a:cxn>
                <a:cxn ang="0">
                  <a:pos x="128" y="11"/>
                </a:cxn>
                <a:cxn ang="0">
                  <a:pos x="128" y="0"/>
                </a:cxn>
              </a:cxnLst>
              <a:rect l="0" t="0" r="r" b="b"/>
              <a:pathLst>
                <a:path w="128" h="117">
                  <a:moveTo>
                    <a:pt x="128" y="0"/>
                  </a:moveTo>
                  <a:lnTo>
                    <a:pt x="115" y="0"/>
                  </a:lnTo>
                  <a:lnTo>
                    <a:pt x="102" y="1"/>
                  </a:lnTo>
                  <a:lnTo>
                    <a:pt x="91" y="4"/>
                  </a:lnTo>
                  <a:lnTo>
                    <a:pt x="79" y="8"/>
                  </a:lnTo>
                  <a:lnTo>
                    <a:pt x="68" y="14"/>
                  </a:lnTo>
                  <a:lnTo>
                    <a:pt x="58" y="20"/>
                  </a:lnTo>
                  <a:lnTo>
                    <a:pt x="48" y="26"/>
                  </a:lnTo>
                  <a:lnTo>
                    <a:pt x="39" y="34"/>
                  </a:lnTo>
                  <a:lnTo>
                    <a:pt x="30" y="42"/>
                  </a:lnTo>
                  <a:lnTo>
                    <a:pt x="23" y="52"/>
                  </a:lnTo>
                  <a:lnTo>
                    <a:pt x="16" y="60"/>
                  </a:lnTo>
                  <a:lnTo>
                    <a:pt x="11" y="72"/>
                  </a:lnTo>
                  <a:lnTo>
                    <a:pt x="6" y="82"/>
                  </a:lnTo>
                  <a:lnTo>
                    <a:pt x="3" y="94"/>
                  </a:lnTo>
                  <a:lnTo>
                    <a:pt x="1" y="105"/>
                  </a:lnTo>
                  <a:lnTo>
                    <a:pt x="0" y="117"/>
                  </a:lnTo>
                  <a:lnTo>
                    <a:pt x="13" y="117"/>
                  </a:lnTo>
                  <a:lnTo>
                    <a:pt x="13" y="107"/>
                  </a:lnTo>
                  <a:lnTo>
                    <a:pt x="14" y="96"/>
                  </a:lnTo>
                  <a:lnTo>
                    <a:pt x="17" y="86"/>
                  </a:lnTo>
                  <a:lnTo>
                    <a:pt x="22" y="76"/>
                  </a:lnTo>
                  <a:lnTo>
                    <a:pt x="26" y="68"/>
                  </a:lnTo>
                  <a:lnTo>
                    <a:pt x="32" y="59"/>
                  </a:lnTo>
                  <a:lnTo>
                    <a:pt x="39" y="50"/>
                  </a:lnTo>
                  <a:lnTo>
                    <a:pt x="46" y="43"/>
                  </a:lnTo>
                  <a:lnTo>
                    <a:pt x="55" y="36"/>
                  </a:lnTo>
                  <a:lnTo>
                    <a:pt x="63" y="30"/>
                  </a:lnTo>
                  <a:lnTo>
                    <a:pt x="74" y="24"/>
                  </a:lnTo>
                  <a:lnTo>
                    <a:pt x="84" y="20"/>
                  </a:lnTo>
                  <a:lnTo>
                    <a:pt x="94" y="16"/>
                  </a:lnTo>
                  <a:lnTo>
                    <a:pt x="105" y="14"/>
                  </a:lnTo>
                  <a:lnTo>
                    <a:pt x="117" y="11"/>
                  </a:lnTo>
                  <a:lnTo>
                    <a:pt x="128" y="11"/>
                  </a:lnTo>
                  <a:lnTo>
                    <a:pt x="128" y="0"/>
                  </a:lnTo>
                  <a:close/>
                </a:path>
              </a:pathLst>
            </a:custGeom>
            <a:solidFill>
              <a:srgbClr val="000066"/>
            </a:solidFill>
            <a:ln w="1905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15" name="Rectangle 19"/>
            <p:cNvSpPr>
              <a:spLocks noChangeArrowheads="1"/>
            </p:cNvSpPr>
            <p:nvPr/>
          </p:nvSpPr>
          <p:spPr bwMode="auto">
            <a:xfrm>
              <a:off x="6990901" y="4582552"/>
              <a:ext cx="149614" cy="7529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16" name="Rectangle 20"/>
            <p:cNvSpPr>
              <a:spLocks noChangeArrowheads="1"/>
            </p:cNvSpPr>
            <p:nvPr/>
          </p:nvSpPr>
          <p:spPr bwMode="auto">
            <a:xfrm>
              <a:off x="6990901" y="4582552"/>
              <a:ext cx="149614" cy="75290"/>
            </a:xfrm>
            <a:prstGeom prst="rect">
              <a:avLst/>
            </a:prstGeom>
            <a:noFill/>
            <a:ln w="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17" name="Freeform 21"/>
            <p:cNvSpPr>
              <a:spLocks/>
            </p:cNvSpPr>
            <p:nvPr/>
          </p:nvSpPr>
          <p:spPr bwMode="auto">
            <a:xfrm>
              <a:off x="7815802" y="5274212"/>
              <a:ext cx="134788" cy="173668"/>
            </a:xfrm>
            <a:custGeom>
              <a:avLst/>
              <a:gdLst/>
              <a:ahLst/>
              <a:cxnLst>
                <a:cxn ang="0">
                  <a:pos x="1" y="10"/>
                </a:cxn>
                <a:cxn ang="0">
                  <a:pos x="17" y="1"/>
                </a:cxn>
                <a:cxn ang="0">
                  <a:pos x="18" y="0"/>
                </a:cxn>
                <a:cxn ang="0">
                  <a:pos x="18" y="0"/>
                </a:cxn>
                <a:cxn ang="0">
                  <a:pos x="20" y="0"/>
                </a:cxn>
                <a:cxn ang="0">
                  <a:pos x="20" y="0"/>
                </a:cxn>
                <a:cxn ang="0">
                  <a:pos x="20" y="1"/>
                </a:cxn>
                <a:cxn ang="0">
                  <a:pos x="21" y="1"/>
                </a:cxn>
                <a:cxn ang="0">
                  <a:pos x="21" y="1"/>
                </a:cxn>
                <a:cxn ang="0">
                  <a:pos x="109" y="160"/>
                </a:cxn>
                <a:cxn ang="0">
                  <a:pos x="109" y="160"/>
                </a:cxn>
                <a:cxn ang="0">
                  <a:pos x="109" y="161"/>
                </a:cxn>
                <a:cxn ang="0">
                  <a:pos x="109" y="161"/>
                </a:cxn>
                <a:cxn ang="0">
                  <a:pos x="109" y="163"/>
                </a:cxn>
                <a:cxn ang="0">
                  <a:pos x="109" y="163"/>
                </a:cxn>
                <a:cxn ang="0">
                  <a:pos x="109" y="163"/>
                </a:cxn>
                <a:cxn ang="0">
                  <a:pos x="108" y="163"/>
                </a:cxn>
                <a:cxn ang="0">
                  <a:pos x="108" y="164"/>
                </a:cxn>
                <a:cxn ang="0">
                  <a:pos x="92" y="173"/>
                </a:cxn>
                <a:cxn ang="0">
                  <a:pos x="92" y="173"/>
                </a:cxn>
                <a:cxn ang="0">
                  <a:pos x="90" y="173"/>
                </a:cxn>
                <a:cxn ang="0">
                  <a:pos x="90" y="173"/>
                </a:cxn>
                <a:cxn ang="0">
                  <a:pos x="90" y="173"/>
                </a:cxn>
                <a:cxn ang="0">
                  <a:pos x="89" y="173"/>
                </a:cxn>
                <a:cxn ang="0">
                  <a:pos x="89" y="173"/>
                </a:cxn>
                <a:cxn ang="0">
                  <a:pos x="89" y="172"/>
                </a:cxn>
                <a:cxn ang="0">
                  <a:pos x="88" y="172"/>
                </a:cxn>
                <a:cxn ang="0">
                  <a:pos x="1" y="14"/>
                </a:cxn>
                <a:cxn ang="0">
                  <a:pos x="0" y="13"/>
                </a:cxn>
                <a:cxn ang="0">
                  <a:pos x="0" y="11"/>
                </a:cxn>
                <a:cxn ang="0">
                  <a:pos x="0" y="11"/>
                </a:cxn>
                <a:cxn ang="0">
                  <a:pos x="0" y="11"/>
                </a:cxn>
                <a:cxn ang="0">
                  <a:pos x="0" y="10"/>
                </a:cxn>
                <a:cxn ang="0">
                  <a:pos x="1" y="10"/>
                </a:cxn>
                <a:cxn ang="0">
                  <a:pos x="1" y="10"/>
                </a:cxn>
              </a:cxnLst>
              <a:rect l="0" t="0" r="r" b="b"/>
              <a:pathLst>
                <a:path w="109" h="173">
                  <a:moveTo>
                    <a:pt x="1" y="10"/>
                  </a:moveTo>
                  <a:lnTo>
                    <a:pt x="17" y="1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1"/>
                  </a:lnTo>
                  <a:lnTo>
                    <a:pt x="21" y="1"/>
                  </a:lnTo>
                  <a:lnTo>
                    <a:pt x="21" y="1"/>
                  </a:lnTo>
                  <a:lnTo>
                    <a:pt x="109" y="160"/>
                  </a:lnTo>
                  <a:lnTo>
                    <a:pt x="109" y="160"/>
                  </a:lnTo>
                  <a:lnTo>
                    <a:pt x="109" y="161"/>
                  </a:lnTo>
                  <a:lnTo>
                    <a:pt x="109" y="161"/>
                  </a:lnTo>
                  <a:lnTo>
                    <a:pt x="109" y="163"/>
                  </a:lnTo>
                  <a:lnTo>
                    <a:pt x="109" y="163"/>
                  </a:lnTo>
                  <a:lnTo>
                    <a:pt x="109" y="163"/>
                  </a:lnTo>
                  <a:lnTo>
                    <a:pt x="108" y="163"/>
                  </a:lnTo>
                  <a:lnTo>
                    <a:pt x="108" y="164"/>
                  </a:lnTo>
                  <a:lnTo>
                    <a:pt x="92" y="173"/>
                  </a:lnTo>
                  <a:lnTo>
                    <a:pt x="92" y="173"/>
                  </a:lnTo>
                  <a:lnTo>
                    <a:pt x="90" y="173"/>
                  </a:lnTo>
                  <a:lnTo>
                    <a:pt x="90" y="173"/>
                  </a:lnTo>
                  <a:lnTo>
                    <a:pt x="90" y="173"/>
                  </a:lnTo>
                  <a:lnTo>
                    <a:pt x="89" y="173"/>
                  </a:lnTo>
                  <a:lnTo>
                    <a:pt x="89" y="173"/>
                  </a:lnTo>
                  <a:lnTo>
                    <a:pt x="89" y="172"/>
                  </a:lnTo>
                  <a:lnTo>
                    <a:pt x="88" y="172"/>
                  </a:lnTo>
                  <a:lnTo>
                    <a:pt x="1" y="14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10"/>
                  </a:lnTo>
                  <a:lnTo>
                    <a:pt x="1" y="10"/>
                  </a:lnTo>
                  <a:lnTo>
                    <a:pt x="1" y="10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18" name="Freeform 22"/>
            <p:cNvSpPr>
              <a:spLocks/>
            </p:cNvSpPr>
            <p:nvPr/>
          </p:nvSpPr>
          <p:spPr bwMode="auto">
            <a:xfrm>
              <a:off x="7815802" y="5274212"/>
              <a:ext cx="134788" cy="173668"/>
            </a:xfrm>
            <a:custGeom>
              <a:avLst/>
              <a:gdLst/>
              <a:ahLst/>
              <a:cxnLst>
                <a:cxn ang="0">
                  <a:pos x="1" y="10"/>
                </a:cxn>
                <a:cxn ang="0">
                  <a:pos x="17" y="1"/>
                </a:cxn>
                <a:cxn ang="0">
                  <a:pos x="18" y="0"/>
                </a:cxn>
                <a:cxn ang="0">
                  <a:pos x="20" y="0"/>
                </a:cxn>
                <a:cxn ang="0">
                  <a:pos x="20" y="1"/>
                </a:cxn>
                <a:cxn ang="0">
                  <a:pos x="21" y="1"/>
                </a:cxn>
                <a:cxn ang="0">
                  <a:pos x="109" y="160"/>
                </a:cxn>
                <a:cxn ang="0">
                  <a:pos x="109" y="161"/>
                </a:cxn>
                <a:cxn ang="0">
                  <a:pos x="109" y="163"/>
                </a:cxn>
                <a:cxn ang="0">
                  <a:pos x="108" y="163"/>
                </a:cxn>
                <a:cxn ang="0">
                  <a:pos x="108" y="164"/>
                </a:cxn>
                <a:cxn ang="0">
                  <a:pos x="92" y="173"/>
                </a:cxn>
                <a:cxn ang="0">
                  <a:pos x="90" y="173"/>
                </a:cxn>
                <a:cxn ang="0">
                  <a:pos x="89" y="173"/>
                </a:cxn>
                <a:cxn ang="0">
                  <a:pos x="89" y="172"/>
                </a:cxn>
                <a:cxn ang="0">
                  <a:pos x="88" y="172"/>
                </a:cxn>
                <a:cxn ang="0">
                  <a:pos x="1" y="14"/>
                </a:cxn>
                <a:cxn ang="0">
                  <a:pos x="0" y="13"/>
                </a:cxn>
                <a:cxn ang="0">
                  <a:pos x="0" y="11"/>
                </a:cxn>
                <a:cxn ang="0">
                  <a:pos x="0" y="10"/>
                </a:cxn>
                <a:cxn ang="0">
                  <a:pos x="1" y="10"/>
                </a:cxn>
              </a:cxnLst>
              <a:rect l="0" t="0" r="r" b="b"/>
              <a:pathLst>
                <a:path w="109" h="173">
                  <a:moveTo>
                    <a:pt x="1" y="10"/>
                  </a:moveTo>
                  <a:lnTo>
                    <a:pt x="17" y="1"/>
                  </a:lnTo>
                  <a:lnTo>
                    <a:pt x="18" y="0"/>
                  </a:lnTo>
                  <a:lnTo>
                    <a:pt x="20" y="0"/>
                  </a:lnTo>
                  <a:lnTo>
                    <a:pt x="20" y="1"/>
                  </a:lnTo>
                  <a:lnTo>
                    <a:pt x="21" y="1"/>
                  </a:lnTo>
                  <a:lnTo>
                    <a:pt x="109" y="160"/>
                  </a:lnTo>
                  <a:lnTo>
                    <a:pt x="109" y="161"/>
                  </a:lnTo>
                  <a:lnTo>
                    <a:pt x="109" y="163"/>
                  </a:lnTo>
                  <a:lnTo>
                    <a:pt x="108" y="163"/>
                  </a:lnTo>
                  <a:lnTo>
                    <a:pt x="108" y="164"/>
                  </a:lnTo>
                  <a:lnTo>
                    <a:pt x="92" y="173"/>
                  </a:lnTo>
                  <a:lnTo>
                    <a:pt x="90" y="173"/>
                  </a:lnTo>
                  <a:lnTo>
                    <a:pt x="89" y="173"/>
                  </a:lnTo>
                  <a:lnTo>
                    <a:pt x="89" y="172"/>
                  </a:lnTo>
                  <a:lnTo>
                    <a:pt x="88" y="172"/>
                  </a:lnTo>
                  <a:lnTo>
                    <a:pt x="1" y="14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0" y="10"/>
                  </a:lnTo>
                  <a:lnTo>
                    <a:pt x="1" y="10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19" name="Freeform 23"/>
            <p:cNvSpPr>
              <a:spLocks/>
            </p:cNvSpPr>
            <p:nvPr/>
          </p:nvSpPr>
          <p:spPr bwMode="auto">
            <a:xfrm>
              <a:off x="7817150" y="5272205"/>
              <a:ext cx="20219" cy="13050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1" y="13"/>
                </a:cxn>
                <a:cxn ang="0">
                  <a:pos x="17" y="3"/>
                </a:cxn>
                <a:cxn ang="0">
                  <a:pos x="16" y="0"/>
                </a:cxn>
                <a:cxn ang="0">
                  <a:pos x="0" y="9"/>
                </a:cxn>
              </a:cxnLst>
              <a:rect l="0" t="0" r="r" b="b"/>
              <a:pathLst>
                <a:path w="17" h="13">
                  <a:moveTo>
                    <a:pt x="0" y="9"/>
                  </a:moveTo>
                  <a:lnTo>
                    <a:pt x="1" y="13"/>
                  </a:lnTo>
                  <a:lnTo>
                    <a:pt x="17" y="3"/>
                  </a:lnTo>
                  <a:lnTo>
                    <a:pt x="16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20" name="Freeform 24"/>
            <p:cNvSpPr>
              <a:spLocks/>
            </p:cNvSpPr>
            <p:nvPr/>
          </p:nvSpPr>
          <p:spPr bwMode="auto">
            <a:xfrm>
              <a:off x="7817150" y="5272205"/>
              <a:ext cx="20219" cy="13050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1" y="13"/>
                </a:cxn>
                <a:cxn ang="0">
                  <a:pos x="17" y="3"/>
                </a:cxn>
                <a:cxn ang="0">
                  <a:pos x="16" y="0"/>
                </a:cxn>
                <a:cxn ang="0">
                  <a:pos x="0" y="9"/>
                </a:cxn>
              </a:cxnLst>
              <a:rect l="0" t="0" r="r" b="b"/>
              <a:pathLst>
                <a:path w="17" h="13">
                  <a:moveTo>
                    <a:pt x="0" y="9"/>
                  </a:moveTo>
                  <a:lnTo>
                    <a:pt x="1" y="13"/>
                  </a:lnTo>
                  <a:lnTo>
                    <a:pt x="17" y="3"/>
                  </a:lnTo>
                  <a:lnTo>
                    <a:pt x="16" y="0"/>
                  </a:lnTo>
                  <a:lnTo>
                    <a:pt x="0" y="9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21" name="Freeform 25"/>
            <p:cNvSpPr>
              <a:spLocks/>
            </p:cNvSpPr>
            <p:nvPr/>
          </p:nvSpPr>
          <p:spPr bwMode="auto">
            <a:xfrm>
              <a:off x="7836020" y="5272205"/>
              <a:ext cx="9436" cy="5019"/>
            </a:xfrm>
            <a:custGeom>
              <a:avLst/>
              <a:gdLst/>
              <a:ahLst/>
              <a:cxnLst>
                <a:cxn ang="0">
                  <a:pos x="7" y="3"/>
                </a:cxn>
                <a:cxn ang="0">
                  <a:pos x="6" y="2"/>
                </a:cxn>
                <a:cxn ang="0">
                  <a:pos x="4" y="2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1" y="5"/>
                </a:cxn>
                <a:cxn ang="0">
                  <a:pos x="3" y="5"/>
                </a:cxn>
                <a:cxn ang="0">
                  <a:pos x="3" y="5"/>
                </a:cxn>
                <a:cxn ang="0">
                  <a:pos x="7" y="3"/>
                </a:cxn>
              </a:cxnLst>
              <a:rect l="0" t="0" r="r" b="b"/>
              <a:pathLst>
                <a:path w="7" h="5">
                  <a:moveTo>
                    <a:pt x="7" y="3"/>
                  </a:moveTo>
                  <a:lnTo>
                    <a:pt x="6" y="2"/>
                  </a:lnTo>
                  <a:lnTo>
                    <a:pt x="4" y="2"/>
                  </a:lnTo>
                  <a:lnTo>
                    <a:pt x="4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7" y="3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22" name="Freeform 26"/>
            <p:cNvSpPr>
              <a:spLocks/>
            </p:cNvSpPr>
            <p:nvPr/>
          </p:nvSpPr>
          <p:spPr bwMode="auto">
            <a:xfrm>
              <a:off x="7836020" y="5272205"/>
              <a:ext cx="9436" cy="5019"/>
            </a:xfrm>
            <a:custGeom>
              <a:avLst/>
              <a:gdLst/>
              <a:ahLst/>
              <a:cxnLst>
                <a:cxn ang="0">
                  <a:pos x="7" y="3"/>
                </a:cxn>
                <a:cxn ang="0">
                  <a:pos x="6" y="2"/>
                </a:cxn>
                <a:cxn ang="0">
                  <a:pos x="4" y="2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1" y="3"/>
                </a:cxn>
                <a:cxn ang="0">
                  <a:pos x="1" y="5"/>
                </a:cxn>
                <a:cxn ang="0">
                  <a:pos x="3" y="5"/>
                </a:cxn>
                <a:cxn ang="0">
                  <a:pos x="7" y="3"/>
                </a:cxn>
              </a:cxnLst>
              <a:rect l="0" t="0" r="r" b="b"/>
              <a:pathLst>
                <a:path w="7" h="5">
                  <a:moveTo>
                    <a:pt x="7" y="3"/>
                  </a:moveTo>
                  <a:lnTo>
                    <a:pt x="6" y="2"/>
                  </a:lnTo>
                  <a:lnTo>
                    <a:pt x="4" y="2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1" y="3"/>
                  </a:lnTo>
                  <a:lnTo>
                    <a:pt x="1" y="5"/>
                  </a:lnTo>
                  <a:lnTo>
                    <a:pt x="3" y="5"/>
                  </a:lnTo>
                  <a:lnTo>
                    <a:pt x="7" y="3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23" name="Freeform 27"/>
            <p:cNvSpPr>
              <a:spLocks/>
            </p:cNvSpPr>
            <p:nvPr/>
          </p:nvSpPr>
          <p:spPr bwMode="auto">
            <a:xfrm>
              <a:off x="7840064" y="5275216"/>
              <a:ext cx="113222" cy="159614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88" y="159"/>
                </a:cxn>
                <a:cxn ang="0">
                  <a:pos x="91" y="158"/>
                </a:cxn>
                <a:cxn ang="0">
                  <a:pos x="4" y="0"/>
                </a:cxn>
                <a:cxn ang="0">
                  <a:pos x="0" y="2"/>
                </a:cxn>
              </a:cxnLst>
              <a:rect l="0" t="0" r="r" b="b"/>
              <a:pathLst>
                <a:path w="91" h="159">
                  <a:moveTo>
                    <a:pt x="0" y="2"/>
                  </a:moveTo>
                  <a:lnTo>
                    <a:pt x="88" y="159"/>
                  </a:lnTo>
                  <a:lnTo>
                    <a:pt x="91" y="158"/>
                  </a:lnTo>
                  <a:lnTo>
                    <a:pt x="4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24" name="Freeform 28"/>
            <p:cNvSpPr>
              <a:spLocks/>
            </p:cNvSpPr>
            <p:nvPr/>
          </p:nvSpPr>
          <p:spPr bwMode="auto">
            <a:xfrm>
              <a:off x="7840064" y="5275216"/>
              <a:ext cx="113222" cy="159614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88" y="159"/>
                </a:cxn>
                <a:cxn ang="0">
                  <a:pos x="91" y="158"/>
                </a:cxn>
                <a:cxn ang="0">
                  <a:pos x="4" y="0"/>
                </a:cxn>
                <a:cxn ang="0">
                  <a:pos x="0" y="2"/>
                </a:cxn>
              </a:cxnLst>
              <a:rect l="0" t="0" r="r" b="b"/>
              <a:pathLst>
                <a:path w="91" h="159">
                  <a:moveTo>
                    <a:pt x="0" y="2"/>
                  </a:moveTo>
                  <a:lnTo>
                    <a:pt x="88" y="159"/>
                  </a:lnTo>
                  <a:lnTo>
                    <a:pt x="91" y="158"/>
                  </a:lnTo>
                  <a:lnTo>
                    <a:pt x="4" y="0"/>
                  </a:lnTo>
                  <a:lnTo>
                    <a:pt x="0" y="2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25" name="Freeform 29"/>
            <p:cNvSpPr>
              <a:spLocks/>
            </p:cNvSpPr>
            <p:nvPr/>
          </p:nvSpPr>
          <p:spPr bwMode="auto">
            <a:xfrm>
              <a:off x="7949242" y="5433826"/>
              <a:ext cx="5392" cy="7027"/>
            </a:xfrm>
            <a:custGeom>
              <a:avLst/>
              <a:gdLst/>
              <a:ahLst/>
              <a:cxnLst>
                <a:cxn ang="0">
                  <a:pos x="1" y="7"/>
                </a:cxn>
                <a:cxn ang="0">
                  <a:pos x="1" y="5"/>
                </a:cxn>
                <a:cxn ang="0">
                  <a:pos x="3" y="5"/>
                </a:cxn>
                <a:cxn ang="0">
                  <a:pos x="3" y="4"/>
                </a:cxn>
                <a:cxn ang="0">
                  <a:pos x="4" y="4"/>
                </a:cxn>
                <a:cxn ang="0">
                  <a:pos x="4" y="2"/>
                </a:cxn>
                <a:cxn ang="0">
                  <a:pos x="3" y="1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4"/>
                </a:cxn>
                <a:cxn ang="0">
                  <a:pos x="1" y="7"/>
                </a:cxn>
              </a:cxnLst>
              <a:rect l="0" t="0" r="r" b="b"/>
              <a:pathLst>
                <a:path w="4" h="7">
                  <a:moveTo>
                    <a:pt x="1" y="7"/>
                  </a:moveTo>
                  <a:lnTo>
                    <a:pt x="1" y="5"/>
                  </a:lnTo>
                  <a:lnTo>
                    <a:pt x="3" y="5"/>
                  </a:lnTo>
                  <a:lnTo>
                    <a:pt x="3" y="4"/>
                  </a:lnTo>
                  <a:lnTo>
                    <a:pt x="4" y="4"/>
                  </a:lnTo>
                  <a:lnTo>
                    <a:pt x="4" y="2"/>
                  </a:lnTo>
                  <a:lnTo>
                    <a:pt x="3" y="1"/>
                  </a:lnTo>
                  <a:lnTo>
                    <a:pt x="3" y="0"/>
                  </a:lnTo>
                  <a:lnTo>
                    <a:pt x="3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7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26" name="Freeform 30"/>
            <p:cNvSpPr>
              <a:spLocks/>
            </p:cNvSpPr>
            <p:nvPr/>
          </p:nvSpPr>
          <p:spPr bwMode="auto">
            <a:xfrm>
              <a:off x="7949242" y="5433826"/>
              <a:ext cx="5392" cy="7027"/>
            </a:xfrm>
            <a:custGeom>
              <a:avLst/>
              <a:gdLst/>
              <a:ahLst/>
              <a:cxnLst>
                <a:cxn ang="0">
                  <a:pos x="1" y="7"/>
                </a:cxn>
                <a:cxn ang="0">
                  <a:pos x="1" y="5"/>
                </a:cxn>
                <a:cxn ang="0">
                  <a:pos x="3" y="5"/>
                </a:cxn>
                <a:cxn ang="0">
                  <a:pos x="3" y="4"/>
                </a:cxn>
                <a:cxn ang="0">
                  <a:pos x="4" y="4"/>
                </a:cxn>
                <a:cxn ang="0">
                  <a:pos x="4" y="2"/>
                </a:cxn>
                <a:cxn ang="0">
                  <a:pos x="3" y="1"/>
                </a:cxn>
                <a:cxn ang="0">
                  <a:pos x="3" y="0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0" y="4"/>
                </a:cxn>
                <a:cxn ang="0">
                  <a:pos x="1" y="7"/>
                </a:cxn>
              </a:cxnLst>
              <a:rect l="0" t="0" r="r" b="b"/>
              <a:pathLst>
                <a:path w="4" h="7">
                  <a:moveTo>
                    <a:pt x="1" y="7"/>
                  </a:moveTo>
                  <a:lnTo>
                    <a:pt x="1" y="5"/>
                  </a:lnTo>
                  <a:lnTo>
                    <a:pt x="3" y="5"/>
                  </a:lnTo>
                  <a:lnTo>
                    <a:pt x="3" y="4"/>
                  </a:lnTo>
                  <a:lnTo>
                    <a:pt x="4" y="4"/>
                  </a:lnTo>
                  <a:lnTo>
                    <a:pt x="4" y="2"/>
                  </a:lnTo>
                  <a:lnTo>
                    <a:pt x="3" y="1"/>
                  </a:lnTo>
                  <a:lnTo>
                    <a:pt x="3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7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27" name="Freeform 31"/>
            <p:cNvSpPr>
              <a:spLocks/>
            </p:cNvSpPr>
            <p:nvPr/>
          </p:nvSpPr>
          <p:spPr bwMode="auto">
            <a:xfrm>
              <a:off x="7930371" y="5437841"/>
              <a:ext cx="20219" cy="11043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1" y="11"/>
                </a:cxn>
                <a:cxn ang="0">
                  <a:pos x="17" y="3"/>
                </a:cxn>
                <a:cxn ang="0">
                  <a:pos x="16" y="0"/>
                </a:cxn>
                <a:cxn ang="0">
                  <a:pos x="0" y="9"/>
                </a:cxn>
              </a:cxnLst>
              <a:rect l="0" t="0" r="r" b="b"/>
              <a:pathLst>
                <a:path w="17" h="11">
                  <a:moveTo>
                    <a:pt x="0" y="9"/>
                  </a:moveTo>
                  <a:lnTo>
                    <a:pt x="1" y="11"/>
                  </a:lnTo>
                  <a:lnTo>
                    <a:pt x="17" y="3"/>
                  </a:lnTo>
                  <a:lnTo>
                    <a:pt x="16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28" name="Freeform 32"/>
            <p:cNvSpPr>
              <a:spLocks/>
            </p:cNvSpPr>
            <p:nvPr/>
          </p:nvSpPr>
          <p:spPr bwMode="auto">
            <a:xfrm>
              <a:off x="7930371" y="5437841"/>
              <a:ext cx="20219" cy="11043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1" y="11"/>
                </a:cxn>
                <a:cxn ang="0">
                  <a:pos x="17" y="3"/>
                </a:cxn>
                <a:cxn ang="0">
                  <a:pos x="16" y="0"/>
                </a:cxn>
                <a:cxn ang="0">
                  <a:pos x="0" y="9"/>
                </a:cxn>
              </a:cxnLst>
              <a:rect l="0" t="0" r="r" b="b"/>
              <a:pathLst>
                <a:path w="17" h="11">
                  <a:moveTo>
                    <a:pt x="0" y="9"/>
                  </a:moveTo>
                  <a:lnTo>
                    <a:pt x="1" y="11"/>
                  </a:lnTo>
                  <a:lnTo>
                    <a:pt x="17" y="3"/>
                  </a:lnTo>
                  <a:lnTo>
                    <a:pt x="16" y="0"/>
                  </a:lnTo>
                  <a:lnTo>
                    <a:pt x="0" y="9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29" name="Freeform 33"/>
            <p:cNvSpPr>
              <a:spLocks/>
            </p:cNvSpPr>
            <p:nvPr/>
          </p:nvSpPr>
          <p:spPr bwMode="auto">
            <a:xfrm>
              <a:off x="7922284" y="5444869"/>
              <a:ext cx="8087" cy="6023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0" y="3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3" y="4"/>
                </a:cxn>
                <a:cxn ang="0">
                  <a:pos x="3" y="6"/>
                </a:cxn>
                <a:cxn ang="0">
                  <a:pos x="4" y="4"/>
                </a:cxn>
                <a:cxn ang="0">
                  <a:pos x="6" y="4"/>
                </a:cxn>
                <a:cxn ang="0">
                  <a:pos x="7" y="4"/>
                </a:cxn>
                <a:cxn ang="0">
                  <a:pos x="6" y="2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3" y="0"/>
                </a:cxn>
                <a:cxn ang="0">
                  <a:pos x="0" y="3"/>
                </a:cxn>
              </a:cxnLst>
              <a:rect l="0" t="0" r="r" b="b"/>
              <a:pathLst>
                <a:path w="7" h="6">
                  <a:moveTo>
                    <a:pt x="0" y="3"/>
                  </a:moveTo>
                  <a:lnTo>
                    <a:pt x="0" y="3"/>
                  </a:lnTo>
                  <a:lnTo>
                    <a:pt x="2" y="4"/>
                  </a:lnTo>
                  <a:lnTo>
                    <a:pt x="2" y="4"/>
                  </a:lnTo>
                  <a:lnTo>
                    <a:pt x="3" y="4"/>
                  </a:lnTo>
                  <a:lnTo>
                    <a:pt x="3" y="6"/>
                  </a:lnTo>
                  <a:lnTo>
                    <a:pt x="4" y="4"/>
                  </a:lnTo>
                  <a:lnTo>
                    <a:pt x="6" y="4"/>
                  </a:lnTo>
                  <a:lnTo>
                    <a:pt x="7" y="4"/>
                  </a:lnTo>
                  <a:lnTo>
                    <a:pt x="6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0" name="Freeform 34"/>
            <p:cNvSpPr>
              <a:spLocks/>
            </p:cNvSpPr>
            <p:nvPr/>
          </p:nvSpPr>
          <p:spPr bwMode="auto">
            <a:xfrm>
              <a:off x="7922284" y="5444869"/>
              <a:ext cx="8087" cy="6023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2" y="4"/>
                </a:cxn>
                <a:cxn ang="0">
                  <a:pos x="3" y="4"/>
                </a:cxn>
                <a:cxn ang="0">
                  <a:pos x="3" y="6"/>
                </a:cxn>
                <a:cxn ang="0">
                  <a:pos x="4" y="4"/>
                </a:cxn>
                <a:cxn ang="0">
                  <a:pos x="6" y="4"/>
                </a:cxn>
                <a:cxn ang="0">
                  <a:pos x="7" y="4"/>
                </a:cxn>
                <a:cxn ang="0">
                  <a:pos x="6" y="2"/>
                </a:cxn>
                <a:cxn ang="0">
                  <a:pos x="4" y="2"/>
                </a:cxn>
                <a:cxn ang="0">
                  <a:pos x="3" y="0"/>
                </a:cxn>
                <a:cxn ang="0">
                  <a:pos x="0" y="3"/>
                </a:cxn>
              </a:cxnLst>
              <a:rect l="0" t="0" r="r" b="b"/>
              <a:pathLst>
                <a:path w="7" h="6">
                  <a:moveTo>
                    <a:pt x="0" y="3"/>
                  </a:moveTo>
                  <a:lnTo>
                    <a:pt x="2" y="4"/>
                  </a:lnTo>
                  <a:lnTo>
                    <a:pt x="3" y="4"/>
                  </a:lnTo>
                  <a:lnTo>
                    <a:pt x="3" y="6"/>
                  </a:lnTo>
                  <a:lnTo>
                    <a:pt x="4" y="4"/>
                  </a:lnTo>
                  <a:lnTo>
                    <a:pt x="6" y="4"/>
                  </a:lnTo>
                  <a:lnTo>
                    <a:pt x="7" y="4"/>
                  </a:lnTo>
                  <a:lnTo>
                    <a:pt x="6" y="2"/>
                  </a:lnTo>
                  <a:lnTo>
                    <a:pt x="4" y="2"/>
                  </a:lnTo>
                  <a:lnTo>
                    <a:pt x="3" y="0"/>
                  </a:lnTo>
                  <a:lnTo>
                    <a:pt x="0" y="3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1" name="Freeform 35"/>
            <p:cNvSpPr>
              <a:spLocks/>
            </p:cNvSpPr>
            <p:nvPr/>
          </p:nvSpPr>
          <p:spPr bwMode="auto">
            <a:xfrm>
              <a:off x="7813106" y="5287262"/>
              <a:ext cx="113222" cy="160618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88" y="160"/>
                </a:cxn>
                <a:cxn ang="0">
                  <a:pos x="91" y="157"/>
                </a:cxn>
                <a:cxn ang="0">
                  <a:pos x="4" y="0"/>
                </a:cxn>
                <a:cxn ang="0">
                  <a:pos x="0" y="1"/>
                </a:cxn>
              </a:cxnLst>
              <a:rect l="0" t="0" r="r" b="b"/>
              <a:pathLst>
                <a:path w="91" h="160">
                  <a:moveTo>
                    <a:pt x="0" y="1"/>
                  </a:moveTo>
                  <a:lnTo>
                    <a:pt x="88" y="160"/>
                  </a:lnTo>
                  <a:lnTo>
                    <a:pt x="91" y="157"/>
                  </a:lnTo>
                  <a:lnTo>
                    <a:pt x="4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2" name="Freeform 36"/>
            <p:cNvSpPr>
              <a:spLocks/>
            </p:cNvSpPr>
            <p:nvPr/>
          </p:nvSpPr>
          <p:spPr bwMode="auto">
            <a:xfrm>
              <a:off x="7813106" y="5287262"/>
              <a:ext cx="113222" cy="160618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88" y="160"/>
                </a:cxn>
                <a:cxn ang="0">
                  <a:pos x="91" y="157"/>
                </a:cxn>
                <a:cxn ang="0">
                  <a:pos x="4" y="0"/>
                </a:cxn>
                <a:cxn ang="0">
                  <a:pos x="0" y="1"/>
                </a:cxn>
              </a:cxnLst>
              <a:rect l="0" t="0" r="r" b="b"/>
              <a:pathLst>
                <a:path w="91" h="160">
                  <a:moveTo>
                    <a:pt x="0" y="1"/>
                  </a:moveTo>
                  <a:lnTo>
                    <a:pt x="88" y="160"/>
                  </a:lnTo>
                  <a:lnTo>
                    <a:pt x="91" y="157"/>
                  </a:lnTo>
                  <a:lnTo>
                    <a:pt x="4" y="0"/>
                  </a:lnTo>
                  <a:lnTo>
                    <a:pt x="0" y="1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3" name="Freeform 37"/>
            <p:cNvSpPr>
              <a:spLocks/>
            </p:cNvSpPr>
            <p:nvPr/>
          </p:nvSpPr>
          <p:spPr bwMode="auto">
            <a:xfrm>
              <a:off x="7813106" y="5281239"/>
              <a:ext cx="4043" cy="7027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2" y="2"/>
                </a:cxn>
                <a:cxn ang="0">
                  <a:pos x="2" y="3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6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4" y="6"/>
                </a:cxn>
                <a:cxn ang="0">
                  <a:pos x="3" y="6"/>
                </a:cxn>
                <a:cxn ang="0">
                  <a:pos x="4" y="4"/>
                </a:cxn>
                <a:cxn ang="0">
                  <a:pos x="3" y="4"/>
                </a:cxn>
                <a:cxn ang="0">
                  <a:pos x="4" y="4"/>
                </a:cxn>
                <a:cxn ang="0">
                  <a:pos x="3" y="0"/>
                </a:cxn>
              </a:cxnLst>
              <a:rect l="0" t="0" r="r" b="b"/>
              <a:pathLst>
                <a:path w="4" h="7">
                  <a:moveTo>
                    <a:pt x="3" y="0"/>
                  </a:moveTo>
                  <a:lnTo>
                    <a:pt x="2" y="2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0" y="7"/>
                  </a:lnTo>
                  <a:lnTo>
                    <a:pt x="4" y="6"/>
                  </a:lnTo>
                  <a:lnTo>
                    <a:pt x="3" y="6"/>
                  </a:lnTo>
                  <a:lnTo>
                    <a:pt x="4" y="4"/>
                  </a:lnTo>
                  <a:lnTo>
                    <a:pt x="3" y="4"/>
                  </a:lnTo>
                  <a:lnTo>
                    <a:pt x="4" y="4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4" name="Freeform 38"/>
            <p:cNvSpPr>
              <a:spLocks/>
            </p:cNvSpPr>
            <p:nvPr/>
          </p:nvSpPr>
          <p:spPr bwMode="auto">
            <a:xfrm>
              <a:off x="7813106" y="5281239"/>
              <a:ext cx="4043" cy="7027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2" y="2"/>
                </a:cxn>
                <a:cxn ang="0">
                  <a:pos x="2" y="3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0" y="6"/>
                </a:cxn>
                <a:cxn ang="0">
                  <a:pos x="0" y="7"/>
                </a:cxn>
                <a:cxn ang="0">
                  <a:pos x="4" y="6"/>
                </a:cxn>
                <a:cxn ang="0">
                  <a:pos x="3" y="6"/>
                </a:cxn>
                <a:cxn ang="0">
                  <a:pos x="4" y="4"/>
                </a:cxn>
                <a:cxn ang="0">
                  <a:pos x="3" y="4"/>
                </a:cxn>
                <a:cxn ang="0">
                  <a:pos x="4" y="4"/>
                </a:cxn>
                <a:cxn ang="0">
                  <a:pos x="3" y="0"/>
                </a:cxn>
              </a:cxnLst>
              <a:rect l="0" t="0" r="r" b="b"/>
              <a:pathLst>
                <a:path w="4" h="7">
                  <a:moveTo>
                    <a:pt x="3" y="0"/>
                  </a:moveTo>
                  <a:lnTo>
                    <a:pt x="2" y="2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4" y="6"/>
                  </a:lnTo>
                  <a:lnTo>
                    <a:pt x="3" y="6"/>
                  </a:lnTo>
                  <a:lnTo>
                    <a:pt x="4" y="4"/>
                  </a:lnTo>
                  <a:lnTo>
                    <a:pt x="3" y="4"/>
                  </a:lnTo>
                  <a:lnTo>
                    <a:pt x="4" y="4"/>
                  </a:lnTo>
                  <a:lnTo>
                    <a:pt x="3" y="0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5" name="Freeform 39"/>
            <p:cNvSpPr>
              <a:spLocks/>
            </p:cNvSpPr>
            <p:nvPr/>
          </p:nvSpPr>
          <p:spPr bwMode="auto">
            <a:xfrm>
              <a:off x="7849499" y="5258151"/>
              <a:ext cx="137483" cy="173668"/>
            </a:xfrm>
            <a:custGeom>
              <a:avLst/>
              <a:gdLst/>
              <a:ahLst/>
              <a:cxnLst>
                <a:cxn ang="0">
                  <a:pos x="2" y="10"/>
                </a:cxn>
                <a:cxn ang="0">
                  <a:pos x="18" y="0"/>
                </a:cxn>
                <a:cxn ang="0">
                  <a:pos x="19" y="0"/>
                </a:cxn>
                <a:cxn ang="0">
                  <a:pos x="19" y="0"/>
                </a:cxn>
                <a:cxn ang="0">
                  <a:pos x="19" y="0"/>
                </a:cxn>
                <a:cxn ang="0">
                  <a:pos x="21" y="0"/>
                </a:cxn>
                <a:cxn ang="0">
                  <a:pos x="21" y="0"/>
                </a:cxn>
                <a:cxn ang="0">
                  <a:pos x="21" y="0"/>
                </a:cxn>
                <a:cxn ang="0">
                  <a:pos x="22" y="2"/>
                </a:cxn>
                <a:cxn ang="0">
                  <a:pos x="22" y="3"/>
                </a:cxn>
                <a:cxn ang="0">
                  <a:pos x="110" y="160"/>
                </a:cxn>
                <a:cxn ang="0">
                  <a:pos x="110" y="160"/>
                </a:cxn>
                <a:cxn ang="0">
                  <a:pos x="110" y="162"/>
                </a:cxn>
                <a:cxn ang="0">
                  <a:pos x="110" y="162"/>
                </a:cxn>
                <a:cxn ang="0">
                  <a:pos x="110" y="163"/>
                </a:cxn>
                <a:cxn ang="0">
                  <a:pos x="110" y="163"/>
                </a:cxn>
                <a:cxn ang="0">
                  <a:pos x="110" y="163"/>
                </a:cxn>
                <a:cxn ang="0">
                  <a:pos x="110" y="163"/>
                </a:cxn>
                <a:cxn ang="0">
                  <a:pos x="109" y="164"/>
                </a:cxn>
                <a:cxn ang="0">
                  <a:pos x="93" y="173"/>
                </a:cxn>
                <a:cxn ang="0">
                  <a:pos x="93" y="173"/>
                </a:cxn>
                <a:cxn ang="0">
                  <a:pos x="91" y="173"/>
                </a:cxn>
                <a:cxn ang="0">
                  <a:pos x="91" y="173"/>
                </a:cxn>
                <a:cxn ang="0">
                  <a:pos x="91" y="173"/>
                </a:cxn>
                <a:cxn ang="0">
                  <a:pos x="90" y="173"/>
                </a:cxn>
                <a:cxn ang="0">
                  <a:pos x="90" y="173"/>
                </a:cxn>
                <a:cxn ang="0">
                  <a:pos x="90" y="172"/>
                </a:cxn>
                <a:cxn ang="0">
                  <a:pos x="88" y="172"/>
                </a:cxn>
                <a:cxn ang="0">
                  <a:pos x="2" y="14"/>
                </a:cxn>
                <a:cxn ang="0">
                  <a:pos x="2" y="13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2" y="10"/>
                </a:cxn>
                <a:cxn ang="0">
                  <a:pos x="2" y="10"/>
                </a:cxn>
                <a:cxn ang="0">
                  <a:pos x="2" y="10"/>
                </a:cxn>
                <a:cxn ang="0">
                  <a:pos x="2" y="10"/>
                </a:cxn>
              </a:cxnLst>
              <a:rect l="0" t="0" r="r" b="b"/>
              <a:pathLst>
                <a:path w="110" h="173">
                  <a:moveTo>
                    <a:pt x="2" y="10"/>
                  </a:moveTo>
                  <a:lnTo>
                    <a:pt x="18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2" y="2"/>
                  </a:lnTo>
                  <a:lnTo>
                    <a:pt x="22" y="3"/>
                  </a:lnTo>
                  <a:lnTo>
                    <a:pt x="110" y="160"/>
                  </a:lnTo>
                  <a:lnTo>
                    <a:pt x="110" y="160"/>
                  </a:lnTo>
                  <a:lnTo>
                    <a:pt x="110" y="162"/>
                  </a:lnTo>
                  <a:lnTo>
                    <a:pt x="110" y="162"/>
                  </a:lnTo>
                  <a:lnTo>
                    <a:pt x="110" y="163"/>
                  </a:lnTo>
                  <a:lnTo>
                    <a:pt x="110" y="163"/>
                  </a:lnTo>
                  <a:lnTo>
                    <a:pt x="110" y="163"/>
                  </a:lnTo>
                  <a:lnTo>
                    <a:pt x="110" y="163"/>
                  </a:lnTo>
                  <a:lnTo>
                    <a:pt x="109" y="164"/>
                  </a:lnTo>
                  <a:lnTo>
                    <a:pt x="93" y="173"/>
                  </a:lnTo>
                  <a:lnTo>
                    <a:pt x="93" y="173"/>
                  </a:lnTo>
                  <a:lnTo>
                    <a:pt x="91" y="173"/>
                  </a:lnTo>
                  <a:lnTo>
                    <a:pt x="91" y="173"/>
                  </a:lnTo>
                  <a:lnTo>
                    <a:pt x="91" y="173"/>
                  </a:lnTo>
                  <a:lnTo>
                    <a:pt x="90" y="173"/>
                  </a:lnTo>
                  <a:lnTo>
                    <a:pt x="90" y="173"/>
                  </a:lnTo>
                  <a:lnTo>
                    <a:pt x="90" y="172"/>
                  </a:lnTo>
                  <a:lnTo>
                    <a:pt x="88" y="172"/>
                  </a:lnTo>
                  <a:lnTo>
                    <a:pt x="2" y="14"/>
                  </a:lnTo>
                  <a:lnTo>
                    <a:pt x="2" y="13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2" y="10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6" name="Freeform 40"/>
            <p:cNvSpPr>
              <a:spLocks/>
            </p:cNvSpPr>
            <p:nvPr/>
          </p:nvSpPr>
          <p:spPr bwMode="auto">
            <a:xfrm>
              <a:off x="7849499" y="5258151"/>
              <a:ext cx="137483" cy="173668"/>
            </a:xfrm>
            <a:custGeom>
              <a:avLst/>
              <a:gdLst/>
              <a:ahLst/>
              <a:cxnLst>
                <a:cxn ang="0">
                  <a:pos x="2" y="10"/>
                </a:cxn>
                <a:cxn ang="0">
                  <a:pos x="18" y="0"/>
                </a:cxn>
                <a:cxn ang="0">
                  <a:pos x="19" y="0"/>
                </a:cxn>
                <a:cxn ang="0">
                  <a:pos x="21" y="0"/>
                </a:cxn>
                <a:cxn ang="0">
                  <a:pos x="22" y="2"/>
                </a:cxn>
                <a:cxn ang="0">
                  <a:pos x="22" y="3"/>
                </a:cxn>
                <a:cxn ang="0">
                  <a:pos x="110" y="160"/>
                </a:cxn>
                <a:cxn ang="0">
                  <a:pos x="110" y="162"/>
                </a:cxn>
                <a:cxn ang="0">
                  <a:pos x="110" y="163"/>
                </a:cxn>
                <a:cxn ang="0">
                  <a:pos x="109" y="164"/>
                </a:cxn>
                <a:cxn ang="0">
                  <a:pos x="93" y="173"/>
                </a:cxn>
                <a:cxn ang="0">
                  <a:pos x="91" y="173"/>
                </a:cxn>
                <a:cxn ang="0">
                  <a:pos x="90" y="173"/>
                </a:cxn>
                <a:cxn ang="0">
                  <a:pos x="90" y="172"/>
                </a:cxn>
                <a:cxn ang="0">
                  <a:pos x="88" y="172"/>
                </a:cxn>
                <a:cxn ang="0">
                  <a:pos x="2" y="14"/>
                </a:cxn>
                <a:cxn ang="0">
                  <a:pos x="2" y="13"/>
                </a:cxn>
                <a:cxn ang="0">
                  <a:pos x="0" y="12"/>
                </a:cxn>
                <a:cxn ang="0">
                  <a:pos x="2" y="10"/>
                </a:cxn>
              </a:cxnLst>
              <a:rect l="0" t="0" r="r" b="b"/>
              <a:pathLst>
                <a:path w="110" h="173">
                  <a:moveTo>
                    <a:pt x="2" y="10"/>
                  </a:moveTo>
                  <a:lnTo>
                    <a:pt x="18" y="0"/>
                  </a:lnTo>
                  <a:lnTo>
                    <a:pt x="19" y="0"/>
                  </a:lnTo>
                  <a:lnTo>
                    <a:pt x="21" y="0"/>
                  </a:lnTo>
                  <a:lnTo>
                    <a:pt x="22" y="2"/>
                  </a:lnTo>
                  <a:lnTo>
                    <a:pt x="22" y="3"/>
                  </a:lnTo>
                  <a:lnTo>
                    <a:pt x="110" y="160"/>
                  </a:lnTo>
                  <a:lnTo>
                    <a:pt x="110" y="162"/>
                  </a:lnTo>
                  <a:lnTo>
                    <a:pt x="110" y="163"/>
                  </a:lnTo>
                  <a:lnTo>
                    <a:pt x="109" y="164"/>
                  </a:lnTo>
                  <a:lnTo>
                    <a:pt x="93" y="173"/>
                  </a:lnTo>
                  <a:lnTo>
                    <a:pt x="91" y="173"/>
                  </a:lnTo>
                  <a:lnTo>
                    <a:pt x="90" y="173"/>
                  </a:lnTo>
                  <a:lnTo>
                    <a:pt x="90" y="172"/>
                  </a:lnTo>
                  <a:lnTo>
                    <a:pt x="88" y="172"/>
                  </a:lnTo>
                  <a:lnTo>
                    <a:pt x="2" y="14"/>
                  </a:lnTo>
                  <a:lnTo>
                    <a:pt x="2" y="13"/>
                  </a:lnTo>
                  <a:lnTo>
                    <a:pt x="0" y="12"/>
                  </a:lnTo>
                  <a:lnTo>
                    <a:pt x="2" y="10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7" name="Freeform 41"/>
            <p:cNvSpPr>
              <a:spLocks/>
            </p:cNvSpPr>
            <p:nvPr/>
          </p:nvSpPr>
          <p:spPr bwMode="auto">
            <a:xfrm>
              <a:off x="7852194" y="5257146"/>
              <a:ext cx="21566" cy="11043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1" y="11"/>
                </a:cxn>
                <a:cxn ang="0">
                  <a:pos x="17" y="3"/>
                </a:cxn>
                <a:cxn ang="0">
                  <a:pos x="16" y="0"/>
                </a:cxn>
                <a:cxn ang="0">
                  <a:pos x="0" y="8"/>
                </a:cxn>
              </a:cxnLst>
              <a:rect l="0" t="0" r="r" b="b"/>
              <a:pathLst>
                <a:path w="17" h="11">
                  <a:moveTo>
                    <a:pt x="0" y="8"/>
                  </a:moveTo>
                  <a:lnTo>
                    <a:pt x="1" y="11"/>
                  </a:lnTo>
                  <a:lnTo>
                    <a:pt x="17" y="3"/>
                  </a:lnTo>
                  <a:lnTo>
                    <a:pt x="16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8" name="Freeform 42"/>
            <p:cNvSpPr>
              <a:spLocks/>
            </p:cNvSpPr>
            <p:nvPr/>
          </p:nvSpPr>
          <p:spPr bwMode="auto">
            <a:xfrm>
              <a:off x="7852194" y="5257146"/>
              <a:ext cx="21566" cy="11043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1" y="11"/>
                </a:cxn>
                <a:cxn ang="0">
                  <a:pos x="17" y="3"/>
                </a:cxn>
                <a:cxn ang="0">
                  <a:pos x="16" y="0"/>
                </a:cxn>
                <a:cxn ang="0">
                  <a:pos x="0" y="8"/>
                </a:cxn>
              </a:cxnLst>
              <a:rect l="0" t="0" r="r" b="b"/>
              <a:pathLst>
                <a:path w="17" h="11">
                  <a:moveTo>
                    <a:pt x="0" y="8"/>
                  </a:moveTo>
                  <a:lnTo>
                    <a:pt x="1" y="11"/>
                  </a:lnTo>
                  <a:lnTo>
                    <a:pt x="17" y="3"/>
                  </a:lnTo>
                  <a:lnTo>
                    <a:pt x="16" y="0"/>
                  </a:lnTo>
                  <a:lnTo>
                    <a:pt x="0" y="8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9" name="Freeform 43"/>
            <p:cNvSpPr>
              <a:spLocks/>
            </p:cNvSpPr>
            <p:nvPr/>
          </p:nvSpPr>
          <p:spPr bwMode="auto">
            <a:xfrm>
              <a:off x="7872413" y="5257146"/>
              <a:ext cx="6739" cy="4015"/>
            </a:xfrm>
            <a:custGeom>
              <a:avLst/>
              <a:gdLst/>
              <a:ahLst/>
              <a:cxnLst>
                <a:cxn ang="0">
                  <a:pos x="5" y="3"/>
                </a:cxn>
                <a:cxn ang="0">
                  <a:pos x="5" y="1"/>
                </a:cxn>
                <a:cxn ang="0">
                  <a:pos x="5" y="1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3" y="3"/>
                </a:cxn>
                <a:cxn ang="0">
                  <a:pos x="3" y="4"/>
                </a:cxn>
                <a:cxn ang="0">
                  <a:pos x="3" y="4"/>
                </a:cxn>
                <a:cxn ang="0">
                  <a:pos x="5" y="3"/>
                </a:cxn>
              </a:cxnLst>
              <a:rect l="0" t="0" r="r" b="b"/>
              <a:pathLst>
                <a:path w="5" h="4">
                  <a:moveTo>
                    <a:pt x="5" y="3"/>
                  </a:moveTo>
                  <a:lnTo>
                    <a:pt x="5" y="1"/>
                  </a:lnTo>
                  <a:lnTo>
                    <a:pt x="5" y="1"/>
                  </a:lnTo>
                  <a:lnTo>
                    <a:pt x="4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3"/>
                  </a:lnTo>
                  <a:lnTo>
                    <a:pt x="1" y="3"/>
                  </a:lnTo>
                  <a:lnTo>
                    <a:pt x="3" y="3"/>
                  </a:lnTo>
                  <a:lnTo>
                    <a:pt x="3" y="4"/>
                  </a:lnTo>
                  <a:lnTo>
                    <a:pt x="3" y="4"/>
                  </a:lnTo>
                  <a:lnTo>
                    <a:pt x="5" y="3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0" name="Freeform 44"/>
            <p:cNvSpPr>
              <a:spLocks/>
            </p:cNvSpPr>
            <p:nvPr/>
          </p:nvSpPr>
          <p:spPr bwMode="auto">
            <a:xfrm>
              <a:off x="7872413" y="5257146"/>
              <a:ext cx="6739" cy="4015"/>
            </a:xfrm>
            <a:custGeom>
              <a:avLst/>
              <a:gdLst/>
              <a:ahLst/>
              <a:cxnLst>
                <a:cxn ang="0">
                  <a:pos x="5" y="3"/>
                </a:cxn>
                <a:cxn ang="0">
                  <a:pos x="5" y="1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1" y="3"/>
                </a:cxn>
                <a:cxn ang="0">
                  <a:pos x="3" y="3"/>
                </a:cxn>
                <a:cxn ang="0">
                  <a:pos x="3" y="4"/>
                </a:cxn>
                <a:cxn ang="0">
                  <a:pos x="5" y="3"/>
                </a:cxn>
              </a:cxnLst>
              <a:rect l="0" t="0" r="r" b="b"/>
              <a:pathLst>
                <a:path w="5" h="4">
                  <a:moveTo>
                    <a:pt x="5" y="3"/>
                  </a:moveTo>
                  <a:lnTo>
                    <a:pt x="5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1" y="3"/>
                  </a:lnTo>
                  <a:lnTo>
                    <a:pt x="3" y="3"/>
                  </a:lnTo>
                  <a:lnTo>
                    <a:pt x="3" y="4"/>
                  </a:lnTo>
                  <a:lnTo>
                    <a:pt x="5" y="3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1" name="Freeform 45"/>
            <p:cNvSpPr>
              <a:spLocks/>
            </p:cNvSpPr>
            <p:nvPr/>
          </p:nvSpPr>
          <p:spPr bwMode="auto">
            <a:xfrm>
              <a:off x="7876456" y="5260158"/>
              <a:ext cx="111874" cy="158610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88" y="158"/>
                </a:cxn>
                <a:cxn ang="0">
                  <a:pos x="90" y="157"/>
                </a:cxn>
                <a:cxn ang="0">
                  <a:pos x="2" y="0"/>
                </a:cxn>
                <a:cxn ang="0">
                  <a:pos x="0" y="1"/>
                </a:cxn>
              </a:cxnLst>
              <a:rect l="0" t="0" r="r" b="b"/>
              <a:pathLst>
                <a:path w="90" h="158">
                  <a:moveTo>
                    <a:pt x="0" y="1"/>
                  </a:moveTo>
                  <a:lnTo>
                    <a:pt x="88" y="158"/>
                  </a:lnTo>
                  <a:lnTo>
                    <a:pt x="90" y="157"/>
                  </a:lnTo>
                  <a:lnTo>
                    <a:pt x="2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2" name="Freeform 46"/>
            <p:cNvSpPr>
              <a:spLocks/>
            </p:cNvSpPr>
            <p:nvPr/>
          </p:nvSpPr>
          <p:spPr bwMode="auto">
            <a:xfrm>
              <a:off x="7876456" y="5260158"/>
              <a:ext cx="111874" cy="158610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88" y="158"/>
                </a:cxn>
                <a:cxn ang="0">
                  <a:pos x="90" y="157"/>
                </a:cxn>
                <a:cxn ang="0">
                  <a:pos x="2" y="0"/>
                </a:cxn>
                <a:cxn ang="0">
                  <a:pos x="0" y="1"/>
                </a:cxn>
              </a:cxnLst>
              <a:rect l="0" t="0" r="r" b="b"/>
              <a:pathLst>
                <a:path w="90" h="158">
                  <a:moveTo>
                    <a:pt x="0" y="1"/>
                  </a:moveTo>
                  <a:lnTo>
                    <a:pt x="88" y="158"/>
                  </a:lnTo>
                  <a:lnTo>
                    <a:pt x="90" y="157"/>
                  </a:lnTo>
                  <a:lnTo>
                    <a:pt x="2" y="0"/>
                  </a:lnTo>
                  <a:lnTo>
                    <a:pt x="0" y="1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3" name="Freeform 47"/>
            <p:cNvSpPr>
              <a:spLocks/>
            </p:cNvSpPr>
            <p:nvPr/>
          </p:nvSpPr>
          <p:spPr bwMode="auto">
            <a:xfrm>
              <a:off x="7985635" y="5417764"/>
              <a:ext cx="5392" cy="7027"/>
            </a:xfrm>
            <a:custGeom>
              <a:avLst/>
              <a:gdLst/>
              <a:ahLst/>
              <a:cxnLst>
                <a:cxn ang="0">
                  <a:pos x="1" y="7"/>
                </a:cxn>
                <a:cxn ang="0">
                  <a:pos x="1" y="5"/>
                </a:cxn>
                <a:cxn ang="0">
                  <a:pos x="2" y="5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2" y="3"/>
                </a:cxn>
                <a:cxn ang="0">
                  <a:pos x="4" y="1"/>
                </a:cxn>
                <a:cxn ang="0">
                  <a:pos x="2" y="1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1" y="7"/>
                </a:cxn>
              </a:cxnLst>
              <a:rect l="0" t="0" r="r" b="b"/>
              <a:pathLst>
                <a:path w="4" h="7">
                  <a:moveTo>
                    <a:pt x="1" y="7"/>
                  </a:moveTo>
                  <a:lnTo>
                    <a:pt x="1" y="5"/>
                  </a:lnTo>
                  <a:lnTo>
                    <a:pt x="2" y="5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3"/>
                  </a:lnTo>
                  <a:lnTo>
                    <a:pt x="4" y="1"/>
                  </a:lnTo>
                  <a:lnTo>
                    <a:pt x="2" y="1"/>
                  </a:lnTo>
                  <a:lnTo>
                    <a:pt x="2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7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4" name="Freeform 48"/>
            <p:cNvSpPr>
              <a:spLocks/>
            </p:cNvSpPr>
            <p:nvPr/>
          </p:nvSpPr>
          <p:spPr bwMode="auto">
            <a:xfrm>
              <a:off x="7985635" y="5417764"/>
              <a:ext cx="5392" cy="7027"/>
            </a:xfrm>
            <a:custGeom>
              <a:avLst/>
              <a:gdLst/>
              <a:ahLst/>
              <a:cxnLst>
                <a:cxn ang="0">
                  <a:pos x="1" y="7"/>
                </a:cxn>
                <a:cxn ang="0">
                  <a:pos x="1" y="5"/>
                </a:cxn>
                <a:cxn ang="0">
                  <a:pos x="2" y="5"/>
                </a:cxn>
                <a:cxn ang="0">
                  <a:pos x="2" y="4"/>
                </a:cxn>
                <a:cxn ang="0">
                  <a:pos x="2" y="3"/>
                </a:cxn>
                <a:cxn ang="0">
                  <a:pos x="4" y="1"/>
                </a:cxn>
                <a:cxn ang="0">
                  <a:pos x="2" y="1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1" y="7"/>
                </a:cxn>
              </a:cxnLst>
              <a:rect l="0" t="0" r="r" b="b"/>
              <a:pathLst>
                <a:path w="4" h="7">
                  <a:moveTo>
                    <a:pt x="1" y="7"/>
                  </a:moveTo>
                  <a:lnTo>
                    <a:pt x="1" y="5"/>
                  </a:lnTo>
                  <a:lnTo>
                    <a:pt x="2" y="5"/>
                  </a:lnTo>
                  <a:lnTo>
                    <a:pt x="2" y="4"/>
                  </a:lnTo>
                  <a:lnTo>
                    <a:pt x="2" y="3"/>
                  </a:lnTo>
                  <a:lnTo>
                    <a:pt x="4" y="1"/>
                  </a:lnTo>
                  <a:lnTo>
                    <a:pt x="2" y="1"/>
                  </a:lnTo>
                  <a:lnTo>
                    <a:pt x="2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7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5" name="Freeform 49"/>
            <p:cNvSpPr>
              <a:spLocks/>
            </p:cNvSpPr>
            <p:nvPr/>
          </p:nvSpPr>
          <p:spPr bwMode="auto">
            <a:xfrm>
              <a:off x="7965416" y="5421779"/>
              <a:ext cx="21566" cy="12046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1" y="12"/>
                </a:cxn>
                <a:cxn ang="0">
                  <a:pos x="17" y="3"/>
                </a:cxn>
                <a:cxn ang="0">
                  <a:pos x="16" y="0"/>
                </a:cxn>
                <a:cxn ang="0">
                  <a:pos x="0" y="9"/>
                </a:cxn>
              </a:cxnLst>
              <a:rect l="0" t="0" r="r" b="b"/>
              <a:pathLst>
                <a:path w="17" h="12">
                  <a:moveTo>
                    <a:pt x="0" y="9"/>
                  </a:moveTo>
                  <a:lnTo>
                    <a:pt x="1" y="12"/>
                  </a:lnTo>
                  <a:lnTo>
                    <a:pt x="17" y="3"/>
                  </a:lnTo>
                  <a:lnTo>
                    <a:pt x="16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6" name="Freeform 50"/>
            <p:cNvSpPr>
              <a:spLocks/>
            </p:cNvSpPr>
            <p:nvPr/>
          </p:nvSpPr>
          <p:spPr bwMode="auto">
            <a:xfrm>
              <a:off x="7965416" y="5421779"/>
              <a:ext cx="21566" cy="12046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1" y="12"/>
                </a:cxn>
                <a:cxn ang="0">
                  <a:pos x="17" y="3"/>
                </a:cxn>
                <a:cxn ang="0">
                  <a:pos x="16" y="0"/>
                </a:cxn>
                <a:cxn ang="0">
                  <a:pos x="0" y="9"/>
                </a:cxn>
              </a:cxnLst>
              <a:rect l="0" t="0" r="r" b="b"/>
              <a:pathLst>
                <a:path w="17" h="12">
                  <a:moveTo>
                    <a:pt x="0" y="9"/>
                  </a:moveTo>
                  <a:lnTo>
                    <a:pt x="1" y="12"/>
                  </a:lnTo>
                  <a:lnTo>
                    <a:pt x="17" y="3"/>
                  </a:lnTo>
                  <a:lnTo>
                    <a:pt x="16" y="0"/>
                  </a:lnTo>
                  <a:lnTo>
                    <a:pt x="0" y="9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7" name="Freeform 51"/>
            <p:cNvSpPr>
              <a:spLocks/>
            </p:cNvSpPr>
            <p:nvPr/>
          </p:nvSpPr>
          <p:spPr bwMode="auto">
            <a:xfrm>
              <a:off x="7958677" y="5428807"/>
              <a:ext cx="8087" cy="5019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3"/>
                </a:cxn>
                <a:cxn ang="0">
                  <a:pos x="1" y="3"/>
                </a:cxn>
                <a:cxn ang="0">
                  <a:pos x="1" y="5"/>
                </a:cxn>
                <a:cxn ang="0">
                  <a:pos x="3" y="5"/>
                </a:cxn>
                <a:cxn ang="0">
                  <a:pos x="4" y="5"/>
                </a:cxn>
                <a:cxn ang="0">
                  <a:pos x="4" y="5"/>
                </a:cxn>
                <a:cxn ang="0">
                  <a:pos x="6" y="5"/>
                </a:cxn>
                <a:cxn ang="0">
                  <a:pos x="7" y="5"/>
                </a:cxn>
                <a:cxn ang="0">
                  <a:pos x="6" y="2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3" y="0"/>
                </a:cxn>
                <a:cxn ang="0">
                  <a:pos x="0" y="2"/>
                </a:cxn>
              </a:cxnLst>
              <a:rect l="0" t="0" r="r" b="b"/>
              <a:pathLst>
                <a:path w="7" h="5">
                  <a:moveTo>
                    <a:pt x="0" y="2"/>
                  </a:moveTo>
                  <a:lnTo>
                    <a:pt x="0" y="3"/>
                  </a:lnTo>
                  <a:lnTo>
                    <a:pt x="1" y="3"/>
                  </a:lnTo>
                  <a:lnTo>
                    <a:pt x="1" y="5"/>
                  </a:lnTo>
                  <a:lnTo>
                    <a:pt x="3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6" y="5"/>
                  </a:lnTo>
                  <a:lnTo>
                    <a:pt x="7" y="5"/>
                  </a:lnTo>
                  <a:lnTo>
                    <a:pt x="6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3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8" name="Freeform 52"/>
            <p:cNvSpPr>
              <a:spLocks/>
            </p:cNvSpPr>
            <p:nvPr/>
          </p:nvSpPr>
          <p:spPr bwMode="auto">
            <a:xfrm>
              <a:off x="7958677" y="5428807"/>
              <a:ext cx="8087" cy="5019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3"/>
                </a:cxn>
                <a:cxn ang="0">
                  <a:pos x="1" y="3"/>
                </a:cxn>
                <a:cxn ang="0">
                  <a:pos x="1" y="5"/>
                </a:cxn>
                <a:cxn ang="0">
                  <a:pos x="3" y="5"/>
                </a:cxn>
                <a:cxn ang="0">
                  <a:pos x="4" y="5"/>
                </a:cxn>
                <a:cxn ang="0">
                  <a:pos x="6" y="5"/>
                </a:cxn>
                <a:cxn ang="0">
                  <a:pos x="7" y="5"/>
                </a:cxn>
                <a:cxn ang="0">
                  <a:pos x="6" y="2"/>
                </a:cxn>
                <a:cxn ang="0">
                  <a:pos x="4" y="2"/>
                </a:cxn>
                <a:cxn ang="0">
                  <a:pos x="3" y="0"/>
                </a:cxn>
                <a:cxn ang="0">
                  <a:pos x="0" y="2"/>
                </a:cxn>
              </a:cxnLst>
              <a:rect l="0" t="0" r="r" b="b"/>
              <a:pathLst>
                <a:path w="7" h="5">
                  <a:moveTo>
                    <a:pt x="0" y="2"/>
                  </a:moveTo>
                  <a:lnTo>
                    <a:pt x="0" y="3"/>
                  </a:lnTo>
                  <a:lnTo>
                    <a:pt x="1" y="3"/>
                  </a:lnTo>
                  <a:lnTo>
                    <a:pt x="1" y="5"/>
                  </a:lnTo>
                  <a:lnTo>
                    <a:pt x="3" y="5"/>
                  </a:lnTo>
                  <a:lnTo>
                    <a:pt x="4" y="5"/>
                  </a:lnTo>
                  <a:lnTo>
                    <a:pt x="6" y="5"/>
                  </a:lnTo>
                  <a:lnTo>
                    <a:pt x="7" y="5"/>
                  </a:lnTo>
                  <a:lnTo>
                    <a:pt x="6" y="2"/>
                  </a:lnTo>
                  <a:lnTo>
                    <a:pt x="4" y="2"/>
                  </a:lnTo>
                  <a:lnTo>
                    <a:pt x="3" y="0"/>
                  </a:lnTo>
                  <a:lnTo>
                    <a:pt x="0" y="2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9" name="Freeform 53"/>
            <p:cNvSpPr>
              <a:spLocks/>
            </p:cNvSpPr>
            <p:nvPr/>
          </p:nvSpPr>
          <p:spPr bwMode="auto">
            <a:xfrm>
              <a:off x="7849499" y="5271200"/>
              <a:ext cx="113222" cy="159614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87" y="159"/>
                </a:cxn>
                <a:cxn ang="0">
                  <a:pos x="91" y="157"/>
                </a:cxn>
                <a:cxn ang="0">
                  <a:pos x="3" y="0"/>
                </a:cxn>
                <a:cxn ang="0">
                  <a:pos x="0" y="1"/>
                </a:cxn>
              </a:cxnLst>
              <a:rect l="0" t="0" r="r" b="b"/>
              <a:pathLst>
                <a:path w="91" h="159">
                  <a:moveTo>
                    <a:pt x="0" y="1"/>
                  </a:moveTo>
                  <a:lnTo>
                    <a:pt x="87" y="159"/>
                  </a:lnTo>
                  <a:lnTo>
                    <a:pt x="91" y="157"/>
                  </a:lnTo>
                  <a:lnTo>
                    <a:pt x="3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50" name="Freeform 54"/>
            <p:cNvSpPr>
              <a:spLocks/>
            </p:cNvSpPr>
            <p:nvPr/>
          </p:nvSpPr>
          <p:spPr bwMode="auto">
            <a:xfrm>
              <a:off x="7849499" y="5271200"/>
              <a:ext cx="113222" cy="159614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87" y="159"/>
                </a:cxn>
                <a:cxn ang="0">
                  <a:pos x="91" y="157"/>
                </a:cxn>
                <a:cxn ang="0">
                  <a:pos x="3" y="0"/>
                </a:cxn>
                <a:cxn ang="0">
                  <a:pos x="0" y="1"/>
                </a:cxn>
              </a:cxnLst>
              <a:rect l="0" t="0" r="r" b="b"/>
              <a:pathLst>
                <a:path w="91" h="159">
                  <a:moveTo>
                    <a:pt x="0" y="1"/>
                  </a:moveTo>
                  <a:lnTo>
                    <a:pt x="87" y="159"/>
                  </a:lnTo>
                  <a:lnTo>
                    <a:pt x="91" y="157"/>
                  </a:lnTo>
                  <a:lnTo>
                    <a:pt x="3" y="0"/>
                  </a:lnTo>
                  <a:lnTo>
                    <a:pt x="0" y="1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51" name="Freeform 55"/>
            <p:cNvSpPr>
              <a:spLocks/>
            </p:cNvSpPr>
            <p:nvPr/>
          </p:nvSpPr>
          <p:spPr bwMode="auto">
            <a:xfrm>
              <a:off x="7849499" y="5265177"/>
              <a:ext cx="4044" cy="7027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1" y="2"/>
                </a:cxn>
                <a:cxn ang="0">
                  <a:pos x="1" y="3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1" y="7"/>
                </a:cxn>
                <a:cxn ang="0">
                  <a:pos x="4" y="6"/>
                </a:cxn>
                <a:cxn ang="0">
                  <a:pos x="4" y="6"/>
                </a:cxn>
                <a:cxn ang="0">
                  <a:pos x="3" y="5"/>
                </a:cxn>
                <a:cxn ang="0">
                  <a:pos x="4" y="5"/>
                </a:cxn>
                <a:cxn ang="0">
                  <a:pos x="4" y="5"/>
                </a:cxn>
                <a:cxn ang="0">
                  <a:pos x="4" y="3"/>
                </a:cxn>
                <a:cxn ang="0">
                  <a:pos x="3" y="0"/>
                </a:cxn>
              </a:cxnLst>
              <a:rect l="0" t="0" r="r" b="b"/>
              <a:pathLst>
                <a:path w="4" h="7">
                  <a:moveTo>
                    <a:pt x="3" y="0"/>
                  </a:moveTo>
                  <a:lnTo>
                    <a:pt x="1" y="2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6"/>
                  </a:lnTo>
                  <a:lnTo>
                    <a:pt x="1" y="7"/>
                  </a:lnTo>
                  <a:lnTo>
                    <a:pt x="4" y="6"/>
                  </a:lnTo>
                  <a:lnTo>
                    <a:pt x="4" y="6"/>
                  </a:lnTo>
                  <a:lnTo>
                    <a:pt x="3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3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52" name="Freeform 56"/>
            <p:cNvSpPr>
              <a:spLocks/>
            </p:cNvSpPr>
            <p:nvPr/>
          </p:nvSpPr>
          <p:spPr bwMode="auto">
            <a:xfrm>
              <a:off x="7849499" y="5265177"/>
              <a:ext cx="4044" cy="7027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1" y="2"/>
                </a:cxn>
                <a:cxn ang="0">
                  <a:pos x="1" y="3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6"/>
                </a:cxn>
                <a:cxn ang="0">
                  <a:pos x="1" y="7"/>
                </a:cxn>
                <a:cxn ang="0">
                  <a:pos x="4" y="6"/>
                </a:cxn>
                <a:cxn ang="0">
                  <a:pos x="3" y="5"/>
                </a:cxn>
                <a:cxn ang="0">
                  <a:pos x="4" y="5"/>
                </a:cxn>
                <a:cxn ang="0">
                  <a:pos x="4" y="3"/>
                </a:cxn>
                <a:cxn ang="0">
                  <a:pos x="3" y="0"/>
                </a:cxn>
              </a:cxnLst>
              <a:rect l="0" t="0" r="r" b="b"/>
              <a:pathLst>
                <a:path w="4" h="7">
                  <a:moveTo>
                    <a:pt x="3" y="0"/>
                  </a:moveTo>
                  <a:lnTo>
                    <a:pt x="1" y="2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7"/>
                  </a:lnTo>
                  <a:lnTo>
                    <a:pt x="4" y="6"/>
                  </a:lnTo>
                  <a:lnTo>
                    <a:pt x="3" y="5"/>
                  </a:lnTo>
                  <a:lnTo>
                    <a:pt x="4" y="5"/>
                  </a:lnTo>
                  <a:lnTo>
                    <a:pt x="4" y="3"/>
                  </a:lnTo>
                  <a:lnTo>
                    <a:pt x="3" y="0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53" name="Freeform 57"/>
            <p:cNvSpPr>
              <a:spLocks/>
            </p:cNvSpPr>
            <p:nvPr/>
          </p:nvSpPr>
          <p:spPr bwMode="auto">
            <a:xfrm>
              <a:off x="7888587" y="5241085"/>
              <a:ext cx="136135" cy="174672"/>
            </a:xfrm>
            <a:custGeom>
              <a:avLst/>
              <a:gdLst/>
              <a:ahLst/>
              <a:cxnLst>
                <a:cxn ang="0">
                  <a:pos x="1" y="10"/>
                </a:cxn>
                <a:cxn ang="0">
                  <a:pos x="18" y="1"/>
                </a:cxn>
                <a:cxn ang="0">
                  <a:pos x="18" y="0"/>
                </a:cxn>
                <a:cxn ang="0">
                  <a:pos x="18" y="0"/>
                </a:cxn>
                <a:cxn ang="0">
                  <a:pos x="20" y="0"/>
                </a:cxn>
                <a:cxn ang="0">
                  <a:pos x="20" y="1"/>
                </a:cxn>
                <a:cxn ang="0">
                  <a:pos x="20" y="1"/>
                </a:cxn>
                <a:cxn ang="0">
                  <a:pos x="21" y="1"/>
                </a:cxn>
                <a:cxn ang="0">
                  <a:pos x="21" y="3"/>
                </a:cxn>
                <a:cxn ang="0">
                  <a:pos x="109" y="160"/>
                </a:cxn>
                <a:cxn ang="0">
                  <a:pos x="109" y="161"/>
                </a:cxn>
                <a:cxn ang="0">
                  <a:pos x="109" y="161"/>
                </a:cxn>
                <a:cxn ang="0">
                  <a:pos x="109" y="161"/>
                </a:cxn>
                <a:cxn ang="0">
                  <a:pos x="109" y="163"/>
                </a:cxn>
                <a:cxn ang="0">
                  <a:pos x="109" y="163"/>
                </a:cxn>
                <a:cxn ang="0">
                  <a:pos x="109" y="163"/>
                </a:cxn>
                <a:cxn ang="0">
                  <a:pos x="109" y="163"/>
                </a:cxn>
                <a:cxn ang="0">
                  <a:pos x="109" y="164"/>
                </a:cxn>
                <a:cxn ang="0">
                  <a:pos x="92" y="173"/>
                </a:cxn>
                <a:cxn ang="0">
                  <a:pos x="92" y="173"/>
                </a:cxn>
                <a:cxn ang="0">
                  <a:pos x="91" y="173"/>
                </a:cxn>
                <a:cxn ang="0">
                  <a:pos x="91" y="174"/>
                </a:cxn>
                <a:cxn ang="0">
                  <a:pos x="91" y="173"/>
                </a:cxn>
                <a:cxn ang="0">
                  <a:pos x="89" y="173"/>
                </a:cxn>
                <a:cxn ang="0">
                  <a:pos x="89" y="173"/>
                </a:cxn>
                <a:cxn ang="0">
                  <a:pos x="88" y="173"/>
                </a:cxn>
                <a:cxn ang="0">
                  <a:pos x="88" y="171"/>
                </a:cxn>
                <a:cxn ang="0">
                  <a:pos x="1" y="14"/>
                </a:cxn>
                <a:cxn ang="0">
                  <a:pos x="0" y="13"/>
                </a:cxn>
                <a:cxn ang="0">
                  <a:pos x="0" y="13"/>
                </a:cxn>
                <a:cxn ang="0">
                  <a:pos x="0" y="11"/>
                </a:cxn>
                <a:cxn ang="0">
                  <a:pos x="0" y="11"/>
                </a:cxn>
                <a:cxn ang="0">
                  <a:pos x="1" y="10"/>
                </a:cxn>
                <a:cxn ang="0">
                  <a:pos x="1" y="10"/>
                </a:cxn>
                <a:cxn ang="0">
                  <a:pos x="1" y="10"/>
                </a:cxn>
              </a:cxnLst>
              <a:rect l="0" t="0" r="r" b="b"/>
              <a:pathLst>
                <a:path w="109" h="174">
                  <a:moveTo>
                    <a:pt x="1" y="10"/>
                  </a:moveTo>
                  <a:lnTo>
                    <a:pt x="18" y="1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20" y="0"/>
                  </a:lnTo>
                  <a:lnTo>
                    <a:pt x="20" y="1"/>
                  </a:lnTo>
                  <a:lnTo>
                    <a:pt x="20" y="1"/>
                  </a:lnTo>
                  <a:lnTo>
                    <a:pt x="21" y="1"/>
                  </a:lnTo>
                  <a:lnTo>
                    <a:pt x="21" y="3"/>
                  </a:lnTo>
                  <a:lnTo>
                    <a:pt x="109" y="160"/>
                  </a:lnTo>
                  <a:lnTo>
                    <a:pt x="109" y="161"/>
                  </a:lnTo>
                  <a:lnTo>
                    <a:pt x="109" y="161"/>
                  </a:lnTo>
                  <a:lnTo>
                    <a:pt x="109" y="161"/>
                  </a:lnTo>
                  <a:lnTo>
                    <a:pt x="109" y="163"/>
                  </a:lnTo>
                  <a:lnTo>
                    <a:pt x="109" y="163"/>
                  </a:lnTo>
                  <a:lnTo>
                    <a:pt x="109" y="163"/>
                  </a:lnTo>
                  <a:lnTo>
                    <a:pt x="109" y="163"/>
                  </a:lnTo>
                  <a:lnTo>
                    <a:pt x="109" y="164"/>
                  </a:lnTo>
                  <a:lnTo>
                    <a:pt x="92" y="173"/>
                  </a:lnTo>
                  <a:lnTo>
                    <a:pt x="92" y="173"/>
                  </a:lnTo>
                  <a:lnTo>
                    <a:pt x="91" y="173"/>
                  </a:lnTo>
                  <a:lnTo>
                    <a:pt x="91" y="174"/>
                  </a:lnTo>
                  <a:lnTo>
                    <a:pt x="91" y="173"/>
                  </a:lnTo>
                  <a:lnTo>
                    <a:pt x="89" y="173"/>
                  </a:lnTo>
                  <a:lnTo>
                    <a:pt x="89" y="173"/>
                  </a:lnTo>
                  <a:lnTo>
                    <a:pt x="88" y="173"/>
                  </a:lnTo>
                  <a:lnTo>
                    <a:pt x="88" y="171"/>
                  </a:lnTo>
                  <a:lnTo>
                    <a:pt x="1" y="14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1" y="10"/>
                  </a:lnTo>
                  <a:lnTo>
                    <a:pt x="1" y="10"/>
                  </a:lnTo>
                  <a:lnTo>
                    <a:pt x="1" y="10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54" name="Freeform 58"/>
            <p:cNvSpPr>
              <a:spLocks/>
            </p:cNvSpPr>
            <p:nvPr/>
          </p:nvSpPr>
          <p:spPr bwMode="auto">
            <a:xfrm>
              <a:off x="7888587" y="5241085"/>
              <a:ext cx="136135" cy="174672"/>
            </a:xfrm>
            <a:custGeom>
              <a:avLst/>
              <a:gdLst/>
              <a:ahLst/>
              <a:cxnLst>
                <a:cxn ang="0">
                  <a:pos x="1" y="10"/>
                </a:cxn>
                <a:cxn ang="0">
                  <a:pos x="18" y="1"/>
                </a:cxn>
                <a:cxn ang="0">
                  <a:pos x="18" y="0"/>
                </a:cxn>
                <a:cxn ang="0">
                  <a:pos x="20" y="0"/>
                </a:cxn>
                <a:cxn ang="0">
                  <a:pos x="20" y="1"/>
                </a:cxn>
                <a:cxn ang="0">
                  <a:pos x="21" y="1"/>
                </a:cxn>
                <a:cxn ang="0">
                  <a:pos x="21" y="3"/>
                </a:cxn>
                <a:cxn ang="0">
                  <a:pos x="109" y="160"/>
                </a:cxn>
                <a:cxn ang="0">
                  <a:pos x="109" y="161"/>
                </a:cxn>
                <a:cxn ang="0">
                  <a:pos x="109" y="163"/>
                </a:cxn>
                <a:cxn ang="0">
                  <a:pos x="109" y="164"/>
                </a:cxn>
                <a:cxn ang="0">
                  <a:pos x="92" y="173"/>
                </a:cxn>
                <a:cxn ang="0">
                  <a:pos x="91" y="173"/>
                </a:cxn>
                <a:cxn ang="0">
                  <a:pos x="91" y="174"/>
                </a:cxn>
                <a:cxn ang="0">
                  <a:pos x="91" y="173"/>
                </a:cxn>
                <a:cxn ang="0">
                  <a:pos x="89" y="173"/>
                </a:cxn>
                <a:cxn ang="0">
                  <a:pos x="88" y="173"/>
                </a:cxn>
                <a:cxn ang="0">
                  <a:pos x="88" y="171"/>
                </a:cxn>
                <a:cxn ang="0">
                  <a:pos x="1" y="14"/>
                </a:cxn>
                <a:cxn ang="0">
                  <a:pos x="0" y="13"/>
                </a:cxn>
                <a:cxn ang="0">
                  <a:pos x="0" y="11"/>
                </a:cxn>
                <a:cxn ang="0">
                  <a:pos x="1" y="10"/>
                </a:cxn>
              </a:cxnLst>
              <a:rect l="0" t="0" r="r" b="b"/>
              <a:pathLst>
                <a:path w="109" h="174">
                  <a:moveTo>
                    <a:pt x="1" y="10"/>
                  </a:moveTo>
                  <a:lnTo>
                    <a:pt x="18" y="1"/>
                  </a:lnTo>
                  <a:lnTo>
                    <a:pt x="18" y="0"/>
                  </a:lnTo>
                  <a:lnTo>
                    <a:pt x="20" y="0"/>
                  </a:lnTo>
                  <a:lnTo>
                    <a:pt x="20" y="1"/>
                  </a:lnTo>
                  <a:lnTo>
                    <a:pt x="21" y="1"/>
                  </a:lnTo>
                  <a:lnTo>
                    <a:pt x="21" y="3"/>
                  </a:lnTo>
                  <a:lnTo>
                    <a:pt x="109" y="160"/>
                  </a:lnTo>
                  <a:lnTo>
                    <a:pt x="109" y="161"/>
                  </a:lnTo>
                  <a:lnTo>
                    <a:pt x="109" y="163"/>
                  </a:lnTo>
                  <a:lnTo>
                    <a:pt x="109" y="164"/>
                  </a:lnTo>
                  <a:lnTo>
                    <a:pt x="92" y="173"/>
                  </a:lnTo>
                  <a:lnTo>
                    <a:pt x="91" y="173"/>
                  </a:lnTo>
                  <a:lnTo>
                    <a:pt x="91" y="174"/>
                  </a:lnTo>
                  <a:lnTo>
                    <a:pt x="91" y="173"/>
                  </a:lnTo>
                  <a:lnTo>
                    <a:pt x="89" y="173"/>
                  </a:lnTo>
                  <a:lnTo>
                    <a:pt x="88" y="173"/>
                  </a:lnTo>
                  <a:lnTo>
                    <a:pt x="88" y="171"/>
                  </a:lnTo>
                  <a:lnTo>
                    <a:pt x="1" y="14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1" y="10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55" name="Freeform 59"/>
            <p:cNvSpPr>
              <a:spLocks/>
            </p:cNvSpPr>
            <p:nvPr/>
          </p:nvSpPr>
          <p:spPr bwMode="auto">
            <a:xfrm>
              <a:off x="7889935" y="5241085"/>
              <a:ext cx="21566" cy="11043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2" y="11"/>
                </a:cxn>
                <a:cxn ang="0">
                  <a:pos x="17" y="3"/>
                </a:cxn>
                <a:cxn ang="0">
                  <a:pos x="16" y="0"/>
                </a:cxn>
                <a:cxn ang="0">
                  <a:pos x="0" y="8"/>
                </a:cxn>
              </a:cxnLst>
              <a:rect l="0" t="0" r="r" b="b"/>
              <a:pathLst>
                <a:path w="17" h="11">
                  <a:moveTo>
                    <a:pt x="0" y="8"/>
                  </a:moveTo>
                  <a:lnTo>
                    <a:pt x="2" y="11"/>
                  </a:lnTo>
                  <a:lnTo>
                    <a:pt x="17" y="3"/>
                  </a:lnTo>
                  <a:lnTo>
                    <a:pt x="16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56" name="Freeform 60"/>
            <p:cNvSpPr>
              <a:spLocks/>
            </p:cNvSpPr>
            <p:nvPr/>
          </p:nvSpPr>
          <p:spPr bwMode="auto">
            <a:xfrm>
              <a:off x="7889935" y="5241085"/>
              <a:ext cx="21566" cy="11043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2" y="11"/>
                </a:cxn>
                <a:cxn ang="0">
                  <a:pos x="17" y="3"/>
                </a:cxn>
                <a:cxn ang="0">
                  <a:pos x="16" y="0"/>
                </a:cxn>
                <a:cxn ang="0">
                  <a:pos x="0" y="8"/>
                </a:cxn>
              </a:cxnLst>
              <a:rect l="0" t="0" r="r" b="b"/>
              <a:pathLst>
                <a:path w="17" h="11">
                  <a:moveTo>
                    <a:pt x="0" y="8"/>
                  </a:moveTo>
                  <a:lnTo>
                    <a:pt x="2" y="11"/>
                  </a:lnTo>
                  <a:lnTo>
                    <a:pt x="17" y="3"/>
                  </a:lnTo>
                  <a:lnTo>
                    <a:pt x="16" y="0"/>
                  </a:lnTo>
                  <a:lnTo>
                    <a:pt x="0" y="8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57" name="Freeform 61"/>
            <p:cNvSpPr>
              <a:spLocks/>
            </p:cNvSpPr>
            <p:nvPr/>
          </p:nvSpPr>
          <p:spPr bwMode="auto">
            <a:xfrm>
              <a:off x="7910153" y="5239077"/>
              <a:ext cx="8087" cy="5020"/>
            </a:xfrm>
            <a:custGeom>
              <a:avLst/>
              <a:gdLst/>
              <a:ahLst/>
              <a:cxnLst>
                <a:cxn ang="0">
                  <a:pos x="7" y="3"/>
                </a:cxn>
                <a:cxn ang="0">
                  <a:pos x="6" y="2"/>
                </a:cxn>
                <a:cxn ang="0">
                  <a:pos x="6" y="2"/>
                </a:cxn>
                <a:cxn ang="0">
                  <a:pos x="4" y="2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2"/>
                </a:cxn>
                <a:cxn ang="0">
                  <a:pos x="1" y="5"/>
                </a:cxn>
                <a:cxn ang="0">
                  <a:pos x="1" y="3"/>
                </a:cxn>
                <a:cxn ang="0">
                  <a:pos x="3" y="5"/>
                </a:cxn>
                <a:cxn ang="0">
                  <a:pos x="3" y="5"/>
                </a:cxn>
                <a:cxn ang="0">
                  <a:pos x="4" y="5"/>
                </a:cxn>
                <a:cxn ang="0">
                  <a:pos x="7" y="3"/>
                </a:cxn>
              </a:cxnLst>
              <a:rect l="0" t="0" r="r" b="b"/>
              <a:pathLst>
                <a:path w="7" h="5">
                  <a:moveTo>
                    <a:pt x="7" y="3"/>
                  </a:moveTo>
                  <a:lnTo>
                    <a:pt x="6" y="2"/>
                  </a:lnTo>
                  <a:lnTo>
                    <a:pt x="6" y="2"/>
                  </a:lnTo>
                  <a:lnTo>
                    <a:pt x="4" y="2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1" y="5"/>
                  </a:lnTo>
                  <a:lnTo>
                    <a:pt x="1" y="3"/>
                  </a:lnTo>
                  <a:lnTo>
                    <a:pt x="3" y="5"/>
                  </a:lnTo>
                  <a:lnTo>
                    <a:pt x="3" y="5"/>
                  </a:lnTo>
                  <a:lnTo>
                    <a:pt x="4" y="5"/>
                  </a:lnTo>
                  <a:lnTo>
                    <a:pt x="7" y="3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58" name="Freeform 62"/>
            <p:cNvSpPr>
              <a:spLocks/>
            </p:cNvSpPr>
            <p:nvPr/>
          </p:nvSpPr>
          <p:spPr bwMode="auto">
            <a:xfrm>
              <a:off x="7910153" y="5239077"/>
              <a:ext cx="8087" cy="5020"/>
            </a:xfrm>
            <a:custGeom>
              <a:avLst/>
              <a:gdLst/>
              <a:ahLst/>
              <a:cxnLst>
                <a:cxn ang="0">
                  <a:pos x="7" y="3"/>
                </a:cxn>
                <a:cxn ang="0">
                  <a:pos x="6" y="2"/>
                </a:cxn>
                <a:cxn ang="0">
                  <a:pos x="4" y="2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1" y="0"/>
                </a:cxn>
                <a:cxn ang="0">
                  <a:pos x="0" y="2"/>
                </a:cxn>
                <a:cxn ang="0">
                  <a:pos x="1" y="5"/>
                </a:cxn>
                <a:cxn ang="0">
                  <a:pos x="1" y="3"/>
                </a:cxn>
                <a:cxn ang="0">
                  <a:pos x="3" y="5"/>
                </a:cxn>
                <a:cxn ang="0">
                  <a:pos x="4" y="5"/>
                </a:cxn>
                <a:cxn ang="0">
                  <a:pos x="7" y="3"/>
                </a:cxn>
              </a:cxnLst>
              <a:rect l="0" t="0" r="r" b="b"/>
              <a:pathLst>
                <a:path w="7" h="5">
                  <a:moveTo>
                    <a:pt x="7" y="3"/>
                  </a:moveTo>
                  <a:lnTo>
                    <a:pt x="6" y="2"/>
                  </a:lnTo>
                  <a:lnTo>
                    <a:pt x="4" y="2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1" y="5"/>
                  </a:lnTo>
                  <a:lnTo>
                    <a:pt x="1" y="3"/>
                  </a:lnTo>
                  <a:lnTo>
                    <a:pt x="3" y="5"/>
                  </a:lnTo>
                  <a:lnTo>
                    <a:pt x="4" y="5"/>
                  </a:lnTo>
                  <a:lnTo>
                    <a:pt x="7" y="3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59" name="Freeform 63"/>
            <p:cNvSpPr>
              <a:spLocks/>
            </p:cNvSpPr>
            <p:nvPr/>
          </p:nvSpPr>
          <p:spPr bwMode="auto">
            <a:xfrm>
              <a:off x="7914197" y="5242089"/>
              <a:ext cx="113222" cy="160618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87" y="160"/>
                </a:cxn>
                <a:cxn ang="0">
                  <a:pos x="90" y="157"/>
                </a:cxn>
                <a:cxn ang="0">
                  <a:pos x="3" y="0"/>
                </a:cxn>
                <a:cxn ang="0">
                  <a:pos x="0" y="2"/>
                </a:cxn>
              </a:cxnLst>
              <a:rect l="0" t="0" r="r" b="b"/>
              <a:pathLst>
                <a:path w="90" h="160">
                  <a:moveTo>
                    <a:pt x="0" y="2"/>
                  </a:moveTo>
                  <a:lnTo>
                    <a:pt x="87" y="160"/>
                  </a:lnTo>
                  <a:lnTo>
                    <a:pt x="90" y="157"/>
                  </a:lnTo>
                  <a:lnTo>
                    <a:pt x="3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60" name="Freeform 64"/>
            <p:cNvSpPr>
              <a:spLocks/>
            </p:cNvSpPr>
            <p:nvPr/>
          </p:nvSpPr>
          <p:spPr bwMode="auto">
            <a:xfrm>
              <a:off x="7914197" y="5242089"/>
              <a:ext cx="113222" cy="160618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87" y="160"/>
                </a:cxn>
                <a:cxn ang="0">
                  <a:pos x="90" y="157"/>
                </a:cxn>
                <a:cxn ang="0">
                  <a:pos x="3" y="0"/>
                </a:cxn>
                <a:cxn ang="0">
                  <a:pos x="0" y="2"/>
                </a:cxn>
              </a:cxnLst>
              <a:rect l="0" t="0" r="r" b="b"/>
              <a:pathLst>
                <a:path w="90" h="160">
                  <a:moveTo>
                    <a:pt x="0" y="2"/>
                  </a:moveTo>
                  <a:lnTo>
                    <a:pt x="87" y="160"/>
                  </a:lnTo>
                  <a:lnTo>
                    <a:pt x="90" y="157"/>
                  </a:lnTo>
                  <a:lnTo>
                    <a:pt x="3" y="0"/>
                  </a:lnTo>
                  <a:lnTo>
                    <a:pt x="0" y="2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61" name="Freeform 65"/>
            <p:cNvSpPr>
              <a:spLocks/>
            </p:cNvSpPr>
            <p:nvPr/>
          </p:nvSpPr>
          <p:spPr bwMode="auto">
            <a:xfrm>
              <a:off x="8023375" y="5399694"/>
              <a:ext cx="4043" cy="8031"/>
            </a:xfrm>
            <a:custGeom>
              <a:avLst/>
              <a:gdLst/>
              <a:ahLst/>
              <a:cxnLst>
                <a:cxn ang="0">
                  <a:pos x="1" y="8"/>
                </a:cxn>
                <a:cxn ang="0">
                  <a:pos x="3" y="6"/>
                </a:cxn>
                <a:cxn ang="0">
                  <a:pos x="3" y="6"/>
                </a:cxn>
                <a:cxn ang="0">
                  <a:pos x="3" y="5"/>
                </a:cxn>
                <a:cxn ang="0">
                  <a:pos x="4" y="5"/>
                </a:cxn>
                <a:cxn ang="0">
                  <a:pos x="3" y="3"/>
                </a:cxn>
                <a:cxn ang="0">
                  <a:pos x="4" y="3"/>
                </a:cxn>
                <a:cxn ang="0">
                  <a:pos x="3" y="2"/>
                </a:cxn>
                <a:cxn ang="0">
                  <a:pos x="3" y="0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1" y="8"/>
                </a:cxn>
              </a:cxnLst>
              <a:rect l="0" t="0" r="r" b="b"/>
              <a:pathLst>
                <a:path w="4" h="8">
                  <a:moveTo>
                    <a:pt x="1" y="8"/>
                  </a:moveTo>
                  <a:lnTo>
                    <a:pt x="3" y="6"/>
                  </a:lnTo>
                  <a:lnTo>
                    <a:pt x="3" y="6"/>
                  </a:lnTo>
                  <a:lnTo>
                    <a:pt x="3" y="5"/>
                  </a:lnTo>
                  <a:lnTo>
                    <a:pt x="4" y="5"/>
                  </a:lnTo>
                  <a:lnTo>
                    <a:pt x="3" y="3"/>
                  </a:lnTo>
                  <a:lnTo>
                    <a:pt x="4" y="3"/>
                  </a:lnTo>
                  <a:lnTo>
                    <a:pt x="3" y="2"/>
                  </a:lnTo>
                  <a:lnTo>
                    <a:pt x="3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1" y="8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62" name="Freeform 66"/>
            <p:cNvSpPr>
              <a:spLocks/>
            </p:cNvSpPr>
            <p:nvPr/>
          </p:nvSpPr>
          <p:spPr bwMode="auto">
            <a:xfrm>
              <a:off x="8023375" y="5399694"/>
              <a:ext cx="4043" cy="8031"/>
            </a:xfrm>
            <a:custGeom>
              <a:avLst/>
              <a:gdLst/>
              <a:ahLst/>
              <a:cxnLst>
                <a:cxn ang="0">
                  <a:pos x="1" y="8"/>
                </a:cxn>
                <a:cxn ang="0">
                  <a:pos x="3" y="6"/>
                </a:cxn>
                <a:cxn ang="0">
                  <a:pos x="3" y="5"/>
                </a:cxn>
                <a:cxn ang="0">
                  <a:pos x="4" y="5"/>
                </a:cxn>
                <a:cxn ang="0">
                  <a:pos x="3" y="3"/>
                </a:cxn>
                <a:cxn ang="0">
                  <a:pos x="4" y="3"/>
                </a:cxn>
                <a:cxn ang="0">
                  <a:pos x="3" y="2"/>
                </a:cxn>
                <a:cxn ang="0">
                  <a:pos x="3" y="0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1" y="8"/>
                </a:cxn>
              </a:cxnLst>
              <a:rect l="0" t="0" r="r" b="b"/>
              <a:pathLst>
                <a:path w="4" h="8">
                  <a:moveTo>
                    <a:pt x="1" y="8"/>
                  </a:moveTo>
                  <a:lnTo>
                    <a:pt x="3" y="6"/>
                  </a:lnTo>
                  <a:lnTo>
                    <a:pt x="3" y="5"/>
                  </a:lnTo>
                  <a:lnTo>
                    <a:pt x="4" y="5"/>
                  </a:lnTo>
                  <a:lnTo>
                    <a:pt x="3" y="3"/>
                  </a:lnTo>
                  <a:lnTo>
                    <a:pt x="4" y="3"/>
                  </a:lnTo>
                  <a:lnTo>
                    <a:pt x="3" y="2"/>
                  </a:lnTo>
                  <a:lnTo>
                    <a:pt x="3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1" y="8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63" name="Freeform 67"/>
            <p:cNvSpPr>
              <a:spLocks/>
            </p:cNvSpPr>
            <p:nvPr/>
          </p:nvSpPr>
          <p:spPr bwMode="auto">
            <a:xfrm>
              <a:off x="8003157" y="5404714"/>
              <a:ext cx="21566" cy="11042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1" y="11"/>
                </a:cxn>
                <a:cxn ang="0">
                  <a:pos x="17" y="3"/>
                </a:cxn>
                <a:cxn ang="0">
                  <a:pos x="16" y="0"/>
                </a:cxn>
                <a:cxn ang="0">
                  <a:pos x="0" y="8"/>
                </a:cxn>
              </a:cxnLst>
              <a:rect l="0" t="0" r="r" b="b"/>
              <a:pathLst>
                <a:path w="17" h="11">
                  <a:moveTo>
                    <a:pt x="0" y="8"/>
                  </a:moveTo>
                  <a:lnTo>
                    <a:pt x="1" y="11"/>
                  </a:lnTo>
                  <a:lnTo>
                    <a:pt x="17" y="3"/>
                  </a:lnTo>
                  <a:lnTo>
                    <a:pt x="16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64" name="Freeform 68"/>
            <p:cNvSpPr>
              <a:spLocks/>
            </p:cNvSpPr>
            <p:nvPr/>
          </p:nvSpPr>
          <p:spPr bwMode="auto">
            <a:xfrm>
              <a:off x="8003157" y="5404714"/>
              <a:ext cx="21566" cy="11042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1" y="11"/>
                </a:cxn>
                <a:cxn ang="0">
                  <a:pos x="17" y="3"/>
                </a:cxn>
                <a:cxn ang="0">
                  <a:pos x="16" y="0"/>
                </a:cxn>
                <a:cxn ang="0">
                  <a:pos x="0" y="8"/>
                </a:cxn>
              </a:cxnLst>
              <a:rect l="0" t="0" r="r" b="b"/>
              <a:pathLst>
                <a:path w="17" h="11">
                  <a:moveTo>
                    <a:pt x="0" y="8"/>
                  </a:moveTo>
                  <a:lnTo>
                    <a:pt x="1" y="11"/>
                  </a:lnTo>
                  <a:lnTo>
                    <a:pt x="17" y="3"/>
                  </a:lnTo>
                  <a:lnTo>
                    <a:pt x="16" y="0"/>
                  </a:lnTo>
                  <a:lnTo>
                    <a:pt x="0" y="8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65" name="Freeform 69"/>
            <p:cNvSpPr>
              <a:spLocks/>
            </p:cNvSpPr>
            <p:nvPr/>
          </p:nvSpPr>
          <p:spPr bwMode="auto">
            <a:xfrm>
              <a:off x="7995069" y="5412745"/>
              <a:ext cx="9436" cy="5019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3" y="3"/>
                </a:cxn>
                <a:cxn ang="0">
                  <a:pos x="3" y="5"/>
                </a:cxn>
                <a:cxn ang="0">
                  <a:pos x="5" y="5"/>
                </a:cxn>
                <a:cxn ang="0">
                  <a:pos x="6" y="5"/>
                </a:cxn>
                <a:cxn ang="0">
                  <a:pos x="7" y="3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3" y="0"/>
                </a:cxn>
                <a:cxn ang="0">
                  <a:pos x="0" y="2"/>
                </a:cxn>
              </a:cxnLst>
              <a:rect l="0" t="0" r="r" b="b"/>
              <a:pathLst>
                <a:path w="7" h="5">
                  <a:moveTo>
                    <a:pt x="0" y="2"/>
                  </a:moveTo>
                  <a:lnTo>
                    <a:pt x="0" y="2"/>
                  </a:lnTo>
                  <a:lnTo>
                    <a:pt x="2" y="3"/>
                  </a:lnTo>
                  <a:lnTo>
                    <a:pt x="2" y="3"/>
                  </a:lnTo>
                  <a:lnTo>
                    <a:pt x="3" y="3"/>
                  </a:lnTo>
                  <a:lnTo>
                    <a:pt x="3" y="5"/>
                  </a:lnTo>
                  <a:lnTo>
                    <a:pt x="5" y="5"/>
                  </a:lnTo>
                  <a:lnTo>
                    <a:pt x="6" y="5"/>
                  </a:lnTo>
                  <a:lnTo>
                    <a:pt x="7" y="3"/>
                  </a:lnTo>
                  <a:lnTo>
                    <a:pt x="6" y="0"/>
                  </a:lnTo>
                  <a:lnTo>
                    <a:pt x="6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66" name="Freeform 70"/>
            <p:cNvSpPr>
              <a:spLocks/>
            </p:cNvSpPr>
            <p:nvPr/>
          </p:nvSpPr>
          <p:spPr bwMode="auto">
            <a:xfrm>
              <a:off x="7995069" y="5412745"/>
              <a:ext cx="9436" cy="5019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" y="3"/>
                </a:cxn>
                <a:cxn ang="0">
                  <a:pos x="3" y="3"/>
                </a:cxn>
                <a:cxn ang="0">
                  <a:pos x="3" y="5"/>
                </a:cxn>
                <a:cxn ang="0">
                  <a:pos x="5" y="5"/>
                </a:cxn>
                <a:cxn ang="0">
                  <a:pos x="6" y="5"/>
                </a:cxn>
                <a:cxn ang="0">
                  <a:pos x="7" y="3"/>
                </a:cxn>
                <a:cxn ang="0">
                  <a:pos x="6" y="0"/>
                </a:cxn>
                <a:cxn ang="0">
                  <a:pos x="5" y="0"/>
                </a:cxn>
                <a:cxn ang="0">
                  <a:pos x="3" y="0"/>
                </a:cxn>
                <a:cxn ang="0">
                  <a:pos x="0" y="2"/>
                </a:cxn>
              </a:cxnLst>
              <a:rect l="0" t="0" r="r" b="b"/>
              <a:pathLst>
                <a:path w="7" h="5">
                  <a:moveTo>
                    <a:pt x="0" y="2"/>
                  </a:moveTo>
                  <a:lnTo>
                    <a:pt x="2" y="3"/>
                  </a:lnTo>
                  <a:lnTo>
                    <a:pt x="3" y="3"/>
                  </a:lnTo>
                  <a:lnTo>
                    <a:pt x="3" y="5"/>
                  </a:lnTo>
                  <a:lnTo>
                    <a:pt x="5" y="5"/>
                  </a:lnTo>
                  <a:lnTo>
                    <a:pt x="6" y="5"/>
                  </a:lnTo>
                  <a:lnTo>
                    <a:pt x="7" y="3"/>
                  </a:lnTo>
                  <a:lnTo>
                    <a:pt x="6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0" y="2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67" name="Freeform 71"/>
            <p:cNvSpPr>
              <a:spLocks/>
            </p:cNvSpPr>
            <p:nvPr/>
          </p:nvSpPr>
          <p:spPr bwMode="auto">
            <a:xfrm>
              <a:off x="7885892" y="5254135"/>
              <a:ext cx="113222" cy="160618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88" y="160"/>
                </a:cxn>
                <a:cxn ang="0">
                  <a:pos x="91" y="158"/>
                </a:cxn>
                <a:cxn ang="0">
                  <a:pos x="5" y="0"/>
                </a:cxn>
                <a:cxn ang="0">
                  <a:pos x="0" y="3"/>
                </a:cxn>
              </a:cxnLst>
              <a:rect l="0" t="0" r="r" b="b"/>
              <a:pathLst>
                <a:path w="91" h="160">
                  <a:moveTo>
                    <a:pt x="0" y="3"/>
                  </a:moveTo>
                  <a:lnTo>
                    <a:pt x="88" y="160"/>
                  </a:lnTo>
                  <a:lnTo>
                    <a:pt x="91" y="158"/>
                  </a:lnTo>
                  <a:lnTo>
                    <a:pt x="5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68" name="Freeform 72"/>
            <p:cNvSpPr>
              <a:spLocks/>
            </p:cNvSpPr>
            <p:nvPr/>
          </p:nvSpPr>
          <p:spPr bwMode="auto">
            <a:xfrm>
              <a:off x="7885892" y="5254135"/>
              <a:ext cx="113222" cy="160618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88" y="160"/>
                </a:cxn>
                <a:cxn ang="0">
                  <a:pos x="91" y="158"/>
                </a:cxn>
                <a:cxn ang="0">
                  <a:pos x="5" y="0"/>
                </a:cxn>
                <a:cxn ang="0">
                  <a:pos x="0" y="3"/>
                </a:cxn>
              </a:cxnLst>
              <a:rect l="0" t="0" r="r" b="b"/>
              <a:pathLst>
                <a:path w="91" h="160">
                  <a:moveTo>
                    <a:pt x="0" y="3"/>
                  </a:moveTo>
                  <a:lnTo>
                    <a:pt x="88" y="160"/>
                  </a:lnTo>
                  <a:lnTo>
                    <a:pt x="91" y="158"/>
                  </a:lnTo>
                  <a:lnTo>
                    <a:pt x="5" y="0"/>
                  </a:lnTo>
                  <a:lnTo>
                    <a:pt x="0" y="3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69" name="Freeform 73"/>
            <p:cNvSpPr>
              <a:spLocks/>
            </p:cNvSpPr>
            <p:nvPr/>
          </p:nvSpPr>
          <p:spPr bwMode="auto">
            <a:xfrm>
              <a:off x="7885892" y="5249115"/>
              <a:ext cx="6739" cy="8031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6"/>
                </a:cxn>
                <a:cxn ang="0">
                  <a:pos x="0" y="8"/>
                </a:cxn>
                <a:cxn ang="0">
                  <a:pos x="5" y="5"/>
                </a:cxn>
                <a:cxn ang="0">
                  <a:pos x="3" y="5"/>
                </a:cxn>
                <a:cxn ang="0">
                  <a:pos x="5" y="3"/>
                </a:cxn>
                <a:cxn ang="0">
                  <a:pos x="5" y="3"/>
                </a:cxn>
                <a:cxn ang="0">
                  <a:pos x="5" y="3"/>
                </a:cxn>
                <a:cxn ang="0">
                  <a:pos x="3" y="0"/>
                </a:cxn>
              </a:cxnLst>
              <a:rect l="0" t="0" r="r" b="b"/>
              <a:pathLst>
                <a:path w="5" h="8">
                  <a:moveTo>
                    <a:pt x="3" y="0"/>
                  </a:moveTo>
                  <a:lnTo>
                    <a:pt x="2" y="0"/>
                  </a:lnTo>
                  <a:lnTo>
                    <a:pt x="2" y="2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8"/>
                  </a:lnTo>
                  <a:lnTo>
                    <a:pt x="5" y="5"/>
                  </a:lnTo>
                  <a:lnTo>
                    <a:pt x="3" y="5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70" name="Freeform 74"/>
            <p:cNvSpPr>
              <a:spLocks/>
            </p:cNvSpPr>
            <p:nvPr/>
          </p:nvSpPr>
          <p:spPr bwMode="auto">
            <a:xfrm>
              <a:off x="7885892" y="5249115"/>
              <a:ext cx="6739" cy="8031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6"/>
                </a:cxn>
                <a:cxn ang="0">
                  <a:pos x="0" y="8"/>
                </a:cxn>
                <a:cxn ang="0">
                  <a:pos x="5" y="5"/>
                </a:cxn>
                <a:cxn ang="0">
                  <a:pos x="3" y="5"/>
                </a:cxn>
                <a:cxn ang="0">
                  <a:pos x="5" y="3"/>
                </a:cxn>
                <a:cxn ang="0">
                  <a:pos x="3" y="0"/>
                </a:cxn>
              </a:cxnLst>
              <a:rect l="0" t="0" r="r" b="b"/>
              <a:pathLst>
                <a:path w="5" h="8">
                  <a:moveTo>
                    <a:pt x="3" y="0"/>
                  </a:moveTo>
                  <a:lnTo>
                    <a:pt x="2" y="0"/>
                  </a:lnTo>
                  <a:lnTo>
                    <a:pt x="2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8"/>
                  </a:lnTo>
                  <a:lnTo>
                    <a:pt x="5" y="5"/>
                  </a:lnTo>
                  <a:lnTo>
                    <a:pt x="3" y="5"/>
                  </a:lnTo>
                  <a:lnTo>
                    <a:pt x="5" y="3"/>
                  </a:lnTo>
                  <a:lnTo>
                    <a:pt x="3" y="0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71" name="Freeform 75"/>
            <p:cNvSpPr>
              <a:spLocks/>
            </p:cNvSpPr>
            <p:nvPr/>
          </p:nvSpPr>
          <p:spPr bwMode="auto">
            <a:xfrm>
              <a:off x="7926328" y="5225023"/>
              <a:ext cx="136135" cy="173668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17" y="0"/>
                </a:cxn>
                <a:cxn ang="0">
                  <a:pos x="17" y="0"/>
                </a:cxn>
                <a:cxn ang="0">
                  <a:pos x="19" y="0"/>
                </a:cxn>
                <a:cxn ang="0">
                  <a:pos x="19" y="0"/>
                </a:cxn>
                <a:cxn ang="0">
                  <a:pos x="19" y="0"/>
                </a:cxn>
                <a:cxn ang="0">
                  <a:pos x="20" y="0"/>
                </a:cxn>
                <a:cxn ang="0">
                  <a:pos x="20" y="0"/>
                </a:cxn>
                <a:cxn ang="0">
                  <a:pos x="20" y="1"/>
                </a:cxn>
                <a:cxn ang="0">
                  <a:pos x="20" y="1"/>
                </a:cxn>
                <a:cxn ang="0">
                  <a:pos x="108" y="160"/>
                </a:cxn>
                <a:cxn ang="0">
                  <a:pos x="108" y="160"/>
                </a:cxn>
                <a:cxn ang="0">
                  <a:pos x="110" y="161"/>
                </a:cxn>
                <a:cxn ang="0">
                  <a:pos x="110" y="161"/>
                </a:cxn>
                <a:cxn ang="0">
                  <a:pos x="110" y="163"/>
                </a:cxn>
                <a:cxn ang="0">
                  <a:pos x="108" y="163"/>
                </a:cxn>
                <a:cxn ang="0">
                  <a:pos x="108" y="163"/>
                </a:cxn>
                <a:cxn ang="0">
                  <a:pos x="108" y="164"/>
                </a:cxn>
                <a:cxn ang="0">
                  <a:pos x="91" y="173"/>
                </a:cxn>
                <a:cxn ang="0">
                  <a:pos x="91" y="173"/>
                </a:cxn>
                <a:cxn ang="0">
                  <a:pos x="89" y="173"/>
                </a:cxn>
                <a:cxn ang="0">
                  <a:pos x="89" y="173"/>
                </a:cxn>
                <a:cxn ang="0">
                  <a:pos x="89" y="173"/>
                </a:cxn>
                <a:cxn ang="0">
                  <a:pos x="88" y="173"/>
                </a:cxn>
                <a:cxn ang="0">
                  <a:pos x="88" y="172"/>
                </a:cxn>
                <a:cxn ang="0">
                  <a:pos x="88" y="172"/>
                </a:cxn>
                <a:cxn ang="0">
                  <a:pos x="0" y="13"/>
                </a:cxn>
                <a:cxn ang="0">
                  <a:pos x="0" y="13"/>
                </a:cxn>
                <a:cxn ang="0">
                  <a:pos x="0" y="11"/>
                </a:cxn>
                <a:cxn ang="0">
                  <a:pos x="0" y="11"/>
                </a:cxn>
                <a:cxn ang="0">
                  <a:pos x="0" y="11"/>
                </a:cxn>
                <a:cxn ang="0">
                  <a:pos x="0" y="10"/>
                </a:cxn>
                <a:cxn ang="0">
                  <a:pos x="0" y="10"/>
                </a:cxn>
                <a:cxn ang="0">
                  <a:pos x="0" y="10"/>
                </a:cxn>
                <a:cxn ang="0">
                  <a:pos x="0" y="10"/>
                </a:cxn>
              </a:cxnLst>
              <a:rect l="0" t="0" r="r" b="b"/>
              <a:pathLst>
                <a:path w="110" h="173">
                  <a:moveTo>
                    <a:pt x="0" y="10"/>
                  </a:moveTo>
                  <a:lnTo>
                    <a:pt x="17" y="0"/>
                  </a:lnTo>
                  <a:lnTo>
                    <a:pt x="17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1"/>
                  </a:lnTo>
                  <a:lnTo>
                    <a:pt x="20" y="1"/>
                  </a:lnTo>
                  <a:lnTo>
                    <a:pt x="108" y="160"/>
                  </a:lnTo>
                  <a:lnTo>
                    <a:pt x="108" y="160"/>
                  </a:lnTo>
                  <a:lnTo>
                    <a:pt x="110" y="161"/>
                  </a:lnTo>
                  <a:lnTo>
                    <a:pt x="110" y="161"/>
                  </a:lnTo>
                  <a:lnTo>
                    <a:pt x="110" y="163"/>
                  </a:lnTo>
                  <a:lnTo>
                    <a:pt x="108" y="163"/>
                  </a:lnTo>
                  <a:lnTo>
                    <a:pt x="108" y="163"/>
                  </a:lnTo>
                  <a:lnTo>
                    <a:pt x="108" y="164"/>
                  </a:lnTo>
                  <a:lnTo>
                    <a:pt x="91" y="173"/>
                  </a:lnTo>
                  <a:lnTo>
                    <a:pt x="91" y="173"/>
                  </a:lnTo>
                  <a:lnTo>
                    <a:pt x="89" y="173"/>
                  </a:lnTo>
                  <a:lnTo>
                    <a:pt x="89" y="173"/>
                  </a:lnTo>
                  <a:lnTo>
                    <a:pt x="89" y="173"/>
                  </a:lnTo>
                  <a:lnTo>
                    <a:pt x="88" y="173"/>
                  </a:lnTo>
                  <a:lnTo>
                    <a:pt x="88" y="172"/>
                  </a:lnTo>
                  <a:lnTo>
                    <a:pt x="88" y="172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72" name="Freeform 76"/>
            <p:cNvSpPr>
              <a:spLocks/>
            </p:cNvSpPr>
            <p:nvPr/>
          </p:nvSpPr>
          <p:spPr bwMode="auto">
            <a:xfrm>
              <a:off x="7926328" y="5225023"/>
              <a:ext cx="136135" cy="173668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17" y="0"/>
                </a:cxn>
                <a:cxn ang="0">
                  <a:pos x="19" y="0"/>
                </a:cxn>
                <a:cxn ang="0">
                  <a:pos x="20" y="0"/>
                </a:cxn>
                <a:cxn ang="0">
                  <a:pos x="20" y="1"/>
                </a:cxn>
                <a:cxn ang="0">
                  <a:pos x="108" y="160"/>
                </a:cxn>
                <a:cxn ang="0">
                  <a:pos x="110" y="161"/>
                </a:cxn>
                <a:cxn ang="0">
                  <a:pos x="110" y="163"/>
                </a:cxn>
                <a:cxn ang="0">
                  <a:pos x="108" y="163"/>
                </a:cxn>
                <a:cxn ang="0">
                  <a:pos x="108" y="164"/>
                </a:cxn>
                <a:cxn ang="0">
                  <a:pos x="91" y="173"/>
                </a:cxn>
                <a:cxn ang="0">
                  <a:pos x="89" y="173"/>
                </a:cxn>
                <a:cxn ang="0">
                  <a:pos x="88" y="173"/>
                </a:cxn>
                <a:cxn ang="0">
                  <a:pos x="88" y="172"/>
                </a:cxn>
                <a:cxn ang="0">
                  <a:pos x="0" y="13"/>
                </a:cxn>
                <a:cxn ang="0">
                  <a:pos x="0" y="11"/>
                </a:cxn>
                <a:cxn ang="0">
                  <a:pos x="0" y="10"/>
                </a:cxn>
              </a:cxnLst>
              <a:rect l="0" t="0" r="r" b="b"/>
              <a:pathLst>
                <a:path w="110" h="173">
                  <a:moveTo>
                    <a:pt x="0" y="10"/>
                  </a:moveTo>
                  <a:lnTo>
                    <a:pt x="17" y="0"/>
                  </a:lnTo>
                  <a:lnTo>
                    <a:pt x="19" y="0"/>
                  </a:lnTo>
                  <a:lnTo>
                    <a:pt x="20" y="0"/>
                  </a:lnTo>
                  <a:lnTo>
                    <a:pt x="20" y="1"/>
                  </a:lnTo>
                  <a:lnTo>
                    <a:pt x="108" y="160"/>
                  </a:lnTo>
                  <a:lnTo>
                    <a:pt x="110" y="161"/>
                  </a:lnTo>
                  <a:lnTo>
                    <a:pt x="110" y="163"/>
                  </a:lnTo>
                  <a:lnTo>
                    <a:pt x="108" y="163"/>
                  </a:lnTo>
                  <a:lnTo>
                    <a:pt x="108" y="164"/>
                  </a:lnTo>
                  <a:lnTo>
                    <a:pt x="91" y="173"/>
                  </a:lnTo>
                  <a:lnTo>
                    <a:pt x="89" y="173"/>
                  </a:lnTo>
                  <a:lnTo>
                    <a:pt x="88" y="173"/>
                  </a:lnTo>
                  <a:lnTo>
                    <a:pt x="88" y="172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0" y="10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73" name="Freeform 77"/>
            <p:cNvSpPr>
              <a:spLocks/>
            </p:cNvSpPr>
            <p:nvPr/>
          </p:nvSpPr>
          <p:spPr bwMode="auto">
            <a:xfrm>
              <a:off x="7926328" y="5223015"/>
              <a:ext cx="22913" cy="13051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1" y="13"/>
                </a:cxn>
                <a:cxn ang="0">
                  <a:pos x="19" y="3"/>
                </a:cxn>
                <a:cxn ang="0">
                  <a:pos x="16" y="0"/>
                </a:cxn>
                <a:cxn ang="0">
                  <a:pos x="0" y="9"/>
                </a:cxn>
              </a:cxnLst>
              <a:rect l="0" t="0" r="r" b="b"/>
              <a:pathLst>
                <a:path w="19" h="13">
                  <a:moveTo>
                    <a:pt x="0" y="9"/>
                  </a:moveTo>
                  <a:lnTo>
                    <a:pt x="1" y="13"/>
                  </a:lnTo>
                  <a:lnTo>
                    <a:pt x="19" y="3"/>
                  </a:lnTo>
                  <a:lnTo>
                    <a:pt x="16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74" name="Freeform 78"/>
            <p:cNvSpPr>
              <a:spLocks/>
            </p:cNvSpPr>
            <p:nvPr/>
          </p:nvSpPr>
          <p:spPr bwMode="auto">
            <a:xfrm>
              <a:off x="7926328" y="5223015"/>
              <a:ext cx="22913" cy="13051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1" y="13"/>
                </a:cxn>
                <a:cxn ang="0">
                  <a:pos x="19" y="3"/>
                </a:cxn>
                <a:cxn ang="0">
                  <a:pos x="16" y="0"/>
                </a:cxn>
                <a:cxn ang="0">
                  <a:pos x="0" y="9"/>
                </a:cxn>
              </a:cxnLst>
              <a:rect l="0" t="0" r="r" b="b"/>
              <a:pathLst>
                <a:path w="19" h="13">
                  <a:moveTo>
                    <a:pt x="0" y="9"/>
                  </a:moveTo>
                  <a:lnTo>
                    <a:pt x="1" y="13"/>
                  </a:lnTo>
                  <a:lnTo>
                    <a:pt x="19" y="3"/>
                  </a:lnTo>
                  <a:lnTo>
                    <a:pt x="16" y="0"/>
                  </a:lnTo>
                  <a:lnTo>
                    <a:pt x="0" y="9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75" name="Freeform 79"/>
            <p:cNvSpPr>
              <a:spLocks/>
            </p:cNvSpPr>
            <p:nvPr/>
          </p:nvSpPr>
          <p:spPr bwMode="auto">
            <a:xfrm>
              <a:off x="7946546" y="5223015"/>
              <a:ext cx="8087" cy="5020"/>
            </a:xfrm>
            <a:custGeom>
              <a:avLst/>
              <a:gdLst/>
              <a:ahLst/>
              <a:cxnLst>
                <a:cxn ang="0">
                  <a:pos x="7" y="3"/>
                </a:cxn>
                <a:cxn ang="0">
                  <a:pos x="6" y="2"/>
                </a:cxn>
                <a:cxn ang="0">
                  <a:pos x="6" y="2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5"/>
                </a:cxn>
                <a:cxn ang="0">
                  <a:pos x="7" y="3"/>
                </a:cxn>
              </a:cxnLst>
              <a:rect l="0" t="0" r="r" b="b"/>
              <a:pathLst>
                <a:path w="7" h="5">
                  <a:moveTo>
                    <a:pt x="7" y="3"/>
                  </a:moveTo>
                  <a:lnTo>
                    <a:pt x="6" y="2"/>
                  </a:lnTo>
                  <a:lnTo>
                    <a:pt x="6" y="2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5"/>
                  </a:lnTo>
                  <a:lnTo>
                    <a:pt x="7" y="3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76" name="Freeform 80"/>
            <p:cNvSpPr>
              <a:spLocks/>
            </p:cNvSpPr>
            <p:nvPr/>
          </p:nvSpPr>
          <p:spPr bwMode="auto">
            <a:xfrm>
              <a:off x="7946546" y="5223015"/>
              <a:ext cx="8087" cy="5020"/>
            </a:xfrm>
            <a:custGeom>
              <a:avLst/>
              <a:gdLst/>
              <a:ahLst/>
              <a:cxnLst>
                <a:cxn ang="0">
                  <a:pos x="7" y="3"/>
                </a:cxn>
                <a:cxn ang="0">
                  <a:pos x="6" y="2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3" y="3"/>
                </a:cxn>
                <a:cxn ang="0">
                  <a:pos x="3" y="5"/>
                </a:cxn>
                <a:cxn ang="0">
                  <a:pos x="7" y="3"/>
                </a:cxn>
              </a:cxnLst>
              <a:rect l="0" t="0" r="r" b="b"/>
              <a:pathLst>
                <a:path w="7" h="5">
                  <a:moveTo>
                    <a:pt x="7" y="3"/>
                  </a:moveTo>
                  <a:lnTo>
                    <a:pt x="6" y="2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3"/>
                  </a:lnTo>
                  <a:lnTo>
                    <a:pt x="3" y="5"/>
                  </a:lnTo>
                  <a:lnTo>
                    <a:pt x="7" y="3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77" name="Freeform 81"/>
            <p:cNvSpPr>
              <a:spLocks/>
            </p:cNvSpPr>
            <p:nvPr/>
          </p:nvSpPr>
          <p:spPr bwMode="auto">
            <a:xfrm>
              <a:off x="7949242" y="5226027"/>
              <a:ext cx="113222" cy="159613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88" y="159"/>
                </a:cxn>
                <a:cxn ang="0">
                  <a:pos x="91" y="158"/>
                </a:cxn>
                <a:cxn ang="0">
                  <a:pos x="4" y="0"/>
                </a:cxn>
                <a:cxn ang="0">
                  <a:pos x="0" y="2"/>
                </a:cxn>
              </a:cxnLst>
              <a:rect l="0" t="0" r="r" b="b"/>
              <a:pathLst>
                <a:path w="91" h="159">
                  <a:moveTo>
                    <a:pt x="0" y="2"/>
                  </a:moveTo>
                  <a:lnTo>
                    <a:pt x="88" y="159"/>
                  </a:lnTo>
                  <a:lnTo>
                    <a:pt x="91" y="158"/>
                  </a:lnTo>
                  <a:lnTo>
                    <a:pt x="4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78" name="Freeform 82"/>
            <p:cNvSpPr>
              <a:spLocks/>
            </p:cNvSpPr>
            <p:nvPr/>
          </p:nvSpPr>
          <p:spPr bwMode="auto">
            <a:xfrm>
              <a:off x="7949242" y="5226027"/>
              <a:ext cx="113222" cy="159613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88" y="159"/>
                </a:cxn>
                <a:cxn ang="0">
                  <a:pos x="91" y="158"/>
                </a:cxn>
                <a:cxn ang="0">
                  <a:pos x="4" y="0"/>
                </a:cxn>
                <a:cxn ang="0">
                  <a:pos x="0" y="2"/>
                </a:cxn>
              </a:cxnLst>
              <a:rect l="0" t="0" r="r" b="b"/>
              <a:pathLst>
                <a:path w="91" h="159">
                  <a:moveTo>
                    <a:pt x="0" y="2"/>
                  </a:moveTo>
                  <a:lnTo>
                    <a:pt x="88" y="159"/>
                  </a:lnTo>
                  <a:lnTo>
                    <a:pt x="91" y="158"/>
                  </a:lnTo>
                  <a:lnTo>
                    <a:pt x="4" y="0"/>
                  </a:lnTo>
                  <a:lnTo>
                    <a:pt x="0" y="2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79" name="Freeform 83"/>
            <p:cNvSpPr>
              <a:spLocks/>
            </p:cNvSpPr>
            <p:nvPr/>
          </p:nvSpPr>
          <p:spPr bwMode="auto">
            <a:xfrm>
              <a:off x="8059767" y="5384637"/>
              <a:ext cx="4044" cy="7027"/>
            </a:xfrm>
            <a:custGeom>
              <a:avLst/>
              <a:gdLst/>
              <a:ahLst/>
              <a:cxnLst>
                <a:cxn ang="0">
                  <a:pos x="3" y="7"/>
                </a:cxn>
                <a:cxn ang="0">
                  <a:pos x="3" y="5"/>
                </a:cxn>
                <a:cxn ang="0">
                  <a:pos x="3" y="5"/>
                </a:cxn>
                <a:cxn ang="0">
                  <a:pos x="4" y="4"/>
                </a:cxn>
                <a:cxn ang="0">
                  <a:pos x="4" y="4"/>
                </a:cxn>
                <a:cxn ang="0">
                  <a:pos x="4" y="2"/>
                </a:cxn>
                <a:cxn ang="0">
                  <a:pos x="4" y="1"/>
                </a:cxn>
                <a:cxn ang="0">
                  <a:pos x="4" y="1"/>
                </a:cxn>
                <a:cxn ang="0">
                  <a:pos x="3" y="0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1" y="2"/>
                </a:cxn>
                <a:cxn ang="0">
                  <a:pos x="0" y="2"/>
                </a:cxn>
                <a:cxn ang="0">
                  <a:pos x="0" y="4"/>
                </a:cxn>
                <a:cxn ang="0">
                  <a:pos x="3" y="7"/>
                </a:cxn>
              </a:cxnLst>
              <a:rect l="0" t="0" r="r" b="b"/>
              <a:pathLst>
                <a:path w="4" h="7">
                  <a:moveTo>
                    <a:pt x="3" y="7"/>
                  </a:moveTo>
                  <a:lnTo>
                    <a:pt x="3" y="5"/>
                  </a:lnTo>
                  <a:lnTo>
                    <a:pt x="3" y="5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2"/>
                  </a:lnTo>
                  <a:lnTo>
                    <a:pt x="4" y="1"/>
                  </a:lnTo>
                  <a:lnTo>
                    <a:pt x="4" y="1"/>
                  </a:lnTo>
                  <a:lnTo>
                    <a:pt x="3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4"/>
                  </a:lnTo>
                  <a:lnTo>
                    <a:pt x="3" y="7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80" name="Freeform 84"/>
            <p:cNvSpPr>
              <a:spLocks/>
            </p:cNvSpPr>
            <p:nvPr/>
          </p:nvSpPr>
          <p:spPr bwMode="auto">
            <a:xfrm>
              <a:off x="8059767" y="5384637"/>
              <a:ext cx="4044" cy="7027"/>
            </a:xfrm>
            <a:custGeom>
              <a:avLst/>
              <a:gdLst/>
              <a:ahLst/>
              <a:cxnLst>
                <a:cxn ang="0">
                  <a:pos x="3" y="7"/>
                </a:cxn>
                <a:cxn ang="0">
                  <a:pos x="3" y="5"/>
                </a:cxn>
                <a:cxn ang="0">
                  <a:pos x="4" y="4"/>
                </a:cxn>
                <a:cxn ang="0">
                  <a:pos x="4" y="2"/>
                </a:cxn>
                <a:cxn ang="0">
                  <a:pos x="4" y="1"/>
                </a:cxn>
                <a:cxn ang="0">
                  <a:pos x="3" y="0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1" y="2"/>
                </a:cxn>
                <a:cxn ang="0">
                  <a:pos x="0" y="2"/>
                </a:cxn>
                <a:cxn ang="0">
                  <a:pos x="0" y="4"/>
                </a:cxn>
                <a:cxn ang="0">
                  <a:pos x="3" y="7"/>
                </a:cxn>
              </a:cxnLst>
              <a:rect l="0" t="0" r="r" b="b"/>
              <a:pathLst>
                <a:path w="4" h="7">
                  <a:moveTo>
                    <a:pt x="3" y="7"/>
                  </a:moveTo>
                  <a:lnTo>
                    <a:pt x="3" y="5"/>
                  </a:lnTo>
                  <a:lnTo>
                    <a:pt x="4" y="4"/>
                  </a:lnTo>
                  <a:lnTo>
                    <a:pt x="4" y="2"/>
                  </a:lnTo>
                  <a:lnTo>
                    <a:pt x="4" y="1"/>
                  </a:lnTo>
                  <a:lnTo>
                    <a:pt x="3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4"/>
                  </a:lnTo>
                  <a:lnTo>
                    <a:pt x="3" y="7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81" name="Freeform 85"/>
            <p:cNvSpPr>
              <a:spLocks/>
            </p:cNvSpPr>
            <p:nvPr/>
          </p:nvSpPr>
          <p:spPr bwMode="auto">
            <a:xfrm>
              <a:off x="8039550" y="5388652"/>
              <a:ext cx="22913" cy="11042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1" y="11"/>
                </a:cxn>
                <a:cxn ang="0">
                  <a:pos x="19" y="3"/>
                </a:cxn>
                <a:cxn ang="0">
                  <a:pos x="16" y="0"/>
                </a:cxn>
                <a:cxn ang="0">
                  <a:pos x="0" y="9"/>
                </a:cxn>
              </a:cxnLst>
              <a:rect l="0" t="0" r="r" b="b"/>
              <a:pathLst>
                <a:path w="19" h="11">
                  <a:moveTo>
                    <a:pt x="0" y="9"/>
                  </a:moveTo>
                  <a:lnTo>
                    <a:pt x="1" y="11"/>
                  </a:lnTo>
                  <a:lnTo>
                    <a:pt x="19" y="3"/>
                  </a:lnTo>
                  <a:lnTo>
                    <a:pt x="16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82" name="Freeform 86"/>
            <p:cNvSpPr>
              <a:spLocks/>
            </p:cNvSpPr>
            <p:nvPr/>
          </p:nvSpPr>
          <p:spPr bwMode="auto">
            <a:xfrm>
              <a:off x="8039550" y="5388652"/>
              <a:ext cx="22913" cy="11042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1" y="11"/>
                </a:cxn>
                <a:cxn ang="0">
                  <a:pos x="19" y="3"/>
                </a:cxn>
                <a:cxn ang="0">
                  <a:pos x="16" y="0"/>
                </a:cxn>
                <a:cxn ang="0">
                  <a:pos x="0" y="9"/>
                </a:cxn>
              </a:cxnLst>
              <a:rect l="0" t="0" r="r" b="b"/>
              <a:pathLst>
                <a:path w="19" h="11">
                  <a:moveTo>
                    <a:pt x="0" y="9"/>
                  </a:moveTo>
                  <a:lnTo>
                    <a:pt x="1" y="11"/>
                  </a:lnTo>
                  <a:lnTo>
                    <a:pt x="19" y="3"/>
                  </a:lnTo>
                  <a:lnTo>
                    <a:pt x="16" y="0"/>
                  </a:lnTo>
                  <a:lnTo>
                    <a:pt x="0" y="9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83" name="Freeform 87"/>
            <p:cNvSpPr>
              <a:spLocks/>
            </p:cNvSpPr>
            <p:nvPr/>
          </p:nvSpPr>
          <p:spPr bwMode="auto">
            <a:xfrm>
              <a:off x="8034158" y="5395679"/>
              <a:ext cx="6739" cy="4015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1" y="4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4" y="4"/>
                </a:cxn>
                <a:cxn ang="0">
                  <a:pos x="4" y="4"/>
                </a:cxn>
                <a:cxn ang="0">
                  <a:pos x="5" y="4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0" y="3"/>
                </a:cxn>
              </a:cxnLst>
              <a:rect l="0" t="0" r="r" b="b"/>
              <a:pathLst>
                <a:path w="5" h="4">
                  <a:moveTo>
                    <a:pt x="0" y="3"/>
                  </a:moveTo>
                  <a:lnTo>
                    <a:pt x="0" y="3"/>
                  </a:lnTo>
                  <a:lnTo>
                    <a:pt x="0" y="4"/>
                  </a:lnTo>
                  <a:lnTo>
                    <a:pt x="1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5" y="4"/>
                  </a:lnTo>
                  <a:lnTo>
                    <a:pt x="4" y="2"/>
                  </a:lnTo>
                  <a:lnTo>
                    <a:pt x="4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84" name="Freeform 88"/>
            <p:cNvSpPr>
              <a:spLocks/>
            </p:cNvSpPr>
            <p:nvPr/>
          </p:nvSpPr>
          <p:spPr bwMode="auto">
            <a:xfrm>
              <a:off x="8034158" y="5395679"/>
              <a:ext cx="6739" cy="4015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0" y="4"/>
                </a:cxn>
                <a:cxn ang="0">
                  <a:pos x="1" y="4"/>
                </a:cxn>
                <a:cxn ang="0">
                  <a:pos x="2" y="4"/>
                </a:cxn>
                <a:cxn ang="0">
                  <a:pos x="4" y="4"/>
                </a:cxn>
                <a:cxn ang="0">
                  <a:pos x="5" y="4"/>
                </a:cxn>
                <a:cxn ang="0">
                  <a:pos x="4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0" y="3"/>
                </a:cxn>
              </a:cxnLst>
              <a:rect l="0" t="0" r="r" b="b"/>
              <a:pathLst>
                <a:path w="5" h="4">
                  <a:moveTo>
                    <a:pt x="0" y="3"/>
                  </a:moveTo>
                  <a:lnTo>
                    <a:pt x="0" y="4"/>
                  </a:lnTo>
                  <a:lnTo>
                    <a:pt x="1" y="4"/>
                  </a:lnTo>
                  <a:lnTo>
                    <a:pt x="2" y="4"/>
                  </a:lnTo>
                  <a:lnTo>
                    <a:pt x="4" y="4"/>
                  </a:lnTo>
                  <a:lnTo>
                    <a:pt x="5" y="4"/>
                  </a:lnTo>
                  <a:lnTo>
                    <a:pt x="4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0" y="3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85" name="Freeform 89"/>
            <p:cNvSpPr>
              <a:spLocks/>
            </p:cNvSpPr>
            <p:nvPr/>
          </p:nvSpPr>
          <p:spPr bwMode="auto">
            <a:xfrm>
              <a:off x="7924980" y="5236066"/>
              <a:ext cx="111874" cy="162625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88" y="162"/>
                </a:cxn>
                <a:cxn ang="0">
                  <a:pos x="90" y="159"/>
                </a:cxn>
                <a:cxn ang="0">
                  <a:pos x="2" y="0"/>
                </a:cxn>
                <a:cxn ang="0">
                  <a:pos x="0" y="3"/>
                </a:cxn>
              </a:cxnLst>
              <a:rect l="0" t="0" r="r" b="b"/>
              <a:pathLst>
                <a:path w="90" h="162">
                  <a:moveTo>
                    <a:pt x="0" y="3"/>
                  </a:moveTo>
                  <a:lnTo>
                    <a:pt x="88" y="162"/>
                  </a:lnTo>
                  <a:lnTo>
                    <a:pt x="90" y="159"/>
                  </a:lnTo>
                  <a:lnTo>
                    <a:pt x="2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86" name="Freeform 90"/>
            <p:cNvSpPr>
              <a:spLocks/>
            </p:cNvSpPr>
            <p:nvPr/>
          </p:nvSpPr>
          <p:spPr bwMode="auto">
            <a:xfrm>
              <a:off x="7924980" y="5236066"/>
              <a:ext cx="111874" cy="162625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88" y="162"/>
                </a:cxn>
                <a:cxn ang="0">
                  <a:pos x="90" y="159"/>
                </a:cxn>
                <a:cxn ang="0">
                  <a:pos x="2" y="0"/>
                </a:cxn>
                <a:cxn ang="0">
                  <a:pos x="0" y="3"/>
                </a:cxn>
              </a:cxnLst>
              <a:rect l="0" t="0" r="r" b="b"/>
              <a:pathLst>
                <a:path w="90" h="162">
                  <a:moveTo>
                    <a:pt x="0" y="3"/>
                  </a:moveTo>
                  <a:lnTo>
                    <a:pt x="88" y="162"/>
                  </a:lnTo>
                  <a:lnTo>
                    <a:pt x="90" y="159"/>
                  </a:lnTo>
                  <a:lnTo>
                    <a:pt x="2" y="0"/>
                  </a:lnTo>
                  <a:lnTo>
                    <a:pt x="0" y="3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87" name="Freeform 91"/>
            <p:cNvSpPr>
              <a:spLocks/>
            </p:cNvSpPr>
            <p:nvPr/>
          </p:nvSpPr>
          <p:spPr bwMode="auto">
            <a:xfrm>
              <a:off x="7922284" y="5232050"/>
              <a:ext cx="5392" cy="7027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3"/>
                </a:cxn>
                <a:cxn ang="0">
                  <a:pos x="2" y="4"/>
                </a:cxn>
                <a:cxn ang="0">
                  <a:pos x="0" y="4"/>
                </a:cxn>
                <a:cxn ang="0">
                  <a:pos x="0" y="6"/>
                </a:cxn>
                <a:cxn ang="0">
                  <a:pos x="2" y="6"/>
                </a:cxn>
                <a:cxn ang="0">
                  <a:pos x="2" y="7"/>
                </a:cxn>
                <a:cxn ang="0">
                  <a:pos x="4" y="4"/>
                </a:cxn>
                <a:cxn ang="0">
                  <a:pos x="4" y="4"/>
                </a:cxn>
                <a:cxn ang="0">
                  <a:pos x="4" y="4"/>
                </a:cxn>
                <a:cxn ang="0">
                  <a:pos x="4" y="4"/>
                </a:cxn>
                <a:cxn ang="0">
                  <a:pos x="3" y="0"/>
                </a:cxn>
              </a:cxnLst>
              <a:rect l="0" t="0" r="r" b="b"/>
              <a:pathLst>
                <a:path w="4" h="7">
                  <a:moveTo>
                    <a:pt x="3" y="0"/>
                  </a:moveTo>
                  <a:lnTo>
                    <a:pt x="2" y="2"/>
                  </a:lnTo>
                  <a:lnTo>
                    <a:pt x="2" y="2"/>
                  </a:lnTo>
                  <a:lnTo>
                    <a:pt x="2" y="3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6"/>
                  </a:lnTo>
                  <a:lnTo>
                    <a:pt x="2" y="6"/>
                  </a:lnTo>
                  <a:lnTo>
                    <a:pt x="2" y="7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88" name="Freeform 92"/>
            <p:cNvSpPr>
              <a:spLocks/>
            </p:cNvSpPr>
            <p:nvPr/>
          </p:nvSpPr>
          <p:spPr bwMode="auto">
            <a:xfrm>
              <a:off x="7922284" y="5232050"/>
              <a:ext cx="5392" cy="7027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2" y="2"/>
                </a:cxn>
                <a:cxn ang="0">
                  <a:pos x="2" y="3"/>
                </a:cxn>
                <a:cxn ang="0">
                  <a:pos x="2" y="4"/>
                </a:cxn>
                <a:cxn ang="0">
                  <a:pos x="0" y="4"/>
                </a:cxn>
                <a:cxn ang="0">
                  <a:pos x="0" y="6"/>
                </a:cxn>
                <a:cxn ang="0">
                  <a:pos x="2" y="6"/>
                </a:cxn>
                <a:cxn ang="0">
                  <a:pos x="2" y="7"/>
                </a:cxn>
                <a:cxn ang="0">
                  <a:pos x="4" y="4"/>
                </a:cxn>
                <a:cxn ang="0">
                  <a:pos x="3" y="0"/>
                </a:cxn>
              </a:cxnLst>
              <a:rect l="0" t="0" r="r" b="b"/>
              <a:pathLst>
                <a:path w="4" h="7">
                  <a:moveTo>
                    <a:pt x="3" y="0"/>
                  </a:moveTo>
                  <a:lnTo>
                    <a:pt x="2" y="2"/>
                  </a:lnTo>
                  <a:lnTo>
                    <a:pt x="2" y="3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6"/>
                  </a:lnTo>
                  <a:lnTo>
                    <a:pt x="2" y="6"/>
                  </a:lnTo>
                  <a:lnTo>
                    <a:pt x="2" y="7"/>
                  </a:lnTo>
                  <a:lnTo>
                    <a:pt x="4" y="4"/>
                  </a:lnTo>
                  <a:lnTo>
                    <a:pt x="3" y="0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89" name="Freeform 93"/>
            <p:cNvSpPr>
              <a:spLocks/>
            </p:cNvSpPr>
            <p:nvPr/>
          </p:nvSpPr>
          <p:spPr bwMode="auto">
            <a:xfrm>
              <a:off x="7962720" y="5208961"/>
              <a:ext cx="134788" cy="173668"/>
            </a:xfrm>
            <a:custGeom>
              <a:avLst/>
              <a:gdLst/>
              <a:ahLst/>
              <a:cxnLst>
                <a:cxn ang="0">
                  <a:pos x="1" y="10"/>
                </a:cxn>
                <a:cxn ang="0">
                  <a:pos x="17" y="0"/>
                </a:cxn>
                <a:cxn ang="0">
                  <a:pos x="17" y="0"/>
                </a:cxn>
                <a:cxn ang="0">
                  <a:pos x="19" y="0"/>
                </a:cxn>
                <a:cxn ang="0">
                  <a:pos x="19" y="0"/>
                </a:cxn>
                <a:cxn ang="0">
                  <a:pos x="19" y="0"/>
                </a:cxn>
                <a:cxn ang="0">
                  <a:pos x="20" y="0"/>
                </a:cxn>
                <a:cxn ang="0">
                  <a:pos x="20" y="1"/>
                </a:cxn>
                <a:cxn ang="0">
                  <a:pos x="21" y="1"/>
                </a:cxn>
                <a:cxn ang="0">
                  <a:pos x="21" y="1"/>
                </a:cxn>
                <a:cxn ang="0">
                  <a:pos x="108" y="159"/>
                </a:cxn>
                <a:cxn ang="0">
                  <a:pos x="109" y="160"/>
                </a:cxn>
                <a:cxn ang="0">
                  <a:pos x="109" y="162"/>
                </a:cxn>
                <a:cxn ang="0">
                  <a:pos x="109" y="162"/>
                </a:cxn>
                <a:cxn ang="0">
                  <a:pos x="109" y="163"/>
                </a:cxn>
                <a:cxn ang="0">
                  <a:pos x="108" y="163"/>
                </a:cxn>
                <a:cxn ang="0">
                  <a:pos x="108" y="163"/>
                </a:cxn>
                <a:cxn ang="0">
                  <a:pos x="108" y="164"/>
                </a:cxn>
                <a:cxn ang="0">
                  <a:pos x="91" y="173"/>
                </a:cxn>
                <a:cxn ang="0">
                  <a:pos x="91" y="173"/>
                </a:cxn>
                <a:cxn ang="0">
                  <a:pos x="91" y="173"/>
                </a:cxn>
                <a:cxn ang="0">
                  <a:pos x="89" y="173"/>
                </a:cxn>
                <a:cxn ang="0">
                  <a:pos x="89" y="173"/>
                </a:cxn>
                <a:cxn ang="0">
                  <a:pos x="88" y="172"/>
                </a:cxn>
                <a:cxn ang="0">
                  <a:pos x="88" y="172"/>
                </a:cxn>
                <a:cxn ang="0">
                  <a:pos x="88" y="170"/>
                </a:cxn>
                <a:cxn ang="0">
                  <a:pos x="0" y="13"/>
                </a:cxn>
                <a:cxn ang="0">
                  <a:pos x="0" y="13"/>
                </a:cxn>
                <a:cxn ang="0">
                  <a:pos x="0" y="13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0" y="10"/>
                </a:cxn>
                <a:cxn ang="0">
                  <a:pos x="0" y="10"/>
                </a:cxn>
                <a:cxn ang="0">
                  <a:pos x="1" y="10"/>
                </a:cxn>
              </a:cxnLst>
              <a:rect l="0" t="0" r="r" b="b"/>
              <a:pathLst>
                <a:path w="109" h="173">
                  <a:moveTo>
                    <a:pt x="1" y="10"/>
                  </a:moveTo>
                  <a:lnTo>
                    <a:pt x="17" y="0"/>
                  </a:lnTo>
                  <a:lnTo>
                    <a:pt x="17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20" y="0"/>
                  </a:lnTo>
                  <a:lnTo>
                    <a:pt x="20" y="1"/>
                  </a:lnTo>
                  <a:lnTo>
                    <a:pt x="21" y="1"/>
                  </a:lnTo>
                  <a:lnTo>
                    <a:pt x="21" y="1"/>
                  </a:lnTo>
                  <a:lnTo>
                    <a:pt x="108" y="159"/>
                  </a:lnTo>
                  <a:lnTo>
                    <a:pt x="109" y="160"/>
                  </a:lnTo>
                  <a:lnTo>
                    <a:pt x="109" y="162"/>
                  </a:lnTo>
                  <a:lnTo>
                    <a:pt x="109" y="162"/>
                  </a:lnTo>
                  <a:lnTo>
                    <a:pt x="109" y="163"/>
                  </a:lnTo>
                  <a:lnTo>
                    <a:pt x="108" y="163"/>
                  </a:lnTo>
                  <a:lnTo>
                    <a:pt x="108" y="163"/>
                  </a:lnTo>
                  <a:lnTo>
                    <a:pt x="108" y="164"/>
                  </a:lnTo>
                  <a:lnTo>
                    <a:pt x="91" y="173"/>
                  </a:lnTo>
                  <a:lnTo>
                    <a:pt x="91" y="173"/>
                  </a:lnTo>
                  <a:lnTo>
                    <a:pt x="91" y="173"/>
                  </a:lnTo>
                  <a:lnTo>
                    <a:pt x="89" y="173"/>
                  </a:lnTo>
                  <a:lnTo>
                    <a:pt x="89" y="173"/>
                  </a:lnTo>
                  <a:lnTo>
                    <a:pt x="88" y="172"/>
                  </a:lnTo>
                  <a:lnTo>
                    <a:pt x="88" y="172"/>
                  </a:lnTo>
                  <a:lnTo>
                    <a:pt x="88" y="170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1" y="10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90" name="Freeform 94"/>
            <p:cNvSpPr>
              <a:spLocks/>
            </p:cNvSpPr>
            <p:nvPr/>
          </p:nvSpPr>
          <p:spPr bwMode="auto">
            <a:xfrm>
              <a:off x="7962720" y="5208961"/>
              <a:ext cx="134788" cy="173668"/>
            </a:xfrm>
            <a:custGeom>
              <a:avLst/>
              <a:gdLst/>
              <a:ahLst/>
              <a:cxnLst>
                <a:cxn ang="0">
                  <a:pos x="1" y="10"/>
                </a:cxn>
                <a:cxn ang="0">
                  <a:pos x="17" y="0"/>
                </a:cxn>
                <a:cxn ang="0">
                  <a:pos x="19" y="0"/>
                </a:cxn>
                <a:cxn ang="0">
                  <a:pos x="20" y="0"/>
                </a:cxn>
                <a:cxn ang="0">
                  <a:pos x="20" y="1"/>
                </a:cxn>
                <a:cxn ang="0">
                  <a:pos x="21" y="1"/>
                </a:cxn>
                <a:cxn ang="0">
                  <a:pos x="108" y="159"/>
                </a:cxn>
                <a:cxn ang="0">
                  <a:pos x="109" y="160"/>
                </a:cxn>
                <a:cxn ang="0">
                  <a:pos x="109" y="162"/>
                </a:cxn>
                <a:cxn ang="0">
                  <a:pos x="109" y="163"/>
                </a:cxn>
                <a:cxn ang="0">
                  <a:pos x="108" y="163"/>
                </a:cxn>
                <a:cxn ang="0">
                  <a:pos x="108" y="164"/>
                </a:cxn>
                <a:cxn ang="0">
                  <a:pos x="91" y="173"/>
                </a:cxn>
                <a:cxn ang="0">
                  <a:pos x="89" y="173"/>
                </a:cxn>
                <a:cxn ang="0">
                  <a:pos x="88" y="172"/>
                </a:cxn>
                <a:cxn ang="0">
                  <a:pos x="88" y="170"/>
                </a:cxn>
                <a:cxn ang="0">
                  <a:pos x="0" y="13"/>
                </a:cxn>
                <a:cxn ang="0">
                  <a:pos x="0" y="12"/>
                </a:cxn>
                <a:cxn ang="0">
                  <a:pos x="0" y="10"/>
                </a:cxn>
                <a:cxn ang="0">
                  <a:pos x="1" y="10"/>
                </a:cxn>
              </a:cxnLst>
              <a:rect l="0" t="0" r="r" b="b"/>
              <a:pathLst>
                <a:path w="109" h="173">
                  <a:moveTo>
                    <a:pt x="1" y="10"/>
                  </a:moveTo>
                  <a:lnTo>
                    <a:pt x="17" y="0"/>
                  </a:lnTo>
                  <a:lnTo>
                    <a:pt x="19" y="0"/>
                  </a:lnTo>
                  <a:lnTo>
                    <a:pt x="20" y="0"/>
                  </a:lnTo>
                  <a:lnTo>
                    <a:pt x="20" y="1"/>
                  </a:lnTo>
                  <a:lnTo>
                    <a:pt x="21" y="1"/>
                  </a:lnTo>
                  <a:lnTo>
                    <a:pt x="108" y="159"/>
                  </a:lnTo>
                  <a:lnTo>
                    <a:pt x="109" y="160"/>
                  </a:lnTo>
                  <a:lnTo>
                    <a:pt x="109" y="162"/>
                  </a:lnTo>
                  <a:lnTo>
                    <a:pt x="109" y="163"/>
                  </a:lnTo>
                  <a:lnTo>
                    <a:pt x="108" y="163"/>
                  </a:lnTo>
                  <a:lnTo>
                    <a:pt x="108" y="164"/>
                  </a:lnTo>
                  <a:lnTo>
                    <a:pt x="91" y="173"/>
                  </a:lnTo>
                  <a:lnTo>
                    <a:pt x="89" y="173"/>
                  </a:lnTo>
                  <a:lnTo>
                    <a:pt x="88" y="172"/>
                  </a:lnTo>
                  <a:lnTo>
                    <a:pt x="88" y="170"/>
                  </a:lnTo>
                  <a:lnTo>
                    <a:pt x="0" y="13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1" y="10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91" name="Freeform 95"/>
            <p:cNvSpPr>
              <a:spLocks/>
            </p:cNvSpPr>
            <p:nvPr/>
          </p:nvSpPr>
          <p:spPr bwMode="auto">
            <a:xfrm>
              <a:off x="7962720" y="5207957"/>
              <a:ext cx="20219" cy="11042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1" y="11"/>
                </a:cxn>
                <a:cxn ang="0">
                  <a:pos x="17" y="2"/>
                </a:cxn>
                <a:cxn ang="0">
                  <a:pos x="16" y="0"/>
                </a:cxn>
                <a:cxn ang="0">
                  <a:pos x="0" y="8"/>
                </a:cxn>
              </a:cxnLst>
              <a:rect l="0" t="0" r="r" b="b"/>
              <a:pathLst>
                <a:path w="17" h="11">
                  <a:moveTo>
                    <a:pt x="0" y="8"/>
                  </a:moveTo>
                  <a:lnTo>
                    <a:pt x="1" y="11"/>
                  </a:lnTo>
                  <a:lnTo>
                    <a:pt x="17" y="2"/>
                  </a:lnTo>
                  <a:lnTo>
                    <a:pt x="16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92" name="Freeform 96"/>
            <p:cNvSpPr>
              <a:spLocks/>
            </p:cNvSpPr>
            <p:nvPr/>
          </p:nvSpPr>
          <p:spPr bwMode="auto">
            <a:xfrm>
              <a:off x="7962720" y="5207957"/>
              <a:ext cx="20219" cy="11042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1" y="11"/>
                </a:cxn>
                <a:cxn ang="0">
                  <a:pos x="17" y="2"/>
                </a:cxn>
                <a:cxn ang="0">
                  <a:pos x="16" y="0"/>
                </a:cxn>
                <a:cxn ang="0">
                  <a:pos x="0" y="8"/>
                </a:cxn>
              </a:cxnLst>
              <a:rect l="0" t="0" r="r" b="b"/>
              <a:pathLst>
                <a:path w="17" h="11">
                  <a:moveTo>
                    <a:pt x="0" y="8"/>
                  </a:moveTo>
                  <a:lnTo>
                    <a:pt x="1" y="11"/>
                  </a:lnTo>
                  <a:lnTo>
                    <a:pt x="17" y="2"/>
                  </a:lnTo>
                  <a:lnTo>
                    <a:pt x="16" y="0"/>
                  </a:lnTo>
                  <a:lnTo>
                    <a:pt x="0" y="8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93" name="Freeform 97"/>
            <p:cNvSpPr>
              <a:spLocks/>
            </p:cNvSpPr>
            <p:nvPr/>
          </p:nvSpPr>
          <p:spPr bwMode="auto">
            <a:xfrm>
              <a:off x="7981591" y="5207957"/>
              <a:ext cx="9436" cy="4015"/>
            </a:xfrm>
            <a:custGeom>
              <a:avLst/>
              <a:gdLst/>
              <a:ahLst/>
              <a:cxnLst>
                <a:cxn ang="0">
                  <a:pos x="7" y="2"/>
                </a:cxn>
                <a:cxn ang="0">
                  <a:pos x="5" y="1"/>
                </a:cxn>
                <a:cxn ang="0">
                  <a:pos x="5" y="1"/>
                </a:cxn>
                <a:cxn ang="0">
                  <a:pos x="5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1" y="2"/>
                </a:cxn>
                <a:cxn ang="0">
                  <a:pos x="3" y="2"/>
                </a:cxn>
                <a:cxn ang="0">
                  <a:pos x="3" y="4"/>
                </a:cxn>
                <a:cxn ang="0">
                  <a:pos x="3" y="4"/>
                </a:cxn>
                <a:cxn ang="0">
                  <a:pos x="3" y="4"/>
                </a:cxn>
                <a:cxn ang="0">
                  <a:pos x="4" y="4"/>
                </a:cxn>
                <a:cxn ang="0">
                  <a:pos x="7" y="2"/>
                </a:cxn>
              </a:cxnLst>
              <a:rect l="0" t="0" r="r" b="b"/>
              <a:pathLst>
                <a:path w="7" h="4">
                  <a:moveTo>
                    <a:pt x="7" y="2"/>
                  </a:moveTo>
                  <a:lnTo>
                    <a:pt x="5" y="1"/>
                  </a:lnTo>
                  <a:lnTo>
                    <a:pt x="5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1" y="2"/>
                  </a:lnTo>
                  <a:lnTo>
                    <a:pt x="3" y="2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4" y="4"/>
                  </a:lnTo>
                  <a:lnTo>
                    <a:pt x="7" y="2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94" name="Freeform 98"/>
            <p:cNvSpPr>
              <a:spLocks/>
            </p:cNvSpPr>
            <p:nvPr/>
          </p:nvSpPr>
          <p:spPr bwMode="auto">
            <a:xfrm>
              <a:off x="7986982" y="5209965"/>
              <a:ext cx="110526" cy="159613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87" y="159"/>
                </a:cxn>
                <a:cxn ang="0">
                  <a:pos x="89" y="158"/>
                </a:cxn>
                <a:cxn ang="0">
                  <a:pos x="3" y="0"/>
                </a:cxn>
                <a:cxn ang="0">
                  <a:pos x="0" y="2"/>
                </a:cxn>
              </a:cxnLst>
              <a:rect l="0" t="0" r="r" b="b"/>
              <a:pathLst>
                <a:path w="89" h="159">
                  <a:moveTo>
                    <a:pt x="0" y="2"/>
                  </a:moveTo>
                  <a:lnTo>
                    <a:pt x="87" y="159"/>
                  </a:lnTo>
                  <a:lnTo>
                    <a:pt x="89" y="158"/>
                  </a:lnTo>
                  <a:lnTo>
                    <a:pt x="3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95" name="Freeform 99"/>
            <p:cNvSpPr>
              <a:spLocks/>
            </p:cNvSpPr>
            <p:nvPr/>
          </p:nvSpPr>
          <p:spPr bwMode="auto">
            <a:xfrm>
              <a:off x="7986982" y="5209965"/>
              <a:ext cx="110526" cy="159613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87" y="159"/>
                </a:cxn>
                <a:cxn ang="0">
                  <a:pos x="89" y="158"/>
                </a:cxn>
                <a:cxn ang="0">
                  <a:pos x="3" y="0"/>
                </a:cxn>
                <a:cxn ang="0">
                  <a:pos x="0" y="2"/>
                </a:cxn>
              </a:cxnLst>
              <a:rect l="0" t="0" r="r" b="b"/>
              <a:pathLst>
                <a:path w="89" h="159">
                  <a:moveTo>
                    <a:pt x="0" y="2"/>
                  </a:moveTo>
                  <a:lnTo>
                    <a:pt x="87" y="159"/>
                  </a:lnTo>
                  <a:lnTo>
                    <a:pt x="89" y="158"/>
                  </a:lnTo>
                  <a:lnTo>
                    <a:pt x="3" y="0"/>
                  </a:lnTo>
                  <a:lnTo>
                    <a:pt x="0" y="2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96" name="Freeform 100"/>
            <p:cNvSpPr>
              <a:spLocks/>
            </p:cNvSpPr>
            <p:nvPr/>
          </p:nvSpPr>
          <p:spPr bwMode="auto">
            <a:xfrm>
              <a:off x="8094812" y="5368575"/>
              <a:ext cx="5392" cy="7027"/>
            </a:xfrm>
            <a:custGeom>
              <a:avLst/>
              <a:gdLst/>
              <a:ahLst/>
              <a:cxnLst>
                <a:cxn ang="0">
                  <a:pos x="1" y="7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4" y="4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4" y="1"/>
                </a:cxn>
                <a:cxn ang="0">
                  <a:pos x="4" y="0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1" y="7"/>
                </a:cxn>
              </a:cxnLst>
              <a:rect l="0" t="0" r="r" b="b"/>
              <a:pathLst>
                <a:path w="4" h="7">
                  <a:moveTo>
                    <a:pt x="1" y="7"/>
                  </a:moveTo>
                  <a:lnTo>
                    <a:pt x="2" y="5"/>
                  </a:lnTo>
                  <a:lnTo>
                    <a:pt x="2" y="5"/>
                  </a:lnTo>
                  <a:lnTo>
                    <a:pt x="4" y="4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1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7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97" name="Freeform 101"/>
            <p:cNvSpPr>
              <a:spLocks/>
            </p:cNvSpPr>
            <p:nvPr/>
          </p:nvSpPr>
          <p:spPr bwMode="auto">
            <a:xfrm>
              <a:off x="8094812" y="5368575"/>
              <a:ext cx="5392" cy="7027"/>
            </a:xfrm>
            <a:custGeom>
              <a:avLst/>
              <a:gdLst/>
              <a:ahLst/>
              <a:cxnLst>
                <a:cxn ang="0">
                  <a:pos x="1" y="7"/>
                </a:cxn>
                <a:cxn ang="0">
                  <a:pos x="2" y="5"/>
                </a:cxn>
                <a:cxn ang="0">
                  <a:pos x="4" y="4"/>
                </a:cxn>
                <a:cxn ang="0">
                  <a:pos x="4" y="3"/>
                </a:cxn>
                <a:cxn ang="0">
                  <a:pos x="4" y="1"/>
                </a:cxn>
                <a:cxn ang="0">
                  <a:pos x="4" y="0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1" y="7"/>
                </a:cxn>
              </a:cxnLst>
              <a:rect l="0" t="0" r="r" b="b"/>
              <a:pathLst>
                <a:path w="4" h="7">
                  <a:moveTo>
                    <a:pt x="1" y="7"/>
                  </a:moveTo>
                  <a:lnTo>
                    <a:pt x="2" y="5"/>
                  </a:lnTo>
                  <a:lnTo>
                    <a:pt x="4" y="4"/>
                  </a:lnTo>
                  <a:lnTo>
                    <a:pt x="4" y="3"/>
                  </a:lnTo>
                  <a:lnTo>
                    <a:pt x="4" y="1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7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98" name="Freeform 102"/>
            <p:cNvSpPr>
              <a:spLocks/>
            </p:cNvSpPr>
            <p:nvPr/>
          </p:nvSpPr>
          <p:spPr bwMode="auto">
            <a:xfrm>
              <a:off x="8075942" y="5372591"/>
              <a:ext cx="20219" cy="12046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1" y="12"/>
                </a:cxn>
                <a:cxn ang="0">
                  <a:pos x="17" y="3"/>
                </a:cxn>
                <a:cxn ang="0">
                  <a:pos x="16" y="0"/>
                </a:cxn>
                <a:cxn ang="0">
                  <a:pos x="0" y="9"/>
                </a:cxn>
              </a:cxnLst>
              <a:rect l="0" t="0" r="r" b="b"/>
              <a:pathLst>
                <a:path w="17" h="12">
                  <a:moveTo>
                    <a:pt x="0" y="9"/>
                  </a:moveTo>
                  <a:lnTo>
                    <a:pt x="1" y="12"/>
                  </a:lnTo>
                  <a:lnTo>
                    <a:pt x="17" y="3"/>
                  </a:lnTo>
                  <a:lnTo>
                    <a:pt x="16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99" name="Freeform 103"/>
            <p:cNvSpPr>
              <a:spLocks/>
            </p:cNvSpPr>
            <p:nvPr/>
          </p:nvSpPr>
          <p:spPr bwMode="auto">
            <a:xfrm>
              <a:off x="8075942" y="5372591"/>
              <a:ext cx="20219" cy="12046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1" y="12"/>
                </a:cxn>
                <a:cxn ang="0">
                  <a:pos x="17" y="3"/>
                </a:cxn>
                <a:cxn ang="0">
                  <a:pos x="16" y="0"/>
                </a:cxn>
                <a:cxn ang="0">
                  <a:pos x="0" y="9"/>
                </a:cxn>
              </a:cxnLst>
              <a:rect l="0" t="0" r="r" b="b"/>
              <a:pathLst>
                <a:path w="17" h="12">
                  <a:moveTo>
                    <a:pt x="0" y="9"/>
                  </a:moveTo>
                  <a:lnTo>
                    <a:pt x="1" y="12"/>
                  </a:lnTo>
                  <a:lnTo>
                    <a:pt x="17" y="3"/>
                  </a:lnTo>
                  <a:lnTo>
                    <a:pt x="16" y="0"/>
                  </a:lnTo>
                  <a:lnTo>
                    <a:pt x="0" y="9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00" name="Freeform 104"/>
            <p:cNvSpPr>
              <a:spLocks/>
            </p:cNvSpPr>
            <p:nvPr/>
          </p:nvSpPr>
          <p:spPr bwMode="auto">
            <a:xfrm>
              <a:off x="8069203" y="5379617"/>
              <a:ext cx="6739" cy="5020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2" y="5"/>
                </a:cxn>
                <a:cxn ang="0">
                  <a:pos x="3" y="5"/>
                </a:cxn>
                <a:cxn ang="0">
                  <a:pos x="3" y="5"/>
                </a:cxn>
                <a:cxn ang="0">
                  <a:pos x="5" y="5"/>
                </a:cxn>
                <a:cxn ang="0">
                  <a:pos x="6" y="5"/>
                </a:cxn>
                <a:cxn ang="0">
                  <a:pos x="6" y="5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0" y="2"/>
                </a:cxn>
              </a:cxnLst>
              <a:rect l="0" t="0" r="r" b="b"/>
              <a:pathLst>
                <a:path w="6" h="5">
                  <a:moveTo>
                    <a:pt x="0" y="2"/>
                  </a:moveTo>
                  <a:lnTo>
                    <a:pt x="0" y="3"/>
                  </a:lnTo>
                  <a:lnTo>
                    <a:pt x="0" y="3"/>
                  </a:lnTo>
                  <a:lnTo>
                    <a:pt x="2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5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01" name="Freeform 105"/>
            <p:cNvSpPr>
              <a:spLocks/>
            </p:cNvSpPr>
            <p:nvPr/>
          </p:nvSpPr>
          <p:spPr bwMode="auto">
            <a:xfrm>
              <a:off x="8069203" y="5379617"/>
              <a:ext cx="6739" cy="5020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3"/>
                </a:cxn>
                <a:cxn ang="0">
                  <a:pos x="2" y="5"/>
                </a:cxn>
                <a:cxn ang="0">
                  <a:pos x="3" y="5"/>
                </a:cxn>
                <a:cxn ang="0">
                  <a:pos x="5" y="5"/>
                </a:cxn>
                <a:cxn ang="0">
                  <a:pos x="6" y="5"/>
                </a:cxn>
                <a:cxn ang="0">
                  <a:pos x="5" y="2"/>
                </a:cxn>
                <a:cxn ang="0">
                  <a:pos x="3" y="0"/>
                </a:cxn>
                <a:cxn ang="0">
                  <a:pos x="0" y="2"/>
                </a:cxn>
              </a:cxnLst>
              <a:rect l="0" t="0" r="r" b="b"/>
              <a:pathLst>
                <a:path w="6" h="5">
                  <a:moveTo>
                    <a:pt x="0" y="2"/>
                  </a:moveTo>
                  <a:lnTo>
                    <a:pt x="0" y="3"/>
                  </a:lnTo>
                  <a:lnTo>
                    <a:pt x="2" y="5"/>
                  </a:lnTo>
                  <a:lnTo>
                    <a:pt x="3" y="5"/>
                  </a:lnTo>
                  <a:lnTo>
                    <a:pt x="5" y="5"/>
                  </a:lnTo>
                  <a:lnTo>
                    <a:pt x="6" y="5"/>
                  </a:lnTo>
                  <a:lnTo>
                    <a:pt x="5" y="2"/>
                  </a:lnTo>
                  <a:lnTo>
                    <a:pt x="3" y="0"/>
                  </a:lnTo>
                  <a:lnTo>
                    <a:pt x="0" y="2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02" name="Freeform 106"/>
            <p:cNvSpPr>
              <a:spLocks/>
            </p:cNvSpPr>
            <p:nvPr/>
          </p:nvSpPr>
          <p:spPr bwMode="auto">
            <a:xfrm>
              <a:off x="7960025" y="5222012"/>
              <a:ext cx="113222" cy="159613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88" y="159"/>
                </a:cxn>
                <a:cxn ang="0">
                  <a:pos x="91" y="157"/>
                </a:cxn>
                <a:cxn ang="0">
                  <a:pos x="3" y="0"/>
                </a:cxn>
                <a:cxn ang="0">
                  <a:pos x="0" y="1"/>
                </a:cxn>
              </a:cxnLst>
              <a:rect l="0" t="0" r="r" b="b"/>
              <a:pathLst>
                <a:path w="91" h="159">
                  <a:moveTo>
                    <a:pt x="0" y="1"/>
                  </a:moveTo>
                  <a:lnTo>
                    <a:pt x="88" y="159"/>
                  </a:lnTo>
                  <a:lnTo>
                    <a:pt x="91" y="157"/>
                  </a:lnTo>
                  <a:lnTo>
                    <a:pt x="3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03" name="Freeform 107"/>
            <p:cNvSpPr>
              <a:spLocks/>
            </p:cNvSpPr>
            <p:nvPr/>
          </p:nvSpPr>
          <p:spPr bwMode="auto">
            <a:xfrm>
              <a:off x="7960025" y="5222012"/>
              <a:ext cx="113222" cy="159613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88" y="159"/>
                </a:cxn>
                <a:cxn ang="0">
                  <a:pos x="91" y="157"/>
                </a:cxn>
                <a:cxn ang="0">
                  <a:pos x="3" y="0"/>
                </a:cxn>
                <a:cxn ang="0">
                  <a:pos x="0" y="1"/>
                </a:cxn>
              </a:cxnLst>
              <a:rect l="0" t="0" r="r" b="b"/>
              <a:pathLst>
                <a:path w="91" h="159">
                  <a:moveTo>
                    <a:pt x="0" y="1"/>
                  </a:moveTo>
                  <a:lnTo>
                    <a:pt x="88" y="159"/>
                  </a:lnTo>
                  <a:lnTo>
                    <a:pt x="91" y="157"/>
                  </a:lnTo>
                  <a:lnTo>
                    <a:pt x="3" y="0"/>
                  </a:lnTo>
                  <a:lnTo>
                    <a:pt x="0" y="1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04" name="Freeform 108"/>
            <p:cNvSpPr>
              <a:spLocks/>
            </p:cNvSpPr>
            <p:nvPr/>
          </p:nvSpPr>
          <p:spPr bwMode="auto">
            <a:xfrm>
              <a:off x="7960025" y="5215988"/>
              <a:ext cx="5392" cy="7027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7"/>
                </a:cxn>
                <a:cxn ang="0">
                  <a:pos x="5" y="6"/>
                </a:cxn>
                <a:cxn ang="0">
                  <a:pos x="3" y="5"/>
                </a:cxn>
                <a:cxn ang="0">
                  <a:pos x="3" y="5"/>
                </a:cxn>
                <a:cxn ang="0">
                  <a:pos x="3" y="5"/>
                </a:cxn>
                <a:cxn ang="0">
                  <a:pos x="3" y="3"/>
                </a:cxn>
                <a:cxn ang="0">
                  <a:pos x="2" y="0"/>
                </a:cxn>
              </a:cxnLst>
              <a:rect l="0" t="0" r="r" b="b"/>
              <a:pathLst>
                <a:path w="5" h="7">
                  <a:moveTo>
                    <a:pt x="2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7"/>
                  </a:lnTo>
                  <a:lnTo>
                    <a:pt x="5" y="6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05" name="Freeform 109"/>
            <p:cNvSpPr>
              <a:spLocks/>
            </p:cNvSpPr>
            <p:nvPr/>
          </p:nvSpPr>
          <p:spPr bwMode="auto">
            <a:xfrm>
              <a:off x="7960025" y="5215988"/>
              <a:ext cx="5392" cy="7027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6"/>
                </a:cxn>
                <a:cxn ang="0">
                  <a:pos x="0" y="7"/>
                </a:cxn>
                <a:cxn ang="0">
                  <a:pos x="5" y="6"/>
                </a:cxn>
                <a:cxn ang="0">
                  <a:pos x="3" y="5"/>
                </a:cxn>
                <a:cxn ang="0">
                  <a:pos x="3" y="3"/>
                </a:cxn>
                <a:cxn ang="0">
                  <a:pos x="2" y="0"/>
                </a:cxn>
              </a:cxnLst>
              <a:rect l="0" t="0" r="r" b="b"/>
              <a:pathLst>
                <a:path w="5" h="7">
                  <a:moveTo>
                    <a:pt x="2" y="0"/>
                  </a:moveTo>
                  <a:lnTo>
                    <a:pt x="0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7"/>
                  </a:lnTo>
                  <a:lnTo>
                    <a:pt x="5" y="6"/>
                  </a:lnTo>
                  <a:lnTo>
                    <a:pt x="3" y="5"/>
                  </a:lnTo>
                  <a:lnTo>
                    <a:pt x="3" y="3"/>
                  </a:lnTo>
                  <a:lnTo>
                    <a:pt x="2" y="0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06" name="Freeform 110"/>
            <p:cNvSpPr>
              <a:spLocks/>
            </p:cNvSpPr>
            <p:nvPr/>
          </p:nvSpPr>
          <p:spPr bwMode="auto">
            <a:xfrm>
              <a:off x="7999113" y="5191896"/>
              <a:ext cx="137483" cy="173668"/>
            </a:xfrm>
            <a:custGeom>
              <a:avLst/>
              <a:gdLst/>
              <a:ahLst/>
              <a:cxnLst>
                <a:cxn ang="0">
                  <a:pos x="2" y="10"/>
                </a:cxn>
                <a:cxn ang="0">
                  <a:pos x="16" y="1"/>
                </a:cxn>
                <a:cxn ang="0">
                  <a:pos x="17" y="0"/>
                </a:cxn>
                <a:cxn ang="0">
                  <a:pos x="17" y="0"/>
                </a:cxn>
                <a:cxn ang="0">
                  <a:pos x="19" y="1"/>
                </a:cxn>
                <a:cxn ang="0">
                  <a:pos x="19" y="1"/>
                </a:cxn>
                <a:cxn ang="0">
                  <a:pos x="20" y="1"/>
                </a:cxn>
                <a:cxn ang="0">
                  <a:pos x="20" y="1"/>
                </a:cxn>
                <a:cxn ang="0">
                  <a:pos x="22" y="3"/>
                </a:cxn>
                <a:cxn ang="0">
                  <a:pos x="22" y="3"/>
                </a:cxn>
                <a:cxn ang="0">
                  <a:pos x="108" y="158"/>
                </a:cxn>
                <a:cxn ang="0">
                  <a:pos x="108" y="160"/>
                </a:cxn>
                <a:cxn ang="0">
                  <a:pos x="110" y="160"/>
                </a:cxn>
                <a:cxn ang="0">
                  <a:pos x="108" y="161"/>
                </a:cxn>
                <a:cxn ang="0">
                  <a:pos x="108" y="163"/>
                </a:cxn>
                <a:cxn ang="0">
                  <a:pos x="108" y="163"/>
                </a:cxn>
                <a:cxn ang="0">
                  <a:pos x="108" y="163"/>
                </a:cxn>
                <a:cxn ang="0">
                  <a:pos x="108" y="164"/>
                </a:cxn>
                <a:cxn ang="0">
                  <a:pos x="107" y="164"/>
                </a:cxn>
                <a:cxn ang="0">
                  <a:pos x="92" y="173"/>
                </a:cxn>
                <a:cxn ang="0">
                  <a:pos x="91" y="173"/>
                </a:cxn>
                <a:cxn ang="0">
                  <a:pos x="91" y="173"/>
                </a:cxn>
                <a:cxn ang="0">
                  <a:pos x="91" y="173"/>
                </a:cxn>
                <a:cxn ang="0">
                  <a:pos x="90" y="173"/>
                </a:cxn>
                <a:cxn ang="0">
                  <a:pos x="90" y="173"/>
                </a:cxn>
                <a:cxn ang="0">
                  <a:pos x="88" y="171"/>
                </a:cxn>
                <a:cxn ang="0">
                  <a:pos x="88" y="171"/>
                </a:cxn>
                <a:cxn ang="0">
                  <a:pos x="88" y="170"/>
                </a:cxn>
                <a:cxn ang="0">
                  <a:pos x="2" y="14"/>
                </a:cxn>
                <a:cxn ang="0">
                  <a:pos x="0" y="14"/>
                </a:cxn>
                <a:cxn ang="0">
                  <a:pos x="0" y="13"/>
                </a:cxn>
                <a:cxn ang="0">
                  <a:pos x="0" y="11"/>
                </a:cxn>
                <a:cxn ang="0">
                  <a:pos x="0" y="11"/>
                </a:cxn>
                <a:cxn ang="0">
                  <a:pos x="0" y="11"/>
                </a:cxn>
                <a:cxn ang="0">
                  <a:pos x="0" y="10"/>
                </a:cxn>
                <a:cxn ang="0">
                  <a:pos x="2" y="10"/>
                </a:cxn>
                <a:cxn ang="0">
                  <a:pos x="2" y="10"/>
                </a:cxn>
              </a:cxnLst>
              <a:rect l="0" t="0" r="r" b="b"/>
              <a:pathLst>
                <a:path w="110" h="173">
                  <a:moveTo>
                    <a:pt x="2" y="10"/>
                  </a:moveTo>
                  <a:lnTo>
                    <a:pt x="16" y="1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9" y="1"/>
                  </a:lnTo>
                  <a:lnTo>
                    <a:pt x="19" y="1"/>
                  </a:lnTo>
                  <a:lnTo>
                    <a:pt x="20" y="1"/>
                  </a:lnTo>
                  <a:lnTo>
                    <a:pt x="20" y="1"/>
                  </a:lnTo>
                  <a:lnTo>
                    <a:pt x="22" y="3"/>
                  </a:lnTo>
                  <a:lnTo>
                    <a:pt x="22" y="3"/>
                  </a:lnTo>
                  <a:lnTo>
                    <a:pt x="108" y="158"/>
                  </a:lnTo>
                  <a:lnTo>
                    <a:pt x="108" y="160"/>
                  </a:lnTo>
                  <a:lnTo>
                    <a:pt x="110" y="160"/>
                  </a:lnTo>
                  <a:lnTo>
                    <a:pt x="108" y="161"/>
                  </a:lnTo>
                  <a:lnTo>
                    <a:pt x="108" y="163"/>
                  </a:lnTo>
                  <a:lnTo>
                    <a:pt x="108" y="163"/>
                  </a:lnTo>
                  <a:lnTo>
                    <a:pt x="108" y="163"/>
                  </a:lnTo>
                  <a:lnTo>
                    <a:pt x="108" y="164"/>
                  </a:lnTo>
                  <a:lnTo>
                    <a:pt x="107" y="164"/>
                  </a:lnTo>
                  <a:lnTo>
                    <a:pt x="92" y="173"/>
                  </a:lnTo>
                  <a:lnTo>
                    <a:pt x="91" y="173"/>
                  </a:lnTo>
                  <a:lnTo>
                    <a:pt x="91" y="173"/>
                  </a:lnTo>
                  <a:lnTo>
                    <a:pt x="91" y="173"/>
                  </a:lnTo>
                  <a:lnTo>
                    <a:pt x="90" y="173"/>
                  </a:lnTo>
                  <a:lnTo>
                    <a:pt x="90" y="173"/>
                  </a:lnTo>
                  <a:lnTo>
                    <a:pt x="88" y="171"/>
                  </a:lnTo>
                  <a:lnTo>
                    <a:pt x="88" y="171"/>
                  </a:lnTo>
                  <a:lnTo>
                    <a:pt x="88" y="170"/>
                  </a:lnTo>
                  <a:lnTo>
                    <a:pt x="2" y="14"/>
                  </a:lnTo>
                  <a:lnTo>
                    <a:pt x="0" y="14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10"/>
                  </a:lnTo>
                  <a:lnTo>
                    <a:pt x="2" y="10"/>
                  </a:lnTo>
                  <a:lnTo>
                    <a:pt x="2" y="10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07" name="Freeform 111"/>
            <p:cNvSpPr>
              <a:spLocks/>
            </p:cNvSpPr>
            <p:nvPr/>
          </p:nvSpPr>
          <p:spPr bwMode="auto">
            <a:xfrm>
              <a:off x="7999113" y="5191896"/>
              <a:ext cx="137483" cy="173668"/>
            </a:xfrm>
            <a:custGeom>
              <a:avLst/>
              <a:gdLst/>
              <a:ahLst/>
              <a:cxnLst>
                <a:cxn ang="0">
                  <a:pos x="2" y="10"/>
                </a:cxn>
                <a:cxn ang="0">
                  <a:pos x="16" y="1"/>
                </a:cxn>
                <a:cxn ang="0">
                  <a:pos x="17" y="0"/>
                </a:cxn>
                <a:cxn ang="0">
                  <a:pos x="19" y="1"/>
                </a:cxn>
                <a:cxn ang="0">
                  <a:pos x="20" y="1"/>
                </a:cxn>
                <a:cxn ang="0">
                  <a:pos x="22" y="3"/>
                </a:cxn>
                <a:cxn ang="0">
                  <a:pos x="108" y="158"/>
                </a:cxn>
                <a:cxn ang="0">
                  <a:pos x="108" y="160"/>
                </a:cxn>
                <a:cxn ang="0">
                  <a:pos x="110" y="160"/>
                </a:cxn>
                <a:cxn ang="0">
                  <a:pos x="108" y="161"/>
                </a:cxn>
                <a:cxn ang="0">
                  <a:pos x="108" y="163"/>
                </a:cxn>
                <a:cxn ang="0">
                  <a:pos x="108" y="164"/>
                </a:cxn>
                <a:cxn ang="0">
                  <a:pos x="107" y="164"/>
                </a:cxn>
                <a:cxn ang="0">
                  <a:pos x="92" y="173"/>
                </a:cxn>
                <a:cxn ang="0">
                  <a:pos x="91" y="173"/>
                </a:cxn>
                <a:cxn ang="0">
                  <a:pos x="90" y="173"/>
                </a:cxn>
                <a:cxn ang="0">
                  <a:pos x="88" y="171"/>
                </a:cxn>
                <a:cxn ang="0">
                  <a:pos x="88" y="170"/>
                </a:cxn>
                <a:cxn ang="0">
                  <a:pos x="2" y="14"/>
                </a:cxn>
                <a:cxn ang="0">
                  <a:pos x="0" y="14"/>
                </a:cxn>
                <a:cxn ang="0">
                  <a:pos x="0" y="13"/>
                </a:cxn>
                <a:cxn ang="0">
                  <a:pos x="0" y="11"/>
                </a:cxn>
                <a:cxn ang="0">
                  <a:pos x="0" y="10"/>
                </a:cxn>
                <a:cxn ang="0">
                  <a:pos x="2" y="10"/>
                </a:cxn>
              </a:cxnLst>
              <a:rect l="0" t="0" r="r" b="b"/>
              <a:pathLst>
                <a:path w="110" h="173">
                  <a:moveTo>
                    <a:pt x="2" y="10"/>
                  </a:moveTo>
                  <a:lnTo>
                    <a:pt x="16" y="1"/>
                  </a:lnTo>
                  <a:lnTo>
                    <a:pt x="17" y="0"/>
                  </a:lnTo>
                  <a:lnTo>
                    <a:pt x="19" y="1"/>
                  </a:lnTo>
                  <a:lnTo>
                    <a:pt x="20" y="1"/>
                  </a:lnTo>
                  <a:lnTo>
                    <a:pt x="22" y="3"/>
                  </a:lnTo>
                  <a:lnTo>
                    <a:pt x="108" y="158"/>
                  </a:lnTo>
                  <a:lnTo>
                    <a:pt x="108" y="160"/>
                  </a:lnTo>
                  <a:lnTo>
                    <a:pt x="110" y="160"/>
                  </a:lnTo>
                  <a:lnTo>
                    <a:pt x="108" y="161"/>
                  </a:lnTo>
                  <a:lnTo>
                    <a:pt x="108" y="163"/>
                  </a:lnTo>
                  <a:lnTo>
                    <a:pt x="108" y="164"/>
                  </a:lnTo>
                  <a:lnTo>
                    <a:pt x="107" y="164"/>
                  </a:lnTo>
                  <a:lnTo>
                    <a:pt x="92" y="173"/>
                  </a:lnTo>
                  <a:lnTo>
                    <a:pt x="91" y="173"/>
                  </a:lnTo>
                  <a:lnTo>
                    <a:pt x="90" y="173"/>
                  </a:lnTo>
                  <a:lnTo>
                    <a:pt x="88" y="171"/>
                  </a:lnTo>
                  <a:lnTo>
                    <a:pt x="88" y="170"/>
                  </a:lnTo>
                  <a:lnTo>
                    <a:pt x="2" y="14"/>
                  </a:lnTo>
                  <a:lnTo>
                    <a:pt x="0" y="14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0" y="10"/>
                  </a:lnTo>
                  <a:lnTo>
                    <a:pt x="2" y="10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08" name="Freeform 112"/>
            <p:cNvSpPr>
              <a:spLocks/>
            </p:cNvSpPr>
            <p:nvPr/>
          </p:nvSpPr>
          <p:spPr bwMode="auto">
            <a:xfrm>
              <a:off x="8024723" y="5194907"/>
              <a:ext cx="111874" cy="157606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87" y="157"/>
                </a:cxn>
                <a:cxn ang="0">
                  <a:pos x="90" y="155"/>
                </a:cxn>
                <a:cxn ang="0">
                  <a:pos x="3" y="0"/>
                </a:cxn>
                <a:cxn ang="0">
                  <a:pos x="0" y="1"/>
                </a:cxn>
              </a:cxnLst>
              <a:rect l="0" t="0" r="r" b="b"/>
              <a:pathLst>
                <a:path w="90" h="157">
                  <a:moveTo>
                    <a:pt x="0" y="1"/>
                  </a:moveTo>
                  <a:lnTo>
                    <a:pt x="87" y="157"/>
                  </a:lnTo>
                  <a:lnTo>
                    <a:pt x="90" y="155"/>
                  </a:lnTo>
                  <a:lnTo>
                    <a:pt x="3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09" name="Freeform 113"/>
            <p:cNvSpPr>
              <a:spLocks/>
            </p:cNvSpPr>
            <p:nvPr/>
          </p:nvSpPr>
          <p:spPr bwMode="auto">
            <a:xfrm>
              <a:off x="8024723" y="5194907"/>
              <a:ext cx="111874" cy="157606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87" y="157"/>
                </a:cxn>
                <a:cxn ang="0">
                  <a:pos x="90" y="155"/>
                </a:cxn>
                <a:cxn ang="0">
                  <a:pos x="3" y="0"/>
                </a:cxn>
                <a:cxn ang="0">
                  <a:pos x="0" y="1"/>
                </a:cxn>
              </a:cxnLst>
              <a:rect l="0" t="0" r="r" b="b"/>
              <a:pathLst>
                <a:path w="90" h="157">
                  <a:moveTo>
                    <a:pt x="0" y="1"/>
                  </a:moveTo>
                  <a:lnTo>
                    <a:pt x="87" y="157"/>
                  </a:lnTo>
                  <a:lnTo>
                    <a:pt x="90" y="155"/>
                  </a:lnTo>
                  <a:lnTo>
                    <a:pt x="3" y="0"/>
                  </a:lnTo>
                  <a:lnTo>
                    <a:pt x="0" y="1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10" name="Freeform 114"/>
            <p:cNvSpPr>
              <a:spLocks/>
            </p:cNvSpPr>
            <p:nvPr/>
          </p:nvSpPr>
          <p:spPr bwMode="auto">
            <a:xfrm>
              <a:off x="8132553" y="5350506"/>
              <a:ext cx="5392" cy="8031"/>
            </a:xfrm>
            <a:custGeom>
              <a:avLst/>
              <a:gdLst/>
              <a:ahLst/>
              <a:cxnLst>
                <a:cxn ang="0">
                  <a:pos x="1" y="8"/>
                </a:cxn>
                <a:cxn ang="0">
                  <a:pos x="3" y="8"/>
                </a:cxn>
                <a:cxn ang="0">
                  <a:pos x="3" y="6"/>
                </a:cxn>
                <a:cxn ang="0">
                  <a:pos x="3" y="5"/>
                </a:cxn>
                <a:cxn ang="0">
                  <a:pos x="4" y="5"/>
                </a:cxn>
                <a:cxn ang="0">
                  <a:pos x="4" y="3"/>
                </a:cxn>
                <a:cxn ang="0">
                  <a:pos x="3" y="2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1" y="8"/>
                </a:cxn>
              </a:cxnLst>
              <a:rect l="0" t="0" r="r" b="b"/>
              <a:pathLst>
                <a:path w="4" h="8">
                  <a:moveTo>
                    <a:pt x="1" y="8"/>
                  </a:moveTo>
                  <a:lnTo>
                    <a:pt x="3" y="8"/>
                  </a:lnTo>
                  <a:lnTo>
                    <a:pt x="3" y="6"/>
                  </a:lnTo>
                  <a:lnTo>
                    <a:pt x="3" y="5"/>
                  </a:lnTo>
                  <a:lnTo>
                    <a:pt x="4" y="5"/>
                  </a:lnTo>
                  <a:lnTo>
                    <a:pt x="4" y="3"/>
                  </a:lnTo>
                  <a:lnTo>
                    <a:pt x="3" y="2"/>
                  </a:lnTo>
                  <a:lnTo>
                    <a:pt x="3" y="0"/>
                  </a:lnTo>
                  <a:lnTo>
                    <a:pt x="3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1" y="8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11" name="Freeform 115"/>
            <p:cNvSpPr>
              <a:spLocks/>
            </p:cNvSpPr>
            <p:nvPr/>
          </p:nvSpPr>
          <p:spPr bwMode="auto">
            <a:xfrm>
              <a:off x="8132553" y="5350506"/>
              <a:ext cx="5392" cy="8031"/>
            </a:xfrm>
            <a:custGeom>
              <a:avLst/>
              <a:gdLst/>
              <a:ahLst/>
              <a:cxnLst>
                <a:cxn ang="0">
                  <a:pos x="1" y="8"/>
                </a:cxn>
                <a:cxn ang="0">
                  <a:pos x="3" y="8"/>
                </a:cxn>
                <a:cxn ang="0">
                  <a:pos x="3" y="6"/>
                </a:cxn>
                <a:cxn ang="0">
                  <a:pos x="3" y="5"/>
                </a:cxn>
                <a:cxn ang="0">
                  <a:pos x="4" y="5"/>
                </a:cxn>
                <a:cxn ang="0">
                  <a:pos x="4" y="3"/>
                </a:cxn>
                <a:cxn ang="0">
                  <a:pos x="3" y="2"/>
                </a:cxn>
                <a:cxn ang="0">
                  <a:pos x="3" y="0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1" y="8"/>
                </a:cxn>
              </a:cxnLst>
              <a:rect l="0" t="0" r="r" b="b"/>
              <a:pathLst>
                <a:path w="4" h="8">
                  <a:moveTo>
                    <a:pt x="1" y="8"/>
                  </a:moveTo>
                  <a:lnTo>
                    <a:pt x="3" y="8"/>
                  </a:lnTo>
                  <a:lnTo>
                    <a:pt x="3" y="6"/>
                  </a:lnTo>
                  <a:lnTo>
                    <a:pt x="3" y="5"/>
                  </a:lnTo>
                  <a:lnTo>
                    <a:pt x="4" y="5"/>
                  </a:lnTo>
                  <a:lnTo>
                    <a:pt x="4" y="3"/>
                  </a:lnTo>
                  <a:lnTo>
                    <a:pt x="3" y="2"/>
                  </a:lnTo>
                  <a:lnTo>
                    <a:pt x="3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1" y="8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12" name="Freeform 116"/>
            <p:cNvSpPr>
              <a:spLocks/>
            </p:cNvSpPr>
            <p:nvPr/>
          </p:nvSpPr>
          <p:spPr bwMode="auto">
            <a:xfrm>
              <a:off x="8113683" y="5355525"/>
              <a:ext cx="20219" cy="11043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2" y="11"/>
                </a:cxn>
                <a:cxn ang="0">
                  <a:pos x="16" y="3"/>
                </a:cxn>
                <a:cxn ang="0">
                  <a:pos x="15" y="0"/>
                </a:cxn>
                <a:cxn ang="0">
                  <a:pos x="0" y="8"/>
                </a:cxn>
              </a:cxnLst>
              <a:rect l="0" t="0" r="r" b="b"/>
              <a:pathLst>
                <a:path w="16" h="11">
                  <a:moveTo>
                    <a:pt x="0" y="8"/>
                  </a:moveTo>
                  <a:lnTo>
                    <a:pt x="2" y="11"/>
                  </a:lnTo>
                  <a:lnTo>
                    <a:pt x="16" y="3"/>
                  </a:lnTo>
                  <a:lnTo>
                    <a:pt x="15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13" name="Freeform 117"/>
            <p:cNvSpPr>
              <a:spLocks/>
            </p:cNvSpPr>
            <p:nvPr/>
          </p:nvSpPr>
          <p:spPr bwMode="auto">
            <a:xfrm>
              <a:off x="8113683" y="5355525"/>
              <a:ext cx="20219" cy="11043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2" y="11"/>
                </a:cxn>
                <a:cxn ang="0">
                  <a:pos x="16" y="3"/>
                </a:cxn>
                <a:cxn ang="0">
                  <a:pos x="15" y="0"/>
                </a:cxn>
                <a:cxn ang="0">
                  <a:pos x="0" y="8"/>
                </a:cxn>
              </a:cxnLst>
              <a:rect l="0" t="0" r="r" b="b"/>
              <a:pathLst>
                <a:path w="16" h="11">
                  <a:moveTo>
                    <a:pt x="0" y="8"/>
                  </a:moveTo>
                  <a:lnTo>
                    <a:pt x="2" y="11"/>
                  </a:lnTo>
                  <a:lnTo>
                    <a:pt x="16" y="3"/>
                  </a:lnTo>
                  <a:lnTo>
                    <a:pt x="15" y="0"/>
                  </a:lnTo>
                  <a:lnTo>
                    <a:pt x="0" y="8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14" name="Freeform 118"/>
            <p:cNvSpPr>
              <a:spLocks/>
            </p:cNvSpPr>
            <p:nvPr/>
          </p:nvSpPr>
          <p:spPr bwMode="auto">
            <a:xfrm>
              <a:off x="8105595" y="5362552"/>
              <a:ext cx="10783" cy="4015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3" y="4"/>
                </a:cxn>
                <a:cxn ang="0">
                  <a:pos x="3" y="4"/>
                </a:cxn>
                <a:cxn ang="0">
                  <a:pos x="5" y="4"/>
                </a:cxn>
                <a:cxn ang="0">
                  <a:pos x="6" y="4"/>
                </a:cxn>
                <a:cxn ang="0">
                  <a:pos x="7" y="4"/>
                </a:cxn>
                <a:cxn ang="0">
                  <a:pos x="9" y="4"/>
                </a:cxn>
                <a:cxn ang="0">
                  <a:pos x="7" y="1"/>
                </a:cxn>
                <a:cxn ang="0">
                  <a:pos x="6" y="1"/>
                </a:cxn>
                <a:cxn ang="0">
                  <a:pos x="6" y="1"/>
                </a:cxn>
                <a:cxn ang="0">
                  <a:pos x="5" y="1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0" y="1"/>
                </a:cxn>
              </a:cxnLst>
              <a:rect l="0" t="0" r="r" b="b"/>
              <a:pathLst>
                <a:path w="9" h="4">
                  <a:moveTo>
                    <a:pt x="0" y="1"/>
                  </a:moveTo>
                  <a:lnTo>
                    <a:pt x="2" y="3"/>
                  </a:lnTo>
                  <a:lnTo>
                    <a:pt x="2" y="3"/>
                  </a:lnTo>
                  <a:lnTo>
                    <a:pt x="3" y="4"/>
                  </a:lnTo>
                  <a:lnTo>
                    <a:pt x="3" y="4"/>
                  </a:lnTo>
                  <a:lnTo>
                    <a:pt x="5" y="4"/>
                  </a:lnTo>
                  <a:lnTo>
                    <a:pt x="6" y="4"/>
                  </a:lnTo>
                  <a:lnTo>
                    <a:pt x="7" y="4"/>
                  </a:lnTo>
                  <a:lnTo>
                    <a:pt x="9" y="4"/>
                  </a:lnTo>
                  <a:lnTo>
                    <a:pt x="7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5" y="1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15" name="Freeform 119"/>
            <p:cNvSpPr>
              <a:spLocks/>
            </p:cNvSpPr>
            <p:nvPr/>
          </p:nvSpPr>
          <p:spPr bwMode="auto">
            <a:xfrm>
              <a:off x="8105595" y="5362552"/>
              <a:ext cx="10783" cy="4015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2" y="3"/>
                </a:cxn>
                <a:cxn ang="0">
                  <a:pos x="3" y="4"/>
                </a:cxn>
                <a:cxn ang="0">
                  <a:pos x="5" y="4"/>
                </a:cxn>
                <a:cxn ang="0">
                  <a:pos x="6" y="4"/>
                </a:cxn>
                <a:cxn ang="0">
                  <a:pos x="7" y="4"/>
                </a:cxn>
                <a:cxn ang="0">
                  <a:pos x="9" y="4"/>
                </a:cxn>
                <a:cxn ang="0">
                  <a:pos x="7" y="1"/>
                </a:cxn>
                <a:cxn ang="0">
                  <a:pos x="6" y="1"/>
                </a:cxn>
                <a:cxn ang="0">
                  <a:pos x="5" y="1"/>
                </a:cxn>
                <a:cxn ang="0">
                  <a:pos x="5" y="0"/>
                </a:cxn>
                <a:cxn ang="0">
                  <a:pos x="0" y="1"/>
                </a:cxn>
              </a:cxnLst>
              <a:rect l="0" t="0" r="r" b="b"/>
              <a:pathLst>
                <a:path w="9" h="4">
                  <a:moveTo>
                    <a:pt x="0" y="1"/>
                  </a:moveTo>
                  <a:lnTo>
                    <a:pt x="2" y="3"/>
                  </a:lnTo>
                  <a:lnTo>
                    <a:pt x="3" y="4"/>
                  </a:lnTo>
                  <a:lnTo>
                    <a:pt x="5" y="4"/>
                  </a:lnTo>
                  <a:lnTo>
                    <a:pt x="6" y="4"/>
                  </a:lnTo>
                  <a:lnTo>
                    <a:pt x="7" y="4"/>
                  </a:lnTo>
                  <a:lnTo>
                    <a:pt x="9" y="4"/>
                  </a:lnTo>
                  <a:lnTo>
                    <a:pt x="7" y="1"/>
                  </a:lnTo>
                  <a:lnTo>
                    <a:pt x="6" y="1"/>
                  </a:lnTo>
                  <a:lnTo>
                    <a:pt x="5" y="1"/>
                  </a:lnTo>
                  <a:lnTo>
                    <a:pt x="5" y="0"/>
                  </a:lnTo>
                  <a:lnTo>
                    <a:pt x="0" y="1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16" name="Freeform 120"/>
            <p:cNvSpPr>
              <a:spLocks/>
            </p:cNvSpPr>
            <p:nvPr/>
          </p:nvSpPr>
          <p:spPr bwMode="auto">
            <a:xfrm>
              <a:off x="7997765" y="5205950"/>
              <a:ext cx="113222" cy="157606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86" y="157"/>
                </a:cxn>
                <a:cxn ang="0">
                  <a:pos x="91" y="156"/>
                </a:cxn>
                <a:cxn ang="0">
                  <a:pos x="4" y="0"/>
                </a:cxn>
                <a:cxn ang="0">
                  <a:pos x="0" y="2"/>
                </a:cxn>
              </a:cxnLst>
              <a:rect l="0" t="0" r="r" b="b"/>
              <a:pathLst>
                <a:path w="91" h="157">
                  <a:moveTo>
                    <a:pt x="0" y="2"/>
                  </a:moveTo>
                  <a:lnTo>
                    <a:pt x="86" y="157"/>
                  </a:lnTo>
                  <a:lnTo>
                    <a:pt x="91" y="156"/>
                  </a:lnTo>
                  <a:lnTo>
                    <a:pt x="4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17" name="Freeform 121"/>
            <p:cNvSpPr>
              <a:spLocks/>
            </p:cNvSpPr>
            <p:nvPr/>
          </p:nvSpPr>
          <p:spPr bwMode="auto">
            <a:xfrm>
              <a:off x="7997765" y="5205950"/>
              <a:ext cx="113222" cy="157606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86" y="157"/>
                </a:cxn>
                <a:cxn ang="0">
                  <a:pos x="91" y="156"/>
                </a:cxn>
                <a:cxn ang="0">
                  <a:pos x="4" y="0"/>
                </a:cxn>
                <a:cxn ang="0">
                  <a:pos x="0" y="2"/>
                </a:cxn>
              </a:cxnLst>
              <a:rect l="0" t="0" r="r" b="b"/>
              <a:pathLst>
                <a:path w="91" h="157">
                  <a:moveTo>
                    <a:pt x="0" y="2"/>
                  </a:moveTo>
                  <a:lnTo>
                    <a:pt x="86" y="157"/>
                  </a:lnTo>
                  <a:lnTo>
                    <a:pt x="91" y="156"/>
                  </a:lnTo>
                  <a:lnTo>
                    <a:pt x="4" y="0"/>
                  </a:lnTo>
                  <a:lnTo>
                    <a:pt x="0" y="2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18" name="Freeform 122"/>
            <p:cNvSpPr>
              <a:spLocks/>
            </p:cNvSpPr>
            <p:nvPr/>
          </p:nvSpPr>
          <p:spPr bwMode="auto">
            <a:xfrm>
              <a:off x="8035506" y="5175834"/>
              <a:ext cx="137483" cy="173668"/>
            </a:xfrm>
            <a:custGeom>
              <a:avLst/>
              <a:gdLst/>
              <a:ahLst/>
              <a:cxnLst>
                <a:cxn ang="0">
                  <a:pos x="1" y="9"/>
                </a:cxn>
                <a:cxn ang="0">
                  <a:pos x="17" y="0"/>
                </a:cxn>
                <a:cxn ang="0">
                  <a:pos x="19" y="0"/>
                </a:cxn>
                <a:cxn ang="0">
                  <a:pos x="19" y="0"/>
                </a:cxn>
                <a:cxn ang="0">
                  <a:pos x="20" y="0"/>
                </a:cxn>
                <a:cxn ang="0">
                  <a:pos x="20" y="0"/>
                </a:cxn>
                <a:cxn ang="0">
                  <a:pos x="20" y="0"/>
                </a:cxn>
                <a:cxn ang="0">
                  <a:pos x="22" y="1"/>
                </a:cxn>
                <a:cxn ang="0">
                  <a:pos x="22" y="3"/>
                </a:cxn>
                <a:cxn ang="0">
                  <a:pos x="110" y="160"/>
                </a:cxn>
                <a:cxn ang="0">
                  <a:pos x="110" y="160"/>
                </a:cxn>
                <a:cxn ang="0">
                  <a:pos x="110" y="161"/>
                </a:cxn>
                <a:cxn ang="0">
                  <a:pos x="110" y="161"/>
                </a:cxn>
                <a:cxn ang="0">
                  <a:pos x="110" y="163"/>
                </a:cxn>
                <a:cxn ang="0">
                  <a:pos x="110" y="163"/>
                </a:cxn>
                <a:cxn ang="0">
                  <a:pos x="110" y="163"/>
                </a:cxn>
                <a:cxn ang="0">
                  <a:pos x="108" y="163"/>
                </a:cxn>
                <a:cxn ang="0">
                  <a:pos x="108" y="164"/>
                </a:cxn>
                <a:cxn ang="0">
                  <a:pos x="92" y="173"/>
                </a:cxn>
                <a:cxn ang="0">
                  <a:pos x="92" y="173"/>
                </a:cxn>
                <a:cxn ang="0">
                  <a:pos x="91" y="173"/>
                </a:cxn>
                <a:cxn ang="0">
                  <a:pos x="91" y="173"/>
                </a:cxn>
                <a:cxn ang="0">
                  <a:pos x="91" y="173"/>
                </a:cxn>
                <a:cxn ang="0">
                  <a:pos x="89" y="173"/>
                </a:cxn>
                <a:cxn ang="0">
                  <a:pos x="89" y="171"/>
                </a:cxn>
                <a:cxn ang="0">
                  <a:pos x="88" y="171"/>
                </a:cxn>
                <a:cxn ang="0">
                  <a:pos x="88" y="171"/>
                </a:cxn>
                <a:cxn ang="0">
                  <a:pos x="1" y="14"/>
                </a:cxn>
                <a:cxn ang="0">
                  <a:pos x="0" y="13"/>
                </a:cxn>
                <a:cxn ang="0">
                  <a:pos x="0" y="11"/>
                </a:cxn>
                <a:cxn ang="0">
                  <a:pos x="0" y="11"/>
                </a:cxn>
                <a:cxn ang="0">
                  <a:pos x="0" y="10"/>
                </a:cxn>
                <a:cxn ang="0">
                  <a:pos x="1" y="10"/>
                </a:cxn>
                <a:cxn ang="0">
                  <a:pos x="1" y="10"/>
                </a:cxn>
                <a:cxn ang="0">
                  <a:pos x="1" y="9"/>
                </a:cxn>
              </a:cxnLst>
              <a:rect l="0" t="0" r="r" b="b"/>
              <a:pathLst>
                <a:path w="110" h="173">
                  <a:moveTo>
                    <a:pt x="1" y="9"/>
                  </a:moveTo>
                  <a:lnTo>
                    <a:pt x="17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2" y="1"/>
                  </a:lnTo>
                  <a:lnTo>
                    <a:pt x="22" y="3"/>
                  </a:lnTo>
                  <a:lnTo>
                    <a:pt x="110" y="160"/>
                  </a:lnTo>
                  <a:lnTo>
                    <a:pt x="110" y="160"/>
                  </a:lnTo>
                  <a:lnTo>
                    <a:pt x="110" y="161"/>
                  </a:lnTo>
                  <a:lnTo>
                    <a:pt x="110" y="161"/>
                  </a:lnTo>
                  <a:lnTo>
                    <a:pt x="110" y="163"/>
                  </a:lnTo>
                  <a:lnTo>
                    <a:pt x="110" y="163"/>
                  </a:lnTo>
                  <a:lnTo>
                    <a:pt x="110" y="163"/>
                  </a:lnTo>
                  <a:lnTo>
                    <a:pt x="108" y="163"/>
                  </a:lnTo>
                  <a:lnTo>
                    <a:pt x="108" y="164"/>
                  </a:lnTo>
                  <a:lnTo>
                    <a:pt x="92" y="173"/>
                  </a:lnTo>
                  <a:lnTo>
                    <a:pt x="92" y="173"/>
                  </a:lnTo>
                  <a:lnTo>
                    <a:pt x="91" y="173"/>
                  </a:lnTo>
                  <a:lnTo>
                    <a:pt x="91" y="173"/>
                  </a:lnTo>
                  <a:lnTo>
                    <a:pt x="91" y="173"/>
                  </a:lnTo>
                  <a:lnTo>
                    <a:pt x="89" y="173"/>
                  </a:lnTo>
                  <a:lnTo>
                    <a:pt x="89" y="171"/>
                  </a:lnTo>
                  <a:lnTo>
                    <a:pt x="88" y="171"/>
                  </a:lnTo>
                  <a:lnTo>
                    <a:pt x="88" y="171"/>
                  </a:lnTo>
                  <a:lnTo>
                    <a:pt x="1" y="14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10"/>
                  </a:lnTo>
                  <a:lnTo>
                    <a:pt x="1" y="10"/>
                  </a:lnTo>
                  <a:lnTo>
                    <a:pt x="1" y="10"/>
                  </a:lnTo>
                  <a:lnTo>
                    <a:pt x="1" y="9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19" name="Freeform 123"/>
            <p:cNvSpPr>
              <a:spLocks/>
            </p:cNvSpPr>
            <p:nvPr/>
          </p:nvSpPr>
          <p:spPr bwMode="auto">
            <a:xfrm>
              <a:off x="8035506" y="5175834"/>
              <a:ext cx="137483" cy="173668"/>
            </a:xfrm>
            <a:custGeom>
              <a:avLst/>
              <a:gdLst/>
              <a:ahLst/>
              <a:cxnLst>
                <a:cxn ang="0">
                  <a:pos x="1" y="9"/>
                </a:cxn>
                <a:cxn ang="0">
                  <a:pos x="17" y="0"/>
                </a:cxn>
                <a:cxn ang="0">
                  <a:pos x="19" y="0"/>
                </a:cxn>
                <a:cxn ang="0">
                  <a:pos x="20" y="0"/>
                </a:cxn>
                <a:cxn ang="0">
                  <a:pos x="22" y="1"/>
                </a:cxn>
                <a:cxn ang="0">
                  <a:pos x="22" y="3"/>
                </a:cxn>
                <a:cxn ang="0">
                  <a:pos x="110" y="160"/>
                </a:cxn>
                <a:cxn ang="0">
                  <a:pos x="110" y="161"/>
                </a:cxn>
                <a:cxn ang="0">
                  <a:pos x="110" y="163"/>
                </a:cxn>
                <a:cxn ang="0">
                  <a:pos x="108" y="163"/>
                </a:cxn>
                <a:cxn ang="0">
                  <a:pos x="108" y="164"/>
                </a:cxn>
                <a:cxn ang="0">
                  <a:pos x="92" y="173"/>
                </a:cxn>
                <a:cxn ang="0">
                  <a:pos x="91" y="173"/>
                </a:cxn>
                <a:cxn ang="0">
                  <a:pos x="89" y="173"/>
                </a:cxn>
                <a:cxn ang="0">
                  <a:pos x="89" y="171"/>
                </a:cxn>
                <a:cxn ang="0">
                  <a:pos x="88" y="171"/>
                </a:cxn>
                <a:cxn ang="0">
                  <a:pos x="1" y="14"/>
                </a:cxn>
                <a:cxn ang="0">
                  <a:pos x="0" y="13"/>
                </a:cxn>
                <a:cxn ang="0">
                  <a:pos x="0" y="11"/>
                </a:cxn>
                <a:cxn ang="0">
                  <a:pos x="0" y="10"/>
                </a:cxn>
                <a:cxn ang="0">
                  <a:pos x="1" y="10"/>
                </a:cxn>
                <a:cxn ang="0">
                  <a:pos x="1" y="9"/>
                </a:cxn>
              </a:cxnLst>
              <a:rect l="0" t="0" r="r" b="b"/>
              <a:pathLst>
                <a:path w="110" h="173">
                  <a:moveTo>
                    <a:pt x="1" y="9"/>
                  </a:moveTo>
                  <a:lnTo>
                    <a:pt x="17" y="0"/>
                  </a:lnTo>
                  <a:lnTo>
                    <a:pt x="19" y="0"/>
                  </a:lnTo>
                  <a:lnTo>
                    <a:pt x="20" y="0"/>
                  </a:lnTo>
                  <a:lnTo>
                    <a:pt x="22" y="1"/>
                  </a:lnTo>
                  <a:lnTo>
                    <a:pt x="22" y="3"/>
                  </a:lnTo>
                  <a:lnTo>
                    <a:pt x="110" y="160"/>
                  </a:lnTo>
                  <a:lnTo>
                    <a:pt x="110" y="161"/>
                  </a:lnTo>
                  <a:lnTo>
                    <a:pt x="110" y="163"/>
                  </a:lnTo>
                  <a:lnTo>
                    <a:pt x="108" y="163"/>
                  </a:lnTo>
                  <a:lnTo>
                    <a:pt x="108" y="164"/>
                  </a:lnTo>
                  <a:lnTo>
                    <a:pt x="92" y="173"/>
                  </a:lnTo>
                  <a:lnTo>
                    <a:pt x="91" y="173"/>
                  </a:lnTo>
                  <a:lnTo>
                    <a:pt x="89" y="173"/>
                  </a:lnTo>
                  <a:lnTo>
                    <a:pt x="89" y="171"/>
                  </a:lnTo>
                  <a:lnTo>
                    <a:pt x="88" y="171"/>
                  </a:lnTo>
                  <a:lnTo>
                    <a:pt x="1" y="14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0" y="10"/>
                  </a:lnTo>
                  <a:lnTo>
                    <a:pt x="1" y="10"/>
                  </a:lnTo>
                  <a:lnTo>
                    <a:pt x="1" y="9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20" name="Freeform 124"/>
            <p:cNvSpPr>
              <a:spLocks/>
            </p:cNvSpPr>
            <p:nvPr/>
          </p:nvSpPr>
          <p:spPr bwMode="auto">
            <a:xfrm>
              <a:off x="8059767" y="5176837"/>
              <a:ext cx="113222" cy="160618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87" y="160"/>
                </a:cxn>
                <a:cxn ang="0">
                  <a:pos x="91" y="158"/>
                </a:cxn>
                <a:cxn ang="0">
                  <a:pos x="3" y="0"/>
                </a:cxn>
                <a:cxn ang="0">
                  <a:pos x="0" y="2"/>
                </a:cxn>
              </a:cxnLst>
              <a:rect l="0" t="0" r="r" b="b"/>
              <a:pathLst>
                <a:path w="91" h="160">
                  <a:moveTo>
                    <a:pt x="0" y="2"/>
                  </a:moveTo>
                  <a:lnTo>
                    <a:pt x="87" y="160"/>
                  </a:lnTo>
                  <a:lnTo>
                    <a:pt x="91" y="158"/>
                  </a:lnTo>
                  <a:lnTo>
                    <a:pt x="3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21" name="Freeform 125"/>
            <p:cNvSpPr>
              <a:spLocks/>
            </p:cNvSpPr>
            <p:nvPr/>
          </p:nvSpPr>
          <p:spPr bwMode="auto">
            <a:xfrm>
              <a:off x="8059767" y="5176837"/>
              <a:ext cx="113222" cy="160618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87" y="160"/>
                </a:cxn>
                <a:cxn ang="0">
                  <a:pos x="91" y="158"/>
                </a:cxn>
                <a:cxn ang="0">
                  <a:pos x="3" y="0"/>
                </a:cxn>
                <a:cxn ang="0">
                  <a:pos x="0" y="2"/>
                </a:cxn>
              </a:cxnLst>
              <a:rect l="0" t="0" r="r" b="b"/>
              <a:pathLst>
                <a:path w="91" h="160">
                  <a:moveTo>
                    <a:pt x="0" y="2"/>
                  </a:moveTo>
                  <a:lnTo>
                    <a:pt x="87" y="160"/>
                  </a:lnTo>
                  <a:lnTo>
                    <a:pt x="91" y="158"/>
                  </a:lnTo>
                  <a:lnTo>
                    <a:pt x="3" y="0"/>
                  </a:lnTo>
                  <a:lnTo>
                    <a:pt x="0" y="2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22" name="Freeform 126"/>
            <p:cNvSpPr>
              <a:spLocks/>
            </p:cNvSpPr>
            <p:nvPr/>
          </p:nvSpPr>
          <p:spPr bwMode="auto">
            <a:xfrm>
              <a:off x="8168946" y="5335447"/>
              <a:ext cx="5392" cy="7027"/>
            </a:xfrm>
            <a:custGeom>
              <a:avLst/>
              <a:gdLst/>
              <a:ahLst/>
              <a:cxnLst>
                <a:cxn ang="0">
                  <a:pos x="3" y="7"/>
                </a:cxn>
                <a:cxn ang="0">
                  <a:pos x="3" y="5"/>
                </a:cxn>
                <a:cxn ang="0">
                  <a:pos x="4" y="5"/>
                </a:cxn>
                <a:cxn ang="0">
                  <a:pos x="4" y="4"/>
                </a:cxn>
                <a:cxn ang="0">
                  <a:pos x="5" y="2"/>
                </a:cxn>
                <a:cxn ang="0">
                  <a:pos x="4" y="2"/>
                </a:cxn>
                <a:cxn ang="0">
                  <a:pos x="4" y="1"/>
                </a:cxn>
                <a:cxn ang="0">
                  <a:pos x="4" y="1"/>
                </a:cxn>
                <a:cxn ang="0">
                  <a:pos x="4" y="0"/>
                </a:cxn>
                <a:cxn ang="0">
                  <a:pos x="0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0" y="2"/>
                </a:cxn>
                <a:cxn ang="0">
                  <a:pos x="1" y="4"/>
                </a:cxn>
                <a:cxn ang="0">
                  <a:pos x="3" y="7"/>
                </a:cxn>
              </a:cxnLst>
              <a:rect l="0" t="0" r="r" b="b"/>
              <a:pathLst>
                <a:path w="5" h="7">
                  <a:moveTo>
                    <a:pt x="3" y="7"/>
                  </a:moveTo>
                  <a:lnTo>
                    <a:pt x="3" y="5"/>
                  </a:lnTo>
                  <a:lnTo>
                    <a:pt x="4" y="5"/>
                  </a:lnTo>
                  <a:lnTo>
                    <a:pt x="4" y="4"/>
                  </a:lnTo>
                  <a:lnTo>
                    <a:pt x="5" y="2"/>
                  </a:lnTo>
                  <a:lnTo>
                    <a:pt x="4" y="2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0"/>
                  </a:lnTo>
                  <a:lnTo>
                    <a:pt x="0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2"/>
                  </a:lnTo>
                  <a:lnTo>
                    <a:pt x="1" y="4"/>
                  </a:lnTo>
                  <a:lnTo>
                    <a:pt x="3" y="7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23" name="Freeform 127"/>
            <p:cNvSpPr>
              <a:spLocks/>
            </p:cNvSpPr>
            <p:nvPr/>
          </p:nvSpPr>
          <p:spPr bwMode="auto">
            <a:xfrm>
              <a:off x="8168946" y="5335447"/>
              <a:ext cx="5392" cy="7027"/>
            </a:xfrm>
            <a:custGeom>
              <a:avLst/>
              <a:gdLst/>
              <a:ahLst/>
              <a:cxnLst>
                <a:cxn ang="0">
                  <a:pos x="3" y="7"/>
                </a:cxn>
                <a:cxn ang="0">
                  <a:pos x="3" y="5"/>
                </a:cxn>
                <a:cxn ang="0">
                  <a:pos x="4" y="5"/>
                </a:cxn>
                <a:cxn ang="0">
                  <a:pos x="4" y="4"/>
                </a:cxn>
                <a:cxn ang="0">
                  <a:pos x="5" y="2"/>
                </a:cxn>
                <a:cxn ang="0">
                  <a:pos x="4" y="2"/>
                </a:cxn>
                <a:cxn ang="0">
                  <a:pos x="4" y="1"/>
                </a:cxn>
                <a:cxn ang="0">
                  <a:pos x="4" y="0"/>
                </a:cxn>
                <a:cxn ang="0">
                  <a:pos x="0" y="2"/>
                </a:cxn>
                <a:cxn ang="0">
                  <a:pos x="1" y="2"/>
                </a:cxn>
                <a:cxn ang="0">
                  <a:pos x="0" y="2"/>
                </a:cxn>
                <a:cxn ang="0">
                  <a:pos x="1" y="4"/>
                </a:cxn>
                <a:cxn ang="0">
                  <a:pos x="3" y="7"/>
                </a:cxn>
              </a:cxnLst>
              <a:rect l="0" t="0" r="r" b="b"/>
              <a:pathLst>
                <a:path w="5" h="7">
                  <a:moveTo>
                    <a:pt x="3" y="7"/>
                  </a:moveTo>
                  <a:lnTo>
                    <a:pt x="3" y="5"/>
                  </a:lnTo>
                  <a:lnTo>
                    <a:pt x="4" y="5"/>
                  </a:lnTo>
                  <a:lnTo>
                    <a:pt x="4" y="4"/>
                  </a:lnTo>
                  <a:lnTo>
                    <a:pt x="5" y="2"/>
                  </a:lnTo>
                  <a:lnTo>
                    <a:pt x="4" y="2"/>
                  </a:lnTo>
                  <a:lnTo>
                    <a:pt x="4" y="1"/>
                  </a:lnTo>
                  <a:lnTo>
                    <a:pt x="4" y="0"/>
                  </a:lnTo>
                  <a:lnTo>
                    <a:pt x="0" y="2"/>
                  </a:lnTo>
                  <a:lnTo>
                    <a:pt x="1" y="2"/>
                  </a:lnTo>
                  <a:lnTo>
                    <a:pt x="0" y="2"/>
                  </a:lnTo>
                  <a:lnTo>
                    <a:pt x="1" y="4"/>
                  </a:lnTo>
                  <a:lnTo>
                    <a:pt x="3" y="7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24" name="Freeform 128"/>
            <p:cNvSpPr>
              <a:spLocks/>
            </p:cNvSpPr>
            <p:nvPr/>
          </p:nvSpPr>
          <p:spPr bwMode="auto">
            <a:xfrm>
              <a:off x="8150076" y="5339463"/>
              <a:ext cx="22913" cy="11043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2" y="11"/>
                </a:cxn>
                <a:cxn ang="0">
                  <a:pos x="18" y="3"/>
                </a:cxn>
                <a:cxn ang="0">
                  <a:pos x="16" y="0"/>
                </a:cxn>
                <a:cxn ang="0">
                  <a:pos x="0" y="8"/>
                </a:cxn>
              </a:cxnLst>
              <a:rect l="0" t="0" r="r" b="b"/>
              <a:pathLst>
                <a:path w="18" h="11">
                  <a:moveTo>
                    <a:pt x="0" y="8"/>
                  </a:moveTo>
                  <a:lnTo>
                    <a:pt x="2" y="11"/>
                  </a:lnTo>
                  <a:lnTo>
                    <a:pt x="18" y="3"/>
                  </a:lnTo>
                  <a:lnTo>
                    <a:pt x="16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25" name="Freeform 129"/>
            <p:cNvSpPr>
              <a:spLocks/>
            </p:cNvSpPr>
            <p:nvPr/>
          </p:nvSpPr>
          <p:spPr bwMode="auto">
            <a:xfrm>
              <a:off x="8150076" y="5339463"/>
              <a:ext cx="22913" cy="11043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2" y="11"/>
                </a:cxn>
                <a:cxn ang="0">
                  <a:pos x="18" y="3"/>
                </a:cxn>
                <a:cxn ang="0">
                  <a:pos x="16" y="0"/>
                </a:cxn>
                <a:cxn ang="0">
                  <a:pos x="0" y="8"/>
                </a:cxn>
              </a:cxnLst>
              <a:rect l="0" t="0" r="r" b="b"/>
              <a:pathLst>
                <a:path w="18" h="11">
                  <a:moveTo>
                    <a:pt x="0" y="8"/>
                  </a:moveTo>
                  <a:lnTo>
                    <a:pt x="2" y="11"/>
                  </a:lnTo>
                  <a:lnTo>
                    <a:pt x="18" y="3"/>
                  </a:lnTo>
                  <a:lnTo>
                    <a:pt x="16" y="0"/>
                  </a:lnTo>
                  <a:lnTo>
                    <a:pt x="0" y="8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26" name="Freeform 130"/>
            <p:cNvSpPr>
              <a:spLocks/>
            </p:cNvSpPr>
            <p:nvPr/>
          </p:nvSpPr>
          <p:spPr bwMode="auto">
            <a:xfrm>
              <a:off x="8143336" y="5346490"/>
              <a:ext cx="9436" cy="4015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3"/>
                </a:cxn>
                <a:cxn ang="0">
                  <a:pos x="1" y="3"/>
                </a:cxn>
                <a:cxn ang="0">
                  <a:pos x="1" y="4"/>
                </a:cxn>
                <a:cxn ang="0">
                  <a:pos x="2" y="4"/>
                </a:cxn>
                <a:cxn ang="0">
                  <a:pos x="4" y="4"/>
                </a:cxn>
                <a:cxn ang="0">
                  <a:pos x="4" y="4"/>
                </a:cxn>
                <a:cxn ang="0">
                  <a:pos x="5" y="4"/>
                </a:cxn>
                <a:cxn ang="0">
                  <a:pos x="7" y="4"/>
                </a:cxn>
                <a:cxn ang="0">
                  <a:pos x="5" y="1"/>
                </a:cxn>
                <a:cxn ang="0">
                  <a:pos x="4" y="1"/>
                </a:cxn>
                <a:cxn ang="0">
                  <a:pos x="4" y="1"/>
                </a:cxn>
                <a:cxn ang="0">
                  <a:pos x="2" y="0"/>
                </a:cxn>
                <a:cxn ang="0">
                  <a:pos x="0" y="1"/>
                </a:cxn>
              </a:cxnLst>
              <a:rect l="0" t="0" r="r" b="b"/>
              <a:pathLst>
                <a:path w="7" h="4">
                  <a:moveTo>
                    <a:pt x="0" y="1"/>
                  </a:moveTo>
                  <a:lnTo>
                    <a:pt x="0" y="3"/>
                  </a:lnTo>
                  <a:lnTo>
                    <a:pt x="1" y="3"/>
                  </a:lnTo>
                  <a:lnTo>
                    <a:pt x="1" y="4"/>
                  </a:lnTo>
                  <a:lnTo>
                    <a:pt x="2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5" y="4"/>
                  </a:lnTo>
                  <a:lnTo>
                    <a:pt x="7" y="4"/>
                  </a:lnTo>
                  <a:lnTo>
                    <a:pt x="5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2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27" name="Freeform 131"/>
            <p:cNvSpPr>
              <a:spLocks/>
            </p:cNvSpPr>
            <p:nvPr/>
          </p:nvSpPr>
          <p:spPr bwMode="auto">
            <a:xfrm>
              <a:off x="8143336" y="5346490"/>
              <a:ext cx="9436" cy="4015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3"/>
                </a:cxn>
                <a:cxn ang="0">
                  <a:pos x="1" y="3"/>
                </a:cxn>
                <a:cxn ang="0">
                  <a:pos x="1" y="4"/>
                </a:cxn>
                <a:cxn ang="0">
                  <a:pos x="2" y="4"/>
                </a:cxn>
                <a:cxn ang="0">
                  <a:pos x="4" y="4"/>
                </a:cxn>
                <a:cxn ang="0">
                  <a:pos x="5" y="4"/>
                </a:cxn>
                <a:cxn ang="0">
                  <a:pos x="7" y="4"/>
                </a:cxn>
                <a:cxn ang="0">
                  <a:pos x="5" y="1"/>
                </a:cxn>
                <a:cxn ang="0">
                  <a:pos x="4" y="1"/>
                </a:cxn>
                <a:cxn ang="0">
                  <a:pos x="2" y="0"/>
                </a:cxn>
                <a:cxn ang="0">
                  <a:pos x="0" y="1"/>
                </a:cxn>
              </a:cxnLst>
              <a:rect l="0" t="0" r="r" b="b"/>
              <a:pathLst>
                <a:path w="7" h="4">
                  <a:moveTo>
                    <a:pt x="0" y="1"/>
                  </a:moveTo>
                  <a:lnTo>
                    <a:pt x="0" y="3"/>
                  </a:lnTo>
                  <a:lnTo>
                    <a:pt x="1" y="3"/>
                  </a:lnTo>
                  <a:lnTo>
                    <a:pt x="1" y="4"/>
                  </a:lnTo>
                  <a:lnTo>
                    <a:pt x="2" y="4"/>
                  </a:lnTo>
                  <a:lnTo>
                    <a:pt x="4" y="4"/>
                  </a:lnTo>
                  <a:lnTo>
                    <a:pt x="5" y="4"/>
                  </a:lnTo>
                  <a:lnTo>
                    <a:pt x="7" y="4"/>
                  </a:lnTo>
                  <a:lnTo>
                    <a:pt x="5" y="1"/>
                  </a:lnTo>
                  <a:lnTo>
                    <a:pt x="4" y="1"/>
                  </a:lnTo>
                  <a:lnTo>
                    <a:pt x="2" y="0"/>
                  </a:lnTo>
                  <a:lnTo>
                    <a:pt x="0" y="1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28" name="Freeform 132"/>
            <p:cNvSpPr>
              <a:spLocks/>
            </p:cNvSpPr>
            <p:nvPr/>
          </p:nvSpPr>
          <p:spPr bwMode="auto">
            <a:xfrm>
              <a:off x="8034158" y="5188884"/>
              <a:ext cx="111873" cy="158610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88" y="158"/>
                </a:cxn>
                <a:cxn ang="0">
                  <a:pos x="90" y="157"/>
                </a:cxn>
                <a:cxn ang="0">
                  <a:pos x="4" y="0"/>
                </a:cxn>
                <a:cxn ang="0">
                  <a:pos x="0" y="1"/>
                </a:cxn>
              </a:cxnLst>
              <a:rect l="0" t="0" r="r" b="b"/>
              <a:pathLst>
                <a:path w="90" h="158">
                  <a:moveTo>
                    <a:pt x="0" y="1"/>
                  </a:moveTo>
                  <a:lnTo>
                    <a:pt x="88" y="158"/>
                  </a:lnTo>
                  <a:lnTo>
                    <a:pt x="90" y="157"/>
                  </a:lnTo>
                  <a:lnTo>
                    <a:pt x="4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29" name="Freeform 133"/>
            <p:cNvSpPr>
              <a:spLocks/>
            </p:cNvSpPr>
            <p:nvPr/>
          </p:nvSpPr>
          <p:spPr bwMode="auto">
            <a:xfrm>
              <a:off x="8034158" y="5188884"/>
              <a:ext cx="111873" cy="158610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88" y="158"/>
                </a:cxn>
                <a:cxn ang="0">
                  <a:pos x="90" y="157"/>
                </a:cxn>
                <a:cxn ang="0">
                  <a:pos x="4" y="0"/>
                </a:cxn>
                <a:cxn ang="0">
                  <a:pos x="0" y="1"/>
                </a:cxn>
              </a:cxnLst>
              <a:rect l="0" t="0" r="r" b="b"/>
              <a:pathLst>
                <a:path w="90" h="158">
                  <a:moveTo>
                    <a:pt x="0" y="1"/>
                  </a:moveTo>
                  <a:lnTo>
                    <a:pt x="88" y="158"/>
                  </a:lnTo>
                  <a:lnTo>
                    <a:pt x="90" y="157"/>
                  </a:lnTo>
                  <a:lnTo>
                    <a:pt x="4" y="0"/>
                  </a:lnTo>
                  <a:lnTo>
                    <a:pt x="0" y="1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0" name="Freeform 134"/>
            <p:cNvSpPr>
              <a:spLocks/>
            </p:cNvSpPr>
            <p:nvPr/>
          </p:nvSpPr>
          <p:spPr bwMode="auto">
            <a:xfrm>
              <a:off x="7934415" y="5441857"/>
              <a:ext cx="14826" cy="13051"/>
            </a:xfrm>
            <a:custGeom>
              <a:avLst/>
              <a:gdLst/>
              <a:ahLst/>
              <a:cxnLst>
                <a:cxn ang="0">
                  <a:pos x="12" y="9"/>
                </a:cxn>
                <a:cxn ang="0">
                  <a:pos x="10" y="6"/>
                </a:cxn>
                <a:cxn ang="0">
                  <a:pos x="10" y="5"/>
                </a:cxn>
                <a:cxn ang="0">
                  <a:pos x="9" y="3"/>
                </a:cxn>
                <a:cxn ang="0">
                  <a:pos x="9" y="3"/>
                </a:cxn>
                <a:cxn ang="0">
                  <a:pos x="9" y="3"/>
                </a:cxn>
                <a:cxn ang="0">
                  <a:pos x="9" y="2"/>
                </a:cxn>
                <a:cxn ang="0">
                  <a:pos x="9" y="2"/>
                </a:cxn>
                <a:cxn ang="0">
                  <a:pos x="7" y="0"/>
                </a:cxn>
                <a:cxn ang="0">
                  <a:pos x="0" y="5"/>
                </a:cxn>
                <a:cxn ang="0">
                  <a:pos x="2" y="6"/>
                </a:cxn>
                <a:cxn ang="0">
                  <a:pos x="2" y="6"/>
                </a:cxn>
                <a:cxn ang="0">
                  <a:pos x="2" y="6"/>
                </a:cxn>
                <a:cxn ang="0">
                  <a:pos x="2" y="7"/>
                </a:cxn>
                <a:cxn ang="0">
                  <a:pos x="3" y="7"/>
                </a:cxn>
                <a:cxn ang="0">
                  <a:pos x="3" y="9"/>
                </a:cxn>
                <a:cxn ang="0">
                  <a:pos x="4" y="10"/>
                </a:cxn>
                <a:cxn ang="0">
                  <a:pos x="6" y="13"/>
                </a:cxn>
                <a:cxn ang="0">
                  <a:pos x="12" y="9"/>
                </a:cxn>
              </a:cxnLst>
              <a:rect l="0" t="0" r="r" b="b"/>
              <a:pathLst>
                <a:path w="12" h="13">
                  <a:moveTo>
                    <a:pt x="12" y="9"/>
                  </a:moveTo>
                  <a:lnTo>
                    <a:pt x="10" y="6"/>
                  </a:lnTo>
                  <a:lnTo>
                    <a:pt x="10" y="5"/>
                  </a:lnTo>
                  <a:lnTo>
                    <a:pt x="9" y="3"/>
                  </a:lnTo>
                  <a:lnTo>
                    <a:pt x="9" y="3"/>
                  </a:lnTo>
                  <a:lnTo>
                    <a:pt x="9" y="3"/>
                  </a:lnTo>
                  <a:lnTo>
                    <a:pt x="9" y="2"/>
                  </a:lnTo>
                  <a:lnTo>
                    <a:pt x="9" y="2"/>
                  </a:lnTo>
                  <a:lnTo>
                    <a:pt x="7" y="0"/>
                  </a:lnTo>
                  <a:lnTo>
                    <a:pt x="0" y="5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7"/>
                  </a:lnTo>
                  <a:lnTo>
                    <a:pt x="3" y="7"/>
                  </a:lnTo>
                  <a:lnTo>
                    <a:pt x="3" y="9"/>
                  </a:lnTo>
                  <a:lnTo>
                    <a:pt x="4" y="10"/>
                  </a:lnTo>
                  <a:lnTo>
                    <a:pt x="6" y="13"/>
                  </a:lnTo>
                  <a:lnTo>
                    <a:pt x="12" y="9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1" name="Freeform 135"/>
            <p:cNvSpPr>
              <a:spLocks/>
            </p:cNvSpPr>
            <p:nvPr/>
          </p:nvSpPr>
          <p:spPr bwMode="auto">
            <a:xfrm>
              <a:off x="7934415" y="5441857"/>
              <a:ext cx="14826" cy="13051"/>
            </a:xfrm>
            <a:custGeom>
              <a:avLst/>
              <a:gdLst/>
              <a:ahLst/>
              <a:cxnLst>
                <a:cxn ang="0">
                  <a:pos x="12" y="9"/>
                </a:cxn>
                <a:cxn ang="0">
                  <a:pos x="10" y="6"/>
                </a:cxn>
                <a:cxn ang="0">
                  <a:pos x="10" y="5"/>
                </a:cxn>
                <a:cxn ang="0">
                  <a:pos x="9" y="3"/>
                </a:cxn>
                <a:cxn ang="0">
                  <a:pos x="9" y="2"/>
                </a:cxn>
                <a:cxn ang="0">
                  <a:pos x="7" y="0"/>
                </a:cxn>
                <a:cxn ang="0">
                  <a:pos x="0" y="5"/>
                </a:cxn>
                <a:cxn ang="0">
                  <a:pos x="2" y="6"/>
                </a:cxn>
                <a:cxn ang="0">
                  <a:pos x="2" y="7"/>
                </a:cxn>
                <a:cxn ang="0">
                  <a:pos x="3" y="7"/>
                </a:cxn>
                <a:cxn ang="0">
                  <a:pos x="3" y="9"/>
                </a:cxn>
                <a:cxn ang="0">
                  <a:pos x="4" y="10"/>
                </a:cxn>
                <a:cxn ang="0">
                  <a:pos x="6" y="13"/>
                </a:cxn>
                <a:cxn ang="0">
                  <a:pos x="12" y="9"/>
                </a:cxn>
              </a:cxnLst>
              <a:rect l="0" t="0" r="r" b="b"/>
              <a:pathLst>
                <a:path w="12" h="13">
                  <a:moveTo>
                    <a:pt x="12" y="9"/>
                  </a:moveTo>
                  <a:lnTo>
                    <a:pt x="10" y="6"/>
                  </a:lnTo>
                  <a:lnTo>
                    <a:pt x="10" y="5"/>
                  </a:lnTo>
                  <a:lnTo>
                    <a:pt x="9" y="3"/>
                  </a:lnTo>
                  <a:lnTo>
                    <a:pt x="9" y="2"/>
                  </a:lnTo>
                  <a:lnTo>
                    <a:pt x="7" y="0"/>
                  </a:lnTo>
                  <a:lnTo>
                    <a:pt x="0" y="5"/>
                  </a:lnTo>
                  <a:lnTo>
                    <a:pt x="2" y="6"/>
                  </a:lnTo>
                  <a:lnTo>
                    <a:pt x="2" y="7"/>
                  </a:lnTo>
                  <a:lnTo>
                    <a:pt x="3" y="7"/>
                  </a:lnTo>
                  <a:lnTo>
                    <a:pt x="3" y="9"/>
                  </a:lnTo>
                  <a:lnTo>
                    <a:pt x="4" y="10"/>
                  </a:lnTo>
                  <a:lnTo>
                    <a:pt x="6" y="13"/>
                  </a:lnTo>
                  <a:lnTo>
                    <a:pt x="12" y="9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2" name="Freeform 136"/>
            <p:cNvSpPr>
              <a:spLocks/>
            </p:cNvSpPr>
            <p:nvPr/>
          </p:nvSpPr>
          <p:spPr bwMode="auto">
            <a:xfrm>
              <a:off x="7942503" y="5450892"/>
              <a:ext cx="33697" cy="16062"/>
            </a:xfrm>
            <a:custGeom>
              <a:avLst/>
              <a:gdLst/>
              <a:ahLst/>
              <a:cxnLst>
                <a:cxn ang="0">
                  <a:pos x="24" y="6"/>
                </a:cxn>
                <a:cxn ang="0">
                  <a:pos x="20" y="9"/>
                </a:cxn>
                <a:cxn ang="0">
                  <a:pos x="17" y="9"/>
                </a:cxn>
                <a:cxn ang="0">
                  <a:pos x="14" y="9"/>
                </a:cxn>
                <a:cxn ang="0">
                  <a:pos x="13" y="9"/>
                </a:cxn>
                <a:cxn ang="0">
                  <a:pos x="10" y="7"/>
                </a:cxn>
                <a:cxn ang="0">
                  <a:pos x="9" y="6"/>
                </a:cxn>
                <a:cxn ang="0">
                  <a:pos x="7" y="3"/>
                </a:cxn>
                <a:cxn ang="0">
                  <a:pos x="6" y="0"/>
                </a:cxn>
                <a:cxn ang="0">
                  <a:pos x="0" y="4"/>
                </a:cxn>
                <a:cxn ang="0">
                  <a:pos x="1" y="7"/>
                </a:cxn>
                <a:cxn ang="0">
                  <a:pos x="3" y="10"/>
                </a:cxn>
                <a:cxn ang="0">
                  <a:pos x="6" y="13"/>
                </a:cxn>
                <a:cxn ang="0">
                  <a:pos x="9" y="14"/>
                </a:cxn>
                <a:cxn ang="0">
                  <a:pos x="13" y="16"/>
                </a:cxn>
                <a:cxn ang="0">
                  <a:pos x="17" y="16"/>
                </a:cxn>
                <a:cxn ang="0">
                  <a:pos x="22" y="14"/>
                </a:cxn>
                <a:cxn ang="0">
                  <a:pos x="27" y="13"/>
                </a:cxn>
                <a:cxn ang="0">
                  <a:pos x="24" y="6"/>
                </a:cxn>
              </a:cxnLst>
              <a:rect l="0" t="0" r="r" b="b"/>
              <a:pathLst>
                <a:path w="27" h="16">
                  <a:moveTo>
                    <a:pt x="24" y="6"/>
                  </a:moveTo>
                  <a:lnTo>
                    <a:pt x="20" y="9"/>
                  </a:lnTo>
                  <a:lnTo>
                    <a:pt x="17" y="9"/>
                  </a:lnTo>
                  <a:lnTo>
                    <a:pt x="14" y="9"/>
                  </a:lnTo>
                  <a:lnTo>
                    <a:pt x="13" y="9"/>
                  </a:lnTo>
                  <a:lnTo>
                    <a:pt x="10" y="7"/>
                  </a:lnTo>
                  <a:lnTo>
                    <a:pt x="9" y="6"/>
                  </a:lnTo>
                  <a:lnTo>
                    <a:pt x="7" y="3"/>
                  </a:lnTo>
                  <a:lnTo>
                    <a:pt x="6" y="0"/>
                  </a:lnTo>
                  <a:lnTo>
                    <a:pt x="0" y="4"/>
                  </a:lnTo>
                  <a:lnTo>
                    <a:pt x="1" y="7"/>
                  </a:lnTo>
                  <a:lnTo>
                    <a:pt x="3" y="10"/>
                  </a:lnTo>
                  <a:lnTo>
                    <a:pt x="6" y="13"/>
                  </a:lnTo>
                  <a:lnTo>
                    <a:pt x="9" y="14"/>
                  </a:lnTo>
                  <a:lnTo>
                    <a:pt x="13" y="16"/>
                  </a:lnTo>
                  <a:lnTo>
                    <a:pt x="17" y="16"/>
                  </a:lnTo>
                  <a:lnTo>
                    <a:pt x="22" y="14"/>
                  </a:lnTo>
                  <a:lnTo>
                    <a:pt x="27" y="13"/>
                  </a:lnTo>
                  <a:lnTo>
                    <a:pt x="24" y="6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3" name="Freeform 137"/>
            <p:cNvSpPr>
              <a:spLocks/>
            </p:cNvSpPr>
            <p:nvPr/>
          </p:nvSpPr>
          <p:spPr bwMode="auto">
            <a:xfrm>
              <a:off x="7942503" y="5450892"/>
              <a:ext cx="33697" cy="16062"/>
            </a:xfrm>
            <a:custGeom>
              <a:avLst/>
              <a:gdLst/>
              <a:ahLst/>
              <a:cxnLst>
                <a:cxn ang="0">
                  <a:pos x="24" y="6"/>
                </a:cxn>
                <a:cxn ang="0">
                  <a:pos x="20" y="9"/>
                </a:cxn>
                <a:cxn ang="0">
                  <a:pos x="17" y="9"/>
                </a:cxn>
                <a:cxn ang="0">
                  <a:pos x="14" y="9"/>
                </a:cxn>
                <a:cxn ang="0">
                  <a:pos x="13" y="9"/>
                </a:cxn>
                <a:cxn ang="0">
                  <a:pos x="10" y="7"/>
                </a:cxn>
                <a:cxn ang="0">
                  <a:pos x="9" y="6"/>
                </a:cxn>
                <a:cxn ang="0">
                  <a:pos x="7" y="3"/>
                </a:cxn>
                <a:cxn ang="0">
                  <a:pos x="6" y="0"/>
                </a:cxn>
                <a:cxn ang="0">
                  <a:pos x="0" y="4"/>
                </a:cxn>
                <a:cxn ang="0">
                  <a:pos x="1" y="7"/>
                </a:cxn>
                <a:cxn ang="0">
                  <a:pos x="3" y="10"/>
                </a:cxn>
                <a:cxn ang="0">
                  <a:pos x="6" y="13"/>
                </a:cxn>
                <a:cxn ang="0">
                  <a:pos x="9" y="14"/>
                </a:cxn>
                <a:cxn ang="0">
                  <a:pos x="13" y="16"/>
                </a:cxn>
                <a:cxn ang="0">
                  <a:pos x="17" y="16"/>
                </a:cxn>
                <a:cxn ang="0">
                  <a:pos x="22" y="14"/>
                </a:cxn>
                <a:cxn ang="0">
                  <a:pos x="27" y="13"/>
                </a:cxn>
                <a:cxn ang="0">
                  <a:pos x="24" y="6"/>
                </a:cxn>
              </a:cxnLst>
              <a:rect l="0" t="0" r="r" b="b"/>
              <a:pathLst>
                <a:path w="27" h="16">
                  <a:moveTo>
                    <a:pt x="24" y="6"/>
                  </a:moveTo>
                  <a:lnTo>
                    <a:pt x="20" y="9"/>
                  </a:lnTo>
                  <a:lnTo>
                    <a:pt x="17" y="9"/>
                  </a:lnTo>
                  <a:lnTo>
                    <a:pt x="14" y="9"/>
                  </a:lnTo>
                  <a:lnTo>
                    <a:pt x="13" y="9"/>
                  </a:lnTo>
                  <a:lnTo>
                    <a:pt x="10" y="7"/>
                  </a:lnTo>
                  <a:lnTo>
                    <a:pt x="9" y="6"/>
                  </a:lnTo>
                  <a:lnTo>
                    <a:pt x="7" y="3"/>
                  </a:lnTo>
                  <a:lnTo>
                    <a:pt x="6" y="0"/>
                  </a:lnTo>
                  <a:lnTo>
                    <a:pt x="0" y="4"/>
                  </a:lnTo>
                  <a:lnTo>
                    <a:pt x="1" y="7"/>
                  </a:lnTo>
                  <a:lnTo>
                    <a:pt x="3" y="10"/>
                  </a:lnTo>
                  <a:lnTo>
                    <a:pt x="6" y="13"/>
                  </a:lnTo>
                  <a:lnTo>
                    <a:pt x="9" y="14"/>
                  </a:lnTo>
                  <a:lnTo>
                    <a:pt x="13" y="16"/>
                  </a:lnTo>
                  <a:lnTo>
                    <a:pt x="17" y="16"/>
                  </a:lnTo>
                  <a:lnTo>
                    <a:pt x="22" y="14"/>
                  </a:lnTo>
                  <a:lnTo>
                    <a:pt x="27" y="13"/>
                  </a:lnTo>
                  <a:lnTo>
                    <a:pt x="24" y="6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4" name="Freeform 138"/>
            <p:cNvSpPr>
              <a:spLocks/>
            </p:cNvSpPr>
            <p:nvPr/>
          </p:nvSpPr>
          <p:spPr bwMode="auto">
            <a:xfrm>
              <a:off x="7972156" y="5434830"/>
              <a:ext cx="18870" cy="29112"/>
            </a:xfrm>
            <a:custGeom>
              <a:avLst/>
              <a:gdLst/>
              <a:ahLst/>
              <a:cxnLst>
                <a:cxn ang="0">
                  <a:pos x="5" y="4"/>
                </a:cxn>
                <a:cxn ang="0">
                  <a:pos x="6" y="7"/>
                </a:cxn>
                <a:cxn ang="0">
                  <a:pos x="8" y="10"/>
                </a:cxn>
                <a:cxn ang="0">
                  <a:pos x="8" y="13"/>
                </a:cxn>
                <a:cxn ang="0">
                  <a:pos x="8" y="14"/>
                </a:cxn>
                <a:cxn ang="0">
                  <a:pos x="8" y="16"/>
                </a:cxn>
                <a:cxn ang="0">
                  <a:pos x="6" y="17"/>
                </a:cxn>
                <a:cxn ang="0">
                  <a:pos x="5" y="19"/>
                </a:cxn>
                <a:cxn ang="0">
                  <a:pos x="0" y="22"/>
                </a:cxn>
                <a:cxn ang="0">
                  <a:pos x="3" y="29"/>
                </a:cxn>
                <a:cxn ang="0">
                  <a:pos x="9" y="25"/>
                </a:cxn>
                <a:cxn ang="0">
                  <a:pos x="12" y="22"/>
                </a:cxn>
                <a:cxn ang="0">
                  <a:pos x="15" y="17"/>
                </a:cxn>
                <a:cxn ang="0">
                  <a:pos x="15" y="14"/>
                </a:cxn>
                <a:cxn ang="0">
                  <a:pos x="15" y="10"/>
                </a:cxn>
                <a:cxn ang="0">
                  <a:pos x="15" y="7"/>
                </a:cxn>
                <a:cxn ang="0">
                  <a:pos x="12" y="4"/>
                </a:cxn>
                <a:cxn ang="0">
                  <a:pos x="11" y="0"/>
                </a:cxn>
                <a:cxn ang="0">
                  <a:pos x="5" y="4"/>
                </a:cxn>
              </a:cxnLst>
              <a:rect l="0" t="0" r="r" b="b"/>
              <a:pathLst>
                <a:path w="15" h="29">
                  <a:moveTo>
                    <a:pt x="5" y="4"/>
                  </a:moveTo>
                  <a:lnTo>
                    <a:pt x="6" y="7"/>
                  </a:lnTo>
                  <a:lnTo>
                    <a:pt x="8" y="10"/>
                  </a:lnTo>
                  <a:lnTo>
                    <a:pt x="8" y="13"/>
                  </a:lnTo>
                  <a:lnTo>
                    <a:pt x="8" y="14"/>
                  </a:lnTo>
                  <a:lnTo>
                    <a:pt x="8" y="16"/>
                  </a:lnTo>
                  <a:lnTo>
                    <a:pt x="6" y="17"/>
                  </a:lnTo>
                  <a:lnTo>
                    <a:pt x="5" y="19"/>
                  </a:lnTo>
                  <a:lnTo>
                    <a:pt x="0" y="22"/>
                  </a:lnTo>
                  <a:lnTo>
                    <a:pt x="3" y="29"/>
                  </a:lnTo>
                  <a:lnTo>
                    <a:pt x="9" y="25"/>
                  </a:lnTo>
                  <a:lnTo>
                    <a:pt x="12" y="22"/>
                  </a:lnTo>
                  <a:lnTo>
                    <a:pt x="15" y="17"/>
                  </a:lnTo>
                  <a:lnTo>
                    <a:pt x="15" y="14"/>
                  </a:lnTo>
                  <a:lnTo>
                    <a:pt x="15" y="10"/>
                  </a:lnTo>
                  <a:lnTo>
                    <a:pt x="15" y="7"/>
                  </a:lnTo>
                  <a:lnTo>
                    <a:pt x="12" y="4"/>
                  </a:lnTo>
                  <a:lnTo>
                    <a:pt x="11" y="0"/>
                  </a:lnTo>
                  <a:lnTo>
                    <a:pt x="5" y="4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5" name="Freeform 139"/>
            <p:cNvSpPr>
              <a:spLocks/>
            </p:cNvSpPr>
            <p:nvPr/>
          </p:nvSpPr>
          <p:spPr bwMode="auto">
            <a:xfrm>
              <a:off x="7972156" y="5434830"/>
              <a:ext cx="18870" cy="29112"/>
            </a:xfrm>
            <a:custGeom>
              <a:avLst/>
              <a:gdLst/>
              <a:ahLst/>
              <a:cxnLst>
                <a:cxn ang="0">
                  <a:pos x="5" y="4"/>
                </a:cxn>
                <a:cxn ang="0">
                  <a:pos x="6" y="7"/>
                </a:cxn>
                <a:cxn ang="0">
                  <a:pos x="8" y="10"/>
                </a:cxn>
                <a:cxn ang="0">
                  <a:pos x="8" y="13"/>
                </a:cxn>
                <a:cxn ang="0">
                  <a:pos x="8" y="14"/>
                </a:cxn>
                <a:cxn ang="0">
                  <a:pos x="8" y="16"/>
                </a:cxn>
                <a:cxn ang="0">
                  <a:pos x="6" y="17"/>
                </a:cxn>
                <a:cxn ang="0">
                  <a:pos x="5" y="19"/>
                </a:cxn>
                <a:cxn ang="0">
                  <a:pos x="0" y="22"/>
                </a:cxn>
                <a:cxn ang="0">
                  <a:pos x="3" y="29"/>
                </a:cxn>
                <a:cxn ang="0">
                  <a:pos x="9" y="25"/>
                </a:cxn>
                <a:cxn ang="0">
                  <a:pos x="12" y="22"/>
                </a:cxn>
                <a:cxn ang="0">
                  <a:pos x="15" y="17"/>
                </a:cxn>
                <a:cxn ang="0">
                  <a:pos x="15" y="14"/>
                </a:cxn>
                <a:cxn ang="0">
                  <a:pos x="15" y="10"/>
                </a:cxn>
                <a:cxn ang="0">
                  <a:pos x="15" y="7"/>
                </a:cxn>
                <a:cxn ang="0">
                  <a:pos x="12" y="4"/>
                </a:cxn>
                <a:cxn ang="0">
                  <a:pos x="11" y="0"/>
                </a:cxn>
                <a:cxn ang="0">
                  <a:pos x="5" y="4"/>
                </a:cxn>
              </a:cxnLst>
              <a:rect l="0" t="0" r="r" b="b"/>
              <a:pathLst>
                <a:path w="15" h="29">
                  <a:moveTo>
                    <a:pt x="5" y="4"/>
                  </a:moveTo>
                  <a:lnTo>
                    <a:pt x="6" y="7"/>
                  </a:lnTo>
                  <a:lnTo>
                    <a:pt x="8" y="10"/>
                  </a:lnTo>
                  <a:lnTo>
                    <a:pt x="8" y="13"/>
                  </a:lnTo>
                  <a:lnTo>
                    <a:pt x="8" y="14"/>
                  </a:lnTo>
                  <a:lnTo>
                    <a:pt x="8" y="16"/>
                  </a:lnTo>
                  <a:lnTo>
                    <a:pt x="6" y="17"/>
                  </a:lnTo>
                  <a:lnTo>
                    <a:pt x="5" y="19"/>
                  </a:lnTo>
                  <a:lnTo>
                    <a:pt x="0" y="22"/>
                  </a:lnTo>
                  <a:lnTo>
                    <a:pt x="3" y="29"/>
                  </a:lnTo>
                  <a:lnTo>
                    <a:pt x="9" y="25"/>
                  </a:lnTo>
                  <a:lnTo>
                    <a:pt x="12" y="22"/>
                  </a:lnTo>
                  <a:lnTo>
                    <a:pt x="15" y="17"/>
                  </a:lnTo>
                  <a:lnTo>
                    <a:pt x="15" y="14"/>
                  </a:lnTo>
                  <a:lnTo>
                    <a:pt x="15" y="10"/>
                  </a:lnTo>
                  <a:lnTo>
                    <a:pt x="15" y="7"/>
                  </a:lnTo>
                  <a:lnTo>
                    <a:pt x="12" y="4"/>
                  </a:lnTo>
                  <a:lnTo>
                    <a:pt x="11" y="0"/>
                  </a:lnTo>
                  <a:lnTo>
                    <a:pt x="5" y="4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6" name="Freeform 140"/>
            <p:cNvSpPr>
              <a:spLocks/>
            </p:cNvSpPr>
            <p:nvPr/>
          </p:nvSpPr>
          <p:spPr bwMode="auto">
            <a:xfrm>
              <a:off x="7970808" y="5425795"/>
              <a:ext cx="14827" cy="13051"/>
            </a:xfrm>
            <a:custGeom>
              <a:avLst/>
              <a:gdLst/>
              <a:ahLst/>
              <a:cxnLst>
                <a:cxn ang="0">
                  <a:pos x="3" y="2"/>
                </a:cxn>
                <a:cxn ang="0">
                  <a:pos x="0" y="3"/>
                </a:cxn>
                <a:cxn ang="0">
                  <a:pos x="6" y="13"/>
                </a:cxn>
                <a:cxn ang="0">
                  <a:pos x="12" y="9"/>
                </a:cxn>
                <a:cxn ang="0">
                  <a:pos x="7" y="0"/>
                </a:cxn>
                <a:cxn ang="0">
                  <a:pos x="3" y="2"/>
                </a:cxn>
              </a:cxnLst>
              <a:rect l="0" t="0" r="r" b="b"/>
              <a:pathLst>
                <a:path w="12" h="13">
                  <a:moveTo>
                    <a:pt x="3" y="2"/>
                  </a:moveTo>
                  <a:lnTo>
                    <a:pt x="0" y="3"/>
                  </a:lnTo>
                  <a:lnTo>
                    <a:pt x="6" y="13"/>
                  </a:lnTo>
                  <a:lnTo>
                    <a:pt x="12" y="9"/>
                  </a:lnTo>
                  <a:lnTo>
                    <a:pt x="7" y="0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7" name="Freeform 141"/>
            <p:cNvSpPr>
              <a:spLocks/>
            </p:cNvSpPr>
            <p:nvPr/>
          </p:nvSpPr>
          <p:spPr bwMode="auto">
            <a:xfrm>
              <a:off x="7970808" y="5425795"/>
              <a:ext cx="14827" cy="13051"/>
            </a:xfrm>
            <a:custGeom>
              <a:avLst/>
              <a:gdLst/>
              <a:ahLst/>
              <a:cxnLst>
                <a:cxn ang="0">
                  <a:pos x="3" y="2"/>
                </a:cxn>
                <a:cxn ang="0">
                  <a:pos x="0" y="3"/>
                </a:cxn>
                <a:cxn ang="0">
                  <a:pos x="6" y="13"/>
                </a:cxn>
                <a:cxn ang="0">
                  <a:pos x="12" y="9"/>
                </a:cxn>
                <a:cxn ang="0">
                  <a:pos x="7" y="0"/>
                </a:cxn>
                <a:cxn ang="0">
                  <a:pos x="3" y="2"/>
                </a:cxn>
              </a:cxnLst>
              <a:rect l="0" t="0" r="r" b="b"/>
              <a:pathLst>
                <a:path w="12" h="13">
                  <a:moveTo>
                    <a:pt x="3" y="2"/>
                  </a:moveTo>
                  <a:lnTo>
                    <a:pt x="0" y="3"/>
                  </a:lnTo>
                  <a:lnTo>
                    <a:pt x="6" y="13"/>
                  </a:lnTo>
                  <a:lnTo>
                    <a:pt x="12" y="9"/>
                  </a:lnTo>
                  <a:lnTo>
                    <a:pt x="7" y="0"/>
                  </a:lnTo>
                  <a:lnTo>
                    <a:pt x="3" y="2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8" name="Freeform 142"/>
            <p:cNvSpPr>
              <a:spLocks/>
            </p:cNvSpPr>
            <p:nvPr/>
          </p:nvSpPr>
          <p:spPr bwMode="auto">
            <a:xfrm>
              <a:off x="8011244" y="5407725"/>
              <a:ext cx="16175" cy="13051"/>
            </a:xfrm>
            <a:custGeom>
              <a:avLst/>
              <a:gdLst/>
              <a:ahLst/>
              <a:cxnLst>
                <a:cxn ang="0">
                  <a:pos x="12" y="10"/>
                </a:cxn>
                <a:cxn ang="0">
                  <a:pos x="9" y="7"/>
                </a:cxn>
                <a:cxn ang="0">
                  <a:pos x="9" y="5"/>
                </a:cxn>
                <a:cxn ang="0">
                  <a:pos x="9" y="4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7" y="3"/>
                </a:cxn>
                <a:cxn ang="0">
                  <a:pos x="7" y="3"/>
                </a:cxn>
                <a:cxn ang="0">
                  <a:pos x="6" y="0"/>
                </a:cxn>
                <a:cxn ang="0">
                  <a:pos x="0" y="4"/>
                </a:cxn>
                <a:cxn ang="0">
                  <a:pos x="0" y="5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2" y="7"/>
                </a:cxn>
                <a:cxn ang="0">
                  <a:pos x="2" y="8"/>
                </a:cxn>
                <a:cxn ang="0">
                  <a:pos x="2" y="8"/>
                </a:cxn>
                <a:cxn ang="0">
                  <a:pos x="3" y="10"/>
                </a:cxn>
                <a:cxn ang="0">
                  <a:pos x="5" y="13"/>
                </a:cxn>
                <a:cxn ang="0">
                  <a:pos x="12" y="10"/>
                </a:cxn>
              </a:cxnLst>
              <a:rect l="0" t="0" r="r" b="b"/>
              <a:pathLst>
                <a:path w="12" h="13">
                  <a:moveTo>
                    <a:pt x="12" y="10"/>
                  </a:moveTo>
                  <a:lnTo>
                    <a:pt x="9" y="7"/>
                  </a:lnTo>
                  <a:lnTo>
                    <a:pt x="9" y="5"/>
                  </a:lnTo>
                  <a:lnTo>
                    <a:pt x="9" y="4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3"/>
                  </a:lnTo>
                  <a:lnTo>
                    <a:pt x="6" y="0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7"/>
                  </a:lnTo>
                  <a:lnTo>
                    <a:pt x="0" y="7"/>
                  </a:lnTo>
                  <a:lnTo>
                    <a:pt x="2" y="7"/>
                  </a:lnTo>
                  <a:lnTo>
                    <a:pt x="2" y="8"/>
                  </a:lnTo>
                  <a:lnTo>
                    <a:pt x="2" y="8"/>
                  </a:lnTo>
                  <a:lnTo>
                    <a:pt x="3" y="10"/>
                  </a:lnTo>
                  <a:lnTo>
                    <a:pt x="5" y="13"/>
                  </a:lnTo>
                  <a:lnTo>
                    <a:pt x="12" y="10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9" name="Freeform 143"/>
            <p:cNvSpPr>
              <a:spLocks/>
            </p:cNvSpPr>
            <p:nvPr/>
          </p:nvSpPr>
          <p:spPr bwMode="auto">
            <a:xfrm>
              <a:off x="8011244" y="5407725"/>
              <a:ext cx="16175" cy="13051"/>
            </a:xfrm>
            <a:custGeom>
              <a:avLst/>
              <a:gdLst/>
              <a:ahLst/>
              <a:cxnLst>
                <a:cxn ang="0">
                  <a:pos x="12" y="10"/>
                </a:cxn>
                <a:cxn ang="0">
                  <a:pos x="9" y="7"/>
                </a:cxn>
                <a:cxn ang="0">
                  <a:pos x="9" y="5"/>
                </a:cxn>
                <a:cxn ang="0">
                  <a:pos x="9" y="4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6" y="0"/>
                </a:cxn>
                <a:cxn ang="0">
                  <a:pos x="0" y="4"/>
                </a:cxn>
                <a:cxn ang="0">
                  <a:pos x="0" y="5"/>
                </a:cxn>
                <a:cxn ang="0">
                  <a:pos x="0" y="7"/>
                </a:cxn>
                <a:cxn ang="0">
                  <a:pos x="2" y="7"/>
                </a:cxn>
                <a:cxn ang="0">
                  <a:pos x="2" y="8"/>
                </a:cxn>
                <a:cxn ang="0">
                  <a:pos x="3" y="10"/>
                </a:cxn>
                <a:cxn ang="0">
                  <a:pos x="5" y="13"/>
                </a:cxn>
                <a:cxn ang="0">
                  <a:pos x="12" y="10"/>
                </a:cxn>
              </a:cxnLst>
              <a:rect l="0" t="0" r="r" b="b"/>
              <a:pathLst>
                <a:path w="12" h="13">
                  <a:moveTo>
                    <a:pt x="12" y="10"/>
                  </a:moveTo>
                  <a:lnTo>
                    <a:pt x="9" y="7"/>
                  </a:lnTo>
                  <a:lnTo>
                    <a:pt x="9" y="5"/>
                  </a:lnTo>
                  <a:lnTo>
                    <a:pt x="9" y="4"/>
                  </a:lnTo>
                  <a:lnTo>
                    <a:pt x="7" y="4"/>
                  </a:lnTo>
                  <a:lnTo>
                    <a:pt x="7" y="3"/>
                  </a:lnTo>
                  <a:lnTo>
                    <a:pt x="6" y="0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7"/>
                  </a:lnTo>
                  <a:lnTo>
                    <a:pt x="2" y="7"/>
                  </a:lnTo>
                  <a:lnTo>
                    <a:pt x="2" y="8"/>
                  </a:lnTo>
                  <a:lnTo>
                    <a:pt x="3" y="10"/>
                  </a:lnTo>
                  <a:lnTo>
                    <a:pt x="5" y="13"/>
                  </a:lnTo>
                  <a:lnTo>
                    <a:pt x="12" y="10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0" name="Freeform 144"/>
            <p:cNvSpPr>
              <a:spLocks/>
            </p:cNvSpPr>
            <p:nvPr/>
          </p:nvSpPr>
          <p:spPr bwMode="auto">
            <a:xfrm>
              <a:off x="8017984" y="5417764"/>
              <a:ext cx="35045" cy="16062"/>
            </a:xfrm>
            <a:custGeom>
              <a:avLst/>
              <a:gdLst/>
              <a:ahLst/>
              <a:cxnLst>
                <a:cxn ang="0">
                  <a:pos x="24" y="5"/>
                </a:cxn>
                <a:cxn ang="0">
                  <a:pos x="20" y="7"/>
                </a:cxn>
                <a:cxn ang="0">
                  <a:pos x="17" y="8"/>
                </a:cxn>
                <a:cxn ang="0">
                  <a:pos x="14" y="8"/>
                </a:cxn>
                <a:cxn ang="0">
                  <a:pos x="13" y="7"/>
                </a:cxn>
                <a:cxn ang="0">
                  <a:pos x="11" y="7"/>
                </a:cxn>
                <a:cxn ang="0">
                  <a:pos x="8" y="4"/>
                </a:cxn>
                <a:cxn ang="0">
                  <a:pos x="8" y="3"/>
                </a:cxn>
                <a:cxn ang="0">
                  <a:pos x="5" y="0"/>
                </a:cxn>
                <a:cxn ang="0">
                  <a:pos x="0" y="3"/>
                </a:cxn>
                <a:cxn ang="0">
                  <a:pos x="1" y="7"/>
                </a:cxn>
                <a:cxn ang="0">
                  <a:pos x="4" y="8"/>
                </a:cxn>
                <a:cxn ang="0">
                  <a:pos x="5" y="11"/>
                </a:cxn>
                <a:cxn ang="0">
                  <a:pos x="10" y="14"/>
                </a:cxn>
                <a:cxn ang="0">
                  <a:pos x="13" y="16"/>
                </a:cxn>
                <a:cxn ang="0">
                  <a:pos x="18" y="16"/>
                </a:cxn>
                <a:cxn ang="0">
                  <a:pos x="23" y="14"/>
                </a:cxn>
                <a:cxn ang="0">
                  <a:pos x="28" y="11"/>
                </a:cxn>
                <a:cxn ang="0">
                  <a:pos x="24" y="5"/>
                </a:cxn>
              </a:cxnLst>
              <a:rect l="0" t="0" r="r" b="b"/>
              <a:pathLst>
                <a:path w="28" h="16">
                  <a:moveTo>
                    <a:pt x="24" y="5"/>
                  </a:moveTo>
                  <a:lnTo>
                    <a:pt x="20" y="7"/>
                  </a:lnTo>
                  <a:lnTo>
                    <a:pt x="17" y="8"/>
                  </a:lnTo>
                  <a:lnTo>
                    <a:pt x="14" y="8"/>
                  </a:lnTo>
                  <a:lnTo>
                    <a:pt x="13" y="7"/>
                  </a:lnTo>
                  <a:lnTo>
                    <a:pt x="11" y="7"/>
                  </a:lnTo>
                  <a:lnTo>
                    <a:pt x="8" y="4"/>
                  </a:lnTo>
                  <a:lnTo>
                    <a:pt x="8" y="3"/>
                  </a:lnTo>
                  <a:lnTo>
                    <a:pt x="5" y="0"/>
                  </a:lnTo>
                  <a:lnTo>
                    <a:pt x="0" y="3"/>
                  </a:lnTo>
                  <a:lnTo>
                    <a:pt x="1" y="7"/>
                  </a:lnTo>
                  <a:lnTo>
                    <a:pt x="4" y="8"/>
                  </a:lnTo>
                  <a:lnTo>
                    <a:pt x="5" y="11"/>
                  </a:lnTo>
                  <a:lnTo>
                    <a:pt x="10" y="14"/>
                  </a:lnTo>
                  <a:lnTo>
                    <a:pt x="13" y="16"/>
                  </a:lnTo>
                  <a:lnTo>
                    <a:pt x="18" y="16"/>
                  </a:lnTo>
                  <a:lnTo>
                    <a:pt x="23" y="14"/>
                  </a:lnTo>
                  <a:lnTo>
                    <a:pt x="28" y="11"/>
                  </a:lnTo>
                  <a:lnTo>
                    <a:pt x="24" y="5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1" name="Freeform 145"/>
            <p:cNvSpPr>
              <a:spLocks/>
            </p:cNvSpPr>
            <p:nvPr/>
          </p:nvSpPr>
          <p:spPr bwMode="auto">
            <a:xfrm>
              <a:off x="8017984" y="5417764"/>
              <a:ext cx="35045" cy="16062"/>
            </a:xfrm>
            <a:custGeom>
              <a:avLst/>
              <a:gdLst/>
              <a:ahLst/>
              <a:cxnLst>
                <a:cxn ang="0">
                  <a:pos x="24" y="5"/>
                </a:cxn>
                <a:cxn ang="0">
                  <a:pos x="20" y="7"/>
                </a:cxn>
                <a:cxn ang="0">
                  <a:pos x="17" y="8"/>
                </a:cxn>
                <a:cxn ang="0">
                  <a:pos x="14" y="8"/>
                </a:cxn>
                <a:cxn ang="0">
                  <a:pos x="13" y="7"/>
                </a:cxn>
                <a:cxn ang="0">
                  <a:pos x="11" y="7"/>
                </a:cxn>
                <a:cxn ang="0">
                  <a:pos x="8" y="4"/>
                </a:cxn>
                <a:cxn ang="0">
                  <a:pos x="8" y="3"/>
                </a:cxn>
                <a:cxn ang="0">
                  <a:pos x="5" y="0"/>
                </a:cxn>
                <a:cxn ang="0">
                  <a:pos x="0" y="3"/>
                </a:cxn>
                <a:cxn ang="0">
                  <a:pos x="1" y="7"/>
                </a:cxn>
                <a:cxn ang="0">
                  <a:pos x="4" y="8"/>
                </a:cxn>
                <a:cxn ang="0">
                  <a:pos x="5" y="11"/>
                </a:cxn>
                <a:cxn ang="0">
                  <a:pos x="10" y="14"/>
                </a:cxn>
                <a:cxn ang="0">
                  <a:pos x="13" y="16"/>
                </a:cxn>
                <a:cxn ang="0">
                  <a:pos x="18" y="16"/>
                </a:cxn>
                <a:cxn ang="0">
                  <a:pos x="23" y="14"/>
                </a:cxn>
                <a:cxn ang="0">
                  <a:pos x="28" y="11"/>
                </a:cxn>
                <a:cxn ang="0">
                  <a:pos x="24" y="5"/>
                </a:cxn>
              </a:cxnLst>
              <a:rect l="0" t="0" r="r" b="b"/>
              <a:pathLst>
                <a:path w="28" h="16">
                  <a:moveTo>
                    <a:pt x="24" y="5"/>
                  </a:moveTo>
                  <a:lnTo>
                    <a:pt x="20" y="7"/>
                  </a:lnTo>
                  <a:lnTo>
                    <a:pt x="17" y="8"/>
                  </a:lnTo>
                  <a:lnTo>
                    <a:pt x="14" y="8"/>
                  </a:lnTo>
                  <a:lnTo>
                    <a:pt x="13" y="7"/>
                  </a:lnTo>
                  <a:lnTo>
                    <a:pt x="11" y="7"/>
                  </a:lnTo>
                  <a:lnTo>
                    <a:pt x="8" y="4"/>
                  </a:lnTo>
                  <a:lnTo>
                    <a:pt x="8" y="3"/>
                  </a:lnTo>
                  <a:lnTo>
                    <a:pt x="5" y="0"/>
                  </a:lnTo>
                  <a:lnTo>
                    <a:pt x="0" y="3"/>
                  </a:lnTo>
                  <a:lnTo>
                    <a:pt x="1" y="7"/>
                  </a:lnTo>
                  <a:lnTo>
                    <a:pt x="4" y="8"/>
                  </a:lnTo>
                  <a:lnTo>
                    <a:pt x="5" y="11"/>
                  </a:lnTo>
                  <a:lnTo>
                    <a:pt x="10" y="14"/>
                  </a:lnTo>
                  <a:lnTo>
                    <a:pt x="13" y="16"/>
                  </a:lnTo>
                  <a:lnTo>
                    <a:pt x="18" y="16"/>
                  </a:lnTo>
                  <a:lnTo>
                    <a:pt x="23" y="14"/>
                  </a:lnTo>
                  <a:lnTo>
                    <a:pt x="28" y="11"/>
                  </a:lnTo>
                  <a:lnTo>
                    <a:pt x="24" y="5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2" name="Freeform 146"/>
            <p:cNvSpPr>
              <a:spLocks/>
            </p:cNvSpPr>
            <p:nvPr/>
          </p:nvSpPr>
          <p:spPr bwMode="auto">
            <a:xfrm>
              <a:off x="8047637" y="5401702"/>
              <a:ext cx="20218" cy="27105"/>
            </a:xfrm>
            <a:custGeom>
              <a:avLst/>
              <a:gdLst/>
              <a:ahLst/>
              <a:cxnLst>
                <a:cxn ang="0">
                  <a:pos x="4" y="4"/>
                </a:cxn>
                <a:cxn ang="0">
                  <a:pos x="6" y="7"/>
                </a:cxn>
                <a:cxn ang="0">
                  <a:pos x="7" y="10"/>
                </a:cxn>
                <a:cxn ang="0">
                  <a:pos x="9" y="11"/>
                </a:cxn>
                <a:cxn ang="0">
                  <a:pos x="9" y="13"/>
                </a:cxn>
                <a:cxn ang="0">
                  <a:pos x="9" y="14"/>
                </a:cxn>
                <a:cxn ang="0">
                  <a:pos x="7" y="16"/>
                </a:cxn>
                <a:cxn ang="0">
                  <a:pos x="4" y="19"/>
                </a:cxn>
                <a:cxn ang="0">
                  <a:pos x="0" y="21"/>
                </a:cxn>
                <a:cxn ang="0">
                  <a:pos x="4" y="27"/>
                </a:cxn>
                <a:cxn ang="0">
                  <a:pos x="9" y="24"/>
                </a:cxn>
                <a:cxn ang="0">
                  <a:pos x="13" y="20"/>
                </a:cxn>
                <a:cxn ang="0">
                  <a:pos x="14" y="17"/>
                </a:cxn>
                <a:cxn ang="0">
                  <a:pos x="16" y="13"/>
                </a:cxn>
                <a:cxn ang="0">
                  <a:pos x="16" y="10"/>
                </a:cxn>
                <a:cxn ang="0">
                  <a:pos x="14" y="6"/>
                </a:cxn>
                <a:cxn ang="0">
                  <a:pos x="13" y="3"/>
                </a:cxn>
                <a:cxn ang="0">
                  <a:pos x="12" y="0"/>
                </a:cxn>
                <a:cxn ang="0">
                  <a:pos x="4" y="4"/>
                </a:cxn>
              </a:cxnLst>
              <a:rect l="0" t="0" r="r" b="b"/>
              <a:pathLst>
                <a:path w="16" h="27">
                  <a:moveTo>
                    <a:pt x="4" y="4"/>
                  </a:moveTo>
                  <a:lnTo>
                    <a:pt x="6" y="7"/>
                  </a:lnTo>
                  <a:lnTo>
                    <a:pt x="7" y="10"/>
                  </a:lnTo>
                  <a:lnTo>
                    <a:pt x="9" y="11"/>
                  </a:lnTo>
                  <a:lnTo>
                    <a:pt x="9" y="13"/>
                  </a:lnTo>
                  <a:lnTo>
                    <a:pt x="9" y="14"/>
                  </a:lnTo>
                  <a:lnTo>
                    <a:pt x="7" y="16"/>
                  </a:lnTo>
                  <a:lnTo>
                    <a:pt x="4" y="19"/>
                  </a:lnTo>
                  <a:lnTo>
                    <a:pt x="0" y="21"/>
                  </a:lnTo>
                  <a:lnTo>
                    <a:pt x="4" y="27"/>
                  </a:lnTo>
                  <a:lnTo>
                    <a:pt x="9" y="24"/>
                  </a:lnTo>
                  <a:lnTo>
                    <a:pt x="13" y="20"/>
                  </a:lnTo>
                  <a:lnTo>
                    <a:pt x="14" y="17"/>
                  </a:lnTo>
                  <a:lnTo>
                    <a:pt x="16" y="13"/>
                  </a:lnTo>
                  <a:lnTo>
                    <a:pt x="16" y="10"/>
                  </a:lnTo>
                  <a:lnTo>
                    <a:pt x="14" y="6"/>
                  </a:lnTo>
                  <a:lnTo>
                    <a:pt x="13" y="3"/>
                  </a:lnTo>
                  <a:lnTo>
                    <a:pt x="12" y="0"/>
                  </a:lnTo>
                  <a:lnTo>
                    <a:pt x="4" y="4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3" name="Freeform 147"/>
            <p:cNvSpPr>
              <a:spLocks/>
            </p:cNvSpPr>
            <p:nvPr/>
          </p:nvSpPr>
          <p:spPr bwMode="auto">
            <a:xfrm>
              <a:off x="8047637" y="5401702"/>
              <a:ext cx="20218" cy="27105"/>
            </a:xfrm>
            <a:custGeom>
              <a:avLst/>
              <a:gdLst/>
              <a:ahLst/>
              <a:cxnLst>
                <a:cxn ang="0">
                  <a:pos x="4" y="4"/>
                </a:cxn>
                <a:cxn ang="0">
                  <a:pos x="6" y="7"/>
                </a:cxn>
                <a:cxn ang="0">
                  <a:pos x="7" y="10"/>
                </a:cxn>
                <a:cxn ang="0">
                  <a:pos x="9" y="11"/>
                </a:cxn>
                <a:cxn ang="0">
                  <a:pos x="9" y="13"/>
                </a:cxn>
                <a:cxn ang="0">
                  <a:pos x="9" y="14"/>
                </a:cxn>
                <a:cxn ang="0">
                  <a:pos x="7" y="16"/>
                </a:cxn>
                <a:cxn ang="0">
                  <a:pos x="4" y="19"/>
                </a:cxn>
                <a:cxn ang="0">
                  <a:pos x="0" y="21"/>
                </a:cxn>
                <a:cxn ang="0">
                  <a:pos x="4" y="27"/>
                </a:cxn>
                <a:cxn ang="0">
                  <a:pos x="9" y="24"/>
                </a:cxn>
                <a:cxn ang="0">
                  <a:pos x="13" y="20"/>
                </a:cxn>
                <a:cxn ang="0">
                  <a:pos x="14" y="17"/>
                </a:cxn>
                <a:cxn ang="0">
                  <a:pos x="16" y="13"/>
                </a:cxn>
                <a:cxn ang="0">
                  <a:pos x="16" y="10"/>
                </a:cxn>
                <a:cxn ang="0">
                  <a:pos x="14" y="6"/>
                </a:cxn>
                <a:cxn ang="0">
                  <a:pos x="13" y="3"/>
                </a:cxn>
                <a:cxn ang="0">
                  <a:pos x="12" y="0"/>
                </a:cxn>
                <a:cxn ang="0">
                  <a:pos x="4" y="4"/>
                </a:cxn>
              </a:cxnLst>
              <a:rect l="0" t="0" r="r" b="b"/>
              <a:pathLst>
                <a:path w="16" h="27">
                  <a:moveTo>
                    <a:pt x="4" y="4"/>
                  </a:moveTo>
                  <a:lnTo>
                    <a:pt x="6" y="7"/>
                  </a:lnTo>
                  <a:lnTo>
                    <a:pt x="7" y="10"/>
                  </a:lnTo>
                  <a:lnTo>
                    <a:pt x="9" y="11"/>
                  </a:lnTo>
                  <a:lnTo>
                    <a:pt x="9" y="13"/>
                  </a:lnTo>
                  <a:lnTo>
                    <a:pt x="9" y="14"/>
                  </a:lnTo>
                  <a:lnTo>
                    <a:pt x="7" y="16"/>
                  </a:lnTo>
                  <a:lnTo>
                    <a:pt x="4" y="19"/>
                  </a:lnTo>
                  <a:lnTo>
                    <a:pt x="0" y="21"/>
                  </a:lnTo>
                  <a:lnTo>
                    <a:pt x="4" y="27"/>
                  </a:lnTo>
                  <a:lnTo>
                    <a:pt x="9" y="24"/>
                  </a:lnTo>
                  <a:lnTo>
                    <a:pt x="13" y="20"/>
                  </a:lnTo>
                  <a:lnTo>
                    <a:pt x="14" y="17"/>
                  </a:lnTo>
                  <a:lnTo>
                    <a:pt x="16" y="13"/>
                  </a:lnTo>
                  <a:lnTo>
                    <a:pt x="16" y="10"/>
                  </a:lnTo>
                  <a:lnTo>
                    <a:pt x="14" y="6"/>
                  </a:lnTo>
                  <a:lnTo>
                    <a:pt x="13" y="3"/>
                  </a:lnTo>
                  <a:lnTo>
                    <a:pt x="12" y="0"/>
                  </a:lnTo>
                  <a:lnTo>
                    <a:pt x="4" y="4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4" name="Freeform 148"/>
            <p:cNvSpPr>
              <a:spLocks/>
            </p:cNvSpPr>
            <p:nvPr/>
          </p:nvSpPr>
          <p:spPr bwMode="auto">
            <a:xfrm>
              <a:off x="8046289" y="5391664"/>
              <a:ext cx="16175" cy="14054"/>
            </a:xfrm>
            <a:custGeom>
              <a:avLst/>
              <a:gdLst/>
              <a:ahLst/>
              <a:cxnLst>
                <a:cxn ang="0">
                  <a:pos x="2" y="3"/>
                </a:cxn>
                <a:cxn ang="0">
                  <a:pos x="0" y="4"/>
                </a:cxn>
                <a:cxn ang="0">
                  <a:pos x="5" y="14"/>
                </a:cxn>
                <a:cxn ang="0">
                  <a:pos x="13" y="10"/>
                </a:cxn>
                <a:cxn ang="0">
                  <a:pos x="7" y="0"/>
                </a:cxn>
                <a:cxn ang="0">
                  <a:pos x="2" y="3"/>
                </a:cxn>
              </a:cxnLst>
              <a:rect l="0" t="0" r="r" b="b"/>
              <a:pathLst>
                <a:path w="13" h="14">
                  <a:moveTo>
                    <a:pt x="2" y="3"/>
                  </a:moveTo>
                  <a:lnTo>
                    <a:pt x="0" y="4"/>
                  </a:lnTo>
                  <a:lnTo>
                    <a:pt x="5" y="14"/>
                  </a:lnTo>
                  <a:lnTo>
                    <a:pt x="13" y="10"/>
                  </a:lnTo>
                  <a:lnTo>
                    <a:pt x="7" y="0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5" name="Freeform 149"/>
            <p:cNvSpPr>
              <a:spLocks/>
            </p:cNvSpPr>
            <p:nvPr/>
          </p:nvSpPr>
          <p:spPr bwMode="auto">
            <a:xfrm>
              <a:off x="8046289" y="5391664"/>
              <a:ext cx="16175" cy="14054"/>
            </a:xfrm>
            <a:custGeom>
              <a:avLst/>
              <a:gdLst/>
              <a:ahLst/>
              <a:cxnLst>
                <a:cxn ang="0">
                  <a:pos x="2" y="3"/>
                </a:cxn>
                <a:cxn ang="0">
                  <a:pos x="0" y="4"/>
                </a:cxn>
                <a:cxn ang="0">
                  <a:pos x="5" y="14"/>
                </a:cxn>
                <a:cxn ang="0">
                  <a:pos x="13" y="10"/>
                </a:cxn>
                <a:cxn ang="0">
                  <a:pos x="7" y="0"/>
                </a:cxn>
                <a:cxn ang="0">
                  <a:pos x="2" y="3"/>
                </a:cxn>
              </a:cxnLst>
              <a:rect l="0" t="0" r="r" b="b"/>
              <a:pathLst>
                <a:path w="13" h="14">
                  <a:moveTo>
                    <a:pt x="2" y="3"/>
                  </a:moveTo>
                  <a:lnTo>
                    <a:pt x="0" y="4"/>
                  </a:lnTo>
                  <a:lnTo>
                    <a:pt x="5" y="14"/>
                  </a:lnTo>
                  <a:lnTo>
                    <a:pt x="13" y="10"/>
                  </a:lnTo>
                  <a:lnTo>
                    <a:pt x="7" y="0"/>
                  </a:lnTo>
                  <a:lnTo>
                    <a:pt x="2" y="3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6" name="Freeform 150"/>
            <p:cNvSpPr>
              <a:spLocks/>
            </p:cNvSpPr>
            <p:nvPr/>
          </p:nvSpPr>
          <p:spPr bwMode="auto">
            <a:xfrm>
              <a:off x="8084029" y="5375602"/>
              <a:ext cx="13479" cy="13051"/>
            </a:xfrm>
            <a:custGeom>
              <a:avLst/>
              <a:gdLst/>
              <a:ahLst/>
              <a:cxnLst>
                <a:cxn ang="0">
                  <a:pos x="11" y="9"/>
                </a:cxn>
                <a:cxn ang="0">
                  <a:pos x="10" y="6"/>
                </a:cxn>
                <a:cxn ang="0">
                  <a:pos x="9" y="4"/>
                </a:cxn>
                <a:cxn ang="0">
                  <a:pos x="9" y="4"/>
                </a:cxn>
                <a:cxn ang="0">
                  <a:pos x="9" y="3"/>
                </a:cxn>
                <a:cxn ang="0">
                  <a:pos x="9" y="3"/>
                </a:cxn>
                <a:cxn ang="0">
                  <a:pos x="7" y="3"/>
                </a:cxn>
                <a:cxn ang="0">
                  <a:pos x="7" y="1"/>
                </a:cxn>
                <a:cxn ang="0">
                  <a:pos x="7" y="0"/>
                </a:cxn>
                <a:cxn ang="0">
                  <a:pos x="0" y="4"/>
                </a:cxn>
                <a:cxn ang="0">
                  <a:pos x="0" y="6"/>
                </a:cxn>
                <a:cxn ang="0">
                  <a:pos x="1" y="6"/>
                </a:cxn>
                <a:cxn ang="0">
                  <a:pos x="1" y="6"/>
                </a:cxn>
                <a:cxn ang="0">
                  <a:pos x="1" y="7"/>
                </a:cxn>
                <a:cxn ang="0">
                  <a:pos x="1" y="7"/>
                </a:cxn>
                <a:cxn ang="0">
                  <a:pos x="3" y="9"/>
                </a:cxn>
                <a:cxn ang="0">
                  <a:pos x="3" y="10"/>
                </a:cxn>
                <a:cxn ang="0">
                  <a:pos x="4" y="13"/>
                </a:cxn>
                <a:cxn ang="0">
                  <a:pos x="11" y="9"/>
                </a:cxn>
              </a:cxnLst>
              <a:rect l="0" t="0" r="r" b="b"/>
              <a:pathLst>
                <a:path w="11" h="13">
                  <a:moveTo>
                    <a:pt x="11" y="9"/>
                  </a:moveTo>
                  <a:lnTo>
                    <a:pt x="10" y="6"/>
                  </a:lnTo>
                  <a:lnTo>
                    <a:pt x="9" y="4"/>
                  </a:lnTo>
                  <a:lnTo>
                    <a:pt x="9" y="4"/>
                  </a:lnTo>
                  <a:lnTo>
                    <a:pt x="9" y="3"/>
                  </a:lnTo>
                  <a:lnTo>
                    <a:pt x="9" y="3"/>
                  </a:lnTo>
                  <a:lnTo>
                    <a:pt x="7" y="3"/>
                  </a:lnTo>
                  <a:lnTo>
                    <a:pt x="7" y="1"/>
                  </a:lnTo>
                  <a:lnTo>
                    <a:pt x="7" y="0"/>
                  </a:lnTo>
                  <a:lnTo>
                    <a:pt x="0" y="4"/>
                  </a:lnTo>
                  <a:lnTo>
                    <a:pt x="0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7"/>
                  </a:lnTo>
                  <a:lnTo>
                    <a:pt x="1" y="7"/>
                  </a:lnTo>
                  <a:lnTo>
                    <a:pt x="3" y="9"/>
                  </a:lnTo>
                  <a:lnTo>
                    <a:pt x="3" y="10"/>
                  </a:lnTo>
                  <a:lnTo>
                    <a:pt x="4" y="13"/>
                  </a:lnTo>
                  <a:lnTo>
                    <a:pt x="11" y="9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7" name="Freeform 151"/>
            <p:cNvSpPr>
              <a:spLocks/>
            </p:cNvSpPr>
            <p:nvPr/>
          </p:nvSpPr>
          <p:spPr bwMode="auto">
            <a:xfrm>
              <a:off x="8084029" y="5375602"/>
              <a:ext cx="13479" cy="13051"/>
            </a:xfrm>
            <a:custGeom>
              <a:avLst/>
              <a:gdLst/>
              <a:ahLst/>
              <a:cxnLst>
                <a:cxn ang="0">
                  <a:pos x="11" y="9"/>
                </a:cxn>
                <a:cxn ang="0">
                  <a:pos x="10" y="6"/>
                </a:cxn>
                <a:cxn ang="0">
                  <a:pos x="9" y="4"/>
                </a:cxn>
                <a:cxn ang="0">
                  <a:pos x="9" y="3"/>
                </a:cxn>
                <a:cxn ang="0">
                  <a:pos x="7" y="3"/>
                </a:cxn>
                <a:cxn ang="0">
                  <a:pos x="7" y="1"/>
                </a:cxn>
                <a:cxn ang="0">
                  <a:pos x="7" y="0"/>
                </a:cxn>
                <a:cxn ang="0">
                  <a:pos x="0" y="4"/>
                </a:cxn>
                <a:cxn ang="0">
                  <a:pos x="0" y="6"/>
                </a:cxn>
                <a:cxn ang="0">
                  <a:pos x="1" y="6"/>
                </a:cxn>
                <a:cxn ang="0">
                  <a:pos x="1" y="7"/>
                </a:cxn>
                <a:cxn ang="0">
                  <a:pos x="3" y="9"/>
                </a:cxn>
                <a:cxn ang="0">
                  <a:pos x="3" y="10"/>
                </a:cxn>
                <a:cxn ang="0">
                  <a:pos x="4" y="13"/>
                </a:cxn>
                <a:cxn ang="0">
                  <a:pos x="11" y="9"/>
                </a:cxn>
              </a:cxnLst>
              <a:rect l="0" t="0" r="r" b="b"/>
              <a:pathLst>
                <a:path w="11" h="13">
                  <a:moveTo>
                    <a:pt x="11" y="9"/>
                  </a:moveTo>
                  <a:lnTo>
                    <a:pt x="10" y="6"/>
                  </a:lnTo>
                  <a:lnTo>
                    <a:pt x="9" y="4"/>
                  </a:lnTo>
                  <a:lnTo>
                    <a:pt x="9" y="3"/>
                  </a:lnTo>
                  <a:lnTo>
                    <a:pt x="7" y="3"/>
                  </a:lnTo>
                  <a:lnTo>
                    <a:pt x="7" y="1"/>
                  </a:lnTo>
                  <a:lnTo>
                    <a:pt x="7" y="0"/>
                  </a:lnTo>
                  <a:lnTo>
                    <a:pt x="0" y="4"/>
                  </a:lnTo>
                  <a:lnTo>
                    <a:pt x="0" y="6"/>
                  </a:lnTo>
                  <a:lnTo>
                    <a:pt x="1" y="6"/>
                  </a:lnTo>
                  <a:lnTo>
                    <a:pt x="1" y="7"/>
                  </a:lnTo>
                  <a:lnTo>
                    <a:pt x="3" y="9"/>
                  </a:lnTo>
                  <a:lnTo>
                    <a:pt x="3" y="10"/>
                  </a:lnTo>
                  <a:lnTo>
                    <a:pt x="4" y="13"/>
                  </a:lnTo>
                  <a:lnTo>
                    <a:pt x="11" y="9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8" name="Freeform 152"/>
            <p:cNvSpPr>
              <a:spLocks/>
            </p:cNvSpPr>
            <p:nvPr/>
          </p:nvSpPr>
          <p:spPr bwMode="auto">
            <a:xfrm>
              <a:off x="8065159" y="5384637"/>
              <a:ext cx="105134" cy="101390"/>
            </a:xfrm>
            <a:custGeom>
              <a:avLst/>
              <a:gdLst/>
              <a:ahLst/>
              <a:cxnLst>
                <a:cxn ang="0">
                  <a:pos x="80" y="72"/>
                </a:cxn>
                <a:cxn ang="0">
                  <a:pos x="68" y="79"/>
                </a:cxn>
                <a:cxn ang="0">
                  <a:pos x="58" y="83"/>
                </a:cxn>
                <a:cxn ang="0">
                  <a:pos x="48" y="88"/>
                </a:cxn>
                <a:cxn ang="0">
                  <a:pos x="41" y="90"/>
                </a:cxn>
                <a:cxn ang="0">
                  <a:pos x="34" y="92"/>
                </a:cxn>
                <a:cxn ang="0">
                  <a:pos x="26" y="93"/>
                </a:cxn>
                <a:cxn ang="0">
                  <a:pos x="22" y="93"/>
                </a:cxn>
                <a:cxn ang="0">
                  <a:pos x="18" y="93"/>
                </a:cxn>
                <a:cxn ang="0">
                  <a:pos x="15" y="92"/>
                </a:cxn>
                <a:cxn ang="0">
                  <a:pos x="12" y="90"/>
                </a:cxn>
                <a:cxn ang="0">
                  <a:pos x="11" y="88"/>
                </a:cxn>
                <a:cxn ang="0">
                  <a:pos x="9" y="86"/>
                </a:cxn>
                <a:cxn ang="0">
                  <a:pos x="8" y="82"/>
                </a:cxn>
                <a:cxn ang="0">
                  <a:pos x="8" y="77"/>
                </a:cxn>
                <a:cxn ang="0">
                  <a:pos x="8" y="73"/>
                </a:cxn>
                <a:cxn ang="0">
                  <a:pos x="8" y="70"/>
                </a:cxn>
                <a:cxn ang="0">
                  <a:pos x="9" y="60"/>
                </a:cxn>
                <a:cxn ang="0">
                  <a:pos x="12" y="49"/>
                </a:cxn>
                <a:cxn ang="0">
                  <a:pos x="15" y="38"/>
                </a:cxn>
                <a:cxn ang="0">
                  <a:pos x="19" y="28"/>
                </a:cxn>
                <a:cxn ang="0">
                  <a:pos x="22" y="20"/>
                </a:cxn>
                <a:cxn ang="0">
                  <a:pos x="25" y="13"/>
                </a:cxn>
                <a:cxn ang="0">
                  <a:pos x="26" y="5"/>
                </a:cxn>
                <a:cxn ang="0">
                  <a:pos x="26" y="0"/>
                </a:cxn>
                <a:cxn ang="0">
                  <a:pos x="19" y="4"/>
                </a:cxn>
                <a:cxn ang="0">
                  <a:pos x="19" y="4"/>
                </a:cxn>
                <a:cxn ang="0">
                  <a:pos x="18" y="10"/>
                </a:cxn>
                <a:cxn ang="0">
                  <a:pos x="15" y="17"/>
                </a:cxn>
                <a:cxn ang="0">
                  <a:pos x="12" y="27"/>
                </a:cxn>
                <a:cxn ang="0">
                  <a:pos x="8" y="37"/>
                </a:cxn>
                <a:cxn ang="0">
                  <a:pos x="5" y="47"/>
                </a:cxn>
                <a:cxn ang="0">
                  <a:pos x="2" y="59"/>
                </a:cxn>
                <a:cxn ang="0">
                  <a:pos x="0" y="69"/>
                </a:cxn>
                <a:cxn ang="0">
                  <a:pos x="0" y="75"/>
                </a:cxn>
                <a:cxn ang="0">
                  <a:pos x="0" y="79"/>
                </a:cxn>
                <a:cxn ang="0">
                  <a:pos x="0" y="83"/>
                </a:cxn>
                <a:cxn ang="0">
                  <a:pos x="3" y="88"/>
                </a:cxn>
                <a:cxn ang="0">
                  <a:pos x="5" y="92"/>
                </a:cxn>
                <a:cxn ang="0">
                  <a:pos x="8" y="95"/>
                </a:cxn>
                <a:cxn ang="0">
                  <a:pos x="11" y="98"/>
                </a:cxn>
                <a:cxn ang="0">
                  <a:pos x="16" y="99"/>
                </a:cxn>
                <a:cxn ang="0">
                  <a:pos x="22" y="101"/>
                </a:cxn>
                <a:cxn ang="0">
                  <a:pos x="26" y="101"/>
                </a:cxn>
                <a:cxn ang="0">
                  <a:pos x="35" y="99"/>
                </a:cxn>
                <a:cxn ang="0">
                  <a:pos x="42" y="98"/>
                </a:cxn>
                <a:cxn ang="0">
                  <a:pos x="51" y="95"/>
                </a:cxn>
                <a:cxn ang="0">
                  <a:pos x="61" y="89"/>
                </a:cxn>
                <a:cxn ang="0">
                  <a:pos x="71" y="85"/>
                </a:cxn>
                <a:cxn ang="0">
                  <a:pos x="84" y="79"/>
                </a:cxn>
                <a:cxn ang="0">
                  <a:pos x="80" y="72"/>
                </a:cxn>
              </a:cxnLst>
              <a:rect l="0" t="0" r="r" b="b"/>
              <a:pathLst>
                <a:path w="84" h="101">
                  <a:moveTo>
                    <a:pt x="80" y="72"/>
                  </a:moveTo>
                  <a:lnTo>
                    <a:pt x="68" y="79"/>
                  </a:lnTo>
                  <a:lnTo>
                    <a:pt x="58" y="83"/>
                  </a:lnTo>
                  <a:lnTo>
                    <a:pt x="48" y="88"/>
                  </a:lnTo>
                  <a:lnTo>
                    <a:pt x="41" y="90"/>
                  </a:lnTo>
                  <a:lnTo>
                    <a:pt x="34" y="92"/>
                  </a:lnTo>
                  <a:lnTo>
                    <a:pt x="26" y="93"/>
                  </a:lnTo>
                  <a:lnTo>
                    <a:pt x="22" y="93"/>
                  </a:lnTo>
                  <a:lnTo>
                    <a:pt x="18" y="93"/>
                  </a:lnTo>
                  <a:lnTo>
                    <a:pt x="15" y="92"/>
                  </a:lnTo>
                  <a:lnTo>
                    <a:pt x="12" y="90"/>
                  </a:lnTo>
                  <a:lnTo>
                    <a:pt x="11" y="88"/>
                  </a:lnTo>
                  <a:lnTo>
                    <a:pt x="9" y="86"/>
                  </a:lnTo>
                  <a:lnTo>
                    <a:pt x="8" y="82"/>
                  </a:lnTo>
                  <a:lnTo>
                    <a:pt x="8" y="77"/>
                  </a:lnTo>
                  <a:lnTo>
                    <a:pt x="8" y="73"/>
                  </a:lnTo>
                  <a:lnTo>
                    <a:pt x="8" y="70"/>
                  </a:lnTo>
                  <a:lnTo>
                    <a:pt x="9" y="60"/>
                  </a:lnTo>
                  <a:lnTo>
                    <a:pt x="12" y="49"/>
                  </a:lnTo>
                  <a:lnTo>
                    <a:pt x="15" y="38"/>
                  </a:lnTo>
                  <a:lnTo>
                    <a:pt x="19" y="28"/>
                  </a:lnTo>
                  <a:lnTo>
                    <a:pt x="22" y="20"/>
                  </a:lnTo>
                  <a:lnTo>
                    <a:pt x="25" y="13"/>
                  </a:lnTo>
                  <a:lnTo>
                    <a:pt x="26" y="5"/>
                  </a:lnTo>
                  <a:lnTo>
                    <a:pt x="26" y="0"/>
                  </a:lnTo>
                  <a:lnTo>
                    <a:pt x="19" y="4"/>
                  </a:lnTo>
                  <a:lnTo>
                    <a:pt x="19" y="4"/>
                  </a:lnTo>
                  <a:lnTo>
                    <a:pt x="18" y="10"/>
                  </a:lnTo>
                  <a:lnTo>
                    <a:pt x="15" y="17"/>
                  </a:lnTo>
                  <a:lnTo>
                    <a:pt x="12" y="27"/>
                  </a:lnTo>
                  <a:lnTo>
                    <a:pt x="8" y="37"/>
                  </a:lnTo>
                  <a:lnTo>
                    <a:pt x="5" y="47"/>
                  </a:lnTo>
                  <a:lnTo>
                    <a:pt x="2" y="59"/>
                  </a:lnTo>
                  <a:lnTo>
                    <a:pt x="0" y="69"/>
                  </a:lnTo>
                  <a:lnTo>
                    <a:pt x="0" y="75"/>
                  </a:lnTo>
                  <a:lnTo>
                    <a:pt x="0" y="79"/>
                  </a:lnTo>
                  <a:lnTo>
                    <a:pt x="0" y="83"/>
                  </a:lnTo>
                  <a:lnTo>
                    <a:pt x="3" y="88"/>
                  </a:lnTo>
                  <a:lnTo>
                    <a:pt x="5" y="92"/>
                  </a:lnTo>
                  <a:lnTo>
                    <a:pt x="8" y="95"/>
                  </a:lnTo>
                  <a:lnTo>
                    <a:pt x="11" y="98"/>
                  </a:lnTo>
                  <a:lnTo>
                    <a:pt x="16" y="99"/>
                  </a:lnTo>
                  <a:lnTo>
                    <a:pt x="22" y="101"/>
                  </a:lnTo>
                  <a:lnTo>
                    <a:pt x="26" y="101"/>
                  </a:lnTo>
                  <a:lnTo>
                    <a:pt x="35" y="99"/>
                  </a:lnTo>
                  <a:lnTo>
                    <a:pt x="42" y="98"/>
                  </a:lnTo>
                  <a:lnTo>
                    <a:pt x="51" y="95"/>
                  </a:lnTo>
                  <a:lnTo>
                    <a:pt x="61" y="89"/>
                  </a:lnTo>
                  <a:lnTo>
                    <a:pt x="71" y="85"/>
                  </a:lnTo>
                  <a:lnTo>
                    <a:pt x="84" y="79"/>
                  </a:lnTo>
                  <a:lnTo>
                    <a:pt x="80" y="72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9" name="Freeform 153"/>
            <p:cNvSpPr>
              <a:spLocks/>
            </p:cNvSpPr>
            <p:nvPr/>
          </p:nvSpPr>
          <p:spPr bwMode="auto">
            <a:xfrm>
              <a:off x="8065159" y="5384637"/>
              <a:ext cx="105134" cy="101390"/>
            </a:xfrm>
            <a:custGeom>
              <a:avLst/>
              <a:gdLst/>
              <a:ahLst/>
              <a:cxnLst>
                <a:cxn ang="0">
                  <a:pos x="80" y="72"/>
                </a:cxn>
                <a:cxn ang="0">
                  <a:pos x="68" y="79"/>
                </a:cxn>
                <a:cxn ang="0">
                  <a:pos x="58" y="83"/>
                </a:cxn>
                <a:cxn ang="0">
                  <a:pos x="48" y="88"/>
                </a:cxn>
                <a:cxn ang="0">
                  <a:pos x="41" y="90"/>
                </a:cxn>
                <a:cxn ang="0">
                  <a:pos x="34" y="92"/>
                </a:cxn>
                <a:cxn ang="0">
                  <a:pos x="26" y="93"/>
                </a:cxn>
                <a:cxn ang="0">
                  <a:pos x="22" y="93"/>
                </a:cxn>
                <a:cxn ang="0">
                  <a:pos x="18" y="93"/>
                </a:cxn>
                <a:cxn ang="0">
                  <a:pos x="15" y="92"/>
                </a:cxn>
                <a:cxn ang="0">
                  <a:pos x="12" y="90"/>
                </a:cxn>
                <a:cxn ang="0">
                  <a:pos x="11" y="88"/>
                </a:cxn>
                <a:cxn ang="0">
                  <a:pos x="9" y="86"/>
                </a:cxn>
                <a:cxn ang="0">
                  <a:pos x="8" y="82"/>
                </a:cxn>
                <a:cxn ang="0">
                  <a:pos x="8" y="77"/>
                </a:cxn>
                <a:cxn ang="0">
                  <a:pos x="8" y="73"/>
                </a:cxn>
                <a:cxn ang="0">
                  <a:pos x="8" y="70"/>
                </a:cxn>
                <a:cxn ang="0">
                  <a:pos x="9" y="60"/>
                </a:cxn>
                <a:cxn ang="0">
                  <a:pos x="12" y="49"/>
                </a:cxn>
                <a:cxn ang="0">
                  <a:pos x="15" y="38"/>
                </a:cxn>
                <a:cxn ang="0">
                  <a:pos x="19" y="28"/>
                </a:cxn>
                <a:cxn ang="0">
                  <a:pos x="22" y="20"/>
                </a:cxn>
                <a:cxn ang="0">
                  <a:pos x="25" y="13"/>
                </a:cxn>
                <a:cxn ang="0">
                  <a:pos x="26" y="5"/>
                </a:cxn>
                <a:cxn ang="0">
                  <a:pos x="26" y="0"/>
                </a:cxn>
                <a:cxn ang="0">
                  <a:pos x="19" y="4"/>
                </a:cxn>
                <a:cxn ang="0">
                  <a:pos x="18" y="10"/>
                </a:cxn>
                <a:cxn ang="0">
                  <a:pos x="15" y="17"/>
                </a:cxn>
                <a:cxn ang="0">
                  <a:pos x="12" y="27"/>
                </a:cxn>
                <a:cxn ang="0">
                  <a:pos x="8" y="37"/>
                </a:cxn>
                <a:cxn ang="0">
                  <a:pos x="5" y="47"/>
                </a:cxn>
                <a:cxn ang="0">
                  <a:pos x="2" y="59"/>
                </a:cxn>
                <a:cxn ang="0">
                  <a:pos x="0" y="69"/>
                </a:cxn>
                <a:cxn ang="0">
                  <a:pos x="0" y="75"/>
                </a:cxn>
                <a:cxn ang="0">
                  <a:pos x="0" y="79"/>
                </a:cxn>
                <a:cxn ang="0">
                  <a:pos x="0" y="83"/>
                </a:cxn>
                <a:cxn ang="0">
                  <a:pos x="3" y="88"/>
                </a:cxn>
                <a:cxn ang="0">
                  <a:pos x="5" y="92"/>
                </a:cxn>
                <a:cxn ang="0">
                  <a:pos x="8" y="95"/>
                </a:cxn>
                <a:cxn ang="0">
                  <a:pos x="11" y="98"/>
                </a:cxn>
                <a:cxn ang="0">
                  <a:pos x="16" y="99"/>
                </a:cxn>
                <a:cxn ang="0">
                  <a:pos x="22" y="101"/>
                </a:cxn>
                <a:cxn ang="0">
                  <a:pos x="26" y="101"/>
                </a:cxn>
                <a:cxn ang="0">
                  <a:pos x="35" y="99"/>
                </a:cxn>
                <a:cxn ang="0">
                  <a:pos x="42" y="98"/>
                </a:cxn>
                <a:cxn ang="0">
                  <a:pos x="51" y="95"/>
                </a:cxn>
                <a:cxn ang="0">
                  <a:pos x="61" y="89"/>
                </a:cxn>
                <a:cxn ang="0">
                  <a:pos x="71" y="85"/>
                </a:cxn>
                <a:cxn ang="0">
                  <a:pos x="84" y="79"/>
                </a:cxn>
                <a:cxn ang="0">
                  <a:pos x="80" y="72"/>
                </a:cxn>
              </a:cxnLst>
              <a:rect l="0" t="0" r="r" b="b"/>
              <a:pathLst>
                <a:path w="84" h="101">
                  <a:moveTo>
                    <a:pt x="80" y="72"/>
                  </a:moveTo>
                  <a:lnTo>
                    <a:pt x="68" y="79"/>
                  </a:lnTo>
                  <a:lnTo>
                    <a:pt x="58" y="83"/>
                  </a:lnTo>
                  <a:lnTo>
                    <a:pt x="48" y="88"/>
                  </a:lnTo>
                  <a:lnTo>
                    <a:pt x="41" y="90"/>
                  </a:lnTo>
                  <a:lnTo>
                    <a:pt x="34" y="92"/>
                  </a:lnTo>
                  <a:lnTo>
                    <a:pt x="26" y="93"/>
                  </a:lnTo>
                  <a:lnTo>
                    <a:pt x="22" y="93"/>
                  </a:lnTo>
                  <a:lnTo>
                    <a:pt x="18" y="93"/>
                  </a:lnTo>
                  <a:lnTo>
                    <a:pt x="15" y="92"/>
                  </a:lnTo>
                  <a:lnTo>
                    <a:pt x="12" y="90"/>
                  </a:lnTo>
                  <a:lnTo>
                    <a:pt x="11" y="88"/>
                  </a:lnTo>
                  <a:lnTo>
                    <a:pt x="9" y="86"/>
                  </a:lnTo>
                  <a:lnTo>
                    <a:pt x="8" y="82"/>
                  </a:lnTo>
                  <a:lnTo>
                    <a:pt x="8" y="77"/>
                  </a:lnTo>
                  <a:lnTo>
                    <a:pt x="8" y="73"/>
                  </a:lnTo>
                  <a:lnTo>
                    <a:pt x="8" y="70"/>
                  </a:lnTo>
                  <a:lnTo>
                    <a:pt x="9" y="60"/>
                  </a:lnTo>
                  <a:lnTo>
                    <a:pt x="12" y="49"/>
                  </a:lnTo>
                  <a:lnTo>
                    <a:pt x="15" y="38"/>
                  </a:lnTo>
                  <a:lnTo>
                    <a:pt x="19" y="28"/>
                  </a:lnTo>
                  <a:lnTo>
                    <a:pt x="22" y="20"/>
                  </a:lnTo>
                  <a:lnTo>
                    <a:pt x="25" y="13"/>
                  </a:lnTo>
                  <a:lnTo>
                    <a:pt x="26" y="5"/>
                  </a:lnTo>
                  <a:lnTo>
                    <a:pt x="26" y="0"/>
                  </a:lnTo>
                  <a:lnTo>
                    <a:pt x="19" y="4"/>
                  </a:lnTo>
                  <a:lnTo>
                    <a:pt x="18" y="10"/>
                  </a:lnTo>
                  <a:lnTo>
                    <a:pt x="15" y="17"/>
                  </a:lnTo>
                  <a:lnTo>
                    <a:pt x="12" y="27"/>
                  </a:lnTo>
                  <a:lnTo>
                    <a:pt x="8" y="37"/>
                  </a:lnTo>
                  <a:lnTo>
                    <a:pt x="5" y="47"/>
                  </a:lnTo>
                  <a:lnTo>
                    <a:pt x="2" y="59"/>
                  </a:lnTo>
                  <a:lnTo>
                    <a:pt x="0" y="69"/>
                  </a:lnTo>
                  <a:lnTo>
                    <a:pt x="0" y="75"/>
                  </a:lnTo>
                  <a:lnTo>
                    <a:pt x="0" y="79"/>
                  </a:lnTo>
                  <a:lnTo>
                    <a:pt x="0" y="83"/>
                  </a:lnTo>
                  <a:lnTo>
                    <a:pt x="3" y="88"/>
                  </a:lnTo>
                  <a:lnTo>
                    <a:pt x="5" y="92"/>
                  </a:lnTo>
                  <a:lnTo>
                    <a:pt x="8" y="95"/>
                  </a:lnTo>
                  <a:lnTo>
                    <a:pt x="11" y="98"/>
                  </a:lnTo>
                  <a:lnTo>
                    <a:pt x="16" y="99"/>
                  </a:lnTo>
                  <a:lnTo>
                    <a:pt x="22" y="101"/>
                  </a:lnTo>
                  <a:lnTo>
                    <a:pt x="26" y="101"/>
                  </a:lnTo>
                  <a:lnTo>
                    <a:pt x="35" y="99"/>
                  </a:lnTo>
                  <a:lnTo>
                    <a:pt x="42" y="98"/>
                  </a:lnTo>
                  <a:lnTo>
                    <a:pt x="51" y="95"/>
                  </a:lnTo>
                  <a:lnTo>
                    <a:pt x="61" y="89"/>
                  </a:lnTo>
                  <a:lnTo>
                    <a:pt x="71" y="85"/>
                  </a:lnTo>
                  <a:lnTo>
                    <a:pt x="84" y="79"/>
                  </a:lnTo>
                  <a:lnTo>
                    <a:pt x="80" y="72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0" name="Freeform 154"/>
            <p:cNvSpPr>
              <a:spLocks/>
            </p:cNvSpPr>
            <p:nvPr/>
          </p:nvSpPr>
          <p:spPr bwMode="auto">
            <a:xfrm>
              <a:off x="8124466" y="5369579"/>
              <a:ext cx="113222" cy="94363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4" y="6"/>
                </a:cxn>
                <a:cxn ang="0">
                  <a:pos x="10" y="9"/>
                </a:cxn>
                <a:cxn ang="0">
                  <a:pos x="19" y="10"/>
                </a:cxn>
                <a:cxn ang="0">
                  <a:pos x="29" y="12"/>
                </a:cxn>
                <a:cxn ang="0">
                  <a:pos x="39" y="15"/>
                </a:cxn>
                <a:cxn ang="0">
                  <a:pos x="49" y="17"/>
                </a:cxn>
                <a:cxn ang="0">
                  <a:pos x="59" y="20"/>
                </a:cxn>
                <a:cxn ang="0">
                  <a:pos x="69" y="25"/>
                </a:cxn>
                <a:cxn ang="0">
                  <a:pos x="74" y="26"/>
                </a:cxn>
                <a:cxn ang="0">
                  <a:pos x="77" y="29"/>
                </a:cxn>
                <a:cxn ang="0">
                  <a:pos x="79" y="32"/>
                </a:cxn>
                <a:cxn ang="0">
                  <a:pos x="81" y="33"/>
                </a:cxn>
                <a:cxn ang="0">
                  <a:pos x="82" y="36"/>
                </a:cxn>
                <a:cxn ang="0">
                  <a:pos x="84" y="39"/>
                </a:cxn>
                <a:cxn ang="0">
                  <a:pos x="84" y="42"/>
                </a:cxn>
                <a:cxn ang="0">
                  <a:pos x="82" y="45"/>
                </a:cxn>
                <a:cxn ang="0">
                  <a:pos x="81" y="49"/>
                </a:cxn>
                <a:cxn ang="0">
                  <a:pos x="79" y="53"/>
                </a:cxn>
                <a:cxn ang="0">
                  <a:pos x="75" y="58"/>
                </a:cxn>
                <a:cxn ang="0">
                  <a:pos x="69" y="64"/>
                </a:cxn>
                <a:cxn ang="0">
                  <a:pos x="62" y="68"/>
                </a:cxn>
                <a:cxn ang="0">
                  <a:pos x="53" y="75"/>
                </a:cxn>
                <a:cxn ang="0">
                  <a:pos x="43" y="81"/>
                </a:cxn>
                <a:cxn ang="0">
                  <a:pos x="32" y="87"/>
                </a:cxn>
                <a:cxn ang="0">
                  <a:pos x="36" y="94"/>
                </a:cxn>
                <a:cxn ang="0">
                  <a:pos x="48" y="87"/>
                </a:cxn>
                <a:cxn ang="0">
                  <a:pos x="58" y="81"/>
                </a:cxn>
                <a:cxn ang="0">
                  <a:pos x="66" y="74"/>
                </a:cxn>
                <a:cxn ang="0">
                  <a:pos x="74" y="68"/>
                </a:cxn>
                <a:cxn ang="0">
                  <a:pos x="79" y="64"/>
                </a:cxn>
                <a:cxn ang="0">
                  <a:pos x="84" y="58"/>
                </a:cxn>
                <a:cxn ang="0">
                  <a:pos x="88" y="52"/>
                </a:cxn>
                <a:cxn ang="0">
                  <a:pos x="90" y="48"/>
                </a:cxn>
                <a:cxn ang="0">
                  <a:pos x="91" y="43"/>
                </a:cxn>
                <a:cxn ang="0">
                  <a:pos x="91" y="38"/>
                </a:cxn>
                <a:cxn ang="0">
                  <a:pos x="90" y="33"/>
                </a:cxn>
                <a:cxn ang="0">
                  <a:pos x="87" y="30"/>
                </a:cxn>
                <a:cxn ang="0">
                  <a:pos x="85" y="26"/>
                </a:cxn>
                <a:cxn ang="0">
                  <a:pos x="81" y="23"/>
                </a:cxn>
                <a:cxn ang="0">
                  <a:pos x="77" y="20"/>
                </a:cxn>
                <a:cxn ang="0">
                  <a:pos x="72" y="17"/>
                </a:cxn>
                <a:cxn ang="0">
                  <a:pos x="62" y="15"/>
                </a:cxn>
                <a:cxn ang="0">
                  <a:pos x="52" y="10"/>
                </a:cxn>
                <a:cxn ang="0">
                  <a:pos x="40" y="7"/>
                </a:cxn>
                <a:cxn ang="0">
                  <a:pos x="30" y="4"/>
                </a:cxn>
                <a:cxn ang="0">
                  <a:pos x="20" y="3"/>
                </a:cxn>
                <a:cxn ang="0">
                  <a:pos x="13" y="2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0" y="3"/>
                </a:cxn>
              </a:cxnLst>
              <a:rect l="0" t="0" r="r" b="b"/>
              <a:pathLst>
                <a:path w="91" h="94">
                  <a:moveTo>
                    <a:pt x="0" y="3"/>
                  </a:moveTo>
                  <a:lnTo>
                    <a:pt x="4" y="6"/>
                  </a:lnTo>
                  <a:lnTo>
                    <a:pt x="10" y="9"/>
                  </a:lnTo>
                  <a:lnTo>
                    <a:pt x="19" y="10"/>
                  </a:lnTo>
                  <a:lnTo>
                    <a:pt x="29" y="12"/>
                  </a:lnTo>
                  <a:lnTo>
                    <a:pt x="39" y="15"/>
                  </a:lnTo>
                  <a:lnTo>
                    <a:pt x="49" y="17"/>
                  </a:lnTo>
                  <a:lnTo>
                    <a:pt x="59" y="20"/>
                  </a:lnTo>
                  <a:lnTo>
                    <a:pt x="69" y="25"/>
                  </a:lnTo>
                  <a:lnTo>
                    <a:pt x="74" y="26"/>
                  </a:lnTo>
                  <a:lnTo>
                    <a:pt x="77" y="29"/>
                  </a:lnTo>
                  <a:lnTo>
                    <a:pt x="79" y="32"/>
                  </a:lnTo>
                  <a:lnTo>
                    <a:pt x="81" y="33"/>
                  </a:lnTo>
                  <a:lnTo>
                    <a:pt x="82" y="36"/>
                  </a:lnTo>
                  <a:lnTo>
                    <a:pt x="84" y="39"/>
                  </a:lnTo>
                  <a:lnTo>
                    <a:pt x="84" y="42"/>
                  </a:lnTo>
                  <a:lnTo>
                    <a:pt x="82" y="45"/>
                  </a:lnTo>
                  <a:lnTo>
                    <a:pt x="81" y="49"/>
                  </a:lnTo>
                  <a:lnTo>
                    <a:pt x="79" y="53"/>
                  </a:lnTo>
                  <a:lnTo>
                    <a:pt x="75" y="58"/>
                  </a:lnTo>
                  <a:lnTo>
                    <a:pt x="69" y="64"/>
                  </a:lnTo>
                  <a:lnTo>
                    <a:pt x="62" y="68"/>
                  </a:lnTo>
                  <a:lnTo>
                    <a:pt x="53" y="75"/>
                  </a:lnTo>
                  <a:lnTo>
                    <a:pt x="43" y="81"/>
                  </a:lnTo>
                  <a:lnTo>
                    <a:pt x="32" y="87"/>
                  </a:lnTo>
                  <a:lnTo>
                    <a:pt x="36" y="94"/>
                  </a:lnTo>
                  <a:lnTo>
                    <a:pt x="48" y="87"/>
                  </a:lnTo>
                  <a:lnTo>
                    <a:pt x="58" y="81"/>
                  </a:lnTo>
                  <a:lnTo>
                    <a:pt x="66" y="74"/>
                  </a:lnTo>
                  <a:lnTo>
                    <a:pt x="74" y="68"/>
                  </a:lnTo>
                  <a:lnTo>
                    <a:pt x="79" y="64"/>
                  </a:lnTo>
                  <a:lnTo>
                    <a:pt x="84" y="58"/>
                  </a:lnTo>
                  <a:lnTo>
                    <a:pt x="88" y="52"/>
                  </a:lnTo>
                  <a:lnTo>
                    <a:pt x="90" y="48"/>
                  </a:lnTo>
                  <a:lnTo>
                    <a:pt x="91" y="43"/>
                  </a:lnTo>
                  <a:lnTo>
                    <a:pt x="91" y="38"/>
                  </a:lnTo>
                  <a:lnTo>
                    <a:pt x="90" y="33"/>
                  </a:lnTo>
                  <a:lnTo>
                    <a:pt x="87" y="30"/>
                  </a:lnTo>
                  <a:lnTo>
                    <a:pt x="85" y="26"/>
                  </a:lnTo>
                  <a:lnTo>
                    <a:pt x="81" y="23"/>
                  </a:lnTo>
                  <a:lnTo>
                    <a:pt x="77" y="20"/>
                  </a:lnTo>
                  <a:lnTo>
                    <a:pt x="72" y="17"/>
                  </a:lnTo>
                  <a:lnTo>
                    <a:pt x="62" y="15"/>
                  </a:lnTo>
                  <a:lnTo>
                    <a:pt x="52" y="10"/>
                  </a:lnTo>
                  <a:lnTo>
                    <a:pt x="40" y="7"/>
                  </a:lnTo>
                  <a:lnTo>
                    <a:pt x="30" y="4"/>
                  </a:lnTo>
                  <a:lnTo>
                    <a:pt x="20" y="3"/>
                  </a:lnTo>
                  <a:lnTo>
                    <a:pt x="13" y="2"/>
                  </a:lnTo>
                  <a:lnTo>
                    <a:pt x="7" y="0"/>
                  </a:lnTo>
                  <a:lnTo>
                    <a:pt x="7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1" name="Freeform 155"/>
            <p:cNvSpPr>
              <a:spLocks/>
            </p:cNvSpPr>
            <p:nvPr/>
          </p:nvSpPr>
          <p:spPr bwMode="auto">
            <a:xfrm>
              <a:off x="8124466" y="5369579"/>
              <a:ext cx="113222" cy="94363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4" y="6"/>
                </a:cxn>
                <a:cxn ang="0">
                  <a:pos x="10" y="9"/>
                </a:cxn>
                <a:cxn ang="0">
                  <a:pos x="19" y="10"/>
                </a:cxn>
                <a:cxn ang="0">
                  <a:pos x="29" y="12"/>
                </a:cxn>
                <a:cxn ang="0">
                  <a:pos x="39" y="15"/>
                </a:cxn>
                <a:cxn ang="0">
                  <a:pos x="49" y="17"/>
                </a:cxn>
                <a:cxn ang="0">
                  <a:pos x="59" y="20"/>
                </a:cxn>
                <a:cxn ang="0">
                  <a:pos x="69" y="25"/>
                </a:cxn>
                <a:cxn ang="0">
                  <a:pos x="74" y="26"/>
                </a:cxn>
                <a:cxn ang="0">
                  <a:pos x="77" y="29"/>
                </a:cxn>
                <a:cxn ang="0">
                  <a:pos x="79" y="32"/>
                </a:cxn>
                <a:cxn ang="0">
                  <a:pos x="81" y="33"/>
                </a:cxn>
                <a:cxn ang="0">
                  <a:pos x="82" y="36"/>
                </a:cxn>
                <a:cxn ang="0">
                  <a:pos x="84" y="39"/>
                </a:cxn>
                <a:cxn ang="0">
                  <a:pos x="84" y="42"/>
                </a:cxn>
                <a:cxn ang="0">
                  <a:pos x="82" y="45"/>
                </a:cxn>
                <a:cxn ang="0">
                  <a:pos x="81" y="49"/>
                </a:cxn>
                <a:cxn ang="0">
                  <a:pos x="79" y="53"/>
                </a:cxn>
                <a:cxn ang="0">
                  <a:pos x="75" y="58"/>
                </a:cxn>
                <a:cxn ang="0">
                  <a:pos x="69" y="64"/>
                </a:cxn>
                <a:cxn ang="0">
                  <a:pos x="62" y="68"/>
                </a:cxn>
                <a:cxn ang="0">
                  <a:pos x="53" y="75"/>
                </a:cxn>
                <a:cxn ang="0">
                  <a:pos x="43" y="81"/>
                </a:cxn>
                <a:cxn ang="0">
                  <a:pos x="32" y="87"/>
                </a:cxn>
                <a:cxn ang="0">
                  <a:pos x="36" y="94"/>
                </a:cxn>
                <a:cxn ang="0">
                  <a:pos x="48" y="87"/>
                </a:cxn>
                <a:cxn ang="0">
                  <a:pos x="58" y="81"/>
                </a:cxn>
                <a:cxn ang="0">
                  <a:pos x="66" y="74"/>
                </a:cxn>
                <a:cxn ang="0">
                  <a:pos x="74" y="68"/>
                </a:cxn>
                <a:cxn ang="0">
                  <a:pos x="79" y="64"/>
                </a:cxn>
                <a:cxn ang="0">
                  <a:pos x="84" y="58"/>
                </a:cxn>
                <a:cxn ang="0">
                  <a:pos x="88" y="52"/>
                </a:cxn>
                <a:cxn ang="0">
                  <a:pos x="90" y="48"/>
                </a:cxn>
                <a:cxn ang="0">
                  <a:pos x="91" y="43"/>
                </a:cxn>
                <a:cxn ang="0">
                  <a:pos x="91" y="38"/>
                </a:cxn>
                <a:cxn ang="0">
                  <a:pos x="90" y="33"/>
                </a:cxn>
                <a:cxn ang="0">
                  <a:pos x="87" y="30"/>
                </a:cxn>
                <a:cxn ang="0">
                  <a:pos x="85" y="26"/>
                </a:cxn>
                <a:cxn ang="0">
                  <a:pos x="81" y="23"/>
                </a:cxn>
                <a:cxn ang="0">
                  <a:pos x="77" y="20"/>
                </a:cxn>
                <a:cxn ang="0">
                  <a:pos x="72" y="17"/>
                </a:cxn>
                <a:cxn ang="0">
                  <a:pos x="62" y="15"/>
                </a:cxn>
                <a:cxn ang="0">
                  <a:pos x="52" y="10"/>
                </a:cxn>
                <a:cxn ang="0">
                  <a:pos x="40" y="7"/>
                </a:cxn>
                <a:cxn ang="0">
                  <a:pos x="30" y="4"/>
                </a:cxn>
                <a:cxn ang="0">
                  <a:pos x="20" y="3"/>
                </a:cxn>
                <a:cxn ang="0">
                  <a:pos x="13" y="2"/>
                </a:cxn>
                <a:cxn ang="0">
                  <a:pos x="7" y="0"/>
                </a:cxn>
                <a:cxn ang="0">
                  <a:pos x="0" y="3"/>
                </a:cxn>
              </a:cxnLst>
              <a:rect l="0" t="0" r="r" b="b"/>
              <a:pathLst>
                <a:path w="91" h="94">
                  <a:moveTo>
                    <a:pt x="0" y="3"/>
                  </a:moveTo>
                  <a:lnTo>
                    <a:pt x="4" y="6"/>
                  </a:lnTo>
                  <a:lnTo>
                    <a:pt x="10" y="9"/>
                  </a:lnTo>
                  <a:lnTo>
                    <a:pt x="19" y="10"/>
                  </a:lnTo>
                  <a:lnTo>
                    <a:pt x="29" y="12"/>
                  </a:lnTo>
                  <a:lnTo>
                    <a:pt x="39" y="15"/>
                  </a:lnTo>
                  <a:lnTo>
                    <a:pt x="49" y="17"/>
                  </a:lnTo>
                  <a:lnTo>
                    <a:pt x="59" y="20"/>
                  </a:lnTo>
                  <a:lnTo>
                    <a:pt x="69" y="25"/>
                  </a:lnTo>
                  <a:lnTo>
                    <a:pt x="74" y="26"/>
                  </a:lnTo>
                  <a:lnTo>
                    <a:pt x="77" y="29"/>
                  </a:lnTo>
                  <a:lnTo>
                    <a:pt x="79" y="32"/>
                  </a:lnTo>
                  <a:lnTo>
                    <a:pt x="81" y="33"/>
                  </a:lnTo>
                  <a:lnTo>
                    <a:pt x="82" y="36"/>
                  </a:lnTo>
                  <a:lnTo>
                    <a:pt x="84" y="39"/>
                  </a:lnTo>
                  <a:lnTo>
                    <a:pt x="84" y="42"/>
                  </a:lnTo>
                  <a:lnTo>
                    <a:pt x="82" y="45"/>
                  </a:lnTo>
                  <a:lnTo>
                    <a:pt x="81" y="49"/>
                  </a:lnTo>
                  <a:lnTo>
                    <a:pt x="79" y="53"/>
                  </a:lnTo>
                  <a:lnTo>
                    <a:pt x="75" y="58"/>
                  </a:lnTo>
                  <a:lnTo>
                    <a:pt x="69" y="64"/>
                  </a:lnTo>
                  <a:lnTo>
                    <a:pt x="62" y="68"/>
                  </a:lnTo>
                  <a:lnTo>
                    <a:pt x="53" y="75"/>
                  </a:lnTo>
                  <a:lnTo>
                    <a:pt x="43" y="81"/>
                  </a:lnTo>
                  <a:lnTo>
                    <a:pt x="32" y="87"/>
                  </a:lnTo>
                  <a:lnTo>
                    <a:pt x="36" y="94"/>
                  </a:lnTo>
                  <a:lnTo>
                    <a:pt x="48" y="87"/>
                  </a:lnTo>
                  <a:lnTo>
                    <a:pt x="58" y="81"/>
                  </a:lnTo>
                  <a:lnTo>
                    <a:pt x="66" y="74"/>
                  </a:lnTo>
                  <a:lnTo>
                    <a:pt x="74" y="68"/>
                  </a:lnTo>
                  <a:lnTo>
                    <a:pt x="79" y="64"/>
                  </a:lnTo>
                  <a:lnTo>
                    <a:pt x="84" y="58"/>
                  </a:lnTo>
                  <a:lnTo>
                    <a:pt x="88" y="52"/>
                  </a:lnTo>
                  <a:lnTo>
                    <a:pt x="90" y="48"/>
                  </a:lnTo>
                  <a:lnTo>
                    <a:pt x="91" y="43"/>
                  </a:lnTo>
                  <a:lnTo>
                    <a:pt x="91" y="38"/>
                  </a:lnTo>
                  <a:lnTo>
                    <a:pt x="90" y="33"/>
                  </a:lnTo>
                  <a:lnTo>
                    <a:pt x="87" y="30"/>
                  </a:lnTo>
                  <a:lnTo>
                    <a:pt x="85" y="26"/>
                  </a:lnTo>
                  <a:lnTo>
                    <a:pt x="81" y="23"/>
                  </a:lnTo>
                  <a:lnTo>
                    <a:pt x="77" y="20"/>
                  </a:lnTo>
                  <a:lnTo>
                    <a:pt x="72" y="17"/>
                  </a:lnTo>
                  <a:lnTo>
                    <a:pt x="62" y="15"/>
                  </a:lnTo>
                  <a:lnTo>
                    <a:pt x="52" y="10"/>
                  </a:lnTo>
                  <a:lnTo>
                    <a:pt x="40" y="7"/>
                  </a:lnTo>
                  <a:lnTo>
                    <a:pt x="30" y="4"/>
                  </a:lnTo>
                  <a:lnTo>
                    <a:pt x="20" y="3"/>
                  </a:lnTo>
                  <a:lnTo>
                    <a:pt x="13" y="2"/>
                  </a:lnTo>
                  <a:lnTo>
                    <a:pt x="7" y="0"/>
                  </a:lnTo>
                  <a:lnTo>
                    <a:pt x="0" y="3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2" name="Freeform 156"/>
            <p:cNvSpPr>
              <a:spLocks/>
            </p:cNvSpPr>
            <p:nvPr/>
          </p:nvSpPr>
          <p:spPr bwMode="auto">
            <a:xfrm>
              <a:off x="8120422" y="5359540"/>
              <a:ext cx="13479" cy="13051"/>
            </a:xfrm>
            <a:custGeom>
              <a:avLst/>
              <a:gdLst/>
              <a:ahLst/>
              <a:cxnLst>
                <a:cxn ang="0">
                  <a:pos x="3" y="1"/>
                </a:cxn>
                <a:cxn ang="0">
                  <a:pos x="0" y="4"/>
                </a:cxn>
                <a:cxn ang="0">
                  <a:pos x="4" y="13"/>
                </a:cxn>
                <a:cxn ang="0">
                  <a:pos x="11" y="10"/>
                </a:cxn>
                <a:cxn ang="0">
                  <a:pos x="6" y="0"/>
                </a:cxn>
                <a:cxn ang="0">
                  <a:pos x="3" y="1"/>
                </a:cxn>
              </a:cxnLst>
              <a:rect l="0" t="0" r="r" b="b"/>
              <a:pathLst>
                <a:path w="11" h="13">
                  <a:moveTo>
                    <a:pt x="3" y="1"/>
                  </a:moveTo>
                  <a:lnTo>
                    <a:pt x="0" y="4"/>
                  </a:lnTo>
                  <a:lnTo>
                    <a:pt x="4" y="13"/>
                  </a:lnTo>
                  <a:lnTo>
                    <a:pt x="11" y="10"/>
                  </a:lnTo>
                  <a:lnTo>
                    <a:pt x="6" y="0"/>
                  </a:lnTo>
                  <a:lnTo>
                    <a:pt x="3" y="1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3" name="Freeform 157"/>
            <p:cNvSpPr>
              <a:spLocks/>
            </p:cNvSpPr>
            <p:nvPr/>
          </p:nvSpPr>
          <p:spPr bwMode="auto">
            <a:xfrm>
              <a:off x="8120422" y="5359540"/>
              <a:ext cx="13479" cy="13051"/>
            </a:xfrm>
            <a:custGeom>
              <a:avLst/>
              <a:gdLst/>
              <a:ahLst/>
              <a:cxnLst>
                <a:cxn ang="0">
                  <a:pos x="3" y="1"/>
                </a:cxn>
                <a:cxn ang="0">
                  <a:pos x="0" y="4"/>
                </a:cxn>
                <a:cxn ang="0">
                  <a:pos x="4" y="13"/>
                </a:cxn>
                <a:cxn ang="0">
                  <a:pos x="11" y="10"/>
                </a:cxn>
                <a:cxn ang="0">
                  <a:pos x="6" y="0"/>
                </a:cxn>
                <a:cxn ang="0">
                  <a:pos x="3" y="1"/>
                </a:cxn>
              </a:cxnLst>
              <a:rect l="0" t="0" r="r" b="b"/>
              <a:pathLst>
                <a:path w="11" h="13">
                  <a:moveTo>
                    <a:pt x="3" y="1"/>
                  </a:moveTo>
                  <a:lnTo>
                    <a:pt x="0" y="4"/>
                  </a:lnTo>
                  <a:lnTo>
                    <a:pt x="4" y="13"/>
                  </a:lnTo>
                  <a:lnTo>
                    <a:pt x="11" y="10"/>
                  </a:lnTo>
                  <a:lnTo>
                    <a:pt x="6" y="0"/>
                  </a:lnTo>
                  <a:lnTo>
                    <a:pt x="3" y="1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4" name="Freeform 158"/>
            <p:cNvSpPr>
              <a:spLocks/>
            </p:cNvSpPr>
            <p:nvPr/>
          </p:nvSpPr>
          <p:spPr bwMode="auto">
            <a:xfrm>
              <a:off x="7856238" y="5251123"/>
              <a:ext cx="13479" cy="13051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1" y="7"/>
                </a:cxn>
                <a:cxn ang="0">
                  <a:pos x="1" y="9"/>
                </a:cxn>
                <a:cxn ang="0">
                  <a:pos x="3" y="9"/>
                </a:cxn>
                <a:cxn ang="0">
                  <a:pos x="3" y="10"/>
                </a:cxn>
                <a:cxn ang="0">
                  <a:pos x="3" y="10"/>
                </a:cxn>
                <a:cxn ang="0">
                  <a:pos x="3" y="10"/>
                </a:cxn>
                <a:cxn ang="0">
                  <a:pos x="3" y="11"/>
                </a:cxn>
                <a:cxn ang="0">
                  <a:pos x="4" y="13"/>
                </a:cxn>
                <a:cxn ang="0">
                  <a:pos x="11" y="9"/>
                </a:cxn>
                <a:cxn ang="0">
                  <a:pos x="10" y="7"/>
                </a:cxn>
                <a:cxn ang="0">
                  <a:pos x="10" y="7"/>
                </a:cxn>
                <a:cxn ang="0">
                  <a:pos x="10" y="6"/>
                </a:cxn>
                <a:cxn ang="0">
                  <a:pos x="8" y="6"/>
                </a:cxn>
                <a:cxn ang="0">
                  <a:pos x="8" y="6"/>
                </a:cxn>
                <a:cxn ang="0">
                  <a:pos x="8" y="4"/>
                </a:cxn>
                <a:cxn ang="0">
                  <a:pos x="7" y="3"/>
                </a:cxn>
                <a:cxn ang="0">
                  <a:pos x="5" y="0"/>
                </a:cxn>
                <a:cxn ang="0">
                  <a:pos x="0" y="4"/>
                </a:cxn>
              </a:cxnLst>
              <a:rect l="0" t="0" r="r" b="b"/>
              <a:pathLst>
                <a:path w="11" h="13">
                  <a:moveTo>
                    <a:pt x="0" y="4"/>
                  </a:moveTo>
                  <a:lnTo>
                    <a:pt x="1" y="7"/>
                  </a:lnTo>
                  <a:lnTo>
                    <a:pt x="1" y="9"/>
                  </a:lnTo>
                  <a:lnTo>
                    <a:pt x="3" y="9"/>
                  </a:lnTo>
                  <a:lnTo>
                    <a:pt x="3" y="10"/>
                  </a:lnTo>
                  <a:lnTo>
                    <a:pt x="3" y="10"/>
                  </a:lnTo>
                  <a:lnTo>
                    <a:pt x="3" y="10"/>
                  </a:lnTo>
                  <a:lnTo>
                    <a:pt x="3" y="11"/>
                  </a:lnTo>
                  <a:lnTo>
                    <a:pt x="4" y="13"/>
                  </a:lnTo>
                  <a:lnTo>
                    <a:pt x="11" y="9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10" y="6"/>
                  </a:lnTo>
                  <a:lnTo>
                    <a:pt x="8" y="6"/>
                  </a:lnTo>
                  <a:lnTo>
                    <a:pt x="8" y="6"/>
                  </a:lnTo>
                  <a:lnTo>
                    <a:pt x="8" y="4"/>
                  </a:lnTo>
                  <a:lnTo>
                    <a:pt x="7" y="3"/>
                  </a:lnTo>
                  <a:lnTo>
                    <a:pt x="5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5" name="Freeform 159"/>
            <p:cNvSpPr>
              <a:spLocks/>
            </p:cNvSpPr>
            <p:nvPr/>
          </p:nvSpPr>
          <p:spPr bwMode="auto">
            <a:xfrm>
              <a:off x="7856238" y="5251123"/>
              <a:ext cx="13479" cy="13051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1" y="7"/>
                </a:cxn>
                <a:cxn ang="0">
                  <a:pos x="1" y="9"/>
                </a:cxn>
                <a:cxn ang="0">
                  <a:pos x="3" y="9"/>
                </a:cxn>
                <a:cxn ang="0">
                  <a:pos x="3" y="10"/>
                </a:cxn>
                <a:cxn ang="0">
                  <a:pos x="3" y="11"/>
                </a:cxn>
                <a:cxn ang="0">
                  <a:pos x="4" y="13"/>
                </a:cxn>
                <a:cxn ang="0">
                  <a:pos x="11" y="9"/>
                </a:cxn>
                <a:cxn ang="0">
                  <a:pos x="10" y="7"/>
                </a:cxn>
                <a:cxn ang="0">
                  <a:pos x="10" y="6"/>
                </a:cxn>
                <a:cxn ang="0">
                  <a:pos x="8" y="6"/>
                </a:cxn>
                <a:cxn ang="0">
                  <a:pos x="8" y="4"/>
                </a:cxn>
                <a:cxn ang="0">
                  <a:pos x="7" y="3"/>
                </a:cxn>
                <a:cxn ang="0">
                  <a:pos x="5" y="0"/>
                </a:cxn>
                <a:cxn ang="0">
                  <a:pos x="0" y="4"/>
                </a:cxn>
              </a:cxnLst>
              <a:rect l="0" t="0" r="r" b="b"/>
              <a:pathLst>
                <a:path w="11" h="13">
                  <a:moveTo>
                    <a:pt x="0" y="4"/>
                  </a:moveTo>
                  <a:lnTo>
                    <a:pt x="1" y="7"/>
                  </a:lnTo>
                  <a:lnTo>
                    <a:pt x="1" y="9"/>
                  </a:lnTo>
                  <a:lnTo>
                    <a:pt x="3" y="9"/>
                  </a:lnTo>
                  <a:lnTo>
                    <a:pt x="3" y="10"/>
                  </a:lnTo>
                  <a:lnTo>
                    <a:pt x="3" y="11"/>
                  </a:lnTo>
                  <a:lnTo>
                    <a:pt x="4" y="13"/>
                  </a:lnTo>
                  <a:lnTo>
                    <a:pt x="11" y="9"/>
                  </a:lnTo>
                  <a:lnTo>
                    <a:pt x="10" y="7"/>
                  </a:lnTo>
                  <a:lnTo>
                    <a:pt x="10" y="6"/>
                  </a:lnTo>
                  <a:lnTo>
                    <a:pt x="8" y="6"/>
                  </a:lnTo>
                  <a:lnTo>
                    <a:pt x="8" y="4"/>
                  </a:lnTo>
                  <a:lnTo>
                    <a:pt x="7" y="3"/>
                  </a:lnTo>
                  <a:lnTo>
                    <a:pt x="5" y="0"/>
                  </a:lnTo>
                  <a:lnTo>
                    <a:pt x="0" y="4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6" name="Freeform 160"/>
            <p:cNvSpPr>
              <a:spLocks/>
            </p:cNvSpPr>
            <p:nvPr/>
          </p:nvSpPr>
          <p:spPr bwMode="auto">
            <a:xfrm>
              <a:off x="7849499" y="5226027"/>
              <a:ext cx="18870" cy="29112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6" y="3"/>
                </a:cxn>
                <a:cxn ang="0">
                  <a:pos x="3" y="6"/>
                </a:cxn>
                <a:cxn ang="0">
                  <a:pos x="0" y="10"/>
                </a:cxn>
                <a:cxn ang="0">
                  <a:pos x="0" y="15"/>
                </a:cxn>
                <a:cxn ang="0">
                  <a:pos x="0" y="18"/>
                </a:cxn>
                <a:cxn ang="0">
                  <a:pos x="0" y="22"/>
                </a:cxn>
                <a:cxn ang="0">
                  <a:pos x="2" y="26"/>
                </a:cxn>
                <a:cxn ang="0">
                  <a:pos x="5" y="29"/>
                </a:cxn>
                <a:cxn ang="0">
                  <a:pos x="10" y="25"/>
                </a:cxn>
                <a:cxn ang="0">
                  <a:pos x="9" y="22"/>
                </a:cxn>
                <a:cxn ang="0">
                  <a:pos x="8" y="19"/>
                </a:cxn>
                <a:cxn ang="0">
                  <a:pos x="8" y="18"/>
                </a:cxn>
                <a:cxn ang="0">
                  <a:pos x="8" y="15"/>
                </a:cxn>
                <a:cxn ang="0">
                  <a:pos x="8" y="13"/>
                </a:cxn>
                <a:cxn ang="0">
                  <a:pos x="9" y="10"/>
                </a:cxn>
                <a:cxn ang="0">
                  <a:pos x="10" y="9"/>
                </a:cxn>
                <a:cxn ang="0">
                  <a:pos x="15" y="6"/>
                </a:cxn>
                <a:cxn ang="0">
                  <a:pos x="12" y="0"/>
                </a:cxn>
              </a:cxnLst>
              <a:rect l="0" t="0" r="r" b="b"/>
              <a:pathLst>
                <a:path w="15" h="29">
                  <a:moveTo>
                    <a:pt x="12" y="0"/>
                  </a:moveTo>
                  <a:lnTo>
                    <a:pt x="6" y="3"/>
                  </a:lnTo>
                  <a:lnTo>
                    <a:pt x="3" y="6"/>
                  </a:lnTo>
                  <a:lnTo>
                    <a:pt x="0" y="10"/>
                  </a:lnTo>
                  <a:lnTo>
                    <a:pt x="0" y="15"/>
                  </a:lnTo>
                  <a:lnTo>
                    <a:pt x="0" y="18"/>
                  </a:lnTo>
                  <a:lnTo>
                    <a:pt x="0" y="22"/>
                  </a:lnTo>
                  <a:lnTo>
                    <a:pt x="2" y="26"/>
                  </a:lnTo>
                  <a:lnTo>
                    <a:pt x="5" y="29"/>
                  </a:lnTo>
                  <a:lnTo>
                    <a:pt x="10" y="25"/>
                  </a:lnTo>
                  <a:lnTo>
                    <a:pt x="9" y="22"/>
                  </a:lnTo>
                  <a:lnTo>
                    <a:pt x="8" y="19"/>
                  </a:lnTo>
                  <a:lnTo>
                    <a:pt x="8" y="18"/>
                  </a:lnTo>
                  <a:lnTo>
                    <a:pt x="8" y="15"/>
                  </a:lnTo>
                  <a:lnTo>
                    <a:pt x="8" y="13"/>
                  </a:lnTo>
                  <a:lnTo>
                    <a:pt x="9" y="10"/>
                  </a:lnTo>
                  <a:lnTo>
                    <a:pt x="10" y="9"/>
                  </a:lnTo>
                  <a:lnTo>
                    <a:pt x="15" y="6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7" name="Freeform 161"/>
            <p:cNvSpPr>
              <a:spLocks/>
            </p:cNvSpPr>
            <p:nvPr/>
          </p:nvSpPr>
          <p:spPr bwMode="auto">
            <a:xfrm>
              <a:off x="7849499" y="5226027"/>
              <a:ext cx="18870" cy="29112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6" y="3"/>
                </a:cxn>
                <a:cxn ang="0">
                  <a:pos x="3" y="6"/>
                </a:cxn>
                <a:cxn ang="0">
                  <a:pos x="0" y="10"/>
                </a:cxn>
                <a:cxn ang="0">
                  <a:pos x="0" y="15"/>
                </a:cxn>
                <a:cxn ang="0">
                  <a:pos x="0" y="18"/>
                </a:cxn>
                <a:cxn ang="0">
                  <a:pos x="0" y="22"/>
                </a:cxn>
                <a:cxn ang="0">
                  <a:pos x="2" y="26"/>
                </a:cxn>
                <a:cxn ang="0">
                  <a:pos x="5" y="29"/>
                </a:cxn>
                <a:cxn ang="0">
                  <a:pos x="10" y="25"/>
                </a:cxn>
                <a:cxn ang="0">
                  <a:pos x="9" y="22"/>
                </a:cxn>
                <a:cxn ang="0">
                  <a:pos x="8" y="19"/>
                </a:cxn>
                <a:cxn ang="0">
                  <a:pos x="8" y="18"/>
                </a:cxn>
                <a:cxn ang="0">
                  <a:pos x="8" y="15"/>
                </a:cxn>
                <a:cxn ang="0">
                  <a:pos x="8" y="13"/>
                </a:cxn>
                <a:cxn ang="0">
                  <a:pos x="9" y="10"/>
                </a:cxn>
                <a:cxn ang="0">
                  <a:pos x="10" y="9"/>
                </a:cxn>
                <a:cxn ang="0">
                  <a:pos x="15" y="6"/>
                </a:cxn>
                <a:cxn ang="0">
                  <a:pos x="12" y="0"/>
                </a:cxn>
              </a:cxnLst>
              <a:rect l="0" t="0" r="r" b="b"/>
              <a:pathLst>
                <a:path w="15" h="29">
                  <a:moveTo>
                    <a:pt x="12" y="0"/>
                  </a:moveTo>
                  <a:lnTo>
                    <a:pt x="6" y="3"/>
                  </a:lnTo>
                  <a:lnTo>
                    <a:pt x="3" y="6"/>
                  </a:lnTo>
                  <a:lnTo>
                    <a:pt x="0" y="10"/>
                  </a:lnTo>
                  <a:lnTo>
                    <a:pt x="0" y="15"/>
                  </a:lnTo>
                  <a:lnTo>
                    <a:pt x="0" y="18"/>
                  </a:lnTo>
                  <a:lnTo>
                    <a:pt x="0" y="22"/>
                  </a:lnTo>
                  <a:lnTo>
                    <a:pt x="2" y="26"/>
                  </a:lnTo>
                  <a:lnTo>
                    <a:pt x="5" y="29"/>
                  </a:lnTo>
                  <a:lnTo>
                    <a:pt x="10" y="25"/>
                  </a:lnTo>
                  <a:lnTo>
                    <a:pt x="9" y="22"/>
                  </a:lnTo>
                  <a:lnTo>
                    <a:pt x="8" y="19"/>
                  </a:lnTo>
                  <a:lnTo>
                    <a:pt x="8" y="18"/>
                  </a:lnTo>
                  <a:lnTo>
                    <a:pt x="8" y="15"/>
                  </a:lnTo>
                  <a:lnTo>
                    <a:pt x="8" y="13"/>
                  </a:lnTo>
                  <a:lnTo>
                    <a:pt x="9" y="10"/>
                  </a:lnTo>
                  <a:lnTo>
                    <a:pt x="10" y="9"/>
                  </a:lnTo>
                  <a:lnTo>
                    <a:pt x="15" y="6"/>
                  </a:lnTo>
                  <a:lnTo>
                    <a:pt x="12" y="0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8" name="Freeform 162"/>
            <p:cNvSpPr>
              <a:spLocks/>
            </p:cNvSpPr>
            <p:nvPr/>
          </p:nvSpPr>
          <p:spPr bwMode="auto">
            <a:xfrm>
              <a:off x="7865673" y="5222012"/>
              <a:ext cx="32349" cy="16062"/>
            </a:xfrm>
            <a:custGeom>
              <a:avLst/>
              <a:gdLst/>
              <a:ahLst/>
              <a:cxnLst>
                <a:cxn ang="0">
                  <a:pos x="27" y="13"/>
                </a:cxn>
                <a:cxn ang="0">
                  <a:pos x="26" y="10"/>
                </a:cxn>
                <a:cxn ang="0">
                  <a:pos x="23" y="7"/>
                </a:cxn>
                <a:cxn ang="0">
                  <a:pos x="20" y="4"/>
                </a:cxn>
                <a:cxn ang="0">
                  <a:pos x="19" y="1"/>
                </a:cxn>
                <a:cxn ang="0">
                  <a:pos x="14" y="0"/>
                </a:cxn>
                <a:cxn ang="0">
                  <a:pos x="10" y="0"/>
                </a:cxn>
                <a:cxn ang="0">
                  <a:pos x="6" y="1"/>
                </a:cxn>
                <a:cxn ang="0">
                  <a:pos x="0" y="4"/>
                </a:cxn>
                <a:cxn ang="0">
                  <a:pos x="3" y="10"/>
                </a:cxn>
                <a:cxn ang="0">
                  <a:pos x="9" y="9"/>
                </a:cxn>
                <a:cxn ang="0">
                  <a:pos x="10" y="7"/>
                </a:cxn>
                <a:cxn ang="0">
                  <a:pos x="13" y="7"/>
                </a:cxn>
                <a:cxn ang="0">
                  <a:pos x="14" y="9"/>
                </a:cxn>
                <a:cxn ang="0">
                  <a:pos x="16" y="9"/>
                </a:cxn>
                <a:cxn ang="0">
                  <a:pos x="17" y="10"/>
                </a:cxn>
                <a:cxn ang="0">
                  <a:pos x="19" y="13"/>
                </a:cxn>
                <a:cxn ang="0">
                  <a:pos x="20" y="16"/>
                </a:cxn>
                <a:cxn ang="0">
                  <a:pos x="27" y="13"/>
                </a:cxn>
              </a:cxnLst>
              <a:rect l="0" t="0" r="r" b="b"/>
              <a:pathLst>
                <a:path w="27" h="16">
                  <a:moveTo>
                    <a:pt x="27" y="13"/>
                  </a:moveTo>
                  <a:lnTo>
                    <a:pt x="26" y="10"/>
                  </a:lnTo>
                  <a:lnTo>
                    <a:pt x="23" y="7"/>
                  </a:lnTo>
                  <a:lnTo>
                    <a:pt x="20" y="4"/>
                  </a:lnTo>
                  <a:lnTo>
                    <a:pt x="19" y="1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6" y="1"/>
                  </a:lnTo>
                  <a:lnTo>
                    <a:pt x="0" y="4"/>
                  </a:lnTo>
                  <a:lnTo>
                    <a:pt x="3" y="10"/>
                  </a:lnTo>
                  <a:lnTo>
                    <a:pt x="9" y="9"/>
                  </a:lnTo>
                  <a:lnTo>
                    <a:pt x="10" y="7"/>
                  </a:lnTo>
                  <a:lnTo>
                    <a:pt x="13" y="7"/>
                  </a:lnTo>
                  <a:lnTo>
                    <a:pt x="14" y="9"/>
                  </a:lnTo>
                  <a:lnTo>
                    <a:pt x="16" y="9"/>
                  </a:lnTo>
                  <a:lnTo>
                    <a:pt x="17" y="10"/>
                  </a:lnTo>
                  <a:lnTo>
                    <a:pt x="19" y="13"/>
                  </a:lnTo>
                  <a:lnTo>
                    <a:pt x="20" y="16"/>
                  </a:lnTo>
                  <a:lnTo>
                    <a:pt x="27" y="13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9" name="Freeform 163"/>
            <p:cNvSpPr>
              <a:spLocks/>
            </p:cNvSpPr>
            <p:nvPr/>
          </p:nvSpPr>
          <p:spPr bwMode="auto">
            <a:xfrm>
              <a:off x="7865673" y="5222012"/>
              <a:ext cx="32349" cy="16062"/>
            </a:xfrm>
            <a:custGeom>
              <a:avLst/>
              <a:gdLst/>
              <a:ahLst/>
              <a:cxnLst>
                <a:cxn ang="0">
                  <a:pos x="27" y="13"/>
                </a:cxn>
                <a:cxn ang="0">
                  <a:pos x="26" y="10"/>
                </a:cxn>
                <a:cxn ang="0">
                  <a:pos x="23" y="7"/>
                </a:cxn>
                <a:cxn ang="0">
                  <a:pos x="20" y="4"/>
                </a:cxn>
                <a:cxn ang="0">
                  <a:pos x="19" y="1"/>
                </a:cxn>
                <a:cxn ang="0">
                  <a:pos x="14" y="0"/>
                </a:cxn>
                <a:cxn ang="0">
                  <a:pos x="10" y="0"/>
                </a:cxn>
                <a:cxn ang="0">
                  <a:pos x="6" y="1"/>
                </a:cxn>
                <a:cxn ang="0">
                  <a:pos x="0" y="4"/>
                </a:cxn>
                <a:cxn ang="0">
                  <a:pos x="3" y="10"/>
                </a:cxn>
                <a:cxn ang="0">
                  <a:pos x="9" y="9"/>
                </a:cxn>
                <a:cxn ang="0">
                  <a:pos x="10" y="7"/>
                </a:cxn>
                <a:cxn ang="0">
                  <a:pos x="13" y="7"/>
                </a:cxn>
                <a:cxn ang="0">
                  <a:pos x="14" y="9"/>
                </a:cxn>
                <a:cxn ang="0">
                  <a:pos x="16" y="9"/>
                </a:cxn>
                <a:cxn ang="0">
                  <a:pos x="17" y="10"/>
                </a:cxn>
                <a:cxn ang="0">
                  <a:pos x="19" y="13"/>
                </a:cxn>
                <a:cxn ang="0">
                  <a:pos x="20" y="16"/>
                </a:cxn>
                <a:cxn ang="0">
                  <a:pos x="27" y="13"/>
                </a:cxn>
              </a:cxnLst>
              <a:rect l="0" t="0" r="r" b="b"/>
              <a:pathLst>
                <a:path w="27" h="16">
                  <a:moveTo>
                    <a:pt x="27" y="13"/>
                  </a:moveTo>
                  <a:lnTo>
                    <a:pt x="26" y="10"/>
                  </a:lnTo>
                  <a:lnTo>
                    <a:pt x="23" y="7"/>
                  </a:lnTo>
                  <a:lnTo>
                    <a:pt x="20" y="4"/>
                  </a:lnTo>
                  <a:lnTo>
                    <a:pt x="19" y="1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6" y="1"/>
                  </a:lnTo>
                  <a:lnTo>
                    <a:pt x="0" y="4"/>
                  </a:lnTo>
                  <a:lnTo>
                    <a:pt x="3" y="10"/>
                  </a:lnTo>
                  <a:lnTo>
                    <a:pt x="9" y="9"/>
                  </a:lnTo>
                  <a:lnTo>
                    <a:pt x="10" y="7"/>
                  </a:lnTo>
                  <a:lnTo>
                    <a:pt x="13" y="7"/>
                  </a:lnTo>
                  <a:lnTo>
                    <a:pt x="14" y="9"/>
                  </a:lnTo>
                  <a:lnTo>
                    <a:pt x="16" y="9"/>
                  </a:lnTo>
                  <a:lnTo>
                    <a:pt x="17" y="10"/>
                  </a:lnTo>
                  <a:lnTo>
                    <a:pt x="19" y="13"/>
                  </a:lnTo>
                  <a:lnTo>
                    <a:pt x="20" y="16"/>
                  </a:lnTo>
                  <a:lnTo>
                    <a:pt x="27" y="13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0" name="Freeform 164"/>
            <p:cNvSpPr>
              <a:spLocks/>
            </p:cNvSpPr>
            <p:nvPr/>
          </p:nvSpPr>
          <p:spPr bwMode="auto">
            <a:xfrm>
              <a:off x="7889935" y="5235061"/>
              <a:ext cx="14827" cy="13051"/>
            </a:xfrm>
            <a:custGeom>
              <a:avLst/>
              <a:gdLst/>
              <a:ahLst/>
              <a:cxnLst>
                <a:cxn ang="0">
                  <a:pos x="9" y="10"/>
                </a:cxn>
                <a:cxn ang="0">
                  <a:pos x="12" y="9"/>
                </a:cxn>
                <a:cxn ang="0">
                  <a:pos x="7" y="0"/>
                </a:cxn>
                <a:cxn ang="0">
                  <a:pos x="0" y="3"/>
                </a:cxn>
                <a:cxn ang="0">
                  <a:pos x="4" y="13"/>
                </a:cxn>
                <a:cxn ang="0">
                  <a:pos x="9" y="10"/>
                </a:cxn>
              </a:cxnLst>
              <a:rect l="0" t="0" r="r" b="b"/>
              <a:pathLst>
                <a:path w="12" h="13">
                  <a:moveTo>
                    <a:pt x="9" y="10"/>
                  </a:moveTo>
                  <a:lnTo>
                    <a:pt x="12" y="9"/>
                  </a:lnTo>
                  <a:lnTo>
                    <a:pt x="7" y="0"/>
                  </a:lnTo>
                  <a:lnTo>
                    <a:pt x="0" y="3"/>
                  </a:lnTo>
                  <a:lnTo>
                    <a:pt x="4" y="13"/>
                  </a:lnTo>
                  <a:lnTo>
                    <a:pt x="9" y="10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1" name="Freeform 165"/>
            <p:cNvSpPr>
              <a:spLocks/>
            </p:cNvSpPr>
            <p:nvPr/>
          </p:nvSpPr>
          <p:spPr bwMode="auto">
            <a:xfrm>
              <a:off x="7889935" y="5235061"/>
              <a:ext cx="14827" cy="13051"/>
            </a:xfrm>
            <a:custGeom>
              <a:avLst/>
              <a:gdLst/>
              <a:ahLst/>
              <a:cxnLst>
                <a:cxn ang="0">
                  <a:pos x="9" y="10"/>
                </a:cxn>
                <a:cxn ang="0">
                  <a:pos x="12" y="9"/>
                </a:cxn>
                <a:cxn ang="0">
                  <a:pos x="7" y="0"/>
                </a:cxn>
                <a:cxn ang="0">
                  <a:pos x="0" y="3"/>
                </a:cxn>
                <a:cxn ang="0">
                  <a:pos x="4" y="13"/>
                </a:cxn>
                <a:cxn ang="0">
                  <a:pos x="9" y="10"/>
                </a:cxn>
              </a:cxnLst>
              <a:rect l="0" t="0" r="r" b="b"/>
              <a:pathLst>
                <a:path w="12" h="13">
                  <a:moveTo>
                    <a:pt x="9" y="10"/>
                  </a:moveTo>
                  <a:lnTo>
                    <a:pt x="12" y="9"/>
                  </a:lnTo>
                  <a:lnTo>
                    <a:pt x="7" y="0"/>
                  </a:lnTo>
                  <a:lnTo>
                    <a:pt x="0" y="3"/>
                  </a:lnTo>
                  <a:lnTo>
                    <a:pt x="4" y="13"/>
                  </a:lnTo>
                  <a:lnTo>
                    <a:pt x="9" y="10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2" name="Freeform 166"/>
            <p:cNvSpPr>
              <a:spLocks/>
            </p:cNvSpPr>
            <p:nvPr/>
          </p:nvSpPr>
          <p:spPr bwMode="auto">
            <a:xfrm>
              <a:off x="7927675" y="5219000"/>
              <a:ext cx="12131" cy="12046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2" y="6"/>
                </a:cxn>
                <a:cxn ang="0">
                  <a:pos x="2" y="7"/>
                </a:cxn>
                <a:cxn ang="0">
                  <a:pos x="3" y="9"/>
                </a:cxn>
                <a:cxn ang="0">
                  <a:pos x="3" y="9"/>
                </a:cxn>
                <a:cxn ang="0">
                  <a:pos x="3" y="10"/>
                </a:cxn>
                <a:cxn ang="0">
                  <a:pos x="5" y="10"/>
                </a:cxn>
                <a:cxn ang="0">
                  <a:pos x="5" y="10"/>
                </a:cxn>
                <a:cxn ang="0">
                  <a:pos x="5" y="12"/>
                </a:cxn>
                <a:cxn ang="0">
                  <a:pos x="10" y="9"/>
                </a:cxn>
                <a:cxn ang="0">
                  <a:pos x="10" y="7"/>
                </a:cxn>
                <a:cxn ang="0">
                  <a:pos x="10" y="7"/>
                </a:cxn>
                <a:cxn ang="0">
                  <a:pos x="9" y="6"/>
                </a:cxn>
                <a:cxn ang="0">
                  <a:pos x="9" y="6"/>
                </a:cxn>
                <a:cxn ang="0">
                  <a:pos x="9" y="6"/>
                </a:cxn>
                <a:cxn ang="0">
                  <a:pos x="9" y="4"/>
                </a:cxn>
                <a:cxn ang="0">
                  <a:pos x="8" y="3"/>
                </a:cxn>
                <a:cxn ang="0">
                  <a:pos x="6" y="0"/>
                </a:cxn>
                <a:cxn ang="0">
                  <a:pos x="0" y="3"/>
                </a:cxn>
              </a:cxnLst>
              <a:rect l="0" t="0" r="r" b="b"/>
              <a:pathLst>
                <a:path w="10" h="12">
                  <a:moveTo>
                    <a:pt x="0" y="3"/>
                  </a:moveTo>
                  <a:lnTo>
                    <a:pt x="2" y="6"/>
                  </a:lnTo>
                  <a:lnTo>
                    <a:pt x="2" y="7"/>
                  </a:lnTo>
                  <a:lnTo>
                    <a:pt x="3" y="9"/>
                  </a:lnTo>
                  <a:lnTo>
                    <a:pt x="3" y="9"/>
                  </a:lnTo>
                  <a:lnTo>
                    <a:pt x="3" y="10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5" y="12"/>
                  </a:lnTo>
                  <a:lnTo>
                    <a:pt x="10" y="9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9" y="6"/>
                  </a:lnTo>
                  <a:lnTo>
                    <a:pt x="9" y="6"/>
                  </a:lnTo>
                  <a:lnTo>
                    <a:pt x="9" y="6"/>
                  </a:lnTo>
                  <a:lnTo>
                    <a:pt x="9" y="4"/>
                  </a:lnTo>
                  <a:lnTo>
                    <a:pt x="8" y="3"/>
                  </a:lnTo>
                  <a:lnTo>
                    <a:pt x="6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3" name="Freeform 167"/>
            <p:cNvSpPr>
              <a:spLocks/>
            </p:cNvSpPr>
            <p:nvPr/>
          </p:nvSpPr>
          <p:spPr bwMode="auto">
            <a:xfrm>
              <a:off x="7927675" y="5219000"/>
              <a:ext cx="12131" cy="12046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2" y="6"/>
                </a:cxn>
                <a:cxn ang="0">
                  <a:pos x="2" y="7"/>
                </a:cxn>
                <a:cxn ang="0">
                  <a:pos x="3" y="9"/>
                </a:cxn>
                <a:cxn ang="0">
                  <a:pos x="3" y="10"/>
                </a:cxn>
                <a:cxn ang="0">
                  <a:pos x="5" y="10"/>
                </a:cxn>
                <a:cxn ang="0">
                  <a:pos x="5" y="12"/>
                </a:cxn>
                <a:cxn ang="0">
                  <a:pos x="10" y="9"/>
                </a:cxn>
                <a:cxn ang="0">
                  <a:pos x="10" y="7"/>
                </a:cxn>
                <a:cxn ang="0">
                  <a:pos x="9" y="6"/>
                </a:cxn>
                <a:cxn ang="0">
                  <a:pos x="9" y="4"/>
                </a:cxn>
                <a:cxn ang="0">
                  <a:pos x="8" y="3"/>
                </a:cxn>
                <a:cxn ang="0">
                  <a:pos x="6" y="0"/>
                </a:cxn>
                <a:cxn ang="0">
                  <a:pos x="0" y="3"/>
                </a:cxn>
              </a:cxnLst>
              <a:rect l="0" t="0" r="r" b="b"/>
              <a:pathLst>
                <a:path w="10" h="12">
                  <a:moveTo>
                    <a:pt x="0" y="3"/>
                  </a:moveTo>
                  <a:lnTo>
                    <a:pt x="2" y="6"/>
                  </a:lnTo>
                  <a:lnTo>
                    <a:pt x="2" y="7"/>
                  </a:lnTo>
                  <a:lnTo>
                    <a:pt x="3" y="9"/>
                  </a:lnTo>
                  <a:lnTo>
                    <a:pt x="3" y="10"/>
                  </a:lnTo>
                  <a:lnTo>
                    <a:pt x="5" y="10"/>
                  </a:lnTo>
                  <a:lnTo>
                    <a:pt x="5" y="12"/>
                  </a:lnTo>
                  <a:lnTo>
                    <a:pt x="10" y="9"/>
                  </a:lnTo>
                  <a:lnTo>
                    <a:pt x="10" y="7"/>
                  </a:lnTo>
                  <a:lnTo>
                    <a:pt x="9" y="6"/>
                  </a:lnTo>
                  <a:lnTo>
                    <a:pt x="9" y="4"/>
                  </a:lnTo>
                  <a:lnTo>
                    <a:pt x="8" y="3"/>
                  </a:lnTo>
                  <a:lnTo>
                    <a:pt x="6" y="0"/>
                  </a:lnTo>
                  <a:lnTo>
                    <a:pt x="0" y="3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4" name="Freeform 168"/>
            <p:cNvSpPr>
              <a:spLocks/>
            </p:cNvSpPr>
            <p:nvPr/>
          </p:nvSpPr>
          <p:spPr bwMode="auto">
            <a:xfrm>
              <a:off x="7922284" y="5192899"/>
              <a:ext cx="20219" cy="29112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7" y="4"/>
                </a:cxn>
                <a:cxn ang="0">
                  <a:pos x="3" y="7"/>
                </a:cxn>
                <a:cxn ang="0">
                  <a:pos x="2" y="12"/>
                </a:cxn>
                <a:cxn ang="0">
                  <a:pos x="0" y="15"/>
                </a:cxn>
                <a:cxn ang="0">
                  <a:pos x="0" y="19"/>
                </a:cxn>
                <a:cxn ang="0">
                  <a:pos x="0" y="23"/>
                </a:cxn>
                <a:cxn ang="0">
                  <a:pos x="3" y="26"/>
                </a:cxn>
                <a:cxn ang="0">
                  <a:pos x="4" y="29"/>
                </a:cxn>
                <a:cxn ang="0">
                  <a:pos x="10" y="26"/>
                </a:cxn>
                <a:cxn ang="0">
                  <a:pos x="9" y="23"/>
                </a:cxn>
                <a:cxn ang="0">
                  <a:pos x="7" y="20"/>
                </a:cxn>
                <a:cxn ang="0">
                  <a:pos x="7" y="17"/>
                </a:cxn>
                <a:cxn ang="0">
                  <a:pos x="7" y="16"/>
                </a:cxn>
                <a:cxn ang="0">
                  <a:pos x="7" y="15"/>
                </a:cxn>
                <a:cxn ang="0">
                  <a:pos x="9" y="12"/>
                </a:cxn>
                <a:cxn ang="0">
                  <a:pos x="12" y="10"/>
                </a:cxn>
                <a:cxn ang="0">
                  <a:pos x="16" y="7"/>
                </a:cxn>
                <a:cxn ang="0">
                  <a:pos x="12" y="0"/>
                </a:cxn>
              </a:cxnLst>
              <a:rect l="0" t="0" r="r" b="b"/>
              <a:pathLst>
                <a:path w="16" h="29">
                  <a:moveTo>
                    <a:pt x="12" y="0"/>
                  </a:moveTo>
                  <a:lnTo>
                    <a:pt x="7" y="4"/>
                  </a:lnTo>
                  <a:lnTo>
                    <a:pt x="3" y="7"/>
                  </a:lnTo>
                  <a:lnTo>
                    <a:pt x="2" y="12"/>
                  </a:lnTo>
                  <a:lnTo>
                    <a:pt x="0" y="15"/>
                  </a:lnTo>
                  <a:lnTo>
                    <a:pt x="0" y="19"/>
                  </a:lnTo>
                  <a:lnTo>
                    <a:pt x="0" y="23"/>
                  </a:lnTo>
                  <a:lnTo>
                    <a:pt x="3" y="26"/>
                  </a:lnTo>
                  <a:lnTo>
                    <a:pt x="4" y="29"/>
                  </a:lnTo>
                  <a:lnTo>
                    <a:pt x="10" y="26"/>
                  </a:lnTo>
                  <a:lnTo>
                    <a:pt x="9" y="23"/>
                  </a:lnTo>
                  <a:lnTo>
                    <a:pt x="7" y="20"/>
                  </a:lnTo>
                  <a:lnTo>
                    <a:pt x="7" y="17"/>
                  </a:lnTo>
                  <a:lnTo>
                    <a:pt x="7" y="16"/>
                  </a:lnTo>
                  <a:lnTo>
                    <a:pt x="7" y="15"/>
                  </a:lnTo>
                  <a:lnTo>
                    <a:pt x="9" y="12"/>
                  </a:lnTo>
                  <a:lnTo>
                    <a:pt x="12" y="10"/>
                  </a:lnTo>
                  <a:lnTo>
                    <a:pt x="16" y="7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5" name="Freeform 169"/>
            <p:cNvSpPr>
              <a:spLocks/>
            </p:cNvSpPr>
            <p:nvPr/>
          </p:nvSpPr>
          <p:spPr bwMode="auto">
            <a:xfrm>
              <a:off x="7922284" y="5192899"/>
              <a:ext cx="20219" cy="29112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7" y="4"/>
                </a:cxn>
                <a:cxn ang="0">
                  <a:pos x="3" y="7"/>
                </a:cxn>
                <a:cxn ang="0">
                  <a:pos x="2" y="12"/>
                </a:cxn>
                <a:cxn ang="0">
                  <a:pos x="0" y="15"/>
                </a:cxn>
                <a:cxn ang="0">
                  <a:pos x="0" y="19"/>
                </a:cxn>
                <a:cxn ang="0">
                  <a:pos x="0" y="23"/>
                </a:cxn>
                <a:cxn ang="0">
                  <a:pos x="3" y="26"/>
                </a:cxn>
                <a:cxn ang="0">
                  <a:pos x="4" y="29"/>
                </a:cxn>
                <a:cxn ang="0">
                  <a:pos x="10" y="26"/>
                </a:cxn>
                <a:cxn ang="0">
                  <a:pos x="9" y="23"/>
                </a:cxn>
                <a:cxn ang="0">
                  <a:pos x="7" y="20"/>
                </a:cxn>
                <a:cxn ang="0">
                  <a:pos x="7" y="17"/>
                </a:cxn>
                <a:cxn ang="0">
                  <a:pos x="7" y="16"/>
                </a:cxn>
                <a:cxn ang="0">
                  <a:pos x="7" y="15"/>
                </a:cxn>
                <a:cxn ang="0">
                  <a:pos x="9" y="12"/>
                </a:cxn>
                <a:cxn ang="0">
                  <a:pos x="12" y="10"/>
                </a:cxn>
                <a:cxn ang="0">
                  <a:pos x="16" y="7"/>
                </a:cxn>
                <a:cxn ang="0">
                  <a:pos x="12" y="0"/>
                </a:cxn>
              </a:cxnLst>
              <a:rect l="0" t="0" r="r" b="b"/>
              <a:pathLst>
                <a:path w="16" h="29">
                  <a:moveTo>
                    <a:pt x="12" y="0"/>
                  </a:moveTo>
                  <a:lnTo>
                    <a:pt x="7" y="4"/>
                  </a:lnTo>
                  <a:lnTo>
                    <a:pt x="3" y="7"/>
                  </a:lnTo>
                  <a:lnTo>
                    <a:pt x="2" y="12"/>
                  </a:lnTo>
                  <a:lnTo>
                    <a:pt x="0" y="15"/>
                  </a:lnTo>
                  <a:lnTo>
                    <a:pt x="0" y="19"/>
                  </a:lnTo>
                  <a:lnTo>
                    <a:pt x="0" y="23"/>
                  </a:lnTo>
                  <a:lnTo>
                    <a:pt x="3" y="26"/>
                  </a:lnTo>
                  <a:lnTo>
                    <a:pt x="4" y="29"/>
                  </a:lnTo>
                  <a:lnTo>
                    <a:pt x="10" y="26"/>
                  </a:lnTo>
                  <a:lnTo>
                    <a:pt x="9" y="23"/>
                  </a:lnTo>
                  <a:lnTo>
                    <a:pt x="7" y="20"/>
                  </a:lnTo>
                  <a:lnTo>
                    <a:pt x="7" y="17"/>
                  </a:lnTo>
                  <a:lnTo>
                    <a:pt x="7" y="16"/>
                  </a:lnTo>
                  <a:lnTo>
                    <a:pt x="7" y="15"/>
                  </a:lnTo>
                  <a:lnTo>
                    <a:pt x="9" y="12"/>
                  </a:lnTo>
                  <a:lnTo>
                    <a:pt x="12" y="10"/>
                  </a:lnTo>
                  <a:lnTo>
                    <a:pt x="16" y="7"/>
                  </a:lnTo>
                  <a:lnTo>
                    <a:pt x="12" y="0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6" name="Freeform 170"/>
            <p:cNvSpPr>
              <a:spLocks/>
            </p:cNvSpPr>
            <p:nvPr/>
          </p:nvSpPr>
          <p:spPr bwMode="auto">
            <a:xfrm>
              <a:off x="7962720" y="5201934"/>
              <a:ext cx="16175" cy="13050"/>
            </a:xfrm>
            <a:custGeom>
              <a:avLst/>
              <a:gdLst/>
              <a:ahLst/>
              <a:cxnLst>
                <a:cxn ang="0">
                  <a:pos x="7" y="11"/>
                </a:cxn>
                <a:cxn ang="0">
                  <a:pos x="12" y="10"/>
                </a:cxn>
                <a:cxn ang="0">
                  <a:pos x="6" y="0"/>
                </a:cxn>
                <a:cxn ang="0">
                  <a:pos x="0" y="4"/>
                </a:cxn>
                <a:cxn ang="0">
                  <a:pos x="5" y="13"/>
                </a:cxn>
                <a:cxn ang="0">
                  <a:pos x="7" y="11"/>
                </a:cxn>
              </a:cxnLst>
              <a:rect l="0" t="0" r="r" b="b"/>
              <a:pathLst>
                <a:path w="12" h="13">
                  <a:moveTo>
                    <a:pt x="7" y="11"/>
                  </a:moveTo>
                  <a:lnTo>
                    <a:pt x="12" y="10"/>
                  </a:lnTo>
                  <a:lnTo>
                    <a:pt x="6" y="0"/>
                  </a:lnTo>
                  <a:lnTo>
                    <a:pt x="0" y="4"/>
                  </a:lnTo>
                  <a:lnTo>
                    <a:pt x="5" y="13"/>
                  </a:lnTo>
                  <a:lnTo>
                    <a:pt x="7" y="11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7" name="Freeform 171"/>
            <p:cNvSpPr>
              <a:spLocks/>
            </p:cNvSpPr>
            <p:nvPr/>
          </p:nvSpPr>
          <p:spPr bwMode="auto">
            <a:xfrm>
              <a:off x="8156815" y="5342475"/>
              <a:ext cx="20219" cy="30116"/>
            </a:xfrm>
            <a:custGeom>
              <a:avLst/>
              <a:gdLst/>
              <a:ahLst/>
              <a:cxnLst>
                <a:cxn ang="0">
                  <a:pos x="16" y="30"/>
                </a:cxn>
                <a:cxn ang="0">
                  <a:pos x="16" y="26"/>
                </a:cxn>
                <a:cxn ang="0">
                  <a:pos x="16" y="21"/>
                </a:cxn>
                <a:cxn ang="0">
                  <a:pos x="16" y="17"/>
                </a:cxn>
                <a:cxn ang="0">
                  <a:pos x="14" y="14"/>
                </a:cxn>
                <a:cxn ang="0">
                  <a:pos x="13" y="11"/>
                </a:cxn>
                <a:cxn ang="0">
                  <a:pos x="10" y="7"/>
                </a:cxn>
                <a:cxn ang="0">
                  <a:pos x="9" y="4"/>
                </a:cxn>
                <a:cxn ang="0">
                  <a:pos x="6" y="0"/>
                </a:cxn>
                <a:cxn ang="0">
                  <a:pos x="0" y="4"/>
                </a:cxn>
                <a:cxn ang="0">
                  <a:pos x="1" y="8"/>
                </a:cxn>
                <a:cxn ang="0">
                  <a:pos x="4" y="11"/>
                </a:cxn>
                <a:cxn ang="0">
                  <a:pos x="6" y="14"/>
                </a:cxn>
                <a:cxn ang="0">
                  <a:pos x="7" y="17"/>
                </a:cxn>
                <a:cxn ang="0">
                  <a:pos x="9" y="20"/>
                </a:cxn>
                <a:cxn ang="0">
                  <a:pos x="9" y="23"/>
                </a:cxn>
                <a:cxn ang="0">
                  <a:pos x="9" y="26"/>
                </a:cxn>
                <a:cxn ang="0">
                  <a:pos x="9" y="29"/>
                </a:cxn>
                <a:cxn ang="0">
                  <a:pos x="16" y="30"/>
                </a:cxn>
              </a:cxnLst>
              <a:rect l="0" t="0" r="r" b="b"/>
              <a:pathLst>
                <a:path w="16" h="30">
                  <a:moveTo>
                    <a:pt x="16" y="30"/>
                  </a:moveTo>
                  <a:lnTo>
                    <a:pt x="16" y="26"/>
                  </a:lnTo>
                  <a:lnTo>
                    <a:pt x="16" y="21"/>
                  </a:lnTo>
                  <a:lnTo>
                    <a:pt x="16" y="17"/>
                  </a:lnTo>
                  <a:lnTo>
                    <a:pt x="14" y="14"/>
                  </a:lnTo>
                  <a:lnTo>
                    <a:pt x="13" y="11"/>
                  </a:lnTo>
                  <a:lnTo>
                    <a:pt x="10" y="7"/>
                  </a:lnTo>
                  <a:lnTo>
                    <a:pt x="9" y="4"/>
                  </a:lnTo>
                  <a:lnTo>
                    <a:pt x="6" y="0"/>
                  </a:lnTo>
                  <a:lnTo>
                    <a:pt x="0" y="4"/>
                  </a:lnTo>
                  <a:lnTo>
                    <a:pt x="1" y="8"/>
                  </a:lnTo>
                  <a:lnTo>
                    <a:pt x="4" y="11"/>
                  </a:lnTo>
                  <a:lnTo>
                    <a:pt x="6" y="14"/>
                  </a:lnTo>
                  <a:lnTo>
                    <a:pt x="7" y="17"/>
                  </a:lnTo>
                  <a:lnTo>
                    <a:pt x="9" y="20"/>
                  </a:lnTo>
                  <a:lnTo>
                    <a:pt x="9" y="23"/>
                  </a:lnTo>
                  <a:lnTo>
                    <a:pt x="9" y="26"/>
                  </a:lnTo>
                  <a:lnTo>
                    <a:pt x="9" y="29"/>
                  </a:lnTo>
                  <a:lnTo>
                    <a:pt x="16" y="30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8" name="Freeform 172"/>
            <p:cNvSpPr>
              <a:spLocks/>
            </p:cNvSpPr>
            <p:nvPr/>
          </p:nvSpPr>
          <p:spPr bwMode="auto">
            <a:xfrm>
              <a:off x="8156815" y="5342475"/>
              <a:ext cx="20219" cy="30116"/>
            </a:xfrm>
            <a:custGeom>
              <a:avLst/>
              <a:gdLst/>
              <a:ahLst/>
              <a:cxnLst>
                <a:cxn ang="0">
                  <a:pos x="16" y="30"/>
                </a:cxn>
                <a:cxn ang="0">
                  <a:pos x="16" y="26"/>
                </a:cxn>
                <a:cxn ang="0">
                  <a:pos x="16" y="21"/>
                </a:cxn>
                <a:cxn ang="0">
                  <a:pos x="16" y="17"/>
                </a:cxn>
                <a:cxn ang="0">
                  <a:pos x="14" y="14"/>
                </a:cxn>
                <a:cxn ang="0">
                  <a:pos x="13" y="11"/>
                </a:cxn>
                <a:cxn ang="0">
                  <a:pos x="10" y="7"/>
                </a:cxn>
                <a:cxn ang="0">
                  <a:pos x="9" y="4"/>
                </a:cxn>
                <a:cxn ang="0">
                  <a:pos x="6" y="0"/>
                </a:cxn>
                <a:cxn ang="0">
                  <a:pos x="0" y="4"/>
                </a:cxn>
                <a:cxn ang="0">
                  <a:pos x="1" y="8"/>
                </a:cxn>
                <a:cxn ang="0">
                  <a:pos x="4" y="11"/>
                </a:cxn>
                <a:cxn ang="0">
                  <a:pos x="6" y="14"/>
                </a:cxn>
                <a:cxn ang="0">
                  <a:pos x="7" y="17"/>
                </a:cxn>
                <a:cxn ang="0">
                  <a:pos x="9" y="20"/>
                </a:cxn>
                <a:cxn ang="0">
                  <a:pos x="9" y="23"/>
                </a:cxn>
                <a:cxn ang="0">
                  <a:pos x="9" y="26"/>
                </a:cxn>
                <a:cxn ang="0">
                  <a:pos x="9" y="29"/>
                </a:cxn>
                <a:cxn ang="0">
                  <a:pos x="16" y="30"/>
                </a:cxn>
              </a:cxnLst>
              <a:rect l="0" t="0" r="r" b="b"/>
              <a:pathLst>
                <a:path w="16" h="30">
                  <a:moveTo>
                    <a:pt x="16" y="30"/>
                  </a:moveTo>
                  <a:lnTo>
                    <a:pt x="16" y="26"/>
                  </a:lnTo>
                  <a:lnTo>
                    <a:pt x="16" y="21"/>
                  </a:lnTo>
                  <a:lnTo>
                    <a:pt x="16" y="17"/>
                  </a:lnTo>
                  <a:lnTo>
                    <a:pt x="14" y="14"/>
                  </a:lnTo>
                  <a:lnTo>
                    <a:pt x="13" y="11"/>
                  </a:lnTo>
                  <a:lnTo>
                    <a:pt x="10" y="7"/>
                  </a:lnTo>
                  <a:lnTo>
                    <a:pt x="9" y="4"/>
                  </a:lnTo>
                  <a:lnTo>
                    <a:pt x="6" y="0"/>
                  </a:lnTo>
                  <a:lnTo>
                    <a:pt x="0" y="4"/>
                  </a:lnTo>
                  <a:lnTo>
                    <a:pt x="1" y="8"/>
                  </a:lnTo>
                  <a:lnTo>
                    <a:pt x="4" y="11"/>
                  </a:lnTo>
                  <a:lnTo>
                    <a:pt x="6" y="14"/>
                  </a:lnTo>
                  <a:lnTo>
                    <a:pt x="7" y="17"/>
                  </a:lnTo>
                  <a:lnTo>
                    <a:pt x="9" y="20"/>
                  </a:lnTo>
                  <a:lnTo>
                    <a:pt x="9" y="23"/>
                  </a:lnTo>
                  <a:lnTo>
                    <a:pt x="9" y="26"/>
                  </a:lnTo>
                  <a:lnTo>
                    <a:pt x="9" y="29"/>
                  </a:lnTo>
                  <a:lnTo>
                    <a:pt x="16" y="30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9" name="Freeform 173"/>
            <p:cNvSpPr>
              <a:spLocks/>
            </p:cNvSpPr>
            <p:nvPr/>
          </p:nvSpPr>
          <p:spPr bwMode="auto">
            <a:xfrm>
              <a:off x="8136597" y="5371586"/>
              <a:ext cx="40436" cy="31120"/>
            </a:xfrm>
            <a:custGeom>
              <a:avLst/>
              <a:gdLst/>
              <a:ahLst/>
              <a:cxnLst>
                <a:cxn ang="0">
                  <a:pos x="7" y="31"/>
                </a:cxn>
                <a:cxn ang="0">
                  <a:pos x="8" y="28"/>
                </a:cxn>
                <a:cxn ang="0">
                  <a:pos x="13" y="26"/>
                </a:cxn>
                <a:cxn ang="0">
                  <a:pos x="16" y="23"/>
                </a:cxn>
                <a:cxn ang="0">
                  <a:pos x="20" y="18"/>
                </a:cxn>
                <a:cxn ang="0">
                  <a:pos x="24" y="14"/>
                </a:cxn>
                <a:cxn ang="0">
                  <a:pos x="27" y="11"/>
                </a:cxn>
                <a:cxn ang="0">
                  <a:pos x="30" y="7"/>
                </a:cxn>
                <a:cxn ang="0">
                  <a:pos x="33" y="1"/>
                </a:cxn>
                <a:cxn ang="0">
                  <a:pos x="26" y="0"/>
                </a:cxn>
                <a:cxn ang="0">
                  <a:pos x="24" y="2"/>
                </a:cxn>
                <a:cxn ang="0">
                  <a:pos x="21" y="7"/>
                </a:cxn>
                <a:cxn ang="0">
                  <a:pos x="18" y="10"/>
                </a:cxn>
                <a:cxn ang="0">
                  <a:pos x="16" y="14"/>
                </a:cxn>
                <a:cxn ang="0">
                  <a:pos x="11" y="17"/>
                </a:cxn>
                <a:cxn ang="0">
                  <a:pos x="7" y="21"/>
                </a:cxn>
                <a:cxn ang="0">
                  <a:pos x="4" y="24"/>
                </a:cxn>
                <a:cxn ang="0">
                  <a:pos x="0" y="28"/>
                </a:cxn>
                <a:cxn ang="0">
                  <a:pos x="7" y="31"/>
                </a:cxn>
              </a:cxnLst>
              <a:rect l="0" t="0" r="r" b="b"/>
              <a:pathLst>
                <a:path w="33" h="31">
                  <a:moveTo>
                    <a:pt x="7" y="31"/>
                  </a:moveTo>
                  <a:lnTo>
                    <a:pt x="8" y="28"/>
                  </a:lnTo>
                  <a:lnTo>
                    <a:pt x="13" y="26"/>
                  </a:lnTo>
                  <a:lnTo>
                    <a:pt x="16" y="23"/>
                  </a:lnTo>
                  <a:lnTo>
                    <a:pt x="20" y="18"/>
                  </a:lnTo>
                  <a:lnTo>
                    <a:pt x="24" y="14"/>
                  </a:lnTo>
                  <a:lnTo>
                    <a:pt x="27" y="11"/>
                  </a:lnTo>
                  <a:lnTo>
                    <a:pt x="30" y="7"/>
                  </a:lnTo>
                  <a:lnTo>
                    <a:pt x="33" y="1"/>
                  </a:lnTo>
                  <a:lnTo>
                    <a:pt x="26" y="0"/>
                  </a:lnTo>
                  <a:lnTo>
                    <a:pt x="24" y="2"/>
                  </a:lnTo>
                  <a:lnTo>
                    <a:pt x="21" y="7"/>
                  </a:lnTo>
                  <a:lnTo>
                    <a:pt x="18" y="10"/>
                  </a:lnTo>
                  <a:lnTo>
                    <a:pt x="16" y="14"/>
                  </a:lnTo>
                  <a:lnTo>
                    <a:pt x="11" y="17"/>
                  </a:lnTo>
                  <a:lnTo>
                    <a:pt x="7" y="21"/>
                  </a:lnTo>
                  <a:lnTo>
                    <a:pt x="4" y="24"/>
                  </a:lnTo>
                  <a:lnTo>
                    <a:pt x="0" y="28"/>
                  </a:lnTo>
                  <a:lnTo>
                    <a:pt x="7" y="31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0" name="Freeform 174"/>
            <p:cNvSpPr>
              <a:spLocks/>
            </p:cNvSpPr>
            <p:nvPr/>
          </p:nvSpPr>
          <p:spPr bwMode="auto">
            <a:xfrm>
              <a:off x="8136597" y="5371586"/>
              <a:ext cx="40436" cy="31120"/>
            </a:xfrm>
            <a:custGeom>
              <a:avLst/>
              <a:gdLst/>
              <a:ahLst/>
              <a:cxnLst>
                <a:cxn ang="0">
                  <a:pos x="7" y="31"/>
                </a:cxn>
                <a:cxn ang="0">
                  <a:pos x="8" y="28"/>
                </a:cxn>
                <a:cxn ang="0">
                  <a:pos x="13" y="26"/>
                </a:cxn>
                <a:cxn ang="0">
                  <a:pos x="16" y="23"/>
                </a:cxn>
                <a:cxn ang="0">
                  <a:pos x="20" y="18"/>
                </a:cxn>
                <a:cxn ang="0">
                  <a:pos x="24" y="14"/>
                </a:cxn>
                <a:cxn ang="0">
                  <a:pos x="27" y="11"/>
                </a:cxn>
                <a:cxn ang="0">
                  <a:pos x="30" y="7"/>
                </a:cxn>
                <a:cxn ang="0">
                  <a:pos x="33" y="1"/>
                </a:cxn>
                <a:cxn ang="0">
                  <a:pos x="26" y="0"/>
                </a:cxn>
                <a:cxn ang="0">
                  <a:pos x="24" y="2"/>
                </a:cxn>
                <a:cxn ang="0">
                  <a:pos x="21" y="7"/>
                </a:cxn>
                <a:cxn ang="0">
                  <a:pos x="18" y="10"/>
                </a:cxn>
                <a:cxn ang="0">
                  <a:pos x="16" y="14"/>
                </a:cxn>
                <a:cxn ang="0">
                  <a:pos x="11" y="17"/>
                </a:cxn>
                <a:cxn ang="0">
                  <a:pos x="7" y="21"/>
                </a:cxn>
                <a:cxn ang="0">
                  <a:pos x="4" y="24"/>
                </a:cxn>
                <a:cxn ang="0">
                  <a:pos x="0" y="28"/>
                </a:cxn>
                <a:cxn ang="0">
                  <a:pos x="7" y="31"/>
                </a:cxn>
              </a:cxnLst>
              <a:rect l="0" t="0" r="r" b="b"/>
              <a:pathLst>
                <a:path w="33" h="31">
                  <a:moveTo>
                    <a:pt x="7" y="31"/>
                  </a:moveTo>
                  <a:lnTo>
                    <a:pt x="8" y="28"/>
                  </a:lnTo>
                  <a:lnTo>
                    <a:pt x="13" y="26"/>
                  </a:lnTo>
                  <a:lnTo>
                    <a:pt x="16" y="23"/>
                  </a:lnTo>
                  <a:lnTo>
                    <a:pt x="20" y="18"/>
                  </a:lnTo>
                  <a:lnTo>
                    <a:pt x="24" y="14"/>
                  </a:lnTo>
                  <a:lnTo>
                    <a:pt x="27" y="11"/>
                  </a:lnTo>
                  <a:lnTo>
                    <a:pt x="30" y="7"/>
                  </a:lnTo>
                  <a:lnTo>
                    <a:pt x="33" y="1"/>
                  </a:lnTo>
                  <a:lnTo>
                    <a:pt x="26" y="0"/>
                  </a:lnTo>
                  <a:lnTo>
                    <a:pt x="24" y="2"/>
                  </a:lnTo>
                  <a:lnTo>
                    <a:pt x="21" y="7"/>
                  </a:lnTo>
                  <a:lnTo>
                    <a:pt x="18" y="10"/>
                  </a:lnTo>
                  <a:lnTo>
                    <a:pt x="16" y="14"/>
                  </a:lnTo>
                  <a:lnTo>
                    <a:pt x="11" y="17"/>
                  </a:lnTo>
                  <a:lnTo>
                    <a:pt x="7" y="21"/>
                  </a:lnTo>
                  <a:lnTo>
                    <a:pt x="4" y="24"/>
                  </a:lnTo>
                  <a:lnTo>
                    <a:pt x="0" y="28"/>
                  </a:lnTo>
                  <a:lnTo>
                    <a:pt x="7" y="31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1" name="Freeform 175"/>
            <p:cNvSpPr>
              <a:spLocks/>
            </p:cNvSpPr>
            <p:nvPr/>
          </p:nvSpPr>
          <p:spPr bwMode="auto">
            <a:xfrm>
              <a:off x="8113683" y="5399694"/>
              <a:ext cx="31002" cy="38147"/>
            </a:xfrm>
            <a:custGeom>
              <a:avLst/>
              <a:gdLst/>
              <a:ahLst/>
              <a:cxnLst>
                <a:cxn ang="0">
                  <a:pos x="8" y="38"/>
                </a:cxn>
                <a:cxn ang="0">
                  <a:pos x="9" y="34"/>
                </a:cxn>
                <a:cxn ang="0">
                  <a:pos x="11" y="29"/>
                </a:cxn>
                <a:cxn ang="0">
                  <a:pos x="12" y="25"/>
                </a:cxn>
                <a:cxn ang="0">
                  <a:pos x="13" y="21"/>
                </a:cxn>
                <a:cxn ang="0">
                  <a:pos x="16" y="16"/>
                </a:cxn>
                <a:cxn ang="0">
                  <a:pos x="19" y="12"/>
                </a:cxn>
                <a:cxn ang="0">
                  <a:pos x="22" y="9"/>
                </a:cxn>
                <a:cxn ang="0">
                  <a:pos x="25" y="3"/>
                </a:cxn>
                <a:cxn ang="0">
                  <a:pos x="18" y="0"/>
                </a:cxn>
                <a:cxn ang="0">
                  <a:pos x="16" y="5"/>
                </a:cxn>
                <a:cxn ang="0">
                  <a:pos x="12" y="9"/>
                </a:cxn>
                <a:cxn ang="0">
                  <a:pos x="9" y="13"/>
                </a:cxn>
                <a:cxn ang="0">
                  <a:pos x="8" y="19"/>
                </a:cxn>
                <a:cxn ang="0">
                  <a:pos x="5" y="22"/>
                </a:cxn>
                <a:cxn ang="0">
                  <a:pos x="3" y="28"/>
                </a:cxn>
                <a:cxn ang="0">
                  <a:pos x="2" y="32"/>
                </a:cxn>
                <a:cxn ang="0">
                  <a:pos x="0" y="38"/>
                </a:cxn>
                <a:cxn ang="0">
                  <a:pos x="8" y="38"/>
                </a:cxn>
              </a:cxnLst>
              <a:rect l="0" t="0" r="r" b="b"/>
              <a:pathLst>
                <a:path w="25" h="38">
                  <a:moveTo>
                    <a:pt x="8" y="38"/>
                  </a:moveTo>
                  <a:lnTo>
                    <a:pt x="9" y="34"/>
                  </a:lnTo>
                  <a:lnTo>
                    <a:pt x="11" y="29"/>
                  </a:lnTo>
                  <a:lnTo>
                    <a:pt x="12" y="25"/>
                  </a:lnTo>
                  <a:lnTo>
                    <a:pt x="13" y="21"/>
                  </a:lnTo>
                  <a:lnTo>
                    <a:pt x="16" y="16"/>
                  </a:lnTo>
                  <a:lnTo>
                    <a:pt x="19" y="12"/>
                  </a:lnTo>
                  <a:lnTo>
                    <a:pt x="22" y="9"/>
                  </a:lnTo>
                  <a:lnTo>
                    <a:pt x="25" y="3"/>
                  </a:lnTo>
                  <a:lnTo>
                    <a:pt x="18" y="0"/>
                  </a:lnTo>
                  <a:lnTo>
                    <a:pt x="16" y="5"/>
                  </a:lnTo>
                  <a:lnTo>
                    <a:pt x="12" y="9"/>
                  </a:lnTo>
                  <a:lnTo>
                    <a:pt x="9" y="13"/>
                  </a:lnTo>
                  <a:lnTo>
                    <a:pt x="8" y="19"/>
                  </a:lnTo>
                  <a:lnTo>
                    <a:pt x="5" y="22"/>
                  </a:lnTo>
                  <a:lnTo>
                    <a:pt x="3" y="28"/>
                  </a:lnTo>
                  <a:lnTo>
                    <a:pt x="2" y="32"/>
                  </a:lnTo>
                  <a:lnTo>
                    <a:pt x="0" y="38"/>
                  </a:lnTo>
                  <a:lnTo>
                    <a:pt x="8" y="38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2" name="Freeform 176"/>
            <p:cNvSpPr>
              <a:spLocks/>
            </p:cNvSpPr>
            <p:nvPr/>
          </p:nvSpPr>
          <p:spPr bwMode="auto">
            <a:xfrm>
              <a:off x="8113683" y="5399694"/>
              <a:ext cx="31002" cy="38147"/>
            </a:xfrm>
            <a:custGeom>
              <a:avLst/>
              <a:gdLst/>
              <a:ahLst/>
              <a:cxnLst>
                <a:cxn ang="0">
                  <a:pos x="8" y="38"/>
                </a:cxn>
                <a:cxn ang="0">
                  <a:pos x="9" y="34"/>
                </a:cxn>
                <a:cxn ang="0">
                  <a:pos x="11" y="29"/>
                </a:cxn>
                <a:cxn ang="0">
                  <a:pos x="12" y="25"/>
                </a:cxn>
                <a:cxn ang="0">
                  <a:pos x="13" y="21"/>
                </a:cxn>
                <a:cxn ang="0">
                  <a:pos x="16" y="16"/>
                </a:cxn>
                <a:cxn ang="0">
                  <a:pos x="19" y="12"/>
                </a:cxn>
                <a:cxn ang="0">
                  <a:pos x="22" y="9"/>
                </a:cxn>
                <a:cxn ang="0">
                  <a:pos x="25" y="3"/>
                </a:cxn>
                <a:cxn ang="0">
                  <a:pos x="18" y="0"/>
                </a:cxn>
                <a:cxn ang="0">
                  <a:pos x="16" y="5"/>
                </a:cxn>
                <a:cxn ang="0">
                  <a:pos x="12" y="9"/>
                </a:cxn>
                <a:cxn ang="0">
                  <a:pos x="9" y="13"/>
                </a:cxn>
                <a:cxn ang="0">
                  <a:pos x="8" y="19"/>
                </a:cxn>
                <a:cxn ang="0">
                  <a:pos x="5" y="22"/>
                </a:cxn>
                <a:cxn ang="0">
                  <a:pos x="3" y="28"/>
                </a:cxn>
                <a:cxn ang="0">
                  <a:pos x="2" y="32"/>
                </a:cxn>
                <a:cxn ang="0">
                  <a:pos x="0" y="38"/>
                </a:cxn>
                <a:cxn ang="0">
                  <a:pos x="8" y="38"/>
                </a:cxn>
              </a:cxnLst>
              <a:rect l="0" t="0" r="r" b="b"/>
              <a:pathLst>
                <a:path w="25" h="38">
                  <a:moveTo>
                    <a:pt x="8" y="38"/>
                  </a:moveTo>
                  <a:lnTo>
                    <a:pt x="9" y="34"/>
                  </a:lnTo>
                  <a:lnTo>
                    <a:pt x="11" y="29"/>
                  </a:lnTo>
                  <a:lnTo>
                    <a:pt x="12" y="25"/>
                  </a:lnTo>
                  <a:lnTo>
                    <a:pt x="13" y="21"/>
                  </a:lnTo>
                  <a:lnTo>
                    <a:pt x="16" y="16"/>
                  </a:lnTo>
                  <a:lnTo>
                    <a:pt x="19" y="12"/>
                  </a:lnTo>
                  <a:lnTo>
                    <a:pt x="22" y="9"/>
                  </a:lnTo>
                  <a:lnTo>
                    <a:pt x="25" y="3"/>
                  </a:lnTo>
                  <a:lnTo>
                    <a:pt x="18" y="0"/>
                  </a:lnTo>
                  <a:lnTo>
                    <a:pt x="16" y="5"/>
                  </a:lnTo>
                  <a:lnTo>
                    <a:pt x="12" y="9"/>
                  </a:lnTo>
                  <a:lnTo>
                    <a:pt x="9" y="13"/>
                  </a:lnTo>
                  <a:lnTo>
                    <a:pt x="8" y="19"/>
                  </a:lnTo>
                  <a:lnTo>
                    <a:pt x="5" y="22"/>
                  </a:lnTo>
                  <a:lnTo>
                    <a:pt x="3" y="28"/>
                  </a:lnTo>
                  <a:lnTo>
                    <a:pt x="2" y="32"/>
                  </a:lnTo>
                  <a:lnTo>
                    <a:pt x="0" y="38"/>
                  </a:lnTo>
                  <a:lnTo>
                    <a:pt x="8" y="38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3" name="Freeform 177"/>
            <p:cNvSpPr>
              <a:spLocks/>
            </p:cNvSpPr>
            <p:nvPr/>
          </p:nvSpPr>
          <p:spPr bwMode="auto">
            <a:xfrm>
              <a:off x="8113683" y="5437841"/>
              <a:ext cx="24262" cy="26100"/>
            </a:xfrm>
            <a:custGeom>
              <a:avLst/>
              <a:gdLst/>
              <a:ahLst/>
              <a:cxnLst>
                <a:cxn ang="0">
                  <a:pos x="19" y="20"/>
                </a:cxn>
                <a:cxn ang="0">
                  <a:pos x="16" y="19"/>
                </a:cxn>
                <a:cxn ang="0">
                  <a:pos x="15" y="17"/>
                </a:cxn>
                <a:cxn ang="0">
                  <a:pos x="12" y="14"/>
                </a:cxn>
                <a:cxn ang="0">
                  <a:pos x="11" y="11"/>
                </a:cxn>
                <a:cxn ang="0">
                  <a:pos x="9" y="9"/>
                </a:cxn>
                <a:cxn ang="0">
                  <a:pos x="8" y="6"/>
                </a:cxn>
                <a:cxn ang="0">
                  <a:pos x="8" y="3"/>
                </a:cxn>
                <a:cxn ang="0">
                  <a:pos x="8" y="0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2" y="7"/>
                </a:cxn>
                <a:cxn ang="0">
                  <a:pos x="2" y="11"/>
                </a:cxn>
                <a:cxn ang="0">
                  <a:pos x="5" y="16"/>
                </a:cxn>
                <a:cxn ang="0">
                  <a:pos x="6" y="19"/>
                </a:cxn>
                <a:cxn ang="0">
                  <a:pos x="9" y="22"/>
                </a:cxn>
                <a:cxn ang="0">
                  <a:pos x="12" y="24"/>
                </a:cxn>
                <a:cxn ang="0">
                  <a:pos x="15" y="26"/>
                </a:cxn>
                <a:cxn ang="0">
                  <a:pos x="19" y="20"/>
                </a:cxn>
              </a:cxnLst>
              <a:rect l="0" t="0" r="r" b="b"/>
              <a:pathLst>
                <a:path w="19" h="26">
                  <a:moveTo>
                    <a:pt x="19" y="20"/>
                  </a:moveTo>
                  <a:lnTo>
                    <a:pt x="16" y="19"/>
                  </a:lnTo>
                  <a:lnTo>
                    <a:pt x="15" y="17"/>
                  </a:lnTo>
                  <a:lnTo>
                    <a:pt x="12" y="14"/>
                  </a:lnTo>
                  <a:lnTo>
                    <a:pt x="11" y="11"/>
                  </a:lnTo>
                  <a:lnTo>
                    <a:pt x="9" y="9"/>
                  </a:lnTo>
                  <a:lnTo>
                    <a:pt x="8" y="6"/>
                  </a:lnTo>
                  <a:lnTo>
                    <a:pt x="8" y="3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2" y="7"/>
                  </a:lnTo>
                  <a:lnTo>
                    <a:pt x="2" y="11"/>
                  </a:lnTo>
                  <a:lnTo>
                    <a:pt x="5" y="16"/>
                  </a:lnTo>
                  <a:lnTo>
                    <a:pt x="6" y="19"/>
                  </a:lnTo>
                  <a:lnTo>
                    <a:pt x="9" y="22"/>
                  </a:lnTo>
                  <a:lnTo>
                    <a:pt x="12" y="24"/>
                  </a:lnTo>
                  <a:lnTo>
                    <a:pt x="15" y="26"/>
                  </a:lnTo>
                  <a:lnTo>
                    <a:pt x="19" y="20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4" name="Freeform 178"/>
            <p:cNvSpPr>
              <a:spLocks/>
            </p:cNvSpPr>
            <p:nvPr/>
          </p:nvSpPr>
          <p:spPr bwMode="auto">
            <a:xfrm>
              <a:off x="8113683" y="5437841"/>
              <a:ext cx="24262" cy="26100"/>
            </a:xfrm>
            <a:custGeom>
              <a:avLst/>
              <a:gdLst/>
              <a:ahLst/>
              <a:cxnLst>
                <a:cxn ang="0">
                  <a:pos x="19" y="20"/>
                </a:cxn>
                <a:cxn ang="0">
                  <a:pos x="16" y="19"/>
                </a:cxn>
                <a:cxn ang="0">
                  <a:pos x="15" y="17"/>
                </a:cxn>
                <a:cxn ang="0">
                  <a:pos x="12" y="14"/>
                </a:cxn>
                <a:cxn ang="0">
                  <a:pos x="11" y="11"/>
                </a:cxn>
                <a:cxn ang="0">
                  <a:pos x="9" y="9"/>
                </a:cxn>
                <a:cxn ang="0">
                  <a:pos x="8" y="6"/>
                </a:cxn>
                <a:cxn ang="0">
                  <a:pos x="8" y="3"/>
                </a:cxn>
                <a:cxn ang="0">
                  <a:pos x="8" y="0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2" y="7"/>
                </a:cxn>
                <a:cxn ang="0">
                  <a:pos x="2" y="11"/>
                </a:cxn>
                <a:cxn ang="0">
                  <a:pos x="5" y="16"/>
                </a:cxn>
                <a:cxn ang="0">
                  <a:pos x="6" y="19"/>
                </a:cxn>
                <a:cxn ang="0">
                  <a:pos x="9" y="22"/>
                </a:cxn>
                <a:cxn ang="0">
                  <a:pos x="12" y="24"/>
                </a:cxn>
                <a:cxn ang="0">
                  <a:pos x="15" y="26"/>
                </a:cxn>
                <a:cxn ang="0">
                  <a:pos x="19" y="20"/>
                </a:cxn>
              </a:cxnLst>
              <a:rect l="0" t="0" r="r" b="b"/>
              <a:pathLst>
                <a:path w="19" h="26">
                  <a:moveTo>
                    <a:pt x="19" y="20"/>
                  </a:moveTo>
                  <a:lnTo>
                    <a:pt x="16" y="19"/>
                  </a:lnTo>
                  <a:lnTo>
                    <a:pt x="15" y="17"/>
                  </a:lnTo>
                  <a:lnTo>
                    <a:pt x="12" y="14"/>
                  </a:lnTo>
                  <a:lnTo>
                    <a:pt x="11" y="11"/>
                  </a:lnTo>
                  <a:lnTo>
                    <a:pt x="9" y="9"/>
                  </a:lnTo>
                  <a:lnTo>
                    <a:pt x="8" y="6"/>
                  </a:lnTo>
                  <a:lnTo>
                    <a:pt x="8" y="3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2" y="7"/>
                  </a:lnTo>
                  <a:lnTo>
                    <a:pt x="2" y="11"/>
                  </a:lnTo>
                  <a:lnTo>
                    <a:pt x="5" y="16"/>
                  </a:lnTo>
                  <a:lnTo>
                    <a:pt x="6" y="19"/>
                  </a:lnTo>
                  <a:lnTo>
                    <a:pt x="9" y="22"/>
                  </a:lnTo>
                  <a:lnTo>
                    <a:pt x="12" y="24"/>
                  </a:lnTo>
                  <a:lnTo>
                    <a:pt x="15" y="26"/>
                  </a:lnTo>
                  <a:lnTo>
                    <a:pt x="19" y="20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5" name="Freeform 179"/>
            <p:cNvSpPr>
              <a:spLocks/>
            </p:cNvSpPr>
            <p:nvPr/>
          </p:nvSpPr>
          <p:spPr bwMode="auto">
            <a:xfrm>
              <a:off x="8132553" y="5457918"/>
              <a:ext cx="64698" cy="19074"/>
            </a:xfrm>
            <a:custGeom>
              <a:avLst/>
              <a:gdLst/>
              <a:ahLst/>
              <a:cxnLst>
                <a:cxn ang="0">
                  <a:pos x="52" y="12"/>
                </a:cxn>
                <a:cxn ang="0">
                  <a:pos x="46" y="12"/>
                </a:cxn>
                <a:cxn ang="0">
                  <a:pos x="39" y="13"/>
                </a:cxn>
                <a:cxn ang="0">
                  <a:pos x="33" y="10"/>
                </a:cxn>
                <a:cxn ang="0">
                  <a:pos x="27" y="9"/>
                </a:cxn>
                <a:cxn ang="0">
                  <a:pos x="21" y="7"/>
                </a:cxn>
                <a:cxn ang="0">
                  <a:pos x="16" y="6"/>
                </a:cxn>
                <a:cxn ang="0">
                  <a:pos x="10" y="3"/>
                </a:cxn>
                <a:cxn ang="0">
                  <a:pos x="4" y="0"/>
                </a:cxn>
                <a:cxn ang="0">
                  <a:pos x="0" y="6"/>
                </a:cxn>
                <a:cxn ang="0">
                  <a:pos x="6" y="10"/>
                </a:cxn>
                <a:cxn ang="0">
                  <a:pos x="13" y="12"/>
                </a:cxn>
                <a:cxn ang="0">
                  <a:pos x="19" y="15"/>
                </a:cxn>
                <a:cxn ang="0">
                  <a:pos x="24" y="17"/>
                </a:cxn>
                <a:cxn ang="0">
                  <a:pos x="32" y="17"/>
                </a:cxn>
                <a:cxn ang="0">
                  <a:pos x="39" y="19"/>
                </a:cxn>
                <a:cxn ang="0">
                  <a:pos x="45" y="19"/>
                </a:cxn>
                <a:cxn ang="0">
                  <a:pos x="52" y="19"/>
                </a:cxn>
                <a:cxn ang="0">
                  <a:pos x="52" y="12"/>
                </a:cxn>
              </a:cxnLst>
              <a:rect l="0" t="0" r="r" b="b"/>
              <a:pathLst>
                <a:path w="52" h="19">
                  <a:moveTo>
                    <a:pt x="52" y="12"/>
                  </a:moveTo>
                  <a:lnTo>
                    <a:pt x="46" y="12"/>
                  </a:lnTo>
                  <a:lnTo>
                    <a:pt x="39" y="13"/>
                  </a:lnTo>
                  <a:lnTo>
                    <a:pt x="33" y="10"/>
                  </a:lnTo>
                  <a:lnTo>
                    <a:pt x="27" y="9"/>
                  </a:lnTo>
                  <a:lnTo>
                    <a:pt x="21" y="7"/>
                  </a:lnTo>
                  <a:lnTo>
                    <a:pt x="16" y="6"/>
                  </a:lnTo>
                  <a:lnTo>
                    <a:pt x="10" y="3"/>
                  </a:lnTo>
                  <a:lnTo>
                    <a:pt x="4" y="0"/>
                  </a:lnTo>
                  <a:lnTo>
                    <a:pt x="0" y="6"/>
                  </a:lnTo>
                  <a:lnTo>
                    <a:pt x="6" y="10"/>
                  </a:lnTo>
                  <a:lnTo>
                    <a:pt x="13" y="12"/>
                  </a:lnTo>
                  <a:lnTo>
                    <a:pt x="19" y="15"/>
                  </a:lnTo>
                  <a:lnTo>
                    <a:pt x="24" y="17"/>
                  </a:lnTo>
                  <a:lnTo>
                    <a:pt x="32" y="17"/>
                  </a:lnTo>
                  <a:lnTo>
                    <a:pt x="39" y="19"/>
                  </a:lnTo>
                  <a:lnTo>
                    <a:pt x="45" y="19"/>
                  </a:lnTo>
                  <a:lnTo>
                    <a:pt x="52" y="19"/>
                  </a:lnTo>
                  <a:lnTo>
                    <a:pt x="52" y="12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6" name="Freeform 180"/>
            <p:cNvSpPr>
              <a:spLocks/>
            </p:cNvSpPr>
            <p:nvPr/>
          </p:nvSpPr>
          <p:spPr bwMode="auto">
            <a:xfrm>
              <a:off x="8132553" y="5457918"/>
              <a:ext cx="64698" cy="19074"/>
            </a:xfrm>
            <a:custGeom>
              <a:avLst/>
              <a:gdLst/>
              <a:ahLst/>
              <a:cxnLst>
                <a:cxn ang="0">
                  <a:pos x="52" y="12"/>
                </a:cxn>
                <a:cxn ang="0">
                  <a:pos x="46" y="12"/>
                </a:cxn>
                <a:cxn ang="0">
                  <a:pos x="39" y="13"/>
                </a:cxn>
                <a:cxn ang="0">
                  <a:pos x="33" y="10"/>
                </a:cxn>
                <a:cxn ang="0">
                  <a:pos x="27" y="9"/>
                </a:cxn>
                <a:cxn ang="0">
                  <a:pos x="21" y="7"/>
                </a:cxn>
                <a:cxn ang="0">
                  <a:pos x="16" y="6"/>
                </a:cxn>
                <a:cxn ang="0">
                  <a:pos x="10" y="3"/>
                </a:cxn>
                <a:cxn ang="0">
                  <a:pos x="4" y="0"/>
                </a:cxn>
                <a:cxn ang="0">
                  <a:pos x="0" y="6"/>
                </a:cxn>
                <a:cxn ang="0">
                  <a:pos x="6" y="10"/>
                </a:cxn>
                <a:cxn ang="0">
                  <a:pos x="13" y="12"/>
                </a:cxn>
                <a:cxn ang="0">
                  <a:pos x="19" y="15"/>
                </a:cxn>
                <a:cxn ang="0">
                  <a:pos x="24" y="17"/>
                </a:cxn>
                <a:cxn ang="0">
                  <a:pos x="32" y="17"/>
                </a:cxn>
                <a:cxn ang="0">
                  <a:pos x="39" y="19"/>
                </a:cxn>
                <a:cxn ang="0">
                  <a:pos x="45" y="19"/>
                </a:cxn>
                <a:cxn ang="0">
                  <a:pos x="52" y="19"/>
                </a:cxn>
                <a:cxn ang="0">
                  <a:pos x="52" y="12"/>
                </a:cxn>
              </a:cxnLst>
              <a:rect l="0" t="0" r="r" b="b"/>
              <a:pathLst>
                <a:path w="52" h="19">
                  <a:moveTo>
                    <a:pt x="52" y="12"/>
                  </a:moveTo>
                  <a:lnTo>
                    <a:pt x="46" y="12"/>
                  </a:lnTo>
                  <a:lnTo>
                    <a:pt x="39" y="13"/>
                  </a:lnTo>
                  <a:lnTo>
                    <a:pt x="33" y="10"/>
                  </a:lnTo>
                  <a:lnTo>
                    <a:pt x="27" y="9"/>
                  </a:lnTo>
                  <a:lnTo>
                    <a:pt x="21" y="7"/>
                  </a:lnTo>
                  <a:lnTo>
                    <a:pt x="16" y="6"/>
                  </a:lnTo>
                  <a:lnTo>
                    <a:pt x="10" y="3"/>
                  </a:lnTo>
                  <a:lnTo>
                    <a:pt x="4" y="0"/>
                  </a:lnTo>
                  <a:lnTo>
                    <a:pt x="0" y="6"/>
                  </a:lnTo>
                  <a:lnTo>
                    <a:pt x="6" y="10"/>
                  </a:lnTo>
                  <a:lnTo>
                    <a:pt x="13" y="12"/>
                  </a:lnTo>
                  <a:lnTo>
                    <a:pt x="19" y="15"/>
                  </a:lnTo>
                  <a:lnTo>
                    <a:pt x="24" y="17"/>
                  </a:lnTo>
                  <a:lnTo>
                    <a:pt x="32" y="17"/>
                  </a:lnTo>
                  <a:lnTo>
                    <a:pt x="39" y="19"/>
                  </a:lnTo>
                  <a:lnTo>
                    <a:pt x="45" y="19"/>
                  </a:lnTo>
                  <a:lnTo>
                    <a:pt x="52" y="19"/>
                  </a:lnTo>
                  <a:lnTo>
                    <a:pt x="52" y="12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7" name="Freeform 181"/>
            <p:cNvSpPr>
              <a:spLocks/>
            </p:cNvSpPr>
            <p:nvPr/>
          </p:nvSpPr>
          <p:spPr bwMode="auto">
            <a:xfrm>
              <a:off x="8197251" y="5447880"/>
              <a:ext cx="70090" cy="29112"/>
            </a:xfrm>
            <a:custGeom>
              <a:avLst/>
              <a:gdLst/>
              <a:ahLst/>
              <a:cxnLst>
                <a:cxn ang="0">
                  <a:pos x="52" y="0"/>
                </a:cxn>
                <a:cxn ang="0">
                  <a:pos x="46" y="3"/>
                </a:cxn>
                <a:cxn ang="0">
                  <a:pos x="39" y="7"/>
                </a:cxn>
                <a:cxn ang="0">
                  <a:pos x="33" y="10"/>
                </a:cxn>
                <a:cxn ang="0">
                  <a:pos x="26" y="14"/>
                </a:cxn>
                <a:cxn ang="0">
                  <a:pos x="19" y="17"/>
                </a:cxn>
                <a:cxn ang="0">
                  <a:pos x="13" y="19"/>
                </a:cxn>
                <a:cxn ang="0">
                  <a:pos x="7" y="22"/>
                </a:cxn>
                <a:cxn ang="0">
                  <a:pos x="0" y="22"/>
                </a:cxn>
                <a:cxn ang="0">
                  <a:pos x="0" y="29"/>
                </a:cxn>
                <a:cxn ang="0">
                  <a:pos x="7" y="29"/>
                </a:cxn>
                <a:cxn ang="0">
                  <a:pos x="14" y="26"/>
                </a:cxn>
                <a:cxn ang="0">
                  <a:pos x="21" y="23"/>
                </a:cxn>
                <a:cxn ang="0">
                  <a:pos x="29" y="20"/>
                </a:cxn>
                <a:cxn ang="0">
                  <a:pos x="36" y="17"/>
                </a:cxn>
                <a:cxn ang="0">
                  <a:pos x="43" y="13"/>
                </a:cxn>
                <a:cxn ang="0">
                  <a:pos x="49" y="10"/>
                </a:cxn>
                <a:cxn ang="0">
                  <a:pos x="56" y="6"/>
                </a:cxn>
                <a:cxn ang="0">
                  <a:pos x="52" y="0"/>
                </a:cxn>
              </a:cxnLst>
              <a:rect l="0" t="0" r="r" b="b"/>
              <a:pathLst>
                <a:path w="56" h="29">
                  <a:moveTo>
                    <a:pt x="52" y="0"/>
                  </a:moveTo>
                  <a:lnTo>
                    <a:pt x="46" y="3"/>
                  </a:lnTo>
                  <a:lnTo>
                    <a:pt x="39" y="7"/>
                  </a:lnTo>
                  <a:lnTo>
                    <a:pt x="33" y="10"/>
                  </a:lnTo>
                  <a:lnTo>
                    <a:pt x="26" y="14"/>
                  </a:lnTo>
                  <a:lnTo>
                    <a:pt x="19" y="17"/>
                  </a:lnTo>
                  <a:lnTo>
                    <a:pt x="13" y="19"/>
                  </a:lnTo>
                  <a:lnTo>
                    <a:pt x="7" y="22"/>
                  </a:lnTo>
                  <a:lnTo>
                    <a:pt x="0" y="22"/>
                  </a:lnTo>
                  <a:lnTo>
                    <a:pt x="0" y="29"/>
                  </a:lnTo>
                  <a:lnTo>
                    <a:pt x="7" y="29"/>
                  </a:lnTo>
                  <a:lnTo>
                    <a:pt x="14" y="26"/>
                  </a:lnTo>
                  <a:lnTo>
                    <a:pt x="21" y="23"/>
                  </a:lnTo>
                  <a:lnTo>
                    <a:pt x="29" y="20"/>
                  </a:lnTo>
                  <a:lnTo>
                    <a:pt x="36" y="17"/>
                  </a:lnTo>
                  <a:lnTo>
                    <a:pt x="43" y="13"/>
                  </a:lnTo>
                  <a:lnTo>
                    <a:pt x="49" y="10"/>
                  </a:lnTo>
                  <a:lnTo>
                    <a:pt x="56" y="6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8" name="Freeform 182"/>
            <p:cNvSpPr>
              <a:spLocks/>
            </p:cNvSpPr>
            <p:nvPr/>
          </p:nvSpPr>
          <p:spPr bwMode="auto">
            <a:xfrm>
              <a:off x="8197251" y="5447880"/>
              <a:ext cx="70090" cy="29112"/>
            </a:xfrm>
            <a:custGeom>
              <a:avLst/>
              <a:gdLst/>
              <a:ahLst/>
              <a:cxnLst>
                <a:cxn ang="0">
                  <a:pos x="52" y="0"/>
                </a:cxn>
                <a:cxn ang="0">
                  <a:pos x="46" y="3"/>
                </a:cxn>
                <a:cxn ang="0">
                  <a:pos x="39" y="7"/>
                </a:cxn>
                <a:cxn ang="0">
                  <a:pos x="33" y="10"/>
                </a:cxn>
                <a:cxn ang="0">
                  <a:pos x="26" y="14"/>
                </a:cxn>
                <a:cxn ang="0">
                  <a:pos x="19" y="17"/>
                </a:cxn>
                <a:cxn ang="0">
                  <a:pos x="13" y="19"/>
                </a:cxn>
                <a:cxn ang="0">
                  <a:pos x="7" y="22"/>
                </a:cxn>
                <a:cxn ang="0">
                  <a:pos x="0" y="22"/>
                </a:cxn>
                <a:cxn ang="0">
                  <a:pos x="0" y="29"/>
                </a:cxn>
                <a:cxn ang="0">
                  <a:pos x="7" y="29"/>
                </a:cxn>
                <a:cxn ang="0">
                  <a:pos x="14" y="26"/>
                </a:cxn>
                <a:cxn ang="0">
                  <a:pos x="21" y="23"/>
                </a:cxn>
                <a:cxn ang="0">
                  <a:pos x="29" y="20"/>
                </a:cxn>
                <a:cxn ang="0">
                  <a:pos x="36" y="17"/>
                </a:cxn>
                <a:cxn ang="0">
                  <a:pos x="43" y="13"/>
                </a:cxn>
                <a:cxn ang="0">
                  <a:pos x="49" y="10"/>
                </a:cxn>
                <a:cxn ang="0">
                  <a:pos x="56" y="6"/>
                </a:cxn>
                <a:cxn ang="0">
                  <a:pos x="52" y="0"/>
                </a:cxn>
              </a:cxnLst>
              <a:rect l="0" t="0" r="r" b="b"/>
              <a:pathLst>
                <a:path w="56" h="29">
                  <a:moveTo>
                    <a:pt x="52" y="0"/>
                  </a:moveTo>
                  <a:lnTo>
                    <a:pt x="46" y="3"/>
                  </a:lnTo>
                  <a:lnTo>
                    <a:pt x="39" y="7"/>
                  </a:lnTo>
                  <a:lnTo>
                    <a:pt x="33" y="10"/>
                  </a:lnTo>
                  <a:lnTo>
                    <a:pt x="26" y="14"/>
                  </a:lnTo>
                  <a:lnTo>
                    <a:pt x="19" y="17"/>
                  </a:lnTo>
                  <a:lnTo>
                    <a:pt x="13" y="19"/>
                  </a:lnTo>
                  <a:lnTo>
                    <a:pt x="7" y="22"/>
                  </a:lnTo>
                  <a:lnTo>
                    <a:pt x="0" y="22"/>
                  </a:lnTo>
                  <a:lnTo>
                    <a:pt x="0" y="29"/>
                  </a:lnTo>
                  <a:lnTo>
                    <a:pt x="7" y="29"/>
                  </a:lnTo>
                  <a:lnTo>
                    <a:pt x="14" y="26"/>
                  </a:lnTo>
                  <a:lnTo>
                    <a:pt x="21" y="23"/>
                  </a:lnTo>
                  <a:lnTo>
                    <a:pt x="29" y="20"/>
                  </a:lnTo>
                  <a:lnTo>
                    <a:pt x="36" y="17"/>
                  </a:lnTo>
                  <a:lnTo>
                    <a:pt x="43" y="13"/>
                  </a:lnTo>
                  <a:lnTo>
                    <a:pt x="49" y="10"/>
                  </a:lnTo>
                  <a:lnTo>
                    <a:pt x="56" y="6"/>
                  </a:lnTo>
                  <a:lnTo>
                    <a:pt x="52" y="0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9" name="Freeform 183"/>
            <p:cNvSpPr>
              <a:spLocks/>
            </p:cNvSpPr>
            <p:nvPr/>
          </p:nvSpPr>
          <p:spPr bwMode="auto">
            <a:xfrm>
              <a:off x="7803671" y="5254135"/>
              <a:ext cx="26958" cy="27104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1" y="6"/>
                </a:cxn>
                <a:cxn ang="0">
                  <a:pos x="3" y="8"/>
                </a:cxn>
                <a:cxn ang="0">
                  <a:pos x="6" y="11"/>
                </a:cxn>
                <a:cxn ang="0">
                  <a:pos x="7" y="16"/>
                </a:cxn>
                <a:cxn ang="0">
                  <a:pos x="9" y="18"/>
                </a:cxn>
                <a:cxn ang="0">
                  <a:pos x="10" y="21"/>
                </a:cxn>
                <a:cxn ang="0">
                  <a:pos x="13" y="23"/>
                </a:cxn>
                <a:cxn ang="0">
                  <a:pos x="14" y="27"/>
                </a:cxn>
                <a:cxn ang="0">
                  <a:pos x="21" y="23"/>
                </a:cxn>
                <a:cxn ang="0">
                  <a:pos x="19" y="20"/>
                </a:cxn>
                <a:cxn ang="0">
                  <a:pos x="17" y="17"/>
                </a:cxn>
                <a:cxn ang="0">
                  <a:pos x="16" y="14"/>
                </a:cxn>
                <a:cxn ang="0">
                  <a:pos x="14" y="11"/>
                </a:cxn>
                <a:cxn ang="0">
                  <a:pos x="13" y="8"/>
                </a:cxn>
                <a:cxn ang="0">
                  <a:pos x="10" y="4"/>
                </a:cxn>
                <a:cxn ang="0">
                  <a:pos x="9" y="3"/>
                </a:cxn>
                <a:cxn ang="0">
                  <a:pos x="7" y="0"/>
                </a:cxn>
                <a:cxn ang="0">
                  <a:pos x="0" y="3"/>
                </a:cxn>
              </a:cxnLst>
              <a:rect l="0" t="0" r="r" b="b"/>
              <a:pathLst>
                <a:path w="21" h="27">
                  <a:moveTo>
                    <a:pt x="0" y="3"/>
                  </a:moveTo>
                  <a:lnTo>
                    <a:pt x="1" y="6"/>
                  </a:lnTo>
                  <a:lnTo>
                    <a:pt x="3" y="8"/>
                  </a:lnTo>
                  <a:lnTo>
                    <a:pt x="6" y="11"/>
                  </a:lnTo>
                  <a:lnTo>
                    <a:pt x="7" y="16"/>
                  </a:lnTo>
                  <a:lnTo>
                    <a:pt x="9" y="18"/>
                  </a:lnTo>
                  <a:lnTo>
                    <a:pt x="10" y="21"/>
                  </a:lnTo>
                  <a:lnTo>
                    <a:pt x="13" y="23"/>
                  </a:lnTo>
                  <a:lnTo>
                    <a:pt x="14" y="27"/>
                  </a:lnTo>
                  <a:lnTo>
                    <a:pt x="21" y="23"/>
                  </a:lnTo>
                  <a:lnTo>
                    <a:pt x="19" y="20"/>
                  </a:lnTo>
                  <a:lnTo>
                    <a:pt x="17" y="17"/>
                  </a:lnTo>
                  <a:lnTo>
                    <a:pt x="16" y="14"/>
                  </a:lnTo>
                  <a:lnTo>
                    <a:pt x="14" y="11"/>
                  </a:lnTo>
                  <a:lnTo>
                    <a:pt x="13" y="8"/>
                  </a:lnTo>
                  <a:lnTo>
                    <a:pt x="10" y="4"/>
                  </a:lnTo>
                  <a:lnTo>
                    <a:pt x="9" y="3"/>
                  </a:lnTo>
                  <a:lnTo>
                    <a:pt x="7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0" name="Freeform 184"/>
            <p:cNvSpPr>
              <a:spLocks/>
            </p:cNvSpPr>
            <p:nvPr/>
          </p:nvSpPr>
          <p:spPr bwMode="auto">
            <a:xfrm>
              <a:off x="7803671" y="5254135"/>
              <a:ext cx="26958" cy="27104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1" y="6"/>
                </a:cxn>
                <a:cxn ang="0">
                  <a:pos x="3" y="8"/>
                </a:cxn>
                <a:cxn ang="0">
                  <a:pos x="6" y="11"/>
                </a:cxn>
                <a:cxn ang="0">
                  <a:pos x="7" y="16"/>
                </a:cxn>
                <a:cxn ang="0">
                  <a:pos x="9" y="18"/>
                </a:cxn>
                <a:cxn ang="0">
                  <a:pos x="10" y="21"/>
                </a:cxn>
                <a:cxn ang="0">
                  <a:pos x="13" y="23"/>
                </a:cxn>
                <a:cxn ang="0">
                  <a:pos x="14" y="27"/>
                </a:cxn>
                <a:cxn ang="0">
                  <a:pos x="21" y="23"/>
                </a:cxn>
                <a:cxn ang="0">
                  <a:pos x="19" y="20"/>
                </a:cxn>
                <a:cxn ang="0">
                  <a:pos x="17" y="17"/>
                </a:cxn>
                <a:cxn ang="0">
                  <a:pos x="16" y="14"/>
                </a:cxn>
                <a:cxn ang="0">
                  <a:pos x="14" y="11"/>
                </a:cxn>
                <a:cxn ang="0">
                  <a:pos x="13" y="8"/>
                </a:cxn>
                <a:cxn ang="0">
                  <a:pos x="10" y="4"/>
                </a:cxn>
                <a:cxn ang="0">
                  <a:pos x="9" y="3"/>
                </a:cxn>
                <a:cxn ang="0">
                  <a:pos x="7" y="0"/>
                </a:cxn>
                <a:cxn ang="0">
                  <a:pos x="0" y="3"/>
                </a:cxn>
              </a:cxnLst>
              <a:rect l="0" t="0" r="r" b="b"/>
              <a:pathLst>
                <a:path w="21" h="27">
                  <a:moveTo>
                    <a:pt x="0" y="3"/>
                  </a:moveTo>
                  <a:lnTo>
                    <a:pt x="1" y="6"/>
                  </a:lnTo>
                  <a:lnTo>
                    <a:pt x="3" y="8"/>
                  </a:lnTo>
                  <a:lnTo>
                    <a:pt x="6" y="11"/>
                  </a:lnTo>
                  <a:lnTo>
                    <a:pt x="7" y="16"/>
                  </a:lnTo>
                  <a:lnTo>
                    <a:pt x="9" y="18"/>
                  </a:lnTo>
                  <a:lnTo>
                    <a:pt x="10" y="21"/>
                  </a:lnTo>
                  <a:lnTo>
                    <a:pt x="13" y="23"/>
                  </a:lnTo>
                  <a:lnTo>
                    <a:pt x="14" y="27"/>
                  </a:lnTo>
                  <a:lnTo>
                    <a:pt x="21" y="23"/>
                  </a:lnTo>
                  <a:lnTo>
                    <a:pt x="19" y="20"/>
                  </a:lnTo>
                  <a:lnTo>
                    <a:pt x="17" y="17"/>
                  </a:lnTo>
                  <a:lnTo>
                    <a:pt x="16" y="14"/>
                  </a:lnTo>
                  <a:lnTo>
                    <a:pt x="14" y="11"/>
                  </a:lnTo>
                  <a:lnTo>
                    <a:pt x="13" y="8"/>
                  </a:lnTo>
                  <a:lnTo>
                    <a:pt x="10" y="4"/>
                  </a:lnTo>
                  <a:lnTo>
                    <a:pt x="9" y="3"/>
                  </a:lnTo>
                  <a:lnTo>
                    <a:pt x="7" y="0"/>
                  </a:lnTo>
                  <a:lnTo>
                    <a:pt x="0" y="3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1" name="Freeform 185"/>
            <p:cNvSpPr>
              <a:spLocks/>
            </p:cNvSpPr>
            <p:nvPr/>
          </p:nvSpPr>
          <p:spPr bwMode="auto">
            <a:xfrm>
              <a:off x="7795583" y="5223015"/>
              <a:ext cx="17523" cy="34131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5"/>
                </a:cxn>
                <a:cxn ang="0">
                  <a:pos x="1" y="11"/>
                </a:cxn>
                <a:cxn ang="0">
                  <a:pos x="1" y="13"/>
                </a:cxn>
                <a:cxn ang="0">
                  <a:pos x="3" y="18"/>
                </a:cxn>
                <a:cxn ang="0">
                  <a:pos x="4" y="22"/>
                </a:cxn>
                <a:cxn ang="0">
                  <a:pos x="5" y="25"/>
                </a:cxn>
                <a:cxn ang="0">
                  <a:pos x="7" y="29"/>
                </a:cxn>
                <a:cxn ang="0">
                  <a:pos x="8" y="34"/>
                </a:cxn>
                <a:cxn ang="0">
                  <a:pos x="14" y="31"/>
                </a:cxn>
                <a:cxn ang="0">
                  <a:pos x="13" y="26"/>
                </a:cxn>
                <a:cxn ang="0">
                  <a:pos x="11" y="24"/>
                </a:cxn>
                <a:cxn ang="0">
                  <a:pos x="11" y="19"/>
                </a:cxn>
                <a:cxn ang="0">
                  <a:pos x="10" y="16"/>
                </a:cxn>
                <a:cxn ang="0">
                  <a:pos x="8" y="12"/>
                </a:cxn>
                <a:cxn ang="0">
                  <a:pos x="8" y="9"/>
                </a:cxn>
                <a:cxn ang="0">
                  <a:pos x="8" y="5"/>
                </a:cxn>
                <a:cxn ang="0">
                  <a:pos x="8" y="2"/>
                </a:cxn>
                <a:cxn ang="0">
                  <a:pos x="1" y="0"/>
                </a:cxn>
              </a:cxnLst>
              <a:rect l="0" t="0" r="r" b="b"/>
              <a:pathLst>
                <a:path w="14" h="34">
                  <a:moveTo>
                    <a:pt x="1" y="0"/>
                  </a:moveTo>
                  <a:lnTo>
                    <a:pt x="0" y="5"/>
                  </a:lnTo>
                  <a:lnTo>
                    <a:pt x="1" y="11"/>
                  </a:lnTo>
                  <a:lnTo>
                    <a:pt x="1" y="13"/>
                  </a:lnTo>
                  <a:lnTo>
                    <a:pt x="3" y="18"/>
                  </a:lnTo>
                  <a:lnTo>
                    <a:pt x="4" y="22"/>
                  </a:lnTo>
                  <a:lnTo>
                    <a:pt x="5" y="25"/>
                  </a:lnTo>
                  <a:lnTo>
                    <a:pt x="7" y="29"/>
                  </a:lnTo>
                  <a:lnTo>
                    <a:pt x="8" y="34"/>
                  </a:lnTo>
                  <a:lnTo>
                    <a:pt x="14" y="31"/>
                  </a:lnTo>
                  <a:lnTo>
                    <a:pt x="13" y="26"/>
                  </a:lnTo>
                  <a:lnTo>
                    <a:pt x="11" y="24"/>
                  </a:lnTo>
                  <a:lnTo>
                    <a:pt x="11" y="19"/>
                  </a:lnTo>
                  <a:lnTo>
                    <a:pt x="10" y="16"/>
                  </a:lnTo>
                  <a:lnTo>
                    <a:pt x="8" y="12"/>
                  </a:lnTo>
                  <a:lnTo>
                    <a:pt x="8" y="9"/>
                  </a:lnTo>
                  <a:lnTo>
                    <a:pt x="8" y="5"/>
                  </a:lnTo>
                  <a:lnTo>
                    <a:pt x="8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2" name="Freeform 186"/>
            <p:cNvSpPr>
              <a:spLocks/>
            </p:cNvSpPr>
            <p:nvPr/>
          </p:nvSpPr>
          <p:spPr bwMode="auto">
            <a:xfrm>
              <a:off x="7795583" y="5223015"/>
              <a:ext cx="17523" cy="34131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5"/>
                </a:cxn>
                <a:cxn ang="0">
                  <a:pos x="1" y="11"/>
                </a:cxn>
                <a:cxn ang="0">
                  <a:pos x="1" y="13"/>
                </a:cxn>
                <a:cxn ang="0">
                  <a:pos x="3" y="18"/>
                </a:cxn>
                <a:cxn ang="0">
                  <a:pos x="4" y="22"/>
                </a:cxn>
                <a:cxn ang="0">
                  <a:pos x="5" y="25"/>
                </a:cxn>
                <a:cxn ang="0">
                  <a:pos x="7" y="29"/>
                </a:cxn>
                <a:cxn ang="0">
                  <a:pos x="8" y="34"/>
                </a:cxn>
                <a:cxn ang="0">
                  <a:pos x="14" y="31"/>
                </a:cxn>
                <a:cxn ang="0">
                  <a:pos x="13" y="26"/>
                </a:cxn>
                <a:cxn ang="0">
                  <a:pos x="11" y="24"/>
                </a:cxn>
                <a:cxn ang="0">
                  <a:pos x="11" y="19"/>
                </a:cxn>
                <a:cxn ang="0">
                  <a:pos x="10" y="16"/>
                </a:cxn>
                <a:cxn ang="0">
                  <a:pos x="8" y="12"/>
                </a:cxn>
                <a:cxn ang="0">
                  <a:pos x="8" y="9"/>
                </a:cxn>
                <a:cxn ang="0">
                  <a:pos x="8" y="5"/>
                </a:cxn>
                <a:cxn ang="0">
                  <a:pos x="8" y="2"/>
                </a:cxn>
                <a:cxn ang="0">
                  <a:pos x="1" y="0"/>
                </a:cxn>
              </a:cxnLst>
              <a:rect l="0" t="0" r="r" b="b"/>
              <a:pathLst>
                <a:path w="14" h="34">
                  <a:moveTo>
                    <a:pt x="1" y="0"/>
                  </a:moveTo>
                  <a:lnTo>
                    <a:pt x="0" y="5"/>
                  </a:lnTo>
                  <a:lnTo>
                    <a:pt x="1" y="11"/>
                  </a:lnTo>
                  <a:lnTo>
                    <a:pt x="1" y="13"/>
                  </a:lnTo>
                  <a:lnTo>
                    <a:pt x="3" y="18"/>
                  </a:lnTo>
                  <a:lnTo>
                    <a:pt x="4" y="22"/>
                  </a:lnTo>
                  <a:lnTo>
                    <a:pt x="5" y="25"/>
                  </a:lnTo>
                  <a:lnTo>
                    <a:pt x="7" y="29"/>
                  </a:lnTo>
                  <a:lnTo>
                    <a:pt x="8" y="34"/>
                  </a:lnTo>
                  <a:lnTo>
                    <a:pt x="14" y="31"/>
                  </a:lnTo>
                  <a:lnTo>
                    <a:pt x="13" y="26"/>
                  </a:lnTo>
                  <a:lnTo>
                    <a:pt x="11" y="24"/>
                  </a:lnTo>
                  <a:lnTo>
                    <a:pt x="11" y="19"/>
                  </a:lnTo>
                  <a:lnTo>
                    <a:pt x="10" y="16"/>
                  </a:lnTo>
                  <a:lnTo>
                    <a:pt x="8" y="12"/>
                  </a:lnTo>
                  <a:lnTo>
                    <a:pt x="8" y="9"/>
                  </a:lnTo>
                  <a:lnTo>
                    <a:pt x="8" y="5"/>
                  </a:lnTo>
                  <a:lnTo>
                    <a:pt x="8" y="2"/>
                  </a:lnTo>
                  <a:lnTo>
                    <a:pt x="1" y="0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3" name="Freeform 187"/>
            <p:cNvSpPr>
              <a:spLocks/>
            </p:cNvSpPr>
            <p:nvPr/>
          </p:nvSpPr>
          <p:spPr bwMode="auto">
            <a:xfrm>
              <a:off x="7796932" y="5194907"/>
              <a:ext cx="22913" cy="30116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10" y="2"/>
                </a:cxn>
                <a:cxn ang="0">
                  <a:pos x="9" y="7"/>
                </a:cxn>
                <a:cxn ang="0">
                  <a:pos x="6" y="11"/>
                </a:cxn>
                <a:cxn ang="0">
                  <a:pos x="4" y="14"/>
                </a:cxn>
                <a:cxn ang="0">
                  <a:pos x="3" y="18"/>
                </a:cxn>
                <a:cxn ang="0">
                  <a:pos x="2" y="21"/>
                </a:cxn>
                <a:cxn ang="0">
                  <a:pos x="0" y="26"/>
                </a:cxn>
                <a:cxn ang="0">
                  <a:pos x="0" y="30"/>
                </a:cxn>
                <a:cxn ang="0">
                  <a:pos x="7" y="30"/>
                </a:cxn>
                <a:cxn ang="0">
                  <a:pos x="7" y="27"/>
                </a:cxn>
                <a:cxn ang="0">
                  <a:pos x="9" y="23"/>
                </a:cxn>
                <a:cxn ang="0">
                  <a:pos x="10" y="20"/>
                </a:cxn>
                <a:cxn ang="0">
                  <a:pos x="12" y="17"/>
                </a:cxn>
                <a:cxn ang="0">
                  <a:pos x="13" y="14"/>
                </a:cxn>
                <a:cxn ang="0">
                  <a:pos x="15" y="11"/>
                </a:cxn>
                <a:cxn ang="0">
                  <a:pos x="16" y="7"/>
                </a:cxn>
                <a:cxn ang="0">
                  <a:pos x="19" y="5"/>
                </a:cxn>
                <a:cxn ang="0">
                  <a:pos x="13" y="0"/>
                </a:cxn>
              </a:cxnLst>
              <a:rect l="0" t="0" r="r" b="b"/>
              <a:pathLst>
                <a:path w="19" h="30">
                  <a:moveTo>
                    <a:pt x="13" y="0"/>
                  </a:moveTo>
                  <a:lnTo>
                    <a:pt x="10" y="2"/>
                  </a:lnTo>
                  <a:lnTo>
                    <a:pt x="9" y="7"/>
                  </a:lnTo>
                  <a:lnTo>
                    <a:pt x="6" y="11"/>
                  </a:lnTo>
                  <a:lnTo>
                    <a:pt x="4" y="14"/>
                  </a:lnTo>
                  <a:lnTo>
                    <a:pt x="3" y="18"/>
                  </a:lnTo>
                  <a:lnTo>
                    <a:pt x="2" y="21"/>
                  </a:lnTo>
                  <a:lnTo>
                    <a:pt x="0" y="26"/>
                  </a:lnTo>
                  <a:lnTo>
                    <a:pt x="0" y="30"/>
                  </a:lnTo>
                  <a:lnTo>
                    <a:pt x="7" y="30"/>
                  </a:lnTo>
                  <a:lnTo>
                    <a:pt x="7" y="27"/>
                  </a:lnTo>
                  <a:lnTo>
                    <a:pt x="9" y="23"/>
                  </a:lnTo>
                  <a:lnTo>
                    <a:pt x="10" y="20"/>
                  </a:lnTo>
                  <a:lnTo>
                    <a:pt x="12" y="17"/>
                  </a:lnTo>
                  <a:lnTo>
                    <a:pt x="13" y="14"/>
                  </a:lnTo>
                  <a:lnTo>
                    <a:pt x="15" y="11"/>
                  </a:lnTo>
                  <a:lnTo>
                    <a:pt x="16" y="7"/>
                  </a:lnTo>
                  <a:lnTo>
                    <a:pt x="19" y="5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4" name="Freeform 188"/>
            <p:cNvSpPr>
              <a:spLocks/>
            </p:cNvSpPr>
            <p:nvPr/>
          </p:nvSpPr>
          <p:spPr bwMode="auto">
            <a:xfrm>
              <a:off x="7796932" y="5194907"/>
              <a:ext cx="22913" cy="30116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10" y="2"/>
                </a:cxn>
                <a:cxn ang="0">
                  <a:pos x="9" y="7"/>
                </a:cxn>
                <a:cxn ang="0">
                  <a:pos x="6" y="11"/>
                </a:cxn>
                <a:cxn ang="0">
                  <a:pos x="4" y="14"/>
                </a:cxn>
                <a:cxn ang="0">
                  <a:pos x="3" y="18"/>
                </a:cxn>
                <a:cxn ang="0">
                  <a:pos x="2" y="21"/>
                </a:cxn>
                <a:cxn ang="0">
                  <a:pos x="0" y="26"/>
                </a:cxn>
                <a:cxn ang="0">
                  <a:pos x="0" y="30"/>
                </a:cxn>
                <a:cxn ang="0">
                  <a:pos x="7" y="30"/>
                </a:cxn>
                <a:cxn ang="0">
                  <a:pos x="7" y="27"/>
                </a:cxn>
                <a:cxn ang="0">
                  <a:pos x="9" y="23"/>
                </a:cxn>
                <a:cxn ang="0">
                  <a:pos x="10" y="20"/>
                </a:cxn>
                <a:cxn ang="0">
                  <a:pos x="12" y="17"/>
                </a:cxn>
                <a:cxn ang="0">
                  <a:pos x="13" y="14"/>
                </a:cxn>
                <a:cxn ang="0">
                  <a:pos x="15" y="11"/>
                </a:cxn>
                <a:cxn ang="0">
                  <a:pos x="16" y="7"/>
                </a:cxn>
                <a:cxn ang="0">
                  <a:pos x="19" y="5"/>
                </a:cxn>
                <a:cxn ang="0">
                  <a:pos x="13" y="0"/>
                </a:cxn>
              </a:cxnLst>
              <a:rect l="0" t="0" r="r" b="b"/>
              <a:pathLst>
                <a:path w="19" h="30">
                  <a:moveTo>
                    <a:pt x="13" y="0"/>
                  </a:moveTo>
                  <a:lnTo>
                    <a:pt x="10" y="2"/>
                  </a:lnTo>
                  <a:lnTo>
                    <a:pt x="9" y="7"/>
                  </a:lnTo>
                  <a:lnTo>
                    <a:pt x="6" y="11"/>
                  </a:lnTo>
                  <a:lnTo>
                    <a:pt x="4" y="14"/>
                  </a:lnTo>
                  <a:lnTo>
                    <a:pt x="3" y="18"/>
                  </a:lnTo>
                  <a:lnTo>
                    <a:pt x="2" y="21"/>
                  </a:lnTo>
                  <a:lnTo>
                    <a:pt x="0" y="26"/>
                  </a:lnTo>
                  <a:lnTo>
                    <a:pt x="0" y="30"/>
                  </a:lnTo>
                  <a:lnTo>
                    <a:pt x="7" y="30"/>
                  </a:lnTo>
                  <a:lnTo>
                    <a:pt x="7" y="27"/>
                  </a:lnTo>
                  <a:lnTo>
                    <a:pt x="9" y="23"/>
                  </a:lnTo>
                  <a:lnTo>
                    <a:pt x="10" y="20"/>
                  </a:lnTo>
                  <a:lnTo>
                    <a:pt x="12" y="17"/>
                  </a:lnTo>
                  <a:lnTo>
                    <a:pt x="13" y="14"/>
                  </a:lnTo>
                  <a:lnTo>
                    <a:pt x="15" y="11"/>
                  </a:lnTo>
                  <a:lnTo>
                    <a:pt x="16" y="7"/>
                  </a:lnTo>
                  <a:lnTo>
                    <a:pt x="19" y="5"/>
                  </a:lnTo>
                  <a:lnTo>
                    <a:pt x="13" y="0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5" name="Freeform 189"/>
            <p:cNvSpPr>
              <a:spLocks/>
            </p:cNvSpPr>
            <p:nvPr/>
          </p:nvSpPr>
          <p:spPr bwMode="auto">
            <a:xfrm>
              <a:off x="7815802" y="5274212"/>
              <a:ext cx="134788" cy="173668"/>
            </a:xfrm>
            <a:custGeom>
              <a:avLst/>
              <a:gdLst/>
              <a:ahLst/>
              <a:cxnLst>
                <a:cxn ang="0">
                  <a:pos x="1" y="10"/>
                </a:cxn>
                <a:cxn ang="0">
                  <a:pos x="17" y="1"/>
                </a:cxn>
                <a:cxn ang="0">
                  <a:pos x="18" y="0"/>
                </a:cxn>
                <a:cxn ang="0">
                  <a:pos x="18" y="0"/>
                </a:cxn>
                <a:cxn ang="0">
                  <a:pos x="20" y="0"/>
                </a:cxn>
                <a:cxn ang="0">
                  <a:pos x="20" y="0"/>
                </a:cxn>
                <a:cxn ang="0">
                  <a:pos x="20" y="1"/>
                </a:cxn>
                <a:cxn ang="0">
                  <a:pos x="21" y="1"/>
                </a:cxn>
                <a:cxn ang="0">
                  <a:pos x="21" y="1"/>
                </a:cxn>
                <a:cxn ang="0">
                  <a:pos x="109" y="160"/>
                </a:cxn>
                <a:cxn ang="0">
                  <a:pos x="109" y="160"/>
                </a:cxn>
                <a:cxn ang="0">
                  <a:pos x="109" y="161"/>
                </a:cxn>
                <a:cxn ang="0">
                  <a:pos x="109" y="161"/>
                </a:cxn>
                <a:cxn ang="0">
                  <a:pos x="109" y="163"/>
                </a:cxn>
                <a:cxn ang="0">
                  <a:pos x="109" y="163"/>
                </a:cxn>
                <a:cxn ang="0">
                  <a:pos x="109" y="163"/>
                </a:cxn>
                <a:cxn ang="0">
                  <a:pos x="108" y="163"/>
                </a:cxn>
                <a:cxn ang="0">
                  <a:pos x="108" y="164"/>
                </a:cxn>
                <a:cxn ang="0">
                  <a:pos x="92" y="173"/>
                </a:cxn>
                <a:cxn ang="0">
                  <a:pos x="92" y="173"/>
                </a:cxn>
                <a:cxn ang="0">
                  <a:pos x="90" y="173"/>
                </a:cxn>
                <a:cxn ang="0">
                  <a:pos x="90" y="173"/>
                </a:cxn>
                <a:cxn ang="0">
                  <a:pos x="90" y="173"/>
                </a:cxn>
                <a:cxn ang="0">
                  <a:pos x="89" y="173"/>
                </a:cxn>
                <a:cxn ang="0">
                  <a:pos x="89" y="173"/>
                </a:cxn>
                <a:cxn ang="0">
                  <a:pos x="89" y="172"/>
                </a:cxn>
                <a:cxn ang="0">
                  <a:pos x="88" y="172"/>
                </a:cxn>
                <a:cxn ang="0">
                  <a:pos x="1" y="14"/>
                </a:cxn>
                <a:cxn ang="0">
                  <a:pos x="0" y="13"/>
                </a:cxn>
                <a:cxn ang="0">
                  <a:pos x="0" y="11"/>
                </a:cxn>
                <a:cxn ang="0">
                  <a:pos x="0" y="11"/>
                </a:cxn>
                <a:cxn ang="0">
                  <a:pos x="0" y="11"/>
                </a:cxn>
                <a:cxn ang="0">
                  <a:pos x="0" y="10"/>
                </a:cxn>
                <a:cxn ang="0">
                  <a:pos x="1" y="10"/>
                </a:cxn>
                <a:cxn ang="0">
                  <a:pos x="1" y="10"/>
                </a:cxn>
              </a:cxnLst>
              <a:rect l="0" t="0" r="r" b="b"/>
              <a:pathLst>
                <a:path w="109" h="173">
                  <a:moveTo>
                    <a:pt x="1" y="10"/>
                  </a:moveTo>
                  <a:lnTo>
                    <a:pt x="17" y="1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1"/>
                  </a:lnTo>
                  <a:lnTo>
                    <a:pt x="21" y="1"/>
                  </a:lnTo>
                  <a:lnTo>
                    <a:pt x="21" y="1"/>
                  </a:lnTo>
                  <a:lnTo>
                    <a:pt x="109" y="160"/>
                  </a:lnTo>
                  <a:lnTo>
                    <a:pt x="109" y="160"/>
                  </a:lnTo>
                  <a:lnTo>
                    <a:pt x="109" y="161"/>
                  </a:lnTo>
                  <a:lnTo>
                    <a:pt x="109" y="161"/>
                  </a:lnTo>
                  <a:lnTo>
                    <a:pt x="109" y="163"/>
                  </a:lnTo>
                  <a:lnTo>
                    <a:pt x="109" y="163"/>
                  </a:lnTo>
                  <a:lnTo>
                    <a:pt x="109" y="163"/>
                  </a:lnTo>
                  <a:lnTo>
                    <a:pt x="108" y="163"/>
                  </a:lnTo>
                  <a:lnTo>
                    <a:pt x="108" y="164"/>
                  </a:lnTo>
                  <a:lnTo>
                    <a:pt x="92" y="173"/>
                  </a:lnTo>
                  <a:lnTo>
                    <a:pt x="92" y="173"/>
                  </a:lnTo>
                  <a:lnTo>
                    <a:pt x="90" y="173"/>
                  </a:lnTo>
                  <a:lnTo>
                    <a:pt x="90" y="173"/>
                  </a:lnTo>
                  <a:lnTo>
                    <a:pt x="90" y="173"/>
                  </a:lnTo>
                  <a:lnTo>
                    <a:pt x="89" y="173"/>
                  </a:lnTo>
                  <a:lnTo>
                    <a:pt x="89" y="173"/>
                  </a:lnTo>
                  <a:lnTo>
                    <a:pt x="89" y="172"/>
                  </a:lnTo>
                  <a:lnTo>
                    <a:pt x="88" y="172"/>
                  </a:lnTo>
                  <a:lnTo>
                    <a:pt x="1" y="14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10"/>
                  </a:lnTo>
                  <a:lnTo>
                    <a:pt x="1" y="10"/>
                  </a:lnTo>
                  <a:lnTo>
                    <a:pt x="1" y="10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6" name="Freeform 190"/>
            <p:cNvSpPr>
              <a:spLocks/>
            </p:cNvSpPr>
            <p:nvPr/>
          </p:nvSpPr>
          <p:spPr bwMode="auto">
            <a:xfrm>
              <a:off x="7815802" y="5274212"/>
              <a:ext cx="134788" cy="173668"/>
            </a:xfrm>
            <a:custGeom>
              <a:avLst/>
              <a:gdLst/>
              <a:ahLst/>
              <a:cxnLst>
                <a:cxn ang="0">
                  <a:pos x="1" y="10"/>
                </a:cxn>
                <a:cxn ang="0">
                  <a:pos x="17" y="1"/>
                </a:cxn>
                <a:cxn ang="0">
                  <a:pos x="18" y="0"/>
                </a:cxn>
                <a:cxn ang="0">
                  <a:pos x="20" y="0"/>
                </a:cxn>
                <a:cxn ang="0">
                  <a:pos x="20" y="1"/>
                </a:cxn>
                <a:cxn ang="0">
                  <a:pos x="21" y="1"/>
                </a:cxn>
                <a:cxn ang="0">
                  <a:pos x="109" y="160"/>
                </a:cxn>
                <a:cxn ang="0">
                  <a:pos x="109" y="161"/>
                </a:cxn>
                <a:cxn ang="0">
                  <a:pos x="109" y="163"/>
                </a:cxn>
                <a:cxn ang="0">
                  <a:pos x="108" y="163"/>
                </a:cxn>
                <a:cxn ang="0">
                  <a:pos x="108" y="164"/>
                </a:cxn>
                <a:cxn ang="0">
                  <a:pos x="92" y="173"/>
                </a:cxn>
                <a:cxn ang="0">
                  <a:pos x="90" y="173"/>
                </a:cxn>
                <a:cxn ang="0">
                  <a:pos x="89" y="173"/>
                </a:cxn>
                <a:cxn ang="0">
                  <a:pos x="89" y="172"/>
                </a:cxn>
                <a:cxn ang="0">
                  <a:pos x="88" y="172"/>
                </a:cxn>
                <a:cxn ang="0">
                  <a:pos x="1" y="14"/>
                </a:cxn>
                <a:cxn ang="0">
                  <a:pos x="0" y="13"/>
                </a:cxn>
                <a:cxn ang="0">
                  <a:pos x="0" y="11"/>
                </a:cxn>
                <a:cxn ang="0">
                  <a:pos x="0" y="10"/>
                </a:cxn>
                <a:cxn ang="0">
                  <a:pos x="1" y="10"/>
                </a:cxn>
              </a:cxnLst>
              <a:rect l="0" t="0" r="r" b="b"/>
              <a:pathLst>
                <a:path w="109" h="173">
                  <a:moveTo>
                    <a:pt x="1" y="10"/>
                  </a:moveTo>
                  <a:lnTo>
                    <a:pt x="17" y="1"/>
                  </a:lnTo>
                  <a:lnTo>
                    <a:pt x="18" y="0"/>
                  </a:lnTo>
                  <a:lnTo>
                    <a:pt x="20" y="0"/>
                  </a:lnTo>
                  <a:lnTo>
                    <a:pt x="20" y="1"/>
                  </a:lnTo>
                  <a:lnTo>
                    <a:pt x="21" y="1"/>
                  </a:lnTo>
                  <a:lnTo>
                    <a:pt x="109" y="160"/>
                  </a:lnTo>
                  <a:lnTo>
                    <a:pt x="109" y="161"/>
                  </a:lnTo>
                  <a:lnTo>
                    <a:pt x="109" y="163"/>
                  </a:lnTo>
                  <a:lnTo>
                    <a:pt x="108" y="163"/>
                  </a:lnTo>
                  <a:lnTo>
                    <a:pt x="108" y="164"/>
                  </a:lnTo>
                  <a:lnTo>
                    <a:pt x="92" y="173"/>
                  </a:lnTo>
                  <a:lnTo>
                    <a:pt x="90" y="173"/>
                  </a:lnTo>
                  <a:lnTo>
                    <a:pt x="89" y="173"/>
                  </a:lnTo>
                  <a:lnTo>
                    <a:pt x="89" y="172"/>
                  </a:lnTo>
                  <a:lnTo>
                    <a:pt x="88" y="172"/>
                  </a:lnTo>
                  <a:lnTo>
                    <a:pt x="1" y="14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0" y="10"/>
                  </a:lnTo>
                  <a:lnTo>
                    <a:pt x="1" y="10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7" name="Freeform 191"/>
            <p:cNvSpPr>
              <a:spLocks/>
            </p:cNvSpPr>
            <p:nvPr/>
          </p:nvSpPr>
          <p:spPr bwMode="auto">
            <a:xfrm>
              <a:off x="7817150" y="5272205"/>
              <a:ext cx="20219" cy="13050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1" y="13"/>
                </a:cxn>
                <a:cxn ang="0">
                  <a:pos x="17" y="3"/>
                </a:cxn>
                <a:cxn ang="0">
                  <a:pos x="16" y="0"/>
                </a:cxn>
                <a:cxn ang="0">
                  <a:pos x="0" y="9"/>
                </a:cxn>
              </a:cxnLst>
              <a:rect l="0" t="0" r="r" b="b"/>
              <a:pathLst>
                <a:path w="17" h="13">
                  <a:moveTo>
                    <a:pt x="0" y="9"/>
                  </a:moveTo>
                  <a:lnTo>
                    <a:pt x="1" y="13"/>
                  </a:lnTo>
                  <a:lnTo>
                    <a:pt x="17" y="3"/>
                  </a:lnTo>
                  <a:lnTo>
                    <a:pt x="16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8" name="Freeform 192"/>
            <p:cNvSpPr>
              <a:spLocks/>
            </p:cNvSpPr>
            <p:nvPr/>
          </p:nvSpPr>
          <p:spPr bwMode="auto">
            <a:xfrm>
              <a:off x="7817150" y="5272205"/>
              <a:ext cx="20219" cy="13050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1" y="13"/>
                </a:cxn>
                <a:cxn ang="0">
                  <a:pos x="17" y="3"/>
                </a:cxn>
                <a:cxn ang="0">
                  <a:pos x="16" y="0"/>
                </a:cxn>
                <a:cxn ang="0">
                  <a:pos x="0" y="9"/>
                </a:cxn>
              </a:cxnLst>
              <a:rect l="0" t="0" r="r" b="b"/>
              <a:pathLst>
                <a:path w="17" h="13">
                  <a:moveTo>
                    <a:pt x="0" y="9"/>
                  </a:moveTo>
                  <a:lnTo>
                    <a:pt x="1" y="13"/>
                  </a:lnTo>
                  <a:lnTo>
                    <a:pt x="17" y="3"/>
                  </a:lnTo>
                  <a:lnTo>
                    <a:pt x="16" y="0"/>
                  </a:lnTo>
                  <a:lnTo>
                    <a:pt x="0" y="9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9" name="Freeform 193"/>
            <p:cNvSpPr>
              <a:spLocks/>
            </p:cNvSpPr>
            <p:nvPr/>
          </p:nvSpPr>
          <p:spPr bwMode="auto">
            <a:xfrm>
              <a:off x="7836020" y="5272205"/>
              <a:ext cx="9436" cy="5019"/>
            </a:xfrm>
            <a:custGeom>
              <a:avLst/>
              <a:gdLst/>
              <a:ahLst/>
              <a:cxnLst>
                <a:cxn ang="0">
                  <a:pos x="7" y="3"/>
                </a:cxn>
                <a:cxn ang="0">
                  <a:pos x="6" y="2"/>
                </a:cxn>
                <a:cxn ang="0">
                  <a:pos x="4" y="2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1" y="5"/>
                </a:cxn>
                <a:cxn ang="0">
                  <a:pos x="3" y="5"/>
                </a:cxn>
                <a:cxn ang="0">
                  <a:pos x="3" y="5"/>
                </a:cxn>
                <a:cxn ang="0">
                  <a:pos x="7" y="3"/>
                </a:cxn>
              </a:cxnLst>
              <a:rect l="0" t="0" r="r" b="b"/>
              <a:pathLst>
                <a:path w="7" h="5">
                  <a:moveTo>
                    <a:pt x="7" y="3"/>
                  </a:moveTo>
                  <a:lnTo>
                    <a:pt x="6" y="2"/>
                  </a:lnTo>
                  <a:lnTo>
                    <a:pt x="4" y="2"/>
                  </a:lnTo>
                  <a:lnTo>
                    <a:pt x="4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7" y="3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0" name="Freeform 194"/>
            <p:cNvSpPr>
              <a:spLocks/>
            </p:cNvSpPr>
            <p:nvPr/>
          </p:nvSpPr>
          <p:spPr bwMode="auto">
            <a:xfrm>
              <a:off x="7836020" y="5272205"/>
              <a:ext cx="9436" cy="5019"/>
            </a:xfrm>
            <a:custGeom>
              <a:avLst/>
              <a:gdLst/>
              <a:ahLst/>
              <a:cxnLst>
                <a:cxn ang="0">
                  <a:pos x="7" y="3"/>
                </a:cxn>
                <a:cxn ang="0">
                  <a:pos x="6" y="2"/>
                </a:cxn>
                <a:cxn ang="0">
                  <a:pos x="4" y="2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1" y="3"/>
                </a:cxn>
                <a:cxn ang="0">
                  <a:pos x="1" y="5"/>
                </a:cxn>
                <a:cxn ang="0">
                  <a:pos x="3" y="5"/>
                </a:cxn>
                <a:cxn ang="0">
                  <a:pos x="7" y="3"/>
                </a:cxn>
              </a:cxnLst>
              <a:rect l="0" t="0" r="r" b="b"/>
              <a:pathLst>
                <a:path w="7" h="5">
                  <a:moveTo>
                    <a:pt x="7" y="3"/>
                  </a:moveTo>
                  <a:lnTo>
                    <a:pt x="6" y="2"/>
                  </a:lnTo>
                  <a:lnTo>
                    <a:pt x="4" y="2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1" y="3"/>
                  </a:lnTo>
                  <a:lnTo>
                    <a:pt x="1" y="5"/>
                  </a:lnTo>
                  <a:lnTo>
                    <a:pt x="3" y="5"/>
                  </a:lnTo>
                  <a:lnTo>
                    <a:pt x="7" y="3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1" name="Freeform 195"/>
            <p:cNvSpPr>
              <a:spLocks/>
            </p:cNvSpPr>
            <p:nvPr/>
          </p:nvSpPr>
          <p:spPr bwMode="auto">
            <a:xfrm>
              <a:off x="7840064" y="5275216"/>
              <a:ext cx="113222" cy="159614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88" y="159"/>
                </a:cxn>
                <a:cxn ang="0">
                  <a:pos x="91" y="158"/>
                </a:cxn>
                <a:cxn ang="0">
                  <a:pos x="4" y="0"/>
                </a:cxn>
                <a:cxn ang="0">
                  <a:pos x="0" y="2"/>
                </a:cxn>
              </a:cxnLst>
              <a:rect l="0" t="0" r="r" b="b"/>
              <a:pathLst>
                <a:path w="91" h="159">
                  <a:moveTo>
                    <a:pt x="0" y="2"/>
                  </a:moveTo>
                  <a:lnTo>
                    <a:pt x="88" y="159"/>
                  </a:lnTo>
                  <a:lnTo>
                    <a:pt x="91" y="158"/>
                  </a:lnTo>
                  <a:lnTo>
                    <a:pt x="4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2" name="Freeform 196"/>
            <p:cNvSpPr>
              <a:spLocks/>
            </p:cNvSpPr>
            <p:nvPr/>
          </p:nvSpPr>
          <p:spPr bwMode="auto">
            <a:xfrm>
              <a:off x="7840064" y="5275216"/>
              <a:ext cx="113222" cy="159614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88" y="159"/>
                </a:cxn>
                <a:cxn ang="0">
                  <a:pos x="91" y="158"/>
                </a:cxn>
                <a:cxn ang="0">
                  <a:pos x="4" y="0"/>
                </a:cxn>
                <a:cxn ang="0">
                  <a:pos x="0" y="2"/>
                </a:cxn>
              </a:cxnLst>
              <a:rect l="0" t="0" r="r" b="b"/>
              <a:pathLst>
                <a:path w="91" h="159">
                  <a:moveTo>
                    <a:pt x="0" y="2"/>
                  </a:moveTo>
                  <a:lnTo>
                    <a:pt x="88" y="159"/>
                  </a:lnTo>
                  <a:lnTo>
                    <a:pt x="91" y="158"/>
                  </a:lnTo>
                  <a:lnTo>
                    <a:pt x="4" y="0"/>
                  </a:lnTo>
                  <a:lnTo>
                    <a:pt x="0" y="2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3" name="Freeform 197"/>
            <p:cNvSpPr>
              <a:spLocks/>
            </p:cNvSpPr>
            <p:nvPr/>
          </p:nvSpPr>
          <p:spPr bwMode="auto">
            <a:xfrm>
              <a:off x="7949242" y="5433826"/>
              <a:ext cx="5392" cy="7027"/>
            </a:xfrm>
            <a:custGeom>
              <a:avLst/>
              <a:gdLst/>
              <a:ahLst/>
              <a:cxnLst>
                <a:cxn ang="0">
                  <a:pos x="1" y="7"/>
                </a:cxn>
                <a:cxn ang="0">
                  <a:pos x="1" y="5"/>
                </a:cxn>
                <a:cxn ang="0">
                  <a:pos x="3" y="5"/>
                </a:cxn>
                <a:cxn ang="0">
                  <a:pos x="3" y="4"/>
                </a:cxn>
                <a:cxn ang="0">
                  <a:pos x="4" y="4"/>
                </a:cxn>
                <a:cxn ang="0">
                  <a:pos x="4" y="2"/>
                </a:cxn>
                <a:cxn ang="0">
                  <a:pos x="3" y="1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4"/>
                </a:cxn>
                <a:cxn ang="0">
                  <a:pos x="1" y="7"/>
                </a:cxn>
              </a:cxnLst>
              <a:rect l="0" t="0" r="r" b="b"/>
              <a:pathLst>
                <a:path w="4" h="7">
                  <a:moveTo>
                    <a:pt x="1" y="7"/>
                  </a:moveTo>
                  <a:lnTo>
                    <a:pt x="1" y="5"/>
                  </a:lnTo>
                  <a:lnTo>
                    <a:pt x="3" y="5"/>
                  </a:lnTo>
                  <a:lnTo>
                    <a:pt x="3" y="4"/>
                  </a:lnTo>
                  <a:lnTo>
                    <a:pt x="4" y="4"/>
                  </a:lnTo>
                  <a:lnTo>
                    <a:pt x="4" y="2"/>
                  </a:lnTo>
                  <a:lnTo>
                    <a:pt x="3" y="1"/>
                  </a:lnTo>
                  <a:lnTo>
                    <a:pt x="3" y="0"/>
                  </a:lnTo>
                  <a:lnTo>
                    <a:pt x="3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7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4" name="Freeform 198"/>
            <p:cNvSpPr>
              <a:spLocks/>
            </p:cNvSpPr>
            <p:nvPr/>
          </p:nvSpPr>
          <p:spPr bwMode="auto">
            <a:xfrm>
              <a:off x="7949242" y="5433826"/>
              <a:ext cx="5392" cy="7027"/>
            </a:xfrm>
            <a:custGeom>
              <a:avLst/>
              <a:gdLst/>
              <a:ahLst/>
              <a:cxnLst>
                <a:cxn ang="0">
                  <a:pos x="1" y="7"/>
                </a:cxn>
                <a:cxn ang="0">
                  <a:pos x="1" y="5"/>
                </a:cxn>
                <a:cxn ang="0">
                  <a:pos x="3" y="5"/>
                </a:cxn>
                <a:cxn ang="0">
                  <a:pos x="3" y="4"/>
                </a:cxn>
                <a:cxn ang="0">
                  <a:pos x="4" y="4"/>
                </a:cxn>
                <a:cxn ang="0">
                  <a:pos x="4" y="2"/>
                </a:cxn>
                <a:cxn ang="0">
                  <a:pos x="3" y="1"/>
                </a:cxn>
                <a:cxn ang="0">
                  <a:pos x="3" y="0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0" y="4"/>
                </a:cxn>
                <a:cxn ang="0">
                  <a:pos x="1" y="7"/>
                </a:cxn>
              </a:cxnLst>
              <a:rect l="0" t="0" r="r" b="b"/>
              <a:pathLst>
                <a:path w="4" h="7">
                  <a:moveTo>
                    <a:pt x="1" y="7"/>
                  </a:moveTo>
                  <a:lnTo>
                    <a:pt x="1" y="5"/>
                  </a:lnTo>
                  <a:lnTo>
                    <a:pt x="3" y="5"/>
                  </a:lnTo>
                  <a:lnTo>
                    <a:pt x="3" y="4"/>
                  </a:lnTo>
                  <a:lnTo>
                    <a:pt x="4" y="4"/>
                  </a:lnTo>
                  <a:lnTo>
                    <a:pt x="4" y="2"/>
                  </a:lnTo>
                  <a:lnTo>
                    <a:pt x="3" y="1"/>
                  </a:lnTo>
                  <a:lnTo>
                    <a:pt x="3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7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5" name="Freeform 199"/>
            <p:cNvSpPr>
              <a:spLocks/>
            </p:cNvSpPr>
            <p:nvPr/>
          </p:nvSpPr>
          <p:spPr bwMode="auto">
            <a:xfrm>
              <a:off x="7930371" y="5437841"/>
              <a:ext cx="20219" cy="11043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1" y="11"/>
                </a:cxn>
                <a:cxn ang="0">
                  <a:pos x="17" y="3"/>
                </a:cxn>
                <a:cxn ang="0">
                  <a:pos x="16" y="0"/>
                </a:cxn>
                <a:cxn ang="0">
                  <a:pos x="0" y="9"/>
                </a:cxn>
              </a:cxnLst>
              <a:rect l="0" t="0" r="r" b="b"/>
              <a:pathLst>
                <a:path w="17" h="11">
                  <a:moveTo>
                    <a:pt x="0" y="9"/>
                  </a:moveTo>
                  <a:lnTo>
                    <a:pt x="1" y="11"/>
                  </a:lnTo>
                  <a:lnTo>
                    <a:pt x="17" y="3"/>
                  </a:lnTo>
                  <a:lnTo>
                    <a:pt x="16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6" name="Freeform 200"/>
            <p:cNvSpPr>
              <a:spLocks/>
            </p:cNvSpPr>
            <p:nvPr/>
          </p:nvSpPr>
          <p:spPr bwMode="auto">
            <a:xfrm>
              <a:off x="7930371" y="5437841"/>
              <a:ext cx="20219" cy="11043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1" y="11"/>
                </a:cxn>
                <a:cxn ang="0">
                  <a:pos x="17" y="3"/>
                </a:cxn>
                <a:cxn ang="0">
                  <a:pos x="16" y="0"/>
                </a:cxn>
                <a:cxn ang="0">
                  <a:pos x="0" y="9"/>
                </a:cxn>
              </a:cxnLst>
              <a:rect l="0" t="0" r="r" b="b"/>
              <a:pathLst>
                <a:path w="17" h="11">
                  <a:moveTo>
                    <a:pt x="0" y="9"/>
                  </a:moveTo>
                  <a:lnTo>
                    <a:pt x="1" y="11"/>
                  </a:lnTo>
                  <a:lnTo>
                    <a:pt x="17" y="3"/>
                  </a:lnTo>
                  <a:lnTo>
                    <a:pt x="16" y="0"/>
                  </a:lnTo>
                  <a:lnTo>
                    <a:pt x="0" y="9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7" name="Freeform 201"/>
            <p:cNvSpPr>
              <a:spLocks/>
            </p:cNvSpPr>
            <p:nvPr/>
          </p:nvSpPr>
          <p:spPr bwMode="auto">
            <a:xfrm>
              <a:off x="7922284" y="5444869"/>
              <a:ext cx="8087" cy="6023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0" y="3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3" y="4"/>
                </a:cxn>
                <a:cxn ang="0">
                  <a:pos x="3" y="6"/>
                </a:cxn>
                <a:cxn ang="0">
                  <a:pos x="4" y="4"/>
                </a:cxn>
                <a:cxn ang="0">
                  <a:pos x="6" y="4"/>
                </a:cxn>
                <a:cxn ang="0">
                  <a:pos x="7" y="4"/>
                </a:cxn>
                <a:cxn ang="0">
                  <a:pos x="6" y="2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3" y="0"/>
                </a:cxn>
                <a:cxn ang="0">
                  <a:pos x="0" y="3"/>
                </a:cxn>
              </a:cxnLst>
              <a:rect l="0" t="0" r="r" b="b"/>
              <a:pathLst>
                <a:path w="7" h="6">
                  <a:moveTo>
                    <a:pt x="0" y="3"/>
                  </a:moveTo>
                  <a:lnTo>
                    <a:pt x="0" y="3"/>
                  </a:lnTo>
                  <a:lnTo>
                    <a:pt x="2" y="4"/>
                  </a:lnTo>
                  <a:lnTo>
                    <a:pt x="2" y="4"/>
                  </a:lnTo>
                  <a:lnTo>
                    <a:pt x="3" y="4"/>
                  </a:lnTo>
                  <a:lnTo>
                    <a:pt x="3" y="6"/>
                  </a:lnTo>
                  <a:lnTo>
                    <a:pt x="4" y="4"/>
                  </a:lnTo>
                  <a:lnTo>
                    <a:pt x="6" y="4"/>
                  </a:lnTo>
                  <a:lnTo>
                    <a:pt x="7" y="4"/>
                  </a:lnTo>
                  <a:lnTo>
                    <a:pt x="6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8" name="Freeform 202"/>
            <p:cNvSpPr>
              <a:spLocks/>
            </p:cNvSpPr>
            <p:nvPr/>
          </p:nvSpPr>
          <p:spPr bwMode="auto">
            <a:xfrm>
              <a:off x="7922284" y="5444869"/>
              <a:ext cx="8087" cy="6023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2" y="4"/>
                </a:cxn>
                <a:cxn ang="0">
                  <a:pos x="3" y="4"/>
                </a:cxn>
                <a:cxn ang="0">
                  <a:pos x="3" y="6"/>
                </a:cxn>
                <a:cxn ang="0">
                  <a:pos x="4" y="4"/>
                </a:cxn>
                <a:cxn ang="0">
                  <a:pos x="6" y="4"/>
                </a:cxn>
                <a:cxn ang="0">
                  <a:pos x="7" y="4"/>
                </a:cxn>
                <a:cxn ang="0">
                  <a:pos x="6" y="2"/>
                </a:cxn>
                <a:cxn ang="0">
                  <a:pos x="4" y="2"/>
                </a:cxn>
                <a:cxn ang="0">
                  <a:pos x="3" y="0"/>
                </a:cxn>
                <a:cxn ang="0">
                  <a:pos x="0" y="3"/>
                </a:cxn>
              </a:cxnLst>
              <a:rect l="0" t="0" r="r" b="b"/>
              <a:pathLst>
                <a:path w="7" h="6">
                  <a:moveTo>
                    <a:pt x="0" y="3"/>
                  </a:moveTo>
                  <a:lnTo>
                    <a:pt x="2" y="4"/>
                  </a:lnTo>
                  <a:lnTo>
                    <a:pt x="3" y="4"/>
                  </a:lnTo>
                  <a:lnTo>
                    <a:pt x="3" y="6"/>
                  </a:lnTo>
                  <a:lnTo>
                    <a:pt x="4" y="4"/>
                  </a:lnTo>
                  <a:lnTo>
                    <a:pt x="6" y="4"/>
                  </a:lnTo>
                  <a:lnTo>
                    <a:pt x="7" y="4"/>
                  </a:lnTo>
                  <a:lnTo>
                    <a:pt x="6" y="2"/>
                  </a:lnTo>
                  <a:lnTo>
                    <a:pt x="4" y="2"/>
                  </a:lnTo>
                  <a:lnTo>
                    <a:pt x="3" y="0"/>
                  </a:lnTo>
                  <a:lnTo>
                    <a:pt x="0" y="3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9" name="Freeform 203"/>
            <p:cNvSpPr>
              <a:spLocks/>
            </p:cNvSpPr>
            <p:nvPr/>
          </p:nvSpPr>
          <p:spPr bwMode="auto">
            <a:xfrm>
              <a:off x="7813106" y="5287262"/>
              <a:ext cx="113222" cy="160618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88" y="160"/>
                </a:cxn>
                <a:cxn ang="0">
                  <a:pos x="91" y="157"/>
                </a:cxn>
                <a:cxn ang="0">
                  <a:pos x="4" y="0"/>
                </a:cxn>
                <a:cxn ang="0">
                  <a:pos x="0" y="1"/>
                </a:cxn>
              </a:cxnLst>
              <a:rect l="0" t="0" r="r" b="b"/>
              <a:pathLst>
                <a:path w="91" h="160">
                  <a:moveTo>
                    <a:pt x="0" y="1"/>
                  </a:moveTo>
                  <a:lnTo>
                    <a:pt x="88" y="160"/>
                  </a:lnTo>
                  <a:lnTo>
                    <a:pt x="91" y="157"/>
                  </a:lnTo>
                  <a:lnTo>
                    <a:pt x="4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0" name="Freeform 204"/>
            <p:cNvSpPr>
              <a:spLocks/>
            </p:cNvSpPr>
            <p:nvPr/>
          </p:nvSpPr>
          <p:spPr bwMode="auto">
            <a:xfrm>
              <a:off x="7813106" y="5287262"/>
              <a:ext cx="113222" cy="160618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88" y="160"/>
                </a:cxn>
                <a:cxn ang="0">
                  <a:pos x="91" y="157"/>
                </a:cxn>
                <a:cxn ang="0">
                  <a:pos x="4" y="0"/>
                </a:cxn>
                <a:cxn ang="0">
                  <a:pos x="0" y="1"/>
                </a:cxn>
              </a:cxnLst>
              <a:rect l="0" t="0" r="r" b="b"/>
              <a:pathLst>
                <a:path w="91" h="160">
                  <a:moveTo>
                    <a:pt x="0" y="1"/>
                  </a:moveTo>
                  <a:lnTo>
                    <a:pt x="88" y="160"/>
                  </a:lnTo>
                  <a:lnTo>
                    <a:pt x="91" y="157"/>
                  </a:lnTo>
                  <a:lnTo>
                    <a:pt x="4" y="0"/>
                  </a:lnTo>
                  <a:lnTo>
                    <a:pt x="0" y="1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1" name="Freeform 205"/>
            <p:cNvSpPr>
              <a:spLocks/>
            </p:cNvSpPr>
            <p:nvPr/>
          </p:nvSpPr>
          <p:spPr bwMode="auto">
            <a:xfrm>
              <a:off x="7813106" y="5281239"/>
              <a:ext cx="4043" cy="7027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2" y="2"/>
                </a:cxn>
                <a:cxn ang="0">
                  <a:pos x="2" y="3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6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4" y="6"/>
                </a:cxn>
                <a:cxn ang="0">
                  <a:pos x="3" y="6"/>
                </a:cxn>
                <a:cxn ang="0">
                  <a:pos x="4" y="4"/>
                </a:cxn>
                <a:cxn ang="0">
                  <a:pos x="3" y="4"/>
                </a:cxn>
                <a:cxn ang="0">
                  <a:pos x="4" y="4"/>
                </a:cxn>
                <a:cxn ang="0">
                  <a:pos x="3" y="0"/>
                </a:cxn>
              </a:cxnLst>
              <a:rect l="0" t="0" r="r" b="b"/>
              <a:pathLst>
                <a:path w="4" h="7">
                  <a:moveTo>
                    <a:pt x="3" y="0"/>
                  </a:moveTo>
                  <a:lnTo>
                    <a:pt x="2" y="2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0" y="7"/>
                  </a:lnTo>
                  <a:lnTo>
                    <a:pt x="4" y="6"/>
                  </a:lnTo>
                  <a:lnTo>
                    <a:pt x="3" y="6"/>
                  </a:lnTo>
                  <a:lnTo>
                    <a:pt x="4" y="4"/>
                  </a:lnTo>
                  <a:lnTo>
                    <a:pt x="3" y="4"/>
                  </a:lnTo>
                  <a:lnTo>
                    <a:pt x="4" y="4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2" name="Freeform 206"/>
            <p:cNvSpPr>
              <a:spLocks/>
            </p:cNvSpPr>
            <p:nvPr/>
          </p:nvSpPr>
          <p:spPr bwMode="auto">
            <a:xfrm>
              <a:off x="7813106" y="5281239"/>
              <a:ext cx="4043" cy="7027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2" y="2"/>
                </a:cxn>
                <a:cxn ang="0">
                  <a:pos x="2" y="3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0" y="6"/>
                </a:cxn>
                <a:cxn ang="0">
                  <a:pos x="0" y="7"/>
                </a:cxn>
                <a:cxn ang="0">
                  <a:pos x="4" y="6"/>
                </a:cxn>
                <a:cxn ang="0">
                  <a:pos x="3" y="6"/>
                </a:cxn>
                <a:cxn ang="0">
                  <a:pos x="4" y="4"/>
                </a:cxn>
                <a:cxn ang="0">
                  <a:pos x="3" y="4"/>
                </a:cxn>
                <a:cxn ang="0">
                  <a:pos x="4" y="4"/>
                </a:cxn>
                <a:cxn ang="0">
                  <a:pos x="3" y="0"/>
                </a:cxn>
              </a:cxnLst>
              <a:rect l="0" t="0" r="r" b="b"/>
              <a:pathLst>
                <a:path w="4" h="7">
                  <a:moveTo>
                    <a:pt x="3" y="0"/>
                  </a:moveTo>
                  <a:lnTo>
                    <a:pt x="2" y="2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4" y="6"/>
                  </a:lnTo>
                  <a:lnTo>
                    <a:pt x="3" y="6"/>
                  </a:lnTo>
                  <a:lnTo>
                    <a:pt x="4" y="4"/>
                  </a:lnTo>
                  <a:lnTo>
                    <a:pt x="3" y="4"/>
                  </a:lnTo>
                  <a:lnTo>
                    <a:pt x="4" y="4"/>
                  </a:lnTo>
                  <a:lnTo>
                    <a:pt x="3" y="0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3" name="Freeform 207"/>
            <p:cNvSpPr>
              <a:spLocks/>
            </p:cNvSpPr>
            <p:nvPr/>
          </p:nvSpPr>
          <p:spPr bwMode="auto">
            <a:xfrm>
              <a:off x="7849499" y="5258151"/>
              <a:ext cx="137483" cy="173668"/>
            </a:xfrm>
            <a:custGeom>
              <a:avLst/>
              <a:gdLst/>
              <a:ahLst/>
              <a:cxnLst>
                <a:cxn ang="0">
                  <a:pos x="2" y="10"/>
                </a:cxn>
                <a:cxn ang="0">
                  <a:pos x="18" y="0"/>
                </a:cxn>
                <a:cxn ang="0">
                  <a:pos x="19" y="0"/>
                </a:cxn>
                <a:cxn ang="0">
                  <a:pos x="19" y="0"/>
                </a:cxn>
                <a:cxn ang="0">
                  <a:pos x="19" y="0"/>
                </a:cxn>
                <a:cxn ang="0">
                  <a:pos x="21" y="0"/>
                </a:cxn>
                <a:cxn ang="0">
                  <a:pos x="21" y="0"/>
                </a:cxn>
                <a:cxn ang="0">
                  <a:pos x="21" y="0"/>
                </a:cxn>
                <a:cxn ang="0">
                  <a:pos x="22" y="2"/>
                </a:cxn>
                <a:cxn ang="0">
                  <a:pos x="22" y="3"/>
                </a:cxn>
                <a:cxn ang="0">
                  <a:pos x="110" y="160"/>
                </a:cxn>
                <a:cxn ang="0">
                  <a:pos x="110" y="160"/>
                </a:cxn>
                <a:cxn ang="0">
                  <a:pos x="110" y="162"/>
                </a:cxn>
                <a:cxn ang="0">
                  <a:pos x="110" y="162"/>
                </a:cxn>
                <a:cxn ang="0">
                  <a:pos x="110" y="163"/>
                </a:cxn>
                <a:cxn ang="0">
                  <a:pos x="110" y="163"/>
                </a:cxn>
                <a:cxn ang="0">
                  <a:pos x="110" y="163"/>
                </a:cxn>
                <a:cxn ang="0">
                  <a:pos x="110" y="163"/>
                </a:cxn>
                <a:cxn ang="0">
                  <a:pos x="109" y="164"/>
                </a:cxn>
                <a:cxn ang="0">
                  <a:pos x="93" y="173"/>
                </a:cxn>
                <a:cxn ang="0">
                  <a:pos x="93" y="173"/>
                </a:cxn>
                <a:cxn ang="0">
                  <a:pos x="91" y="173"/>
                </a:cxn>
                <a:cxn ang="0">
                  <a:pos x="91" y="173"/>
                </a:cxn>
                <a:cxn ang="0">
                  <a:pos x="91" y="173"/>
                </a:cxn>
                <a:cxn ang="0">
                  <a:pos x="90" y="173"/>
                </a:cxn>
                <a:cxn ang="0">
                  <a:pos x="90" y="173"/>
                </a:cxn>
                <a:cxn ang="0">
                  <a:pos x="90" y="172"/>
                </a:cxn>
                <a:cxn ang="0">
                  <a:pos x="88" y="172"/>
                </a:cxn>
                <a:cxn ang="0">
                  <a:pos x="2" y="14"/>
                </a:cxn>
                <a:cxn ang="0">
                  <a:pos x="2" y="13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2" y="10"/>
                </a:cxn>
                <a:cxn ang="0">
                  <a:pos x="2" y="10"/>
                </a:cxn>
                <a:cxn ang="0">
                  <a:pos x="2" y="10"/>
                </a:cxn>
                <a:cxn ang="0">
                  <a:pos x="2" y="10"/>
                </a:cxn>
              </a:cxnLst>
              <a:rect l="0" t="0" r="r" b="b"/>
              <a:pathLst>
                <a:path w="110" h="173">
                  <a:moveTo>
                    <a:pt x="2" y="10"/>
                  </a:moveTo>
                  <a:lnTo>
                    <a:pt x="18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2" y="2"/>
                  </a:lnTo>
                  <a:lnTo>
                    <a:pt x="22" y="3"/>
                  </a:lnTo>
                  <a:lnTo>
                    <a:pt x="110" y="160"/>
                  </a:lnTo>
                  <a:lnTo>
                    <a:pt x="110" y="160"/>
                  </a:lnTo>
                  <a:lnTo>
                    <a:pt x="110" y="162"/>
                  </a:lnTo>
                  <a:lnTo>
                    <a:pt x="110" y="162"/>
                  </a:lnTo>
                  <a:lnTo>
                    <a:pt x="110" y="163"/>
                  </a:lnTo>
                  <a:lnTo>
                    <a:pt x="110" y="163"/>
                  </a:lnTo>
                  <a:lnTo>
                    <a:pt x="110" y="163"/>
                  </a:lnTo>
                  <a:lnTo>
                    <a:pt x="110" y="163"/>
                  </a:lnTo>
                  <a:lnTo>
                    <a:pt x="109" y="164"/>
                  </a:lnTo>
                  <a:lnTo>
                    <a:pt x="93" y="173"/>
                  </a:lnTo>
                  <a:lnTo>
                    <a:pt x="93" y="173"/>
                  </a:lnTo>
                  <a:lnTo>
                    <a:pt x="91" y="173"/>
                  </a:lnTo>
                  <a:lnTo>
                    <a:pt x="91" y="173"/>
                  </a:lnTo>
                  <a:lnTo>
                    <a:pt x="91" y="173"/>
                  </a:lnTo>
                  <a:lnTo>
                    <a:pt x="90" y="173"/>
                  </a:lnTo>
                  <a:lnTo>
                    <a:pt x="90" y="173"/>
                  </a:lnTo>
                  <a:lnTo>
                    <a:pt x="90" y="172"/>
                  </a:lnTo>
                  <a:lnTo>
                    <a:pt x="88" y="172"/>
                  </a:lnTo>
                  <a:lnTo>
                    <a:pt x="2" y="14"/>
                  </a:lnTo>
                  <a:lnTo>
                    <a:pt x="2" y="13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2" y="10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4" name="Freeform 208"/>
            <p:cNvSpPr>
              <a:spLocks/>
            </p:cNvSpPr>
            <p:nvPr/>
          </p:nvSpPr>
          <p:spPr bwMode="auto">
            <a:xfrm>
              <a:off x="7849499" y="5258151"/>
              <a:ext cx="137483" cy="173668"/>
            </a:xfrm>
            <a:custGeom>
              <a:avLst/>
              <a:gdLst/>
              <a:ahLst/>
              <a:cxnLst>
                <a:cxn ang="0">
                  <a:pos x="2" y="10"/>
                </a:cxn>
                <a:cxn ang="0">
                  <a:pos x="18" y="0"/>
                </a:cxn>
                <a:cxn ang="0">
                  <a:pos x="19" y="0"/>
                </a:cxn>
                <a:cxn ang="0">
                  <a:pos x="21" y="0"/>
                </a:cxn>
                <a:cxn ang="0">
                  <a:pos x="22" y="2"/>
                </a:cxn>
                <a:cxn ang="0">
                  <a:pos x="22" y="3"/>
                </a:cxn>
                <a:cxn ang="0">
                  <a:pos x="110" y="160"/>
                </a:cxn>
                <a:cxn ang="0">
                  <a:pos x="110" y="162"/>
                </a:cxn>
                <a:cxn ang="0">
                  <a:pos x="110" y="163"/>
                </a:cxn>
                <a:cxn ang="0">
                  <a:pos x="109" y="164"/>
                </a:cxn>
                <a:cxn ang="0">
                  <a:pos x="93" y="173"/>
                </a:cxn>
                <a:cxn ang="0">
                  <a:pos x="91" y="173"/>
                </a:cxn>
                <a:cxn ang="0">
                  <a:pos x="90" y="173"/>
                </a:cxn>
                <a:cxn ang="0">
                  <a:pos x="90" y="172"/>
                </a:cxn>
                <a:cxn ang="0">
                  <a:pos x="88" y="172"/>
                </a:cxn>
                <a:cxn ang="0">
                  <a:pos x="2" y="14"/>
                </a:cxn>
                <a:cxn ang="0">
                  <a:pos x="2" y="13"/>
                </a:cxn>
                <a:cxn ang="0">
                  <a:pos x="0" y="12"/>
                </a:cxn>
                <a:cxn ang="0">
                  <a:pos x="2" y="10"/>
                </a:cxn>
              </a:cxnLst>
              <a:rect l="0" t="0" r="r" b="b"/>
              <a:pathLst>
                <a:path w="110" h="173">
                  <a:moveTo>
                    <a:pt x="2" y="10"/>
                  </a:moveTo>
                  <a:lnTo>
                    <a:pt x="18" y="0"/>
                  </a:lnTo>
                  <a:lnTo>
                    <a:pt x="19" y="0"/>
                  </a:lnTo>
                  <a:lnTo>
                    <a:pt x="21" y="0"/>
                  </a:lnTo>
                  <a:lnTo>
                    <a:pt x="22" y="2"/>
                  </a:lnTo>
                  <a:lnTo>
                    <a:pt x="22" y="3"/>
                  </a:lnTo>
                  <a:lnTo>
                    <a:pt x="110" y="160"/>
                  </a:lnTo>
                  <a:lnTo>
                    <a:pt x="110" y="162"/>
                  </a:lnTo>
                  <a:lnTo>
                    <a:pt x="110" y="163"/>
                  </a:lnTo>
                  <a:lnTo>
                    <a:pt x="109" y="164"/>
                  </a:lnTo>
                  <a:lnTo>
                    <a:pt x="93" y="173"/>
                  </a:lnTo>
                  <a:lnTo>
                    <a:pt x="91" y="173"/>
                  </a:lnTo>
                  <a:lnTo>
                    <a:pt x="90" y="173"/>
                  </a:lnTo>
                  <a:lnTo>
                    <a:pt x="90" y="172"/>
                  </a:lnTo>
                  <a:lnTo>
                    <a:pt x="88" y="172"/>
                  </a:lnTo>
                  <a:lnTo>
                    <a:pt x="2" y="14"/>
                  </a:lnTo>
                  <a:lnTo>
                    <a:pt x="2" y="13"/>
                  </a:lnTo>
                  <a:lnTo>
                    <a:pt x="0" y="12"/>
                  </a:lnTo>
                  <a:lnTo>
                    <a:pt x="2" y="10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5" name="Freeform 209"/>
            <p:cNvSpPr>
              <a:spLocks/>
            </p:cNvSpPr>
            <p:nvPr/>
          </p:nvSpPr>
          <p:spPr bwMode="auto">
            <a:xfrm>
              <a:off x="7852194" y="5257146"/>
              <a:ext cx="21566" cy="11043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1" y="11"/>
                </a:cxn>
                <a:cxn ang="0">
                  <a:pos x="17" y="3"/>
                </a:cxn>
                <a:cxn ang="0">
                  <a:pos x="16" y="0"/>
                </a:cxn>
                <a:cxn ang="0">
                  <a:pos x="0" y="8"/>
                </a:cxn>
              </a:cxnLst>
              <a:rect l="0" t="0" r="r" b="b"/>
              <a:pathLst>
                <a:path w="17" h="11">
                  <a:moveTo>
                    <a:pt x="0" y="8"/>
                  </a:moveTo>
                  <a:lnTo>
                    <a:pt x="1" y="11"/>
                  </a:lnTo>
                  <a:lnTo>
                    <a:pt x="17" y="3"/>
                  </a:lnTo>
                  <a:lnTo>
                    <a:pt x="16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6" name="Freeform 210"/>
            <p:cNvSpPr>
              <a:spLocks/>
            </p:cNvSpPr>
            <p:nvPr/>
          </p:nvSpPr>
          <p:spPr bwMode="auto">
            <a:xfrm>
              <a:off x="7852194" y="5257146"/>
              <a:ext cx="21566" cy="11043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1" y="11"/>
                </a:cxn>
                <a:cxn ang="0">
                  <a:pos x="17" y="3"/>
                </a:cxn>
                <a:cxn ang="0">
                  <a:pos x="16" y="0"/>
                </a:cxn>
                <a:cxn ang="0">
                  <a:pos x="0" y="8"/>
                </a:cxn>
              </a:cxnLst>
              <a:rect l="0" t="0" r="r" b="b"/>
              <a:pathLst>
                <a:path w="17" h="11">
                  <a:moveTo>
                    <a:pt x="0" y="8"/>
                  </a:moveTo>
                  <a:lnTo>
                    <a:pt x="1" y="11"/>
                  </a:lnTo>
                  <a:lnTo>
                    <a:pt x="17" y="3"/>
                  </a:lnTo>
                  <a:lnTo>
                    <a:pt x="16" y="0"/>
                  </a:lnTo>
                  <a:lnTo>
                    <a:pt x="0" y="8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7" name="Freeform 211"/>
            <p:cNvSpPr>
              <a:spLocks/>
            </p:cNvSpPr>
            <p:nvPr/>
          </p:nvSpPr>
          <p:spPr bwMode="auto">
            <a:xfrm>
              <a:off x="7872413" y="5257146"/>
              <a:ext cx="6739" cy="4015"/>
            </a:xfrm>
            <a:custGeom>
              <a:avLst/>
              <a:gdLst/>
              <a:ahLst/>
              <a:cxnLst>
                <a:cxn ang="0">
                  <a:pos x="5" y="3"/>
                </a:cxn>
                <a:cxn ang="0">
                  <a:pos x="5" y="1"/>
                </a:cxn>
                <a:cxn ang="0">
                  <a:pos x="5" y="1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3" y="3"/>
                </a:cxn>
                <a:cxn ang="0">
                  <a:pos x="3" y="4"/>
                </a:cxn>
                <a:cxn ang="0">
                  <a:pos x="3" y="4"/>
                </a:cxn>
                <a:cxn ang="0">
                  <a:pos x="5" y="3"/>
                </a:cxn>
              </a:cxnLst>
              <a:rect l="0" t="0" r="r" b="b"/>
              <a:pathLst>
                <a:path w="5" h="4">
                  <a:moveTo>
                    <a:pt x="5" y="3"/>
                  </a:moveTo>
                  <a:lnTo>
                    <a:pt x="5" y="1"/>
                  </a:lnTo>
                  <a:lnTo>
                    <a:pt x="5" y="1"/>
                  </a:lnTo>
                  <a:lnTo>
                    <a:pt x="4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3"/>
                  </a:lnTo>
                  <a:lnTo>
                    <a:pt x="1" y="3"/>
                  </a:lnTo>
                  <a:lnTo>
                    <a:pt x="3" y="3"/>
                  </a:lnTo>
                  <a:lnTo>
                    <a:pt x="3" y="4"/>
                  </a:lnTo>
                  <a:lnTo>
                    <a:pt x="3" y="4"/>
                  </a:lnTo>
                  <a:lnTo>
                    <a:pt x="5" y="3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8" name="Freeform 212"/>
            <p:cNvSpPr>
              <a:spLocks/>
            </p:cNvSpPr>
            <p:nvPr/>
          </p:nvSpPr>
          <p:spPr bwMode="auto">
            <a:xfrm>
              <a:off x="7872413" y="5257146"/>
              <a:ext cx="6739" cy="4015"/>
            </a:xfrm>
            <a:custGeom>
              <a:avLst/>
              <a:gdLst/>
              <a:ahLst/>
              <a:cxnLst>
                <a:cxn ang="0">
                  <a:pos x="5" y="3"/>
                </a:cxn>
                <a:cxn ang="0">
                  <a:pos x="5" y="1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1" y="3"/>
                </a:cxn>
                <a:cxn ang="0">
                  <a:pos x="3" y="3"/>
                </a:cxn>
                <a:cxn ang="0">
                  <a:pos x="3" y="4"/>
                </a:cxn>
                <a:cxn ang="0">
                  <a:pos x="5" y="3"/>
                </a:cxn>
              </a:cxnLst>
              <a:rect l="0" t="0" r="r" b="b"/>
              <a:pathLst>
                <a:path w="5" h="4">
                  <a:moveTo>
                    <a:pt x="5" y="3"/>
                  </a:moveTo>
                  <a:lnTo>
                    <a:pt x="5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1" y="3"/>
                  </a:lnTo>
                  <a:lnTo>
                    <a:pt x="3" y="3"/>
                  </a:lnTo>
                  <a:lnTo>
                    <a:pt x="3" y="4"/>
                  </a:lnTo>
                  <a:lnTo>
                    <a:pt x="5" y="3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9" name="Freeform 213"/>
            <p:cNvSpPr>
              <a:spLocks/>
            </p:cNvSpPr>
            <p:nvPr/>
          </p:nvSpPr>
          <p:spPr bwMode="auto">
            <a:xfrm>
              <a:off x="7876456" y="5260158"/>
              <a:ext cx="111874" cy="158610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88" y="158"/>
                </a:cxn>
                <a:cxn ang="0">
                  <a:pos x="90" y="157"/>
                </a:cxn>
                <a:cxn ang="0">
                  <a:pos x="2" y="0"/>
                </a:cxn>
                <a:cxn ang="0">
                  <a:pos x="0" y="1"/>
                </a:cxn>
              </a:cxnLst>
              <a:rect l="0" t="0" r="r" b="b"/>
              <a:pathLst>
                <a:path w="90" h="158">
                  <a:moveTo>
                    <a:pt x="0" y="1"/>
                  </a:moveTo>
                  <a:lnTo>
                    <a:pt x="88" y="158"/>
                  </a:lnTo>
                  <a:lnTo>
                    <a:pt x="90" y="157"/>
                  </a:lnTo>
                  <a:lnTo>
                    <a:pt x="2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0" name="Freeform 214"/>
            <p:cNvSpPr>
              <a:spLocks/>
            </p:cNvSpPr>
            <p:nvPr/>
          </p:nvSpPr>
          <p:spPr bwMode="auto">
            <a:xfrm>
              <a:off x="7876456" y="5260158"/>
              <a:ext cx="111874" cy="158610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88" y="158"/>
                </a:cxn>
                <a:cxn ang="0">
                  <a:pos x="90" y="157"/>
                </a:cxn>
                <a:cxn ang="0">
                  <a:pos x="2" y="0"/>
                </a:cxn>
                <a:cxn ang="0">
                  <a:pos x="0" y="1"/>
                </a:cxn>
              </a:cxnLst>
              <a:rect l="0" t="0" r="r" b="b"/>
              <a:pathLst>
                <a:path w="90" h="158">
                  <a:moveTo>
                    <a:pt x="0" y="1"/>
                  </a:moveTo>
                  <a:lnTo>
                    <a:pt x="88" y="158"/>
                  </a:lnTo>
                  <a:lnTo>
                    <a:pt x="90" y="157"/>
                  </a:lnTo>
                  <a:lnTo>
                    <a:pt x="2" y="0"/>
                  </a:lnTo>
                  <a:lnTo>
                    <a:pt x="0" y="1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1" name="Freeform 215"/>
            <p:cNvSpPr>
              <a:spLocks/>
            </p:cNvSpPr>
            <p:nvPr/>
          </p:nvSpPr>
          <p:spPr bwMode="auto">
            <a:xfrm>
              <a:off x="7985635" y="5417764"/>
              <a:ext cx="5392" cy="7027"/>
            </a:xfrm>
            <a:custGeom>
              <a:avLst/>
              <a:gdLst/>
              <a:ahLst/>
              <a:cxnLst>
                <a:cxn ang="0">
                  <a:pos x="1" y="7"/>
                </a:cxn>
                <a:cxn ang="0">
                  <a:pos x="1" y="5"/>
                </a:cxn>
                <a:cxn ang="0">
                  <a:pos x="2" y="5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2" y="3"/>
                </a:cxn>
                <a:cxn ang="0">
                  <a:pos x="4" y="1"/>
                </a:cxn>
                <a:cxn ang="0">
                  <a:pos x="2" y="1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1" y="7"/>
                </a:cxn>
              </a:cxnLst>
              <a:rect l="0" t="0" r="r" b="b"/>
              <a:pathLst>
                <a:path w="4" h="7">
                  <a:moveTo>
                    <a:pt x="1" y="7"/>
                  </a:moveTo>
                  <a:lnTo>
                    <a:pt x="1" y="5"/>
                  </a:lnTo>
                  <a:lnTo>
                    <a:pt x="2" y="5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3"/>
                  </a:lnTo>
                  <a:lnTo>
                    <a:pt x="4" y="1"/>
                  </a:lnTo>
                  <a:lnTo>
                    <a:pt x="2" y="1"/>
                  </a:lnTo>
                  <a:lnTo>
                    <a:pt x="2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7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2" name="Freeform 216"/>
            <p:cNvSpPr>
              <a:spLocks/>
            </p:cNvSpPr>
            <p:nvPr/>
          </p:nvSpPr>
          <p:spPr bwMode="auto">
            <a:xfrm>
              <a:off x="7985635" y="5417764"/>
              <a:ext cx="5392" cy="7027"/>
            </a:xfrm>
            <a:custGeom>
              <a:avLst/>
              <a:gdLst/>
              <a:ahLst/>
              <a:cxnLst>
                <a:cxn ang="0">
                  <a:pos x="1" y="7"/>
                </a:cxn>
                <a:cxn ang="0">
                  <a:pos x="1" y="5"/>
                </a:cxn>
                <a:cxn ang="0">
                  <a:pos x="2" y="5"/>
                </a:cxn>
                <a:cxn ang="0">
                  <a:pos x="2" y="4"/>
                </a:cxn>
                <a:cxn ang="0">
                  <a:pos x="2" y="3"/>
                </a:cxn>
                <a:cxn ang="0">
                  <a:pos x="4" y="1"/>
                </a:cxn>
                <a:cxn ang="0">
                  <a:pos x="2" y="1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1" y="7"/>
                </a:cxn>
              </a:cxnLst>
              <a:rect l="0" t="0" r="r" b="b"/>
              <a:pathLst>
                <a:path w="4" h="7">
                  <a:moveTo>
                    <a:pt x="1" y="7"/>
                  </a:moveTo>
                  <a:lnTo>
                    <a:pt x="1" y="5"/>
                  </a:lnTo>
                  <a:lnTo>
                    <a:pt x="2" y="5"/>
                  </a:lnTo>
                  <a:lnTo>
                    <a:pt x="2" y="4"/>
                  </a:lnTo>
                  <a:lnTo>
                    <a:pt x="2" y="3"/>
                  </a:lnTo>
                  <a:lnTo>
                    <a:pt x="4" y="1"/>
                  </a:lnTo>
                  <a:lnTo>
                    <a:pt x="2" y="1"/>
                  </a:lnTo>
                  <a:lnTo>
                    <a:pt x="2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7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3" name="Freeform 217"/>
            <p:cNvSpPr>
              <a:spLocks/>
            </p:cNvSpPr>
            <p:nvPr/>
          </p:nvSpPr>
          <p:spPr bwMode="auto">
            <a:xfrm>
              <a:off x="7965416" y="5421779"/>
              <a:ext cx="21566" cy="12046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1" y="12"/>
                </a:cxn>
                <a:cxn ang="0">
                  <a:pos x="17" y="3"/>
                </a:cxn>
                <a:cxn ang="0">
                  <a:pos x="16" y="0"/>
                </a:cxn>
                <a:cxn ang="0">
                  <a:pos x="0" y="9"/>
                </a:cxn>
              </a:cxnLst>
              <a:rect l="0" t="0" r="r" b="b"/>
              <a:pathLst>
                <a:path w="17" h="12">
                  <a:moveTo>
                    <a:pt x="0" y="9"/>
                  </a:moveTo>
                  <a:lnTo>
                    <a:pt x="1" y="12"/>
                  </a:lnTo>
                  <a:lnTo>
                    <a:pt x="17" y="3"/>
                  </a:lnTo>
                  <a:lnTo>
                    <a:pt x="16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4" name="Freeform 218"/>
            <p:cNvSpPr>
              <a:spLocks/>
            </p:cNvSpPr>
            <p:nvPr/>
          </p:nvSpPr>
          <p:spPr bwMode="auto">
            <a:xfrm>
              <a:off x="7965416" y="5421779"/>
              <a:ext cx="21566" cy="12046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1" y="12"/>
                </a:cxn>
                <a:cxn ang="0">
                  <a:pos x="17" y="3"/>
                </a:cxn>
                <a:cxn ang="0">
                  <a:pos x="16" y="0"/>
                </a:cxn>
                <a:cxn ang="0">
                  <a:pos x="0" y="9"/>
                </a:cxn>
              </a:cxnLst>
              <a:rect l="0" t="0" r="r" b="b"/>
              <a:pathLst>
                <a:path w="17" h="12">
                  <a:moveTo>
                    <a:pt x="0" y="9"/>
                  </a:moveTo>
                  <a:lnTo>
                    <a:pt x="1" y="12"/>
                  </a:lnTo>
                  <a:lnTo>
                    <a:pt x="17" y="3"/>
                  </a:lnTo>
                  <a:lnTo>
                    <a:pt x="16" y="0"/>
                  </a:lnTo>
                  <a:lnTo>
                    <a:pt x="0" y="9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5" name="Freeform 219"/>
            <p:cNvSpPr>
              <a:spLocks/>
            </p:cNvSpPr>
            <p:nvPr/>
          </p:nvSpPr>
          <p:spPr bwMode="auto">
            <a:xfrm>
              <a:off x="7958677" y="5428807"/>
              <a:ext cx="8087" cy="5019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3"/>
                </a:cxn>
                <a:cxn ang="0">
                  <a:pos x="1" y="3"/>
                </a:cxn>
                <a:cxn ang="0">
                  <a:pos x="1" y="5"/>
                </a:cxn>
                <a:cxn ang="0">
                  <a:pos x="3" y="5"/>
                </a:cxn>
                <a:cxn ang="0">
                  <a:pos x="4" y="5"/>
                </a:cxn>
                <a:cxn ang="0">
                  <a:pos x="4" y="5"/>
                </a:cxn>
                <a:cxn ang="0">
                  <a:pos x="6" y="5"/>
                </a:cxn>
                <a:cxn ang="0">
                  <a:pos x="7" y="5"/>
                </a:cxn>
                <a:cxn ang="0">
                  <a:pos x="6" y="2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3" y="0"/>
                </a:cxn>
                <a:cxn ang="0">
                  <a:pos x="0" y="2"/>
                </a:cxn>
              </a:cxnLst>
              <a:rect l="0" t="0" r="r" b="b"/>
              <a:pathLst>
                <a:path w="7" h="5">
                  <a:moveTo>
                    <a:pt x="0" y="2"/>
                  </a:moveTo>
                  <a:lnTo>
                    <a:pt x="0" y="3"/>
                  </a:lnTo>
                  <a:lnTo>
                    <a:pt x="1" y="3"/>
                  </a:lnTo>
                  <a:lnTo>
                    <a:pt x="1" y="5"/>
                  </a:lnTo>
                  <a:lnTo>
                    <a:pt x="3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6" y="5"/>
                  </a:lnTo>
                  <a:lnTo>
                    <a:pt x="7" y="5"/>
                  </a:lnTo>
                  <a:lnTo>
                    <a:pt x="6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3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6" name="Freeform 220"/>
            <p:cNvSpPr>
              <a:spLocks/>
            </p:cNvSpPr>
            <p:nvPr/>
          </p:nvSpPr>
          <p:spPr bwMode="auto">
            <a:xfrm>
              <a:off x="7958677" y="5428807"/>
              <a:ext cx="8087" cy="5019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3"/>
                </a:cxn>
                <a:cxn ang="0">
                  <a:pos x="1" y="3"/>
                </a:cxn>
                <a:cxn ang="0">
                  <a:pos x="1" y="5"/>
                </a:cxn>
                <a:cxn ang="0">
                  <a:pos x="3" y="5"/>
                </a:cxn>
                <a:cxn ang="0">
                  <a:pos x="4" y="5"/>
                </a:cxn>
                <a:cxn ang="0">
                  <a:pos x="6" y="5"/>
                </a:cxn>
                <a:cxn ang="0">
                  <a:pos x="7" y="5"/>
                </a:cxn>
                <a:cxn ang="0">
                  <a:pos x="6" y="2"/>
                </a:cxn>
                <a:cxn ang="0">
                  <a:pos x="4" y="2"/>
                </a:cxn>
                <a:cxn ang="0">
                  <a:pos x="3" y="0"/>
                </a:cxn>
                <a:cxn ang="0">
                  <a:pos x="0" y="2"/>
                </a:cxn>
              </a:cxnLst>
              <a:rect l="0" t="0" r="r" b="b"/>
              <a:pathLst>
                <a:path w="7" h="5">
                  <a:moveTo>
                    <a:pt x="0" y="2"/>
                  </a:moveTo>
                  <a:lnTo>
                    <a:pt x="0" y="3"/>
                  </a:lnTo>
                  <a:lnTo>
                    <a:pt x="1" y="3"/>
                  </a:lnTo>
                  <a:lnTo>
                    <a:pt x="1" y="5"/>
                  </a:lnTo>
                  <a:lnTo>
                    <a:pt x="3" y="5"/>
                  </a:lnTo>
                  <a:lnTo>
                    <a:pt x="4" y="5"/>
                  </a:lnTo>
                  <a:lnTo>
                    <a:pt x="6" y="5"/>
                  </a:lnTo>
                  <a:lnTo>
                    <a:pt x="7" y="5"/>
                  </a:lnTo>
                  <a:lnTo>
                    <a:pt x="6" y="2"/>
                  </a:lnTo>
                  <a:lnTo>
                    <a:pt x="4" y="2"/>
                  </a:lnTo>
                  <a:lnTo>
                    <a:pt x="3" y="0"/>
                  </a:lnTo>
                  <a:lnTo>
                    <a:pt x="0" y="2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7" name="Freeform 221"/>
            <p:cNvSpPr>
              <a:spLocks/>
            </p:cNvSpPr>
            <p:nvPr/>
          </p:nvSpPr>
          <p:spPr bwMode="auto">
            <a:xfrm>
              <a:off x="7849499" y="5271200"/>
              <a:ext cx="113222" cy="159614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87" y="159"/>
                </a:cxn>
                <a:cxn ang="0">
                  <a:pos x="91" y="157"/>
                </a:cxn>
                <a:cxn ang="0">
                  <a:pos x="3" y="0"/>
                </a:cxn>
                <a:cxn ang="0">
                  <a:pos x="0" y="1"/>
                </a:cxn>
              </a:cxnLst>
              <a:rect l="0" t="0" r="r" b="b"/>
              <a:pathLst>
                <a:path w="91" h="159">
                  <a:moveTo>
                    <a:pt x="0" y="1"/>
                  </a:moveTo>
                  <a:lnTo>
                    <a:pt x="87" y="159"/>
                  </a:lnTo>
                  <a:lnTo>
                    <a:pt x="91" y="157"/>
                  </a:lnTo>
                  <a:lnTo>
                    <a:pt x="3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8" name="Freeform 222"/>
            <p:cNvSpPr>
              <a:spLocks/>
            </p:cNvSpPr>
            <p:nvPr/>
          </p:nvSpPr>
          <p:spPr bwMode="auto">
            <a:xfrm>
              <a:off x="7849499" y="5271200"/>
              <a:ext cx="113222" cy="159614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87" y="159"/>
                </a:cxn>
                <a:cxn ang="0">
                  <a:pos x="91" y="157"/>
                </a:cxn>
                <a:cxn ang="0">
                  <a:pos x="3" y="0"/>
                </a:cxn>
                <a:cxn ang="0">
                  <a:pos x="0" y="1"/>
                </a:cxn>
              </a:cxnLst>
              <a:rect l="0" t="0" r="r" b="b"/>
              <a:pathLst>
                <a:path w="91" h="159">
                  <a:moveTo>
                    <a:pt x="0" y="1"/>
                  </a:moveTo>
                  <a:lnTo>
                    <a:pt x="87" y="159"/>
                  </a:lnTo>
                  <a:lnTo>
                    <a:pt x="91" y="157"/>
                  </a:lnTo>
                  <a:lnTo>
                    <a:pt x="3" y="0"/>
                  </a:lnTo>
                  <a:lnTo>
                    <a:pt x="0" y="1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9" name="Freeform 223"/>
            <p:cNvSpPr>
              <a:spLocks/>
            </p:cNvSpPr>
            <p:nvPr/>
          </p:nvSpPr>
          <p:spPr bwMode="auto">
            <a:xfrm>
              <a:off x="7849499" y="5265177"/>
              <a:ext cx="4044" cy="7027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1" y="2"/>
                </a:cxn>
                <a:cxn ang="0">
                  <a:pos x="1" y="3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1" y="7"/>
                </a:cxn>
                <a:cxn ang="0">
                  <a:pos x="4" y="6"/>
                </a:cxn>
                <a:cxn ang="0">
                  <a:pos x="4" y="6"/>
                </a:cxn>
                <a:cxn ang="0">
                  <a:pos x="3" y="5"/>
                </a:cxn>
                <a:cxn ang="0">
                  <a:pos x="4" y="5"/>
                </a:cxn>
                <a:cxn ang="0">
                  <a:pos x="4" y="5"/>
                </a:cxn>
                <a:cxn ang="0">
                  <a:pos x="4" y="3"/>
                </a:cxn>
                <a:cxn ang="0">
                  <a:pos x="3" y="0"/>
                </a:cxn>
              </a:cxnLst>
              <a:rect l="0" t="0" r="r" b="b"/>
              <a:pathLst>
                <a:path w="4" h="7">
                  <a:moveTo>
                    <a:pt x="3" y="0"/>
                  </a:moveTo>
                  <a:lnTo>
                    <a:pt x="1" y="2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6"/>
                  </a:lnTo>
                  <a:lnTo>
                    <a:pt x="1" y="7"/>
                  </a:lnTo>
                  <a:lnTo>
                    <a:pt x="4" y="6"/>
                  </a:lnTo>
                  <a:lnTo>
                    <a:pt x="4" y="6"/>
                  </a:lnTo>
                  <a:lnTo>
                    <a:pt x="3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3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20" name="Freeform 224"/>
            <p:cNvSpPr>
              <a:spLocks/>
            </p:cNvSpPr>
            <p:nvPr/>
          </p:nvSpPr>
          <p:spPr bwMode="auto">
            <a:xfrm>
              <a:off x="7849499" y="5265177"/>
              <a:ext cx="4044" cy="7027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1" y="2"/>
                </a:cxn>
                <a:cxn ang="0">
                  <a:pos x="1" y="3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6"/>
                </a:cxn>
                <a:cxn ang="0">
                  <a:pos x="1" y="7"/>
                </a:cxn>
                <a:cxn ang="0">
                  <a:pos x="4" y="6"/>
                </a:cxn>
                <a:cxn ang="0">
                  <a:pos x="3" y="5"/>
                </a:cxn>
                <a:cxn ang="0">
                  <a:pos x="4" y="5"/>
                </a:cxn>
                <a:cxn ang="0">
                  <a:pos x="4" y="3"/>
                </a:cxn>
                <a:cxn ang="0">
                  <a:pos x="3" y="0"/>
                </a:cxn>
              </a:cxnLst>
              <a:rect l="0" t="0" r="r" b="b"/>
              <a:pathLst>
                <a:path w="4" h="7">
                  <a:moveTo>
                    <a:pt x="3" y="0"/>
                  </a:moveTo>
                  <a:lnTo>
                    <a:pt x="1" y="2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7"/>
                  </a:lnTo>
                  <a:lnTo>
                    <a:pt x="4" y="6"/>
                  </a:lnTo>
                  <a:lnTo>
                    <a:pt x="3" y="5"/>
                  </a:lnTo>
                  <a:lnTo>
                    <a:pt x="4" y="5"/>
                  </a:lnTo>
                  <a:lnTo>
                    <a:pt x="4" y="3"/>
                  </a:lnTo>
                  <a:lnTo>
                    <a:pt x="3" y="0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21" name="Freeform 225"/>
            <p:cNvSpPr>
              <a:spLocks/>
            </p:cNvSpPr>
            <p:nvPr/>
          </p:nvSpPr>
          <p:spPr bwMode="auto">
            <a:xfrm>
              <a:off x="7888587" y="5241085"/>
              <a:ext cx="136135" cy="174672"/>
            </a:xfrm>
            <a:custGeom>
              <a:avLst/>
              <a:gdLst/>
              <a:ahLst/>
              <a:cxnLst>
                <a:cxn ang="0">
                  <a:pos x="1" y="10"/>
                </a:cxn>
                <a:cxn ang="0">
                  <a:pos x="18" y="1"/>
                </a:cxn>
                <a:cxn ang="0">
                  <a:pos x="18" y="0"/>
                </a:cxn>
                <a:cxn ang="0">
                  <a:pos x="18" y="0"/>
                </a:cxn>
                <a:cxn ang="0">
                  <a:pos x="20" y="0"/>
                </a:cxn>
                <a:cxn ang="0">
                  <a:pos x="20" y="1"/>
                </a:cxn>
                <a:cxn ang="0">
                  <a:pos x="20" y="1"/>
                </a:cxn>
                <a:cxn ang="0">
                  <a:pos x="21" y="1"/>
                </a:cxn>
                <a:cxn ang="0">
                  <a:pos x="21" y="3"/>
                </a:cxn>
                <a:cxn ang="0">
                  <a:pos x="109" y="160"/>
                </a:cxn>
                <a:cxn ang="0">
                  <a:pos x="109" y="161"/>
                </a:cxn>
                <a:cxn ang="0">
                  <a:pos x="109" y="161"/>
                </a:cxn>
                <a:cxn ang="0">
                  <a:pos x="109" y="161"/>
                </a:cxn>
                <a:cxn ang="0">
                  <a:pos x="109" y="163"/>
                </a:cxn>
                <a:cxn ang="0">
                  <a:pos x="109" y="163"/>
                </a:cxn>
                <a:cxn ang="0">
                  <a:pos x="109" y="163"/>
                </a:cxn>
                <a:cxn ang="0">
                  <a:pos x="109" y="163"/>
                </a:cxn>
                <a:cxn ang="0">
                  <a:pos x="109" y="164"/>
                </a:cxn>
                <a:cxn ang="0">
                  <a:pos x="92" y="173"/>
                </a:cxn>
                <a:cxn ang="0">
                  <a:pos x="92" y="173"/>
                </a:cxn>
                <a:cxn ang="0">
                  <a:pos x="91" y="173"/>
                </a:cxn>
                <a:cxn ang="0">
                  <a:pos x="91" y="174"/>
                </a:cxn>
                <a:cxn ang="0">
                  <a:pos x="91" y="173"/>
                </a:cxn>
                <a:cxn ang="0">
                  <a:pos x="89" y="173"/>
                </a:cxn>
                <a:cxn ang="0">
                  <a:pos x="89" y="173"/>
                </a:cxn>
                <a:cxn ang="0">
                  <a:pos x="88" y="173"/>
                </a:cxn>
                <a:cxn ang="0">
                  <a:pos x="88" y="171"/>
                </a:cxn>
                <a:cxn ang="0">
                  <a:pos x="1" y="14"/>
                </a:cxn>
                <a:cxn ang="0">
                  <a:pos x="0" y="13"/>
                </a:cxn>
                <a:cxn ang="0">
                  <a:pos x="0" y="13"/>
                </a:cxn>
                <a:cxn ang="0">
                  <a:pos x="0" y="11"/>
                </a:cxn>
                <a:cxn ang="0">
                  <a:pos x="0" y="11"/>
                </a:cxn>
                <a:cxn ang="0">
                  <a:pos x="1" y="10"/>
                </a:cxn>
                <a:cxn ang="0">
                  <a:pos x="1" y="10"/>
                </a:cxn>
                <a:cxn ang="0">
                  <a:pos x="1" y="10"/>
                </a:cxn>
              </a:cxnLst>
              <a:rect l="0" t="0" r="r" b="b"/>
              <a:pathLst>
                <a:path w="109" h="174">
                  <a:moveTo>
                    <a:pt x="1" y="10"/>
                  </a:moveTo>
                  <a:lnTo>
                    <a:pt x="18" y="1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20" y="0"/>
                  </a:lnTo>
                  <a:lnTo>
                    <a:pt x="20" y="1"/>
                  </a:lnTo>
                  <a:lnTo>
                    <a:pt x="20" y="1"/>
                  </a:lnTo>
                  <a:lnTo>
                    <a:pt x="21" y="1"/>
                  </a:lnTo>
                  <a:lnTo>
                    <a:pt x="21" y="3"/>
                  </a:lnTo>
                  <a:lnTo>
                    <a:pt x="109" y="160"/>
                  </a:lnTo>
                  <a:lnTo>
                    <a:pt x="109" y="161"/>
                  </a:lnTo>
                  <a:lnTo>
                    <a:pt x="109" y="161"/>
                  </a:lnTo>
                  <a:lnTo>
                    <a:pt x="109" y="161"/>
                  </a:lnTo>
                  <a:lnTo>
                    <a:pt x="109" y="163"/>
                  </a:lnTo>
                  <a:lnTo>
                    <a:pt x="109" y="163"/>
                  </a:lnTo>
                  <a:lnTo>
                    <a:pt x="109" y="163"/>
                  </a:lnTo>
                  <a:lnTo>
                    <a:pt x="109" y="163"/>
                  </a:lnTo>
                  <a:lnTo>
                    <a:pt x="109" y="164"/>
                  </a:lnTo>
                  <a:lnTo>
                    <a:pt x="92" y="173"/>
                  </a:lnTo>
                  <a:lnTo>
                    <a:pt x="92" y="173"/>
                  </a:lnTo>
                  <a:lnTo>
                    <a:pt x="91" y="173"/>
                  </a:lnTo>
                  <a:lnTo>
                    <a:pt x="91" y="174"/>
                  </a:lnTo>
                  <a:lnTo>
                    <a:pt x="91" y="173"/>
                  </a:lnTo>
                  <a:lnTo>
                    <a:pt x="89" y="173"/>
                  </a:lnTo>
                  <a:lnTo>
                    <a:pt x="89" y="173"/>
                  </a:lnTo>
                  <a:lnTo>
                    <a:pt x="88" y="173"/>
                  </a:lnTo>
                  <a:lnTo>
                    <a:pt x="88" y="171"/>
                  </a:lnTo>
                  <a:lnTo>
                    <a:pt x="1" y="14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1" y="10"/>
                  </a:lnTo>
                  <a:lnTo>
                    <a:pt x="1" y="10"/>
                  </a:lnTo>
                  <a:lnTo>
                    <a:pt x="1" y="10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22" name="Freeform 226"/>
            <p:cNvSpPr>
              <a:spLocks/>
            </p:cNvSpPr>
            <p:nvPr/>
          </p:nvSpPr>
          <p:spPr bwMode="auto">
            <a:xfrm>
              <a:off x="7888587" y="5241085"/>
              <a:ext cx="136135" cy="174672"/>
            </a:xfrm>
            <a:custGeom>
              <a:avLst/>
              <a:gdLst/>
              <a:ahLst/>
              <a:cxnLst>
                <a:cxn ang="0">
                  <a:pos x="1" y="10"/>
                </a:cxn>
                <a:cxn ang="0">
                  <a:pos x="18" y="1"/>
                </a:cxn>
                <a:cxn ang="0">
                  <a:pos x="18" y="0"/>
                </a:cxn>
                <a:cxn ang="0">
                  <a:pos x="20" y="0"/>
                </a:cxn>
                <a:cxn ang="0">
                  <a:pos x="20" y="1"/>
                </a:cxn>
                <a:cxn ang="0">
                  <a:pos x="21" y="1"/>
                </a:cxn>
                <a:cxn ang="0">
                  <a:pos x="21" y="3"/>
                </a:cxn>
                <a:cxn ang="0">
                  <a:pos x="109" y="160"/>
                </a:cxn>
                <a:cxn ang="0">
                  <a:pos x="109" y="161"/>
                </a:cxn>
                <a:cxn ang="0">
                  <a:pos x="109" y="163"/>
                </a:cxn>
                <a:cxn ang="0">
                  <a:pos x="109" y="164"/>
                </a:cxn>
                <a:cxn ang="0">
                  <a:pos x="92" y="173"/>
                </a:cxn>
                <a:cxn ang="0">
                  <a:pos x="91" y="173"/>
                </a:cxn>
                <a:cxn ang="0">
                  <a:pos x="91" y="174"/>
                </a:cxn>
                <a:cxn ang="0">
                  <a:pos x="91" y="173"/>
                </a:cxn>
                <a:cxn ang="0">
                  <a:pos x="89" y="173"/>
                </a:cxn>
                <a:cxn ang="0">
                  <a:pos x="88" y="173"/>
                </a:cxn>
                <a:cxn ang="0">
                  <a:pos x="88" y="171"/>
                </a:cxn>
                <a:cxn ang="0">
                  <a:pos x="1" y="14"/>
                </a:cxn>
                <a:cxn ang="0">
                  <a:pos x="0" y="13"/>
                </a:cxn>
                <a:cxn ang="0">
                  <a:pos x="0" y="11"/>
                </a:cxn>
                <a:cxn ang="0">
                  <a:pos x="1" y="10"/>
                </a:cxn>
              </a:cxnLst>
              <a:rect l="0" t="0" r="r" b="b"/>
              <a:pathLst>
                <a:path w="109" h="174">
                  <a:moveTo>
                    <a:pt x="1" y="10"/>
                  </a:moveTo>
                  <a:lnTo>
                    <a:pt x="18" y="1"/>
                  </a:lnTo>
                  <a:lnTo>
                    <a:pt x="18" y="0"/>
                  </a:lnTo>
                  <a:lnTo>
                    <a:pt x="20" y="0"/>
                  </a:lnTo>
                  <a:lnTo>
                    <a:pt x="20" y="1"/>
                  </a:lnTo>
                  <a:lnTo>
                    <a:pt x="21" y="1"/>
                  </a:lnTo>
                  <a:lnTo>
                    <a:pt x="21" y="3"/>
                  </a:lnTo>
                  <a:lnTo>
                    <a:pt x="109" y="160"/>
                  </a:lnTo>
                  <a:lnTo>
                    <a:pt x="109" y="161"/>
                  </a:lnTo>
                  <a:lnTo>
                    <a:pt x="109" y="163"/>
                  </a:lnTo>
                  <a:lnTo>
                    <a:pt x="109" y="164"/>
                  </a:lnTo>
                  <a:lnTo>
                    <a:pt x="92" y="173"/>
                  </a:lnTo>
                  <a:lnTo>
                    <a:pt x="91" y="173"/>
                  </a:lnTo>
                  <a:lnTo>
                    <a:pt x="91" y="174"/>
                  </a:lnTo>
                  <a:lnTo>
                    <a:pt x="91" y="173"/>
                  </a:lnTo>
                  <a:lnTo>
                    <a:pt x="89" y="173"/>
                  </a:lnTo>
                  <a:lnTo>
                    <a:pt x="88" y="173"/>
                  </a:lnTo>
                  <a:lnTo>
                    <a:pt x="88" y="171"/>
                  </a:lnTo>
                  <a:lnTo>
                    <a:pt x="1" y="14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1" y="10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23" name="Freeform 227"/>
            <p:cNvSpPr>
              <a:spLocks/>
            </p:cNvSpPr>
            <p:nvPr/>
          </p:nvSpPr>
          <p:spPr bwMode="auto">
            <a:xfrm>
              <a:off x="7889935" y="5241085"/>
              <a:ext cx="21566" cy="11043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2" y="11"/>
                </a:cxn>
                <a:cxn ang="0">
                  <a:pos x="17" y="3"/>
                </a:cxn>
                <a:cxn ang="0">
                  <a:pos x="16" y="0"/>
                </a:cxn>
                <a:cxn ang="0">
                  <a:pos x="0" y="8"/>
                </a:cxn>
              </a:cxnLst>
              <a:rect l="0" t="0" r="r" b="b"/>
              <a:pathLst>
                <a:path w="17" h="11">
                  <a:moveTo>
                    <a:pt x="0" y="8"/>
                  </a:moveTo>
                  <a:lnTo>
                    <a:pt x="2" y="11"/>
                  </a:lnTo>
                  <a:lnTo>
                    <a:pt x="17" y="3"/>
                  </a:lnTo>
                  <a:lnTo>
                    <a:pt x="16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24" name="Freeform 228"/>
            <p:cNvSpPr>
              <a:spLocks/>
            </p:cNvSpPr>
            <p:nvPr/>
          </p:nvSpPr>
          <p:spPr bwMode="auto">
            <a:xfrm>
              <a:off x="7889935" y="5241085"/>
              <a:ext cx="21566" cy="11043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2" y="11"/>
                </a:cxn>
                <a:cxn ang="0">
                  <a:pos x="17" y="3"/>
                </a:cxn>
                <a:cxn ang="0">
                  <a:pos x="16" y="0"/>
                </a:cxn>
                <a:cxn ang="0">
                  <a:pos x="0" y="8"/>
                </a:cxn>
              </a:cxnLst>
              <a:rect l="0" t="0" r="r" b="b"/>
              <a:pathLst>
                <a:path w="17" h="11">
                  <a:moveTo>
                    <a:pt x="0" y="8"/>
                  </a:moveTo>
                  <a:lnTo>
                    <a:pt x="2" y="11"/>
                  </a:lnTo>
                  <a:lnTo>
                    <a:pt x="17" y="3"/>
                  </a:lnTo>
                  <a:lnTo>
                    <a:pt x="16" y="0"/>
                  </a:lnTo>
                  <a:lnTo>
                    <a:pt x="0" y="8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25" name="Freeform 229"/>
            <p:cNvSpPr>
              <a:spLocks/>
            </p:cNvSpPr>
            <p:nvPr/>
          </p:nvSpPr>
          <p:spPr bwMode="auto">
            <a:xfrm>
              <a:off x="7910153" y="5239077"/>
              <a:ext cx="8087" cy="5020"/>
            </a:xfrm>
            <a:custGeom>
              <a:avLst/>
              <a:gdLst/>
              <a:ahLst/>
              <a:cxnLst>
                <a:cxn ang="0">
                  <a:pos x="7" y="3"/>
                </a:cxn>
                <a:cxn ang="0">
                  <a:pos x="6" y="2"/>
                </a:cxn>
                <a:cxn ang="0">
                  <a:pos x="6" y="2"/>
                </a:cxn>
                <a:cxn ang="0">
                  <a:pos x="4" y="2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2"/>
                </a:cxn>
                <a:cxn ang="0">
                  <a:pos x="1" y="5"/>
                </a:cxn>
                <a:cxn ang="0">
                  <a:pos x="1" y="3"/>
                </a:cxn>
                <a:cxn ang="0">
                  <a:pos x="3" y="5"/>
                </a:cxn>
                <a:cxn ang="0">
                  <a:pos x="3" y="5"/>
                </a:cxn>
                <a:cxn ang="0">
                  <a:pos x="4" y="5"/>
                </a:cxn>
                <a:cxn ang="0">
                  <a:pos x="7" y="3"/>
                </a:cxn>
              </a:cxnLst>
              <a:rect l="0" t="0" r="r" b="b"/>
              <a:pathLst>
                <a:path w="7" h="5">
                  <a:moveTo>
                    <a:pt x="7" y="3"/>
                  </a:moveTo>
                  <a:lnTo>
                    <a:pt x="6" y="2"/>
                  </a:lnTo>
                  <a:lnTo>
                    <a:pt x="6" y="2"/>
                  </a:lnTo>
                  <a:lnTo>
                    <a:pt x="4" y="2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1" y="5"/>
                  </a:lnTo>
                  <a:lnTo>
                    <a:pt x="1" y="3"/>
                  </a:lnTo>
                  <a:lnTo>
                    <a:pt x="3" y="5"/>
                  </a:lnTo>
                  <a:lnTo>
                    <a:pt x="3" y="5"/>
                  </a:lnTo>
                  <a:lnTo>
                    <a:pt x="4" y="5"/>
                  </a:lnTo>
                  <a:lnTo>
                    <a:pt x="7" y="3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26" name="Freeform 230"/>
            <p:cNvSpPr>
              <a:spLocks/>
            </p:cNvSpPr>
            <p:nvPr/>
          </p:nvSpPr>
          <p:spPr bwMode="auto">
            <a:xfrm>
              <a:off x="7910153" y="5239077"/>
              <a:ext cx="8087" cy="5020"/>
            </a:xfrm>
            <a:custGeom>
              <a:avLst/>
              <a:gdLst/>
              <a:ahLst/>
              <a:cxnLst>
                <a:cxn ang="0">
                  <a:pos x="7" y="3"/>
                </a:cxn>
                <a:cxn ang="0">
                  <a:pos x="6" y="2"/>
                </a:cxn>
                <a:cxn ang="0">
                  <a:pos x="4" y="2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1" y="0"/>
                </a:cxn>
                <a:cxn ang="0">
                  <a:pos x="0" y="2"/>
                </a:cxn>
                <a:cxn ang="0">
                  <a:pos x="1" y="5"/>
                </a:cxn>
                <a:cxn ang="0">
                  <a:pos x="1" y="3"/>
                </a:cxn>
                <a:cxn ang="0">
                  <a:pos x="3" y="5"/>
                </a:cxn>
                <a:cxn ang="0">
                  <a:pos x="4" y="5"/>
                </a:cxn>
                <a:cxn ang="0">
                  <a:pos x="7" y="3"/>
                </a:cxn>
              </a:cxnLst>
              <a:rect l="0" t="0" r="r" b="b"/>
              <a:pathLst>
                <a:path w="7" h="5">
                  <a:moveTo>
                    <a:pt x="7" y="3"/>
                  </a:moveTo>
                  <a:lnTo>
                    <a:pt x="6" y="2"/>
                  </a:lnTo>
                  <a:lnTo>
                    <a:pt x="4" y="2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1" y="5"/>
                  </a:lnTo>
                  <a:lnTo>
                    <a:pt x="1" y="3"/>
                  </a:lnTo>
                  <a:lnTo>
                    <a:pt x="3" y="5"/>
                  </a:lnTo>
                  <a:lnTo>
                    <a:pt x="4" y="5"/>
                  </a:lnTo>
                  <a:lnTo>
                    <a:pt x="7" y="3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27" name="Freeform 231"/>
            <p:cNvSpPr>
              <a:spLocks/>
            </p:cNvSpPr>
            <p:nvPr/>
          </p:nvSpPr>
          <p:spPr bwMode="auto">
            <a:xfrm>
              <a:off x="7914197" y="5242089"/>
              <a:ext cx="113222" cy="160618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87" y="160"/>
                </a:cxn>
                <a:cxn ang="0">
                  <a:pos x="90" y="157"/>
                </a:cxn>
                <a:cxn ang="0">
                  <a:pos x="3" y="0"/>
                </a:cxn>
                <a:cxn ang="0">
                  <a:pos x="0" y="2"/>
                </a:cxn>
              </a:cxnLst>
              <a:rect l="0" t="0" r="r" b="b"/>
              <a:pathLst>
                <a:path w="90" h="160">
                  <a:moveTo>
                    <a:pt x="0" y="2"/>
                  </a:moveTo>
                  <a:lnTo>
                    <a:pt x="87" y="160"/>
                  </a:lnTo>
                  <a:lnTo>
                    <a:pt x="90" y="157"/>
                  </a:lnTo>
                  <a:lnTo>
                    <a:pt x="3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28" name="Freeform 232"/>
            <p:cNvSpPr>
              <a:spLocks/>
            </p:cNvSpPr>
            <p:nvPr/>
          </p:nvSpPr>
          <p:spPr bwMode="auto">
            <a:xfrm>
              <a:off x="7914197" y="5242089"/>
              <a:ext cx="113222" cy="160618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87" y="160"/>
                </a:cxn>
                <a:cxn ang="0">
                  <a:pos x="90" y="157"/>
                </a:cxn>
                <a:cxn ang="0">
                  <a:pos x="3" y="0"/>
                </a:cxn>
                <a:cxn ang="0">
                  <a:pos x="0" y="2"/>
                </a:cxn>
              </a:cxnLst>
              <a:rect l="0" t="0" r="r" b="b"/>
              <a:pathLst>
                <a:path w="90" h="160">
                  <a:moveTo>
                    <a:pt x="0" y="2"/>
                  </a:moveTo>
                  <a:lnTo>
                    <a:pt x="87" y="160"/>
                  </a:lnTo>
                  <a:lnTo>
                    <a:pt x="90" y="157"/>
                  </a:lnTo>
                  <a:lnTo>
                    <a:pt x="3" y="0"/>
                  </a:lnTo>
                  <a:lnTo>
                    <a:pt x="0" y="2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29" name="Freeform 233"/>
            <p:cNvSpPr>
              <a:spLocks/>
            </p:cNvSpPr>
            <p:nvPr/>
          </p:nvSpPr>
          <p:spPr bwMode="auto">
            <a:xfrm>
              <a:off x="8023375" y="5399694"/>
              <a:ext cx="4043" cy="8031"/>
            </a:xfrm>
            <a:custGeom>
              <a:avLst/>
              <a:gdLst/>
              <a:ahLst/>
              <a:cxnLst>
                <a:cxn ang="0">
                  <a:pos x="1" y="8"/>
                </a:cxn>
                <a:cxn ang="0">
                  <a:pos x="3" y="6"/>
                </a:cxn>
                <a:cxn ang="0">
                  <a:pos x="3" y="6"/>
                </a:cxn>
                <a:cxn ang="0">
                  <a:pos x="3" y="5"/>
                </a:cxn>
                <a:cxn ang="0">
                  <a:pos x="4" y="5"/>
                </a:cxn>
                <a:cxn ang="0">
                  <a:pos x="3" y="3"/>
                </a:cxn>
                <a:cxn ang="0">
                  <a:pos x="4" y="3"/>
                </a:cxn>
                <a:cxn ang="0">
                  <a:pos x="3" y="2"/>
                </a:cxn>
                <a:cxn ang="0">
                  <a:pos x="3" y="0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1" y="8"/>
                </a:cxn>
              </a:cxnLst>
              <a:rect l="0" t="0" r="r" b="b"/>
              <a:pathLst>
                <a:path w="4" h="8">
                  <a:moveTo>
                    <a:pt x="1" y="8"/>
                  </a:moveTo>
                  <a:lnTo>
                    <a:pt x="3" y="6"/>
                  </a:lnTo>
                  <a:lnTo>
                    <a:pt x="3" y="6"/>
                  </a:lnTo>
                  <a:lnTo>
                    <a:pt x="3" y="5"/>
                  </a:lnTo>
                  <a:lnTo>
                    <a:pt x="4" y="5"/>
                  </a:lnTo>
                  <a:lnTo>
                    <a:pt x="3" y="3"/>
                  </a:lnTo>
                  <a:lnTo>
                    <a:pt x="4" y="3"/>
                  </a:lnTo>
                  <a:lnTo>
                    <a:pt x="3" y="2"/>
                  </a:lnTo>
                  <a:lnTo>
                    <a:pt x="3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1" y="8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0" name="Freeform 234"/>
            <p:cNvSpPr>
              <a:spLocks/>
            </p:cNvSpPr>
            <p:nvPr/>
          </p:nvSpPr>
          <p:spPr bwMode="auto">
            <a:xfrm>
              <a:off x="8023375" y="5399694"/>
              <a:ext cx="4043" cy="8031"/>
            </a:xfrm>
            <a:custGeom>
              <a:avLst/>
              <a:gdLst/>
              <a:ahLst/>
              <a:cxnLst>
                <a:cxn ang="0">
                  <a:pos x="1" y="8"/>
                </a:cxn>
                <a:cxn ang="0">
                  <a:pos x="3" y="6"/>
                </a:cxn>
                <a:cxn ang="0">
                  <a:pos x="3" y="5"/>
                </a:cxn>
                <a:cxn ang="0">
                  <a:pos x="4" y="5"/>
                </a:cxn>
                <a:cxn ang="0">
                  <a:pos x="3" y="3"/>
                </a:cxn>
                <a:cxn ang="0">
                  <a:pos x="4" y="3"/>
                </a:cxn>
                <a:cxn ang="0">
                  <a:pos x="3" y="2"/>
                </a:cxn>
                <a:cxn ang="0">
                  <a:pos x="3" y="0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1" y="8"/>
                </a:cxn>
              </a:cxnLst>
              <a:rect l="0" t="0" r="r" b="b"/>
              <a:pathLst>
                <a:path w="4" h="8">
                  <a:moveTo>
                    <a:pt x="1" y="8"/>
                  </a:moveTo>
                  <a:lnTo>
                    <a:pt x="3" y="6"/>
                  </a:lnTo>
                  <a:lnTo>
                    <a:pt x="3" y="5"/>
                  </a:lnTo>
                  <a:lnTo>
                    <a:pt x="4" y="5"/>
                  </a:lnTo>
                  <a:lnTo>
                    <a:pt x="3" y="3"/>
                  </a:lnTo>
                  <a:lnTo>
                    <a:pt x="4" y="3"/>
                  </a:lnTo>
                  <a:lnTo>
                    <a:pt x="3" y="2"/>
                  </a:lnTo>
                  <a:lnTo>
                    <a:pt x="3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1" y="8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1" name="Freeform 235"/>
            <p:cNvSpPr>
              <a:spLocks/>
            </p:cNvSpPr>
            <p:nvPr/>
          </p:nvSpPr>
          <p:spPr bwMode="auto">
            <a:xfrm>
              <a:off x="8003157" y="5404714"/>
              <a:ext cx="21566" cy="11042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1" y="11"/>
                </a:cxn>
                <a:cxn ang="0">
                  <a:pos x="17" y="3"/>
                </a:cxn>
                <a:cxn ang="0">
                  <a:pos x="16" y="0"/>
                </a:cxn>
                <a:cxn ang="0">
                  <a:pos x="0" y="8"/>
                </a:cxn>
              </a:cxnLst>
              <a:rect l="0" t="0" r="r" b="b"/>
              <a:pathLst>
                <a:path w="17" h="11">
                  <a:moveTo>
                    <a:pt x="0" y="8"/>
                  </a:moveTo>
                  <a:lnTo>
                    <a:pt x="1" y="11"/>
                  </a:lnTo>
                  <a:lnTo>
                    <a:pt x="17" y="3"/>
                  </a:lnTo>
                  <a:lnTo>
                    <a:pt x="16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2" name="Freeform 236"/>
            <p:cNvSpPr>
              <a:spLocks/>
            </p:cNvSpPr>
            <p:nvPr/>
          </p:nvSpPr>
          <p:spPr bwMode="auto">
            <a:xfrm>
              <a:off x="8003157" y="5404714"/>
              <a:ext cx="21566" cy="11042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1" y="11"/>
                </a:cxn>
                <a:cxn ang="0">
                  <a:pos x="17" y="3"/>
                </a:cxn>
                <a:cxn ang="0">
                  <a:pos x="16" y="0"/>
                </a:cxn>
                <a:cxn ang="0">
                  <a:pos x="0" y="8"/>
                </a:cxn>
              </a:cxnLst>
              <a:rect l="0" t="0" r="r" b="b"/>
              <a:pathLst>
                <a:path w="17" h="11">
                  <a:moveTo>
                    <a:pt x="0" y="8"/>
                  </a:moveTo>
                  <a:lnTo>
                    <a:pt x="1" y="11"/>
                  </a:lnTo>
                  <a:lnTo>
                    <a:pt x="17" y="3"/>
                  </a:lnTo>
                  <a:lnTo>
                    <a:pt x="16" y="0"/>
                  </a:lnTo>
                  <a:lnTo>
                    <a:pt x="0" y="8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3" name="Freeform 237"/>
            <p:cNvSpPr>
              <a:spLocks/>
            </p:cNvSpPr>
            <p:nvPr/>
          </p:nvSpPr>
          <p:spPr bwMode="auto">
            <a:xfrm>
              <a:off x="7995069" y="5412745"/>
              <a:ext cx="9436" cy="5019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3" y="3"/>
                </a:cxn>
                <a:cxn ang="0">
                  <a:pos x="3" y="5"/>
                </a:cxn>
                <a:cxn ang="0">
                  <a:pos x="5" y="5"/>
                </a:cxn>
                <a:cxn ang="0">
                  <a:pos x="6" y="5"/>
                </a:cxn>
                <a:cxn ang="0">
                  <a:pos x="7" y="3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3" y="0"/>
                </a:cxn>
                <a:cxn ang="0">
                  <a:pos x="0" y="2"/>
                </a:cxn>
              </a:cxnLst>
              <a:rect l="0" t="0" r="r" b="b"/>
              <a:pathLst>
                <a:path w="7" h="5">
                  <a:moveTo>
                    <a:pt x="0" y="2"/>
                  </a:moveTo>
                  <a:lnTo>
                    <a:pt x="0" y="2"/>
                  </a:lnTo>
                  <a:lnTo>
                    <a:pt x="2" y="3"/>
                  </a:lnTo>
                  <a:lnTo>
                    <a:pt x="2" y="3"/>
                  </a:lnTo>
                  <a:lnTo>
                    <a:pt x="3" y="3"/>
                  </a:lnTo>
                  <a:lnTo>
                    <a:pt x="3" y="5"/>
                  </a:lnTo>
                  <a:lnTo>
                    <a:pt x="5" y="5"/>
                  </a:lnTo>
                  <a:lnTo>
                    <a:pt x="6" y="5"/>
                  </a:lnTo>
                  <a:lnTo>
                    <a:pt x="7" y="3"/>
                  </a:lnTo>
                  <a:lnTo>
                    <a:pt x="6" y="0"/>
                  </a:lnTo>
                  <a:lnTo>
                    <a:pt x="6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4" name="Freeform 238"/>
            <p:cNvSpPr>
              <a:spLocks/>
            </p:cNvSpPr>
            <p:nvPr/>
          </p:nvSpPr>
          <p:spPr bwMode="auto">
            <a:xfrm>
              <a:off x="7995069" y="5412745"/>
              <a:ext cx="9436" cy="5019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" y="3"/>
                </a:cxn>
                <a:cxn ang="0">
                  <a:pos x="3" y="3"/>
                </a:cxn>
                <a:cxn ang="0">
                  <a:pos x="3" y="5"/>
                </a:cxn>
                <a:cxn ang="0">
                  <a:pos x="5" y="5"/>
                </a:cxn>
                <a:cxn ang="0">
                  <a:pos x="6" y="5"/>
                </a:cxn>
                <a:cxn ang="0">
                  <a:pos x="7" y="3"/>
                </a:cxn>
                <a:cxn ang="0">
                  <a:pos x="6" y="0"/>
                </a:cxn>
                <a:cxn ang="0">
                  <a:pos x="5" y="0"/>
                </a:cxn>
                <a:cxn ang="0">
                  <a:pos x="3" y="0"/>
                </a:cxn>
                <a:cxn ang="0">
                  <a:pos x="0" y="2"/>
                </a:cxn>
              </a:cxnLst>
              <a:rect l="0" t="0" r="r" b="b"/>
              <a:pathLst>
                <a:path w="7" h="5">
                  <a:moveTo>
                    <a:pt x="0" y="2"/>
                  </a:moveTo>
                  <a:lnTo>
                    <a:pt x="2" y="3"/>
                  </a:lnTo>
                  <a:lnTo>
                    <a:pt x="3" y="3"/>
                  </a:lnTo>
                  <a:lnTo>
                    <a:pt x="3" y="5"/>
                  </a:lnTo>
                  <a:lnTo>
                    <a:pt x="5" y="5"/>
                  </a:lnTo>
                  <a:lnTo>
                    <a:pt x="6" y="5"/>
                  </a:lnTo>
                  <a:lnTo>
                    <a:pt x="7" y="3"/>
                  </a:lnTo>
                  <a:lnTo>
                    <a:pt x="6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0" y="2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5" name="Freeform 239"/>
            <p:cNvSpPr>
              <a:spLocks/>
            </p:cNvSpPr>
            <p:nvPr/>
          </p:nvSpPr>
          <p:spPr bwMode="auto">
            <a:xfrm>
              <a:off x="7885892" y="5254135"/>
              <a:ext cx="113222" cy="160618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88" y="160"/>
                </a:cxn>
                <a:cxn ang="0">
                  <a:pos x="91" y="158"/>
                </a:cxn>
                <a:cxn ang="0">
                  <a:pos x="5" y="0"/>
                </a:cxn>
                <a:cxn ang="0">
                  <a:pos x="0" y="3"/>
                </a:cxn>
              </a:cxnLst>
              <a:rect l="0" t="0" r="r" b="b"/>
              <a:pathLst>
                <a:path w="91" h="160">
                  <a:moveTo>
                    <a:pt x="0" y="3"/>
                  </a:moveTo>
                  <a:lnTo>
                    <a:pt x="88" y="160"/>
                  </a:lnTo>
                  <a:lnTo>
                    <a:pt x="91" y="158"/>
                  </a:lnTo>
                  <a:lnTo>
                    <a:pt x="5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6" name="Freeform 240"/>
            <p:cNvSpPr>
              <a:spLocks/>
            </p:cNvSpPr>
            <p:nvPr/>
          </p:nvSpPr>
          <p:spPr bwMode="auto">
            <a:xfrm>
              <a:off x="7885892" y="5254135"/>
              <a:ext cx="113222" cy="160618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88" y="160"/>
                </a:cxn>
                <a:cxn ang="0">
                  <a:pos x="91" y="158"/>
                </a:cxn>
                <a:cxn ang="0">
                  <a:pos x="5" y="0"/>
                </a:cxn>
                <a:cxn ang="0">
                  <a:pos x="0" y="3"/>
                </a:cxn>
              </a:cxnLst>
              <a:rect l="0" t="0" r="r" b="b"/>
              <a:pathLst>
                <a:path w="91" h="160">
                  <a:moveTo>
                    <a:pt x="0" y="3"/>
                  </a:moveTo>
                  <a:lnTo>
                    <a:pt x="88" y="160"/>
                  </a:lnTo>
                  <a:lnTo>
                    <a:pt x="91" y="158"/>
                  </a:lnTo>
                  <a:lnTo>
                    <a:pt x="5" y="0"/>
                  </a:lnTo>
                  <a:lnTo>
                    <a:pt x="0" y="3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7" name="Freeform 241"/>
            <p:cNvSpPr>
              <a:spLocks/>
            </p:cNvSpPr>
            <p:nvPr/>
          </p:nvSpPr>
          <p:spPr bwMode="auto">
            <a:xfrm>
              <a:off x="7885892" y="5249115"/>
              <a:ext cx="6739" cy="8031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6"/>
                </a:cxn>
                <a:cxn ang="0">
                  <a:pos x="0" y="8"/>
                </a:cxn>
                <a:cxn ang="0">
                  <a:pos x="5" y="5"/>
                </a:cxn>
                <a:cxn ang="0">
                  <a:pos x="3" y="5"/>
                </a:cxn>
                <a:cxn ang="0">
                  <a:pos x="5" y="3"/>
                </a:cxn>
                <a:cxn ang="0">
                  <a:pos x="5" y="3"/>
                </a:cxn>
                <a:cxn ang="0">
                  <a:pos x="5" y="3"/>
                </a:cxn>
                <a:cxn ang="0">
                  <a:pos x="3" y="0"/>
                </a:cxn>
              </a:cxnLst>
              <a:rect l="0" t="0" r="r" b="b"/>
              <a:pathLst>
                <a:path w="5" h="8">
                  <a:moveTo>
                    <a:pt x="3" y="0"/>
                  </a:moveTo>
                  <a:lnTo>
                    <a:pt x="2" y="0"/>
                  </a:lnTo>
                  <a:lnTo>
                    <a:pt x="2" y="2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8"/>
                  </a:lnTo>
                  <a:lnTo>
                    <a:pt x="5" y="5"/>
                  </a:lnTo>
                  <a:lnTo>
                    <a:pt x="3" y="5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8" name="Freeform 242"/>
            <p:cNvSpPr>
              <a:spLocks/>
            </p:cNvSpPr>
            <p:nvPr/>
          </p:nvSpPr>
          <p:spPr bwMode="auto">
            <a:xfrm>
              <a:off x="7885892" y="5249115"/>
              <a:ext cx="6739" cy="8031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6"/>
                </a:cxn>
                <a:cxn ang="0">
                  <a:pos x="0" y="8"/>
                </a:cxn>
                <a:cxn ang="0">
                  <a:pos x="5" y="5"/>
                </a:cxn>
                <a:cxn ang="0">
                  <a:pos x="3" y="5"/>
                </a:cxn>
                <a:cxn ang="0">
                  <a:pos x="5" y="3"/>
                </a:cxn>
                <a:cxn ang="0">
                  <a:pos x="3" y="0"/>
                </a:cxn>
              </a:cxnLst>
              <a:rect l="0" t="0" r="r" b="b"/>
              <a:pathLst>
                <a:path w="5" h="8">
                  <a:moveTo>
                    <a:pt x="3" y="0"/>
                  </a:moveTo>
                  <a:lnTo>
                    <a:pt x="2" y="0"/>
                  </a:lnTo>
                  <a:lnTo>
                    <a:pt x="2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8"/>
                  </a:lnTo>
                  <a:lnTo>
                    <a:pt x="5" y="5"/>
                  </a:lnTo>
                  <a:lnTo>
                    <a:pt x="3" y="5"/>
                  </a:lnTo>
                  <a:lnTo>
                    <a:pt x="5" y="3"/>
                  </a:lnTo>
                  <a:lnTo>
                    <a:pt x="3" y="0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9" name="Freeform 243"/>
            <p:cNvSpPr>
              <a:spLocks/>
            </p:cNvSpPr>
            <p:nvPr/>
          </p:nvSpPr>
          <p:spPr bwMode="auto">
            <a:xfrm>
              <a:off x="7926328" y="5225023"/>
              <a:ext cx="136135" cy="173668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17" y="0"/>
                </a:cxn>
                <a:cxn ang="0">
                  <a:pos x="17" y="0"/>
                </a:cxn>
                <a:cxn ang="0">
                  <a:pos x="19" y="0"/>
                </a:cxn>
                <a:cxn ang="0">
                  <a:pos x="19" y="0"/>
                </a:cxn>
                <a:cxn ang="0">
                  <a:pos x="19" y="0"/>
                </a:cxn>
                <a:cxn ang="0">
                  <a:pos x="20" y="0"/>
                </a:cxn>
                <a:cxn ang="0">
                  <a:pos x="20" y="0"/>
                </a:cxn>
                <a:cxn ang="0">
                  <a:pos x="20" y="1"/>
                </a:cxn>
                <a:cxn ang="0">
                  <a:pos x="20" y="1"/>
                </a:cxn>
                <a:cxn ang="0">
                  <a:pos x="108" y="160"/>
                </a:cxn>
                <a:cxn ang="0">
                  <a:pos x="108" y="160"/>
                </a:cxn>
                <a:cxn ang="0">
                  <a:pos x="110" y="161"/>
                </a:cxn>
                <a:cxn ang="0">
                  <a:pos x="110" y="161"/>
                </a:cxn>
                <a:cxn ang="0">
                  <a:pos x="110" y="163"/>
                </a:cxn>
                <a:cxn ang="0">
                  <a:pos x="108" y="163"/>
                </a:cxn>
                <a:cxn ang="0">
                  <a:pos x="108" y="163"/>
                </a:cxn>
                <a:cxn ang="0">
                  <a:pos x="108" y="164"/>
                </a:cxn>
                <a:cxn ang="0">
                  <a:pos x="91" y="173"/>
                </a:cxn>
                <a:cxn ang="0">
                  <a:pos x="91" y="173"/>
                </a:cxn>
                <a:cxn ang="0">
                  <a:pos x="89" y="173"/>
                </a:cxn>
                <a:cxn ang="0">
                  <a:pos x="89" y="173"/>
                </a:cxn>
                <a:cxn ang="0">
                  <a:pos x="89" y="173"/>
                </a:cxn>
                <a:cxn ang="0">
                  <a:pos x="88" y="173"/>
                </a:cxn>
                <a:cxn ang="0">
                  <a:pos x="88" y="172"/>
                </a:cxn>
                <a:cxn ang="0">
                  <a:pos x="88" y="172"/>
                </a:cxn>
                <a:cxn ang="0">
                  <a:pos x="0" y="13"/>
                </a:cxn>
                <a:cxn ang="0">
                  <a:pos x="0" y="13"/>
                </a:cxn>
                <a:cxn ang="0">
                  <a:pos x="0" y="11"/>
                </a:cxn>
                <a:cxn ang="0">
                  <a:pos x="0" y="11"/>
                </a:cxn>
                <a:cxn ang="0">
                  <a:pos x="0" y="11"/>
                </a:cxn>
                <a:cxn ang="0">
                  <a:pos x="0" y="10"/>
                </a:cxn>
                <a:cxn ang="0">
                  <a:pos x="0" y="10"/>
                </a:cxn>
                <a:cxn ang="0">
                  <a:pos x="0" y="10"/>
                </a:cxn>
                <a:cxn ang="0">
                  <a:pos x="0" y="10"/>
                </a:cxn>
              </a:cxnLst>
              <a:rect l="0" t="0" r="r" b="b"/>
              <a:pathLst>
                <a:path w="110" h="173">
                  <a:moveTo>
                    <a:pt x="0" y="10"/>
                  </a:moveTo>
                  <a:lnTo>
                    <a:pt x="17" y="0"/>
                  </a:lnTo>
                  <a:lnTo>
                    <a:pt x="17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1"/>
                  </a:lnTo>
                  <a:lnTo>
                    <a:pt x="20" y="1"/>
                  </a:lnTo>
                  <a:lnTo>
                    <a:pt x="108" y="160"/>
                  </a:lnTo>
                  <a:lnTo>
                    <a:pt x="108" y="160"/>
                  </a:lnTo>
                  <a:lnTo>
                    <a:pt x="110" y="161"/>
                  </a:lnTo>
                  <a:lnTo>
                    <a:pt x="110" y="161"/>
                  </a:lnTo>
                  <a:lnTo>
                    <a:pt x="110" y="163"/>
                  </a:lnTo>
                  <a:lnTo>
                    <a:pt x="108" y="163"/>
                  </a:lnTo>
                  <a:lnTo>
                    <a:pt x="108" y="163"/>
                  </a:lnTo>
                  <a:lnTo>
                    <a:pt x="108" y="164"/>
                  </a:lnTo>
                  <a:lnTo>
                    <a:pt x="91" y="173"/>
                  </a:lnTo>
                  <a:lnTo>
                    <a:pt x="91" y="173"/>
                  </a:lnTo>
                  <a:lnTo>
                    <a:pt x="89" y="173"/>
                  </a:lnTo>
                  <a:lnTo>
                    <a:pt x="89" y="173"/>
                  </a:lnTo>
                  <a:lnTo>
                    <a:pt x="89" y="173"/>
                  </a:lnTo>
                  <a:lnTo>
                    <a:pt x="88" y="173"/>
                  </a:lnTo>
                  <a:lnTo>
                    <a:pt x="88" y="172"/>
                  </a:lnTo>
                  <a:lnTo>
                    <a:pt x="88" y="172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0" name="Freeform 244"/>
            <p:cNvSpPr>
              <a:spLocks/>
            </p:cNvSpPr>
            <p:nvPr/>
          </p:nvSpPr>
          <p:spPr bwMode="auto">
            <a:xfrm>
              <a:off x="7926328" y="5225023"/>
              <a:ext cx="136135" cy="173668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17" y="0"/>
                </a:cxn>
                <a:cxn ang="0">
                  <a:pos x="19" y="0"/>
                </a:cxn>
                <a:cxn ang="0">
                  <a:pos x="20" y="0"/>
                </a:cxn>
                <a:cxn ang="0">
                  <a:pos x="20" y="1"/>
                </a:cxn>
                <a:cxn ang="0">
                  <a:pos x="108" y="160"/>
                </a:cxn>
                <a:cxn ang="0">
                  <a:pos x="110" y="161"/>
                </a:cxn>
                <a:cxn ang="0">
                  <a:pos x="110" y="163"/>
                </a:cxn>
                <a:cxn ang="0">
                  <a:pos x="108" y="163"/>
                </a:cxn>
                <a:cxn ang="0">
                  <a:pos x="108" y="164"/>
                </a:cxn>
                <a:cxn ang="0">
                  <a:pos x="91" y="173"/>
                </a:cxn>
                <a:cxn ang="0">
                  <a:pos x="89" y="173"/>
                </a:cxn>
                <a:cxn ang="0">
                  <a:pos x="88" y="173"/>
                </a:cxn>
                <a:cxn ang="0">
                  <a:pos x="88" y="172"/>
                </a:cxn>
                <a:cxn ang="0">
                  <a:pos x="0" y="13"/>
                </a:cxn>
                <a:cxn ang="0">
                  <a:pos x="0" y="11"/>
                </a:cxn>
                <a:cxn ang="0">
                  <a:pos x="0" y="10"/>
                </a:cxn>
              </a:cxnLst>
              <a:rect l="0" t="0" r="r" b="b"/>
              <a:pathLst>
                <a:path w="110" h="173">
                  <a:moveTo>
                    <a:pt x="0" y="10"/>
                  </a:moveTo>
                  <a:lnTo>
                    <a:pt x="17" y="0"/>
                  </a:lnTo>
                  <a:lnTo>
                    <a:pt x="19" y="0"/>
                  </a:lnTo>
                  <a:lnTo>
                    <a:pt x="20" y="0"/>
                  </a:lnTo>
                  <a:lnTo>
                    <a:pt x="20" y="1"/>
                  </a:lnTo>
                  <a:lnTo>
                    <a:pt x="108" y="160"/>
                  </a:lnTo>
                  <a:lnTo>
                    <a:pt x="110" y="161"/>
                  </a:lnTo>
                  <a:lnTo>
                    <a:pt x="110" y="163"/>
                  </a:lnTo>
                  <a:lnTo>
                    <a:pt x="108" y="163"/>
                  </a:lnTo>
                  <a:lnTo>
                    <a:pt x="108" y="164"/>
                  </a:lnTo>
                  <a:lnTo>
                    <a:pt x="91" y="173"/>
                  </a:lnTo>
                  <a:lnTo>
                    <a:pt x="89" y="173"/>
                  </a:lnTo>
                  <a:lnTo>
                    <a:pt x="88" y="173"/>
                  </a:lnTo>
                  <a:lnTo>
                    <a:pt x="88" y="172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0" y="10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1" name="Freeform 245"/>
            <p:cNvSpPr>
              <a:spLocks/>
            </p:cNvSpPr>
            <p:nvPr/>
          </p:nvSpPr>
          <p:spPr bwMode="auto">
            <a:xfrm>
              <a:off x="7926328" y="5223015"/>
              <a:ext cx="22913" cy="13051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1" y="13"/>
                </a:cxn>
                <a:cxn ang="0">
                  <a:pos x="19" y="3"/>
                </a:cxn>
                <a:cxn ang="0">
                  <a:pos x="16" y="0"/>
                </a:cxn>
                <a:cxn ang="0">
                  <a:pos x="0" y="9"/>
                </a:cxn>
              </a:cxnLst>
              <a:rect l="0" t="0" r="r" b="b"/>
              <a:pathLst>
                <a:path w="19" h="13">
                  <a:moveTo>
                    <a:pt x="0" y="9"/>
                  </a:moveTo>
                  <a:lnTo>
                    <a:pt x="1" y="13"/>
                  </a:lnTo>
                  <a:lnTo>
                    <a:pt x="19" y="3"/>
                  </a:lnTo>
                  <a:lnTo>
                    <a:pt x="16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2" name="Freeform 246"/>
            <p:cNvSpPr>
              <a:spLocks/>
            </p:cNvSpPr>
            <p:nvPr/>
          </p:nvSpPr>
          <p:spPr bwMode="auto">
            <a:xfrm>
              <a:off x="7926328" y="5223015"/>
              <a:ext cx="22913" cy="13051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1" y="13"/>
                </a:cxn>
                <a:cxn ang="0">
                  <a:pos x="19" y="3"/>
                </a:cxn>
                <a:cxn ang="0">
                  <a:pos x="16" y="0"/>
                </a:cxn>
                <a:cxn ang="0">
                  <a:pos x="0" y="9"/>
                </a:cxn>
              </a:cxnLst>
              <a:rect l="0" t="0" r="r" b="b"/>
              <a:pathLst>
                <a:path w="19" h="13">
                  <a:moveTo>
                    <a:pt x="0" y="9"/>
                  </a:moveTo>
                  <a:lnTo>
                    <a:pt x="1" y="13"/>
                  </a:lnTo>
                  <a:lnTo>
                    <a:pt x="19" y="3"/>
                  </a:lnTo>
                  <a:lnTo>
                    <a:pt x="16" y="0"/>
                  </a:lnTo>
                  <a:lnTo>
                    <a:pt x="0" y="9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3" name="Freeform 247"/>
            <p:cNvSpPr>
              <a:spLocks/>
            </p:cNvSpPr>
            <p:nvPr/>
          </p:nvSpPr>
          <p:spPr bwMode="auto">
            <a:xfrm>
              <a:off x="7946546" y="5223015"/>
              <a:ext cx="8087" cy="5020"/>
            </a:xfrm>
            <a:custGeom>
              <a:avLst/>
              <a:gdLst/>
              <a:ahLst/>
              <a:cxnLst>
                <a:cxn ang="0">
                  <a:pos x="7" y="3"/>
                </a:cxn>
                <a:cxn ang="0">
                  <a:pos x="6" y="2"/>
                </a:cxn>
                <a:cxn ang="0">
                  <a:pos x="6" y="2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5"/>
                </a:cxn>
                <a:cxn ang="0">
                  <a:pos x="7" y="3"/>
                </a:cxn>
              </a:cxnLst>
              <a:rect l="0" t="0" r="r" b="b"/>
              <a:pathLst>
                <a:path w="7" h="5">
                  <a:moveTo>
                    <a:pt x="7" y="3"/>
                  </a:moveTo>
                  <a:lnTo>
                    <a:pt x="6" y="2"/>
                  </a:lnTo>
                  <a:lnTo>
                    <a:pt x="6" y="2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5"/>
                  </a:lnTo>
                  <a:lnTo>
                    <a:pt x="7" y="3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4" name="Freeform 248"/>
            <p:cNvSpPr>
              <a:spLocks/>
            </p:cNvSpPr>
            <p:nvPr/>
          </p:nvSpPr>
          <p:spPr bwMode="auto">
            <a:xfrm>
              <a:off x="7946546" y="5223015"/>
              <a:ext cx="8087" cy="5020"/>
            </a:xfrm>
            <a:custGeom>
              <a:avLst/>
              <a:gdLst/>
              <a:ahLst/>
              <a:cxnLst>
                <a:cxn ang="0">
                  <a:pos x="7" y="3"/>
                </a:cxn>
                <a:cxn ang="0">
                  <a:pos x="6" y="2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3" y="3"/>
                </a:cxn>
                <a:cxn ang="0">
                  <a:pos x="3" y="5"/>
                </a:cxn>
                <a:cxn ang="0">
                  <a:pos x="7" y="3"/>
                </a:cxn>
              </a:cxnLst>
              <a:rect l="0" t="0" r="r" b="b"/>
              <a:pathLst>
                <a:path w="7" h="5">
                  <a:moveTo>
                    <a:pt x="7" y="3"/>
                  </a:moveTo>
                  <a:lnTo>
                    <a:pt x="6" y="2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3"/>
                  </a:lnTo>
                  <a:lnTo>
                    <a:pt x="3" y="5"/>
                  </a:lnTo>
                  <a:lnTo>
                    <a:pt x="7" y="3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5" name="Freeform 249"/>
            <p:cNvSpPr>
              <a:spLocks/>
            </p:cNvSpPr>
            <p:nvPr/>
          </p:nvSpPr>
          <p:spPr bwMode="auto">
            <a:xfrm>
              <a:off x="7949242" y="5226027"/>
              <a:ext cx="113222" cy="159613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88" y="159"/>
                </a:cxn>
                <a:cxn ang="0">
                  <a:pos x="91" y="158"/>
                </a:cxn>
                <a:cxn ang="0">
                  <a:pos x="4" y="0"/>
                </a:cxn>
                <a:cxn ang="0">
                  <a:pos x="0" y="2"/>
                </a:cxn>
              </a:cxnLst>
              <a:rect l="0" t="0" r="r" b="b"/>
              <a:pathLst>
                <a:path w="91" h="159">
                  <a:moveTo>
                    <a:pt x="0" y="2"/>
                  </a:moveTo>
                  <a:lnTo>
                    <a:pt x="88" y="159"/>
                  </a:lnTo>
                  <a:lnTo>
                    <a:pt x="91" y="158"/>
                  </a:lnTo>
                  <a:lnTo>
                    <a:pt x="4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6" name="Freeform 250"/>
            <p:cNvSpPr>
              <a:spLocks/>
            </p:cNvSpPr>
            <p:nvPr/>
          </p:nvSpPr>
          <p:spPr bwMode="auto">
            <a:xfrm>
              <a:off x="7949242" y="5226027"/>
              <a:ext cx="113222" cy="159613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88" y="159"/>
                </a:cxn>
                <a:cxn ang="0">
                  <a:pos x="91" y="158"/>
                </a:cxn>
                <a:cxn ang="0">
                  <a:pos x="4" y="0"/>
                </a:cxn>
                <a:cxn ang="0">
                  <a:pos x="0" y="2"/>
                </a:cxn>
              </a:cxnLst>
              <a:rect l="0" t="0" r="r" b="b"/>
              <a:pathLst>
                <a:path w="91" h="159">
                  <a:moveTo>
                    <a:pt x="0" y="2"/>
                  </a:moveTo>
                  <a:lnTo>
                    <a:pt x="88" y="159"/>
                  </a:lnTo>
                  <a:lnTo>
                    <a:pt x="91" y="158"/>
                  </a:lnTo>
                  <a:lnTo>
                    <a:pt x="4" y="0"/>
                  </a:lnTo>
                  <a:lnTo>
                    <a:pt x="0" y="2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7" name="Freeform 251"/>
            <p:cNvSpPr>
              <a:spLocks/>
            </p:cNvSpPr>
            <p:nvPr/>
          </p:nvSpPr>
          <p:spPr bwMode="auto">
            <a:xfrm>
              <a:off x="8059767" y="5384637"/>
              <a:ext cx="4044" cy="7027"/>
            </a:xfrm>
            <a:custGeom>
              <a:avLst/>
              <a:gdLst/>
              <a:ahLst/>
              <a:cxnLst>
                <a:cxn ang="0">
                  <a:pos x="3" y="7"/>
                </a:cxn>
                <a:cxn ang="0">
                  <a:pos x="3" y="5"/>
                </a:cxn>
                <a:cxn ang="0">
                  <a:pos x="3" y="5"/>
                </a:cxn>
                <a:cxn ang="0">
                  <a:pos x="4" y="4"/>
                </a:cxn>
                <a:cxn ang="0">
                  <a:pos x="4" y="4"/>
                </a:cxn>
                <a:cxn ang="0">
                  <a:pos x="4" y="2"/>
                </a:cxn>
                <a:cxn ang="0">
                  <a:pos x="4" y="1"/>
                </a:cxn>
                <a:cxn ang="0">
                  <a:pos x="4" y="1"/>
                </a:cxn>
                <a:cxn ang="0">
                  <a:pos x="3" y="0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1" y="2"/>
                </a:cxn>
                <a:cxn ang="0">
                  <a:pos x="0" y="2"/>
                </a:cxn>
                <a:cxn ang="0">
                  <a:pos x="0" y="4"/>
                </a:cxn>
                <a:cxn ang="0">
                  <a:pos x="3" y="7"/>
                </a:cxn>
              </a:cxnLst>
              <a:rect l="0" t="0" r="r" b="b"/>
              <a:pathLst>
                <a:path w="4" h="7">
                  <a:moveTo>
                    <a:pt x="3" y="7"/>
                  </a:moveTo>
                  <a:lnTo>
                    <a:pt x="3" y="5"/>
                  </a:lnTo>
                  <a:lnTo>
                    <a:pt x="3" y="5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2"/>
                  </a:lnTo>
                  <a:lnTo>
                    <a:pt x="4" y="1"/>
                  </a:lnTo>
                  <a:lnTo>
                    <a:pt x="4" y="1"/>
                  </a:lnTo>
                  <a:lnTo>
                    <a:pt x="3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4"/>
                  </a:lnTo>
                  <a:lnTo>
                    <a:pt x="3" y="7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8" name="Freeform 252"/>
            <p:cNvSpPr>
              <a:spLocks/>
            </p:cNvSpPr>
            <p:nvPr/>
          </p:nvSpPr>
          <p:spPr bwMode="auto">
            <a:xfrm>
              <a:off x="8059767" y="5384637"/>
              <a:ext cx="4044" cy="7027"/>
            </a:xfrm>
            <a:custGeom>
              <a:avLst/>
              <a:gdLst/>
              <a:ahLst/>
              <a:cxnLst>
                <a:cxn ang="0">
                  <a:pos x="3" y="7"/>
                </a:cxn>
                <a:cxn ang="0">
                  <a:pos x="3" y="5"/>
                </a:cxn>
                <a:cxn ang="0">
                  <a:pos x="4" y="4"/>
                </a:cxn>
                <a:cxn ang="0">
                  <a:pos x="4" y="2"/>
                </a:cxn>
                <a:cxn ang="0">
                  <a:pos x="4" y="1"/>
                </a:cxn>
                <a:cxn ang="0">
                  <a:pos x="3" y="0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1" y="2"/>
                </a:cxn>
                <a:cxn ang="0">
                  <a:pos x="0" y="2"/>
                </a:cxn>
                <a:cxn ang="0">
                  <a:pos x="0" y="4"/>
                </a:cxn>
                <a:cxn ang="0">
                  <a:pos x="3" y="7"/>
                </a:cxn>
              </a:cxnLst>
              <a:rect l="0" t="0" r="r" b="b"/>
              <a:pathLst>
                <a:path w="4" h="7">
                  <a:moveTo>
                    <a:pt x="3" y="7"/>
                  </a:moveTo>
                  <a:lnTo>
                    <a:pt x="3" y="5"/>
                  </a:lnTo>
                  <a:lnTo>
                    <a:pt x="4" y="4"/>
                  </a:lnTo>
                  <a:lnTo>
                    <a:pt x="4" y="2"/>
                  </a:lnTo>
                  <a:lnTo>
                    <a:pt x="4" y="1"/>
                  </a:lnTo>
                  <a:lnTo>
                    <a:pt x="3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4"/>
                  </a:lnTo>
                  <a:lnTo>
                    <a:pt x="3" y="7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9" name="Freeform 253"/>
            <p:cNvSpPr>
              <a:spLocks/>
            </p:cNvSpPr>
            <p:nvPr/>
          </p:nvSpPr>
          <p:spPr bwMode="auto">
            <a:xfrm>
              <a:off x="8039550" y="5388652"/>
              <a:ext cx="22913" cy="11042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1" y="11"/>
                </a:cxn>
                <a:cxn ang="0">
                  <a:pos x="19" y="3"/>
                </a:cxn>
                <a:cxn ang="0">
                  <a:pos x="16" y="0"/>
                </a:cxn>
                <a:cxn ang="0">
                  <a:pos x="0" y="9"/>
                </a:cxn>
              </a:cxnLst>
              <a:rect l="0" t="0" r="r" b="b"/>
              <a:pathLst>
                <a:path w="19" h="11">
                  <a:moveTo>
                    <a:pt x="0" y="9"/>
                  </a:moveTo>
                  <a:lnTo>
                    <a:pt x="1" y="11"/>
                  </a:lnTo>
                  <a:lnTo>
                    <a:pt x="19" y="3"/>
                  </a:lnTo>
                  <a:lnTo>
                    <a:pt x="16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0" name="Freeform 254"/>
            <p:cNvSpPr>
              <a:spLocks/>
            </p:cNvSpPr>
            <p:nvPr/>
          </p:nvSpPr>
          <p:spPr bwMode="auto">
            <a:xfrm>
              <a:off x="8039550" y="5388652"/>
              <a:ext cx="22913" cy="11042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1" y="11"/>
                </a:cxn>
                <a:cxn ang="0">
                  <a:pos x="19" y="3"/>
                </a:cxn>
                <a:cxn ang="0">
                  <a:pos x="16" y="0"/>
                </a:cxn>
                <a:cxn ang="0">
                  <a:pos x="0" y="9"/>
                </a:cxn>
              </a:cxnLst>
              <a:rect l="0" t="0" r="r" b="b"/>
              <a:pathLst>
                <a:path w="19" h="11">
                  <a:moveTo>
                    <a:pt x="0" y="9"/>
                  </a:moveTo>
                  <a:lnTo>
                    <a:pt x="1" y="11"/>
                  </a:lnTo>
                  <a:lnTo>
                    <a:pt x="19" y="3"/>
                  </a:lnTo>
                  <a:lnTo>
                    <a:pt x="16" y="0"/>
                  </a:lnTo>
                  <a:lnTo>
                    <a:pt x="0" y="9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1" name="Freeform 255"/>
            <p:cNvSpPr>
              <a:spLocks/>
            </p:cNvSpPr>
            <p:nvPr/>
          </p:nvSpPr>
          <p:spPr bwMode="auto">
            <a:xfrm>
              <a:off x="8034158" y="5395679"/>
              <a:ext cx="6739" cy="4015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1" y="4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4" y="4"/>
                </a:cxn>
                <a:cxn ang="0">
                  <a:pos x="4" y="4"/>
                </a:cxn>
                <a:cxn ang="0">
                  <a:pos x="5" y="4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0" y="3"/>
                </a:cxn>
              </a:cxnLst>
              <a:rect l="0" t="0" r="r" b="b"/>
              <a:pathLst>
                <a:path w="5" h="4">
                  <a:moveTo>
                    <a:pt x="0" y="3"/>
                  </a:moveTo>
                  <a:lnTo>
                    <a:pt x="0" y="3"/>
                  </a:lnTo>
                  <a:lnTo>
                    <a:pt x="0" y="4"/>
                  </a:lnTo>
                  <a:lnTo>
                    <a:pt x="1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5" y="4"/>
                  </a:lnTo>
                  <a:lnTo>
                    <a:pt x="4" y="2"/>
                  </a:lnTo>
                  <a:lnTo>
                    <a:pt x="4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2" name="Freeform 256"/>
            <p:cNvSpPr>
              <a:spLocks/>
            </p:cNvSpPr>
            <p:nvPr/>
          </p:nvSpPr>
          <p:spPr bwMode="auto">
            <a:xfrm>
              <a:off x="8034158" y="5395679"/>
              <a:ext cx="6739" cy="4015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0" y="4"/>
                </a:cxn>
                <a:cxn ang="0">
                  <a:pos x="1" y="4"/>
                </a:cxn>
                <a:cxn ang="0">
                  <a:pos x="2" y="4"/>
                </a:cxn>
                <a:cxn ang="0">
                  <a:pos x="4" y="4"/>
                </a:cxn>
                <a:cxn ang="0">
                  <a:pos x="5" y="4"/>
                </a:cxn>
                <a:cxn ang="0">
                  <a:pos x="4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0" y="3"/>
                </a:cxn>
              </a:cxnLst>
              <a:rect l="0" t="0" r="r" b="b"/>
              <a:pathLst>
                <a:path w="5" h="4">
                  <a:moveTo>
                    <a:pt x="0" y="3"/>
                  </a:moveTo>
                  <a:lnTo>
                    <a:pt x="0" y="4"/>
                  </a:lnTo>
                  <a:lnTo>
                    <a:pt x="1" y="4"/>
                  </a:lnTo>
                  <a:lnTo>
                    <a:pt x="2" y="4"/>
                  </a:lnTo>
                  <a:lnTo>
                    <a:pt x="4" y="4"/>
                  </a:lnTo>
                  <a:lnTo>
                    <a:pt x="5" y="4"/>
                  </a:lnTo>
                  <a:lnTo>
                    <a:pt x="4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0" y="3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3" name="Freeform 257"/>
            <p:cNvSpPr>
              <a:spLocks/>
            </p:cNvSpPr>
            <p:nvPr/>
          </p:nvSpPr>
          <p:spPr bwMode="auto">
            <a:xfrm>
              <a:off x="7924980" y="5236066"/>
              <a:ext cx="111874" cy="162625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88" y="162"/>
                </a:cxn>
                <a:cxn ang="0">
                  <a:pos x="90" y="159"/>
                </a:cxn>
                <a:cxn ang="0">
                  <a:pos x="2" y="0"/>
                </a:cxn>
                <a:cxn ang="0">
                  <a:pos x="0" y="3"/>
                </a:cxn>
              </a:cxnLst>
              <a:rect l="0" t="0" r="r" b="b"/>
              <a:pathLst>
                <a:path w="90" h="162">
                  <a:moveTo>
                    <a:pt x="0" y="3"/>
                  </a:moveTo>
                  <a:lnTo>
                    <a:pt x="88" y="162"/>
                  </a:lnTo>
                  <a:lnTo>
                    <a:pt x="90" y="159"/>
                  </a:lnTo>
                  <a:lnTo>
                    <a:pt x="2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4" name="Freeform 258"/>
            <p:cNvSpPr>
              <a:spLocks/>
            </p:cNvSpPr>
            <p:nvPr/>
          </p:nvSpPr>
          <p:spPr bwMode="auto">
            <a:xfrm>
              <a:off x="7924980" y="5236066"/>
              <a:ext cx="111874" cy="162625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88" y="162"/>
                </a:cxn>
                <a:cxn ang="0">
                  <a:pos x="90" y="159"/>
                </a:cxn>
                <a:cxn ang="0">
                  <a:pos x="2" y="0"/>
                </a:cxn>
                <a:cxn ang="0">
                  <a:pos x="0" y="3"/>
                </a:cxn>
              </a:cxnLst>
              <a:rect l="0" t="0" r="r" b="b"/>
              <a:pathLst>
                <a:path w="90" h="162">
                  <a:moveTo>
                    <a:pt x="0" y="3"/>
                  </a:moveTo>
                  <a:lnTo>
                    <a:pt x="88" y="162"/>
                  </a:lnTo>
                  <a:lnTo>
                    <a:pt x="90" y="159"/>
                  </a:lnTo>
                  <a:lnTo>
                    <a:pt x="2" y="0"/>
                  </a:lnTo>
                  <a:lnTo>
                    <a:pt x="0" y="3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5" name="Freeform 259"/>
            <p:cNvSpPr>
              <a:spLocks/>
            </p:cNvSpPr>
            <p:nvPr/>
          </p:nvSpPr>
          <p:spPr bwMode="auto">
            <a:xfrm>
              <a:off x="7922284" y="5232050"/>
              <a:ext cx="5392" cy="7027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3"/>
                </a:cxn>
                <a:cxn ang="0">
                  <a:pos x="2" y="4"/>
                </a:cxn>
                <a:cxn ang="0">
                  <a:pos x="0" y="4"/>
                </a:cxn>
                <a:cxn ang="0">
                  <a:pos x="0" y="6"/>
                </a:cxn>
                <a:cxn ang="0">
                  <a:pos x="2" y="6"/>
                </a:cxn>
                <a:cxn ang="0">
                  <a:pos x="2" y="7"/>
                </a:cxn>
                <a:cxn ang="0">
                  <a:pos x="4" y="4"/>
                </a:cxn>
                <a:cxn ang="0">
                  <a:pos x="4" y="4"/>
                </a:cxn>
                <a:cxn ang="0">
                  <a:pos x="4" y="4"/>
                </a:cxn>
                <a:cxn ang="0">
                  <a:pos x="4" y="4"/>
                </a:cxn>
                <a:cxn ang="0">
                  <a:pos x="3" y="0"/>
                </a:cxn>
              </a:cxnLst>
              <a:rect l="0" t="0" r="r" b="b"/>
              <a:pathLst>
                <a:path w="4" h="7">
                  <a:moveTo>
                    <a:pt x="3" y="0"/>
                  </a:moveTo>
                  <a:lnTo>
                    <a:pt x="2" y="2"/>
                  </a:lnTo>
                  <a:lnTo>
                    <a:pt x="2" y="2"/>
                  </a:lnTo>
                  <a:lnTo>
                    <a:pt x="2" y="3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6"/>
                  </a:lnTo>
                  <a:lnTo>
                    <a:pt x="2" y="6"/>
                  </a:lnTo>
                  <a:lnTo>
                    <a:pt x="2" y="7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6" name="Freeform 260"/>
            <p:cNvSpPr>
              <a:spLocks/>
            </p:cNvSpPr>
            <p:nvPr/>
          </p:nvSpPr>
          <p:spPr bwMode="auto">
            <a:xfrm>
              <a:off x="7922284" y="5232050"/>
              <a:ext cx="5392" cy="7027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2" y="2"/>
                </a:cxn>
                <a:cxn ang="0">
                  <a:pos x="2" y="3"/>
                </a:cxn>
                <a:cxn ang="0">
                  <a:pos x="2" y="4"/>
                </a:cxn>
                <a:cxn ang="0">
                  <a:pos x="0" y="4"/>
                </a:cxn>
                <a:cxn ang="0">
                  <a:pos x="0" y="6"/>
                </a:cxn>
                <a:cxn ang="0">
                  <a:pos x="2" y="6"/>
                </a:cxn>
                <a:cxn ang="0">
                  <a:pos x="2" y="7"/>
                </a:cxn>
                <a:cxn ang="0">
                  <a:pos x="4" y="4"/>
                </a:cxn>
                <a:cxn ang="0">
                  <a:pos x="3" y="0"/>
                </a:cxn>
              </a:cxnLst>
              <a:rect l="0" t="0" r="r" b="b"/>
              <a:pathLst>
                <a:path w="4" h="7">
                  <a:moveTo>
                    <a:pt x="3" y="0"/>
                  </a:moveTo>
                  <a:lnTo>
                    <a:pt x="2" y="2"/>
                  </a:lnTo>
                  <a:lnTo>
                    <a:pt x="2" y="3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6"/>
                  </a:lnTo>
                  <a:lnTo>
                    <a:pt x="2" y="6"/>
                  </a:lnTo>
                  <a:lnTo>
                    <a:pt x="2" y="7"/>
                  </a:lnTo>
                  <a:lnTo>
                    <a:pt x="4" y="4"/>
                  </a:lnTo>
                  <a:lnTo>
                    <a:pt x="3" y="0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7" name="Freeform 261"/>
            <p:cNvSpPr>
              <a:spLocks/>
            </p:cNvSpPr>
            <p:nvPr/>
          </p:nvSpPr>
          <p:spPr bwMode="auto">
            <a:xfrm>
              <a:off x="7962720" y="5208961"/>
              <a:ext cx="134788" cy="173668"/>
            </a:xfrm>
            <a:custGeom>
              <a:avLst/>
              <a:gdLst/>
              <a:ahLst/>
              <a:cxnLst>
                <a:cxn ang="0">
                  <a:pos x="1" y="10"/>
                </a:cxn>
                <a:cxn ang="0">
                  <a:pos x="17" y="0"/>
                </a:cxn>
                <a:cxn ang="0">
                  <a:pos x="17" y="0"/>
                </a:cxn>
                <a:cxn ang="0">
                  <a:pos x="19" y="0"/>
                </a:cxn>
                <a:cxn ang="0">
                  <a:pos x="19" y="0"/>
                </a:cxn>
                <a:cxn ang="0">
                  <a:pos x="19" y="0"/>
                </a:cxn>
                <a:cxn ang="0">
                  <a:pos x="20" y="0"/>
                </a:cxn>
                <a:cxn ang="0">
                  <a:pos x="20" y="1"/>
                </a:cxn>
                <a:cxn ang="0">
                  <a:pos x="21" y="1"/>
                </a:cxn>
                <a:cxn ang="0">
                  <a:pos x="21" y="1"/>
                </a:cxn>
                <a:cxn ang="0">
                  <a:pos x="108" y="159"/>
                </a:cxn>
                <a:cxn ang="0">
                  <a:pos x="109" y="160"/>
                </a:cxn>
                <a:cxn ang="0">
                  <a:pos x="109" y="162"/>
                </a:cxn>
                <a:cxn ang="0">
                  <a:pos x="109" y="162"/>
                </a:cxn>
                <a:cxn ang="0">
                  <a:pos x="109" y="163"/>
                </a:cxn>
                <a:cxn ang="0">
                  <a:pos x="108" y="163"/>
                </a:cxn>
                <a:cxn ang="0">
                  <a:pos x="108" y="163"/>
                </a:cxn>
                <a:cxn ang="0">
                  <a:pos x="108" y="164"/>
                </a:cxn>
                <a:cxn ang="0">
                  <a:pos x="91" y="173"/>
                </a:cxn>
                <a:cxn ang="0">
                  <a:pos x="91" y="173"/>
                </a:cxn>
                <a:cxn ang="0">
                  <a:pos x="91" y="173"/>
                </a:cxn>
                <a:cxn ang="0">
                  <a:pos x="89" y="173"/>
                </a:cxn>
                <a:cxn ang="0">
                  <a:pos x="89" y="173"/>
                </a:cxn>
                <a:cxn ang="0">
                  <a:pos x="88" y="172"/>
                </a:cxn>
                <a:cxn ang="0">
                  <a:pos x="88" y="172"/>
                </a:cxn>
                <a:cxn ang="0">
                  <a:pos x="88" y="170"/>
                </a:cxn>
                <a:cxn ang="0">
                  <a:pos x="0" y="13"/>
                </a:cxn>
                <a:cxn ang="0">
                  <a:pos x="0" y="13"/>
                </a:cxn>
                <a:cxn ang="0">
                  <a:pos x="0" y="13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0" y="10"/>
                </a:cxn>
                <a:cxn ang="0">
                  <a:pos x="0" y="10"/>
                </a:cxn>
                <a:cxn ang="0">
                  <a:pos x="1" y="10"/>
                </a:cxn>
              </a:cxnLst>
              <a:rect l="0" t="0" r="r" b="b"/>
              <a:pathLst>
                <a:path w="109" h="173">
                  <a:moveTo>
                    <a:pt x="1" y="10"/>
                  </a:moveTo>
                  <a:lnTo>
                    <a:pt x="17" y="0"/>
                  </a:lnTo>
                  <a:lnTo>
                    <a:pt x="17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20" y="0"/>
                  </a:lnTo>
                  <a:lnTo>
                    <a:pt x="20" y="1"/>
                  </a:lnTo>
                  <a:lnTo>
                    <a:pt x="21" y="1"/>
                  </a:lnTo>
                  <a:lnTo>
                    <a:pt x="21" y="1"/>
                  </a:lnTo>
                  <a:lnTo>
                    <a:pt x="108" y="159"/>
                  </a:lnTo>
                  <a:lnTo>
                    <a:pt x="109" y="160"/>
                  </a:lnTo>
                  <a:lnTo>
                    <a:pt x="109" y="162"/>
                  </a:lnTo>
                  <a:lnTo>
                    <a:pt x="109" y="162"/>
                  </a:lnTo>
                  <a:lnTo>
                    <a:pt x="109" y="163"/>
                  </a:lnTo>
                  <a:lnTo>
                    <a:pt x="108" y="163"/>
                  </a:lnTo>
                  <a:lnTo>
                    <a:pt x="108" y="163"/>
                  </a:lnTo>
                  <a:lnTo>
                    <a:pt x="108" y="164"/>
                  </a:lnTo>
                  <a:lnTo>
                    <a:pt x="91" y="173"/>
                  </a:lnTo>
                  <a:lnTo>
                    <a:pt x="91" y="173"/>
                  </a:lnTo>
                  <a:lnTo>
                    <a:pt x="91" y="173"/>
                  </a:lnTo>
                  <a:lnTo>
                    <a:pt x="89" y="173"/>
                  </a:lnTo>
                  <a:lnTo>
                    <a:pt x="89" y="173"/>
                  </a:lnTo>
                  <a:lnTo>
                    <a:pt x="88" y="172"/>
                  </a:lnTo>
                  <a:lnTo>
                    <a:pt x="88" y="172"/>
                  </a:lnTo>
                  <a:lnTo>
                    <a:pt x="88" y="170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1" y="10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8" name="Freeform 262"/>
            <p:cNvSpPr>
              <a:spLocks/>
            </p:cNvSpPr>
            <p:nvPr/>
          </p:nvSpPr>
          <p:spPr bwMode="auto">
            <a:xfrm>
              <a:off x="7962720" y="5208961"/>
              <a:ext cx="134788" cy="173668"/>
            </a:xfrm>
            <a:custGeom>
              <a:avLst/>
              <a:gdLst/>
              <a:ahLst/>
              <a:cxnLst>
                <a:cxn ang="0">
                  <a:pos x="1" y="10"/>
                </a:cxn>
                <a:cxn ang="0">
                  <a:pos x="17" y="0"/>
                </a:cxn>
                <a:cxn ang="0">
                  <a:pos x="19" y="0"/>
                </a:cxn>
                <a:cxn ang="0">
                  <a:pos x="20" y="0"/>
                </a:cxn>
                <a:cxn ang="0">
                  <a:pos x="20" y="1"/>
                </a:cxn>
                <a:cxn ang="0">
                  <a:pos x="21" y="1"/>
                </a:cxn>
                <a:cxn ang="0">
                  <a:pos x="108" y="159"/>
                </a:cxn>
                <a:cxn ang="0">
                  <a:pos x="109" y="160"/>
                </a:cxn>
                <a:cxn ang="0">
                  <a:pos x="109" y="162"/>
                </a:cxn>
                <a:cxn ang="0">
                  <a:pos x="109" y="163"/>
                </a:cxn>
                <a:cxn ang="0">
                  <a:pos x="108" y="163"/>
                </a:cxn>
                <a:cxn ang="0">
                  <a:pos x="108" y="164"/>
                </a:cxn>
                <a:cxn ang="0">
                  <a:pos x="91" y="173"/>
                </a:cxn>
                <a:cxn ang="0">
                  <a:pos x="89" y="173"/>
                </a:cxn>
                <a:cxn ang="0">
                  <a:pos x="88" y="172"/>
                </a:cxn>
                <a:cxn ang="0">
                  <a:pos x="88" y="170"/>
                </a:cxn>
                <a:cxn ang="0">
                  <a:pos x="0" y="13"/>
                </a:cxn>
                <a:cxn ang="0">
                  <a:pos x="0" y="12"/>
                </a:cxn>
                <a:cxn ang="0">
                  <a:pos x="0" y="10"/>
                </a:cxn>
                <a:cxn ang="0">
                  <a:pos x="1" y="10"/>
                </a:cxn>
              </a:cxnLst>
              <a:rect l="0" t="0" r="r" b="b"/>
              <a:pathLst>
                <a:path w="109" h="173">
                  <a:moveTo>
                    <a:pt x="1" y="10"/>
                  </a:moveTo>
                  <a:lnTo>
                    <a:pt x="17" y="0"/>
                  </a:lnTo>
                  <a:lnTo>
                    <a:pt x="19" y="0"/>
                  </a:lnTo>
                  <a:lnTo>
                    <a:pt x="20" y="0"/>
                  </a:lnTo>
                  <a:lnTo>
                    <a:pt x="20" y="1"/>
                  </a:lnTo>
                  <a:lnTo>
                    <a:pt x="21" y="1"/>
                  </a:lnTo>
                  <a:lnTo>
                    <a:pt x="108" y="159"/>
                  </a:lnTo>
                  <a:lnTo>
                    <a:pt x="109" y="160"/>
                  </a:lnTo>
                  <a:lnTo>
                    <a:pt x="109" y="162"/>
                  </a:lnTo>
                  <a:lnTo>
                    <a:pt x="109" y="163"/>
                  </a:lnTo>
                  <a:lnTo>
                    <a:pt x="108" y="163"/>
                  </a:lnTo>
                  <a:lnTo>
                    <a:pt x="108" y="164"/>
                  </a:lnTo>
                  <a:lnTo>
                    <a:pt x="91" y="173"/>
                  </a:lnTo>
                  <a:lnTo>
                    <a:pt x="89" y="173"/>
                  </a:lnTo>
                  <a:lnTo>
                    <a:pt x="88" y="172"/>
                  </a:lnTo>
                  <a:lnTo>
                    <a:pt x="88" y="170"/>
                  </a:lnTo>
                  <a:lnTo>
                    <a:pt x="0" y="13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1" y="10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9" name="Freeform 263"/>
            <p:cNvSpPr>
              <a:spLocks/>
            </p:cNvSpPr>
            <p:nvPr/>
          </p:nvSpPr>
          <p:spPr bwMode="auto">
            <a:xfrm>
              <a:off x="7962720" y="5207957"/>
              <a:ext cx="20219" cy="11042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1" y="11"/>
                </a:cxn>
                <a:cxn ang="0">
                  <a:pos x="17" y="2"/>
                </a:cxn>
                <a:cxn ang="0">
                  <a:pos x="16" y="0"/>
                </a:cxn>
                <a:cxn ang="0">
                  <a:pos x="0" y="8"/>
                </a:cxn>
              </a:cxnLst>
              <a:rect l="0" t="0" r="r" b="b"/>
              <a:pathLst>
                <a:path w="17" h="11">
                  <a:moveTo>
                    <a:pt x="0" y="8"/>
                  </a:moveTo>
                  <a:lnTo>
                    <a:pt x="1" y="11"/>
                  </a:lnTo>
                  <a:lnTo>
                    <a:pt x="17" y="2"/>
                  </a:lnTo>
                  <a:lnTo>
                    <a:pt x="16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60" name="Freeform 264"/>
            <p:cNvSpPr>
              <a:spLocks/>
            </p:cNvSpPr>
            <p:nvPr/>
          </p:nvSpPr>
          <p:spPr bwMode="auto">
            <a:xfrm>
              <a:off x="7962720" y="5207957"/>
              <a:ext cx="20219" cy="11042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1" y="11"/>
                </a:cxn>
                <a:cxn ang="0">
                  <a:pos x="17" y="2"/>
                </a:cxn>
                <a:cxn ang="0">
                  <a:pos x="16" y="0"/>
                </a:cxn>
                <a:cxn ang="0">
                  <a:pos x="0" y="8"/>
                </a:cxn>
              </a:cxnLst>
              <a:rect l="0" t="0" r="r" b="b"/>
              <a:pathLst>
                <a:path w="17" h="11">
                  <a:moveTo>
                    <a:pt x="0" y="8"/>
                  </a:moveTo>
                  <a:lnTo>
                    <a:pt x="1" y="11"/>
                  </a:lnTo>
                  <a:lnTo>
                    <a:pt x="17" y="2"/>
                  </a:lnTo>
                  <a:lnTo>
                    <a:pt x="16" y="0"/>
                  </a:lnTo>
                  <a:lnTo>
                    <a:pt x="0" y="8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61" name="Freeform 265"/>
            <p:cNvSpPr>
              <a:spLocks/>
            </p:cNvSpPr>
            <p:nvPr/>
          </p:nvSpPr>
          <p:spPr bwMode="auto">
            <a:xfrm>
              <a:off x="7981591" y="5207957"/>
              <a:ext cx="9436" cy="4015"/>
            </a:xfrm>
            <a:custGeom>
              <a:avLst/>
              <a:gdLst/>
              <a:ahLst/>
              <a:cxnLst>
                <a:cxn ang="0">
                  <a:pos x="7" y="2"/>
                </a:cxn>
                <a:cxn ang="0">
                  <a:pos x="5" y="1"/>
                </a:cxn>
                <a:cxn ang="0">
                  <a:pos x="5" y="1"/>
                </a:cxn>
                <a:cxn ang="0">
                  <a:pos x="5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1" y="2"/>
                </a:cxn>
                <a:cxn ang="0">
                  <a:pos x="3" y="2"/>
                </a:cxn>
                <a:cxn ang="0">
                  <a:pos x="3" y="4"/>
                </a:cxn>
                <a:cxn ang="0">
                  <a:pos x="3" y="4"/>
                </a:cxn>
                <a:cxn ang="0">
                  <a:pos x="3" y="4"/>
                </a:cxn>
                <a:cxn ang="0">
                  <a:pos x="4" y="4"/>
                </a:cxn>
                <a:cxn ang="0">
                  <a:pos x="7" y="2"/>
                </a:cxn>
              </a:cxnLst>
              <a:rect l="0" t="0" r="r" b="b"/>
              <a:pathLst>
                <a:path w="7" h="4">
                  <a:moveTo>
                    <a:pt x="7" y="2"/>
                  </a:moveTo>
                  <a:lnTo>
                    <a:pt x="5" y="1"/>
                  </a:lnTo>
                  <a:lnTo>
                    <a:pt x="5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1" y="2"/>
                  </a:lnTo>
                  <a:lnTo>
                    <a:pt x="3" y="2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4" y="4"/>
                  </a:lnTo>
                  <a:lnTo>
                    <a:pt x="7" y="2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62" name="Freeform 266"/>
            <p:cNvSpPr>
              <a:spLocks/>
            </p:cNvSpPr>
            <p:nvPr/>
          </p:nvSpPr>
          <p:spPr bwMode="auto">
            <a:xfrm>
              <a:off x="7986982" y="5209965"/>
              <a:ext cx="110526" cy="159613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87" y="159"/>
                </a:cxn>
                <a:cxn ang="0">
                  <a:pos x="89" y="158"/>
                </a:cxn>
                <a:cxn ang="0">
                  <a:pos x="3" y="0"/>
                </a:cxn>
                <a:cxn ang="0">
                  <a:pos x="0" y="2"/>
                </a:cxn>
              </a:cxnLst>
              <a:rect l="0" t="0" r="r" b="b"/>
              <a:pathLst>
                <a:path w="89" h="159">
                  <a:moveTo>
                    <a:pt x="0" y="2"/>
                  </a:moveTo>
                  <a:lnTo>
                    <a:pt x="87" y="159"/>
                  </a:lnTo>
                  <a:lnTo>
                    <a:pt x="89" y="158"/>
                  </a:lnTo>
                  <a:lnTo>
                    <a:pt x="3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63" name="Freeform 267"/>
            <p:cNvSpPr>
              <a:spLocks/>
            </p:cNvSpPr>
            <p:nvPr/>
          </p:nvSpPr>
          <p:spPr bwMode="auto">
            <a:xfrm>
              <a:off x="7986982" y="5209965"/>
              <a:ext cx="110526" cy="159613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87" y="159"/>
                </a:cxn>
                <a:cxn ang="0">
                  <a:pos x="89" y="158"/>
                </a:cxn>
                <a:cxn ang="0">
                  <a:pos x="3" y="0"/>
                </a:cxn>
                <a:cxn ang="0">
                  <a:pos x="0" y="2"/>
                </a:cxn>
              </a:cxnLst>
              <a:rect l="0" t="0" r="r" b="b"/>
              <a:pathLst>
                <a:path w="89" h="159">
                  <a:moveTo>
                    <a:pt x="0" y="2"/>
                  </a:moveTo>
                  <a:lnTo>
                    <a:pt x="87" y="159"/>
                  </a:lnTo>
                  <a:lnTo>
                    <a:pt x="89" y="158"/>
                  </a:lnTo>
                  <a:lnTo>
                    <a:pt x="3" y="0"/>
                  </a:lnTo>
                  <a:lnTo>
                    <a:pt x="0" y="2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64" name="Freeform 268"/>
            <p:cNvSpPr>
              <a:spLocks/>
            </p:cNvSpPr>
            <p:nvPr/>
          </p:nvSpPr>
          <p:spPr bwMode="auto">
            <a:xfrm>
              <a:off x="8094812" y="5368575"/>
              <a:ext cx="5392" cy="7027"/>
            </a:xfrm>
            <a:custGeom>
              <a:avLst/>
              <a:gdLst/>
              <a:ahLst/>
              <a:cxnLst>
                <a:cxn ang="0">
                  <a:pos x="1" y="7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4" y="4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4" y="1"/>
                </a:cxn>
                <a:cxn ang="0">
                  <a:pos x="4" y="0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1" y="7"/>
                </a:cxn>
              </a:cxnLst>
              <a:rect l="0" t="0" r="r" b="b"/>
              <a:pathLst>
                <a:path w="4" h="7">
                  <a:moveTo>
                    <a:pt x="1" y="7"/>
                  </a:moveTo>
                  <a:lnTo>
                    <a:pt x="2" y="5"/>
                  </a:lnTo>
                  <a:lnTo>
                    <a:pt x="2" y="5"/>
                  </a:lnTo>
                  <a:lnTo>
                    <a:pt x="4" y="4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1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7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65" name="Freeform 269"/>
            <p:cNvSpPr>
              <a:spLocks/>
            </p:cNvSpPr>
            <p:nvPr/>
          </p:nvSpPr>
          <p:spPr bwMode="auto">
            <a:xfrm>
              <a:off x="8094812" y="5368575"/>
              <a:ext cx="5392" cy="7027"/>
            </a:xfrm>
            <a:custGeom>
              <a:avLst/>
              <a:gdLst/>
              <a:ahLst/>
              <a:cxnLst>
                <a:cxn ang="0">
                  <a:pos x="1" y="7"/>
                </a:cxn>
                <a:cxn ang="0">
                  <a:pos x="2" y="5"/>
                </a:cxn>
                <a:cxn ang="0">
                  <a:pos x="4" y="4"/>
                </a:cxn>
                <a:cxn ang="0">
                  <a:pos x="4" y="3"/>
                </a:cxn>
                <a:cxn ang="0">
                  <a:pos x="4" y="1"/>
                </a:cxn>
                <a:cxn ang="0">
                  <a:pos x="4" y="0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1" y="7"/>
                </a:cxn>
              </a:cxnLst>
              <a:rect l="0" t="0" r="r" b="b"/>
              <a:pathLst>
                <a:path w="4" h="7">
                  <a:moveTo>
                    <a:pt x="1" y="7"/>
                  </a:moveTo>
                  <a:lnTo>
                    <a:pt x="2" y="5"/>
                  </a:lnTo>
                  <a:lnTo>
                    <a:pt x="4" y="4"/>
                  </a:lnTo>
                  <a:lnTo>
                    <a:pt x="4" y="3"/>
                  </a:lnTo>
                  <a:lnTo>
                    <a:pt x="4" y="1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7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66" name="Freeform 270"/>
            <p:cNvSpPr>
              <a:spLocks/>
            </p:cNvSpPr>
            <p:nvPr/>
          </p:nvSpPr>
          <p:spPr bwMode="auto">
            <a:xfrm>
              <a:off x="8075942" y="5372591"/>
              <a:ext cx="20219" cy="12046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1" y="12"/>
                </a:cxn>
                <a:cxn ang="0">
                  <a:pos x="17" y="3"/>
                </a:cxn>
                <a:cxn ang="0">
                  <a:pos x="16" y="0"/>
                </a:cxn>
                <a:cxn ang="0">
                  <a:pos x="0" y="9"/>
                </a:cxn>
              </a:cxnLst>
              <a:rect l="0" t="0" r="r" b="b"/>
              <a:pathLst>
                <a:path w="17" h="12">
                  <a:moveTo>
                    <a:pt x="0" y="9"/>
                  </a:moveTo>
                  <a:lnTo>
                    <a:pt x="1" y="12"/>
                  </a:lnTo>
                  <a:lnTo>
                    <a:pt x="17" y="3"/>
                  </a:lnTo>
                  <a:lnTo>
                    <a:pt x="16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67" name="Freeform 271"/>
            <p:cNvSpPr>
              <a:spLocks/>
            </p:cNvSpPr>
            <p:nvPr/>
          </p:nvSpPr>
          <p:spPr bwMode="auto">
            <a:xfrm>
              <a:off x="8075942" y="5372591"/>
              <a:ext cx="20219" cy="12046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1" y="12"/>
                </a:cxn>
                <a:cxn ang="0">
                  <a:pos x="17" y="3"/>
                </a:cxn>
                <a:cxn ang="0">
                  <a:pos x="16" y="0"/>
                </a:cxn>
                <a:cxn ang="0">
                  <a:pos x="0" y="9"/>
                </a:cxn>
              </a:cxnLst>
              <a:rect l="0" t="0" r="r" b="b"/>
              <a:pathLst>
                <a:path w="17" h="12">
                  <a:moveTo>
                    <a:pt x="0" y="9"/>
                  </a:moveTo>
                  <a:lnTo>
                    <a:pt x="1" y="12"/>
                  </a:lnTo>
                  <a:lnTo>
                    <a:pt x="17" y="3"/>
                  </a:lnTo>
                  <a:lnTo>
                    <a:pt x="16" y="0"/>
                  </a:lnTo>
                  <a:lnTo>
                    <a:pt x="0" y="9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68" name="Freeform 272"/>
            <p:cNvSpPr>
              <a:spLocks/>
            </p:cNvSpPr>
            <p:nvPr/>
          </p:nvSpPr>
          <p:spPr bwMode="auto">
            <a:xfrm>
              <a:off x="8069203" y="5379617"/>
              <a:ext cx="6739" cy="5020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2" y="5"/>
                </a:cxn>
                <a:cxn ang="0">
                  <a:pos x="3" y="5"/>
                </a:cxn>
                <a:cxn ang="0">
                  <a:pos x="3" y="5"/>
                </a:cxn>
                <a:cxn ang="0">
                  <a:pos x="5" y="5"/>
                </a:cxn>
                <a:cxn ang="0">
                  <a:pos x="6" y="5"/>
                </a:cxn>
                <a:cxn ang="0">
                  <a:pos x="6" y="5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0" y="2"/>
                </a:cxn>
              </a:cxnLst>
              <a:rect l="0" t="0" r="r" b="b"/>
              <a:pathLst>
                <a:path w="6" h="5">
                  <a:moveTo>
                    <a:pt x="0" y="2"/>
                  </a:moveTo>
                  <a:lnTo>
                    <a:pt x="0" y="3"/>
                  </a:lnTo>
                  <a:lnTo>
                    <a:pt x="0" y="3"/>
                  </a:lnTo>
                  <a:lnTo>
                    <a:pt x="2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5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69" name="Freeform 273"/>
            <p:cNvSpPr>
              <a:spLocks/>
            </p:cNvSpPr>
            <p:nvPr/>
          </p:nvSpPr>
          <p:spPr bwMode="auto">
            <a:xfrm>
              <a:off x="8069203" y="5379617"/>
              <a:ext cx="6739" cy="5020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3"/>
                </a:cxn>
                <a:cxn ang="0">
                  <a:pos x="2" y="5"/>
                </a:cxn>
                <a:cxn ang="0">
                  <a:pos x="3" y="5"/>
                </a:cxn>
                <a:cxn ang="0">
                  <a:pos x="5" y="5"/>
                </a:cxn>
                <a:cxn ang="0">
                  <a:pos x="6" y="5"/>
                </a:cxn>
                <a:cxn ang="0">
                  <a:pos x="5" y="2"/>
                </a:cxn>
                <a:cxn ang="0">
                  <a:pos x="3" y="0"/>
                </a:cxn>
                <a:cxn ang="0">
                  <a:pos x="0" y="2"/>
                </a:cxn>
              </a:cxnLst>
              <a:rect l="0" t="0" r="r" b="b"/>
              <a:pathLst>
                <a:path w="6" h="5">
                  <a:moveTo>
                    <a:pt x="0" y="2"/>
                  </a:moveTo>
                  <a:lnTo>
                    <a:pt x="0" y="3"/>
                  </a:lnTo>
                  <a:lnTo>
                    <a:pt x="2" y="5"/>
                  </a:lnTo>
                  <a:lnTo>
                    <a:pt x="3" y="5"/>
                  </a:lnTo>
                  <a:lnTo>
                    <a:pt x="5" y="5"/>
                  </a:lnTo>
                  <a:lnTo>
                    <a:pt x="6" y="5"/>
                  </a:lnTo>
                  <a:lnTo>
                    <a:pt x="5" y="2"/>
                  </a:lnTo>
                  <a:lnTo>
                    <a:pt x="3" y="0"/>
                  </a:lnTo>
                  <a:lnTo>
                    <a:pt x="0" y="2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0" name="Freeform 274"/>
            <p:cNvSpPr>
              <a:spLocks/>
            </p:cNvSpPr>
            <p:nvPr/>
          </p:nvSpPr>
          <p:spPr bwMode="auto">
            <a:xfrm>
              <a:off x="7960025" y="5222012"/>
              <a:ext cx="113222" cy="159613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88" y="159"/>
                </a:cxn>
                <a:cxn ang="0">
                  <a:pos x="91" y="157"/>
                </a:cxn>
                <a:cxn ang="0">
                  <a:pos x="3" y="0"/>
                </a:cxn>
                <a:cxn ang="0">
                  <a:pos x="0" y="1"/>
                </a:cxn>
              </a:cxnLst>
              <a:rect l="0" t="0" r="r" b="b"/>
              <a:pathLst>
                <a:path w="91" h="159">
                  <a:moveTo>
                    <a:pt x="0" y="1"/>
                  </a:moveTo>
                  <a:lnTo>
                    <a:pt x="88" y="159"/>
                  </a:lnTo>
                  <a:lnTo>
                    <a:pt x="91" y="157"/>
                  </a:lnTo>
                  <a:lnTo>
                    <a:pt x="3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1" name="Freeform 275"/>
            <p:cNvSpPr>
              <a:spLocks/>
            </p:cNvSpPr>
            <p:nvPr/>
          </p:nvSpPr>
          <p:spPr bwMode="auto">
            <a:xfrm>
              <a:off x="7960025" y="5222012"/>
              <a:ext cx="113222" cy="159613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88" y="159"/>
                </a:cxn>
                <a:cxn ang="0">
                  <a:pos x="91" y="157"/>
                </a:cxn>
                <a:cxn ang="0">
                  <a:pos x="3" y="0"/>
                </a:cxn>
                <a:cxn ang="0">
                  <a:pos x="0" y="1"/>
                </a:cxn>
              </a:cxnLst>
              <a:rect l="0" t="0" r="r" b="b"/>
              <a:pathLst>
                <a:path w="91" h="159">
                  <a:moveTo>
                    <a:pt x="0" y="1"/>
                  </a:moveTo>
                  <a:lnTo>
                    <a:pt x="88" y="159"/>
                  </a:lnTo>
                  <a:lnTo>
                    <a:pt x="91" y="157"/>
                  </a:lnTo>
                  <a:lnTo>
                    <a:pt x="3" y="0"/>
                  </a:lnTo>
                  <a:lnTo>
                    <a:pt x="0" y="1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2" name="Freeform 276"/>
            <p:cNvSpPr>
              <a:spLocks/>
            </p:cNvSpPr>
            <p:nvPr/>
          </p:nvSpPr>
          <p:spPr bwMode="auto">
            <a:xfrm>
              <a:off x="7960025" y="5215988"/>
              <a:ext cx="5392" cy="7027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7"/>
                </a:cxn>
                <a:cxn ang="0">
                  <a:pos x="5" y="6"/>
                </a:cxn>
                <a:cxn ang="0">
                  <a:pos x="3" y="5"/>
                </a:cxn>
                <a:cxn ang="0">
                  <a:pos x="3" y="5"/>
                </a:cxn>
                <a:cxn ang="0">
                  <a:pos x="3" y="5"/>
                </a:cxn>
                <a:cxn ang="0">
                  <a:pos x="3" y="3"/>
                </a:cxn>
                <a:cxn ang="0">
                  <a:pos x="2" y="0"/>
                </a:cxn>
              </a:cxnLst>
              <a:rect l="0" t="0" r="r" b="b"/>
              <a:pathLst>
                <a:path w="5" h="7">
                  <a:moveTo>
                    <a:pt x="2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7"/>
                  </a:lnTo>
                  <a:lnTo>
                    <a:pt x="5" y="6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3" name="Freeform 277"/>
            <p:cNvSpPr>
              <a:spLocks/>
            </p:cNvSpPr>
            <p:nvPr/>
          </p:nvSpPr>
          <p:spPr bwMode="auto">
            <a:xfrm>
              <a:off x="7960025" y="5215988"/>
              <a:ext cx="5392" cy="7027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6"/>
                </a:cxn>
                <a:cxn ang="0">
                  <a:pos x="0" y="7"/>
                </a:cxn>
                <a:cxn ang="0">
                  <a:pos x="5" y="6"/>
                </a:cxn>
                <a:cxn ang="0">
                  <a:pos x="3" y="5"/>
                </a:cxn>
                <a:cxn ang="0">
                  <a:pos x="3" y="3"/>
                </a:cxn>
                <a:cxn ang="0">
                  <a:pos x="2" y="0"/>
                </a:cxn>
              </a:cxnLst>
              <a:rect l="0" t="0" r="r" b="b"/>
              <a:pathLst>
                <a:path w="5" h="7">
                  <a:moveTo>
                    <a:pt x="2" y="0"/>
                  </a:moveTo>
                  <a:lnTo>
                    <a:pt x="0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7"/>
                  </a:lnTo>
                  <a:lnTo>
                    <a:pt x="5" y="6"/>
                  </a:lnTo>
                  <a:lnTo>
                    <a:pt x="3" y="5"/>
                  </a:lnTo>
                  <a:lnTo>
                    <a:pt x="3" y="3"/>
                  </a:lnTo>
                  <a:lnTo>
                    <a:pt x="2" y="0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4" name="Freeform 278"/>
            <p:cNvSpPr>
              <a:spLocks/>
            </p:cNvSpPr>
            <p:nvPr/>
          </p:nvSpPr>
          <p:spPr bwMode="auto">
            <a:xfrm>
              <a:off x="7999113" y="5191896"/>
              <a:ext cx="137483" cy="173668"/>
            </a:xfrm>
            <a:custGeom>
              <a:avLst/>
              <a:gdLst/>
              <a:ahLst/>
              <a:cxnLst>
                <a:cxn ang="0">
                  <a:pos x="2" y="10"/>
                </a:cxn>
                <a:cxn ang="0">
                  <a:pos x="16" y="1"/>
                </a:cxn>
                <a:cxn ang="0">
                  <a:pos x="17" y="0"/>
                </a:cxn>
                <a:cxn ang="0">
                  <a:pos x="17" y="0"/>
                </a:cxn>
                <a:cxn ang="0">
                  <a:pos x="19" y="1"/>
                </a:cxn>
                <a:cxn ang="0">
                  <a:pos x="19" y="1"/>
                </a:cxn>
                <a:cxn ang="0">
                  <a:pos x="20" y="1"/>
                </a:cxn>
                <a:cxn ang="0">
                  <a:pos x="20" y="1"/>
                </a:cxn>
                <a:cxn ang="0">
                  <a:pos x="22" y="3"/>
                </a:cxn>
                <a:cxn ang="0">
                  <a:pos x="22" y="3"/>
                </a:cxn>
                <a:cxn ang="0">
                  <a:pos x="108" y="158"/>
                </a:cxn>
                <a:cxn ang="0">
                  <a:pos x="108" y="160"/>
                </a:cxn>
                <a:cxn ang="0">
                  <a:pos x="110" y="160"/>
                </a:cxn>
                <a:cxn ang="0">
                  <a:pos x="108" y="161"/>
                </a:cxn>
                <a:cxn ang="0">
                  <a:pos x="108" y="163"/>
                </a:cxn>
                <a:cxn ang="0">
                  <a:pos x="108" y="163"/>
                </a:cxn>
                <a:cxn ang="0">
                  <a:pos x="108" y="163"/>
                </a:cxn>
                <a:cxn ang="0">
                  <a:pos x="108" y="164"/>
                </a:cxn>
                <a:cxn ang="0">
                  <a:pos x="107" y="164"/>
                </a:cxn>
                <a:cxn ang="0">
                  <a:pos x="92" y="173"/>
                </a:cxn>
                <a:cxn ang="0">
                  <a:pos x="91" y="173"/>
                </a:cxn>
                <a:cxn ang="0">
                  <a:pos x="91" y="173"/>
                </a:cxn>
                <a:cxn ang="0">
                  <a:pos x="91" y="173"/>
                </a:cxn>
                <a:cxn ang="0">
                  <a:pos x="90" y="173"/>
                </a:cxn>
                <a:cxn ang="0">
                  <a:pos x="90" y="173"/>
                </a:cxn>
                <a:cxn ang="0">
                  <a:pos x="88" y="171"/>
                </a:cxn>
                <a:cxn ang="0">
                  <a:pos x="88" y="171"/>
                </a:cxn>
                <a:cxn ang="0">
                  <a:pos x="88" y="170"/>
                </a:cxn>
                <a:cxn ang="0">
                  <a:pos x="2" y="14"/>
                </a:cxn>
                <a:cxn ang="0">
                  <a:pos x="0" y="14"/>
                </a:cxn>
                <a:cxn ang="0">
                  <a:pos x="0" y="13"/>
                </a:cxn>
                <a:cxn ang="0">
                  <a:pos x="0" y="11"/>
                </a:cxn>
                <a:cxn ang="0">
                  <a:pos x="0" y="11"/>
                </a:cxn>
                <a:cxn ang="0">
                  <a:pos x="0" y="11"/>
                </a:cxn>
                <a:cxn ang="0">
                  <a:pos x="0" y="10"/>
                </a:cxn>
                <a:cxn ang="0">
                  <a:pos x="2" y="10"/>
                </a:cxn>
                <a:cxn ang="0">
                  <a:pos x="2" y="10"/>
                </a:cxn>
              </a:cxnLst>
              <a:rect l="0" t="0" r="r" b="b"/>
              <a:pathLst>
                <a:path w="110" h="173">
                  <a:moveTo>
                    <a:pt x="2" y="10"/>
                  </a:moveTo>
                  <a:lnTo>
                    <a:pt x="16" y="1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9" y="1"/>
                  </a:lnTo>
                  <a:lnTo>
                    <a:pt x="19" y="1"/>
                  </a:lnTo>
                  <a:lnTo>
                    <a:pt x="20" y="1"/>
                  </a:lnTo>
                  <a:lnTo>
                    <a:pt x="20" y="1"/>
                  </a:lnTo>
                  <a:lnTo>
                    <a:pt x="22" y="3"/>
                  </a:lnTo>
                  <a:lnTo>
                    <a:pt x="22" y="3"/>
                  </a:lnTo>
                  <a:lnTo>
                    <a:pt x="108" y="158"/>
                  </a:lnTo>
                  <a:lnTo>
                    <a:pt x="108" y="160"/>
                  </a:lnTo>
                  <a:lnTo>
                    <a:pt x="110" y="160"/>
                  </a:lnTo>
                  <a:lnTo>
                    <a:pt x="108" y="161"/>
                  </a:lnTo>
                  <a:lnTo>
                    <a:pt x="108" y="163"/>
                  </a:lnTo>
                  <a:lnTo>
                    <a:pt x="108" y="163"/>
                  </a:lnTo>
                  <a:lnTo>
                    <a:pt x="108" y="163"/>
                  </a:lnTo>
                  <a:lnTo>
                    <a:pt x="108" y="164"/>
                  </a:lnTo>
                  <a:lnTo>
                    <a:pt x="107" y="164"/>
                  </a:lnTo>
                  <a:lnTo>
                    <a:pt x="92" y="173"/>
                  </a:lnTo>
                  <a:lnTo>
                    <a:pt x="91" y="173"/>
                  </a:lnTo>
                  <a:lnTo>
                    <a:pt x="91" y="173"/>
                  </a:lnTo>
                  <a:lnTo>
                    <a:pt x="91" y="173"/>
                  </a:lnTo>
                  <a:lnTo>
                    <a:pt x="90" y="173"/>
                  </a:lnTo>
                  <a:lnTo>
                    <a:pt x="90" y="173"/>
                  </a:lnTo>
                  <a:lnTo>
                    <a:pt x="88" y="171"/>
                  </a:lnTo>
                  <a:lnTo>
                    <a:pt x="88" y="171"/>
                  </a:lnTo>
                  <a:lnTo>
                    <a:pt x="88" y="170"/>
                  </a:lnTo>
                  <a:lnTo>
                    <a:pt x="2" y="14"/>
                  </a:lnTo>
                  <a:lnTo>
                    <a:pt x="0" y="14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10"/>
                  </a:lnTo>
                  <a:lnTo>
                    <a:pt x="2" y="10"/>
                  </a:lnTo>
                  <a:lnTo>
                    <a:pt x="2" y="10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5" name="Freeform 279"/>
            <p:cNvSpPr>
              <a:spLocks/>
            </p:cNvSpPr>
            <p:nvPr/>
          </p:nvSpPr>
          <p:spPr bwMode="auto">
            <a:xfrm>
              <a:off x="7999113" y="5191896"/>
              <a:ext cx="137483" cy="173668"/>
            </a:xfrm>
            <a:custGeom>
              <a:avLst/>
              <a:gdLst/>
              <a:ahLst/>
              <a:cxnLst>
                <a:cxn ang="0">
                  <a:pos x="2" y="10"/>
                </a:cxn>
                <a:cxn ang="0">
                  <a:pos x="16" y="1"/>
                </a:cxn>
                <a:cxn ang="0">
                  <a:pos x="17" y="0"/>
                </a:cxn>
                <a:cxn ang="0">
                  <a:pos x="19" y="1"/>
                </a:cxn>
                <a:cxn ang="0">
                  <a:pos x="20" y="1"/>
                </a:cxn>
                <a:cxn ang="0">
                  <a:pos x="22" y="3"/>
                </a:cxn>
                <a:cxn ang="0">
                  <a:pos x="108" y="158"/>
                </a:cxn>
                <a:cxn ang="0">
                  <a:pos x="108" y="160"/>
                </a:cxn>
                <a:cxn ang="0">
                  <a:pos x="110" y="160"/>
                </a:cxn>
                <a:cxn ang="0">
                  <a:pos x="108" y="161"/>
                </a:cxn>
                <a:cxn ang="0">
                  <a:pos x="108" y="163"/>
                </a:cxn>
                <a:cxn ang="0">
                  <a:pos x="108" y="164"/>
                </a:cxn>
                <a:cxn ang="0">
                  <a:pos x="107" y="164"/>
                </a:cxn>
                <a:cxn ang="0">
                  <a:pos x="92" y="173"/>
                </a:cxn>
                <a:cxn ang="0">
                  <a:pos x="91" y="173"/>
                </a:cxn>
                <a:cxn ang="0">
                  <a:pos x="90" y="173"/>
                </a:cxn>
                <a:cxn ang="0">
                  <a:pos x="88" y="171"/>
                </a:cxn>
                <a:cxn ang="0">
                  <a:pos x="88" y="170"/>
                </a:cxn>
                <a:cxn ang="0">
                  <a:pos x="2" y="14"/>
                </a:cxn>
                <a:cxn ang="0">
                  <a:pos x="0" y="14"/>
                </a:cxn>
                <a:cxn ang="0">
                  <a:pos x="0" y="13"/>
                </a:cxn>
                <a:cxn ang="0">
                  <a:pos x="0" y="11"/>
                </a:cxn>
                <a:cxn ang="0">
                  <a:pos x="0" y="10"/>
                </a:cxn>
                <a:cxn ang="0">
                  <a:pos x="2" y="10"/>
                </a:cxn>
              </a:cxnLst>
              <a:rect l="0" t="0" r="r" b="b"/>
              <a:pathLst>
                <a:path w="110" h="173">
                  <a:moveTo>
                    <a:pt x="2" y="10"/>
                  </a:moveTo>
                  <a:lnTo>
                    <a:pt x="16" y="1"/>
                  </a:lnTo>
                  <a:lnTo>
                    <a:pt x="17" y="0"/>
                  </a:lnTo>
                  <a:lnTo>
                    <a:pt x="19" y="1"/>
                  </a:lnTo>
                  <a:lnTo>
                    <a:pt x="20" y="1"/>
                  </a:lnTo>
                  <a:lnTo>
                    <a:pt x="22" y="3"/>
                  </a:lnTo>
                  <a:lnTo>
                    <a:pt x="108" y="158"/>
                  </a:lnTo>
                  <a:lnTo>
                    <a:pt x="108" y="160"/>
                  </a:lnTo>
                  <a:lnTo>
                    <a:pt x="110" y="160"/>
                  </a:lnTo>
                  <a:lnTo>
                    <a:pt x="108" y="161"/>
                  </a:lnTo>
                  <a:lnTo>
                    <a:pt x="108" y="163"/>
                  </a:lnTo>
                  <a:lnTo>
                    <a:pt x="108" y="164"/>
                  </a:lnTo>
                  <a:lnTo>
                    <a:pt x="107" y="164"/>
                  </a:lnTo>
                  <a:lnTo>
                    <a:pt x="92" y="173"/>
                  </a:lnTo>
                  <a:lnTo>
                    <a:pt x="91" y="173"/>
                  </a:lnTo>
                  <a:lnTo>
                    <a:pt x="90" y="173"/>
                  </a:lnTo>
                  <a:lnTo>
                    <a:pt x="88" y="171"/>
                  </a:lnTo>
                  <a:lnTo>
                    <a:pt x="88" y="170"/>
                  </a:lnTo>
                  <a:lnTo>
                    <a:pt x="2" y="14"/>
                  </a:lnTo>
                  <a:lnTo>
                    <a:pt x="0" y="14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0" y="10"/>
                  </a:lnTo>
                  <a:lnTo>
                    <a:pt x="2" y="10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6" name="Freeform 280"/>
            <p:cNvSpPr>
              <a:spLocks/>
            </p:cNvSpPr>
            <p:nvPr/>
          </p:nvSpPr>
          <p:spPr bwMode="auto">
            <a:xfrm>
              <a:off x="8024723" y="5194907"/>
              <a:ext cx="111874" cy="157606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87" y="157"/>
                </a:cxn>
                <a:cxn ang="0">
                  <a:pos x="90" y="155"/>
                </a:cxn>
                <a:cxn ang="0">
                  <a:pos x="3" y="0"/>
                </a:cxn>
                <a:cxn ang="0">
                  <a:pos x="0" y="1"/>
                </a:cxn>
              </a:cxnLst>
              <a:rect l="0" t="0" r="r" b="b"/>
              <a:pathLst>
                <a:path w="90" h="157">
                  <a:moveTo>
                    <a:pt x="0" y="1"/>
                  </a:moveTo>
                  <a:lnTo>
                    <a:pt x="87" y="157"/>
                  </a:lnTo>
                  <a:lnTo>
                    <a:pt x="90" y="155"/>
                  </a:lnTo>
                  <a:lnTo>
                    <a:pt x="3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7" name="Freeform 281"/>
            <p:cNvSpPr>
              <a:spLocks/>
            </p:cNvSpPr>
            <p:nvPr/>
          </p:nvSpPr>
          <p:spPr bwMode="auto">
            <a:xfrm>
              <a:off x="8024723" y="5194907"/>
              <a:ext cx="111874" cy="157606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87" y="157"/>
                </a:cxn>
                <a:cxn ang="0">
                  <a:pos x="90" y="155"/>
                </a:cxn>
                <a:cxn ang="0">
                  <a:pos x="3" y="0"/>
                </a:cxn>
                <a:cxn ang="0">
                  <a:pos x="0" y="1"/>
                </a:cxn>
              </a:cxnLst>
              <a:rect l="0" t="0" r="r" b="b"/>
              <a:pathLst>
                <a:path w="90" h="157">
                  <a:moveTo>
                    <a:pt x="0" y="1"/>
                  </a:moveTo>
                  <a:lnTo>
                    <a:pt x="87" y="157"/>
                  </a:lnTo>
                  <a:lnTo>
                    <a:pt x="90" y="155"/>
                  </a:lnTo>
                  <a:lnTo>
                    <a:pt x="3" y="0"/>
                  </a:lnTo>
                  <a:lnTo>
                    <a:pt x="0" y="1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8" name="Freeform 282"/>
            <p:cNvSpPr>
              <a:spLocks/>
            </p:cNvSpPr>
            <p:nvPr/>
          </p:nvSpPr>
          <p:spPr bwMode="auto">
            <a:xfrm>
              <a:off x="8132553" y="5350506"/>
              <a:ext cx="5392" cy="8031"/>
            </a:xfrm>
            <a:custGeom>
              <a:avLst/>
              <a:gdLst/>
              <a:ahLst/>
              <a:cxnLst>
                <a:cxn ang="0">
                  <a:pos x="1" y="8"/>
                </a:cxn>
                <a:cxn ang="0">
                  <a:pos x="3" y="8"/>
                </a:cxn>
                <a:cxn ang="0">
                  <a:pos x="3" y="6"/>
                </a:cxn>
                <a:cxn ang="0">
                  <a:pos x="3" y="5"/>
                </a:cxn>
                <a:cxn ang="0">
                  <a:pos x="4" y="5"/>
                </a:cxn>
                <a:cxn ang="0">
                  <a:pos x="4" y="3"/>
                </a:cxn>
                <a:cxn ang="0">
                  <a:pos x="3" y="2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1" y="8"/>
                </a:cxn>
              </a:cxnLst>
              <a:rect l="0" t="0" r="r" b="b"/>
              <a:pathLst>
                <a:path w="4" h="8">
                  <a:moveTo>
                    <a:pt x="1" y="8"/>
                  </a:moveTo>
                  <a:lnTo>
                    <a:pt x="3" y="8"/>
                  </a:lnTo>
                  <a:lnTo>
                    <a:pt x="3" y="6"/>
                  </a:lnTo>
                  <a:lnTo>
                    <a:pt x="3" y="5"/>
                  </a:lnTo>
                  <a:lnTo>
                    <a:pt x="4" y="5"/>
                  </a:lnTo>
                  <a:lnTo>
                    <a:pt x="4" y="3"/>
                  </a:lnTo>
                  <a:lnTo>
                    <a:pt x="3" y="2"/>
                  </a:lnTo>
                  <a:lnTo>
                    <a:pt x="3" y="0"/>
                  </a:lnTo>
                  <a:lnTo>
                    <a:pt x="3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1" y="8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9" name="Freeform 283"/>
            <p:cNvSpPr>
              <a:spLocks/>
            </p:cNvSpPr>
            <p:nvPr/>
          </p:nvSpPr>
          <p:spPr bwMode="auto">
            <a:xfrm>
              <a:off x="8132553" y="5350506"/>
              <a:ext cx="5392" cy="8031"/>
            </a:xfrm>
            <a:custGeom>
              <a:avLst/>
              <a:gdLst/>
              <a:ahLst/>
              <a:cxnLst>
                <a:cxn ang="0">
                  <a:pos x="1" y="8"/>
                </a:cxn>
                <a:cxn ang="0">
                  <a:pos x="3" y="8"/>
                </a:cxn>
                <a:cxn ang="0">
                  <a:pos x="3" y="6"/>
                </a:cxn>
                <a:cxn ang="0">
                  <a:pos x="3" y="5"/>
                </a:cxn>
                <a:cxn ang="0">
                  <a:pos x="4" y="5"/>
                </a:cxn>
                <a:cxn ang="0">
                  <a:pos x="4" y="3"/>
                </a:cxn>
                <a:cxn ang="0">
                  <a:pos x="3" y="2"/>
                </a:cxn>
                <a:cxn ang="0">
                  <a:pos x="3" y="0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1" y="8"/>
                </a:cxn>
              </a:cxnLst>
              <a:rect l="0" t="0" r="r" b="b"/>
              <a:pathLst>
                <a:path w="4" h="8">
                  <a:moveTo>
                    <a:pt x="1" y="8"/>
                  </a:moveTo>
                  <a:lnTo>
                    <a:pt x="3" y="8"/>
                  </a:lnTo>
                  <a:lnTo>
                    <a:pt x="3" y="6"/>
                  </a:lnTo>
                  <a:lnTo>
                    <a:pt x="3" y="5"/>
                  </a:lnTo>
                  <a:lnTo>
                    <a:pt x="4" y="5"/>
                  </a:lnTo>
                  <a:lnTo>
                    <a:pt x="4" y="3"/>
                  </a:lnTo>
                  <a:lnTo>
                    <a:pt x="3" y="2"/>
                  </a:lnTo>
                  <a:lnTo>
                    <a:pt x="3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1" y="8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0" name="Freeform 284"/>
            <p:cNvSpPr>
              <a:spLocks/>
            </p:cNvSpPr>
            <p:nvPr/>
          </p:nvSpPr>
          <p:spPr bwMode="auto">
            <a:xfrm>
              <a:off x="8113683" y="5355525"/>
              <a:ext cx="20219" cy="11043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2" y="11"/>
                </a:cxn>
                <a:cxn ang="0">
                  <a:pos x="16" y="3"/>
                </a:cxn>
                <a:cxn ang="0">
                  <a:pos x="15" y="0"/>
                </a:cxn>
                <a:cxn ang="0">
                  <a:pos x="0" y="8"/>
                </a:cxn>
              </a:cxnLst>
              <a:rect l="0" t="0" r="r" b="b"/>
              <a:pathLst>
                <a:path w="16" h="11">
                  <a:moveTo>
                    <a:pt x="0" y="8"/>
                  </a:moveTo>
                  <a:lnTo>
                    <a:pt x="2" y="11"/>
                  </a:lnTo>
                  <a:lnTo>
                    <a:pt x="16" y="3"/>
                  </a:lnTo>
                  <a:lnTo>
                    <a:pt x="15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1" name="Freeform 285"/>
            <p:cNvSpPr>
              <a:spLocks/>
            </p:cNvSpPr>
            <p:nvPr/>
          </p:nvSpPr>
          <p:spPr bwMode="auto">
            <a:xfrm>
              <a:off x="8113683" y="5355525"/>
              <a:ext cx="20219" cy="11043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2" y="11"/>
                </a:cxn>
                <a:cxn ang="0">
                  <a:pos x="16" y="3"/>
                </a:cxn>
                <a:cxn ang="0">
                  <a:pos x="15" y="0"/>
                </a:cxn>
                <a:cxn ang="0">
                  <a:pos x="0" y="8"/>
                </a:cxn>
              </a:cxnLst>
              <a:rect l="0" t="0" r="r" b="b"/>
              <a:pathLst>
                <a:path w="16" h="11">
                  <a:moveTo>
                    <a:pt x="0" y="8"/>
                  </a:moveTo>
                  <a:lnTo>
                    <a:pt x="2" y="11"/>
                  </a:lnTo>
                  <a:lnTo>
                    <a:pt x="16" y="3"/>
                  </a:lnTo>
                  <a:lnTo>
                    <a:pt x="15" y="0"/>
                  </a:lnTo>
                  <a:lnTo>
                    <a:pt x="0" y="8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2" name="Freeform 286"/>
            <p:cNvSpPr>
              <a:spLocks/>
            </p:cNvSpPr>
            <p:nvPr/>
          </p:nvSpPr>
          <p:spPr bwMode="auto">
            <a:xfrm>
              <a:off x="8105595" y="5362552"/>
              <a:ext cx="10783" cy="4015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3" y="4"/>
                </a:cxn>
                <a:cxn ang="0">
                  <a:pos x="3" y="4"/>
                </a:cxn>
                <a:cxn ang="0">
                  <a:pos x="5" y="4"/>
                </a:cxn>
                <a:cxn ang="0">
                  <a:pos x="6" y="4"/>
                </a:cxn>
                <a:cxn ang="0">
                  <a:pos x="7" y="4"/>
                </a:cxn>
                <a:cxn ang="0">
                  <a:pos x="9" y="4"/>
                </a:cxn>
                <a:cxn ang="0">
                  <a:pos x="7" y="1"/>
                </a:cxn>
                <a:cxn ang="0">
                  <a:pos x="6" y="1"/>
                </a:cxn>
                <a:cxn ang="0">
                  <a:pos x="6" y="1"/>
                </a:cxn>
                <a:cxn ang="0">
                  <a:pos x="5" y="1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0" y="1"/>
                </a:cxn>
              </a:cxnLst>
              <a:rect l="0" t="0" r="r" b="b"/>
              <a:pathLst>
                <a:path w="9" h="4">
                  <a:moveTo>
                    <a:pt x="0" y="1"/>
                  </a:moveTo>
                  <a:lnTo>
                    <a:pt x="2" y="3"/>
                  </a:lnTo>
                  <a:lnTo>
                    <a:pt x="2" y="3"/>
                  </a:lnTo>
                  <a:lnTo>
                    <a:pt x="3" y="4"/>
                  </a:lnTo>
                  <a:lnTo>
                    <a:pt x="3" y="4"/>
                  </a:lnTo>
                  <a:lnTo>
                    <a:pt x="5" y="4"/>
                  </a:lnTo>
                  <a:lnTo>
                    <a:pt x="6" y="4"/>
                  </a:lnTo>
                  <a:lnTo>
                    <a:pt x="7" y="4"/>
                  </a:lnTo>
                  <a:lnTo>
                    <a:pt x="9" y="4"/>
                  </a:lnTo>
                  <a:lnTo>
                    <a:pt x="7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5" y="1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3" name="Freeform 287"/>
            <p:cNvSpPr>
              <a:spLocks/>
            </p:cNvSpPr>
            <p:nvPr/>
          </p:nvSpPr>
          <p:spPr bwMode="auto">
            <a:xfrm>
              <a:off x="8105595" y="5362552"/>
              <a:ext cx="10783" cy="4015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2" y="3"/>
                </a:cxn>
                <a:cxn ang="0">
                  <a:pos x="3" y="4"/>
                </a:cxn>
                <a:cxn ang="0">
                  <a:pos x="5" y="4"/>
                </a:cxn>
                <a:cxn ang="0">
                  <a:pos x="6" y="4"/>
                </a:cxn>
                <a:cxn ang="0">
                  <a:pos x="7" y="4"/>
                </a:cxn>
                <a:cxn ang="0">
                  <a:pos x="9" y="4"/>
                </a:cxn>
                <a:cxn ang="0">
                  <a:pos x="7" y="1"/>
                </a:cxn>
                <a:cxn ang="0">
                  <a:pos x="6" y="1"/>
                </a:cxn>
                <a:cxn ang="0">
                  <a:pos x="5" y="1"/>
                </a:cxn>
                <a:cxn ang="0">
                  <a:pos x="5" y="0"/>
                </a:cxn>
                <a:cxn ang="0">
                  <a:pos x="0" y="1"/>
                </a:cxn>
              </a:cxnLst>
              <a:rect l="0" t="0" r="r" b="b"/>
              <a:pathLst>
                <a:path w="9" h="4">
                  <a:moveTo>
                    <a:pt x="0" y="1"/>
                  </a:moveTo>
                  <a:lnTo>
                    <a:pt x="2" y="3"/>
                  </a:lnTo>
                  <a:lnTo>
                    <a:pt x="3" y="4"/>
                  </a:lnTo>
                  <a:lnTo>
                    <a:pt x="5" y="4"/>
                  </a:lnTo>
                  <a:lnTo>
                    <a:pt x="6" y="4"/>
                  </a:lnTo>
                  <a:lnTo>
                    <a:pt x="7" y="4"/>
                  </a:lnTo>
                  <a:lnTo>
                    <a:pt x="9" y="4"/>
                  </a:lnTo>
                  <a:lnTo>
                    <a:pt x="7" y="1"/>
                  </a:lnTo>
                  <a:lnTo>
                    <a:pt x="6" y="1"/>
                  </a:lnTo>
                  <a:lnTo>
                    <a:pt x="5" y="1"/>
                  </a:lnTo>
                  <a:lnTo>
                    <a:pt x="5" y="0"/>
                  </a:lnTo>
                  <a:lnTo>
                    <a:pt x="0" y="1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4" name="Freeform 288"/>
            <p:cNvSpPr>
              <a:spLocks/>
            </p:cNvSpPr>
            <p:nvPr/>
          </p:nvSpPr>
          <p:spPr bwMode="auto">
            <a:xfrm>
              <a:off x="7997765" y="5205950"/>
              <a:ext cx="113222" cy="157606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86" y="157"/>
                </a:cxn>
                <a:cxn ang="0">
                  <a:pos x="91" y="156"/>
                </a:cxn>
                <a:cxn ang="0">
                  <a:pos x="4" y="0"/>
                </a:cxn>
                <a:cxn ang="0">
                  <a:pos x="0" y="2"/>
                </a:cxn>
              </a:cxnLst>
              <a:rect l="0" t="0" r="r" b="b"/>
              <a:pathLst>
                <a:path w="91" h="157">
                  <a:moveTo>
                    <a:pt x="0" y="2"/>
                  </a:moveTo>
                  <a:lnTo>
                    <a:pt x="86" y="157"/>
                  </a:lnTo>
                  <a:lnTo>
                    <a:pt x="91" y="156"/>
                  </a:lnTo>
                  <a:lnTo>
                    <a:pt x="4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5" name="Freeform 289"/>
            <p:cNvSpPr>
              <a:spLocks/>
            </p:cNvSpPr>
            <p:nvPr/>
          </p:nvSpPr>
          <p:spPr bwMode="auto">
            <a:xfrm>
              <a:off x="7997765" y="5205950"/>
              <a:ext cx="113222" cy="157606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86" y="157"/>
                </a:cxn>
                <a:cxn ang="0">
                  <a:pos x="91" y="156"/>
                </a:cxn>
                <a:cxn ang="0">
                  <a:pos x="4" y="0"/>
                </a:cxn>
                <a:cxn ang="0">
                  <a:pos x="0" y="2"/>
                </a:cxn>
              </a:cxnLst>
              <a:rect l="0" t="0" r="r" b="b"/>
              <a:pathLst>
                <a:path w="91" h="157">
                  <a:moveTo>
                    <a:pt x="0" y="2"/>
                  </a:moveTo>
                  <a:lnTo>
                    <a:pt x="86" y="157"/>
                  </a:lnTo>
                  <a:lnTo>
                    <a:pt x="91" y="156"/>
                  </a:lnTo>
                  <a:lnTo>
                    <a:pt x="4" y="0"/>
                  </a:lnTo>
                  <a:lnTo>
                    <a:pt x="0" y="2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6" name="Freeform 290"/>
            <p:cNvSpPr>
              <a:spLocks/>
            </p:cNvSpPr>
            <p:nvPr/>
          </p:nvSpPr>
          <p:spPr bwMode="auto">
            <a:xfrm>
              <a:off x="8035506" y="5175834"/>
              <a:ext cx="137483" cy="173668"/>
            </a:xfrm>
            <a:custGeom>
              <a:avLst/>
              <a:gdLst/>
              <a:ahLst/>
              <a:cxnLst>
                <a:cxn ang="0">
                  <a:pos x="1" y="9"/>
                </a:cxn>
                <a:cxn ang="0">
                  <a:pos x="17" y="0"/>
                </a:cxn>
                <a:cxn ang="0">
                  <a:pos x="19" y="0"/>
                </a:cxn>
                <a:cxn ang="0">
                  <a:pos x="19" y="0"/>
                </a:cxn>
                <a:cxn ang="0">
                  <a:pos x="20" y="0"/>
                </a:cxn>
                <a:cxn ang="0">
                  <a:pos x="20" y="0"/>
                </a:cxn>
                <a:cxn ang="0">
                  <a:pos x="20" y="0"/>
                </a:cxn>
                <a:cxn ang="0">
                  <a:pos x="22" y="1"/>
                </a:cxn>
                <a:cxn ang="0">
                  <a:pos x="22" y="3"/>
                </a:cxn>
                <a:cxn ang="0">
                  <a:pos x="110" y="160"/>
                </a:cxn>
                <a:cxn ang="0">
                  <a:pos x="110" y="160"/>
                </a:cxn>
                <a:cxn ang="0">
                  <a:pos x="110" y="161"/>
                </a:cxn>
                <a:cxn ang="0">
                  <a:pos x="110" y="161"/>
                </a:cxn>
                <a:cxn ang="0">
                  <a:pos x="110" y="163"/>
                </a:cxn>
                <a:cxn ang="0">
                  <a:pos x="110" y="163"/>
                </a:cxn>
                <a:cxn ang="0">
                  <a:pos x="110" y="163"/>
                </a:cxn>
                <a:cxn ang="0">
                  <a:pos x="108" y="163"/>
                </a:cxn>
                <a:cxn ang="0">
                  <a:pos x="108" y="164"/>
                </a:cxn>
                <a:cxn ang="0">
                  <a:pos x="92" y="173"/>
                </a:cxn>
                <a:cxn ang="0">
                  <a:pos x="92" y="173"/>
                </a:cxn>
                <a:cxn ang="0">
                  <a:pos x="91" y="173"/>
                </a:cxn>
                <a:cxn ang="0">
                  <a:pos x="91" y="173"/>
                </a:cxn>
                <a:cxn ang="0">
                  <a:pos x="91" y="173"/>
                </a:cxn>
                <a:cxn ang="0">
                  <a:pos x="89" y="173"/>
                </a:cxn>
                <a:cxn ang="0">
                  <a:pos x="89" y="171"/>
                </a:cxn>
                <a:cxn ang="0">
                  <a:pos x="88" y="171"/>
                </a:cxn>
                <a:cxn ang="0">
                  <a:pos x="88" y="171"/>
                </a:cxn>
                <a:cxn ang="0">
                  <a:pos x="1" y="14"/>
                </a:cxn>
                <a:cxn ang="0">
                  <a:pos x="0" y="13"/>
                </a:cxn>
                <a:cxn ang="0">
                  <a:pos x="0" y="11"/>
                </a:cxn>
                <a:cxn ang="0">
                  <a:pos x="0" y="11"/>
                </a:cxn>
                <a:cxn ang="0">
                  <a:pos x="0" y="10"/>
                </a:cxn>
                <a:cxn ang="0">
                  <a:pos x="1" y="10"/>
                </a:cxn>
                <a:cxn ang="0">
                  <a:pos x="1" y="10"/>
                </a:cxn>
                <a:cxn ang="0">
                  <a:pos x="1" y="9"/>
                </a:cxn>
              </a:cxnLst>
              <a:rect l="0" t="0" r="r" b="b"/>
              <a:pathLst>
                <a:path w="110" h="173">
                  <a:moveTo>
                    <a:pt x="1" y="9"/>
                  </a:moveTo>
                  <a:lnTo>
                    <a:pt x="17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2" y="1"/>
                  </a:lnTo>
                  <a:lnTo>
                    <a:pt x="22" y="3"/>
                  </a:lnTo>
                  <a:lnTo>
                    <a:pt x="110" y="160"/>
                  </a:lnTo>
                  <a:lnTo>
                    <a:pt x="110" y="160"/>
                  </a:lnTo>
                  <a:lnTo>
                    <a:pt x="110" y="161"/>
                  </a:lnTo>
                  <a:lnTo>
                    <a:pt x="110" y="161"/>
                  </a:lnTo>
                  <a:lnTo>
                    <a:pt x="110" y="163"/>
                  </a:lnTo>
                  <a:lnTo>
                    <a:pt x="110" y="163"/>
                  </a:lnTo>
                  <a:lnTo>
                    <a:pt x="110" y="163"/>
                  </a:lnTo>
                  <a:lnTo>
                    <a:pt x="108" y="163"/>
                  </a:lnTo>
                  <a:lnTo>
                    <a:pt x="108" y="164"/>
                  </a:lnTo>
                  <a:lnTo>
                    <a:pt x="92" y="173"/>
                  </a:lnTo>
                  <a:lnTo>
                    <a:pt x="92" y="173"/>
                  </a:lnTo>
                  <a:lnTo>
                    <a:pt x="91" y="173"/>
                  </a:lnTo>
                  <a:lnTo>
                    <a:pt x="91" y="173"/>
                  </a:lnTo>
                  <a:lnTo>
                    <a:pt x="91" y="173"/>
                  </a:lnTo>
                  <a:lnTo>
                    <a:pt x="89" y="173"/>
                  </a:lnTo>
                  <a:lnTo>
                    <a:pt x="89" y="171"/>
                  </a:lnTo>
                  <a:lnTo>
                    <a:pt x="88" y="171"/>
                  </a:lnTo>
                  <a:lnTo>
                    <a:pt x="88" y="171"/>
                  </a:lnTo>
                  <a:lnTo>
                    <a:pt x="1" y="14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10"/>
                  </a:lnTo>
                  <a:lnTo>
                    <a:pt x="1" y="10"/>
                  </a:lnTo>
                  <a:lnTo>
                    <a:pt x="1" y="10"/>
                  </a:lnTo>
                  <a:lnTo>
                    <a:pt x="1" y="9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7" name="Freeform 291"/>
            <p:cNvSpPr>
              <a:spLocks/>
            </p:cNvSpPr>
            <p:nvPr/>
          </p:nvSpPr>
          <p:spPr bwMode="auto">
            <a:xfrm>
              <a:off x="8035506" y="5175834"/>
              <a:ext cx="137483" cy="173668"/>
            </a:xfrm>
            <a:custGeom>
              <a:avLst/>
              <a:gdLst/>
              <a:ahLst/>
              <a:cxnLst>
                <a:cxn ang="0">
                  <a:pos x="1" y="9"/>
                </a:cxn>
                <a:cxn ang="0">
                  <a:pos x="17" y="0"/>
                </a:cxn>
                <a:cxn ang="0">
                  <a:pos x="19" y="0"/>
                </a:cxn>
                <a:cxn ang="0">
                  <a:pos x="20" y="0"/>
                </a:cxn>
                <a:cxn ang="0">
                  <a:pos x="22" y="1"/>
                </a:cxn>
                <a:cxn ang="0">
                  <a:pos x="22" y="3"/>
                </a:cxn>
                <a:cxn ang="0">
                  <a:pos x="110" y="160"/>
                </a:cxn>
                <a:cxn ang="0">
                  <a:pos x="110" y="161"/>
                </a:cxn>
                <a:cxn ang="0">
                  <a:pos x="110" y="163"/>
                </a:cxn>
                <a:cxn ang="0">
                  <a:pos x="108" y="163"/>
                </a:cxn>
                <a:cxn ang="0">
                  <a:pos x="108" y="164"/>
                </a:cxn>
                <a:cxn ang="0">
                  <a:pos x="92" y="173"/>
                </a:cxn>
                <a:cxn ang="0">
                  <a:pos x="91" y="173"/>
                </a:cxn>
                <a:cxn ang="0">
                  <a:pos x="89" y="173"/>
                </a:cxn>
                <a:cxn ang="0">
                  <a:pos x="89" y="171"/>
                </a:cxn>
                <a:cxn ang="0">
                  <a:pos x="88" y="171"/>
                </a:cxn>
                <a:cxn ang="0">
                  <a:pos x="1" y="14"/>
                </a:cxn>
                <a:cxn ang="0">
                  <a:pos x="0" y="13"/>
                </a:cxn>
                <a:cxn ang="0">
                  <a:pos x="0" y="11"/>
                </a:cxn>
                <a:cxn ang="0">
                  <a:pos x="0" y="10"/>
                </a:cxn>
                <a:cxn ang="0">
                  <a:pos x="1" y="10"/>
                </a:cxn>
                <a:cxn ang="0">
                  <a:pos x="1" y="9"/>
                </a:cxn>
              </a:cxnLst>
              <a:rect l="0" t="0" r="r" b="b"/>
              <a:pathLst>
                <a:path w="110" h="173">
                  <a:moveTo>
                    <a:pt x="1" y="9"/>
                  </a:moveTo>
                  <a:lnTo>
                    <a:pt x="17" y="0"/>
                  </a:lnTo>
                  <a:lnTo>
                    <a:pt x="19" y="0"/>
                  </a:lnTo>
                  <a:lnTo>
                    <a:pt x="20" y="0"/>
                  </a:lnTo>
                  <a:lnTo>
                    <a:pt x="22" y="1"/>
                  </a:lnTo>
                  <a:lnTo>
                    <a:pt x="22" y="3"/>
                  </a:lnTo>
                  <a:lnTo>
                    <a:pt x="110" y="160"/>
                  </a:lnTo>
                  <a:lnTo>
                    <a:pt x="110" y="161"/>
                  </a:lnTo>
                  <a:lnTo>
                    <a:pt x="110" y="163"/>
                  </a:lnTo>
                  <a:lnTo>
                    <a:pt x="108" y="163"/>
                  </a:lnTo>
                  <a:lnTo>
                    <a:pt x="108" y="164"/>
                  </a:lnTo>
                  <a:lnTo>
                    <a:pt x="92" y="173"/>
                  </a:lnTo>
                  <a:lnTo>
                    <a:pt x="91" y="173"/>
                  </a:lnTo>
                  <a:lnTo>
                    <a:pt x="89" y="173"/>
                  </a:lnTo>
                  <a:lnTo>
                    <a:pt x="89" y="171"/>
                  </a:lnTo>
                  <a:lnTo>
                    <a:pt x="88" y="171"/>
                  </a:lnTo>
                  <a:lnTo>
                    <a:pt x="1" y="14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0" y="10"/>
                  </a:lnTo>
                  <a:lnTo>
                    <a:pt x="1" y="10"/>
                  </a:lnTo>
                  <a:lnTo>
                    <a:pt x="1" y="9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8" name="Freeform 292"/>
            <p:cNvSpPr>
              <a:spLocks/>
            </p:cNvSpPr>
            <p:nvPr/>
          </p:nvSpPr>
          <p:spPr bwMode="auto">
            <a:xfrm>
              <a:off x="8168946" y="5335447"/>
              <a:ext cx="5392" cy="7027"/>
            </a:xfrm>
            <a:custGeom>
              <a:avLst/>
              <a:gdLst/>
              <a:ahLst/>
              <a:cxnLst>
                <a:cxn ang="0">
                  <a:pos x="3" y="7"/>
                </a:cxn>
                <a:cxn ang="0">
                  <a:pos x="3" y="5"/>
                </a:cxn>
                <a:cxn ang="0">
                  <a:pos x="4" y="5"/>
                </a:cxn>
                <a:cxn ang="0">
                  <a:pos x="4" y="4"/>
                </a:cxn>
                <a:cxn ang="0">
                  <a:pos x="5" y="2"/>
                </a:cxn>
                <a:cxn ang="0">
                  <a:pos x="4" y="2"/>
                </a:cxn>
                <a:cxn ang="0">
                  <a:pos x="4" y="1"/>
                </a:cxn>
                <a:cxn ang="0">
                  <a:pos x="4" y="1"/>
                </a:cxn>
                <a:cxn ang="0">
                  <a:pos x="4" y="0"/>
                </a:cxn>
                <a:cxn ang="0">
                  <a:pos x="0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0" y="2"/>
                </a:cxn>
                <a:cxn ang="0">
                  <a:pos x="1" y="4"/>
                </a:cxn>
                <a:cxn ang="0">
                  <a:pos x="3" y="7"/>
                </a:cxn>
              </a:cxnLst>
              <a:rect l="0" t="0" r="r" b="b"/>
              <a:pathLst>
                <a:path w="5" h="7">
                  <a:moveTo>
                    <a:pt x="3" y="7"/>
                  </a:moveTo>
                  <a:lnTo>
                    <a:pt x="3" y="5"/>
                  </a:lnTo>
                  <a:lnTo>
                    <a:pt x="4" y="5"/>
                  </a:lnTo>
                  <a:lnTo>
                    <a:pt x="4" y="4"/>
                  </a:lnTo>
                  <a:lnTo>
                    <a:pt x="5" y="2"/>
                  </a:lnTo>
                  <a:lnTo>
                    <a:pt x="4" y="2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0"/>
                  </a:lnTo>
                  <a:lnTo>
                    <a:pt x="0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2"/>
                  </a:lnTo>
                  <a:lnTo>
                    <a:pt x="1" y="4"/>
                  </a:lnTo>
                  <a:lnTo>
                    <a:pt x="3" y="7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9" name="Freeform 293"/>
            <p:cNvSpPr>
              <a:spLocks/>
            </p:cNvSpPr>
            <p:nvPr/>
          </p:nvSpPr>
          <p:spPr bwMode="auto">
            <a:xfrm>
              <a:off x="8168946" y="5335447"/>
              <a:ext cx="5392" cy="7027"/>
            </a:xfrm>
            <a:custGeom>
              <a:avLst/>
              <a:gdLst/>
              <a:ahLst/>
              <a:cxnLst>
                <a:cxn ang="0">
                  <a:pos x="3" y="7"/>
                </a:cxn>
                <a:cxn ang="0">
                  <a:pos x="3" y="5"/>
                </a:cxn>
                <a:cxn ang="0">
                  <a:pos x="4" y="5"/>
                </a:cxn>
                <a:cxn ang="0">
                  <a:pos x="4" y="4"/>
                </a:cxn>
                <a:cxn ang="0">
                  <a:pos x="5" y="2"/>
                </a:cxn>
                <a:cxn ang="0">
                  <a:pos x="4" y="2"/>
                </a:cxn>
                <a:cxn ang="0">
                  <a:pos x="4" y="1"/>
                </a:cxn>
                <a:cxn ang="0">
                  <a:pos x="4" y="0"/>
                </a:cxn>
                <a:cxn ang="0">
                  <a:pos x="0" y="2"/>
                </a:cxn>
                <a:cxn ang="0">
                  <a:pos x="1" y="2"/>
                </a:cxn>
                <a:cxn ang="0">
                  <a:pos x="0" y="2"/>
                </a:cxn>
                <a:cxn ang="0">
                  <a:pos x="1" y="4"/>
                </a:cxn>
                <a:cxn ang="0">
                  <a:pos x="3" y="7"/>
                </a:cxn>
              </a:cxnLst>
              <a:rect l="0" t="0" r="r" b="b"/>
              <a:pathLst>
                <a:path w="5" h="7">
                  <a:moveTo>
                    <a:pt x="3" y="7"/>
                  </a:moveTo>
                  <a:lnTo>
                    <a:pt x="3" y="5"/>
                  </a:lnTo>
                  <a:lnTo>
                    <a:pt x="4" y="5"/>
                  </a:lnTo>
                  <a:lnTo>
                    <a:pt x="4" y="4"/>
                  </a:lnTo>
                  <a:lnTo>
                    <a:pt x="5" y="2"/>
                  </a:lnTo>
                  <a:lnTo>
                    <a:pt x="4" y="2"/>
                  </a:lnTo>
                  <a:lnTo>
                    <a:pt x="4" y="1"/>
                  </a:lnTo>
                  <a:lnTo>
                    <a:pt x="4" y="0"/>
                  </a:lnTo>
                  <a:lnTo>
                    <a:pt x="0" y="2"/>
                  </a:lnTo>
                  <a:lnTo>
                    <a:pt x="1" y="2"/>
                  </a:lnTo>
                  <a:lnTo>
                    <a:pt x="0" y="2"/>
                  </a:lnTo>
                  <a:lnTo>
                    <a:pt x="1" y="4"/>
                  </a:lnTo>
                  <a:lnTo>
                    <a:pt x="3" y="7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0" name="Freeform 294"/>
            <p:cNvSpPr>
              <a:spLocks/>
            </p:cNvSpPr>
            <p:nvPr/>
          </p:nvSpPr>
          <p:spPr bwMode="auto">
            <a:xfrm>
              <a:off x="8150076" y="5339463"/>
              <a:ext cx="22913" cy="11043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2" y="11"/>
                </a:cxn>
                <a:cxn ang="0">
                  <a:pos x="18" y="3"/>
                </a:cxn>
                <a:cxn ang="0">
                  <a:pos x="16" y="0"/>
                </a:cxn>
                <a:cxn ang="0">
                  <a:pos x="0" y="8"/>
                </a:cxn>
              </a:cxnLst>
              <a:rect l="0" t="0" r="r" b="b"/>
              <a:pathLst>
                <a:path w="18" h="11">
                  <a:moveTo>
                    <a:pt x="0" y="8"/>
                  </a:moveTo>
                  <a:lnTo>
                    <a:pt x="2" y="11"/>
                  </a:lnTo>
                  <a:lnTo>
                    <a:pt x="18" y="3"/>
                  </a:lnTo>
                  <a:lnTo>
                    <a:pt x="16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1" name="Freeform 295"/>
            <p:cNvSpPr>
              <a:spLocks/>
            </p:cNvSpPr>
            <p:nvPr/>
          </p:nvSpPr>
          <p:spPr bwMode="auto">
            <a:xfrm>
              <a:off x="8150076" y="5339463"/>
              <a:ext cx="22913" cy="11043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2" y="11"/>
                </a:cxn>
                <a:cxn ang="0">
                  <a:pos x="18" y="3"/>
                </a:cxn>
                <a:cxn ang="0">
                  <a:pos x="16" y="0"/>
                </a:cxn>
                <a:cxn ang="0">
                  <a:pos x="0" y="8"/>
                </a:cxn>
              </a:cxnLst>
              <a:rect l="0" t="0" r="r" b="b"/>
              <a:pathLst>
                <a:path w="18" h="11">
                  <a:moveTo>
                    <a:pt x="0" y="8"/>
                  </a:moveTo>
                  <a:lnTo>
                    <a:pt x="2" y="11"/>
                  </a:lnTo>
                  <a:lnTo>
                    <a:pt x="18" y="3"/>
                  </a:lnTo>
                  <a:lnTo>
                    <a:pt x="16" y="0"/>
                  </a:lnTo>
                  <a:lnTo>
                    <a:pt x="0" y="8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2" name="Freeform 296"/>
            <p:cNvSpPr>
              <a:spLocks/>
            </p:cNvSpPr>
            <p:nvPr/>
          </p:nvSpPr>
          <p:spPr bwMode="auto">
            <a:xfrm>
              <a:off x="8143336" y="5346490"/>
              <a:ext cx="9436" cy="4015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3"/>
                </a:cxn>
                <a:cxn ang="0">
                  <a:pos x="1" y="3"/>
                </a:cxn>
                <a:cxn ang="0">
                  <a:pos x="1" y="4"/>
                </a:cxn>
                <a:cxn ang="0">
                  <a:pos x="2" y="4"/>
                </a:cxn>
                <a:cxn ang="0">
                  <a:pos x="4" y="4"/>
                </a:cxn>
                <a:cxn ang="0">
                  <a:pos x="4" y="4"/>
                </a:cxn>
                <a:cxn ang="0">
                  <a:pos x="5" y="4"/>
                </a:cxn>
                <a:cxn ang="0">
                  <a:pos x="7" y="4"/>
                </a:cxn>
                <a:cxn ang="0">
                  <a:pos x="5" y="1"/>
                </a:cxn>
                <a:cxn ang="0">
                  <a:pos x="4" y="1"/>
                </a:cxn>
                <a:cxn ang="0">
                  <a:pos x="4" y="1"/>
                </a:cxn>
                <a:cxn ang="0">
                  <a:pos x="2" y="0"/>
                </a:cxn>
                <a:cxn ang="0">
                  <a:pos x="0" y="1"/>
                </a:cxn>
              </a:cxnLst>
              <a:rect l="0" t="0" r="r" b="b"/>
              <a:pathLst>
                <a:path w="7" h="4">
                  <a:moveTo>
                    <a:pt x="0" y="1"/>
                  </a:moveTo>
                  <a:lnTo>
                    <a:pt x="0" y="3"/>
                  </a:lnTo>
                  <a:lnTo>
                    <a:pt x="1" y="3"/>
                  </a:lnTo>
                  <a:lnTo>
                    <a:pt x="1" y="4"/>
                  </a:lnTo>
                  <a:lnTo>
                    <a:pt x="2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5" y="4"/>
                  </a:lnTo>
                  <a:lnTo>
                    <a:pt x="7" y="4"/>
                  </a:lnTo>
                  <a:lnTo>
                    <a:pt x="5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2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3" name="Freeform 297"/>
            <p:cNvSpPr>
              <a:spLocks/>
            </p:cNvSpPr>
            <p:nvPr/>
          </p:nvSpPr>
          <p:spPr bwMode="auto">
            <a:xfrm>
              <a:off x="8143336" y="5346490"/>
              <a:ext cx="9436" cy="4015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3"/>
                </a:cxn>
                <a:cxn ang="0">
                  <a:pos x="1" y="3"/>
                </a:cxn>
                <a:cxn ang="0">
                  <a:pos x="1" y="4"/>
                </a:cxn>
                <a:cxn ang="0">
                  <a:pos x="2" y="4"/>
                </a:cxn>
                <a:cxn ang="0">
                  <a:pos x="4" y="4"/>
                </a:cxn>
                <a:cxn ang="0">
                  <a:pos x="5" y="4"/>
                </a:cxn>
                <a:cxn ang="0">
                  <a:pos x="7" y="4"/>
                </a:cxn>
                <a:cxn ang="0">
                  <a:pos x="5" y="1"/>
                </a:cxn>
                <a:cxn ang="0">
                  <a:pos x="4" y="1"/>
                </a:cxn>
                <a:cxn ang="0">
                  <a:pos x="2" y="0"/>
                </a:cxn>
                <a:cxn ang="0">
                  <a:pos x="0" y="1"/>
                </a:cxn>
              </a:cxnLst>
              <a:rect l="0" t="0" r="r" b="b"/>
              <a:pathLst>
                <a:path w="7" h="4">
                  <a:moveTo>
                    <a:pt x="0" y="1"/>
                  </a:moveTo>
                  <a:lnTo>
                    <a:pt x="0" y="3"/>
                  </a:lnTo>
                  <a:lnTo>
                    <a:pt x="1" y="3"/>
                  </a:lnTo>
                  <a:lnTo>
                    <a:pt x="1" y="4"/>
                  </a:lnTo>
                  <a:lnTo>
                    <a:pt x="2" y="4"/>
                  </a:lnTo>
                  <a:lnTo>
                    <a:pt x="4" y="4"/>
                  </a:lnTo>
                  <a:lnTo>
                    <a:pt x="5" y="4"/>
                  </a:lnTo>
                  <a:lnTo>
                    <a:pt x="7" y="4"/>
                  </a:lnTo>
                  <a:lnTo>
                    <a:pt x="5" y="1"/>
                  </a:lnTo>
                  <a:lnTo>
                    <a:pt x="4" y="1"/>
                  </a:lnTo>
                  <a:lnTo>
                    <a:pt x="2" y="0"/>
                  </a:lnTo>
                  <a:lnTo>
                    <a:pt x="0" y="1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4" name="Freeform 298"/>
            <p:cNvSpPr>
              <a:spLocks/>
            </p:cNvSpPr>
            <p:nvPr/>
          </p:nvSpPr>
          <p:spPr bwMode="auto">
            <a:xfrm>
              <a:off x="8034158" y="5188884"/>
              <a:ext cx="111873" cy="158610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88" y="158"/>
                </a:cxn>
                <a:cxn ang="0">
                  <a:pos x="90" y="157"/>
                </a:cxn>
                <a:cxn ang="0">
                  <a:pos x="4" y="0"/>
                </a:cxn>
                <a:cxn ang="0">
                  <a:pos x="0" y="1"/>
                </a:cxn>
              </a:cxnLst>
              <a:rect l="0" t="0" r="r" b="b"/>
              <a:pathLst>
                <a:path w="90" h="158">
                  <a:moveTo>
                    <a:pt x="0" y="1"/>
                  </a:moveTo>
                  <a:lnTo>
                    <a:pt x="88" y="158"/>
                  </a:lnTo>
                  <a:lnTo>
                    <a:pt x="90" y="157"/>
                  </a:lnTo>
                  <a:lnTo>
                    <a:pt x="4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5" name="Freeform 299"/>
            <p:cNvSpPr>
              <a:spLocks/>
            </p:cNvSpPr>
            <p:nvPr/>
          </p:nvSpPr>
          <p:spPr bwMode="auto">
            <a:xfrm>
              <a:off x="8034158" y="5188884"/>
              <a:ext cx="111873" cy="158610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88" y="158"/>
                </a:cxn>
                <a:cxn ang="0">
                  <a:pos x="90" y="157"/>
                </a:cxn>
                <a:cxn ang="0">
                  <a:pos x="4" y="0"/>
                </a:cxn>
                <a:cxn ang="0">
                  <a:pos x="0" y="1"/>
                </a:cxn>
              </a:cxnLst>
              <a:rect l="0" t="0" r="r" b="b"/>
              <a:pathLst>
                <a:path w="90" h="158">
                  <a:moveTo>
                    <a:pt x="0" y="1"/>
                  </a:moveTo>
                  <a:lnTo>
                    <a:pt x="88" y="158"/>
                  </a:lnTo>
                  <a:lnTo>
                    <a:pt x="90" y="157"/>
                  </a:lnTo>
                  <a:lnTo>
                    <a:pt x="4" y="0"/>
                  </a:lnTo>
                  <a:lnTo>
                    <a:pt x="0" y="1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6" name="Freeform 300"/>
            <p:cNvSpPr>
              <a:spLocks/>
            </p:cNvSpPr>
            <p:nvPr/>
          </p:nvSpPr>
          <p:spPr bwMode="auto">
            <a:xfrm>
              <a:off x="7934415" y="5441857"/>
              <a:ext cx="14826" cy="13051"/>
            </a:xfrm>
            <a:custGeom>
              <a:avLst/>
              <a:gdLst/>
              <a:ahLst/>
              <a:cxnLst>
                <a:cxn ang="0">
                  <a:pos x="12" y="9"/>
                </a:cxn>
                <a:cxn ang="0">
                  <a:pos x="10" y="6"/>
                </a:cxn>
                <a:cxn ang="0">
                  <a:pos x="10" y="5"/>
                </a:cxn>
                <a:cxn ang="0">
                  <a:pos x="9" y="3"/>
                </a:cxn>
                <a:cxn ang="0">
                  <a:pos x="9" y="3"/>
                </a:cxn>
                <a:cxn ang="0">
                  <a:pos x="9" y="3"/>
                </a:cxn>
                <a:cxn ang="0">
                  <a:pos x="9" y="2"/>
                </a:cxn>
                <a:cxn ang="0">
                  <a:pos x="9" y="2"/>
                </a:cxn>
                <a:cxn ang="0">
                  <a:pos x="7" y="0"/>
                </a:cxn>
                <a:cxn ang="0">
                  <a:pos x="0" y="5"/>
                </a:cxn>
                <a:cxn ang="0">
                  <a:pos x="2" y="6"/>
                </a:cxn>
                <a:cxn ang="0">
                  <a:pos x="2" y="6"/>
                </a:cxn>
                <a:cxn ang="0">
                  <a:pos x="2" y="6"/>
                </a:cxn>
                <a:cxn ang="0">
                  <a:pos x="2" y="7"/>
                </a:cxn>
                <a:cxn ang="0">
                  <a:pos x="3" y="7"/>
                </a:cxn>
                <a:cxn ang="0">
                  <a:pos x="3" y="9"/>
                </a:cxn>
                <a:cxn ang="0">
                  <a:pos x="4" y="10"/>
                </a:cxn>
                <a:cxn ang="0">
                  <a:pos x="6" y="13"/>
                </a:cxn>
                <a:cxn ang="0">
                  <a:pos x="12" y="9"/>
                </a:cxn>
              </a:cxnLst>
              <a:rect l="0" t="0" r="r" b="b"/>
              <a:pathLst>
                <a:path w="12" h="13">
                  <a:moveTo>
                    <a:pt x="12" y="9"/>
                  </a:moveTo>
                  <a:lnTo>
                    <a:pt x="10" y="6"/>
                  </a:lnTo>
                  <a:lnTo>
                    <a:pt x="10" y="5"/>
                  </a:lnTo>
                  <a:lnTo>
                    <a:pt x="9" y="3"/>
                  </a:lnTo>
                  <a:lnTo>
                    <a:pt x="9" y="3"/>
                  </a:lnTo>
                  <a:lnTo>
                    <a:pt x="9" y="3"/>
                  </a:lnTo>
                  <a:lnTo>
                    <a:pt x="9" y="2"/>
                  </a:lnTo>
                  <a:lnTo>
                    <a:pt x="9" y="2"/>
                  </a:lnTo>
                  <a:lnTo>
                    <a:pt x="7" y="0"/>
                  </a:lnTo>
                  <a:lnTo>
                    <a:pt x="0" y="5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7"/>
                  </a:lnTo>
                  <a:lnTo>
                    <a:pt x="3" y="7"/>
                  </a:lnTo>
                  <a:lnTo>
                    <a:pt x="3" y="9"/>
                  </a:lnTo>
                  <a:lnTo>
                    <a:pt x="4" y="10"/>
                  </a:lnTo>
                  <a:lnTo>
                    <a:pt x="6" y="13"/>
                  </a:lnTo>
                  <a:lnTo>
                    <a:pt x="12" y="9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7" name="Freeform 301"/>
            <p:cNvSpPr>
              <a:spLocks/>
            </p:cNvSpPr>
            <p:nvPr/>
          </p:nvSpPr>
          <p:spPr bwMode="auto">
            <a:xfrm>
              <a:off x="7934415" y="5441857"/>
              <a:ext cx="14826" cy="13051"/>
            </a:xfrm>
            <a:custGeom>
              <a:avLst/>
              <a:gdLst/>
              <a:ahLst/>
              <a:cxnLst>
                <a:cxn ang="0">
                  <a:pos x="12" y="9"/>
                </a:cxn>
                <a:cxn ang="0">
                  <a:pos x="10" y="6"/>
                </a:cxn>
                <a:cxn ang="0">
                  <a:pos x="10" y="5"/>
                </a:cxn>
                <a:cxn ang="0">
                  <a:pos x="9" y="3"/>
                </a:cxn>
                <a:cxn ang="0">
                  <a:pos x="9" y="2"/>
                </a:cxn>
                <a:cxn ang="0">
                  <a:pos x="7" y="0"/>
                </a:cxn>
                <a:cxn ang="0">
                  <a:pos x="0" y="5"/>
                </a:cxn>
                <a:cxn ang="0">
                  <a:pos x="2" y="6"/>
                </a:cxn>
                <a:cxn ang="0">
                  <a:pos x="2" y="7"/>
                </a:cxn>
                <a:cxn ang="0">
                  <a:pos x="3" y="7"/>
                </a:cxn>
                <a:cxn ang="0">
                  <a:pos x="3" y="9"/>
                </a:cxn>
                <a:cxn ang="0">
                  <a:pos x="4" y="10"/>
                </a:cxn>
                <a:cxn ang="0">
                  <a:pos x="6" y="13"/>
                </a:cxn>
                <a:cxn ang="0">
                  <a:pos x="12" y="9"/>
                </a:cxn>
              </a:cxnLst>
              <a:rect l="0" t="0" r="r" b="b"/>
              <a:pathLst>
                <a:path w="12" h="13">
                  <a:moveTo>
                    <a:pt x="12" y="9"/>
                  </a:moveTo>
                  <a:lnTo>
                    <a:pt x="10" y="6"/>
                  </a:lnTo>
                  <a:lnTo>
                    <a:pt x="10" y="5"/>
                  </a:lnTo>
                  <a:lnTo>
                    <a:pt x="9" y="3"/>
                  </a:lnTo>
                  <a:lnTo>
                    <a:pt x="9" y="2"/>
                  </a:lnTo>
                  <a:lnTo>
                    <a:pt x="7" y="0"/>
                  </a:lnTo>
                  <a:lnTo>
                    <a:pt x="0" y="5"/>
                  </a:lnTo>
                  <a:lnTo>
                    <a:pt x="2" y="6"/>
                  </a:lnTo>
                  <a:lnTo>
                    <a:pt x="2" y="7"/>
                  </a:lnTo>
                  <a:lnTo>
                    <a:pt x="3" y="7"/>
                  </a:lnTo>
                  <a:lnTo>
                    <a:pt x="3" y="9"/>
                  </a:lnTo>
                  <a:lnTo>
                    <a:pt x="4" y="10"/>
                  </a:lnTo>
                  <a:lnTo>
                    <a:pt x="6" y="13"/>
                  </a:lnTo>
                  <a:lnTo>
                    <a:pt x="12" y="9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8" name="Freeform 302"/>
            <p:cNvSpPr>
              <a:spLocks/>
            </p:cNvSpPr>
            <p:nvPr/>
          </p:nvSpPr>
          <p:spPr bwMode="auto">
            <a:xfrm>
              <a:off x="7942503" y="5450892"/>
              <a:ext cx="33697" cy="16062"/>
            </a:xfrm>
            <a:custGeom>
              <a:avLst/>
              <a:gdLst/>
              <a:ahLst/>
              <a:cxnLst>
                <a:cxn ang="0">
                  <a:pos x="24" y="6"/>
                </a:cxn>
                <a:cxn ang="0">
                  <a:pos x="20" y="9"/>
                </a:cxn>
                <a:cxn ang="0">
                  <a:pos x="17" y="9"/>
                </a:cxn>
                <a:cxn ang="0">
                  <a:pos x="14" y="9"/>
                </a:cxn>
                <a:cxn ang="0">
                  <a:pos x="13" y="9"/>
                </a:cxn>
                <a:cxn ang="0">
                  <a:pos x="10" y="7"/>
                </a:cxn>
                <a:cxn ang="0">
                  <a:pos x="9" y="6"/>
                </a:cxn>
                <a:cxn ang="0">
                  <a:pos x="7" y="3"/>
                </a:cxn>
                <a:cxn ang="0">
                  <a:pos x="6" y="0"/>
                </a:cxn>
                <a:cxn ang="0">
                  <a:pos x="0" y="4"/>
                </a:cxn>
                <a:cxn ang="0">
                  <a:pos x="1" y="7"/>
                </a:cxn>
                <a:cxn ang="0">
                  <a:pos x="3" y="10"/>
                </a:cxn>
                <a:cxn ang="0">
                  <a:pos x="6" y="13"/>
                </a:cxn>
                <a:cxn ang="0">
                  <a:pos x="9" y="14"/>
                </a:cxn>
                <a:cxn ang="0">
                  <a:pos x="13" y="16"/>
                </a:cxn>
                <a:cxn ang="0">
                  <a:pos x="17" y="16"/>
                </a:cxn>
                <a:cxn ang="0">
                  <a:pos x="22" y="14"/>
                </a:cxn>
                <a:cxn ang="0">
                  <a:pos x="27" y="13"/>
                </a:cxn>
                <a:cxn ang="0">
                  <a:pos x="24" y="6"/>
                </a:cxn>
              </a:cxnLst>
              <a:rect l="0" t="0" r="r" b="b"/>
              <a:pathLst>
                <a:path w="27" h="16">
                  <a:moveTo>
                    <a:pt x="24" y="6"/>
                  </a:moveTo>
                  <a:lnTo>
                    <a:pt x="20" y="9"/>
                  </a:lnTo>
                  <a:lnTo>
                    <a:pt x="17" y="9"/>
                  </a:lnTo>
                  <a:lnTo>
                    <a:pt x="14" y="9"/>
                  </a:lnTo>
                  <a:lnTo>
                    <a:pt x="13" y="9"/>
                  </a:lnTo>
                  <a:lnTo>
                    <a:pt x="10" y="7"/>
                  </a:lnTo>
                  <a:lnTo>
                    <a:pt x="9" y="6"/>
                  </a:lnTo>
                  <a:lnTo>
                    <a:pt x="7" y="3"/>
                  </a:lnTo>
                  <a:lnTo>
                    <a:pt x="6" y="0"/>
                  </a:lnTo>
                  <a:lnTo>
                    <a:pt x="0" y="4"/>
                  </a:lnTo>
                  <a:lnTo>
                    <a:pt x="1" y="7"/>
                  </a:lnTo>
                  <a:lnTo>
                    <a:pt x="3" y="10"/>
                  </a:lnTo>
                  <a:lnTo>
                    <a:pt x="6" y="13"/>
                  </a:lnTo>
                  <a:lnTo>
                    <a:pt x="9" y="14"/>
                  </a:lnTo>
                  <a:lnTo>
                    <a:pt x="13" y="16"/>
                  </a:lnTo>
                  <a:lnTo>
                    <a:pt x="17" y="16"/>
                  </a:lnTo>
                  <a:lnTo>
                    <a:pt x="22" y="14"/>
                  </a:lnTo>
                  <a:lnTo>
                    <a:pt x="27" y="13"/>
                  </a:lnTo>
                  <a:lnTo>
                    <a:pt x="24" y="6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9" name="Freeform 303"/>
            <p:cNvSpPr>
              <a:spLocks/>
            </p:cNvSpPr>
            <p:nvPr/>
          </p:nvSpPr>
          <p:spPr bwMode="auto">
            <a:xfrm>
              <a:off x="7942503" y="5450892"/>
              <a:ext cx="33697" cy="16062"/>
            </a:xfrm>
            <a:custGeom>
              <a:avLst/>
              <a:gdLst/>
              <a:ahLst/>
              <a:cxnLst>
                <a:cxn ang="0">
                  <a:pos x="24" y="6"/>
                </a:cxn>
                <a:cxn ang="0">
                  <a:pos x="20" y="9"/>
                </a:cxn>
                <a:cxn ang="0">
                  <a:pos x="17" y="9"/>
                </a:cxn>
                <a:cxn ang="0">
                  <a:pos x="14" y="9"/>
                </a:cxn>
                <a:cxn ang="0">
                  <a:pos x="13" y="9"/>
                </a:cxn>
                <a:cxn ang="0">
                  <a:pos x="10" y="7"/>
                </a:cxn>
                <a:cxn ang="0">
                  <a:pos x="9" y="6"/>
                </a:cxn>
                <a:cxn ang="0">
                  <a:pos x="7" y="3"/>
                </a:cxn>
                <a:cxn ang="0">
                  <a:pos x="6" y="0"/>
                </a:cxn>
                <a:cxn ang="0">
                  <a:pos x="0" y="4"/>
                </a:cxn>
                <a:cxn ang="0">
                  <a:pos x="1" y="7"/>
                </a:cxn>
                <a:cxn ang="0">
                  <a:pos x="3" y="10"/>
                </a:cxn>
                <a:cxn ang="0">
                  <a:pos x="6" y="13"/>
                </a:cxn>
                <a:cxn ang="0">
                  <a:pos x="9" y="14"/>
                </a:cxn>
                <a:cxn ang="0">
                  <a:pos x="13" y="16"/>
                </a:cxn>
                <a:cxn ang="0">
                  <a:pos x="17" y="16"/>
                </a:cxn>
                <a:cxn ang="0">
                  <a:pos x="22" y="14"/>
                </a:cxn>
                <a:cxn ang="0">
                  <a:pos x="27" y="13"/>
                </a:cxn>
                <a:cxn ang="0">
                  <a:pos x="24" y="6"/>
                </a:cxn>
              </a:cxnLst>
              <a:rect l="0" t="0" r="r" b="b"/>
              <a:pathLst>
                <a:path w="27" h="16">
                  <a:moveTo>
                    <a:pt x="24" y="6"/>
                  </a:moveTo>
                  <a:lnTo>
                    <a:pt x="20" y="9"/>
                  </a:lnTo>
                  <a:lnTo>
                    <a:pt x="17" y="9"/>
                  </a:lnTo>
                  <a:lnTo>
                    <a:pt x="14" y="9"/>
                  </a:lnTo>
                  <a:lnTo>
                    <a:pt x="13" y="9"/>
                  </a:lnTo>
                  <a:lnTo>
                    <a:pt x="10" y="7"/>
                  </a:lnTo>
                  <a:lnTo>
                    <a:pt x="9" y="6"/>
                  </a:lnTo>
                  <a:lnTo>
                    <a:pt x="7" y="3"/>
                  </a:lnTo>
                  <a:lnTo>
                    <a:pt x="6" y="0"/>
                  </a:lnTo>
                  <a:lnTo>
                    <a:pt x="0" y="4"/>
                  </a:lnTo>
                  <a:lnTo>
                    <a:pt x="1" y="7"/>
                  </a:lnTo>
                  <a:lnTo>
                    <a:pt x="3" y="10"/>
                  </a:lnTo>
                  <a:lnTo>
                    <a:pt x="6" y="13"/>
                  </a:lnTo>
                  <a:lnTo>
                    <a:pt x="9" y="14"/>
                  </a:lnTo>
                  <a:lnTo>
                    <a:pt x="13" y="16"/>
                  </a:lnTo>
                  <a:lnTo>
                    <a:pt x="17" y="16"/>
                  </a:lnTo>
                  <a:lnTo>
                    <a:pt x="22" y="14"/>
                  </a:lnTo>
                  <a:lnTo>
                    <a:pt x="27" y="13"/>
                  </a:lnTo>
                  <a:lnTo>
                    <a:pt x="24" y="6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00" name="Freeform 304"/>
            <p:cNvSpPr>
              <a:spLocks/>
            </p:cNvSpPr>
            <p:nvPr/>
          </p:nvSpPr>
          <p:spPr bwMode="auto">
            <a:xfrm>
              <a:off x="7972156" y="5434830"/>
              <a:ext cx="18870" cy="29112"/>
            </a:xfrm>
            <a:custGeom>
              <a:avLst/>
              <a:gdLst/>
              <a:ahLst/>
              <a:cxnLst>
                <a:cxn ang="0">
                  <a:pos x="5" y="4"/>
                </a:cxn>
                <a:cxn ang="0">
                  <a:pos x="6" y="7"/>
                </a:cxn>
                <a:cxn ang="0">
                  <a:pos x="8" y="10"/>
                </a:cxn>
                <a:cxn ang="0">
                  <a:pos x="8" y="13"/>
                </a:cxn>
                <a:cxn ang="0">
                  <a:pos x="8" y="14"/>
                </a:cxn>
                <a:cxn ang="0">
                  <a:pos x="8" y="16"/>
                </a:cxn>
                <a:cxn ang="0">
                  <a:pos x="6" y="17"/>
                </a:cxn>
                <a:cxn ang="0">
                  <a:pos x="5" y="19"/>
                </a:cxn>
                <a:cxn ang="0">
                  <a:pos x="0" y="22"/>
                </a:cxn>
                <a:cxn ang="0">
                  <a:pos x="3" y="29"/>
                </a:cxn>
                <a:cxn ang="0">
                  <a:pos x="9" y="25"/>
                </a:cxn>
                <a:cxn ang="0">
                  <a:pos x="12" y="22"/>
                </a:cxn>
                <a:cxn ang="0">
                  <a:pos x="15" y="17"/>
                </a:cxn>
                <a:cxn ang="0">
                  <a:pos x="15" y="14"/>
                </a:cxn>
                <a:cxn ang="0">
                  <a:pos x="15" y="10"/>
                </a:cxn>
                <a:cxn ang="0">
                  <a:pos x="15" y="7"/>
                </a:cxn>
                <a:cxn ang="0">
                  <a:pos x="12" y="4"/>
                </a:cxn>
                <a:cxn ang="0">
                  <a:pos x="11" y="0"/>
                </a:cxn>
                <a:cxn ang="0">
                  <a:pos x="5" y="4"/>
                </a:cxn>
              </a:cxnLst>
              <a:rect l="0" t="0" r="r" b="b"/>
              <a:pathLst>
                <a:path w="15" h="29">
                  <a:moveTo>
                    <a:pt x="5" y="4"/>
                  </a:moveTo>
                  <a:lnTo>
                    <a:pt x="6" y="7"/>
                  </a:lnTo>
                  <a:lnTo>
                    <a:pt x="8" y="10"/>
                  </a:lnTo>
                  <a:lnTo>
                    <a:pt x="8" y="13"/>
                  </a:lnTo>
                  <a:lnTo>
                    <a:pt x="8" y="14"/>
                  </a:lnTo>
                  <a:lnTo>
                    <a:pt x="8" y="16"/>
                  </a:lnTo>
                  <a:lnTo>
                    <a:pt x="6" y="17"/>
                  </a:lnTo>
                  <a:lnTo>
                    <a:pt x="5" y="19"/>
                  </a:lnTo>
                  <a:lnTo>
                    <a:pt x="0" y="22"/>
                  </a:lnTo>
                  <a:lnTo>
                    <a:pt x="3" y="29"/>
                  </a:lnTo>
                  <a:lnTo>
                    <a:pt x="9" y="25"/>
                  </a:lnTo>
                  <a:lnTo>
                    <a:pt x="12" y="22"/>
                  </a:lnTo>
                  <a:lnTo>
                    <a:pt x="15" y="17"/>
                  </a:lnTo>
                  <a:lnTo>
                    <a:pt x="15" y="14"/>
                  </a:lnTo>
                  <a:lnTo>
                    <a:pt x="15" y="10"/>
                  </a:lnTo>
                  <a:lnTo>
                    <a:pt x="15" y="7"/>
                  </a:lnTo>
                  <a:lnTo>
                    <a:pt x="12" y="4"/>
                  </a:lnTo>
                  <a:lnTo>
                    <a:pt x="11" y="0"/>
                  </a:lnTo>
                  <a:lnTo>
                    <a:pt x="5" y="4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01" name="Freeform 305"/>
            <p:cNvSpPr>
              <a:spLocks/>
            </p:cNvSpPr>
            <p:nvPr/>
          </p:nvSpPr>
          <p:spPr bwMode="auto">
            <a:xfrm>
              <a:off x="7972156" y="5434830"/>
              <a:ext cx="18870" cy="29112"/>
            </a:xfrm>
            <a:custGeom>
              <a:avLst/>
              <a:gdLst/>
              <a:ahLst/>
              <a:cxnLst>
                <a:cxn ang="0">
                  <a:pos x="5" y="4"/>
                </a:cxn>
                <a:cxn ang="0">
                  <a:pos x="6" y="7"/>
                </a:cxn>
                <a:cxn ang="0">
                  <a:pos x="8" y="10"/>
                </a:cxn>
                <a:cxn ang="0">
                  <a:pos x="8" y="13"/>
                </a:cxn>
                <a:cxn ang="0">
                  <a:pos x="8" y="14"/>
                </a:cxn>
                <a:cxn ang="0">
                  <a:pos x="8" y="16"/>
                </a:cxn>
                <a:cxn ang="0">
                  <a:pos x="6" y="17"/>
                </a:cxn>
                <a:cxn ang="0">
                  <a:pos x="5" y="19"/>
                </a:cxn>
                <a:cxn ang="0">
                  <a:pos x="0" y="22"/>
                </a:cxn>
                <a:cxn ang="0">
                  <a:pos x="3" y="29"/>
                </a:cxn>
                <a:cxn ang="0">
                  <a:pos x="9" y="25"/>
                </a:cxn>
                <a:cxn ang="0">
                  <a:pos x="12" y="22"/>
                </a:cxn>
                <a:cxn ang="0">
                  <a:pos x="15" y="17"/>
                </a:cxn>
                <a:cxn ang="0">
                  <a:pos x="15" y="14"/>
                </a:cxn>
                <a:cxn ang="0">
                  <a:pos x="15" y="10"/>
                </a:cxn>
                <a:cxn ang="0">
                  <a:pos x="15" y="7"/>
                </a:cxn>
                <a:cxn ang="0">
                  <a:pos x="12" y="4"/>
                </a:cxn>
                <a:cxn ang="0">
                  <a:pos x="11" y="0"/>
                </a:cxn>
                <a:cxn ang="0">
                  <a:pos x="5" y="4"/>
                </a:cxn>
              </a:cxnLst>
              <a:rect l="0" t="0" r="r" b="b"/>
              <a:pathLst>
                <a:path w="15" h="29">
                  <a:moveTo>
                    <a:pt x="5" y="4"/>
                  </a:moveTo>
                  <a:lnTo>
                    <a:pt x="6" y="7"/>
                  </a:lnTo>
                  <a:lnTo>
                    <a:pt x="8" y="10"/>
                  </a:lnTo>
                  <a:lnTo>
                    <a:pt x="8" y="13"/>
                  </a:lnTo>
                  <a:lnTo>
                    <a:pt x="8" y="14"/>
                  </a:lnTo>
                  <a:lnTo>
                    <a:pt x="8" y="16"/>
                  </a:lnTo>
                  <a:lnTo>
                    <a:pt x="6" y="17"/>
                  </a:lnTo>
                  <a:lnTo>
                    <a:pt x="5" y="19"/>
                  </a:lnTo>
                  <a:lnTo>
                    <a:pt x="0" y="22"/>
                  </a:lnTo>
                  <a:lnTo>
                    <a:pt x="3" y="29"/>
                  </a:lnTo>
                  <a:lnTo>
                    <a:pt x="9" y="25"/>
                  </a:lnTo>
                  <a:lnTo>
                    <a:pt x="12" y="22"/>
                  </a:lnTo>
                  <a:lnTo>
                    <a:pt x="15" y="17"/>
                  </a:lnTo>
                  <a:lnTo>
                    <a:pt x="15" y="14"/>
                  </a:lnTo>
                  <a:lnTo>
                    <a:pt x="15" y="10"/>
                  </a:lnTo>
                  <a:lnTo>
                    <a:pt x="15" y="7"/>
                  </a:lnTo>
                  <a:lnTo>
                    <a:pt x="12" y="4"/>
                  </a:lnTo>
                  <a:lnTo>
                    <a:pt x="11" y="0"/>
                  </a:lnTo>
                  <a:lnTo>
                    <a:pt x="5" y="4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02" name="Freeform 306"/>
            <p:cNvSpPr>
              <a:spLocks/>
            </p:cNvSpPr>
            <p:nvPr/>
          </p:nvSpPr>
          <p:spPr bwMode="auto">
            <a:xfrm>
              <a:off x="7970808" y="5425795"/>
              <a:ext cx="14827" cy="13051"/>
            </a:xfrm>
            <a:custGeom>
              <a:avLst/>
              <a:gdLst/>
              <a:ahLst/>
              <a:cxnLst>
                <a:cxn ang="0">
                  <a:pos x="3" y="2"/>
                </a:cxn>
                <a:cxn ang="0">
                  <a:pos x="0" y="3"/>
                </a:cxn>
                <a:cxn ang="0">
                  <a:pos x="6" y="13"/>
                </a:cxn>
                <a:cxn ang="0">
                  <a:pos x="12" y="9"/>
                </a:cxn>
                <a:cxn ang="0">
                  <a:pos x="7" y="0"/>
                </a:cxn>
                <a:cxn ang="0">
                  <a:pos x="3" y="2"/>
                </a:cxn>
              </a:cxnLst>
              <a:rect l="0" t="0" r="r" b="b"/>
              <a:pathLst>
                <a:path w="12" h="13">
                  <a:moveTo>
                    <a:pt x="3" y="2"/>
                  </a:moveTo>
                  <a:lnTo>
                    <a:pt x="0" y="3"/>
                  </a:lnTo>
                  <a:lnTo>
                    <a:pt x="6" y="13"/>
                  </a:lnTo>
                  <a:lnTo>
                    <a:pt x="12" y="9"/>
                  </a:lnTo>
                  <a:lnTo>
                    <a:pt x="7" y="0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03" name="Freeform 307"/>
            <p:cNvSpPr>
              <a:spLocks/>
            </p:cNvSpPr>
            <p:nvPr/>
          </p:nvSpPr>
          <p:spPr bwMode="auto">
            <a:xfrm>
              <a:off x="7970808" y="5425795"/>
              <a:ext cx="14827" cy="13051"/>
            </a:xfrm>
            <a:custGeom>
              <a:avLst/>
              <a:gdLst/>
              <a:ahLst/>
              <a:cxnLst>
                <a:cxn ang="0">
                  <a:pos x="3" y="2"/>
                </a:cxn>
                <a:cxn ang="0">
                  <a:pos x="0" y="3"/>
                </a:cxn>
                <a:cxn ang="0">
                  <a:pos x="6" y="13"/>
                </a:cxn>
                <a:cxn ang="0">
                  <a:pos x="12" y="9"/>
                </a:cxn>
                <a:cxn ang="0">
                  <a:pos x="7" y="0"/>
                </a:cxn>
                <a:cxn ang="0">
                  <a:pos x="3" y="2"/>
                </a:cxn>
              </a:cxnLst>
              <a:rect l="0" t="0" r="r" b="b"/>
              <a:pathLst>
                <a:path w="12" h="13">
                  <a:moveTo>
                    <a:pt x="3" y="2"/>
                  </a:moveTo>
                  <a:lnTo>
                    <a:pt x="0" y="3"/>
                  </a:lnTo>
                  <a:lnTo>
                    <a:pt x="6" y="13"/>
                  </a:lnTo>
                  <a:lnTo>
                    <a:pt x="12" y="9"/>
                  </a:lnTo>
                  <a:lnTo>
                    <a:pt x="7" y="0"/>
                  </a:lnTo>
                  <a:lnTo>
                    <a:pt x="3" y="2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04" name="Freeform 308"/>
            <p:cNvSpPr>
              <a:spLocks/>
            </p:cNvSpPr>
            <p:nvPr/>
          </p:nvSpPr>
          <p:spPr bwMode="auto">
            <a:xfrm>
              <a:off x="8011244" y="5407725"/>
              <a:ext cx="16175" cy="13051"/>
            </a:xfrm>
            <a:custGeom>
              <a:avLst/>
              <a:gdLst/>
              <a:ahLst/>
              <a:cxnLst>
                <a:cxn ang="0">
                  <a:pos x="12" y="10"/>
                </a:cxn>
                <a:cxn ang="0">
                  <a:pos x="9" y="7"/>
                </a:cxn>
                <a:cxn ang="0">
                  <a:pos x="9" y="5"/>
                </a:cxn>
                <a:cxn ang="0">
                  <a:pos x="9" y="4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7" y="3"/>
                </a:cxn>
                <a:cxn ang="0">
                  <a:pos x="7" y="3"/>
                </a:cxn>
                <a:cxn ang="0">
                  <a:pos x="6" y="0"/>
                </a:cxn>
                <a:cxn ang="0">
                  <a:pos x="0" y="4"/>
                </a:cxn>
                <a:cxn ang="0">
                  <a:pos x="0" y="5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2" y="7"/>
                </a:cxn>
                <a:cxn ang="0">
                  <a:pos x="2" y="8"/>
                </a:cxn>
                <a:cxn ang="0">
                  <a:pos x="2" y="8"/>
                </a:cxn>
                <a:cxn ang="0">
                  <a:pos x="3" y="10"/>
                </a:cxn>
                <a:cxn ang="0">
                  <a:pos x="5" y="13"/>
                </a:cxn>
                <a:cxn ang="0">
                  <a:pos x="12" y="10"/>
                </a:cxn>
              </a:cxnLst>
              <a:rect l="0" t="0" r="r" b="b"/>
              <a:pathLst>
                <a:path w="12" h="13">
                  <a:moveTo>
                    <a:pt x="12" y="10"/>
                  </a:moveTo>
                  <a:lnTo>
                    <a:pt x="9" y="7"/>
                  </a:lnTo>
                  <a:lnTo>
                    <a:pt x="9" y="5"/>
                  </a:lnTo>
                  <a:lnTo>
                    <a:pt x="9" y="4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3"/>
                  </a:lnTo>
                  <a:lnTo>
                    <a:pt x="6" y="0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7"/>
                  </a:lnTo>
                  <a:lnTo>
                    <a:pt x="0" y="7"/>
                  </a:lnTo>
                  <a:lnTo>
                    <a:pt x="2" y="7"/>
                  </a:lnTo>
                  <a:lnTo>
                    <a:pt x="2" y="8"/>
                  </a:lnTo>
                  <a:lnTo>
                    <a:pt x="2" y="8"/>
                  </a:lnTo>
                  <a:lnTo>
                    <a:pt x="3" y="10"/>
                  </a:lnTo>
                  <a:lnTo>
                    <a:pt x="5" y="13"/>
                  </a:lnTo>
                  <a:lnTo>
                    <a:pt x="12" y="10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05" name="Freeform 309"/>
            <p:cNvSpPr>
              <a:spLocks/>
            </p:cNvSpPr>
            <p:nvPr/>
          </p:nvSpPr>
          <p:spPr bwMode="auto">
            <a:xfrm>
              <a:off x="8011244" y="5407725"/>
              <a:ext cx="16175" cy="13051"/>
            </a:xfrm>
            <a:custGeom>
              <a:avLst/>
              <a:gdLst/>
              <a:ahLst/>
              <a:cxnLst>
                <a:cxn ang="0">
                  <a:pos x="12" y="10"/>
                </a:cxn>
                <a:cxn ang="0">
                  <a:pos x="9" y="7"/>
                </a:cxn>
                <a:cxn ang="0">
                  <a:pos x="9" y="5"/>
                </a:cxn>
                <a:cxn ang="0">
                  <a:pos x="9" y="4"/>
                </a:cxn>
                <a:cxn ang="0">
                  <a:pos x="7" y="4"/>
                </a:cxn>
                <a:cxn ang="0">
                  <a:pos x="7" y="3"/>
                </a:cxn>
                <a:cxn ang="0">
                  <a:pos x="6" y="0"/>
                </a:cxn>
                <a:cxn ang="0">
                  <a:pos x="0" y="4"/>
                </a:cxn>
                <a:cxn ang="0">
                  <a:pos x="0" y="5"/>
                </a:cxn>
                <a:cxn ang="0">
                  <a:pos x="0" y="7"/>
                </a:cxn>
                <a:cxn ang="0">
                  <a:pos x="2" y="7"/>
                </a:cxn>
                <a:cxn ang="0">
                  <a:pos x="2" y="8"/>
                </a:cxn>
                <a:cxn ang="0">
                  <a:pos x="3" y="10"/>
                </a:cxn>
                <a:cxn ang="0">
                  <a:pos x="5" y="13"/>
                </a:cxn>
                <a:cxn ang="0">
                  <a:pos x="12" y="10"/>
                </a:cxn>
              </a:cxnLst>
              <a:rect l="0" t="0" r="r" b="b"/>
              <a:pathLst>
                <a:path w="12" h="13">
                  <a:moveTo>
                    <a:pt x="12" y="10"/>
                  </a:moveTo>
                  <a:lnTo>
                    <a:pt x="9" y="7"/>
                  </a:lnTo>
                  <a:lnTo>
                    <a:pt x="9" y="5"/>
                  </a:lnTo>
                  <a:lnTo>
                    <a:pt x="9" y="4"/>
                  </a:lnTo>
                  <a:lnTo>
                    <a:pt x="7" y="4"/>
                  </a:lnTo>
                  <a:lnTo>
                    <a:pt x="7" y="3"/>
                  </a:lnTo>
                  <a:lnTo>
                    <a:pt x="6" y="0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7"/>
                  </a:lnTo>
                  <a:lnTo>
                    <a:pt x="2" y="7"/>
                  </a:lnTo>
                  <a:lnTo>
                    <a:pt x="2" y="8"/>
                  </a:lnTo>
                  <a:lnTo>
                    <a:pt x="3" y="10"/>
                  </a:lnTo>
                  <a:lnTo>
                    <a:pt x="5" y="13"/>
                  </a:lnTo>
                  <a:lnTo>
                    <a:pt x="12" y="10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06" name="Freeform 310"/>
            <p:cNvSpPr>
              <a:spLocks/>
            </p:cNvSpPr>
            <p:nvPr/>
          </p:nvSpPr>
          <p:spPr bwMode="auto">
            <a:xfrm>
              <a:off x="8017984" y="5417764"/>
              <a:ext cx="35045" cy="16062"/>
            </a:xfrm>
            <a:custGeom>
              <a:avLst/>
              <a:gdLst/>
              <a:ahLst/>
              <a:cxnLst>
                <a:cxn ang="0">
                  <a:pos x="24" y="5"/>
                </a:cxn>
                <a:cxn ang="0">
                  <a:pos x="20" y="7"/>
                </a:cxn>
                <a:cxn ang="0">
                  <a:pos x="17" y="8"/>
                </a:cxn>
                <a:cxn ang="0">
                  <a:pos x="14" y="8"/>
                </a:cxn>
                <a:cxn ang="0">
                  <a:pos x="13" y="7"/>
                </a:cxn>
                <a:cxn ang="0">
                  <a:pos x="11" y="7"/>
                </a:cxn>
                <a:cxn ang="0">
                  <a:pos x="8" y="4"/>
                </a:cxn>
                <a:cxn ang="0">
                  <a:pos x="8" y="3"/>
                </a:cxn>
                <a:cxn ang="0">
                  <a:pos x="5" y="0"/>
                </a:cxn>
                <a:cxn ang="0">
                  <a:pos x="0" y="3"/>
                </a:cxn>
                <a:cxn ang="0">
                  <a:pos x="1" y="7"/>
                </a:cxn>
                <a:cxn ang="0">
                  <a:pos x="4" y="8"/>
                </a:cxn>
                <a:cxn ang="0">
                  <a:pos x="5" y="11"/>
                </a:cxn>
                <a:cxn ang="0">
                  <a:pos x="10" y="14"/>
                </a:cxn>
                <a:cxn ang="0">
                  <a:pos x="13" y="16"/>
                </a:cxn>
                <a:cxn ang="0">
                  <a:pos x="18" y="16"/>
                </a:cxn>
                <a:cxn ang="0">
                  <a:pos x="23" y="14"/>
                </a:cxn>
                <a:cxn ang="0">
                  <a:pos x="28" y="11"/>
                </a:cxn>
                <a:cxn ang="0">
                  <a:pos x="24" y="5"/>
                </a:cxn>
              </a:cxnLst>
              <a:rect l="0" t="0" r="r" b="b"/>
              <a:pathLst>
                <a:path w="28" h="16">
                  <a:moveTo>
                    <a:pt x="24" y="5"/>
                  </a:moveTo>
                  <a:lnTo>
                    <a:pt x="20" y="7"/>
                  </a:lnTo>
                  <a:lnTo>
                    <a:pt x="17" y="8"/>
                  </a:lnTo>
                  <a:lnTo>
                    <a:pt x="14" y="8"/>
                  </a:lnTo>
                  <a:lnTo>
                    <a:pt x="13" y="7"/>
                  </a:lnTo>
                  <a:lnTo>
                    <a:pt x="11" y="7"/>
                  </a:lnTo>
                  <a:lnTo>
                    <a:pt x="8" y="4"/>
                  </a:lnTo>
                  <a:lnTo>
                    <a:pt x="8" y="3"/>
                  </a:lnTo>
                  <a:lnTo>
                    <a:pt x="5" y="0"/>
                  </a:lnTo>
                  <a:lnTo>
                    <a:pt x="0" y="3"/>
                  </a:lnTo>
                  <a:lnTo>
                    <a:pt x="1" y="7"/>
                  </a:lnTo>
                  <a:lnTo>
                    <a:pt x="4" y="8"/>
                  </a:lnTo>
                  <a:lnTo>
                    <a:pt x="5" y="11"/>
                  </a:lnTo>
                  <a:lnTo>
                    <a:pt x="10" y="14"/>
                  </a:lnTo>
                  <a:lnTo>
                    <a:pt x="13" y="16"/>
                  </a:lnTo>
                  <a:lnTo>
                    <a:pt x="18" y="16"/>
                  </a:lnTo>
                  <a:lnTo>
                    <a:pt x="23" y="14"/>
                  </a:lnTo>
                  <a:lnTo>
                    <a:pt x="28" y="11"/>
                  </a:lnTo>
                  <a:lnTo>
                    <a:pt x="24" y="5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07" name="Freeform 311"/>
            <p:cNvSpPr>
              <a:spLocks/>
            </p:cNvSpPr>
            <p:nvPr/>
          </p:nvSpPr>
          <p:spPr bwMode="auto">
            <a:xfrm>
              <a:off x="8017984" y="5417764"/>
              <a:ext cx="35045" cy="16062"/>
            </a:xfrm>
            <a:custGeom>
              <a:avLst/>
              <a:gdLst/>
              <a:ahLst/>
              <a:cxnLst>
                <a:cxn ang="0">
                  <a:pos x="24" y="5"/>
                </a:cxn>
                <a:cxn ang="0">
                  <a:pos x="20" y="7"/>
                </a:cxn>
                <a:cxn ang="0">
                  <a:pos x="17" y="8"/>
                </a:cxn>
                <a:cxn ang="0">
                  <a:pos x="14" y="8"/>
                </a:cxn>
                <a:cxn ang="0">
                  <a:pos x="13" y="7"/>
                </a:cxn>
                <a:cxn ang="0">
                  <a:pos x="11" y="7"/>
                </a:cxn>
                <a:cxn ang="0">
                  <a:pos x="8" y="4"/>
                </a:cxn>
                <a:cxn ang="0">
                  <a:pos x="8" y="3"/>
                </a:cxn>
                <a:cxn ang="0">
                  <a:pos x="5" y="0"/>
                </a:cxn>
                <a:cxn ang="0">
                  <a:pos x="0" y="3"/>
                </a:cxn>
                <a:cxn ang="0">
                  <a:pos x="1" y="7"/>
                </a:cxn>
                <a:cxn ang="0">
                  <a:pos x="4" y="8"/>
                </a:cxn>
                <a:cxn ang="0">
                  <a:pos x="5" y="11"/>
                </a:cxn>
                <a:cxn ang="0">
                  <a:pos x="10" y="14"/>
                </a:cxn>
                <a:cxn ang="0">
                  <a:pos x="13" y="16"/>
                </a:cxn>
                <a:cxn ang="0">
                  <a:pos x="18" y="16"/>
                </a:cxn>
                <a:cxn ang="0">
                  <a:pos x="23" y="14"/>
                </a:cxn>
                <a:cxn ang="0">
                  <a:pos x="28" y="11"/>
                </a:cxn>
                <a:cxn ang="0">
                  <a:pos x="24" y="5"/>
                </a:cxn>
              </a:cxnLst>
              <a:rect l="0" t="0" r="r" b="b"/>
              <a:pathLst>
                <a:path w="28" h="16">
                  <a:moveTo>
                    <a:pt x="24" y="5"/>
                  </a:moveTo>
                  <a:lnTo>
                    <a:pt x="20" y="7"/>
                  </a:lnTo>
                  <a:lnTo>
                    <a:pt x="17" y="8"/>
                  </a:lnTo>
                  <a:lnTo>
                    <a:pt x="14" y="8"/>
                  </a:lnTo>
                  <a:lnTo>
                    <a:pt x="13" y="7"/>
                  </a:lnTo>
                  <a:lnTo>
                    <a:pt x="11" y="7"/>
                  </a:lnTo>
                  <a:lnTo>
                    <a:pt x="8" y="4"/>
                  </a:lnTo>
                  <a:lnTo>
                    <a:pt x="8" y="3"/>
                  </a:lnTo>
                  <a:lnTo>
                    <a:pt x="5" y="0"/>
                  </a:lnTo>
                  <a:lnTo>
                    <a:pt x="0" y="3"/>
                  </a:lnTo>
                  <a:lnTo>
                    <a:pt x="1" y="7"/>
                  </a:lnTo>
                  <a:lnTo>
                    <a:pt x="4" y="8"/>
                  </a:lnTo>
                  <a:lnTo>
                    <a:pt x="5" y="11"/>
                  </a:lnTo>
                  <a:lnTo>
                    <a:pt x="10" y="14"/>
                  </a:lnTo>
                  <a:lnTo>
                    <a:pt x="13" y="16"/>
                  </a:lnTo>
                  <a:lnTo>
                    <a:pt x="18" y="16"/>
                  </a:lnTo>
                  <a:lnTo>
                    <a:pt x="23" y="14"/>
                  </a:lnTo>
                  <a:lnTo>
                    <a:pt x="28" y="11"/>
                  </a:lnTo>
                  <a:lnTo>
                    <a:pt x="24" y="5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08" name="Freeform 312"/>
            <p:cNvSpPr>
              <a:spLocks/>
            </p:cNvSpPr>
            <p:nvPr/>
          </p:nvSpPr>
          <p:spPr bwMode="auto">
            <a:xfrm>
              <a:off x="8047637" y="5401702"/>
              <a:ext cx="20218" cy="27105"/>
            </a:xfrm>
            <a:custGeom>
              <a:avLst/>
              <a:gdLst/>
              <a:ahLst/>
              <a:cxnLst>
                <a:cxn ang="0">
                  <a:pos x="4" y="4"/>
                </a:cxn>
                <a:cxn ang="0">
                  <a:pos x="6" y="7"/>
                </a:cxn>
                <a:cxn ang="0">
                  <a:pos x="7" y="10"/>
                </a:cxn>
                <a:cxn ang="0">
                  <a:pos x="9" y="11"/>
                </a:cxn>
                <a:cxn ang="0">
                  <a:pos x="9" y="13"/>
                </a:cxn>
                <a:cxn ang="0">
                  <a:pos x="9" y="14"/>
                </a:cxn>
                <a:cxn ang="0">
                  <a:pos x="7" y="16"/>
                </a:cxn>
                <a:cxn ang="0">
                  <a:pos x="4" y="19"/>
                </a:cxn>
                <a:cxn ang="0">
                  <a:pos x="0" y="21"/>
                </a:cxn>
                <a:cxn ang="0">
                  <a:pos x="4" y="27"/>
                </a:cxn>
                <a:cxn ang="0">
                  <a:pos x="9" y="24"/>
                </a:cxn>
                <a:cxn ang="0">
                  <a:pos x="13" y="20"/>
                </a:cxn>
                <a:cxn ang="0">
                  <a:pos x="14" y="17"/>
                </a:cxn>
                <a:cxn ang="0">
                  <a:pos x="16" y="13"/>
                </a:cxn>
                <a:cxn ang="0">
                  <a:pos x="16" y="10"/>
                </a:cxn>
                <a:cxn ang="0">
                  <a:pos x="14" y="6"/>
                </a:cxn>
                <a:cxn ang="0">
                  <a:pos x="13" y="3"/>
                </a:cxn>
                <a:cxn ang="0">
                  <a:pos x="12" y="0"/>
                </a:cxn>
                <a:cxn ang="0">
                  <a:pos x="4" y="4"/>
                </a:cxn>
              </a:cxnLst>
              <a:rect l="0" t="0" r="r" b="b"/>
              <a:pathLst>
                <a:path w="16" h="27">
                  <a:moveTo>
                    <a:pt x="4" y="4"/>
                  </a:moveTo>
                  <a:lnTo>
                    <a:pt x="6" y="7"/>
                  </a:lnTo>
                  <a:lnTo>
                    <a:pt x="7" y="10"/>
                  </a:lnTo>
                  <a:lnTo>
                    <a:pt x="9" y="11"/>
                  </a:lnTo>
                  <a:lnTo>
                    <a:pt x="9" y="13"/>
                  </a:lnTo>
                  <a:lnTo>
                    <a:pt x="9" y="14"/>
                  </a:lnTo>
                  <a:lnTo>
                    <a:pt x="7" y="16"/>
                  </a:lnTo>
                  <a:lnTo>
                    <a:pt x="4" y="19"/>
                  </a:lnTo>
                  <a:lnTo>
                    <a:pt x="0" y="21"/>
                  </a:lnTo>
                  <a:lnTo>
                    <a:pt x="4" y="27"/>
                  </a:lnTo>
                  <a:lnTo>
                    <a:pt x="9" y="24"/>
                  </a:lnTo>
                  <a:lnTo>
                    <a:pt x="13" y="20"/>
                  </a:lnTo>
                  <a:lnTo>
                    <a:pt x="14" y="17"/>
                  </a:lnTo>
                  <a:lnTo>
                    <a:pt x="16" y="13"/>
                  </a:lnTo>
                  <a:lnTo>
                    <a:pt x="16" y="10"/>
                  </a:lnTo>
                  <a:lnTo>
                    <a:pt x="14" y="6"/>
                  </a:lnTo>
                  <a:lnTo>
                    <a:pt x="13" y="3"/>
                  </a:lnTo>
                  <a:lnTo>
                    <a:pt x="12" y="0"/>
                  </a:lnTo>
                  <a:lnTo>
                    <a:pt x="4" y="4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09" name="Freeform 313"/>
            <p:cNvSpPr>
              <a:spLocks/>
            </p:cNvSpPr>
            <p:nvPr/>
          </p:nvSpPr>
          <p:spPr bwMode="auto">
            <a:xfrm>
              <a:off x="8047637" y="5401702"/>
              <a:ext cx="20218" cy="27105"/>
            </a:xfrm>
            <a:custGeom>
              <a:avLst/>
              <a:gdLst/>
              <a:ahLst/>
              <a:cxnLst>
                <a:cxn ang="0">
                  <a:pos x="4" y="4"/>
                </a:cxn>
                <a:cxn ang="0">
                  <a:pos x="6" y="7"/>
                </a:cxn>
                <a:cxn ang="0">
                  <a:pos x="7" y="10"/>
                </a:cxn>
                <a:cxn ang="0">
                  <a:pos x="9" y="11"/>
                </a:cxn>
                <a:cxn ang="0">
                  <a:pos x="9" y="13"/>
                </a:cxn>
                <a:cxn ang="0">
                  <a:pos x="9" y="14"/>
                </a:cxn>
                <a:cxn ang="0">
                  <a:pos x="7" y="16"/>
                </a:cxn>
                <a:cxn ang="0">
                  <a:pos x="4" y="19"/>
                </a:cxn>
                <a:cxn ang="0">
                  <a:pos x="0" y="21"/>
                </a:cxn>
                <a:cxn ang="0">
                  <a:pos x="4" y="27"/>
                </a:cxn>
                <a:cxn ang="0">
                  <a:pos x="9" y="24"/>
                </a:cxn>
                <a:cxn ang="0">
                  <a:pos x="13" y="20"/>
                </a:cxn>
                <a:cxn ang="0">
                  <a:pos x="14" y="17"/>
                </a:cxn>
                <a:cxn ang="0">
                  <a:pos x="16" y="13"/>
                </a:cxn>
                <a:cxn ang="0">
                  <a:pos x="16" y="10"/>
                </a:cxn>
                <a:cxn ang="0">
                  <a:pos x="14" y="6"/>
                </a:cxn>
                <a:cxn ang="0">
                  <a:pos x="13" y="3"/>
                </a:cxn>
                <a:cxn ang="0">
                  <a:pos x="12" y="0"/>
                </a:cxn>
                <a:cxn ang="0">
                  <a:pos x="4" y="4"/>
                </a:cxn>
              </a:cxnLst>
              <a:rect l="0" t="0" r="r" b="b"/>
              <a:pathLst>
                <a:path w="16" h="27">
                  <a:moveTo>
                    <a:pt x="4" y="4"/>
                  </a:moveTo>
                  <a:lnTo>
                    <a:pt x="6" y="7"/>
                  </a:lnTo>
                  <a:lnTo>
                    <a:pt x="7" y="10"/>
                  </a:lnTo>
                  <a:lnTo>
                    <a:pt x="9" y="11"/>
                  </a:lnTo>
                  <a:lnTo>
                    <a:pt x="9" y="13"/>
                  </a:lnTo>
                  <a:lnTo>
                    <a:pt x="9" y="14"/>
                  </a:lnTo>
                  <a:lnTo>
                    <a:pt x="7" y="16"/>
                  </a:lnTo>
                  <a:lnTo>
                    <a:pt x="4" y="19"/>
                  </a:lnTo>
                  <a:lnTo>
                    <a:pt x="0" y="21"/>
                  </a:lnTo>
                  <a:lnTo>
                    <a:pt x="4" y="27"/>
                  </a:lnTo>
                  <a:lnTo>
                    <a:pt x="9" y="24"/>
                  </a:lnTo>
                  <a:lnTo>
                    <a:pt x="13" y="20"/>
                  </a:lnTo>
                  <a:lnTo>
                    <a:pt x="14" y="17"/>
                  </a:lnTo>
                  <a:lnTo>
                    <a:pt x="16" y="13"/>
                  </a:lnTo>
                  <a:lnTo>
                    <a:pt x="16" y="10"/>
                  </a:lnTo>
                  <a:lnTo>
                    <a:pt x="14" y="6"/>
                  </a:lnTo>
                  <a:lnTo>
                    <a:pt x="13" y="3"/>
                  </a:lnTo>
                  <a:lnTo>
                    <a:pt x="12" y="0"/>
                  </a:lnTo>
                  <a:lnTo>
                    <a:pt x="4" y="4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10" name="Freeform 314"/>
            <p:cNvSpPr>
              <a:spLocks/>
            </p:cNvSpPr>
            <p:nvPr/>
          </p:nvSpPr>
          <p:spPr bwMode="auto">
            <a:xfrm>
              <a:off x="8046289" y="5391664"/>
              <a:ext cx="16175" cy="14054"/>
            </a:xfrm>
            <a:custGeom>
              <a:avLst/>
              <a:gdLst/>
              <a:ahLst/>
              <a:cxnLst>
                <a:cxn ang="0">
                  <a:pos x="2" y="3"/>
                </a:cxn>
                <a:cxn ang="0">
                  <a:pos x="0" y="4"/>
                </a:cxn>
                <a:cxn ang="0">
                  <a:pos x="5" y="14"/>
                </a:cxn>
                <a:cxn ang="0">
                  <a:pos x="13" y="10"/>
                </a:cxn>
                <a:cxn ang="0">
                  <a:pos x="7" y="0"/>
                </a:cxn>
                <a:cxn ang="0">
                  <a:pos x="2" y="3"/>
                </a:cxn>
              </a:cxnLst>
              <a:rect l="0" t="0" r="r" b="b"/>
              <a:pathLst>
                <a:path w="13" h="14">
                  <a:moveTo>
                    <a:pt x="2" y="3"/>
                  </a:moveTo>
                  <a:lnTo>
                    <a:pt x="0" y="4"/>
                  </a:lnTo>
                  <a:lnTo>
                    <a:pt x="5" y="14"/>
                  </a:lnTo>
                  <a:lnTo>
                    <a:pt x="13" y="10"/>
                  </a:lnTo>
                  <a:lnTo>
                    <a:pt x="7" y="0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11" name="Freeform 315"/>
            <p:cNvSpPr>
              <a:spLocks/>
            </p:cNvSpPr>
            <p:nvPr/>
          </p:nvSpPr>
          <p:spPr bwMode="auto">
            <a:xfrm>
              <a:off x="8046289" y="5391664"/>
              <a:ext cx="16175" cy="14054"/>
            </a:xfrm>
            <a:custGeom>
              <a:avLst/>
              <a:gdLst/>
              <a:ahLst/>
              <a:cxnLst>
                <a:cxn ang="0">
                  <a:pos x="2" y="3"/>
                </a:cxn>
                <a:cxn ang="0">
                  <a:pos x="0" y="4"/>
                </a:cxn>
                <a:cxn ang="0">
                  <a:pos x="5" y="14"/>
                </a:cxn>
                <a:cxn ang="0">
                  <a:pos x="13" y="10"/>
                </a:cxn>
                <a:cxn ang="0">
                  <a:pos x="7" y="0"/>
                </a:cxn>
                <a:cxn ang="0">
                  <a:pos x="2" y="3"/>
                </a:cxn>
              </a:cxnLst>
              <a:rect l="0" t="0" r="r" b="b"/>
              <a:pathLst>
                <a:path w="13" h="14">
                  <a:moveTo>
                    <a:pt x="2" y="3"/>
                  </a:moveTo>
                  <a:lnTo>
                    <a:pt x="0" y="4"/>
                  </a:lnTo>
                  <a:lnTo>
                    <a:pt x="5" y="14"/>
                  </a:lnTo>
                  <a:lnTo>
                    <a:pt x="13" y="10"/>
                  </a:lnTo>
                  <a:lnTo>
                    <a:pt x="7" y="0"/>
                  </a:lnTo>
                  <a:lnTo>
                    <a:pt x="2" y="3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12" name="Freeform 316"/>
            <p:cNvSpPr>
              <a:spLocks/>
            </p:cNvSpPr>
            <p:nvPr/>
          </p:nvSpPr>
          <p:spPr bwMode="auto">
            <a:xfrm>
              <a:off x="8084029" y="5375602"/>
              <a:ext cx="13479" cy="13051"/>
            </a:xfrm>
            <a:custGeom>
              <a:avLst/>
              <a:gdLst/>
              <a:ahLst/>
              <a:cxnLst>
                <a:cxn ang="0">
                  <a:pos x="11" y="9"/>
                </a:cxn>
                <a:cxn ang="0">
                  <a:pos x="10" y="6"/>
                </a:cxn>
                <a:cxn ang="0">
                  <a:pos x="9" y="4"/>
                </a:cxn>
                <a:cxn ang="0">
                  <a:pos x="9" y="4"/>
                </a:cxn>
                <a:cxn ang="0">
                  <a:pos x="9" y="3"/>
                </a:cxn>
                <a:cxn ang="0">
                  <a:pos x="9" y="3"/>
                </a:cxn>
                <a:cxn ang="0">
                  <a:pos x="7" y="3"/>
                </a:cxn>
                <a:cxn ang="0">
                  <a:pos x="7" y="1"/>
                </a:cxn>
                <a:cxn ang="0">
                  <a:pos x="7" y="0"/>
                </a:cxn>
                <a:cxn ang="0">
                  <a:pos x="0" y="4"/>
                </a:cxn>
                <a:cxn ang="0">
                  <a:pos x="0" y="6"/>
                </a:cxn>
                <a:cxn ang="0">
                  <a:pos x="1" y="6"/>
                </a:cxn>
                <a:cxn ang="0">
                  <a:pos x="1" y="6"/>
                </a:cxn>
                <a:cxn ang="0">
                  <a:pos x="1" y="7"/>
                </a:cxn>
                <a:cxn ang="0">
                  <a:pos x="1" y="7"/>
                </a:cxn>
                <a:cxn ang="0">
                  <a:pos x="3" y="9"/>
                </a:cxn>
                <a:cxn ang="0">
                  <a:pos x="3" y="10"/>
                </a:cxn>
                <a:cxn ang="0">
                  <a:pos x="4" y="13"/>
                </a:cxn>
                <a:cxn ang="0">
                  <a:pos x="11" y="9"/>
                </a:cxn>
              </a:cxnLst>
              <a:rect l="0" t="0" r="r" b="b"/>
              <a:pathLst>
                <a:path w="11" h="13">
                  <a:moveTo>
                    <a:pt x="11" y="9"/>
                  </a:moveTo>
                  <a:lnTo>
                    <a:pt x="10" y="6"/>
                  </a:lnTo>
                  <a:lnTo>
                    <a:pt x="9" y="4"/>
                  </a:lnTo>
                  <a:lnTo>
                    <a:pt x="9" y="4"/>
                  </a:lnTo>
                  <a:lnTo>
                    <a:pt x="9" y="3"/>
                  </a:lnTo>
                  <a:lnTo>
                    <a:pt x="9" y="3"/>
                  </a:lnTo>
                  <a:lnTo>
                    <a:pt x="7" y="3"/>
                  </a:lnTo>
                  <a:lnTo>
                    <a:pt x="7" y="1"/>
                  </a:lnTo>
                  <a:lnTo>
                    <a:pt x="7" y="0"/>
                  </a:lnTo>
                  <a:lnTo>
                    <a:pt x="0" y="4"/>
                  </a:lnTo>
                  <a:lnTo>
                    <a:pt x="0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7"/>
                  </a:lnTo>
                  <a:lnTo>
                    <a:pt x="1" y="7"/>
                  </a:lnTo>
                  <a:lnTo>
                    <a:pt x="3" y="9"/>
                  </a:lnTo>
                  <a:lnTo>
                    <a:pt x="3" y="10"/>
                  </a:lnTo>
                  <a:lnTo>
                    <a:pt x="4" y="13"/>
                  </a:lnTo>
                  <a:lnTo>
                    <a:pt x="11" y="9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13" name="Freeform 317"/>
            <p:cNvSpPr>
              <a:spLocks/>
            </p:cNvSpPr>
            <p:nvPr/>
          </p:nvSpPr>
          <p:spPr bwMode="auto">
            <a:xfrm>
              <a:off x="8084029" y="5375602"/>
              <a:ext cx="13479" cy="13051"/>
            </a:xfrm>
            <a:custGeom>
              <a:avLst/>
              <a:gdLst/>
              <a:ahLst/>
              <a:cxnLst>
                <a:cxn ang="0">
                  <a:pos x="11" y="9"/>
                </a:cxn>
                <a:cxn ang="0">
                  <a:pos x="10" y="6"/>
                </a:cxn>
                <a:cxn ang="0">
                  <a:pos x="9" y="4"/>
                </a:cxn>
                <a:cxn ang="0">
                  <a:pos x="9" y="3"/>
                </a:cxn>
                <a:cxn ang="0">
                  <a:pos x="7" y="3"/>
                </a:cxn>
                <a:cxn ang="0">
                  <a:pos x="7" y="1"/>
                </a:cxn>
                <a:cxn ang="0">
                  <a:pos x="7" y="0"/>
                </a:cxn>
                <a:cxn ang="0">
                  <a:pos x="0" y="4"/>
                </a:cxn>
                <a:cxn ang="0">
                  <a:pos x="0" y="6"/>
                </a:cxn>
                <a:cxn ang="0">
                  <a:pos x="1" y="6"/>
                </a:cxn>
                <a:cxn ang="0">
                  <a:pos x="1" y="7"/>
                </a:cxn>
                <a:cxn ang="0">
                  <a:pos x="3" y="9"/>
                </a:cxn>
                <a:cxn ang="0">
                  <a:pos x="3" y="10"/>
                </a:cxn>
                <a:cxn ang="0">
                  <a:pos x="4" y="13"/>
                </a:cxn>
                <a:cxn ang="0">
                  <a:pos x="11" y="9"/>
                </a:cxn>
              </a:cxnLst>
              <a:rect l="0" t="0" r="r" b="b"/>
              <a:pathLst>
                <a:path w="11" h="13">
                  <a:moveTo>
                    <a:pt x="11" y="9"/>
                  </a:moveTo>
                  <a:lnTo>
                    <a:pt x="10" y="6"/>
                  </a:lnTo>
                  <a:lnTo>
                    <a:pt x="9" y="4"/>
                  </a:lnTo>
                  <a:lnTo>
                    <a:pt x="9" y="3"/>
                  </a:lnTo>
                  <a:lnTo>
                    <a:pt x="7" y="3"/>
                  </a:lnTo>
                  <a:lnTo>
                    <a:pt x="7" y="1"/>
                  </a:lnTo>
                  <a:lnTo>
                    <a:pt x="7" y="0"/>
                  </a:lnTo>
                  <a:lnTo>
                    <a:pt x="0" y="4"/>
                  </a:lnTo>
                  <a:lnTo>
                    <a:pt x="0" y="6"/>
                  </a:lnTo>
                  <a:lnTo>
                    <a:pt x="1" y="6"/>
                  </a:lnTo>
                  <a:lnTo>
                    <a:pt x="1" y="7"/>
                  </a:lnTo>
                  <a:lnTo>
                    <a:pt x="3" y="9"/>
                  </a:lnTo>
                  <a:lnTo>
                    <a:pt x="3" y="10"/>
                  </a:lnTo>
                  <a:lnTo>
                    <a:pt x="4" y="13"/>
                  </a:lnTo>
                  <a:lnTo>
                    <a:pt x="11" y="9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14" name="Freeform 318"/>
            <p:cNvSpPr>
              <a:spLocks/>
            </p:cNvSpPr>
            <p:nvPr/>
          </p:nvSpPr>
          <p:spPr bwMode="auto">
            <a:xfrm>
              <a:off x="8065159" y="5384637"/>
              <a:ext cx="105134" cy="101390"/>
            </a:xfrm>
            <a:custGeom>
              <a:avLst/>
              <a:gdLst/>
              <a:ahLst/>
              <a:cxnLst>
                <a:cxn ang="0">
                  <a:pos x="80" y="72"/>
                </a:cxn>
                <a:cxn ang="0">
                  <a:pos x="68" y="79"/>
                </a:cxn>
                <a:cxn ang="0">
                  <a:pos x="58" y="83"/>
                </a:cxn>
                <a:cxn ang="0">
                  <a:pos x="48" y="88"/>
                </a:cxn>
                <a:cxn ang="0">
                  <a:pos x="41" y="90"/>
                </a:cxn>
                <a:cxn ang="0">
                  <a:pos x="34" y="92"/>
                </a:cxn>
                <a:cxn ang="0">
                  <a:pos x="26" y="93"/>
                </a:cxn>
                <a:cxn ang="0">
                  <a:pos x="22" y="93"/>
                </a:cxn>
                <a:cxn ang="0">
                  <a:pos x="18" y="93"/>
                </a:cxn>
                <a:cxn ang="0">
                  <a:pos x="15" y="92"/>
                </a:cxn>
                <a:cxn ang="0">
                  <a:pos x="12" y="90"/>
                </a:cxn>
                <a:cxn ang="0">
                  <a:pos x="11" y="88"/>
                </a:cxn>
                <a:cxn ang="0">
                  <a:pos x="9" y="86"/>
                </a:cxn>
                <a:cxn ang="0">
                  <a:pos x="8" y="82"/>
                </a:cxn>
                <a:cxn ang="0">
                  <a:pos x="8" y="77"/>
                </a:cxn>
                <a:cxn ang="0">
                  <a:pos x="8" y="73"/>
                </a:cxn>
                <a:cxn ang="0">
                  <a:pos x="8" y="70"/>
                </a:cxn>
                <a:cxn ang="0">
                  <a:pos x="9" y="60"/>
                </a:cxn>
                <a:cxn ang="0">
                  <a:pos x="12" y="49"/>
                </a:cxn>
                <a:cxn ang="0">
                  <a:pos x="15" y="38"/>
                </a:cxn>
                <a:cxn ang="0">
                  <a:pos x="19" y="28"/>
                </a:cxn>
                <a:cxn ang="0">
                  <a:pos x="22" y="20"/>
                </a:cxn>
                <a:cxn ang="0">
                  <a:pos x="25" y="13"/>
                </a:cxn>
                <a:cxn ang="0">
                  <a:pos x="26" y="5"/>
                </a:cxn>
                <a:cxn ang="0">
                  <a:pos x="26" y="0"/>
                </a:cxn>
                <a:cxn ang="0">
                  <a:pos x="19" y="4"/>
                </a:cxn>
                <a:cxn ang="0">
                  <a:pos x="19" y="4"/>
                </a:cxn>
                <a:cxn ang="0">
                  <a:pos x="18" y="10"/>
                </a:cxn>
                <a:cxn ang="0">
                  <a:pos x="15" y="17"/>
                </a:cxn>
                <a:cxn ang="0">
                  <a:pos x="12" y="27"/>
                </a:cxn>
                <a:cxn ang="0">
                  <a:pos x="8" y="37"/>
                </a:cxn>
                <a:cxn ang="0">
                  <a:pos x="5" y="47"/>
                </a:cxn>
                <a:cxn ang="0">
                  <a:pos x="2" y="59"/>
                </a:cxn>
                <a:cxn ang="0">
                  <a:pos x="0" y="69"/>
                </a:cxn>
                <a:cxn ang="0">
                  <a:pos x="0" y="75"/>
                </a:cxn>
                <a:cxn ang="0">
                  <a:pos x="0" y="79"/>
                </a:cxn>
                <a:cxn ang="0">
                  <a:pos x="0" y="83"/>
                </a:cxn>
                <a:cxn ang="0">
                  <a:pos x="3" y="88"/>
                </a:cxn>
                <a:cxn ang="0">
                  <a:pos x="5" y="92"/>
                </a:cxn>
                <a:cxn ang="0">
                  <a:pos x="8" y="95"/>
                </a:cxn>
                <a:cxn ang="0">
                  <a:pos x="11" y="98"/>
                </a:cxn>
                <a:cxn ang="0">
                  <a:pos x="16" y="99"/>
                </a:cxn>
                <a:cxn ang="0">
                  <a:pos x="22" y="101"/>
                </a:cxn>
                <a:cxn ang="0">
                  <a:pos x="26" y="101"/>
                </a:cxn>
                <a:cxn ang="0">
                  <a:pos x="35" y="99"/>
                </a:cxn>
                <a:cxn ang="0">
                  <a:pos x="42" y="98"/>
                </a:cxn>
                <a:cxn ang="0">
                  <a:pos x="51" y="95"/>
                </a:cxn>
                <a:cxn ang="0">
                  <a:pos x="61" y="89"/>
                </a:cxn>
                <a:cxn ang="0">
                  <a:pos x="71" y="85"/>
                </a:cxn>
                <a:cxn ang="0">
                  <a:pos x="84" y="79"/>
                </a:cxn>
                <a:cxn ang="0">
                  <a:pos x="80" y="72"/>
                </a:cxn>
              </a:cxnLst>
              <a:rect l="0" t="0" r="r" b="b"/>
              <a:pathLst>
                <a:path w="84" h="101">
                  <a:moveTo>
                    <a:pt x="80" y="72"/>
                  </a:moveTo>
                  <a:lnTo>
                    <a:pt x="68" y="79"/>
                  </a:lnTo>
                  <a:lnTo>
                    <a:pt x="58" y="83"/>
                  </a:lnTo>
                  <a:lnTo>
                    <a:pt x="48" y="88"/>
                  </a:lnTo>
                  <a:lnTo>
                    <a:pt x="41" y="90"/>
                  </a:lnTo>
                  <a:lnTo>
                    <a:pt x="34" y="92"/>
                  </a:lnTo>
                  <a:lnTo>
                    <a:pt x="26" y="93"/>
                  </a:lnTo>
                  <a:lnTo>
                    <a:pt x="22" y="93"/>
                  </a:lnTo>
                  <a:lnTo>
                    <a:pt x="18" y="93"/>
                  </a:lnTo>
                  <a:lnTo>
                    <a:pt x="15" y="92"/>
                  </a:lnTo>
                  <a:lnTo>
                    <a:pt x="12" y="90"/>
                  </a:lnTo>
                  <a:lnTo>
                    <a:pt x="11" y="88"/>
                  </a:lnTo>
                  <a:lnTo>
                    <a:pt x="9" y="86"/>
                  </a:lnTo>
                  <a:lnTo>
                    <a:pt x="8" y="82"/>
                  </a:lnTo>
                  <a:lnTo>
                    <a:pt x="8" y="77"/>
                  </a:lnTo>
                  <a:lnTo>
                    <a:pt x="8" y="73"/>
                  </a:lnTo>
                  <a:lnTo>
                    <a:pt x="8" y="70"/>
                  </a:lnTo>
                  <a:lnTo>
                    <a:pt x="9" y="60"/>
                  </a:lnTo>
                  <a:lnTo>
                    <a:pt x="12" y="49"/>
                  </a:lnTo>
                  <a:lnTo>
                    <a:pt x="15" y="38"/>
                  </a:lnTo>
                  <a:lnTo>
                    <a:pt x="19" y="28"/>
                  </a:lnTo>
                  <a:lnTo>
                    <a:pt x="22" y="20"/>
                  </a:lnTo>
                  <a:lnTo>
                    <a:pt x="25" y="13"/>
                  </a:lnTo>
                  <a:lnTo>
                    <a:pt x="26" y="5"/>
                  </a:lnTo>
                  <a:lnTo>
                    <a:pt x="26" y="0"/>
                  </a:lnTo>
                  <a:lnTo>
                    <a:pt x="19" y="4"/>
                  </a:lnTo>
                  <a:lnTo>
                    <a:pt x="19" y="4"/>
                  </a:lnTo>
                  <a:lnTo>
                    <a:pt x="18" y="10"/>
                  </a:lnTo>
                  <a:lnTo>
                    <a:pt x="15" y="17"/>
                  </a:lnTo>
                  <a:lnTo>
                    <a:pt x="12" y="27"/>
                  </a:lnTo>
                  <a:lnTo>
                    <a:pt x="8" y="37"/>
                  </a:lnTo>
                  <a:lnTo>
                    <a:pt x="5" y="47"/>
                  </a:lnTo>
                  <a:lnTo>
                    <a:pt x="2" y="59"/>
                  </a:lnTo>
                  <a:lnTo>
                    <a:pt x="0" y="69"/>
                  </a:lnTo>
                  <a:lnTo>
                    <a:pt x="0" y="75"/>
                  </a:lnTo>
                  <a:lnTo>
                    <a:pt x="0" y="79"/>
                  </a:lnTo>
                  <a:lnTo>
                    <a:pt x="0" y="83"/>
                  </a:lnTo>
                  <a:lnTo>
                    <a:pt x="3" y="88"/>
                  </a:lnTo>
                  <a:lnTo>
                    <a:pt x="5" y="92"/>
                  </a:lnTo>
                  <a:lnTo>
                    <a:pt x="8" y="95"/>
                  </a:lnTo>
                  <a:lnTo>
                    <a:pt x="11" y="98"/>
                  </a:lnTo>
                  <a:lnTo>
                    <a:pt x="16" y="99"/>
                  </a:lnTo>
                  <a:lnTo>
                    <a:pt x="22" y="101"/>
                  </a:lnTo>
                  <a:lnTo>
                    <a:pt x="26" y="101"/>
                  </a:lnTo>
                  <a:lnTo>
                    <a:pt x="35" y="99"/>
                  </a:lnTo>
                  <a:lnTo>
                    <a:pt x="42" y="98"/>
                  </a:lnTo>
                  <a:lnTo>
                    <a:pt x="51" y="95"/>
                  </a:lnTo>
                  <a:lnTo>
                    <a:pt x="61" y="89"/>
                  </a:lnTo>
                  <a:lnTo>
                    <a:pt x="71" y="85"/>
                  </a:lnTo>
                  <a:lnTo>
                    <a:pt x="84" y="79"/>
                  </a:lnTo>
                  <a:lnTo>
                    <a:pt x="80" y="72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15" name="Freeform 319"/>
            <p:cNvSpPr>
              <a:spLocks/>
            </p:cNvSpPr>
            <p:nvPr/>
          </p:nvSpPr>
          <p:spPr bwMode="auto">
            <a:xfrm>
              <a:off x="8065159" y="5384637"/>
              <a:ext cx="105134" cy="101390"/>
            </a:xfrm>
            <a:custGeom>
              <a:avLst/>
              <a:gdLst/>
              <a:ahLst/>
              <a:cxnLst>
                <a:cxn ang="0">
                  <a:pos x="80" y="72"/>
                </a:cxn>
                <a:cxn ang="0">
                  <a:pos x="68" y="79"/>
                </a:cxn>
                <a:cxn ang="0">
                  <a:pos x="58" y="83"/>
                </a:cxn>
                <a:cxn ang="0">
                  <a:pos x="48" y="88"/>
                </a:cxn>
                <a:cxn ang="0">
                  <a:pos x="41" y="90"/>
                </a:cxn>
                <a:cxn ang="0">
                  <a:pos x="34" y="92"/>
                </a:cxn>
                <a:cxn ang="0">
                  <a:pos x="26" y="93"/>
                </a:cxn>
                <a:cxn ang="0">
                  <a:pos x="22" y="93"/>
                </a:cxn>
                <a:cxn ang="0">
                  <a:pos x="18" y="93"/>
                </a:cxn>
                <a:cxn ang="0">
                  <a:pos x="15" y="92"/>
                </a:cxn>
                <a:cxn ang="0">
                  <a:pos x="12" y="90"/>
                </a:cxn>
                <a:cxn ang="0">
                  <a:pos x="11" y="88"/>
                </a:cxn>
                <a:cxn ang="0">
                  <a:pos x="9" y="86"/>
                </a:cxn>
                <a:cxn ang="0">
                  <a:pos x="8" y="82"/>
                </a:cxn>
                <a:cxn ang="0">
                  <a:pos x="8" y="77"/>
                </a:cxn>
                <a:cxn ang="0">
                  <a:pos x="8" y="73"/>
                </a:cxn>
                <a:cxn ang="0">
                  <a:pos x="8" y="70"/>
                </a:cxn>
                <a:cxn ang="0">
                  <a:pos x="9" y="60"/>
                </a:cxn>
                <a:cxn ang="0">
                  <a:pos x="12" y="49"/>
                </a:cxn>
                <a:cxn ang="0">
                  <a:pos x="15" y="38"/>
                </a:cxn>
                <a:cxn ang="0">
                  <a:pos x="19" y="28"/>
                </a:cxn>
                <a:cxn ang="0">
                  <a:pos x="22" y="20"/>
                </a:cxn>
                <a:cxn ang="0">
                  <a:pos x="25" y="13"/>
                </a:cxn>
                <a:cxn ang="0">
                  <a:pos x="26" y="5"/>
                </a:cxn>
                <a:cxn ang="0">
                  <a:pos x="26" y="0"/>
                </a:cxn>
                <a:cxn ang="0">
                  <a:pos x="19" y="4"/>
                </a:cxn>
                <a:cxn ang="0">
                  <a:pos x="18" y="10"/>
                </a:cxn>
                <a:cxn ang="0">
                  <a:pos x="15" y="17"/>
                </a:cxn>
                <a:cxn ang="0">
                  <a:pos x="12" y="27"/>
                </a:cxn>
                <a:cxn ang="0">
                  <a:pos x="8" y="37"/>
                </a:cxn>
                <a:cxn ang="0">
                  <a:pos x="5" y="47"/>
                </a:cxn>
                <a:cxn ang="0">
                  <a:pos x="2" y="59"/>
                </a:cxn>
                <a:cxn ang="0">
                  <a:pos x="0" y="69"/>
                </a:cxn>
                <a:cxn ang="0">
                  <a:pos x="0" y="75"/>
                </a:cxn>
                <a:cxn ang="0">
                  <a:pos x="0" y="79"/>
                </a:cxn>
                <a:cxn ang="0">
                  <a:pos x="0" y="83"/>
                </a:cxn>
                <a:cxn ang="0">
                  <a:pos x="3" y="88"/>
                </a:cxn>
                <a:cxn ang="0">
                  <a:pos x="5" y="92"/>
                </a:cxn>
                <a:cxn ang="0">
                  <a:pos x="8" y="95"/>
                </a:cxn>
                <a:cxn ang="0">
                  <a:pos x="11" y="98"/>
                </a:cxn>
                <a:cxn ang="0">
                  <a:pos x="16" y="99"/>
                </a:cxn>
                <a:cxn ang="0">
                  <a:pos x="22" y="101"/>
                </a:cxn>
                <a:cxn ang="0">
                  <a:pos x="26" y="101"/>
                </a:cxn>
                <a:cxn ang="0">
                  <a:pos x="35" y="99"/>
                </a:cxn>
                <a:cxn ang="0">
                  <a:pos x="42" y="98"/>
                </a:cxn>
                <a:cxn ang="0">
                  <a:pos x="51" y="95"/>
                </a:cxn>
                <a:cxn ang="0">
                  <a:pos x="61" y="89"/>
                </a:cxn>
                <a:cxn ang="0">
                  <a:pos x="71" y="85"/>
                </a:cxn>
                <a:cxn ang="0">
                  <a:pos x="84" y="79"/>
                </a:cxn>
                <a:cxn ang="0">
                  <a:pos x="80" y="72"/>
                </a:cxn>
              </a:cxnLst>
              <a:rect l="0" t="0" r="r" b="b"/>
              <a:pathLst>
                <a:path w="84" h="101">
                  <a:moveTo>
                    <a:pt x="80" y="72"/>
                  </a:moveTo>
                  <a:lnTo>
                    <a:pt x="68" y="79"/>
                  </a:lnTo>
                  <a:lnTo>
                    <a:pt x="58" y="83"/>
                  </a:lnTo>
                  <a:lnTo>
                    <a:pt x="48" y="88"/>
                  </a:lnTo>
                  <a:lnTo>
                    <a:pt x="41" y="90"/>
                  </a:lnTo>
                  <a:lnTo>
                    <a:pt x="34" y="92"/>
                  </a:lnTo>
                  <a:lnTo>
                    <a:pt x="26" y="93"/>
                  </a:lnTo>
                  <a:lnTo>
                    <a:pt x="22" y="93"/>
                  </a:lnTo>
                  <a:lnTo>
                    <a:pt x="18" y="93"/>
                  </a:lnTo>
                  <a:lnTo>
                    <a:pt x="15" y="92"/>
                  </a:lnTo>
                  <a:lnTo>
                    <a:pt x="12" y="90"/>
                  </a:lnTo>
                  <a:lnTo>
                    <a:pt x="11" y="88"/>
                  </a:lnTo>
                  <a:lnTo>
                    <a:pt x="9" y="86"/>
                  </a:lnTo>
                  <a:lnTo>
                    <a:pt x="8" y="82"/>
                  </a:lnTo>
                  <a:lnTo>
                    <a:pt x="8" y="77"/>
                  </a:lnTo>
                  <a:lnTo>
                    <a:pt x="8" y="73"/>
                  </a:lnTo>
                  <a:lnTo>
                    <a:pt x="8" y="70"/>
                  </a:lnTo>
                  <a:lnTo>
                    <a:pt x="9" y="60"/>
                  </a:lnTo>
                  <a:lnTo>
                    <a:pt x="12" y="49"/>
                  </a:lnTo>
                  <a:lnTo>
                    <a:pt x="15" y="38"/>
                  </a:lnTo>
                  <a:lnTo>
                    <a:pt x="19" y="28"/>
                  </a:lnTo>
                  <a:lnTo>
                    <a:pt x="22" y="20"/>
                  </a:lnTo>
                  <a:lnTo>
                    <a:pt x="25" y="13"/>
                  </a:lnTo>
                  <a:lnTo>
                    <a:pt x="26" y="5"/>
                  </a:lnTo>
                  <a:lnTo>
                    <a:pt x="26" y="0"/>
                  </a:lnTo>
                  <a:lnTo>
                    <a:pt x="19" y="4"/>
                  </a:lnTo>
                  <a:lnTo>
                    <a:pt x="18" y="10"/>
                  </a:lnTo>
                  <a:lnTo>
                    <a:pt x="15" y="17"/>
                  </a:lnTo>
                  <a:lnTo>
                    <a:pt x="12" y="27"/>
                  </a:lnTo>
                  <a:lnTo>
                    <a:pt x="8" y="37"/>
                  </a:lnTo>
                  <a:lnTo>
                    <a:pt x="5" y="47"/>
                  </a:lnTo>
                  <a:lnTo>
                    <a:pt x="2" y="59"/>
                  </a:lnTo>
                  <a:lnTo>
                    <a:pt x="0" y="69"/>
                  </a:lnTo>
                  <a:lnTo>
                    <a:pt x="0" y="75"/>
                  </a:lnTo>
                  <a:lnTo>
                    <a:pt x="0" y="79"/>
                  </a:lnTo>
                  <a:lnTo>
                    <a:pt x="0" y="83"/>
                  </a:lnTo>
                  <a:lnTo>
                    <a:pt x="3" y="88"/>
                  </a:lnTo>
                  <a:lnTo>
                    <a:pt x="5" y="92"/>
                  </a:lnTo>
                  <a:lnTo>
                    <a:pt x="8" y="95"/>
                  </a:lnTo>
                  <a:lnTo>
                    <a:pt x="11" y="98"/>
                  </a:lnTo>
                  <a:lnTo>
                    <a:pt x="16" y="99"/>
                  </a:lnTo>
                  <a:lnTo>
                    <a:pt x="22" y="101"/>
                  </a:lnTo>
                  <a:lnTo>
                    <a:pt x="26" y="101"/>
                  </a:lnTo>
                  <a:lnTo>
                    <a:pt x="35" y="99"/>
                  </a:lnTo>
                  <a:lnTo>
                    <a:pt x="42" y="98"/>
                  </a:lnTo>
                  <a:lnTo>
                    <a:pt x="51" y="95"/>
                  </a:lnTo>
                  <a:lnTo>
                    <a:pt x="61" y="89"/>
                  </a:lnTo>
                  <a:lnTo>
                    <a:pt x="71" y="85"/>
                  </a:lnTo>
                  <a:lnTo>
                    <a:pt x="84" y="79"/>
                  </a:lnTo>
                  <a:lnTo>
                    <a:pt x="80" y="72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16" name="Freeform 320"/>
            <p:cNvSpPr>
              <a:spLocks/>
            </p:cNvSpPr>
            <p:nvPr/>
          </p:nvSpPr>
          <p:spPr bwMode="auto">
            <a:xfrm>
              <a:off x="8124466" y="5369579"/>
              <a:ext cx="113222" cy="94363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4" y="6"/>
                </a:cxn>
                <a:cxn ang="0">
                  <a:pos x="10" y="9"/>
                </a:cxn>
                <a:cxn ang="0">
                  <a:pos x="19" y="10"/>
                </a:cxn>
                <a:cxn ang="0">
                  <a:pos x="29" y="12"/>
                </a:cxn>
                <a:cxn ang="0">
                  <a:pos x="39" y="15"/>
                </a:cxn>
                <a:cxn ang="0">
                  <a:pos x="49" y="17"/>
                </a:cxn>
                <a:cxn ang="0">
                  <a:pos x="59" y="20"/>
                </a:cxn>
                <a:cxn ang="0">
                  <a:pos x="69" y="25"/>
                </a:cxn>
                <a:cxn ang="0">
                  <a:pos x="74" y="26"/>
                </a:cxn>
                <a:cxn ang="0">
                  <a:pos x="77" y="29"/>
                </a:cxn>
                <a:cxn ang="0">
                  <a:pos x="79" y="32"/>
                </a:cxn>
                <a:cxn ang="0">
                  <a:pos x="81" y="33"/>
                </a:cxn>
                <a:cxn ang="0">
                  <a:pos x="82" y="36"/>
                </a:cxn>
                <a:cxn ang="0">
                  <a:pos x="84" y="39"/>
                </a:cxn>
                <a:cxn ang="0">
                  <a:pos x="84" y="42"/>
                </a:cxn>
                <a:cxn ang="0">
                  <a:pos x="82" y="45"/>
                </a:cxn>
                <a:cxn ang="0">
                  <a:pos x="81" y="49"/>
                </a:cxn>
                <a:cxn ang="0">
                  <a:pos x="79" y="53"/>
                </a:cxn>
                <a:cxn ang="0">
                  <a:pos x="75" y="58"/>
                </a:cxn>
                <a:cxn ang="0">
                  <a:pos x="69" y="64"/>
                </a:cxn>
                <a:cxn ang="0">
                  <a:pos x="62" y="68"/>
                </a:cxn>
                <a:cxn ang="0">
                  <a:pos x="53" y="75"/>
                </a:cxn>
                <a:cxn ang="0">
                  <a:pos x="43" y="81"/>
                </a:cxn>
                <a:cxn ang="0">
                  <a:pos x="32" y="87"/>
                </a:cxn>
                <a:cxn ang="0">
                  <a:pos x="36" y="94"/>
                </a:cxn>
                <a:cxn ang="0">
                  <a:pos x="48" y="87"/>
                </a:cxn>
                <a:cxn ang="0">
                  <a:pos x="58" y="81"/>
                </a:cxn>
                <a:cxn ang="0">
                  <a:pos x="66" y="74"/>
                </a:cxn>
                <a:cxn ang="0">
                  <a:pos x="74" y="68"/>
                </a:cxn>
                <a:cxn ang="0">
                  <a:pos x="79" y="64"/>
                </a:cxn>
                <a:cxn ang="0">
                  <a:pos x="84" y="58"/>
                </a:cxn>
                <a:cxn ang="0">
                  <a:pos x="88" y="52"/>
                </a:cxn>
                <a:cxn ang="0">
                  <a:pos x="90" y="48"/>
                </a:cxn>
                <a:cxn ang="0">
                  <a:pos x="91" y="43"/>
                </a:cxn>
                <a:cxn ang="0">
                  <a:pos x="91" y="38"/>
                </a:cxn>
                <a:cxn ang="0">
                  <a:pos x="90" y="33"/>
                </a:cxn>
                <a:cxn ang="0">
                  <a:pos x="87" y="30"/>
                </a:cxn>
                <a:cxn ang="0">
                  <a:pos x="85" y="26"/>
                </a:cxn>
                <a:cxn ang="0">
                  <a:pos x="81" y="23"/>
                </a:cxn>
                <a:cxn ang="0">
                  <a:pos x="77" y="20"/>
                </a:cxn>
                <a:cxn ang="0">
                  <a:pos x="72" y="17"/>
                </a:cxn>
                <a:cxn ang="0">
                  <a:pos x="62" y="15"/>
                </a:cxn>
                <a:cxn ang="0">
                  <a:pos x="52" y="10"/>
                </a:cxn>
                <a:cxn ang="0">
                  <a:pos x="40" y="7"/>
                </a:cxn>
                <a:cxn ang="0">
                  <a:pos x="30" y="4"/>
                </a:cxn>
                <a:cxn ang="0">
                  <a:pos x="20" y="3"/>
                </a:cxn>
                <a:cxn ang="0">
                  <a:pos x="13" y="2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0" y="3"/>
                </a:cxn>
              </a:cxnLst>
              <a:rect l="0" t="0" r="r" b="b"/>
              <a:pathLst>
                <a:path w="91" h="94">
                  <a:moveTo>
                    <a:pt x="0" y="3"/>
                  </a:moveTo>
                  <a:lnTo>
                    <a:pt x="4" y="6"/>
                  </a:lnTo>
                  <a:lnTo>
                    <a:pt x="10" y="9"/>
                  </a:lnTo>
                  <a:lnTo>
                    <a:pt x="19" y="10"/>
                  </a:lnTo>
                  <a:lnTo>
                    <a:pt x="29" y="12"/>
                  </a:lnTo>
                  <a:lnTo>
                    <a:pt x="39" y="15"/>
                  </a:lnTo>
                  <a:lnTo>
                    <a:pt x="49" y="17"/>
                  </a:lnTo>
                  <a:lnTo>
                    <a:pt x="59" y="20"/>
                  </a:lnTo>
                  <a:lnTo>
                    <a:pt x="69" y="25"/>
                  </a:lnTo>
                  <a:lnTo>
                    <a:pt x="74" y="26"/>
                  </a:lnTo>
                  <a:lnTo>
                    <a:pt x="77" y="29"/>
                  </a:lnTo>
                  <a:lnTo>
                    <a:pt x="79" y="32"/>
                  </a:lnTo>
                  <a:lnTo>
                    <a:pt x="81" y="33"/>
                  </a:lnTo>
                  <a:lnTo>
                    <a:pt x="82" y="36"/>
                  </a:lnTo>
                  <a:lnTo>
                    <a:pt x="84" y="39"/>
                  </a:lnTo>
                  <a:lnTo>
                    <a:pt x="84" y="42"/>
                  </a:lnTo>
                  <a:lnTo>
                    <a:pt x="82" y="45"/>
                  </a:lnTo>
                  <a:lnTo>
                    <a:pt x="81" y="49"/>
                  </a:lnTo>
                  <a:lnTo>
                    <a:pt x="79" y="53"/>
                  </a:lnTo>
                  <a:lnTo>
                    <a:pt x="75" y="58"/>
                  </a:lnTo>
                  <a:lnTo>
                    <a:pt x="69" y="64"/>
                  </a:lnTo>
                  <a:lnTo>
                    <a:pt x="62" y="68"/>
                  </a:lnTo>
                  <a:lnTo>
                    <a:pt x="53" y="75"/>
                  </a:lnTo>
                  <a:lnTo>
                    <a:pt x="43" y="81"/>
                  </a:lnTo>
                  <a:lnTo>
                    <a:pt x="32" y="87"/>
                  </a:lnTo>
                  <a:lnTo>
                    <a:pt x="36" y="94"/>
                  </a:lnTo>
                  <a:lnTo>
                    <a:pt x="48" y="87"/>
                  </a:lnTo>
                  <a:lnTo>
                    <a:pt x="58" y="81"/>
                  </a:lnTo>
                  <a:lnTo>
                    <a:pt x="66" y="74"/>
                  </a:lnTo>
                  <a:lnTo>
                    <a:pt x="74" y="68"/>
                  </a:lnTo>
                  <a:lnTo>
                    <a:pt x="79" y="64"/>
                  </a:lnTo>
                  <a:lnTo>
                    <a:pt x="84" y="58"/>
                  </a:lnTo>
                  <a:lnTo>
                    <a:pt x="88" y="52"/>
                  </a:lnTo>
                  <a:lnTo>
                    <a:pt x="90" y="48"/>
                  </a:lnTo>
                  <a:lnTo>
                    <a:pt x="91" y="43"/>
                  </a:lnTo>
                  <a:lnTo>
                    <a:pt x="91" y="38"/>
                  </a:lnTo>
                  <a:lnTo>
                    <a:pt x="90" y="33"/>
                  </a:lnTo>
                  <a:lnTo>
                    <a:pt x="87" y="30"/>
                  </a:lnTo>
                  <a:lnTo>
                    <a:pt x="85" y="26"/>
                  </a:lnTo>
                  <a:lnTo>
                    <a:pt x="81" y="23"/>
                  </a:lnTo>
                  <a:lnTo>
                    <a:pt x="77" y="20"/>
                  </a:lnTo>
                  <a:lnTo>
                    <a:pt x="72" y="17"/>
                  </a:lnTo>
                  <a:lnTo>
                    <a:pt x="62" y="15"/>
                  </a:lnTo>
                  <a:lnTo>
                    <a:pt x="52" y="10"/>
                  </a:lnTo>
                  <a:lnTo>
                    <a:pt x="40" y="7"/>
                  </a:lnTo>
                  <a:lnTo>
                    <a:pt x="30" y="4"/>
                  </a:lnTo>
                  <a:lnTo>
                    <a:pt x="20" y="3"/>
                  </a:lnTo>
                  <a:lnTo>
                    <a:pt x="13" y="2"/>
                  </a:lnTo>
                  <a:lnTo>
                    <a:pt x="7" y="0"/>
                  </a:lnTo>
                  <a:lnTo>
                    <a:pt x="7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17" name="Freeform 321"/>
            <p:cNvSpPr>
              <a:spLocks/>
            </p:cNvSpPr>
            <p:nvPr/>
          </p:nvSpPr>
          <p:spPr bwMode="auto">
            <a:xfrm>
              <a:off x="8124466" y="5369579"/>
              <a:ext cx="113222" cy="94363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4" y="6"/>
                </a:cxn>
                <a:cxn ang="0">
                  <a:pos x="10" y="9"/>
                </a:cxn>
                <a:cxn ang="0">
                  <a:pos x="19" y="10"/>
                </a:cxn>
                <a:cxn ang="0">
                  <a:pos x="29" y="12"/>
                </a:cxn>
                <a:cxn ang="0">
                  <a:pos x="39" y="15"/>
                </a:cxn>
                <a:cxn ang="0">
                  <a:pos x="49" y="17"/>
                </a:cxn>
                <a:cxn ang="0">
                  <a:pos x="59" y="20"/>
                </a:cxn>
                <a:cxn ang="0">
                  <a:pos x="69" y="25"/>
                </a:cxn>
                <a:cxn ang="0">
                  <a:pos x="74" y="26"/>
                </a:cxn>
                <a:cxn ang="0">
                  <a:pos x="77" y="29"/>
                </a:cxn>
                <a:cxn ang="0">
                  <a:pos x="79" y="32"/>
                </a:cxn>
                <a:cxn ang="0">
                  <a:pos x="81" y="33"/>
                </a:cxn>
                <a:cxn ang="0">
                  <a:pos x="82" y="36"/>
                </a:cxn>
                <a:cxn ang="0">
                  <a:pos x="84" y="39"/>
                </a:cxn>
                <a:cxn ang="0">
                  <a:pos x="84" y="42"/>
                </a:cxn>
                <a:cxn ang="0">
                  <a:pos x="82" y="45"/>
                </a:cxn>
                <a:cxn ang="0">
                  <a:pos x="81" y="49"/>
                </a:cxn>
                <a:cxn ang="0">
                  <a:pos x="79" y="53"/>
                </a:cxn>
                <a:cxn ang="0">
                  <a:pos x="75" y="58"/>
                </a:cxn>
                <a:cxn ang="0">
                  <a:pos x="69" y="64"/>
                </a:cxn>
                <a:cxn ang="0">
                  <a:pos x="62" y="68"/>
                </a:cxn>
                <a:cxn ang="0">
                  <a:pos x="53" y="75"/>
                </a:cxn>
                <a:cxn ang="0">
                  <a:pos x="43" y="81"/>
                </a:cxn>
                <a:cxn ang="0">
                  <a:pos x="32" y="87"/>
                </a:cxn>
                <a:cxn ang="0">
                  <a:pos x="36" y="94"/>
                </a:cxn>
                <a:cxn ang="0">
                  <a:pos x="48" y="87"/>
                </a:cxn>
                <a:cxn ang="0">
                  <a:pos x="58" y="81"/>
                </a:cxn>
                <a:cxn ang="0">
                  <a:pos x="66" y="74"/>
                </a:cxn>
                <a:cxn ang="0">
                  <a:pos x="74" y="68"/>
                </a:cxn>
                <a:cxn ang="0">
                  <a:pos x="79" y="64"/>
                </a:cxn>
                <a:cxn ang="0">
                  <a:pos x="84" y="58"/>
                </a:cxn>
                <a:cxn ang="0">
                  <a:pos x="88" y="52"/>
                </a:cxn>
                <a:cxn ang="0">
                  <a:pos x="90" y="48"/>
                </a:cxn>
                <a:cxn ang="0">
                  <a:pos x="91" y="43"/>
                </a:cxn>
                <a:cxn ang="0">
                  <a:pos x="91" y="38"/>
                </a:cxn>
                <a:cxn ang="0">
                  <a:pos x="90" y="33"/>
                </a:cxn>
                <a:cxn ang="0">
                  <a:pos x="87" y="30"/>
                </a:cxn>
                <a:cxn ang="0">
                  <a:pos x="85" y="26"/>
                </a:cxn>
                <a:cxn ang="0">
                  <a:pos x="81" y="23"/>
                </a:cxn>
                <a:cxn ang="0">
                  <a:pos x="77" y="20"/>
                </a:cxn>
                <a:cxn ang="0">
                  <a:pos x="72" y="17"/>
                </a:cxn>
                <a:cxn ang="0">
                  <a:pos x="62" y="15"/>
                </a:cxn>
                <a:cxn ang="0">
                  <a:pos x="52" y="10"/>
                </a:cxn>
                <a:cxn ang="0">
                  <a:pos x="40" y="7"/>
                </a:cxn>
                <a:cxn ang="0">
                  <a:pos x="30" y="4"/>
                </a:cxn>
                <a:cxn ang="0">
                  <a:pos x="20" y="3"/>
                </a:cxn>
                <a:cxn ang="0">
                  <a:pos x="13" y="2"/>
                </a:cxn>
                <a:cxn ang="0">
                  <a:pos x="7" y="0"/>
                </a:cxn>
                <a:cxn ang="0">
                  <a:pos x="0" y="3"/>
                </a:cxn>
              </a:cxnLst>
              <a:rect l="0" t="0" r="r" b="b"/>
              <a:pathLst>
                <a:path w="91" h="94">
                  <a:moveTo>
                    <a:pt x="0" y="3"/>
                  </a:moveTo>
                  <a:lnTo>
                    <a:pt x="4" y="6"/>
                  </a:lnTo>
                  <a:lnTo>
                    <a:pt x="10" y="9"/>
                  </a:lnTo>
                  <a:lnTo>
                    <a:pt x="19" y="10"/>
                  </a:lnTo>
                  <a:lnTo>
                    <a:pt x="29" y="12"/>
                  </a:lnTo>
                  <a:lnTo>
                    <a:pt x="39" y="15"/>
                  </a:lnTo>
                  <a:lnTo>
                    <a:pt x="49" y="17"/>
                  </a:lnTo>
                  <a:lnTo>
                    <a:pt x="59" y="20"/>
                  </a:lnTo>
                  <a:lnTo>
                    <a:pt x="69" y="25"/>
                  </a:lnTo>
                  <a:lnTo>
                    <a:pt x="74" y="26"/>
                  </a:lnTo>
                  <a:lnTo>
                    <a:pt x="77" y="29"/>
                  </a:lnTo>
                  <a:lnTo>
                    <a:pt x="79" y="32"/>
                  </a:lnTo>
                  <a:lnTo>
                    <a:pt x="81" y="33"/>
                  </a:lnTo>
                  <a:lnTo>
                    <a:pt x="82" y="36"/>
                  </a:lnTo>
                  <a:lnTo>
                    <a:pt x="84" y="39"/>
                  </a:lnTo>
                  <a:lnTo>
                    <a:pt x="84" y="42"/>
                  </a:lnTo>
                  <a:lnTo>
                    <a:pt x="82" y="45"/>
                  </a:lnTo>
                  <a:lnTo>
                    <a:pt x="81" y="49"/>
                  </a:lnTo>
                  <a:lnTo>
                    <a:pt x="79" y="53"/>
                  </a:lnTo>
                  <a:lnTo>
                    <a:pt x="75" y="58"/>
                  </a:lnTo>
                  <a:lnTo>
                    <a:pt x="69" y="64"/>
                  </a:lnTo>
                  <a:lnTo>
                    <a:pt x="62" y="68"/>
                  </a:lnTo>
                  <a:lnTo>
                    <a:pt x="53" y="75"/>
                  </a:lnTo>
                  <a:lnTo>
                    <a:pt x="43" y="81"/>
                  </a:lnTo>
                  <a:lnTo>
                    <a:pt x="32" y="87"/>
                  </a:lnTo>
                  <a:lnTo>
                    <a:pt x="36" y="94"/>
                  </a:lnTo>
                  <a:lnTo>
                    <a:pt x="48" y="87"/>
                  </a:lnTo>
                  <a:lnTo>
                    <a:pt x="58" y="81"/>
                  </a:lnTo>
                  <a:lnTo>
                    <a:pt x="66" y="74"/>
                  </a:lnTo>
                  <a:lnTo>
                    <a:pt x="74" y="68"/>
                  </a:lnTo>
                  <a:lnTo>
                    <a:pt x="79" y="64"/>
                  </a:lnTo>
                  <a:lnTo>
                    <a:pt x="84" y="58"/>
                  </a:lnTo>
                  <a:lnTo>
                    <a:pt x="88" y="52"/>
                  </a:lnTo>
                  <a:lnTo>
                    <a:pt x="90" y="48"/>
                  </a:lnTo>
                  <a:lnTo>
                    <a:pt x="91" y="43"/>
                  </a:lnTo>
                  <a:lnTo>
                    <a:pt x="91" y="38"/>
                  </a:lnTo>
                  <a:lnTo>
                    <a:pt x="90" y="33"/>
                  </a:lnTo>
                  <a:lnTo>
                    <a:pt x="87" y="30"/>
                  </a:lnTo>
                  <a:lnTo>
                    <a:pt x="85" y="26"/>
                  </a:lnTo>
                  <a:lnTo>
                    <a:pt x="81" y="23"/>
                  </a:lnTo>
                  <a:lnTo>
                    <a:pt x="77" y="20"/>
                  </a:lnTo>
                  <a:lnTo>
                    <a:pt x="72" y="17"/>
                  </a:lnTo>
                  <a:lnTo>
                    <a:pt x="62" y="15"/>
                  </a:lnTo>
                  <a:lnTo>
                    <a:pt x="52" y="10"/>
                  </a:lnTo>
                  <a:lnTo>
                    <a:pt x="40" y="7"/>
                  </a:lnTo>
                  <a:lnTo>
                    <a:pt x="30" y="4"/>
                  </a:lnTo>
                  <a:lnTo>
                    <a:pt x="20" y="3"/>
                  </a:lnTo>
                  <a:lnTo>
                    <a:pt x="13" y="2"/>
                  </a:lnTo>
                  <a:lnTo>
                    <a:pt x="7" y="0"/>
                  </a:lnTo>
                  <a:lnTo>
                    <a:pt x="0" y="3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18" name="Freeform 322"/>
            <p:cNvSpPr>
              <a:spLocks/>
            </p:cNvSpPr>
            <p:nvPr/>
          </p:nvSpPr>
          <p:spPr bwMode="auto">
            <a:xfrm>
              <a:off x="8120422" y="5359540"/>
              <a:ext cx="13479" cy="13051"/>
            </a:xfrm>
            <a:custGeom>
              <a:avLst/>
              <a:gdLst/>
              <a:ahLst/>
              <a:cxnLst>
                <a:cxn ang="0">
                  <a:pos x="3" y="1"/>
                </a:cxn>
                <a:cxn ang="0">
                  <a:pos x="0" y="4"/>
                </a:cxn>
                <a:cxn ang="0">
                  <a:pos x="4" y="13"/>
                </a:cxn>
                <a:cxn ang="0">
                  <a:pos x="11" y="10"/>
                </a:cxn>
                <a:cxn ang="0">
                  <a:pos x="6" y="0"/>
                </a:cxn>
                <a:cxn ang="0">
                  <a:pos x="3" y="1"/>
                </a:cxn>
              </a:cxnLst>
              <a:rect l="0" t="0" r="r" b="b"/>
              <a:pathLst>
                <a:path w="11" h="13">
                  <a:moveTo>
                    <a:pt x="3" y="1"/>
                  </a:moveTo>
                  <a:lnTo>
                    <a:pt x="0" y="4"/>
                  </a:lnTo>
                  <a:lnTo>
                    <a:pt x="4" y="13"/>
                  </a:lnTo>
                  <a:lnTo>
                    <a:pt x="11" y="10"/>
                  </a:lnTo>
                  <a:lnTo>
                    <a:pt x="6" y="0"/>
                  </a:lnTo>
                  <a:lnTo>
                    <a:pt x="3" y="1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19" name="Freeform 323"/>
            <p:cNvSpPr>
              <a:spLocks/>
            </p:cNvSpPr>
            <p:nvPr/>
          </p:nvSpPr>
          <p:spPr bwMode="auto">
            <a:xfrm>
              <a:off x="8120422" y="5359540"/>
              <a:ext cx="13479" cy="13051"/>
            </a:xfrm>
            <a:custGeom>
              <a:avLst/>
              <a:gdLst/>
              <a:ahLst/>
              <a:cxnLst>
                <a:cxn ang="0">
                  <a:pos x="3" y="1"/>
                </a:cxn>
                <a:cxn ang="0">
                  <a:pos x="0" y="4"/>
                </a:cxn>
                <a:cxn ang="0">
                  <a:pos x="4" y="13"/>
                </a:cxn>
                <a:cxn ang="0">
                  <a:pos x="11" y="10"/>
                </a:cxn>
                <a:cxn ang="0">
                  <a:pos x="6" y="0"/>
                </a:cxn>
                <a:cxn ang="0">
                  <a:pos x="3" y="1"/>
                </a:cxn>
              </a:cxnLst>
              <a:rect l="0" t="0" r="r" b="b"/>
              <a:pathLst>
                <a:path w="11" h="13">
                  <a:moveTo>
                    <a:pt x="3" y="1"/>
                  </a:moveTo>
                  <a:lnTo>
                    <a:pt x="0" y="4"/>
                  </a:lnTo>
                  <a:lnTo>
                    <a:pt x="4" y="13"/>
                  </a:lnTo>
                  <a:lnTo>
                    <a:pt x="11" y="10"/>
                  </a:lnTo>
                  <a:lnTo>
                    <a:pt x="6" y="0"/>
                  </a:lnTo>
                  <a:lnTo>
                    <a:pt x="3" y="1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20" name="Freeform 324"/>
            <p:cNvSpPr>
              <a:spLocks/>
            </p:cNvSpPr>
            <p:nvPr/>
          </p:nvSpPr>
          <p:spPr bwMode="auto">
            <a:xfrm>
              <a:off x="7856238" y="5251123"/>
              <a:ext cx="13479" cy="13051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1" y="7"/>
                </a:cxn>
                <a:cxn ang="0">
                  <a:pos x="1" y="9"/>
                </a:cxn>
                <a:cxn ang="0">
                  <a:pos x="3" y="9"/>
                </a:cxn>
                <a:cxn ang="0">
                  <a:pos x="3" y="10"/>
                </a:cxn>
                <a:cxn ang="0">
                  <a:pos x="3" y="10"/>
                </a:cxn>
                <a:cxn ang="0">
                  <a:pos x="3" y="10"/>
                </a:cxn>
                <a:cxn ang="0">
                  <a:pos x="3" y="11"/>
                </a:cxn>
                <a:cxn ang="0">
                  <a:pos x="4" y="13"/>
                </a:cxn>
                <a:cxn ang="0">
                  <a:pos x="11" y="9"/>
                </a:cxn>
                <a:cxn ang="0">
                  <a:pos x="10" y="7"/>
                </a:cxn>
                <a:cxn ang="0">
                  <a:pos x="10" y="7"/>
                </a:cxn>
                <a:cxn ang="0">
                  <a:pos x="10" y="6"/>
                </a:cxn>
                <a:cxn ang="0">
                  <a:pos x="8" y="6"/>
                </a:cxn>
                <a:cxn ang="0">
                  <a:pos x="8" y="6"/>
                </a:cxn>
                <a:cxn ang="0">
                  <a:pos x="8" y="4"/>
                </a:cxn>
                <a:cxn ang="0">
                  <a:pos x="7" y="3"/>
                </a:cxn>
                <a:cxn ang="0">
                  <a:pos x="5" y="0"/>
                </a:cxn>
                <a:cxn ang="0">
                  <a:pos x="0" y="4"/>
                </a:cxn>
              </a:cxnLst>
              <a:rect l="0" t="0" r="r" b="b"/>
              <a:pathLst>
                <a:path w="11" h="13">
                  <a:moveTo>
                    <a:pt x="0" y="4"/>
                  </a:moveTo>
                  <a:lnTo>
                    <a:pt x="1" y="7"/>
                  </a:lnTo>
                  <a:lnTo>
                    <a:pt x="1" y="9"/>
                  </a:lnTo>
                  <a:lnTo>
                    <a:pt x="3" y="9"/>
                  </a:lnTo>
                  <a:lnTo>
                    <a:pt x="3" y="10"/>
                  </a:lnTo>
                  <a:lnTo>
                    <a:pt x="3" y="10"/>
                  </a:lnTo>
                  <a:lnTo>
                    <a:pt x="3" y="10"/>
                  </a:lnTo>
                  <a:lnTo>
                    <a:pt x="3" y="11"/>
                  </a:lnTo>
                  <a:lnTo>
                    <a:pt x="4" y="13"/>
                  </a:lnTo>
                  <a:lnTo>
                    <a:pt x="11" y="9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10" y="6"/>
                  </a:lnTo>
                  <a:lnTo>
                    <a:pt x="8" y="6"/>
                  </a:lnTo>
                  <a:lnTo>
                    <a:pt x="8" y="6"/>
                  </a:lnTo>
                  <a:lnTo>
                    <a:pt x="8" y="4"/>
                  </a:lnTo>
                  <a:lnTo>
                    <a:pt x="7" y="3"/>
                  </a:lnTo>
                  <a:lnTo>
                    <a:pt x="5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21" name="Freeform 325"/>
            <p:cNvSpPr>
              <a:spLocks/>
            </p:cNvSpPr>
            <p:nvPr/>
          </p:nvSpPr>
          <p:spPr bwMode="auto">
            <a:xfrm>
              <a:off x="7856238" y="5251123"/>
              <a:ext cx="13479" cy="13051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1" y="7"/>
                </a:cxn>
                <a:cxn ang="0">
                  <a:pos x="1" y="9"/>
                </a:cxn>
                <a:cxn ang="0">
                  <a:pos x="3" y="9"/>
                </a:cxn>
                <a:cxn ang="0">
                  <a:pos x="3" y="10"/>
                </a:cxn>
                <a:cxn ang="0">
                  <a:pos x="3" y="11"/>
                </a:cxn>
                <a:cxn ang="0">
                  <a:pos x="4" y="13"/>
                </a:cxn>
                <a:cxn ang="0">
                  <a:pos x="11" y="9"/>
                </a:cxn>
                <a:cxn ang="0">
                  <a:pos x="10" y="7"/>
                </a:cxn>
                <a:cxn ang="0">
                  <a:pos x="10" y="6"/>
                </a:cxn>
                <a:cxn ang="0">
                  <a:pos x="8" y="6"/>
                </a:cxn>
                <a:cxn ang="0">
                  <a:pos x="8" y="4"/>
                </a:cxn>
                <a:cxn ang="0">
                  <a:pos x="7" y="3"/>
                </a:cxn>
                <a:cxn ang="0">
                  <a:pos x="5" y="0"/>
                </a:cxn>
                <a:cxn ang="0">
                  <a:pos x="0" y="4"/>
                </a:cxn>
              </a:cxnLst>
              <a:rect l="0" t="0" r="r" b="b"/>
              <a:pathLst>
                <a:path w="11" h="13">
                  <a:moveTo>
                    <a:pt x="0" y="4"/>
                  </a:moveTo>
                  <a:lnTo>
                    <a:pt x="1" y="7"/>
                  </a:lnTo>
                  <a:lnTo>
                    <a:pt x="1" y="9"/>
                  </a:lnTo>
                  <a:lnTo>
                    <a:pt x="3" y="9"/>
                  </a:lnTo>
                  <a:lnTo>
                    <a:pt x="3" y="10"/>
                  </a:lnTo>
                  <a:lnTo>
                    <a:pt x="3" y="11"/>
                  </a:lnTo>
                  <a:lnTo>
                    <a:pt x="4" y="13"/>
                  </a:lnTo>
                  <a:lnTo>
                    <a:pt x="11" y="9"/>
                  </a:lnTo>
                  <a:lnTo>
                    <a:pt x="10" y="7"/>
                  </a:lnTo>
                  <a:lnTo>
                    <a:pt x="10" y="6"/>
                  </a:lnTo>
                  <a:lnTo>
                    <a:pt x="8" y="6"/>
                  </a:lnTo>
                  <a:lnTo>
                    <a:pt x="8" y="4"/>
                  </a:lnTo>
                  <a:lnTo>
                    <a:pt x="7" y="3"/>
                  </a:lnTo>
                  <a:lnTo>
                    <a:pt x="5" y="0"/>
                  </a:lnTo>
                  <a:lnTo>
                    <a:pt x="0" y="4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22" name="Freeform 326"/>
            <p:cNvSpPr>
              <a:spLocks/>
            </p:cNvSpPr>
            <p:nvPr/>
          </p:nvSpPr>
          <p:spPr bwMode="auto">
            <a:xfrm>
              <a:off x="7849499" y="5226027"/>
              <a:ext cx="18870" cy="29112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6" y="3"/>
                </a:cxn>
                <a:cxn ang="0">
                  <a:pos x="3" y="6"/>
                </a:cxn>
                <a:cxn ang="0">
                  <a:pos x="0" y="10"/>
                </a:cxn>
                <a:cxn ang="0">
                  <a:pos x="0" y="15"/>
                </a:cxn>
                <a:cxn ang="0">
                  <a:pos x="0" y="18"/>
                </a:cxn>
                <a:cxn ang="0">
                  <a:pos x="0" y="22"/>
                </a:cxn>
                <a:cxn ang="0">
                  <a:pos x="2" y="26"/>
                </a:cxn>
                <a:cxn ang="0">
                  <a:pos x="5" y="29"/>
                </a:cxn>
                <a:cxn ang="0">
                  <a:pos x="10" y="25"/>
                </a:cxn>
                <a:cxn ang="0">
                  <a:pos x="9" y="22"/>
                </a:cxn>
                <a:cxn ang="0">
                  <a:pos x="8" y="19"/>
                </a:cxn>
                <a:cxn ang="0">
                  <a:pos x="8" y="18"/>
                </a:cxn>
                <a:cxn ang="0">
                  <a:pos x="8" y="15"/>
                </a:cxn>
                <a:cxn ang="0">
                  <a:pos x="8" y="13"/>
                </a:cxn>
                <a:cxn ang="0">
                  <a:pos x="9" y="10"/>
                </a:cxn>
                <a:cxn ang="0">
                  <a:pos x="10" y="9"/>
                </a:cxn>
                <a:cxn ang="0">
                  <a:pos x="15" y="6"/>
                </a:cxn>
                <a:cxn ang="0">
                  <a:pos x="12" y="0"/>
                </a:cxn>
              </a:cxnLst>
              <a:rect l="0" t="0" r="r" b="b"/>
              <a:pathLst>
                <a:path w="15" h="29">
                  <a:moveTo>
                    <a:pt x="12" y="0"/>
                  </a:moveTo>
                  <a:lnTo>
                    <a:pt x="6" y="3"/>
                  </a:lnTo>
                  <a:lnTo>
                    <a:pt x="3" y="6"/>
                  </a:lnTo>
                  <a:lnTo>
                    <a:pt x="0" y="10"/>
                  </a:lnTo>
                  <a:lnTo>
                    <a:pt x="0" y="15"/>
                  </a:lnTo>
                  <a:lnTo>
                    <a:pt x="0" y="18"/>
                  </a:lnTo>
                  <a:lnTo>
                    <a:pt x="0" y="22"/>
                  </a:lnTo>
                  <a:lnTo>
                    <a:pt x="2" y="26"/>
                  </a:lnTo>
                  <a:lnTo>
                    <a:pt x="5" y="29"/>
                  </a:lnTo>
                  <a:lnTo>
                    <a:pt x="10" y="25"/>
                  </a:lnTo>
                  <a:lnTo>
                    <a:pt x="9" y="22"/>
                  </a:lnTo>
                  <a:lnTo>
                    <a:pt x="8" y="19"/>
                  </a:lnTo>
                  <a:lnTo>
                    <a:pt x="8" y="18"/>
                  </a:lnTo>
                  <a:lnTo>
                    <a:pt x="8" y="15"/>
                  </a:lnTo>
                  <a:lnTo>
                    <a:pt x="8" y="13"/>
                  </a:lnTo>
                  <a:lnTo>
                    <a:pt x="9" y="10"/>
                  </a:lnTo>
                  <a:lnTo>
                    <a:pt x="10" y="9"/>
                  </a:lnTo>
                  <a:lnTo>
                    <a:pt x="15" y="6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23" name="Freeform 327"/>
            <p:cNvSpPr>
              <a:spLocks/>
            </p:cNvSpPr>
            <p:nvPr/>
          </p:nvSpPr>
          <p:spPr bwMode="auto">
            <a:xfrm>
              <a:off x="7849499" y="5226027"/>
              <a:ext cx="18870" cy="29112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6" y="3"/>
                </a:cxn>
                <a:cxn ang="0">
                  <a:pos x="3" y="6"/>
                </a:cxn>
                <a:cxn ang="0">
                  <a:pos x="0" y="10"/>
                </a:cxn>
                <a:cxn ang="0">
                  <a:pos x="0" y="15"/>
                </a:cxn>
                <a:cxn ang="0">
                  <a:pos x="0" y="18"/>
                </a:cxn>
                <a:cxn ang="0">
                  <a:pos x="0" y="22"/>
                </a:cxn>
                <a:cxn ang="0">
                  <a:pos x="2" y="26"/>
                </a:cxn>
                <a:cxn ang="0">
                  <a:pos x="5" y="29"/>
                </a:cxn>
                <a:cxn ang="0">
                  <a:pos x="10" y="25"/>
                </a:cxn>
                <a:cxn ang="0">
                  <a:pos x="9" y="22"/>
                </a:cxn>
                <a:cxn ang="0">
                  <a:pos x="8" y="19"/>
                </a:cxn>
                <a:cxn ang="0">
                  <a:pos x="8" y="18"/>
                </a:cxn>
                <a:cxn ang="0">
                  <a:pos x="8" y="15"/>
                </a:cxn>
                <a:cxn ang="0">
                  <a:pos x="8" y="13"/>
                </a:cxn>
                <a:cxn ang="0">
                  <a:pos x="9" y="10"/>
                </a:cxn>
                <a:cxn ang="0">
                  <a:pos x="10" y="9"/>
                </a:cxn>
                <a:cxn ang="0">
                  <a:pos x="15" y="6"/>
                </a:cxn>
                <a:cxn ang="0">
                  <a:pos x="12" y="0"/>
                </a:cxn>
              </a:cxnLst>
              <a:rect l="0" t="0" r="r" b="b"/>
              <a:pathLst>
                <a:path w="15" h="29">
                  <a:moveTo>
                    <a:pt x="12" y="0"/>
                  </a:moveTo>
                  <a:lnTo>
                    <a:pt x="6" y="3"/>
                  </a:lnTo>
                  <a:lnTo>
                    <a:pt x="3" y="6"/>
                  </a:lnTo>
                  <a:lnTo>
                    <a:pt x="0" y="10"/>
                  </a:lnTo>
                  <a:lnTo>
                    <a:pt x="0" y="15"/>
                  </a:lnTo>
                  <a:lnTo>
                    <a:pt x="0" y="18"/>
                  </a:lnTo>
                  <a:lnTo>
                    <a:pt x="0" y="22"/>
                  </a:lnTo>
                  <a:lnTo>
                    <a:pt x="2" y="26"/>
                  </a:lnTo>
                  <a:lnTo>
                    <a:pt x="5" y="29"/>
                  </a:lnTo>
                  <a:lnTo>
                    <a:pt x="10" y="25"/>
                  </a:lnTo>
                  <a:lnTo>
                    <a:pt x="9" y="22"/>
                  </a:lnTo>
                  <a:lnTo>
                    <a:pt x="8" y="19"/>
                  </a:lnTo>
                  <a:lnTo>
                    <a:pt x="8" y="18"/>
                  </a:lnTo>
                  <a:lnTo>
                    <a:pt x="8" y="15"/>
                  </a:lnTo>
                  <a:lnTo>
                    <a:pt x="8" y="13"/>
                  </a:lnTo>
                  <a:lnTo>
                    <a:pt x="9" y="10"/>
                  </a:lnTo>
                  <a:lnTo>
                    <a:pt x="10" y="9"/>
                  </a:lnTo>
                  <a:lnTo>
                    <a:pt x="15" y="6"/>
                  </a:lnTo>
                  <a:lnTo>
                    <a:pt x="12" y="0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24" name="Freeform 328"/>
            <p:cNvSpPr>
              <a:spLocks/>
            </p:cNvSpPr>
            <p:nvPr/>
          </p:nvSpPr>
          <p:spPr bwMode="auto">
            <a:xfrm>
              <a:off x="7865673" y="5222012"/>
              <a:ext cx="32349" cy="16062"/>
            </a:xfrm>
            <a:custGeom>
              <a:avLst/>
              <a:gdLst/>
              <a:ahLst/>
              <a:cxnLst>
                <a:cxn ang="0">
                  <a:pos x="27" y="13"/>
                </a:cxn>
                <a:cxn ang="0">
                  <a:pos x="26" y="10"/>
                </a:cxn>
                <a:cxn ang="0">
                  <a:pos x="23" y="7"/>
                </a:cxn>
                <a:cxn ang="0">
                  <a:pos x="20" y="4"/>
                </a:cxn>
                <a:cxn ang="0">
                  <a:pos x="19" y="1"/>
                </a:cxn>
                <a:cxn ang="0">
                  <a:pos x="14" y="0"/>
                </a:cxn>
                <a:cxn ang="0">
                  <a:pos x="10" y="0"/>
                </a:cxn>
                <a:cxn ang="0">
                  <a:pos x="6" y="1"/>
                </a:cxn>
                <a:cxn ang="0">
                  <a:pos x="0" y="4"/>
                </a:cxn>
                <a:cxn ang="0">
                  <a:pos x="3" y="10"/>
                </a:cxn>
                <a:cxn ang="0">
                  <a:pos x="9" y="9"/>
                </a:cxn>
                <a:cxn ang="0">
                  <a:pos x="10" y="7"/>
                </a:cxn>
                <a:cxn ang="0">
                  <a:pos x="13" y="7"/>
                </a:cxn>
                <a:cxn ang="0">
                  <a:pos x="14" y="9"/>
                </a:cxn>
                <a:cxn ang="0">
                  <a:pos x="16" y="9"/>
                </a:cxn>
                <a:cxn ang="0">
                  <a:pos x="17" y="10"/>
                </a:cxn>
                <a:cxn ang="0">
                  <a:pos x="19" y="13"/>
                </a:cxn>
                <a:cxn ang="0">
                  <a:pos x="20" y="16"/>
                </a:cxn>
                <a:cxn ang="0">
                  <a:pos x="27" y="13"/>
                </a:cxn>
              </a:cxnLst>
              <a:rect l="0" t="0" r="r" b="b"/>
              <a:pathLst>
                <a:path w="27" h="16">
                  <a:moveTo>
                    <a:pt x="27" y="13"/>
                  </a:moveTo>
                  <a:lnTo>
                    <a:pt x="26" y="10"/>
                  </a:lnTo>
                  <a:lnTo>
                    <a:pt x="23" y="7"/>
                  </a:lnTo>
                  <a:lnTo>
                    <a:pt x="20" y="4"/>
                  </a:lnTo>
                  <a:lnTo>
                    <a:pt x="19" y="1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6" y="1"/>
                  </a:lnTo>
                  <a:lnTo>
                    <a:pt x="0" y="4"/>
                  </a:lnTo>
                  <a:lnTo>
                    <a:pt x="3" y="10"/>
                  </a:lnTo>
                  <a:lnTo>
                    <a:pt x="9" y="9"/>
                  </a:lnTo>
                  <a:lnTo>
                    <a:pt x="10" y="7"/>
                  </a:lnTo>
                  <a:lnTo>
                    <a:pt x="13" y="7"/>
                  </a:lnTo>
                  <a:lnTo>
                    <a:pt x="14" y="9"/>
                  </a:lnTo>
                  <a:lnTo>
                    <a:pt x="16" y="9"/>
                  </a:lnTo>
                  <a:lnTo>
                    <a:pt x="17" y="10"/>
                  </a:lnTo>
                  <a:lnTo>
                    <a:pt x="19" y="13"/>
                  </a:lnTo>
                  <a:lnTo>
                    <a:pt x="20" y="16"/>
                  </a:lnTo>
                  <a:lnTo>
                    <a:pt x="27" y="13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25" name="Freeform 329"/>
            <p:cNvSpPr>
              <a:spLocks/>
            </p:cNvSpPr>
            <p:nvPr/>
          </p:nvSpPr>
          <p:spPr bwMode="auto">
            <a:xfrm>
              <a:off x="7865673" y="5222012"/>
              <a:ext cx="32349" cy="16062"/>
            </a:xfrm>
            <a:custGeom>
              <a:avLst/>
              <a:gdLst/>
              <a:ahLst/>
              <a:cxnLst>
                <a:cxn ang="0">
                  <a:pos x="27" y="13"/>
                </a:cxn>
                <a:cxn ang="0">
                  <a:pos x="26" y="10"/>
                </a:cxn>
                <a:cxn ang="0">
                  <a:pos x="23" y="7"/>
                </a:cxn>
                <a:cxn ang="0">
                  <a:pos x="20" y="4"/>
                </a:cxn>
                <a:cxn ang="0">
                  <a:pos x="19" y="1"/>
                </a:cxn>
                <a:cxn ang="0">
                  <a:pos x="14" y="0"/>
                </a:cxn>
                <a:cxn ang="0">
                  <a:pos x="10" y="0"/>
                </a:cxn>
                <a:cxn ang="0">
                  <a:pos x="6" y="1"/>
                </a:cxn>
                <a:cxn ang="0">
                  <a:pos x="0" y="4"/>
                </a:cxn>
                <a:cxn ang="0">
                  <a:pos x="3" y="10"/>
                </a:cxn>
                <a:cxn ang="0">
                  <a:pos x="9" y="9"/>
                </a:cxn>
                <a:cxn ang="0">
                  <a:pos x="10" y="7"/>
                </a:cxn>
                <a:cxn ang="0">
                  <a:pos x="13" y="7"/>
                </a:cxn>
                <a:cxn ang="0">
                  <a:pos x="14" y="9"/>
                </a:cxn>
                <a:cxn ang="0">
                  <a:pos x="16" y="9"/>
                </a:cxn>
                <a:cxn ang="0">
                  <a:pos x="17" y="10"/>
                </a:cxn>
                <a:cxn ang="0">
                  <a:pos x="19" y="13"/>
                </a:cxn>
                <a:cxn ang="0">
                  <a:pos x="20" y="16"/>
                </a:cxn>
                <a:cxn ang="0">
                  <a:pos x="27" y="13"/>
                </a:cxn>
              </a:cxnLst>
              <a:rect l="0" t="0" r="r" b="b"/>
              <a:pathLst>
                <a:path w="27" h="16">
                  <a:moveTo>
                    <a:pt x="27" y="13"/>
                  </a:moveTo>
                  <a:lnTo>
                    <a:pt x="26" y="10"/>
                  </a:lnTo>
                  <a:lnTo>
                    <a:pt x="23" y="7"/>
                  </a:lnTo>
                  <a:lnTo>
                    <a:pt x="20" y="4"/>
                  </a:lnTo>
                  <a:lnTo>
                    <a:pt x="19" y="1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6" y="1"/>
                  </a:lnTo>
                  <a:lnTo>
                    <a:pt x="0" y="4"/>
                  </a:lnTo>
                  <a:lnTo>
                    <a:pt x="3" y="10"/>
                  </a:lnTo>
                  <a:lnTo>
                    <a:pt x="9" y="9"/>
                  </a:lnTo>
                  <a:lnTo>
                    <a:pt x="10" y="7"/>
                  </a:lnTo>
                  <a:lnTo>
                    <a:pt x="13" y="7"/>
                  </a:lnTo>
                  <a:lnTo>
                    <a:pt x="14" y="9"/>
                  </a:lnTo>
                  <a:lnTo>
                    <a:pt x="16" y="9"/>
                  </a:lnTo>
                  <a:lnTo>
                    <a:pt x="17" y="10"/>
                  </a:lnTo>
                  <a:lnTo>
                    <a:pt x="19" y="13"/>
                  </a:lnTo>
                  <a:lnTo>
                    <a:pt x="20" y="16"/>
                  </a:lnTo>
                  <a:lnTo>
                    <a:pt x="27" y="13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26" name="Freeform 330"/>
            <p:cNvSpPr>
              <a:spLocks/>
            </p:cNvSpPr>
            <p:nvPr/>
          </p:nvSpPr>
          <p:spPr bwMode="auto">
            <a:xfrm>
              <a:off x="7889935" y="5235061"/>
              <a:ext cx="14827" cy="13051"/>
            </a:xfrm>
            <a:custGeom>
              <a:avLst/>
              <a:gdLst/>
              <a:ahLst/>
              <a:cxnLst>
                <a:cxn ang="0">
                  <a:pos x="9" y="10"/>
                </a:cxn>
                <a:cxn ang="0">
                  <a:pos x="12" y="9"/>
                </a:cxn>
                <a:cxn ang="0">
                  <a:pos x="7" y="0"/>
                </a:cxn>
                <a:cxn ang="0">
                  <a:pos x="0" y="3"/>
                </a:cxn>
                <a:cxn ang="0">
                  <a:pos x="4" y="13"/>
                </a:cxn>
                <a:cxn ang="0">
                  <a:pos x="9" y="10"/>
                </a:cxn>
              </a:cxnLst>
              <a:rect l="0" t="0" r="r" b="b"/>
              <a:pathLst>
                <a:path w="12" h="13">
                  <a:moveTo>
                    <a:pt x="9" y="10"/>
                  </a:moveTo>
                  <a:lnTo>
                    <a:pt x="12" y="9"/>
                  </a:lnTo>
                  <a:lnTo>
                    <a:pt x="7" y="0"/>
                  </a:lnTo>
                  <a:lnTo>
                    <a:pt x="0" y="3"/>
                  </a:lnTo>
                  <a:lnTo>
                    <a:pt x="4" y="13"/>
                  </a:lnTo>
                  <a:lnTo>
                    <a:pt x="9" y="10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27" name="Freeform 331"/>
            <p:cNvSpPr>
              <a:spLocks/>
            </p:cNvSpPr>
            <p:nvPr/>
          </p:nvSpPr>
          <p:spPr bwMode="auto">
            <a:xfrm>
              <a:off x="7889935" y="5235061"/>
              <a:ext cx="14827" cy="13051"/>
            </a:xfrm>
            <a:custGeom>
              <a:avLst/>
              <a:gdLst/>
              <a:ahLst/>
              <a:cxnLst>
                <a:cxn ang="0">
                  <a:pos x="9" y="10"/>
                </a:cxn>
                <a:cxn ang="0">
                  <a:pos x="12" y="9"/>
                </a:cxn>
                <a:cxn ang="0">
                  <a:pos x="7" y="0"/>
                </a:cxn>
                <a:cxn ang="0">
                  <a:pos x="0" y="3"/>
                </a:cxn>
                <a:cxn ang="0">
                  <a:pos x="4" y="13"/>
                </a:cxn>
                <a:cxn ang="0">
                  <a:pos x="9" y="10"/>
                </a:cxn>
              </a:cxnLst>
              <a:rect l="0" t="0" r="r" b="b"/>
              <a:pathLst>
                <a:path w="12" h="13">
                  <a:moveTo>
                    <a:pt x="9" y="10"/>
                  </a:moveTo>
                  <a:lnTo>
                    <a:pt x="12" y="9"/>
                  </a:lnTo>
                  <a:lnTo>
                    <a:pt x="7" y="0"/>
                  </a:lnTo>
                  <a:lnTo>
                    <a:pt x="0" y="3"/>
                  </a:lnTo>
                  <a:lnTo>
                    <a:pt x="4" y="13"/>
                  </a:lnTo>
                  <a:lnTo>
                    <a:pt x="9" y="10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28" name="Freeform 332"/>
            <p:cNvSpPr>
              <a:spLocks/>
            </p:cNvSpPr>
            <p:nvPr/>
          </p:nvSpPr>
          <p:spPr bwMode="auto">
            <a:xfrm>
              <a:off x="7927675" y="5219000"/>
              <a:ext cx="12131" cy="12046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2" y="6"/>
                </a:cxn>
                <a:cxn ang="0">
                  <a:pos x="2" y="7"/>
                </a:cxn>
                <a:cxn ang="0">
                  <a:pos x="3" y="9"/>
                </a:cxn>
                <a:cxn ang="0">
                  <a:pos x="3" y="9"/>
                </a:cxn>
                <a:cxn ang="0">
                  <a:pos x="3" y="10"/>
                </a:cxn>
                <a:cxn ang="0">
                  <a:pos x="5" y="10"/>
                </a:cxn>
                <a:cxn ang="0">
                  <a:pos x="5" y="10"/>
                </a:cxn>
                <a:cxn ang="0">
                  <a:pos x="5" y="12"/>
                </a:cxn>
                <a:cxn ang="0">
                  <a:pos x="10" y="9"/>
                </a:cxn>
                <a:cxn ang="0">
                  <a:pos x="10" y="7"/>
                </a:cxn>
                <a:cxn ang="0">
                  <a:pos x="10" y="7"/>
                </a:cxn>
                <a:cxn ang="0">
                  <a:pos x="9" y="6"/>
                </a:cxn>
                <a:cxn ang="0">
                  <a:pos x="9" y="6"/>
                </a:cxn>
                <a:cxn ang="0">
                  <a:pos x="9" y="6"/>
                </a:cxn>
                <a:cxn ang="0">
                  <a:pos x="9" y="4"/>
                </a:cxn>
                <a:cxn ang="0">
                  <a:pos x="8" y="3"/>
                </a:cxn>
                <a:cxn ang="0">
                  <a:pos x="6" y="0"/>
                </a:cxn>
                <a:cxn ang="0">
                  <a:pos x="0" y="3"/>
                </a:cxn>
              </a:cxnLst>
              <a:rect l="0" t="0" r="r" b="b"/>
              <a:pathLst>
                <a:path w="10" h="12">
                  <a:moveTo>
                    <a:pt x="0" y="3"/>
                  </a:moveTo>
                  <a:lnTo>
                    <a:pt x="2" y="6"/>
                  </a:lnTo>
                  <a:lnTo>
                    <a:pt x="2" y="7"/>
                  </a:lnTo>
                  <a:lnTo>
                    <a:pt x="3" y="9"/>
                  </a:lnTo>
                  <a:lnTo>
                    <a:pt x="3" y="9"/>
                  </a:lnTo>
                  <a:lnTo>
                    <a:pt x="3" y="10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5" y="12"/>
                  </a:lnTo>
                  <a:lnTo>
                    <a:pt x="10" y="9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9" y="6"/>
                  </a:lnTo>
                  <a:lnTo>
                    <a:pt x="9" y="6"/>
                  </a:lnTo>
                  <a:lnTo>
                    <a:pt x="9" y="6"/>
                  </a:lnTo>
                  <a:lnTo>
                    <a:pt x="9" y="4"/>
                  </a:lnTo>
                  <a:lnTo>
                    <a:pt x="8" y="3"/>
                  </a:lnTo>
                  <a:lnTo>
                    <a:pt x="6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29" name="Freeform 333"/>
            <p:cNvSpPr>
              <a:spLocks/>
            </p:cNvSpPr>
            <p:nvPr/>
          </p:nvSpPr>
          <p:spPr bwMode="auto">
            <a:xfrm>
              <a:off x="7927675" y="5219000"/>
              <a:ext cx="12131" cy="12046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2" y="6"/>
                </a:cxn>
                <a:cxn ang="0">
                  <a:pos x="2" y="7"/>
                </a:cxn>
                <a:cxn ang="0">
                  <a:pos x="3" y="9"/>
                </a:cxn>
                <a:cxn ang="0">
                  <a:pos x="3" y="10"/>
                </a:cxn>
                <a:cxn ang="0">
                  <a:pos x="5" y="10"/>
                </a:cxn>
                <a:cxn ang="0">
                  <a:pos x="5" y="12"/>
                </a:cxn>
                <a:cxn ang="0">
                  <a:pos x="10" y="9"/>
                </a:cxn>
                <a:cxn ang="0">
                  <a:pos x="10" y="7"/>
                </a:cxn>
                <a:cxn ang="0">
                  <a:pos x="9" y="6"/>
                </a:cxn>
                <a:cxn ang="0">
                  <a:pos x="9" y="4"/>
                </a:cxn>
                <a:cxn ang="0">
                  <a:pos x="8" y="3"/>
                </a:cxn>
                <a:cxn ang="0">
                  <a:pos x="6" y="0"/>
                </a:cxn>
                <a:cxn ang="0">
                  <a:pos x="0" y="3"/>
                </a:cxn>
              </a:cxnLst>
              <a:rect l="0" t="0" r="r" b="b"/>
              <a:pathLst>
                <a:path w="10" h="12">
                  <a:moveTo>
                    <a:pt x="0" y="3"/>
                  </a:moveTo>
                  <a:lnTo>
                    <a:pt x="2" y="6"/>
                  </a:lnTo>
                  <a:lnTo>
                    <a:pt x="2" y="7"/>
                  </a:lnTo>
                  <a:lnTo>
                    <a:pt x="3" y="9"/>
                  </a:lnTo>
                  <a:lnTo>
                    <a:pt x="3" y="10"/>
                  </a:lnTo>
                  <a:lnTo>
                    <a:pt x="5" y="10"/>
                  </a:lnTo>
                  <a:lnTo>
                    <a:pt x="5" y="12"/>
                  </a:lnTo>
                  <a:lnTo>
                    <a:pt x="10" y="9"/>
                  </a:lnTo>
                  <a:lnTo>
                    <a:pt x="10" y="7"/>
                  </a:lnTo>
                  <a:lnTo>
                    <a:pt x="9" y="6"/>
                  </a:lnTo>
                  <a:lnTo>
                    <a:pt x="9" y="4"/>
                  </a:lnTo>
                  <a:lnTo>
                    <a:pt x="8" y="3"/>
                  </a:lnTo>
                  <a:lnTo>
                    <a:pt x="6" y="0"/>
                  </a:lnTo>
                  <a:lnTo>
                    <a:pt x="0" y="3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0" name="Freeform 334"/>
            <p:cNvSpPr>
              <a:spLocks/>
            </p:cNvSpPr>
            <p:nvPr/>
          </p:nvSpPr>
          <p:spPr bwMode="auto">
            <a:xfrm>
              <a:off x="7922284" y="5192899"/>
              <a:ext cx="20219" cy="29112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7" y="4"/>
                </a:cxn>
                <a:cxn ang="0">
                  <a:pos x="3" y="7"/>
                </a:cxn>
                <a:cxn ang="0">
                  <a:pos x="2" y="12"/>
                </a:cxn>
                <a:cxn ang="0">
                  <a:pos x="0" y="15"/>
                </a:cxn>
                <a:cxn ang="0">
                  <a:pos x="0" y="19"/>
                </a:cxn>
                <a:cxn ang="0">
                  <a:pos x="0" y="23"/>
                </a:cxn>
                <a:cxn ang="0">
                  <a:pos x="3" y="26"/>
                </a:cxn>
                <a:cxn ang="0">
                  <a:pos x="4" y="29"/>
                </a:cxn>
                <a:cxn ang="0">
                  <a:pos x="10" y="26"/>
                </a:cxn>
                <a:cxn ang="0">
                  <a:pos x="9" y="23"/>
                </a:cxn>
                <a:cxn ang="0">
                  <a:pos x="7" y="20"/>
                </a:cxn>
                <a:cxn ang="0">
                  <a:pos x="7" y="17"/>
                </a:cxn>
                <a:cxn ang="0">
                  <a:pos x="7" y="16"/>
                </a:cxn>
                <a:cxn ang="0">
                  <a:pos x="7" y="15"/>
                </a:cxn>
                <a:cxn ang="0">
                  <a:pos x="9" y="12"/>
                </a:cxn>
                <a:cxn ang="0">
                  <a:pos x="12" y="10"/>
                </a:cxn>
                <a:cxn ang="0">
                  <a:pos x="16" y="7"/>
                </a:cxn>
                <a:cxn ang="0">
                  <a:pos x="12" y="0"/>
                </a:cxn>
              </a:cxnLst>
              <a:rect l="0" t="0" r="r" b="b"/>
              <a:pathLst>
                <a:path w="16" h="29">
                  <a:moveTo>
                    <a:pt x="12" y="0"/>
                  </a:moveTo>
                  <a:lnTo>
                    <a:pt x="7" y="4"/>
                  </a:lnTo>
                  <a:lnTo>
                    <a:pt x="3" y="7"/>
                  </a:lnTo>
                  <a:lnTo>
                    <a:pt x="2" y="12"/>
                  </a:lnTo>
                  <a:lnTo>
                    <a:pt x="0" y="15"/>
                  </a:lnTo>
                  <a:lnTo>
                    <a:pt x="0" y="19"/>
                  </a:lnTo>
                  <a:lnTo>
                    <a:pt x="0" y="23"/>
                  </a:lnTo>
                  <a:lnTo>
                    <a:pt x="3" y="26"/>
                  </a:lnTo>
                  <a:lnTo>
                    <a:pt x="4" y="29"/>
                  </a:lnTo>
                  <a:lnTo>
                    <a:pt x="10" y="26"/>
                  </a:lnTo>
                  <a:lnTo>
                    <a:pt x="9" y="23"/>
                  </a:lnTo>
                  <a:lnTo>
                    <a:pt x="7" y="20"/>
                  </a:lnTo>
                  <a:lnTo>
                    <a:pt x="7" y="17"/>
                  </a:lnTo>
                  <a:lnTo>
                    <a:pt x="7" y="16"/>
                  </a:lnTo>
                  <a:lnTo>
                    <a:pt x="7" y="15"/>
                  </a:lnTo>
                  <a:lnTo>
                    <a:pt x="9" y="12"/>
                  </a:lnTo>
                  <a:lnTo>
                    <a:pt x="12" y="10"/>
                  </a:lnTo>
                  <a:lnTo>
                    <a:pt x="16" y="7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1" name="Freeform 335"/>
            <p:cNvSpPr>
              <a:spLocks/>
            </p:cNvSpPr>
            <p:nvPr/>
          </p:nvSpPr>
          <p:spPr bwMode="auto">
            <a:xfrm>
              <a:off x="7922284" y="5192899"/>
              <a:ext cx="20219" cy="29112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7" y="4"/>
                </a:cxn>
                <a:cxn ang="0">
                  <a:pos x="3" y="7"/>
                </a:cxn>
                <a:cxn ang="0">
                  <a:pos x="2" y="12"/>
                </a:cxn>
                <a:cxn ang="0">
                  <a:pos x="0" y="15"/>
                </a:cxn>
                <a:cxn ang="0">
                  <a:pos x="0" y="19"/>
                </a:cxn>
                <a:cxn ang="0">
                  <a:pos x="0" y="23"/>
                </a:cxn>
                <a:cxn ang="0">
                  <a:pos x="3" y="26"/>
                </a:cxn>
                <a:cxn ang="0">
                  <a:pos x="4" y="29"/>
                </a:cxn>
                <a:cxn ang="0">
                  <a:pos x="10" y="26"/>
                </a:cxn>
                <a:cxn ang="0">
                  <a:pos x="9" y="23"/>
                </a:cxn>
                <a:cxn ang="0">
                  <a:pos x="7" y="20"/>
                </a:cxn>
                <a:cxn ang="0">
                  <a:pos x="7" y="17"/>
                </a:cxn>
                <a:cxn ang="0">
                  <a:pos x="7" y="16"/>
                </a:cxn>
                <a:cxn ang="0">
                  <a:pos x="7" y="15"/>
                </a:cxn>
                <a:cxn ang="0">
                  <a:pos x="9" y="12"/>
                </a:cxn>
                <a:cxn ang="0">
                  <a:pos x="12" y="10"/>
                </a:cxn>
                <a:cxn ang="0">
                  <a:pos x="16" y="7"/>
                </a:cxn>
                <a:cxn ang="0">
                  <a:pos x="12" y="0"/>
                </a:cxn>
              </a:cxnLst>
              <a:rect l="0" t="0" r="r" b="b"/>
              <a:pathLst>
                <a:path w="16" h="29">
                  <a:moveTo>
                    <a:pt x="12" y="0"/>
                  </a:moveTo>
                  <a:lnTo>
                    <a:pt x="7" y="4"/>
                  </a:lnTo>
                  <a:lnTo>
                    <a:pt x="3" y="7"/>
                  </a:lnTo>
                  <a:lnTo>
                    <a:pt x="2" y="12"/>
                  </a:lnTo>
                  <a:lnTo>
                    <a:pt x="0" y="15"/>
                  </a:lnTo>
                  <a:lnTo>
                    <a:pt x="0" y="19"/>
                  </a:lnTo>
                  <a:lnTo>
                    <a:pt x="0" y="23"/>
                  </a:lnTo>
                  <a:lnTo>
                    <a:pt x="3" y="26"/>
                  </a:lnTo>
                  <a:lnTo>
                    <a:pt x="4" y="29"/>
                  </a:lnTo>
                  <a:lnTo>
                    <a:pt x="10" y="26"/>
                  </a:lnTo>
                  <a:lnTo>
                    <a:pt x="9" y="23"/>
                  </a:lnTo>
                  <a:lnTo>
                    <a:pt x="7" y="20"/>
                  </a:lnTo>
                  <a:lnTo>
                    <a:pt x="7" y="17"/>
                  </a:lnTo>
                  <a:lnTo>
                    <a:pt x="7" y="16"/>
                  </a:lnTo>
                  <a:lnTo>
                    <a:pt x="7" y="15"/>
                  </a:lnTo>
                  <a:lnTo>
                    <a:pt x="9" y="12"/>
                  </a:lnTo>
                  <a:lnTo>
                    <a:pt x="12" y="10"/>
                  </a:lnTo>
                  <a:lnTo>
                    <a:pt x="16" y="7"/>
                  </a:lnTo>
                  <a:lnTo>
                    <a:pt x="12" y="0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2" name="Freeform 336"/>
            <p:cNvSpPr>
              <a:spLocks/>
            </p:cNvSpPr>
            <p:nvPr/>
          </p:nvSpPr>
          <p:spPr bwMode="auto">
            <a:xfrm>
              <a:off x="7962720" y="5201934"/>
              <a:ext cx="16175" cy="13050"/>
            </a:xfrm>
            <a:custGeom>
              <a:avLst/>
              <a:gdLst/>
              <a:ahLst/>
              <a:cxnLst>
                <a:cxn ang="0">
                  <a:pos x="7" y="11"/>
                </a:cxn>
                <a:cxn ang="0">
                  <a:pos x="12" y="10"/>
                </a:cxn>
                <a:cxn ang="0">
                  <a:pos x="6" y="0"/>
                </a:cxn>
                <a:cxn ang="0">
                  <a:pos x="0" y="4"/>
                </a:cxn>
                <a:cxn ang="0">
                  <a:pos x="5" y="13"/>
                </a:cxn>
                <a:cxn ang="0">
                  <a:pos x="7" y="11"/>
                </a:cxn>
              </a:cxnLst>
              <a:rect l="0" t="0" r="r" b="b"/>
              <a:pathLst>
                <a:path w="12" h="13">
                  <a:moveTo>
                    <a:pt x="7" y="11"/>
                  </a:moveTo>
                  <a:lnTo>
                    <a:pt x="12" y="10"/>
                  </a:lnTo>
                  <a:lnTo>
                    <a:pt x="6" y="0"/>
                  </a:lnTo>
                  <a:lnTo>
                    <a:pt x="0" y="4"/>
                  </a:lnTo>
                  <a:lnTo>
                    <a:pt x="5" y="13"/>
                  </a:lnTo>
                  <a:lnTo>
                    <a:pt x="7" y="11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3" name="Freeform 337"/>
            <p:cNvSpPr>
              <a:spLocks/>
            </p:cNvSpPr>
            <p:nvPr/>
          </p:nvSpPr>
          <p:spPr bwMode="auto">
            <a:xfrm>
              <a:off x="8156815" y="5342475"/>
              <a:ext cx="20219" cy="30116"/>
            </a:xfrm>
            <a:custGeom>
              <a:avLst/>
              <a:gdLst/>
              <a:ahLst/>
              <a:cxnLst>
                <a:cxn ang="0">
                  <a:pos x="16" y="30"/>
                </a:cxn>
                <a:cxn ang="0">
                  <a:pos x="16" y="26"/>
                </a:cxn>
                <a:cxn ang="0">
                  <a:pos x="16" y="21"/>
                </a:cxn>
                <a:cxn ang="0">
                  <a:pos x="16" y="17"/>
                </a:cxn>
                <a:cxn ang="0">
                  <a:pos x="14" y="14"/>
                </a:cxn>
                <a:cxn ang="0">
                  <a:pos x="13" y="11"/>
                </a:cxn>
                <a:cxn ang="0">
                  <a:pos x="10" y="7"/>
                </a:cxn>
                <a:cxn ang="0">
                  <a:pos x="9" y="4"/>
                </a:cxn>
                <a:cxn ang="0">
                  <a:pos x="6" y="0"/>
                </a:cxn>
                <a:cxn ang="0">
                  <a:pos x="0" y="4"/>
                </a:cxn>
                <a:cxn ang="0">
                  <a:pos x="1" y="8"/>
                </a:cxn>
                <a:cxn ang="0">
                  <a:pos x="4" y="11"/>
                </a:cxn>
                <a:cxn ang="0">
                  <a:pos x="6" y="14"/>
                </a:cxn>
                <a:cxn ang="0">
                  <a:pos x="7" y="17"/>
                </a:cxn>
                <a:cxn ang="0">
                  <a:pos x="9" y="20"/>
                </a:cxn>
                <a:cxn ang="0">
                  <a:pos x="9" y="23"/>
                </a:cxn>
                <a:cxn ang="0">
                  <a:pos x="9" y="26"/>
                </a:cxn>
                <a:cxn ang="0">
                  <a:pos x="9" y="29"/>
                </a:cxn>
                <a:cxn ang="0">
                  <a:pos x="16" y="30"/>
                </a:cxn>
              </a:cxnLst>
              <a:rect l="0" t="0" r="r" b="b"/>
              <a:pathLst>
                <a:path w="16" h="30">
                  <a:moveTo>
                    <a:pt x="16" y="30"/>
                  </a:moveTo>
                  <a:lnTo>
                    <a:pt x="16" y="26"/>
                  </a:lnTo>
                  <a:lnTo>
                    <a:pt x="16" y="21"/>
                  </a:lnTo>
                  <a:lnTo>
                    <a:pt x="16" y="17"/>
                  </a:lnTo>
                  <a:lnTo>
                    <a:pt x="14" y="14"/>
                  </a:lnTo>
                  <a:lnTo>
                    <a:pt x="13" y="11"/>
                  </a:lnTo>
                  <a:lnTo>
                    <a:pt x="10" y="7"/>
                  </a:lnTo>
                  <a:lnTo>
                    <a:pt x="9" y="4"/>
                  </a:lnTo>
                  <a:lnTo>
                    <a:pt x="6" y="0"/>
                  </a:lnTo>
                  <a:lnTo>
                    <a:pt x="0" y="4"/>
                  </a:lnTo>
                  <a:lnTo>
                    <a:pt x="1" y="8"/>
                  </a:lnTo>
                  <a:lnTo>
                    <a:pt x="4" y="11"/>
                  </a:lnTo>
                  <a:lnTo>
                    <a:pt x="6" y="14"/>
                  </a:lnTo>
                  <a:lnTo>
                    <a:pt x="7" y="17"/>
                  </a:lnTo>
                  <a:lnTo>
                    <a:pt x="9" y="20"/>
                  </a:lnTo>
                  <a:lnTo>
                    <a:pt x="9" y="23"/>
                  </a:lnTo>
                  <a:lnTo>
                    <a:pt x="9" y="26"/>
                  </a:lnTo>
                  <a:lnTo>
                    <a:pt x="9" y="29"/>
                  </a:lnTo>
                  <a:lnTo>
                    <a:pt x="16" y="30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4" name="Freeform 338"/>
            <p:cNvSpPr>
              <a:spLocks/>
            </p:cNvSpPr>
            <p:nvPr/>
          </p:nvSpPr>
          <p:spPr bwMode="auto">
            <a:xfrm>
              <a:off x="8156815" y="5342475"/>
              <a:ext cx="20219" cy="30116"/>
            </a:xfrm>
            <a:custGeom>
              <a:avLst/>
              <a:gdLst/>
              <a:ahLst/>
              <a:cxnLst>
                <a:cxn ang="0">
                  <a:pos x="16" y="30"/>
                </a:cxn>
                <a:cxn ang="0">
                  <a:pos x="16" y="26"/>
                </a:cxn>
                <a:cxn ang="0">
                  <a:pos x="16" y="21"/>
                </a:cxn>
                <a:cxn ang="0">
                  <a:pos x="16" y="17"/>
                </a:cxn>
                <a:cxn ang="0">
                  <a:pos x="14" y="14"/>
                </a:cxn>
                <a:cxn ang="0">
                  <a:pos x="13" y="11"/>
                </a:cxn>
                <a:cxn ang="0">
                  <a:pos x="10" y="7"/>
                </a:cxn>
                <a:cxn ang="0">
                  <a:pos x="9" y="4"/>
                </a:cxn>
                <a:cxn ang="0">
                  <a:pos x="6" y="0"/>
                </a:cxn>
                <a:cxn ang="0">
                  <a:pos x="0" y="4"/>
                </a:cxn>
                <a:cxn ang="0">
                  <a:pos x="1" y="8"/>
                </a:cxn>
                <a:cxn ang="0">
                  <a:pos x="4" y="11"/>
                </a:cxn>
                <a:cxn ang="0">
                  <a:pos x="6" y="14"/>
                </a:cxn>
                <a:cxn ang="0">
                  <a:pos x="7" y="17"/>
                </a:cxn>
                <a:cxn ang="0">
                  <a:pos x="9" y="20"/>
                </a:cxn>
                <a:cxn ang="0">
                  <a:pos x="9" y="23"/>
                </a:cxn>
                <a:cxn ang="0">
                  <a:pos x="9" y="26"/>
                </a:cxn>
                <a:cxn ang="0">
                  <a:pos x="9" y="29"/>
                </a:cxn>
                <a:cxn ang="0">
                  <a:pos x="16" y="30"/>
                </a:cxn>
              </a:cxnLst>
              <a:rect l="0" t="0" r="r" b="b"/>
              <a:pathLst>
                <a:path w="16" h="30">
                  <a:moveTo>
                    <a:pt x="16" y="30"/>
                  </a:moveTo>
                  <a:lnTo>
                    <a:pt x="16" y="26"/>
                  </a:lnTo>
                  <a:lnTo>
                    <a:pt x="16" y="21"/>
                  </a:lnTo>
                  <a:lnTo>
                    <a:pt x="16" y="17"/>
                  </a:lnTo>
                  <a:lnTo>
                    <a:pt x="14" y="14"/>
                  </a:lnTo>
                  <a:lnTo>
                    <a:pt x="13" y="11"/>
                  </a:lnTo>
                  <a:lnTo>
                    <a:pt x="10" y="7"/>
                  </a:lnTo>
                  <a:lnTo>
                    <a:pt x="9" y="4"/>
                  </a:lnTo>
                  <a:lnTo>
                    <a:pt x="6" y="0"/>
                  </a:lnTo>
                  <a:lnTo>
                    <a:pt x="0" y="4"/>
                  </a:lnTo>
                  <a:lnTo>
                    <a:pt x="1" y="8"/>
                  </a:lnTo>
                  <a:lnTo>
                    <a:pt x="4" y="11"/>
                  </a:lnTo>
                  <a:lnTo>
                    <a:pt x="6" y="14"/>
                  </a:lnTo>
                  <a:lnTo>
                    <a:pt x="7" y="17"/>
                  </a:lnTo>
                  <a:lnTo>
                    <a:pt x="9" y="20"/>
                  </a:lnTo>
                  <a:lnTo>
                    <a:pt x="9" y="23"/>
                  </a:lnTo>
                  <a:lnTo>
                    <a:pt x="9" y="26"/>
                  </a:lnTo>
                  <a:lnTo>
                    <a:pt x="9" y="29"/>
                  </a:lnTo>
                  <a:lnTo>
                    <a:pt x="16" y="30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5" name="Freeform 339"/>
            <p:cNvSpPr>
              <a:spLocks/>
            </p:cNvSpPr>
            <p:nvPr/>
          </p:nvSpPr>
          <p:spPr bwMode="auto">
            <a:xfrm>
              <a:off x="8136597" y="5371586"/>
              <a:ext cx="40436" cy="31120"/>
            </a:xfrm>
            <a:custGeom>
              <a:avLst/>
              <a:gdLst/>
              <a:ahLst/>
              <a:cxnLst>
                <a:cxn ang="0">
                  <a:pos x="7" y="31"/>
                </a:cxn>
                <a:cxn ang="0">
                  <a:pos x="8" y="28"/>
                </a:cxn>
                <a:cxn ang="0">
                  <a:pos x="13" y="26"/>
                </a:cxn>
                <a:cxn ang="0">
                  <a:pos x="16" y="23"/>
                </a:cxn>
                <a:cxn ang="0">
                  <a:pos x="20" y="18"/>
                </a:cxn>
                <a:cxn ang="0">
                  <a:pos x="24" y="14"/>
                </a:cxn>
                <a:cxn ang="0">
                  <a:pos x="27" y="11"/>
                </a:cxn>
                <a:cxn ang="0">
                  <a:pos x="30" y="7"/>
                </a:cxn>
                <a:cxn ang="0">
                  <a:pos x="33" y="1"/>
                </a:cxn>
                <a:cxn ang="0">
                  <a:pos x="26" y="0"/>
                </a:cxn>
                <a:cxn ang="0">
                  <a:pos x="24" y="2"/>
                </a:cxn>
                <a:cxn ang="0">
                  <a:pos x="21" y="7"/>
                </a:cxn>
                <a:cxn ang="0">
                  <a:pos x="18" y="10"/>
                </a:cxn>
                <a:cxn ang="0">
                  <a:pos x="16" y="14"/>
                </a:cxn>
                <a:cxn ang="0">
                  <a:pos x="11" y="17"/>
                </a:cxn>
                <a:cxn ang="0">
                  <a:pos x="7" y="21"/>
                </a:cxn>
                <a:cxn ang="0">
                  <a:pos x="4" y="24"/>
                </a:cxn>
                <a:cxn ang="0">
                  <a:pos x="0" y="28"/>
                </a:cxn>
                <a:cxn ang="0">
                  <a:pos x="7" y="31"/>
                </a:cxn>
              </a:cxnLst>
              <a:rect l="0" t="0" r="r" b="b"/>
              <a:pathLst>
                <a:path w="33" h="31">
                  <a:moveTo>
                    <a:pt x="7" y="31"/>
                  </a:moveTo>
                  <a:lnTo>
                    <a:pt x="8" y="28"/>
                  </a:lnTo>
                  <a:lnTo>
                    <a:pt x="13" y="26"/>
                  </a:lnTo>
                  <a:lnTo>
                    <a:pt x="16" y="23"/>
                  </a:lnTo>
                  <a:lnTo>
                    <a:pt x="20" y="18"/>
                  </a:lnTo>
                  <a:lnTo>
                    <a:pt x="24" y="14"/>
                  </a:lnTo>
                  <a:lnTo>
                    <a:pt x="27" y="11"/>
                  </a:lnTo>
                  <a:lnTo>
                    <a:pt x="30" y="7"/>
                  </a:lnTo>
                  <a:lnTo>
                    <a:pt x="33" y="1"/>
                  </a:lnTo>
                  <a:lnTo>
                    <a:pt x="26" y="0"/>
                  </a:lnTo>
                  <a:lnTo>
                    <a:pt x="24" y="2"/>
                  </a:lnTo>
                  <a:lnTo>
                    <a:pt x="21" y="7"/>
                  </a:lnTo>
                  <a:lnTo>
                    <a:pt x="18" y="10"/>
                  </a:lnTo>
                  <a:lnTo>
                    <a:pt x="16" y="14"/>
                  </a:lnTo>
                  <a:lnTo>
                    <a:pt x="11" y="17"/>
                  </a:lnTo>
                  <a:lnTo>
                    <a:pt x="7" y="21"/>
                  </a:lnTo>
                  <a:lnTo>
                    <a:pt x="4" y="24"/>
                  </a:lnTo>
                  <a:lnTo>
                    <a:pt x="0" y="28"/>
                  </a:lnTo>
                  <a:lnTo>
                    <a:pt x="7" y="31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6" name="Freeform 340"/>
            <p:cNvSpPr>
              <a:spLocks/>
            </p:cNvSpPr>
            <p:nvPr/>
          </p:nvSpPr>
          <p:spPr bwMode="auto">
            <a:xfrm>
              <a:off x="8136597" y="5371586"/>
              <a:ext cx="40436" cy="31120"/>
            </a:xfrm>
            <a:custGeom>
              <a:avLst/>
              <a:gdLst/>
              <a:ahLst/>
              <a:cxnLst>
                <a:cxn ang="0">
                  <a:pos x="7" y="31"/>
                </a:cxn>
                <a:cxn ang="0">
                  <a:pos x="8" y="28"/>
                </a:cxn>
                <a:cxn ang="0">
                  <a:pos x="13" y="26"/>
                </a:cxn>
                <a:cxn ang="0">
                  <a:pos x="16" y="23"/>
                </a:cxn>
                <a:cxn ang="0">
                  <a:pos x="20" y="18"/>
                </a:cxn>
                <a:cxn ang="0">
                  <a:pos x="24" y="14"/>
                </a:cxn>
                <a:cxn ang="0">
                  <a:pos x="27" y="11"/>
                </a:cxn>
                <a:cxn ang="0">
                  <a:pos x="30" y="7"/>
                </a:cxn>
                <a:cxn ang="0">
                  <a:pos x="33" y="1"/>
                </a:cxn>
                <a:cxn ang="0">
                  <a:pos x="26" y="0"/>
                </a:cxn>
                <a:cxn ang="0">
                  <a:pos x="24" y="2"/>
                </a:cxn>
                <a:cxn ang="0">
                  <a:pos x="21" y="7"/>
                </a:cxn>
                <a:cxn ang="0">
                  <a:pos x="18" y="10"/>
                </a:cxn>
                <a:cxn ang="0">
                  <a:pos x="16" y="14"/>
                </a:cxn>
                <a:cxn ang="0">
                  <a:pos x="11" y="17"/>
                </a:cxn>
                <a:cxn ang="0">
                  <a:pos x="7" y="21"/>
                </a:cxn>
                <a:cxn ang="0">
                  <a:pos x="4" y="24"/>
                </a:cxn>
                <a:cxn ang="0">
                  <a:pos x="0" y="28"/>
                </a:cxn>
                <a:cxn ang="0">
                  <a:pos x="7" y="31"/>
                </a:cxn>
              </a:cxnLst>
              <a:rect l="0" t="0" r="r" b="b"/>
              <a:pathLst>
                <a:path w="33" h="31">
                  <a:moveTo>
                    <a:pt x="7" y="31"/>
                  </a:moveTo>
                  <a:lnTo>
                    <a:pt x="8" y="28"/>
                  </a:lnTo>
                  <a:lnTo>
                    <a:pt x="13" y="26"/>
                  </a:lnTo>
                  <a:lnTo>
                    <a:pt x="16" y="23"/>
                  </a:lnTo>
                  <a:lnTo>
                    <a:pt x="20" y="18"/>
                  </a:lnTo>
                  <a:lnTo>
                    <a:pt x="24" y="14"/>
                  </a:lnTo>
                  <a:lnTo>
                    <a:pt x="27" y="11"/>
                  </a:lnTo>
                  <a:lnTo>
                    <a:pt x="30" y="7"/>
                  </a:lnTo>
                  <a:lnTo>
                    <a:pt x="33" y="1"/>
                  </a:lnTo>
                  <a:lnTo>
                    <a:pt x="26" y="0"/>
                  </a:lnTo>
                  <a:lnTo>
                    <a:pt x="24" y="2"/>
                  </a:lnTo>
                  <a:lnTo>
                    <a:pt x="21" y="7"/>
                  </a:lnTo>
                  <a:lnTo>
                    <a:pt x="18" y="10"/>
                  </a:lnTo>
                  <a:lnTo>
                    <a:pt x="16" y="14"/>
                  </a:lnTo>
                  <a:lnTo>
                    <a:pt x="11" y="17"/>
                  </a:lnTo>
                  <a:lnTo>
                    <a:pt x="7" y="21"/>
                  </a:lnTo>
                  <a:lnTo>
                    <a:pt x="4" y="24"/>
                  </a:lnTo>
                  <a:lnTo>
                    <a:pt x="0" y="28"/>
                  </a:lnTo>
                  <a:lnTo>
                    <a:pt x="7" y="31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7" name="Freeform 341"/>
            <p:cNvSpPr>
              <a:spLocks/>
            </p:cNvSpPr>
            <p:nvPr/>
          </p:nvSpPr>
          <p:spPr bwMode="auto">
            <a:xfrm>
              <a:off x="8113683" y="5399694"/>
              <a:ext cx="31002" cy="38147"/>
            </a:xfrm>
            <a:custGeom>
              <a:avLst/>
              <a:gdLst/>
              <a:ahLst/>
              <a:cxnLst>
                <a:cxn ang="0">
                  <a:pos x="8" y="38"/>
                </a:cxn>
                <a:cxn ang="0">
                  <a:pos x="9" y="34"/>
                </a:cxn>
                <a:cxn ang="0">
                  <a:pos x="11" y="29"/>
                </a:cxn>
                <a:cxn ang="0">
                  <a:pos x="12" y="25"/>
                </a:cxn>
                <a:cxn ang="0">
                  <a:pos x="13" y="21"/>
                </a:cxn>
                <a:cxn ang="0">
                  <a:pos x="16" y="16"/>
                </a:cxn>
                <a:cxn ang="0">
                  <a:pos x="19" y="12"/>
                </a:cxn>
                <a:cxn ang="0">
                  <a:pos x="22" y="9"/>
                </a:cxn>
                <a:cxn ang="0">
                  <a:pos x="25" y="3"/>
                </a:cxn>
                <a:cxn ang="0">
                  <a:pos x="18" y="0"/>
                </a:cxn>
                <a:cxn ang="0">
                  <a:pos x="16" y="5"/>
                </a:cxn>
                <a:cxn ang="0">
                  <a:pos x="12" y="9"/>
                </a:cxn>
                <a:cxn ang="0">
                  <a:pos x="9" y="13"/>
                </a:cxn>
                <a:cxn ang="0">
                  <a:pos x="8" y="19"/>
                </a:cxn>
                <a:cxn ang="0">
                  <a:pos x="5" y="22"/>
                </a:cxn>
                <a:cxn ang="0">
                  <a:pos x="3" y="28"/>
                </a:cxn>
                <a:cxn ang="0">
                  <a:pos x="2" y="32"/>
                </a:cxn>
                <a:cxn ang="0">
                  <a:pos x="0" y="38"/>
                </a:cxn>
                <a:cxn ang="0">
                  <a:pos x="8" y="38"/>
                </a:cxn>
              </a:cxnLst>
              <a:rect l="0" t="0" r="r" b="b"/>
              <a:pathLst>
                <a:path w="25" h="38">
                  <a:moveTo>
                    <a:pt x="8" y="38"/>
                  </a:moveTo>
                  <a:lnTo>
                    <a:pt x="9" y="34"/>
                  </a:lnTo>
                  <a:lnTo>
                    <a:pt x="11" y="29"/>
                  </a:lnTo>
                  <a:lnTo>
                    <a:pt x="12" y="25"/>
                  </a:lnTo>
                  <a:lnTo>
                    <a:pt x="13" y="21"/>
                  </a:lnTo>
                  <a:lnTo>
                    <a:pt x="16" y="16"/>
                  </a:lnTo>
                  <a:lnTo>
                    <a:pt x="19" y="12"/>
                  </a:lnTo>
                  <a:lnTo>
                    <a:pt x="22" y="9"/>
                  </a:lnTo>
                  <a:lnTo>
                    <a:pt x="25" y="3"/>
                  </a:lnTo>
                  <a:lnTo>
                    <a:pt x="18" y="0"/>
                  </a:lnTo>
                  <a:lnTo>
                    <a:pt x="16" y="5"/>
                  </a:lnTo>
                  <a:lnTo>
                    <a:pt x="12" y="9"/>
                  </a:lnTo>
                  <a:lnTo>
                    <a:pt x="9" y="13"/>
                  </a:lnTo>
                  <a:lnTo>
                    <a:pt x="8" y="19"/>
                  </a:lnTo>
                  <a:lnTo>
                    <a:pt x="5" y="22"/>
                  </a:lnTo>
                  <a:lnTo>
                    <a:pt x="3" y="28"/>
                  </a:lnTo>
                  <a:lnTo>
                    <a:pt x="2" y="32"/>
                  </a:lnTo>
                  <a:lnTo>
                    <a:pt x="0" y="38"/>
                  </a:lnTo>
                  <a:lnTo>
                    <a:pt x="8" y="38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8" name="Freeform 342"/>
            <p:cNvSpPr>
              <a:spLocks/>
            </p:cNvSpPr>
            <p:nvPr/>
          </p:nvSpPr>
          <p:spPr bwMode="auto">
            <a:xfrm>
              <a:off x="8113683" y="5399694"/>
              <a:ext cx="31002" cy="38147"/>
            </a:xfrm>
            <a:custGeom>
              <a:avLst/>
              <a:gdLst/>
              <a:ahLst/>
              <a:cxnLst>
                <a:cxn ang="0">
                  <a:pos x="8" y="38"/>
                </a:cxn>
                <a:cxn ang="0">
                  <a:pos x="9" y="34"/>
                </a:cxn>
                <a:cxn ang="0">
                  <a:pos x="11" y="29"/>
                </a:cxn>
                <a:cxn ang="0">
                  <a:pos x="12" y="25"/>
                </a:cxn>
                <a:cxn ang="0">
                  <a:pos x="13" y="21"/>
                </a:cxn>
                <a:cxn ang="0">
                  <a:pos x="16" y="16"/>
                </a:cxn>
                <a:cxn ang="0">
                  <a:pos x="19" y="12"/>
                </a:cxn>
                <a:cxn ang="0">
                  <a:pos x="22" y="9"/>
                </a:cxn>
                <a:cxn ang="0">
                  <a:pos x="25" y="3"/>
                </a:cxn>
                <a:cxn ang="0">
                  <a:pos x="18" y="0"/>
                </a:cxn>
                <a:cxn ang="0">
                  <a:pos x="16" y="5"/>
                </a:cxn>
                <a:cxn ang="0">
                  <a:pos x="12" y="9"/>
                </a:cxn>
                <a:cxn ang="0">
                  <a:pos x="9" y="13"/>
                </a:cxn>
                <a:cxn ang="0">
                  <a:pos x="8" y="19"/>
                </a:cxn>
                <a:cxn ang="0">
                  <a:pos x="5" y="22"/>
                </a:cxn>
                <a:cxn ang="0">
                  <a:pos x="3" y="28"/>
                </a:cxn>
                <a:cxn ang="0">
                  <a:pos x="2" y="32"/>
                </a:cxn>
                <a:cxn ang="0">
                  <a:pos x="0" y="38"/>
                </a:cxn>
                <a:cxn ang="0">
                  <a:pos x="8" y="38"/>
                </a:cxn>
              </a:cxnLst>
              <a:rect l="0" t="0" r="r" b="b"/>
              <a:pathLst>
                <a:path w="25" h="38">
                  <a:moveTo>
                    <a:pt x="8" y="38"/>
                  </a:moveTo>
                  <a:lnTo>
                    <a:pt x="9" y="34"/>
                  </a:lnTo>
                  <a:lnTo>
                    <a:pt x="11" y="29"/>
                  </a:lnTo>
                  <a:lnTo>
                    <a:pt x="12" y="25"/>
                  </a:lnTo>
                  <a:lnTo>
                    <a:pt x="13" y="21"/>
                  </a:lnTo>
                  <a:lnTo>
                    <a:pt x="16" y="16"/>
                  </a:lnTo>
                  <a:lnTo>
                    <a:pt x="19" y="12"/>
                  </a:lnTo>
                  <a:lnTo>
                    <a:pt x="22" y="9"/>
                  </a:lnTo>
                  <a:lnTo>
                    <a:pt x="25" y="3"/>
                  </a:lnTo>
                  <a:lnTo>
                    <a:pt x="18" y="0"/>
                  </a:lnTo>
                  <a:lnTo>
                    <a:pt x="16" y="5"/>
                  </a:lnTo>
                  <a:lnTo>
                    <a:pt x="12" y="9"/>
                  </a:lnTo>
                  <a:lnTo>
                    <a:pt x="9" y="13"/>
                  </a:lnTo>
                  <a:lnTo>
                    <a:pt x="8" y="19"/>
                  </a:lnTo>
                  <a:lnTo>
                    <a:pt x="5" y="22"/>
                  </a:lnTo>
                  <a:lnTo>
                    <a:pt x="3" y="28"/>
                  </a:lnTo>
                  <a:lnTo>
                    <a:pt x="2" y="32"/>
                  </a:lnTo>
                  <a:lnTo>
                    <a:pt x="0" y="38"/>
                  </a:lnTo>
                  <a:lnTo>
                    <a:pt x="8" y="38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9" name="Freeform 343"/>
            <p:cNvSpPr>
              <a:spLocks/>
            </p:cNvSpPr>
            <p:nvPr/>
          </p:nvSpPr>
          <p:spPr bwMode="auto">
            <a:xfrm>
              <a:off x="8113683" y="5437841"/>
              <a:ext cx="24262" cy="26100"/>
            </a:xfrm>
            <a:custGeom>
              <a:avLst/>
              <a:gdLst/>
              <a:ahLst/>
              <a:cxnLst>
                <a:cxn ang="0">
                  <a:pos x="19" y="20"/>
                </a:cxn>
                <a:cxn ang="0">
                  <a:pos x="16" y="19"/>
                </a:cxn>
                <a:cxn ang="0">
                  <a:pos x="15" y="17"/>
                </a:cxn>
                <a:cxn ang="0">
                  <a:pos x="12" y="14"/>
                </a:cxn>
                <a:cxn ang="0">
                  <a:pos x="11" y="11"/>
                </a:cxn>
                <a:cxn ang="0">
                  <a:pos x="9" y="9"/>
                </a:cxn>
                <a:cxn ang="0">
                  <a:pos x="8" y="6"/>
                </a:cxn>
                <a:cxn ang="0">
                  <a:pos x="8" y="3"/>
                </a:cxn>
                <a:cxn ang="0">
                  <a:pos x="8" y="0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2" y="7"/>
                </a:cxn>
                <a:cxn ang="0">
                  <a:pos x="2" y="11"/>
                </a:cxn>
                <a:cxn ang="0">
                  <a:pos x="5" y="16"/>
                </a:cxn>
                <a:cxn ang="0">
                  <a:pos x="6" y="19"/>
                </a:cxn>
                <a:cxn ang="0">
                  <a:pos x="9" y="22"/>
                </a:cxn>
                <a:cxn ang="0">
                  <a:pos x="12" y="24"/>
                </a:cxn>
                <a:cxn ang="0">
                  <a:pos x="15" y="26"/>
                </a:cxn>
                <a:cxn ang="0">
                  <a:pos x="19" y="20"/>
                </a:cxn>
              </a:cxnLst>
              <a:rect l="0" t="0" r="r" b="b"/>
              <a:pathLst>
                <a:path w="19" h="26">
                  <a:moveTo>
                    <a:pt x="19" y="20"/>
                  </a:moveTo>
                  <a:lnTo>
                    <a:pt x="16" y="19"/>
                  </a:lnTo>
                  <a:lnTo>
                    <a:pt x="15" y="17"/>
                  </a:lnTo>
                  <a:lnTo>
                    <a:pt x="12" y="14"/>
                  </a:lnTo>
                  <a:lnTo>
                    <a:pt x="11" y="11"/>
                  </a:lnTo>
                  <a:lnTo>
                    <a:pt x="9" y="9"/>
                  </a:lnTo>
                  <a:lnTo>
                    <a:pt x="8" y="6"/>
                  </a:lnTo>
                  <a:lnTo>
                    <a:pt x="8" y="3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2" y="7"/>
                  </a:lnTo>
                  <a:lnTo>
                    <a:pt x="2" y="11"/>
                  </a:lnTo>
                  <a:lnTo>
                    <a:pt x="5" y="16"/>
                  </a:lnTo>
                  <a:lnTo>
                    <a:pt x="6" y="19"/>
                  </a:lnTo>
                  <a:lnTo>
                    <a:pt x="9" y="22"/>
                  </a:lnTo>
                  <a:lnTo>
                    <a:pt x="12" y="24"/>
                  </a:lnTo>
                  <a:lnTo>
                    <a:pt x="15" y="26"/>
                  </a:lnTo>
                  <a:lnTo>
                    <a:pt x="19" y="20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0" name="Freeform 344"/>
            <p:cNvSpPr>
              <a:spLocks/>
            </p:cNvSpPr>
            <p:nvPr/>
          </p:nvSpPr>
          <p:spPr bwMode="auto">
            <a:xfrm>
              <a:off x="8113683" y="5437841"/>
              <a:ext cx="24262" cy="26100"/>
            </a:xfrm>
            <a:custGeom>
              <a:avLst/>
              <a:gdLst/>
              <a:ahLst/>
              <a:cxnLst>
                <a:cxn ang="0">
                  <a:pos x="19" y="20"/>
                </a:cxn>
                <a:cxn ang="0">
                  <a:pos x="16" y="19"/>
                </a:cxn>
                <a:cxn ang="0">
                  <a:pos x="15" y="17"/>
                </a:cxn>
                <a:cxn ang="0">
                  <a:pos x="12" y="14"/>
                </a:cxn>
                <a:cxn ang="0">
                  <a:pos x="11" y="11"/>
                </a:cxn>
                <a:cxn ang="0">
                  <a:pos x="9" y="9"/>
                </a:cxn>
                <a:cxn ang="0">
                  <a:pos x="8" y="6"/>
                </a:cxn>
                <a:cxn ang="0">
                  <a:pos x="8" y="3"/>
                </a:cxn>
                <a:cxn ang="0">
                  <a:pos x="8" y="0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2" y="7"/>
                </a:cxn>
                <a:cxn ang="0">
                  <a:pos x="2" y="11"/>
                </a:cxn>
                <a:cxn ang="0">
                  <a:pos x="5" y="16"/>
                </a:cxn>
                <a:cxn ang="0">
                  <a:pos x="6" y="19"/>
                </a:cxn>
                <a:cxn ang="0">
                  <a:pos x="9" y="22"/>
                </a:cxn>
                <a:cxn ang="0">
                  <a:pos x="12" y="24"/>
                </a:cxn>
                <a:cxn ang="0">
                  <a:pos x="15" y="26"/>
                </a:cxn>
                <a:cxn ang="0">
                  <a:pos x="19" y="20"/>
                </a:cxn>
              </a:cxnLst>
              <a:rect l="0" t="0" r="r" b="b"/>
              <a:pathLst>
                <a:path w="19" h="26">
                  <a:moveTo>
                    <a:pt x="19" y="20"/>
                  </a:moveTo>
                  <a:lnTo>
                    <a:pt x="16" y="19"/>
                  </a:lnTo>
                  <a:lnTo>
                    <a:pt x="15" y="17"/>
                  </a:lnTo>
                  <a:lnTo>
                    <a:pt x="12" y="14"/>
                  </a:lnTo>
                  <a:lnTo>
                    <a:pt x="11" y="11"/>
                  </a:lnTo>
                  <a:lnTo>
                    <a:pt x="9" y="9"/>
                  </a:lnTo>
                  <a:lnTo>
                    <a:pt x="8" y="6"/>
                  </a:lnTo>
                  <a:lnTo>
                    <a:pt x="8" y="3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2" y="7"/>
                  </a:lnTo>
                  <a:lnTo>
                    <a:pt x="2" y="11"/>
                  </a:lnTo>
                  <a:lnTo>
                    <a:pt x="5" y="16"/>
                  </a:lnTo>
                  <a:lnTo>
                    <a:pt x="6" y="19"/>
                  </a:lnTo>
                  <a:lnTo>
                    <a:pt x="9" y="22"/>
                  </a:lnTo>
                  <a:lnTo>
                    <a:pt x="12" y="24"/>
                  </a:lnTo>
                  <a:lnTo>
                    <a:pt x="15" y="26"/>
                  </a:lnTo>
                  <a:lnTo>
                    <a:pt x="19" y="20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1" name="Freeform 345"/>
            <p:cNvSpPr>
              <a:spLocks/>
            </p:cNvSpPr>
            <p:nvPr/>
          </p:nvSpPr>
          <p:spPr bwMode="auto">
            <a:xfrm>
              <a:off x="8132553" y="5457918"/>
              <a:ext cx="64698" cy="19074"/>
            </a:xfrm>
            <a:custGeom>
              <a:avLst/>
              <a:gdLst/>
              <a:ahLst/>
              <a:cxnLst>
                <a:cxn ang="0">
                  <a:pos x="52" y="12"/>
                </a:cxn>
                <a:cxn ang="0">
                  <a:pos x="46" y="12"/>
                </a:cxn>
                <a:cxn ang="0">
                  <a:pos x="39" y="13"/>
                </a:cxn>
                <a:cxn ang="0">
                  <a:pos x="33" y="10"/>
                </a:cxn>
                <a:cxn ang="0">
                  <a:pos x="27" y="9"/>
                </a:cxn>
                <a:cxn ang="0">
                  <a:pos x="21" y="7"/>
                </a:cxn>
                <a:cxn ang="0">
                  <a:pos x="16" y="6"/>
                </a:cxn>
                <a:cxn ang="0">
                  <a:pos x="10" y="3"/>
                </a:cxn>
                <a:cxn ang="0">
                  <a:pos x="4" y="0"/>
                </a:cxn>
                <a:cxn ang="0">
                  <a:pos x="0" y="6"/>
                </a:cxn>
                <a:cxn ang="0">
                  <a:pos x="6" y="10"/>
                </a:cxn>
                <a:cxn ang="0">
                  <a:pos x="13" y="12"/>
                </a:cxn>
                <a:cxn ang="0">
                  <a:pos x="19" y="15"/>
                </a:cxn>
                <a:cxn ang="0">
                  <a:pos x="24" y="17"/>
                </a:cxn>
                <a:cxn ang="0">
                  <a:pos x="32" y="17"/>
                </a:cxn>
                <a:cxn ang="0">
                  <a:pos x="39" y="19"/>
                </a:cxn>
                <a:cxn ang="0">
                  <a:pos x="45" y="19"/>
                </a:cxn>
                <a:cxn ang="0">
                  <a:pos x="52" y="19"/>
                </a:cxn>
                <a:cxn ang="0">
                  <a:pos x="52" y="12"/>
                </a:cxn>
              </a:cxnLst>
              <a:rect l="0" t="0" r="r" b="b"/>
              <a:pathLst>
                <a:path w="52" h="19">
                  <a:moveTo>
                    <a:pt x="52" y="12"/>
                  </a:moveTo>
                  <a:lnTo>
                    <a:pt x="46" y="12"/>
                  </a:lnTo>
                  <a:lnTo>
                    <a:pt x="39" y="13"/>
                  </a:lnTo>
                  <a:lnTo>
                    <a:pt x="33" y="10"/>
                  </a:lnTo>
                  <a:lnTo>
                    <a:pt x="27" y="9"/>
                  </a:lnTo>
                  <a:lnTo>
                    <a:pt x="21" y="7"/>
                  </a:lnTo>
                  <a:lnTo>
                    <a:pt x="16" y="6"/>
                  </a:lnTo>
                  <a:lnTo>
                    <a:pt x="10" y="3"/>
                  </a:lnTo>
                  <a:lnTo>
                    <a:pt x="4" y="0"/>
                  </a:lnTo>
                  <a:lnTo>
                    <a:pt x="0" y="6"/>
                  </a:lnTo>
                  <a:lnTo>
                    <a:pt x="6" y="10"/>
                  </a:lnTo>
                  <a:lnTo>
                    <a:pt x="13" y="12"/>
                  </a:lnTo>
                  <a:lnTo>
                    <a:pt x="19" y="15"/>
                  </a:lnTo>
                  <a:lnTo>
                    <a:pt x="24" y="17"/>
                  </a:lnTo>
                  <a:lnTo>
                    <a:pt x="32" y="17"/>
                  </a:lnTo>
                  <a:lnTo>
                    <a:pt x="39" y="19"/>
                  </a:lnTo>
                  <a:lnTo>
                    <a:pt x="45" y="19"/>
                  </a:lnTo>
                  <a:lnTo>
                    <a:pt x="52" y="19"/>
                  </a:lnTo>
                  <a:lnTo>
                    <a:pt x="52" y="12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2" name="Freeform 346"/>
            <p:cNvSpPr>
              <a:spLocks/>
            </p:cNvSpPr>
            <p:nvPr/>
          </p:nvSpPr>
          <p:spPr bwMode="auto">
            <a:xfrm>
              <a:off x="8132553" y="5457918"/>
              <a:ext cx="64698" cy="19074"/>
            </a:xfrm>
            <a:custGeom>
              <a:avLst/>
              <a:gdLst/>
              <a:ahLst/>
              <a:cxnLst>
                <a:cxn ang="0">
                  <a:pos x="52" y="12"/>
                </a:cxn>
                <a:cxn ang="0">
                  <a:pos x="46" y="12"/>
                </a:cxn>
                <a:cxn ang="0">
                  <a:pos x="39" y="13"/>
                </a:cxn>
                <a:cxn ang="0">
                  <a:pos x="33" y="10"/>
                </a:cxn>
                <a:cxn ang="0">
                  <a:pos x="27" y="9"/>
                </a:cxn>
                <a:cxn ang="0">
                  <a:pos x="21" y="7"/>
                </a:cxn>
                <a:cxn ang="0">
                  <a:pos x="16" y="6"/>
                </a:cxn>
                <a:cxn ang="0">
                  <a:pos x="10" y="3"/>
                </a:cxn>
                <a:cxn ang="0">
                  <a:pos x="4" y="0"/>
                </a:cxn>
                <a:cxn ang="0">
                  <a:pos x="0" y="6"/>
                </a:cxn>
                <a:cxn ang="0">
                  <a:pos x="6" y="10"/>
                </a:cxn>
                <a:cxn ang="0">
                  <a:pos x="13" y="12"/>
                </a:cxn>
                <a:cxn ang="0">
                  <a:pos x="19" y="15"/>
                </a:cxn>
                <a:cxn ang="0">
                  <a:pos x="24" y="17"/>
                </a:cxn>
                <a:cxn ang="0">
                  <a:pos x="32" y="17"/>
                </a:cxn>
                <a:cxn ang="0">
                  <a:pos x="39" y="19"/>
                </a:cxn>
                <a:cxn ang="0">
                  <a:pos x="45" y="19"/>
                </a:cxn>
                <a:cxn ang="0">
                  <a:pos x="52" y="19"/>
                </a:cxn>
                <a:cxn ang="0">
                  <a:pos x="52" y="12"/>
                </a:cxn>
              </a:cxnLst>
              <a:rect l="0" t="0" r="r" b="b"/>
              <a:pathLst>
                <a:path w="52" h="19">
                  <a:moveTo>
                    <a:pt x="52" y="12"/>
                  </a:moveTo>
                  <a:lnTo>
                    <a:pt x="46" y="12"/>
                  </a:lnTo>
                  <a:lnTo>
                    <a:pt x="39" y="13"/>
                  </a:lnTo>
                  <a:lnTo>
                    <a:pt x="33" y="10"/>
                  </a:lnTo>
                  <a:lnTo>
                    <a:pt x="27" y="9"/>
                  </a:lnTo>
                  <a:lnTo>
                    <a:pt x="21" y="7"/>
                  </a:lnTo>
                  <a:lnTo>
                    <a:pt x="16" y="6"/>
                  </a:lnTo>
                  <a:lnTo>
                    <a:pt x="10" y="3"/>
                  </a:lnTo>
                  <a:lnTo>
                    <a:pt x="4" y="0"/>
                  </a:lnTo>
                  <a:lnTo>
                    <a:pt x="0" y="6"/>
                  </a:lnTo>
                  <a:lnTo>
                    <a:pt x="6" y="10"/>
                  </a:lnTo>
                  <a:lnTo>
                    <a:pt x="13" y="12"/>
                  </a:lnTo>
                  <a:lnTo>
                    <a:pt x="19" y="15"/>
                  </a:lnTo>
                  <a:lnTo>
                    <a:pt x="24" y="17"/>
                  </a:lnTo>
                  <a:lnTo>
                    <a:pt x="32" y="17"/>
                  </a:lnTo>
                  <a:lnTo>
                    <a:pt x="39" y="19"/>
                  </a:lnTo>
                  <a:lnTo>
                    <a:pt x="45" y="19"/>
                  </a:lnTo>
                  <a:lnTo>
                    <a:pt x="52" y="19"/>
                  </a:lnTo>
                  <a:lnTo>
                    <a:pt x="52" y="12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3" name="Freeform 347"/>
            <p:cNvSpPr>
              <a:spLocks/>
            </p:cNvSpPr>
            <p:nvPr/>
          </p:nvSpPr>
          <p:spPr bwMode="auto">
            <a:xfrm>
              <a:off x="8197251" y="5447880"/>
              <a:ext cx="70090" cy="29112"/>
            </a:xfrm>
            <a:custGeom>
              <a:avLst/>
              <a:gdLst/>
              <a:ahLst/>
              <a:cxnLst>
                <a:cxn ang="0">
                  <a:pos x="52" y="0"/>
                </a:cxn>
                <a:cxn ang="0">
                  <a:pos x="46" y="3"/>
                </a:cxn>
                <a:cxn ang="0">
                  <a:pos x="39" y="7"/>
                </a:cxn>
                <a:cxn ang="0">
                  <a:pos x="33" y="10"/>
                </a:cxn>
                <a:cxn ang="0">
                  <a:pos x="26" y="14"/>
                </a:cxn>
                <a:cxn ang="0">
                  <a:pos x="19" y="17"/>
                </a:cxn>
                <a:cxn ang="0">
                  <a:pos x="13" y="19"/>
                </a:cxn>
                <a:cxn ang="0">
                  <a:pos x="7" y="22"/>
                </a:cxn>
                <a:cxn ang="0">
                  <a:pos x="0" y="22"/>
                </a:cxn>
                <a:cxn ang="0">
                  <a:pos x="0" y="29"/>
                </a:cxn>
                <a:cxn ang="0">
                  <a:pos x="7" y="29"/>
                </a:cxn>
                <a:cxn ang="0">
                  <a:pos x="14" y="26"/>
                </a:cxn>
                <a:cxn ang="0">
                  <a:pos x="21" y="23"/>
                </a:cxn>
                <a:cxn ang="0">
                  <a:pos x="29" y="20"/>
                </a:cxn>
                <a:cxn ang="0">
                  <a:pos x="36" y="17"/>
                </a:cxn>
                <a:cxn ang="0">
                  <a:pos x="43" y="13"/>
                </a:cxn>
                <a:cxn ang="0">
                  <a:pos x="49" y="10"/>
                </a:cxn>
                <a:cxn ang="0">
                  <a:pos x="56" y="6"/>
                </a:cxn>
                <a:cxn ang="0">
                  <a:pos x="52" y="0"/>
                </a:cxn>
              </a:cxnLst>
              <a:rect l="0" t="0" r="r" b="b"/>
              <a:pathLst>
                <a:path w="56" h="29">
                  <a:moveTo>
                    <a:pt x="52" y="0"/>
                  </a:moveTo>
                  <a:lnTo>
                    <a:pt x="46" y="3"/>
                  </a:lnTo>
                  <a:lnTo>
                    <a:pt x="39" y="7"/>
                  </a:lnTo>
                  <a:lnTo>
                    <a:pt x="33" y="10"/>
                  </a:lnTo>
                  <a:lnTo>
                    <a:pt x="26" y="14"/>
                  </a:lnTo>
                  <a:lnTo>
                    <a:pt x="19" y="17"/>
                  </a:lnTo>
                  <a:lnTo>
                    <a:pt x="13" y="19"/>
                  </a:lnTo>
                  <a:lnTo>
                    <a:pt x="7" y="22"/>
                  </a:lnTo>
                  <a:lnTo>
                    <a:pt x="0" y="22"/>
                  </a:lnTo>
                  <a:lnTo>
                    <a:pt x="0" y="29"/>
                  </a:lnTo>
                  <a:lnTo>
                    <a:pt x="7" y="29"/>
                  </a:lnTo>
                  <a:lnTo>
                    <a:pt x="14" y="26"/>
                  </a:lnTo>
                  <a:lnTo>
                    <a:pt x="21" y="23"/>
                  </a:lnTo>
                  <a:lnTo>
                    <a:pt x="29" y="20"/>
                  </a:lnTo>
                  <a:lnTo>
                    <a:pt x="36" y="17"/>
                  </a:lnTo>
                  <a:lnTo>
                    <a:pt x="43" y="13"/>
                  </a:lnTo>
                  <a:lnTo>
                    <a:pt x="49" y="10"/>
                  </a:lnTo>
                  <a:lnTo>
                    <a:pt x="56" y="6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4" name="Freeform 348"/>
            <p:cNvSpPr>
              <a:spLocks/>
            </p:cNvSpPr>
            <p:nvPr/>
          </p:nvSpPr>
          <p:spPr bwMode="auto">
            <a:xfrm>
              <a:off x="8197251" y="5447880"/>
              <a:ext cx="70090" cy="29112"/>
            </a:xfrm>
            <a:custGeom>
              <a:avLst/>
              <a:gdLst/>
              <a:ahLst/>
              <a:cxnLst>
                <a:cxn ang="0">
                  <a:pos x="52" y="0"/>
                </a:cxn>
                <a:cxn ang="0">
                  <a:pos x="46" y="3"/>
                </a:cxn>
                <a:cxn ang="0">
                  <a:pos x="39" y="7"/>
                </a:cxn>
                <a:cxn ang="0">
                  <a:pos x="33" y="10"/>
                </a:cxn>
                <a:cxn ang="0">
                  <a:pos x="26" y="14"/>
                </a:cxn>
                <a:cxn ang="0">
                  <a:pos x="19" y="17"/>
                </a:cxn>
                <a:cxn ang="0">
                  <a:pos x="13" y="19"/>
                </a:cxn>
                <a:cxn ang="0">
                  <a:pos x="7" y="22"/>
                </a:cxn>
                <a:cxn ang="0">
                  <a:pos x="0" y="22"/>
                </a:cxn>
                <a:cxn ang="0">
                  <a:pos x="0" y="29"/>
                </a:cxn>
                <a:cxn ang="0">
                  <a:pos x="7" y="29"/>
                </a:cxn>
                <a:cxn ang="0">
                  <a:pos x="14" y="26"/>
                </a:cxn>
                <a:cxn ang="0">
                  <a:pos x="21" y="23"/>
                </a:cxn>
                <a:cxn ang="0">
                  <a:pos x="29" y="20"/>
                </a:cxn>
                <a:cxn ang="0">
                  <a:pos x="36" y="17"/>
                </a:cxn>
                <a:cxn ang="0">
                  <a:pos x="43" y="13"/>
                </a:cxn>
                <a:cxn ang="0">
                  <a:pos x="49" y="10"/>
                </a:cxn>
                <a:cxn ang="0">
                  <a:pos x="56" y="6"/>
                </a:cxn>
                <a:cxn ang="0">
                  <a:pos x="52" y="0"/>
                </a:cxn>
              </a:cxnLst>
              <a:rect l="0" t="0" r="r" b="b"/>
              <a:pathLst>
                <a:path w="56" h="29">
                  <a:moveTo>
                    <a:pt x="52" y="0"/>
                  </a:moveTo>
                  <a:lnTo>
                    <a:pt x="46" y="3"/>
                  </a:lnTo>
                  <a:lnTo>
                    <a:pt x="39" y="7"/>
                  </a:lnTo>
                  <a:lnTo>
                    <a:pt x="33" y="10"/>
                  </a:lnTo>
                  <a:lnTo>
                    <a:pt x="26" y="14"/>
                  </a:lnTo>
                  <a:lnTo>
                    <a:pt x="19" y="17"/>
                  </a:lnTo>
                  <a:lnTo>
                    <a:pt x="13" y="19"/>
                  </a:lnTo>
                  <a:lnTo>
                    <a:pt x="7" y="22"/>
                  </a:lnTo>
                  <a:lnTo>
                    <a:pt x="0" y="22"/>
                  </a:lnTo>
                  <a:lnTo>
                    <a:pt x="0" y="29"/>
                  </a:lnTo>
                  <a:lnTo>
                    <a:pt x="7" y="29"/>
                  </a:lnTo>
                  <a:lnTo>
                    <a:pt x="14" y="26"/>
                  </a:lnTo>
                  <a:lnTo>
                    <a:pt x="21" y="23"/>
                  </a:lnTo>
                  <a:lnTo>
                    <a:pt x="29" y="20"/>
                  </a:lnTo>
                  <a:lnTo>
                    <a:pt x="36" y="17"/>
                  </a:lnTo>
                  <a:lnTo>
                    <a:pt x="43" y="13"/>
                  </a:lnTo>
                  <a:lnTo>
                    <a:pt x="49" y="10"/>
                  </a:lnTo>
                  <a:lnTo>
                    <a:pt x="56" y="6"/>
                  </a:lnTo>
                  <a:lnTo>
                    <a:pt x="52" y="0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5" name="Freeform 349"/>
            <p:cNvSpPr>
              <a:spLocks/>
            </p:cNvSpPr>
            <p:nvPr/>
          </p:nvSpPr>
          <p:spPr bwMode="auto">
            <a:xfrm>
              <a:off x="7803671" y="5254135"/>
              <a:ext cx="26958" cy="27104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1" y="6"/>
                </a:cxn>
                <a:cxn ang="0">
                  <a:pos x="3" y="8"/>
                </a:cxn>
                <a:cxn ang="0">
                  <a:pos x="6" y="11"/>
                </a:cxn>
                <a:cxn ang="0">
                  <a:pos x="7" y="16"/>
                </a:cxn>
                <a:cxn ang="0">
                  <a:pos x="9" y="18"/>
                </a:cxn>
                <a:cxn ang="0">
                  <a:pos x="10" y="21"/>
                </a:cxn>
                <a:cxn ang="0">
                  <a:pos x="13" y="23"/>
                </a:cxn>
                <a:cxn ang="0">
                  <a:pos x="14" y="27"/>
                </a:cxn>
                <a:cxn ang="0">
                  <a:pos x="21" y="23"/>
                </a:cxn>
                <a:cxn ang="0">
                  <a:pos x="19" y="20"/>
                </a:cxn>
                <a:cxn ang="0">
                  <a:pos x="17" y="17"/>
                </a:cxn>
                <a:cxn ang="0">
                  <a:pos x="16" y="14"/>
                </a:cxn>
                <a:cxn ang="0">
                  <a:pos x="14" y="11"/>
                </a:cxn>
                <a:cxn ang="0">
                  <a:pos x="13" y="8"/>
                </a:cxn>
                <a:cxn ang="0">
                  <a:pos x="10" y="4"/>
                </a:cxn>
                <a:cxn ang="0">
                  <a:pos x="9" y="3"/>
                </a:cxn>
                <a:cxn ang="0">
                  <a:pos x="7" y="0"/>
                </a:cxn>
                <a:cxn ang="0">
                  <a:pos x="0" y="3"/>
                </a:cxn>
              </a:cxnLst>
              <a:rect l="0" t="0" r="r" b="b"/>
              <a:pathLst>
                <a:path w="21" h="27">
                  <a:moveTo>
                    <a:pt x="0" y="3"/>
                  </a:moveTo>
                  <a:lnTo>
                    <a:pt x="1" y="6"/>
                  </a:lnTo>
                  <a:lnTo>
                    <a:pt x="3" y="8"/>
                  </a:lnTo>
                  <a:lnTo>
                    <a:pt x="6" y="11"/>
                  </a:lnTo>
                  <a:lnTo>
                    <a:pt x="7" y="16"/>
                  </a:lnTo>
                  <a:lnTo>
                    <a:pt x="9" y="18"/>
                  </a:lnTo>
                  <a:lnTo>
                    <a:pt x="10" y="21"/>
                  </a:lnTo>
                  <a:lnTo>
                    <a:pt x="13" y="23"/>
                  </a:lnTo>
                  <a:lnTo>
                    <a:pt x="14" y="27"/>
                  </a:lnTo>
                  <a:lnTo>
                    <a:pt x="21" y="23"/>
                  </a:lnTo>
                  <a:lnTo>
                    <a:pt x="19" y="20"/>
                  </a:lnTo>
                  <a:lnTo>
                    <a:pt x="17" y="17"/>
                  </a:lnTo>
                  <a:lnTo>
                    <a:pt x="16" y="14"/>
                  </a:lnTo>
                  <a:lnTo>
                    <a:pt x="14" y="11"/>
                  </a:lnTo>
                  <a:lnTo>
                    <a:pt x="13" y="8"/>
                  </a:lnTo>
                  <a:lnTo>
                    <a:pt x="10" y="4"/>
                  </a:lnTo>
                  <a:lnTo>
                    <a:pt x="9" y="3"/>
                  </a:lnTo>
                  <a:lnTo>
                    <a:pt x="7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6" name="Freeform 350"/>
            <p:cNvSpPr>
              <a:spLocks/>
            </p:cNvSpPr>
            <p:nvPr/>
          </p:nvSpPr>
          <p:spPr bwMode="auto">
            <a:xfrm>
              <a:off x="7803671" y="5254135"/>
              <a:ext cx="26958" cy="27104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1" y="6"/>
                </a:cxn>
                <a:cxn ang="0">
                  <a:pos x="3" y="8"/>
                </a:cxn>
                <a:cxn ang="0">
                  <a:pos x="6" y="11"/>
                </a:cxn>
                <a:cxn ang="0">
                  <a:pos x="7" y="16"/>
                </a:cxn>
                <a:cxn ang="0">
                  <a:pos x="9" y="18"/>
                </a:cxn>
                <a:cxn ang="0">
                  <a:pos x="10" y="21"/>
                </a:cxn>
                <a:cxn ang="0">
                  <a:pos x="13" y="23"/>
                </a:cxn>
                <a:cxn ang="0">
                  <a:pos x="14" y="27"/>
                </a:cxn>
                <a:cxn ang="0">
                  <a:pos x="21" y="23"/>
                </a:cxn>
                <a:cxn ang="0">
                  <a:pos x="19" y="20"/>
                </a:cxn>
                <a:cxn ang="0">
                  <a:pos x="17" y="17"/>
                </a:cxn>
                <a:cxn ang="0">
                  <a:pos x="16" y="14"/>
                </a:cxn>
                <a:cxn ang="0">
                  <a:pos x="14" y="11"/>
                </a:cxn>
                <a:cxn ang="0">
                  <a:pos x="13" y="8"/>
                </a:cxn>
                <a:cxn ang="0">
                  <a:pos x="10" y="4"/>
                </a:cxn>
                <a:cxn ang="0">
                  <a:pos x="9" y="3"/>
                </a:cxn>
                <a:cxn ang="0">
                  <a:pos x="7" y="0"/>
                </a:cxn>
                <a:cxn ang="0">
                  <a:pos x="0" y="3"/>
                </a:cxn>
              </a:cxnLst>
              <a:rect l="0" t="0" r="r" b="b"/>
              <a:pathLst>
                <a:path w="21" h="27">
                  <a:moveTo>
                    <a:pt x="0" y="3"/>
                  </a:moveTo>
                  <a:lnTo>
                    <a:pt x="1" y="6"/>
                  </a:lnTo>
                  <a:lnTo>
                    <a:pt x="3" y="8"/>
                  </a:lnTo>
                  <a:lnTo>
                    <a:pt x="6" y="11"/>
                  </a:lnTo>
                  <a:lnTo>
                    <a:pt x="7" y="16"/>
                  </a:lnTo>
                  <a:lnTo>
                    <a:pt x="9" y="18"/>
                  </a:lnTo>
                  <a:lnTo>
                    <a:pt x="10" y="21"/>
                  </a:lnTo>
                  <a:lnTo>
                    <a:pt x="13" y="23"/>
                  </a:lnTo>
                  <a:lnTo>
                    <a:pt x="14" y="27"/>
                  </a:lnTo>
                  <a:lnTo>
                    <a:pt x="21" y="23"/>
                  </a:lnTo>
                  <a:lnTo>
                    <a:pt x="19" y="20"/>
                  </a:lnTo>
                  <a:lnTo>
                    <a:pt x="17" y="17"/>
                  </a:lnTo>
                  <a:lnTo>
                    <a:pt x="16" y="14"/>
                  </a:lnTo>
                  <a:lnTo>
                    <a:pt x="14" y="11"/>
                  </a:lnTo>
                  <a:lnTo>
                    <a:pt x="13" y="8"/>
                  </a:lnTo>
                  <a:lnTo>
                    <a:pt x="10" y="4"/>
                  </a:lnTo>
                  <a:lnTo>
                    <a:pt x="9" y="3"/>
                  </a:lnTo>
                  <a:lnTo>
                    <a:pt x="7" y="0"/>
                  </a:lnTo>
                  <a:lnTo>
                    <a:pt x="0" y="3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7" name="Freeform 351"/>
            <p:cNvSpPr>
              <a:spLocks/>
            </p:cNvSpPr>
            <p:nvPr/>
          </p:nvSpPr>
          <p:spPr bwMode="auto">
            <a:xfrm>
              <a:off x="7795583" y="5223015"/>
              <a:ext cx="17523" cy="34131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5"/>
                </a:cxn>
                <a:cxn ang="0">
                  <a:pos x="1" y="11"/>
                </a:cxn>
                <a:cxn ang="0">
                  <a:pos x="1" y="13"/>
                </a:cxn>
                <a:cxn ang="0">
                  <a:pos x="3" y="18"/>
                </a:cxn>
                <a:cxn ang="0">
                  <a:pos x="4" y="22"/>
                </a:cxn>
                <a:cxn ang="0">
                  <a:pos x="5" y="25"/>
                </a:cxn>
                <a:cxn ang="0">
                  <a:pos x="7" y="29"/>
                </a:cxn>
                <a:cxn ang="0">
                  <a:pos x="8" y="34"/>
                </a:cxn>
                <a:cxn ang="0">
                  <a:pos x="14" y="31"/>
                </a:cxn>
                <a:cxn ang="0">
                  <a:pos x="13" y="26"/>
                </a:cxn>
                <a:cxn ang="0">
                  <a:pos x="11" y="24"/>
                </a:cxn>
                <a:cxn ang="0">
                  <a:pos x="11" y="19"/>
                </a:cxn>
                <a:cxn ang="0">
                  <a:pos x="10" y="16"/>
                </a:cxn>
                <a:cxn ang="0">
                  <a:pos x="8" y="12"/>
                </a:cxn>
                <a:cxn ang="0">
                  <a:pos x="8" y="9"/>
                </a:cxn>
                <a:cxn ang="0">
                  <a:pos x="8" y="5"/>
                </a:cxn>
                <a:cxn ang="0">
                  <a:pos x="8" y="2"/>
                </a:cxn>
                <a:cxn ang="0">
                  <a:pos x="1" y="0"/>
                </a:cxn>
              </a:cxnLst>
              <a:rect l="0" t="0" r="r" b="b"/>
              <a:pathLst>
                <a:path w="14" h="34">
                  <a:moveTo>
                    <a:pt x="1" y="0"/>
                  </a:moveTo>
                  <a:lnTo>
                    <a:pt x="0" y="5"/>
                  </a:lnTo>
                  <a:lnTo>
                    <a:pt x="1" y="11"/>
                  </a:lnTo>
                  <a:lnTo>
                    <a:pt x="1" y="13"/>
                  </a:lnTo>
                  <a:lnTo>
                    <a:pt x="3" y="18"/>
                  </a:lnTo>
                  <a:lnTo>
                    <a:pt x="4" y="22"/>
                  </a:lnTo>
                  <a:lnTo>
                    <a:pt x="5" y="25"/>
                  </a:lnTo>
                  <a:lnTo>
                    <a:pt x="7" y="29"/>
                  </a:lnTo>
                  <a:lnTo>
                    <a:pt x="8" y="34"/>
                  </a:lnTo>
                  <a:lnTo>
                    <a:pt x="14" y="31"/>
                  </a:lnTo>
                  <a:lnTo>
                    <a:pt x="13" y="26"/>
                  </a:lnTo>
                  <a:lnTo>
                    <a:pt x="11" y="24"/>
                  </a:lnTo>
                  <a:lnTo>
                    <a:pt x="11" y="19"/>
                  </a:lnTo>
                  <a:lnTo>
                    <a:pt x="10" y="16"/>
                  </a:lnTo>
                  <a:lnTo>
                    <a:pt x="8" y="12"/>
                  </a:lnTo>
                  <a:lnTo>
                    <a:pt x="8" y="9"/>
                  </a:lnTo>
                  <a:lnTo>
                    <a:pt x="8" y="5"/>
                  </a:lnTo>
                  <a:lnTo>
                    <a:pt x="8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8" name="Freeform 352"/>
            <p:cNvSpPr>
              <a:spLocks/>
            </p:cNvSpPr>
            <p:nvPr/>
          </p:nvSpPr>
          <p:spPr bwMode="auto">
            <a:xfrm>
              <a:off x="7795583" y="5223015"/>
              <a:ext cx="17523" cy="34131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5"/>
                </a:cxn>
                <a:cxn ang="0">
                  <a:pos x="1" y="11"/>
                </a:cxn>
                <a:cxn ang="0">
                  <a:pos x="1" y="13"/>
                </a:cxn>
                <a:cxn ang="0">
                  <a:pos x="3" y="18"/>
                </a:cxn>
                <a:cxn ang="0">
                  <a:pos x="4" y="22"/>
                </a:cxn>
                <a:cxn ang="0">
                  <a:pos x="5" y="25"/>
                </a:cxn>
                <a:cxn ang="0">
                  <a:pos x="7" y="29"/>
                </a:cxn>
                <a:cxn ang="0">
                  <a:pos x="8" y="34"/>
                </a:cxn>
                <a:cxn ang="0">
                  <a:pos x="14" y="31"/>
                </a:cxn>
                <a:cxn ang="0">
                  <a:pos x="13" y="26"/>
                </a:cxn>
                <a:cxn ang="0">
                  <a:pos x="11" y="24"/>
                </a:cxn>
                <a:cxn ang="0">
                  <a:pos x="11" y="19"/>
                </a:cxn>
                <a:cxn ang="0">
                  <a:pos x="10" y="16"/>
                </a:cxn>
                <a:cxn ang="0">
                  <a:pos x="8" y="12"/>
                </a:cxn>
                <a:cxn ang="0">
                  <a:pos x="8" y="9"/>
                </a:cxn>
                <a:cxn ang="0">
                  <a:pos x="8" y="5"/>
                </a:cxn>
                <a:cxn ang="0">
                  <a:pos x="8" y="2"/>
                </a:cxn>
                <a:cxn ang="0">
                  <a:pos x="1" y="0"/>
                </a:cxn>
              </a:cxnLst>
              <a:rect l="0" t="0" r="r" b="b"/>
              <a:pathLst>
                <a:path w="14" h="34">
                  <a:moveTo>
                    <a:pt x="1" y="0"/>
                  </a:moveTo>
                  <a:lnTo>
                    <a:pt x="0" y="5"/>
                  </a:lnTo>
                  <a:lnTo>
                    <a:pt x="1" y="11"/>
                  </a:lnTo>
                  <a:lnTo>
                    <a:pt x="1" y="13"/>
                  </a:lnTo>
                  <a:lnTo>
                    <a:pt x="3" y="18"/>
                  </a:lnTo>
                  <a:lnTo>
                    <a:pt x="4" y="22"/>
                  </a:lnTo>
                  <a:lnTo>
                    <a:pt x="5" y="25"/>
                  </a:lnTo>
                  <a:lnTo>
                    <a:pt x="7" y="29"/>
                  </a:lnTo>
                  <a:lnTo>
                    <a:pt x="8" y="34"/>
                  </a:lnTo>
                  <a:lnTo>
                    <a:pt x="14" y="31"/>
                  </a:lnTo>
                  <a:lnTo>
                    <a:pt x="13" y="26"/>
                  </a:lnTo>
                  <a:lnTo>
                    <a:pt x="11" y="24"/>
                  </a:lnTo>
                  <a:lnTo>
                    <a:pt x="11" y="19"/>
                  </a:lnTo>
                  <a:lnTo>
                    <a:pt x="10" y="16"/>
                  </a:lnTo>
                  <a:lnTo>
                    <a:pt x="8" y="12"/>
                  </a:lnTo>
                  <a:lnTo>
                    <a:pt x="8" y="9"/>
                  </a:lnTo>
                  <a:lnTo>
                    <a:pt x="8" y="5"/>
                  </a:lnTo>
                  <a:lnTo>
                    <a:pt x="8" y="2"/>
                  </a:lnTo>
                  <a:lnTo>
                    <a:pt x="1" y="0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9" name="Freeform 353"/>
            <p:cNvSpPr>
              <a:spLocks/>
            </p:cNvSpPr>
            <p:nvPr/>
          </p:nvSpPr>
          <p:spPr bwMode="auto">
            <a:xfrm>
              <a:off x="7796932" y="5194907"/>
              <a:ext cx="22913" cy="30116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10" y="2"/>
                </a:cxn>
                <a:cxn ang="0">
                  <a:pos x="9" y="7"/>
                </a:cxn>
                <a:cxn ang="0">
                  <a:pos x="6" y="11"/>
                </a:cxn>
                <a:cxn ang="0">
                  <a:pos x="4" y="14"/>
                </a:cxn>
                <a:cxn ang="0">
                  <a:pos x="3" y="18"/>
                </a:cxn>
                <a:cxn ang="0">
                  <a:pos x="2" y="21"/>
                </a:cxn>
                <a:cxn ang="0">
                  <a:pos x="0" y="26"/>
                </a:cxn>
                <a:cxn ang="0">
                  <a:pos x="0" y="30"/>
                </a:cxn>
                <a:cxn ang="0">
                  <a:pos x="7" y="30"/>
                </a:cxn>
                <a:cxn ang="0">
                  <a:pos x="7" y="27"/>
                </a:cxn>
                <a:cxn ang="0">
                  <a:pos x="9" y="23"/>
                </a:cxn>
                <a:cxn ang="0">
                  <a:pos x="10" y="20"/>
                </a:cxn>
                <a:cxn ang="0">
                  <a:pos x="12" y="17"/>
                </a:cxn>
                <a:cxn ang="0">
                  <a:pos x="13" y="14"/>
                </a:cxn>
                <a:cxn ang="0">
                  <a:pos x="15" y="11"/>
                </a:cxn>
                <a:cxn ang="0">
                  <a:pos x="16" y="7"/>
                </a:cxn>
                <a:cxn ang="0">
                  <a:pos x="19" y="5"/>
                </a:cxn>
                <a:cxn ang="0">
                  <a:pos x="13" y="0"/>
                </a:cxn>
              </a:cxnLst>
              <a:rect l="0" t="0" r="r" b="b"/>
              <a:pathLst>
                <a:path w="19" h="30">
                  <a:moveTo>
                    <a:pt x="13" y="0"/>
                  </a:moveTo>
                  <a:lnTo>
                    <a:pt x="10" y="2"/>
                  </a:lnTo>
                  <a:lnTo>
                    <a:pt x="9" y="7"/>
                  </a:lnTo>
                  <a:lnTo>
                    <a:pt x="6" y="11"/>
                  </a:lnTo>
                  <a:lnTo>
                    <a:pt x="4" y="14"/>
                  </a:lnTo>
                  <a:lnTo>
                    <a:pt x="3" y="18"/>
                  </a:lnTo>
                  <a:lnTo>
                    <a:pt x="2" y="21"/>
                  </a:lnTo>
                  <a:lnTo>
                    <a:pt x="0" y="26"/>
                  </a:lnTo>
                  <a:lnTo>
                    <a:pt x="0" y="30"/>
                  </a:lnTo>
                  <a:lnTo>
                    <a:pt x="7" y="30"/>
                  </a:lnTo>
                  <a:lnTo>
                    <a:pt x="7" y="27"/>
                  </a:lnTo>
                  <a:lnTo>
                    <a:pt x="9" y="23"/>
                  </a:lnTo>
                  <a:lnTo>
                    <a:pt x="10" y="20"/>
                  </a:lnTo>
                  <a:lnTo>
                    <a:pt x="12" y="17"/>
                  </a:lnTo>
                  <a:lnTo>
                    <a:pt x="13" y="14"/>
                  </a:lnTo>
                  <a:lnTo>
                    <a:pt x="15" y="11"/>
                  </a:lnTo>
                  <a:lnTo>
                    <a:pt x="16" y="7"/>
                  </a:lnTo>
                  <a:lnTo>
                    <a:pt x="19" y="5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0" name="Freeform 354"/>
            <p:cNvSpPr>
              <a:spLocks/>
            </p:cNvSpPr>
            <p:nvPr/>
          </p:nvSpPr>
          <p:spPr bwMode="auto">
            <a:xfrm>
              <a:off x="7796932" y="5194907"/>
              <a:ext cx="22913" cy="30116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10" y="2"/>
                </a:cxn>
                <a:cxn ang="0">
                  <a:pos x="9" y="7"/>
                </a:cxn>
                <a:cxn ang="0">
                  <a:pos x="6" y="11"/>
                </a:cxn>
                <a:cxn ang="0">
                  <a:pos x="4" y="14"/>
                </a:cxn>
                <a:cxn ang="0">
                  <a:pos x="3" y="18"/>
                </a:cxn>
                <a:cxn ang="0">
                  <a:pos x="2" y="21"/>
                </a:cxn>
                <a:cxn ang="0">
                  <a:pos x="0" y="26"/>
                </a:cxn>
                <a:cxn ang="0">
                  <a:pos x="0" y="30"/>
                </a:cxn>
                <a:cxn ang="0">
                  <a:pos x="7" y="30"/>
                </a:cxn>
                <a:cxn ang="0">
                  <a:pos x="7" y="27"/>
                </a:cxn>
                <a:cxn ang="0">
                  <a:pos x="9" y="23"/>
                </a:cxn>
                <a:cxn ang="0">
                  <a:pos x="10" y="20"/>
                </a:cxn>
                <a:cxn ang="0">
                  <a:pos x="12" y="17"/>
                </a:cxn>
                <a:cxn ang="0">
                  <a:pos x="13" y="14"/>
                </a:cxn>
                <a:cxn ang="0">
                  <a:pos x="15" y="11"/>
                </a:cxn>
                <a:cxn ang="0">
                  <a:pos x="16" y="7"/>
                </a:cxn>
                <a:cxn ang="0">
                  <a:pos x="19" y="5"/>
                </a:cxn>
                <a:cxn ang="0">
                  <a:pos x="13" y="0"/>
                </a:cxn>
              </a:cxnLst>
              <a:rect l="0" t="0" r="r" b="b"/>
              <a:pathLst>
                <a:path w="19" h="30">
                  <a:moveTo>
                    <a:pt x="13" y="0"/>
                  </a:moveTo>
                  <a:lnTo>
                    <a:pt x="10" y="2"/>
                  </a:lnTo>
                  <a:lnTo>
                    <a:pt x="9" y="7"/>
                  </a:lnTo>
                  <a:lnTo>
                    <a:pt x="6" y="11"/>
                  </a:lnTo>
                  <a:lnTo>
                    <a:pt x="4" y="14"/>
                  </a:lnTo>
                  <a:lnTo>
                    <a:pt x="3" y="18"/>
                  </a:lnTo>
                  <a:lnTo>
                    <a:pt x="2" y="21"/>
                  </a:lnTo>
                  <a:lnTo>
                    <a:pt x="0" y="26"/>
                  </a:lnTo>
                  <a:lnTo>
                    <a:pt x="0" y="30"/>
                  </a:lnTo>
                  <a:lnTo>
                    <a:pt x="7" y="30"/>
                  </a:lnTo>
                  <a:lnTo>
                    <a:pt x="7" y="27"/>
                  </a:lnTo>
                  <a:lnTo>
                    <a:pt x="9" y="23"/>
                  </a:lnTo>
                  <a:lnTo>
                    <a:pt x="10" y="20"/>
                  </a:lnTo>
                  <a:lnTo>
                    <a:pt x="12" y="17"/>
                  </a:lnTo>
                  <a:lnTo>
                    <a:pt x="13" y="14"/>
                  </a:lnTo>
                  <a:lnTo>
                    <a:pt x="15" y="11"/>
                  </a:lnTo>
                  <a:lnTo>
                    <a:pt x="16" y="7"/>
                  </a:lnTo>
                  <a:lnTo>
                    <a:pt x="19" y="5"/>
                  </a:lnTo>
                  <a:lnTo>
                    <a:pt x="13" y="0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1" name="Freeform 355"/>
            <p:cNvSpPr>
              <a:spLocks/>
            </p:cNvSpPr>
            <p:nvPr/>
          </p:nvSpPr>
          <p:spPr bwMode="auto">
            <a:xfrm>
              <a:off x="7366958" y="4724097"/>
              <a:ext cx="553978" cy="169652"/>
            </a:xfrm>
            <a:custGeom>
              <a:avLst/>
              <a:gdLst/>
              <a:ahLst/>
              <a:cxnLst>
                <a:cxn ang="0">
                  <a:pos x="404" y="4"/>
                </a:cxn>
                <a:cxn ang="0">
                  <a:pos x="413" y="23"/>
                </a:cxn>
                <a:cxn ang="0">
                  <a:pos x="420" y="39"/>
                </a:cxn>
                <a:cxn ang="0">
                  <a:pos x="424" y="55"/>
                </a:cxn>
                <a:cxn ang="0">
                  <a:pos x="429" y="69"/>
                </a:cxn>
                <a:cxn ang="0">
                  <a:pos x="432" y="81"/>
                </a:cxn>
                <a:cxn ang="0">
                  <a:pos x="433" y="92"/>
                </a:cxn>
                <a:cxn ang="0">
                  <a:pos x="433" y="104"/>
                </a:cxn>
                <a:cxn ang="0">
                  <a:pos x="432" y="112"/>
                </a:cxn>
                <a:cxn ang="0">
                  <a:pos x="430" y="120"/>
                </a:cxn>
                <a:cxn ang="0">
                  <a:pos x="426" y="127"/>
                </a:cxn>
                <a:cxn ang="0">
                  <a:pos x="422" y="133"/>
                </a:cxn>
                <a:cxn ang="0">
                  <a:pos x="416" y="138"/>
                </a:cxn>
                <a:cxn ang="0">
                  <a:pos x="409" y="143"/>
                </a:cxn>
                <a:cxn ang="0">
                  <a:pos x="400" y="147"/>
                </a:cxn>
                <a:cxn ang="0">
                  <a:pos x="390" y="150"/>
                </a:cxn>
                <a:cxn ang="0">
                  <a:pos x="378" y="153"/>
                </a:cxn>
                <a:cxn ang="0">
                  <a:pos x="365" y="154"/>
                </a:cxn>
                <a:cxn ang="0">
                  <a:pos x="352" y="156"/>
                </a:cxn>
                <a:cxn ang="0">
                  <a:pos x="336" y="157"/>
                </a:cxn>
                <a:cxn ang="0">
                  <a:pos x="319" y="157"/>
                </a:cxn>
                <a:cxn ang="0">
                  <a:pos x="280" y="156"/>
                </a:cxn>
                <a:cxn ang="0">
                  <a:pos x="235" y="151"/>
                </a:cxn>
                <a:cxn ang="0">
                  <a:pos x="130" y="141"/>
                </a:cxn>
                <a:cxn ang="0">
                  <a:pos x="2" y="125"/>
                </a:cxn>
                <a:cxn ang="0">
                  <a:pos x="0" y="137"/>
                </a:cxn>
                <a:cxn ang="0">
                  <a:pos x="129" y="153"/>
                </a:cxn>
                <a:cxn ang="0">
                  <a:pos x="234" y="164"/>
                </a:cxn>
                <a:cxn ang="0">
                  <a:pos x="279" y="167"/>
                </a:cxn>
                <a:cxn ang="0">
                  <a:pos x="318" y="169"/>
                </a:cxn>
                <a:cxn ang="0">
                  <a:pos x="336" y="169"/>
                </a:cxn>
                <a:cxn ang="0">
                  <a:pos x="352" y="169"/>
                </a:cxn>
                <a:cxn ang="0">
                  <a:pos x="367" y="167"/>
                </a:cxn>
                <a:cxn ang="0">
                  <a:pos x="381" y="164"/>
                </a:cxn>
                <a:cxn ang="0">
                  <a:pos x="394" y="161"/>
                </a:cxn>
                <a:cxn ang="0">
                  <a:pos x="404" y="159"/>
                </a:cxn>
                <a:cxn ang="0">
                  <a:pos x="414" y="153"/>
                </a:cxn>
                <a:cxn ang="0">
                  <a:pos x="423" y="148"/>
                </a:cxn>
                <a:cxn ang="0">
                  <a:pos x="430" y="141"/>
                </a:cxn>
                <a:cxn ang="0">
                  <a:pos x="437" y="133"/>
                </a:cxn>
                <a:cxn ang="0">
                  <a:pos x="442" y="124"/>
                </a:cxn>
                <a:cxn ang="0">
                  <a:pos x="445" y="114"/>
                </a:cxn>
                <a:cxn ang="0">
                  <a:pos x="445" y="104"/>
                </a:cxn>
                <a:cxn ang="0">
                  <a:pos x="445" y="92"/>
                </a:cxn>
                <a:cxn ang="0">
                  <a:pos x="443" y="79"/>
                </a:cxn>
                <a:cxn ang="0">
                  <a:pos x="440" y="66"/>
                </a:cxn>
                <a:cxn ang="0">
                  <a:pos x="436" y="50"/>
                </a:cxn>
                <a:cxn ang="0">
                  <a:pos x="430" y="35"/>
                </a:cxn>
                <a:cxn ang="0">
                  <a:pos x="424" y="17"/>
                </a:cxn>
                <a:cxn ang="0">
                  <a:pos x="416" y="0"/>
                </a:cxn>
                <a:cxn ang="0">
                  <a:pos x="404" y="4"/>
                </a:cxn>
              </a:cxnLst>
              <a:rect l="0" t="0" r="r" b="b"/>
              <a:pathLst>
                <a:path w="445" h="169">
                  <a:moveTo>
                    <a:pt x="404" y="4"/>
                  </a:moveTo>
                  <a:lnTo>
                    <a:pt x="413" y="23"/>
                  </a:lnTo>
                  <a:lnTo>
                    <a:pt x="420" y="39"/>
                  </a:lnTo>
                  <a:lnTo>
                    <a:pt x="424" y="55"/>
                  </a:lnTo>
                  <a:lnTo>
                    <a:pt x="429" y="69"/>
                  </a:lnTo>
                  <a:lnTo>
                    <a:pt x="432" y="81"/>
                  </a:lnTo>
                  <a:lnTo>
                    <a:pt x="433" y="92"/>
                  </a:lnTo>
                  <a:lnTo>
                    <a:pt x="433" y="104"/>
                  </a:lnTo>
                  <a:lnTo>
                    <a:pt x="432" y="112"/>
                  </a:lnTo>
                  <a:lnTo>
                    <a:pt x="430" y="120"/>
                  </a:lnTo>
                  <a:lnTo>
                    <a:pt x="426" y="127"/>
                  </a:lnTo>
                  <a:lnTo>
                    <a:pt x="422" y="133"/>
                  </a:lnTo>
                  <a:lnTo>
                    <a:pt x="416" y="138"/>
                  </a:lnTo>
                  <a:lnTo>
                    <a:pt x="409" y="143"/>
                  </a:lnTo>
                  <a:lnTo>
                    <a:pt x="400" y="147"/>
                  </a:lnTo>
                  <a:lnTo>
                    <a:pt x="390" y="150"/>
                  </a:lnTo>
                  <a:lnTo>
                    <a:pt x="378" y="153"/>
                  </a:lnTo>
                  <a:lnTo>
                    <a:pt x="365" y="154"/>
                  </a:lnTo>
                  <a:lnTo>
                    <a:pt x="352" y="156"/>
                  </a:lnTo>
                  <a:lnTo>
                    <a:pt x="336" y="157"/>
                  </a:lnTo>
                  <a:lnTo>
                    <a:pt x="319" y="157"/>
                  </a:lnTo>
                  <a:lnTo>
                    <a:pt x="280" y="156"/>
                  </a:lnTo>
                  <a:lnTo>
                    <a:pt x="235" y="151"/>
                  </a:lnTo>
                  <a:lnTo>
                    <a:pt x="130" y="141"/>
                  </a:lnTo>
                  <a:lnTo>
                    <a:pt x="2" y="125"/>
                  </a:lnTo>
                  <a:lnTo>
                    <a:pt x="0" y="137"/>
                  </a:lnTo>
                  <a:lnTo>
                    <a:pt x="129" y="153"/>
                  </a:lnTo>
                  <a:lnTo>
                    <a:pt x="234" y="164"/>
                  </a:lnTo>
                  <a:lnTo>
                    <a:pt x="279" y="167"/>
                  </a:lnTo>
                  <a:lnTo>
                    <a:pt x="318" y="169"/>
                  </a:lnTo>
                  <a:lnTo>
                    <a:pt x="336" y="169"/>
                  </a:lnTo>
                  <a:lnTo>
                    <a:pt x="352" y="169"/>
                  </a:lnTo>
                  <a:lnTo>
                    <a:pt x="367" y="167"/>
                  </a:lnTo>
                  <a:lnTo>
                    <a:pt x="381" y="164"/>
                  </a:lnTo>
                  <a:lnTo>
                    <a:pt x="394" y="161"/>
                  </a:lnTo>
                  <a:lnTo>
                    <a:pt x="404" y="159"/>
                  </a:lnTo>
                  <a:lnTo>
                    <a:pt x="414" y="153"/>
                  </a:lnTo>
                  <a:lnTo>
                    <a:pt x="423" y="148"/>
                  </a:lnTo>
                  <a:lnTo>
                    <a:pt x="430" y="141"/>
                  </a:lnTo>
                  <a:lnTo>
                    <a:pt x="437" y="133"/>
                  </a:lnTo>
                  <a:lnTo>
                    <a:pt x="442" y="124"/>
                  </a:lnTo>
                  <a:lnTo>
                    <a:pt x="445" y="114"/>
                  </a:lnTo>
                  <a:lnTo>
                    <a:pt x="445" y="104"/>
                  </a:lnTo>
                  <a:lnTo>
                    <a:pt x="445" y="92"/>
                  </a:lnTo>
                  <a:lnTo>
                    <a:pt x="443" y="79"/>
                  </a:lnTo>
                  <a:lnTo>
                    <a:pt x="440" y="66"/>
                  </a:lnTo>
                  <a:lnTo>
                    <a:pt x="436" y="50"/>
                  </a:lnTo>
                  <a:lnTo>
                    <a:pt x="430" y="35"/>
                  </a:lnTo>
                  <a:lnTo>
                    <a:pt x="424" y="17"/>
                  </a:lnTo>
                  <a:lnTo>
                    <a:pt x="416" y="0"/>
                  </a:lnTo>
                  <a:lnTo>
                    <a:pt x="404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2" name="Freeform 356"/>
            <p:cNvSpPr>
              <a:spLocks/>
            </p:cNvSpPr>
            <p:nvPr/>
          </p:nvSpPr>
          <p:spPr bwMode="auto">
            <a:xfrm>
              <a:off x="6484099" y="4932900"/>
              <a:ext cx="297880" cy="173668"/>
            </a:xfrm>
            <a:custGeom>
              <a:avLst/>
              <a:gdLst/>
              <a:ahLst/>
              <a:cxnLst>
                <a:cxn ang="0">
                  <a:pos x="5" y="168"/>
                </a:cxn>
                <a:cxn ang="0">
                  <a:pos x="8" y="173"/>
                </a:cxn>
                <a:cxn ang="0">
                  <a:pos x="239" y="10"/>
                </a:cxn>
                <a:cxn ang="0">
                  <a:pos x="231" y="0"/>
                </a:cxn>
                <a:cxn ang="0">
                  <a:pos x="0" y="163"/>
                </a:cxn>
                <a:cxn ang="0">
                  <a:pos x="5" y="168"/>
                </a:cxn>
              </a:cxnLst>
              <a:rect l="0" t="0" r="r" b="b"/>
              <a:pathLst>
                <a:path w="239" h="173">
                  <a:moveTo>
                    <a:pt x="5" y="168"/>
                  </a:moveTo>
                  <a:lnTo>
                    <a:pt x="8" y="173"/>
                  </a:lnTo>
                  <a:lnTo>
                    <a:pt x="239" y="10"/>
                  </a:lnTo>
                  <a:lnTo>
                    <a:pt x="231" y="0"/>
                  </a:lnTo>
                  <a:lnTo>
                    <a:pt x="0" y="163"/>
                  </a:lnTo>
                  <a:lnTo>
                    <a:pt x="5" y="16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3" name="Freeform 357"/>
            <p:cNvSpPr>
              <a:spLocks/>
            </p:cNvSpPr>
            <p:nvPr/>
          </p:nvSpPr>
          <p:spPr bwMode="auto">
            <a:xfrm>
              <a:off x="6446359" y="5048343"/>
              <a:ext cx="111873" cy="78301"/>
            </a:xfrm>
            <a:custGeom>
              <a:avLst/>
              <a:gdLst/>
              <a:ahLst/>
              <a:cxnLst>
                <a:cxn ang="0">
                  <a:pos x="0" y="78"/>
                </a:cxn>
                <a:cxn ang="0">
                  <a:pos x="90" y="58"/>
                </a:cxn>
                <a:cxn ang="0">
                  <a:pos x="87" y="56"/>
                </a:cxn>
                <a:cxn ang="0">
                  <a:pos x="85" y="56"/>
                </a:cxn>
                <a:cxn ang="0">
                  <a:pos x="82" y="55"/>
                </a:cxn>
                <a:cxn ang="0">
                  <a:pos x="81" y="53"/>
                </a:cxn>
                <a:cxn ang="0">
                  <a:pos x="80" y="52"/>
                </a:cxn>
                <a:cxn ang="0">
                  <a:pos x="77" y="50"/>
                </a:cxn>
                <a:cxn ang="0">
                  <a:pos x="75" y="49"/>
                </a:cxn>
                <a:cxn ang="0">
                  <a:pos x="74" y="48"/>
                </a:cxn>
                <a:cxn ang="0">
                  <a:pos x="72" y="46"/>
                </a:cxn>
                <a:cxn ang="0">
                  <a:pos x="69" y="45"/>
                </a:cxn>
                <a:cxn ang="0">
                  <a:pos x="68" y="43"/>
                </a:cxn>
                <a:cxn ang="0">
                  <a:pos x="67" y="40"/>
                </a:cxn>
                <a:cxn ang="0">
                  <a:pos x="65" y="39"/>
                </a:cxn>
                <a:cxn ang="0">
                  <a:pos x="64" y="37"/>
                </a:cxn>
                <a:cxn ang="0">
                  <a:pos x="62" y="36"/>
                </a:cxn>
                <a:cxn ang="0">
                  <a:pos x="61" y="35"/>
                </a:cxn>
                <a:cxn ang="0">
                  <a:pos x="59" y="32"/>
                </a:cxn>
                <a:cxn ang="0">
                  <a:pos x="59" y="30"/>
                </a:cxn>
                <a:cxn ang="0">
                  <a:pos x="58" y="29"/>
                </a:cxn>
                <a:cxn ang="0">
                  <a:pos x="56" y="26"/>
                </a:cxn>
                <a:cxn ang="0">
                  <a:pos x="55" y="24"/>
                </a:cxn>
                <a:cxn ang="0">
                  <a:pos x="55" y="22"/>
                </a:cxn>
                <a:cxn ang="0">
                  <a:pos x="54" y="20"/>
                </a:cxn>
                <a:cxn ang="0">
                  <a:pos x="52" y="17"/>
                </a:cxn>
                <a:cxn ang="0">
                  <a:pos x="52" y="16"/>
                </a:cxn>
                <a:cxn ang="0">
                  <a:pos x="51" y="13"/>
                </a:cxn>
                <a:cxn ang="0">
                  <a:pos x="51" y="11"/>
                </a:cxn>
                <a:cxn ang="0">
                  <a:pos x="49" y="9"/>
                </a:cxn>
                <a:cxn ang="0">
                  <a:pos x="49" y="7"/>
                </a:cxn>
                <a:cxn ang="0">
                  <a:pos x="49" y="4"/>
                </a:cxn>
                <a:cxn ang="0">
                  <a:pos x="48" y="1"/>
                </a:cxn>
                <a:cxn ang="0">
                  <a:pos x="48" y="0"/>
                </a:cxn>
                <a:cxn ang="0">
                  <a:pos x="0" y="78"/>
                </a:cxn>
              </a:cxnLst>
              <a:rect l="0" t="0" r="r" b="b"/>
              <a:pathLst>
                <a:path w="90" h="78">
                  <a:moveTo>
                    <a:pt x="0" y="78"/>
                  </a:moveTo>
                  <a:lnTo>
                    <a:pt x="90" y="58"/>
                  </a:lnTo>
                  <a:lnTo>
                    <a:pt x="87" y="56"/>
                  </a:lnTo>
                  <a:lnTo>
                    <a:pt x="85" y="56"/>
                  </a:lnTo>
                  <a:lnTo>
                    <a:pt x="82" y="55"/>
                  </a:lnTo>
                  <a:lnTo>
                    <a:pt x="81" y="53"/>
                  </a:lnTo>
                  <a:lnTo>
                    <a:pt x="80" y="52"/>
                  </a:lnTo>
                  <a:lnTo>
                    <a:pt x="77" y="50"/>
                  </a:lnTo>
                  <a:lnTo>
                    <a:pt x="75" y="49"/>
                  </a:lnTo>
                  <a:lnTo>
                    <a:pt x="74" y="48"/>
                  </a:lnTo>
                  <a:lnTo>
                    <a:pt x="72" y="46"/>
                  </a:lnTo>
                  <a:lnTo>
                    <a:pt x="69" y="45"/>
                  </a:lnTo>
                  <a:lnTo>
                    <a:pt x="68" y="43"/>
                  </a:lnTo>
                  <a:lnTo>
                    <a:pt x="67" y="40"/>
                  </a:lnTo>
                  <a:lnTo>
                    <a:pt x="65" y="39"/>
                  </a:lnTo>
                  <a:lnTo>
                    <a:pt x="64" y="37"/>
                  </a:lnTo>
                  <a:lnTo>
                    <a:pt x="62" y="36"/>
                  </a:lnTo>
                  <a:lnTo>
                    <a:pt x="61" y="35"/>
                  </a:lnTo>
                  <a:lnTo>
                    <a:pt x="59" y="32"/>
                  </a:lnTo>
                  <a:lnTo>
                    <a:pt x="59" y="30"/>
                  </a:lnTo>
                  <a:lnTo>
                    <a:pt x="58" y="29"/>
                  </a:lnTo>
                  <a:lnTo>
                    <a:pt x="56" y="26"/>
                  </a:lnTo>
                  <a:lnTo>
                    <a:pt x="55" y="24"/>
                  </a:lnTo>
                  <a:lnTo>
                    <a:pt x="55" y="22"/>
                  </a:lnTo>
                  <a:lnTo>
                    <a:pt x="54" y="20"/>
                  </a:lnTo>
                  <a:lnTo>
                    <a:pt x="52" y="17"/>
                  </a:lnTo>
                  <a:lnTo>
                    <a:pt x="52" y="16"/>
                  </a:lnTo>
                  <a:lnTo>
                    <a:pt x="51" y="13"/>
                  </a:lnTo>
                  <a:lnTo>
                    <a:pt x="51" y="11"/>
                  </a:lnTo>
                  <a:lnTo>
                    <a:pt x="49" y="9"/>
                  </a:lnTo>
                  <a:lnTo>
                    <a:pt x="49" y="7"/>
                  </a:lnTo>
                  <a:lnTo>
                    <a:pt x="49" y="4"/>
                  </a:lnTo>
                  <a:lnTo>
                    <a:pt x="48" y="1"/>
                  </a:lnTo>
                  <a:lnTo>
                    <a:pt x="48" y="0"/>
                  </a:lnTo>
                  <a:lnTo>
                    <a:pt x="0" y="7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4" name="Freeform 358"/>
            <p:cNvSpPr>
              <a:spLocks/>
            </p:cNvSpPr>
            <p:nvPr/>
          </p:nvSpPr>
          <p:spPr bwMode="auto">
            <a:xfrm>
              <a:off x="7371003" y="4942938"/>
              <a:ext cx="397623" cy="163629"/>
            </a:xfrm>
            <a:custGeom>
              <a:avLst/>
              <a:gdLst/>
              <a:ahLst/>
              <a:cxnLst>
                <a:cxn ang="0">
                  <a:pos x="319" y="157"/>
                </a:cxn>
                <a:cxn ang="0">
                  <a:pos x="320" y="151"/>
                </a:cxn>
                <a:cxn ang="0">
                  <a:pos x="4" y="0"/>
                </a:cxn>
                <a:cxn ang="0">
                  <a:pos x="0" y="11"/>
                </a:cxn>
                <a:cxn ang="0">
                  <a:pos x="316" y="163"/>
                </a:cxn>
                <a:cxn ang="0">
                  <a:pos x="319" y="157"/>
                </a:cxn>
              </a:cxnLst>
              <a:rect l="0" t="0" r="r" b="b"/>
              <a:pathLst>
                <a:path w="320" h="163">
                  <a:moveTo>
                    <a:pt x="319" y="157"/>
                  </a:moveTo>
                  <a:lnTo>
                    <a:pt x="320" y="151"/>
                  </a:lnTo>
                  <a:lnTo>
                    <a:pt x="4" y="0"/>
                  </a:lnTo>
                  <a:lnTo>
                    <a:pt x="0" y="11"/>
                  </a:lnTo>
                  <a:lnTo>
                    <a:pt x="316" y="163"/>
                  </a:lnTo>
                  <a:lnTo>
                    <a:pt x="319" y="15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5" name="Freeform 359"/>
            <p:cNvSpPr>
              <a:spLocks/>
            </p:cNvSpPr>
            <p:nvPr/>
          </p:nvSpPr>
          <p:spPr bwMode="auto">
            <a:xfrm>
              <a:off x="7056947" y="4551433"/>
              <a:ext cx="14827" cy="147567"/>
            </a:xfrm>
            <a:custGeom>
              <a:avLst/>
              <a:gdLst/>
              <a:ahLst/>
              <a:cxnLst>
                <a:cxn ang="0">
                  <a:pos x="5" y="147"/>
                </a:cxn>
                <a:cxn ang="0">
                  <a:pos x="11" y="147"/>
                </a:cxn>
                <a:cxn ang="0">
                  <a:pos x="11" y="0"/>
                </a:cxn>
                <a:cxn ang="0">
                  <a:pos x="0" y="0"/>
                </a:cxn>
                <a:cxn ang="0">
                  <a:pos x="0" y="147"/>
                </a:cxn>
                <a:cxn ang="0">
                  <a:pos x="5" y="147"/>
                </a:cxn>
              </a:cxnLst>
              <a:rect l="0" t="0" r="r" b="b"/>
              <a:pathLst>
                <a:path w="11" h="147">
                  <a:moveTo>
                    <a:pt x="5" y="147"/>
                  </a:moveTo>
                  <a:lnTo>
                    <a:pt x="11" y="147"/>
                  </a:lnTo>
                  <a:lnTo>
                    <a:pt x="11" y="0"/>
                  </a:lnTo>
                  <a:lnTo>
                    <a:pt x="0" y="0"/>
                  </a:lnTo>
                  <a:lnTo>
                    <a:pt x="0" y="147"/>
                  </a:lnTo>
                  <a:lnTo>
                    <a:pt x="5" y="14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6" name="Freeform 360"/>
            <p:cNvSpPr>
              <a:spLocks/>
            </p:cNvSpPr>
            <p:nvPr/>
          </p:nvSpPr>
          <p:spPr bwMode="auto">
            <a:xfrm>
              <a:off x="7019206" y="4657842"/>
              <a:ext cx="90308" cy="83320"/>
            </a:xfrm>
            <a:custGeom>
              <a:avLst/>
              <a:gdLst/>
              <a:ahLst/>
              <a:cxnLst>
                <a:cxn ang="0">
                  <a:pos x="36" y="83"/>
                </a:cxn>
                <a:cxn ang="0">
                  <a:pos x="73" y="0"/>
                </a:cxn>
                <a:cxn ang="0">
                  <a:pos x="70" y="0"/>
                </a:cxn>
                <a:cxn ang="0">
                  <a:pos x="68" y="1"/>
                </a:cxn>
                <a:cxn ang="0">
                  <a:pos x="65" y="2"/>
                </a:cxn>
                <a:cxn ang="0">
                  <a:pos x="64" y="2"/>
                </a:cxn>
                <a:cxn ang="0">
                  <a:pos x="61" y="4"/>
                </a:cxn>
                <a:cxn ang="0">
                  <a:pos x="58" y="4"/>
                </a:cxn>
                <a:cxn ang="0">
                  <a:pos x="57" y="5"/>
                </a:cxn>
                <a:cxn ang="0">
                  <a:pos x="54" y="5"/>
                </a:cxn>
                <a:cxn ang="0">
                  <a:pos x="52" y="7"/>
                </a:cxn>
                <a:cxn ang="0">
                  <a:pos x="49" y="7"/>
                </a:cxn>
                <a:cxn ang="0">
                  <a:pos x="48" y="7"/>
                </a:cxn>
                <a:cxn ang="0">
                  <a:pos x="45" y="7"/>
                </a:cxn>
                <a:cxn ang="0">
                  <a:pos x="42" y="8"/>
                </a:cxn>
                <a:cxn ang="0">
                  <a:pos x="41" y="8"/>
                </a:cxn>
                <a:cxn ang="0">
                  <a:pos x="38" y="8"/>
                </a:cxn>
                <a:cxn ang="0">
                  <a:pos x="36" y="8"/>
                </a:cxn>
                <a:cxn ang="0">
                  <a:pos x="34" y="8"/>
                </a:cxn>
                <a:cxn ang="0">
                  <a:pos x="32" y="8"/>
                </a:cxn>
                <a:cxn ang="0">
                  <a:pos x="29" y="8"/>
                </a:cxn>
                <a:cxn ang="0">
                  <a:pos x="28" y="7"/>
                </a:cxn>
                <a:cxn ang="0">
                  <a:pos x="25" y="7"/>
                </a:cxn>
                <a:cxn ang="0">
                  <a:pos x="22" y="7"/>
                </a:cxn>
                <a:cxn ang="0">
                  <a:pos x="21" y="7"/>
                </a:cxn>
                <a:cxn ang="0">
                  <a:pos x="18" y="5"/>
                </a:cxn>
                <a:cxn ang="0">
                  <a:pos x="16" y="5"/>
                </a:cxn>
                <a:cxn ang="0">
                  <a:pos x="13" y="4"/>
                </a:cxn>
                <a:cxn ang="0">
                  <a:pos x="12" y="4"/>
                </a:cxn>
                <a:cxn ang="0">
                  <a:pos x="9" y="2"/>
                </a:cxn>
                <a:cxn ang="0">
                  <a:pos x="6" y="2"/>
                </a:cxn>
                <a:cxn ang="0">
                  <a:pos x="5" y="1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36" y="83"/>
                </a:cxn>
              </a:cxnLst>
              <a:rect l="0" t="0" r="r" b="b"/>
              <a:pathLst>
                <a:path w="73" h="83">
                  <a:moveTo>
                    <a:pt x="36" y="83"/>
                  </a:moveTo>
                  <a:lnTo>
                    <a:pt x="73" y="0"/>
                  </a:lnTo>
                  <a:lnTo>
                    <a:pt x="70" y="0"/>
                  </a:lnTo>
                  <a:lnTo>
                    <a:pt x="68" y="1"/>
                  </a:lnTo>
                  <a:lnTo>
                    <a:pt x="65" y="2"/>
                  </a:lnTo>
                  <a:lnTo>
                    <a:pt x="64" y="2"/>
                  </a:lnTo>
                  <a:lnTo>
                    <a:pt x="61" y="4"/>
                  </a:lnTo>
                  <a:lnTo>
                    <a:pt x="58" y="4"/>
                  </a:lnTo>
                  <a:lnTo>
                    <a:pt x="57" y="5"/>
                  </a:lnTo>
                  <a:lnTo>
                    <a:pt x="54" y="5"/>
                  </a:lnTo>
                  <a:lnTo>
                    <a:pt x="52" y="7"/>
                  </a:lnTo>
                  <a:lnTo>
                    <a:pt x="49" y="7"/>
                  </a:lnTo>
                  <a:lnTo>
                    <a:pt x="48" y="7"/>
                  </a:lnTo>
                  <a:lnTo>
                    <a:pt x="45" y="7"/>
                  </a:lnTo>
                  <a:lnTo>
                    <a:pt x="42" y="8"/>
                  </a:lnTo>
                  <a:lnTo>
                    <a:pt x="41" y="8"/>
                  </a:lnTo>
                  <a:lnTo>
                    <a:pt x="38" y="8"/>
                  </a:lnTo>
                  <a:lnTo>
                    <a:pt x="36" y="8"/>
                  </a:lnTo>
                  <a:lnTo>
                    <a:pt x="34" y="8"/>
                  </a:lnTo>
                  <a:lnTo>
                    <a:pt x="32" y="8"/>
                  </a:lnTo>
                  <a:lnTo>
                    <a:pt x="29" y="8"/>
                  </a:lnTo>
                  <a:lnTo>
                    <a:pt x="28" y="7"/>
                  </a:lnTo>
                  <a:lnTo>
                    <a:pt x="25" y="7"/>
                  </a:lnTo>
                  <a:lnTo>
                    <a:pt x="22" y="7"/>
                  </a:lnTo>
                  <a:lnTo>
                    <a:pt x="21" y="7"/>
                  </a:lnTo>
                  <a:lnTo>
                    <a:pt x="18" y="5"/>
                  </a:lnTo>
                  <a:lnTo>
                    <a:pt x="16" y="5"/>
                  </a:lnTo>
                  <a:lnTo>
                    <a:pt x="13" y="4"/>
                  </a:lnTo>
                  <a:lnTo>
                    <a:pt x="12" y="4"/>
                  </a:lnTo>
                  <a:lnTo>
                    <a:pt x="9" y="2"/>
                  </a:lnTo>
                  <a:lnTo>
                    <a:pt x="6" y="2"/>
                  </a:lnTo>
                  <a:lnTo>
                    <a:pt x="5" y="1"/>
                  </a:lnTo>
                  <a:lnTo>
                    <a:pt x="2" y="0"/>
                  </a:lnTo>
                  <a:lnTo>
                    <a:pt x="0" y="0"/>
                  </a:lnTo>
                  <a:lnTo>
                    <a:pt x="36" y="8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7" name="Freeform 361"/>
            <p:cNvSpPr>
              <a:spLocks/>
            </p:cNvSpPr>
            <p:nvPr/>
          </p:nvSpPr>
          <p:spPr bwMode="auto">
            <a:xfrm>
              <a:off x="6145782" y="5194907"/>
              <a:ext cx="130745" cy="176679"/>
            </a:xfrm>
            <a:custGeom>
              <a:avLst/>
              <a:gdLst/>
              <a:ahLst/>
              <a:cxnLst>
                <a:cxn ang="0">
                  <a:pos x="86" y="0"/>
                </a:cxn>
                <a:cxn ang="0">
                  <a:pos x="102" y="8"/>
                </a:cxn>
                <a:cxn ang="0">
                  <a:pos x="104" y="8"/>
                </a:cxn>
                <a:cxn ang="0">
                  <a:pos x="104" y="10"/>
                </a:cxn>
                <a:cxn ang="0">
                  <a:pos x="104" y="10"/>
                </a:cxn>
                <a:cxn ang="0">
                  <a:pos x="104" y="11"/>
                </a:cxn>
                <a:cxn ang="0">
                  <a:pos x="104" y="11"/>
                </a:cxn>
                <a:cxn ang="0">
                  <a:pos x="105" y="11"/>
                </a:cxn>
                <a:cxn ang="0">
                  <a:pos x="104" y="13"/>
                </a:cxn>
                <a:cxn ang="0">
                  <a:pos x="21" y="174"/>
                </a:cxn>
                <a:cxn ang="0">
                  <a:pos x="21" y="174"/>
                </a:cxn>
                <a:cxn ang="0">
                  <a:pos x="21" y="174"/>
                </a:cxn>
                <a:cxn ang="0">
                  <a:pos x="20" y="176"/>
                </a:cxn>
                <a:cxn ang="0">
                  <a:pos x="20" y="176"/>
                </a:cxn>
                <a:cxn ang="0">
                  <a:pos x="20" y="176"/>
                </a:cxn>
                <a:cxn ang="0">
                  <a:pos x="19" y="176"/>
                </a:cxn>
                <a:cxn ang="0">
                  <a:pos x="19" y="176"/>
                </a:cxn>
                <a:cxn ang="0">
                  <a:pos x="17" y="176"/>
                </a:cxn>
                <a:cxn ang="0">
                  <a:pos x="1" y="167"/>
                </a:cxn>
                <a:cxn ang="0">
                  <a:pos x="1" y="165"/>
                </a:cxn>
                <a:cxn ang="0">
                  <a:pos x="0" y="165"/>
                </a:cxn>
                <a:cxn ang="0">
                  <a:pos x="0" y="165"/>
                </a:cxn>
                <a:cxn ang="0">
                  <a:pos x="0" y="165"/>
                </a:cxn>
                <a:cxn ang="0">
                  <a:pos x="0" y="164"/>
                </a:cxn>
                <a:cxn ang="0">
                  <a:pos x="0" y="164"/>
                </a:cxn>
                <a:cxn ang="0">
                  <a:pos x="0" y="163"/>
                </a:cxn>
                <a:cxn ang="0">
                  <a:pos x="0" y="163"/>
                </a:cxn>
                <a:cxn ang="0">
                  <a:pos x="82" y="1"/>
                </a:cxn>
                <a:cxn ang="0">
                  <a:pos x="83" y="1"/>
                </a:cxn>
                <a:cxn ang="0">
                  <a:pos x="83" y="1"/>
                </a:cxn>
                <a:cxn ang="0">
                  <a:pos x="83" y="0"/>
                </a:cxn>
                <a:cxn ang="0">
                  <a:pos x="85" y="0"/>
                </a:cxn>
                <a:cxn ang="0">
                  <a:pos x="85" y="0"/>
                </a:cxn>
                <a:cxn ang="0">
                  <a:pos x="86" y="0"/>
                </a:cxn>
                <a:cxn ang="0">
                  <a:pos x="86" y="0"/>
                </a:cxn>
              </a:cxnLst>
              <a:rect l="0" t="0" r="r" b="b"/>
              <a:pathLst>
                <a:path w="105" h="176">
                  <a:moveTo>
                    <a:pt x="86" y="0"/>
                  </a:moveTo>
                  <a:lnTo>
                    <a:pt x="102" y="8"/>
                  </a:lnTo>
                  <a:lnTo>
                    <a:pt x="104" y="8"/>
                  </a:lnTo>
                  <a:lnTo>
                    <a:pt x="104" y="10"/>
                  </a:lnTo>
                  <a:lnTo>
                    <a:pt x="104" y="10"/>
                  </a:lnTo>
                  <a:lnTo>
                    <a:pt x="104" y="11"/>
                  </a:lnTo>
                  <a:lnTo>
                    <a:pt x="104" y="11"/>
                  </a:lnTo>
                  <a:lnTo>
                    <a:pt x="105" y="11"/>
                  </a:lnTo>
                  <a:lnTo>
                    <a:pt x="104" y="13"/>
                  </a:lnTo>
                  <a:lnTo>
                    <a:pt x="21" y="174"/>
                  </a:lnTo>
                  <a:lnTo>
                    <a:pt x="21" y="174"/>
                  </a:lnTo>
                  <a:lnTo>
                    <a:pt x="21" y="174"/>
                  </a:lnTo>
                  <a:lnTo>
                    <a:pt x="20" y="176"/>
                  </a:lnTo>
                  <a:lnTo>
                    <a:pt x="20" y="176"/>
                  </a:lnTo>
                  <a:lnTo>
                    <a:pt x="20" y="176"/>
                  </a:lnTo>
                  <a:lnTo>
                    <a:pt x="19" y="176"/>
                  </a:lnTo>
                  <a:lnTo>
                    <a:pt x="19" y="176"/>
                  </a:lnTo>
                  <a:lnTo>
                    <a:pt x="17" y="176"/>
                  </a:lnTo>
                  <a:lnTo>
                    <a:pt x="1" y="167"/>
                  </a:lnTo>
                  <a:lnTo>
                    <a:pt x="1" y="165"/>
                  </a:lnTo>
                  <a:lnTo>
                    <a:pt x="0" y="165"/>
                  </a:lnTo>
                  <a:lnTo>
                    <a:pt x="0" y="165"/>
                  </a:lnTo>
                  <a:lnTo>
                    <a:pt x="0" y="165"/>
                  </a:lnTo>
                  <a:lnTo>
                    <a:pt x="0" y="164"/>
                  </a:lnTo>
                  <a:lnTo>
                    <a:pt x="0" y="164"/>
                  </a:lnTo>
                  <a:lnTo>
                    <a:pt x="0" y="163"/>
                  </a:lnTo>
                  <a:lnTo>
                    <a:pt x="0" y="163"/>
                  </a:lnTo>
                  <a:lnTo>
                    <a:pt x="82" y="1"/>
                  </a:lnTo>
                  <a:lnTo>
                    <a:pt x="83" y="1"/>
                  </a:lnTo>
                  <a:lnTo>
                    <a:pt x="83" y="1"/>
                  </a:lnTo>
                  <a:lnTo>
                    <a:pt x="83" y="0"/>
                  </a:lnTo>
                  <a:lnTo>
                    <a:pt x="85" y="0"/>
                  </a:lnTo>
                  <a:lnTo>
                    <a:pt x="85" y="0"/>
                  </a:lnTo>
                  <a:lnTo>
                    <a:pt x="86" y="0"/>
                  </a:lnTo>
                  <a:lnTo>
                    <a:pt x="86" y="0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8" name="Freeform 362"/>
            <p:cNvSpPr>
              <a:spLocks/>
            </p:cNvSpPr>
            <p:nvPr/>
          </p:nvSpPr>
          <p:spPr bwMode="auto">
            <a:xfrm>
              <a:off x="6145782" y="5194907"/>
              <a:ext cx="130745" cy="176679"/>
            </a:xfrm>
            <a:custGeom>
              <a:avLst/>
              <a:gdLst/>
              <a:ahLst/>
              <a:cxnLst>
                <a:cxn ang="0">
                  <a:pos x="86" y="0"/>
                </a:cxn>
                <a:cxn ang="0">
                  <a:pos x="102" y="8"/>
                </a:cxn>
                <a:cxn ang="0">
                  <a:pos x="104" y="8"/>
                </a:cxn>
                <a:cxn ang="0">
                  <a:pos x="104" y="10"/>
                </a:cxn>
                <a:cxn ang="0">
                  <a:pos x="104" y="11"/>
                </a:cxn>
                <a:cxn ang="0">
                  <a:pos x="105" y="11"/>
                </a:cxn>
                <a:cxn ang="0">
                  <a:pos x="104" y="13"/>
                </a:cxn>
                <a:cxn ang="0">
                  <a:pos x="21" y="174"/>
                </a:cxn>
                <a:cxn ang="0">
                  <a:pos x="20" y="176"/>
                </a:cxn>
                <a:cxn ang="0">
                  <a:pos x="19" y="176"/>
                </a:cxn>
                <a:cxn ang="0">
                  <a:pos x="17" y="176"/>
                </a:cxn>
                <a:cxn ang="0">
                  <a:pos x="1" y="167"/>
                </a:cxn>
                <a:cxn ang="0">
                  <a:pos x="1" y="165"/>
                </a:cxn>
                <a:cxn ang="0">
                  <a:pos x="0" y="165"/>
                </a:cxn>
                <a:cxn ang="0">
                  <a:pos x="0" y="164"/>
                </a:cxn>
                <a:cxn ang="0">
                  <a:pos x="0" y="163"/>
                </a:cxn>
                <a:cxn ang="0">
                  <a:pos x="82" y="1"/>
                </a:cxn>
                <a:cxn ang="0">
                  <a:pos x="83" y="1"/>
                </a:cxn>
                <a:cxn ang="0">
                  <a:pos x="83" y="0"/>
                </a:cxn>
                <a:cxn ang="0">
                  <a:pos x="85" y="0"/>
                </a:cxn>
                <a:cxn ang="0">
                  <a:pos x="86" y="0"/>
                </a:cxn>
              </a:cxnLst>
              <a:rect l="0" t="0" r="r" b="b"/>
              <a:pathLst>
                <a:path w="105" h="176">
                  <a:moveTo>
                    <a:pt x="86" y="0"/>
                  </a:moveTo>
                  <a:lnTo>
                    <a:pt x="102" y="8"/>
                  </a:lnTo>
                  <a:lnTo>
                    <a:pt x="104" y="8"/>
                  </a:lnTo>
                  <a:lnTo>
                    <a:pt x="104" y="10"/>
                  </a:lnTo>
                  <a:lnTo>
                    <a:pt x="104" y="11"/>
                  </a:lnTo>
                  <a:lnTo>
                    <a:pt x="105" y="11"/>
                  </a:lnTo>
                  <a:lnTo>
                    <a:pt x="104" y="13"/>
                  </a:lnTo>
                  <a:lnTo>
                    <a:pt x="21" y="174"/>
                  </a:lnTo>
                  <a:lnTo>
                    <a:pt x="20" y="176"/>
                  </a:lnTo>
                  <a:lnTo>
                    <a:pt x="19" y="176"/>
                  </a:lnTo>
                  <a:lnTo>
                    <a:pt x="17" y="176"/>
                  </a:lnTo>
                  <a:lnTo>
                    <a:pt x="1" y="167"/>
                  </a:lnTo>
                  <a:lnTo>
                    <a:pt x="1" y="165"/>
                  </a:lnTo>
                  <a:lnTo>
                    <a:pt x="0" y="165"/>
                  </a:lnTo>
                  <a:lnTo>
                    <a:pt x="0" y="164"/>
                  </a:lnTo>
                  <a:lnTo>
                    <a:pt x="0" y="163"/>
                  </a:lnTo>
                  <a:lnTo>
                    <a:pt x="82" y="1"/>
                  </a:lnTo>
                  <a:lnTo>
                    <a:pt x="83" y="1"/>
                  </a:lnTo>
                  <a:lnTo>
                    <a:pt x="83" y="0"/>
                  </a:lnTo>
                  <a:lnTo>
                    <a:pt x="85" y="0"/>
                  </a:lnTo>
                  <a:lnTo>
                    <a:pt x="86" y="0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9" name="Freeform 363"/>
            <p:cNvSpPr>
              <a:spLocks/>
            </p:cNvSpPr>
            <p:nvPr/>
          </p:nvSpPr>
          <p:spPr bwMode="auto">
            <a:xfrm>
              <a:off x="6250916" y="5192899"/>
              <a:ext cx="24262" cy="12046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0" y="3"/>
                </a:cxn>
                <a:cxn ang="0">
                  <a:pos x="17" y="12"/>
                </a:cxn>
                <a:cxn ang="0">
                  <a:pos x="19" y="9"/>
                </a:cxn>
                <a:cxn ang="0">
                  <a:pos x="3" y="0"/>
                </a:cxn>
              </a:cxnLst>
              <a:rect l="0" t="0" r="r" b="b"/>
              <a:pathLst>
                <a:path w="19" h="12">
                  <a:moveTo>
                    <a:pt x="3" y="0"/>
                  </a:moveTo>
                  <a:lnTo>
                    <a:pt x="0" y="3"/>
                  </a:lnTo>
                  <a:lnTo>
                    <a:pt x="17" y="12"/>
                  </a:lnTo>
                  <a:lnTo>
                    <a:pt x="19" y="9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60" name="Freeform 364"/>
            <p:cNvSpPr>
              <a:spLocks/>
            </p:cNvSpPr>
            <p:nvPr/>
          </p:nvSpPr>
          <p:spPr bwMode="auto">
            <a:xfrm>
              <a:off x="6250916" y="5192899"/>
              <a:ext cx="24262" cy="12046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0" y="3"/>
                </a:cxn>
                <a:cxn ang="0">
                  <a:pos x="17" y="12"/>
                </a:cxn>
                <a:cxn ang="0">
                  <a:pos x="19" y="9"/>
                </a:cxn>
                <a:cxn ang="0">
                  <a:pos x="3" y="0"/>
                </a:cxn>
              </a:cxnLst>
              <a:rect l="0" t="0" r="r" b="b"/>
              <a:pathLst>
                <a:path w="19" h="12">
                  <a:moveTo>
                    <a:pt x="3" y="0"/>
                  </a:moveTo>
                  <a:lnTo>
                    <a:pt x="0" y="3"/>
                  </a:lnTo>
                  <a:lnTo>
                    <a:pt x="17" y="12"/>
                  </a:lnTo>
                  <a:lnTo>
                    <a:pt x="19" y="9"/>
                  </a:lnTo>
                  <a:lnTo>
                    <a:pt x="3" y="0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61" name="Freeform 365"/>
            <p:cNvSpPr>
              <a:spLocks/>
            </p:cNvSpPr>
            <p:nvPr/>
          </p:nvSpPr>
          <p:spPr bwMode="auto">
            <a:xfrm>
              <a:off x="6272482" y="5201934"/>
              <a:ext cx="6740" cy="7027"/>
            </a:xfrm>
            <a:custGeom>
              <a:avLst/>
              <a:gdLst/>
              <a:ahLst/>
              <a:cxnLst>
                <a:cxn ang="0">
                  <a:pos x="3" y="7"/>
                </a:cxn>
                <a:cxn ang="0">
                  <a:pos x="5" y="6"/>
                </a:cxn>
                <a:cxn ang="0">
                  <a:pos x="5" y="4"/>
                </a:cxn>
                <a:cxn ang="0">
                  <a:pos x="5" y="4"/>
                </a:cxn>
                <a:cxn ang="0">
                  <a:pos x="5" y="3"/>
                </a:cxn>
                <a:cxn ang="0">
                  <a:pos x="3" y="3"/>
                </a:cxn>
                <a:cxn ang="0">
                  <a:pos x="3" y="1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6"/>
                </a:cxn>
                <a:cxn ang="0">
                  <a:pos x="3" y="7"/>
                </a:cxn>
              </a:cxnLst>
              <a:rect l="0" t="0" r="r" b="b"/>
              <a:pathLst>
                <a:path w="5" h="7">
                  <a:moveTo>
                    <a:pt x="3" y="7"/>
                  </a:moveTo>
                  <a:lnTo>
                    <a:pt x="5" y="6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3"/>
                  </a:lnTo>
                  <a:lnTo>
                    <a:pt x="3" y="3"/>
                  </a:lnTo>
                  <a:lnTo>
                    <a:pt x="3" y="1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6"/>
                  </a:lnTo>
                  <a:lnTo>
                    <a:pt x="3" y="7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62" name="Freeform 366"/>
            <p:cNvSpPr>
              <a:spLocks/>
            </p:cNvSpPr>
            <p:nvPr/>
          </p:nvSpPr>
          <p:spPr bwMode="auto">
            <a:xfrm>
              <a:off x="6272482" y="5201934"/>
              <a:ext cx="6740" cy="7027"/>
            </a:xfrm>
            <a:custGeom>
              <a:avLst/>
              <a:gdLst/>
              <a:ahLst/>
              <a:cxnLst>
                <a:cxn ang="0">
                  <a:pos x="3" y="7"/>
                </a:cxn>
                <a:cxn ang="0">
                  <a:pos x="5" y="6"/>
                </a:cxn>
                <a:cxn ang="0">
                  <a:pos x="5" y="4"/>
                </a:cxn>
                <a:cxn ang="0">
                  <a:pos x="5" y="3"/>
                </a:cxn>
                <a:cxn ang="0">
                  <a:pos x="3" y="3"/>
                </a:cxn>
                <a:cxn ang="0">
                  <a:pos x="3" y="1"/>
                </a:cxn>
                <a:cxn ang="0">
                  <a:pos x="2" y="0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0" y="6"/>
                </a:cxn>
                <a:cxn ang="0">
                  <a:pos x="3" y="7"/>
                </a:cxn>
              </a:cxnLst>
              <a:rect l="0" t="0" r="r" b="b"/>
              <a:pathLst>
                <a:path w="5" h="7">
                  <a:moveTo>
                    <a:pt x="3" y="7"/>
                  </a:moveTo>
                  <a:lnTo>
                    <a:pt x="5" y="6"/>
                  </a:lnTo>
                  <a:lnTo>
                    <a:pt x="5" y="4"/>
                  </a:lnTo>
                  <a:lnTo>
                    <a:pt x="5" y="3"/>
                  </a:lnTo>
                  <a:lnTo>
                    <a:pt x="3" y="3"/>
                  </a:lnTo>
                  <a:lnTo>
                    <a:pt x="3" y="1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3" y="7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63" name="Freeform 367"/>
            <p:cNvSpPr>
              <a:spLocks/>
            </p:cNvSpPr>
            <p:nvPr/>
          </p:nvSpPr>
          <p:spPr bwMode="auto">
            <a:xfrm>
              <a:off x="6170043" y="5207957"/>
              <a:ext cx="106483" cy="161621"/>
            </a:xfrm>
            <a:custGeom>
              <a:avLst/>
              <a:gdLst/>
              <a:ahLst/>
              <a:cxnLst>
                <a:cxn ang="0">
                  <a:pos x="82" y="0"/>
                </a:cxn>
                <a:cxn ang="0">
                  <a:pos x="0" y="160"/>
                </a:cxn>
                <a:cxn ang="0">
                  <a:pos x="4" y="161"/>
                </a:cxn>
                <a:cxn ang="0">
                  <a:pos x="85" y="1"/>
                </a:cxn>
                <a:cxn ang="0">
                  <a:pos x="82" y="0"/>
                </a:cxn>
              </a:cxnLst>
              <a:rect l="0" t="0" r="r" b="b"/>
              <a:pathLst>
                <a:path w="85" h="161">
                  <a:moveTo>
                    <a:pt x="82" y="0"/>
                  </a:moveTo>
                  <a:lnTo>
                    <a:pt x="0" y="160"/>
                  </a:lnTo>
                  <a:lnTo>
                    <a:pt x="4" y="161"/>
                  </a:lnTo>
                  <a:lnTo>
                    <a:pt x="85" y="1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64" name="Freeform 368"/>
            <p:cNvSpPr>
              <a:spLocks/>
            </p:cNvSpPr>
            <p:nvPr/>
          </p:nvSpPr>
          <p:spPr bwMode="auto">
            <a:xfrm>
              <a:off x="6170043" y="5207957"/>
              <a:ext cx="106483" cy="161621"/>
            </a:xfrm>
            <a:custGeom>
              <a:avLst/>
              <a:gdLst/>
              <a:ahLst/>
              <a:cxnLst>
                <a:cxn ang="0">
                  <a:pos x="82" y="0"/>
                </a:cxn>
                <a:cxn ang="0">
                  <a:pos x="0" y="160"/>
                </a:cxn>
                <a:cxn ang="0">
                  <a:pos x="4" y="161"/>
                </a:cxn>
                <a:cxn ang="0">
                  <a:pos x="85" y="1"/>
                </a:cxn>
                <a:cxn ang="0">
                  <a:pos x="82" y="0"/>
                </a:cxn>
              </a:cxnLst>
              <a:rect l="0" t="0" r="r" b="b"/>
              <a:pathLst>
                <a:path w="85" h="161">
                  <a:moveTo>
                    <a:pt x="82" y="0"/>
                  </a:moveTo>
                  <a:lnTo>
                    <a:pt x="0" y="160"/>
                  </a:lnTo>
                  <a:lnTo>
                    <a:pt x="4" y="161"/>
                  </a:lnTo>
                  <a:lnTo>
                    <a:pt x="85" y="1"/>
                  </a:lnTo>
                  <a:lnTo>
                    <a:pt x="82" y="0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65" name="Freeform 369"/>
            <p:cNvSpPr>
              <a:spLocks/>
            </p:cNvSpPr>
            <p:nvPr/>
          </p:nvSpPr>
          <p:spPr bwMode="auto">
            <a:xfrm>
              <a:off x="6167348" y="5368575"/>
              <a:ext cx="8087" cy="4015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3" y="4"/>
                </a:cxn>
                <a:cxn ang="0">
                  <a:pos x="4" y="4"/>
                </a:cxn>
                <a:cxn ang="0">
                  <a:pos x="4" y="4"/>
                </a:cxn>
                <a:cxn ang="0">
                  <a:pos x="6" y="3"/>
                </a:cxn>
                <a:cxn ang="0">
                  <a:pos x="6" y="3"/>
                </a:cxn>
                <a:cxn ang="0">
                  <a:pos x="7" y="1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1"/>
                </a:cxn>
                <a:cxn ang="0">
                  <a:pos x="0" y="4"/>
                </a:cxn>
              </a:cxnLst>
              <a:rect l="0" t="0" r="r" b="b"/>
              <a:pathLst>
                <a:path w="7" h="4">
                  <a:moveTo>
                    <a:pt x="0" y="4"/>
                  </a:moveTo>
                  <a:lnTo>
                    <a:pt x="2" y="4"/>
                  </a:lnTo>
                  <a:lnTo>
                    <a:pt x="2" y="4"/>
                  </a:lnTo>
                  <a:lnTo>
                    <a:pt x="3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6" y="3"/>
                  </a:lnTo>
                  <a:lnTo>
                    <a:pt x="6" y="3"/>
                  </a:lnTo>
                  <a:lnTo>
                    <a:pt x="7" y="1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66" name="Freeform 370"/>
            <p:cNvSpPr>
              <a:spLocks/>
            </p:cNvSpPr>
            <p:nvPr/>
          </p:nvSpPr>
          <p:spPr bwMode="auto">
            <a:xfrm>
              <a:off x="6167348" y="5368575"/>
              <a:ext cx="8087" cy="4015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2" y="4"/>
                </a:cxn>
                <a:cxn ang="0">
                  <a:pos x="3" y="4"/>
                </a:cxn>
                <a:cxn ang="0">
                  <a:pos x="4" y="4"/>
                </a:cxn>
                <a:cxn ang="0">
                  <a:pos x="6" y="3"/>
                </a:cxn>
                <a:cxn ang="0">
                  <a:pos x="7" y="1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2" y="1"/>
                </a:cxn>
                <a:cxn ang="0">
                  <a:pos x="0" y="4"/>
                </a:cxn>
              </a:cxnLst>
              <a:rect l="0" t="0" r="r" b="b"/>
              <a:pathLst>
                <a:path w="7" h="4">
                  <a:moveTo>
                    <a:pt x="0" y="4"/>
                  </a:moveTo>
                  <a:lnTo>
                    <a:pt x="2" y="4"/>
                  </a:lnTo>
                  <a:lnTo>
                    <a:pt x="3" y="4"/>
                  </a:lnTo>
                  <a:lnTo>
                    <a:pt x="4" y="4"/>
                  </a:lnTo>
                  <a:lnTo>
                    <a:pt x="6" y="3"/>
                  </a:lnTo>
                  <a:lnTo>
                    <a:pt x="7" y="1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0" y="4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67" name="Freeform 371"/>
            <p:cNvSpPr>
              <a:spLocks/>
            </p:cNvSpPr>
            <p:nvPr/>
          </p:nvSpPr>
          <p:spPr bwMode="auto">
            <a:xfrm>
              <a:off x="6145782" y="5360544"/>
              <a:ext cx="22914" cy="12046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0" y="3"/>
                </a:cxn>
                <a:cxn ang="0">
                  <a:pos x="17" y="12"/>
                </a:cxn>
                <a:cxn ang="0">
                  <a:pos x="19" y="9"/>
                </a:cxn>
                <a:cxn ang="0">
                  <a:pos x="3" y="0"/>
                </a:cxn>
              </a:cxnLst>
              <a:rect l="0" t="0" r="r" b="b"/>
              <a:pathLst>
                <a:path w="19" h="12">
                  <a:moveTo>
                    <a:pt x="3" y="0"/>
                  </a:moveTo>
                  <a:lnTo>
                    <a:pt x="0" y="3"/>
                  </a:lnTo>
                  <a:lnTo>
                    <a:pt x="17" y="12"/>
                  </a:lnTo>
                  <a:lnTo>
                    <a:pt x="19" y="9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68" name="Freeform 372"/>
            <p:cNvSpPr>
              <a:spLocks/>
            </p:cNvSpPr>
            <p:nvPr/>
          </p:nvSpPr>
          <p:spPr bwMode="auto">
            <a:xfrm>
              <a:off x="6145782" y="5360544"/>
              <a:ext cx="22914" cy="12046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0" y="3"/>
                </a:cxn>
                <a:cxn ang="0">
                  <a:pos x="17" y="12"/>
                </a:cxn>
                <a:cxn ang="0">
                  <a:pos x="19" y="9"/>
                </a:cxn>
                <a:cxn ang="0">
                  <a:pos x="3" y="0"/>
                </a:cxn>
              </a:cxnLst>
              <a:rect l="0" t="0" r="r" b="b"/>
              <a:pathLst>
                <a:path w="19" h="12">
                  <a:moveTo>
                    <a:pt x="3" y="0"/>
                  </a:moveTo>
                  <a:lnTo>
                    <a:pt x="0" y="3"/>
                  </a:lnTo>
                  <a:lnTo>
                    <a:pt x="17" y="12"/>
                  </a:lnTo>
                  <a:lnTo>
                    <a:pt x="19" y="9"/>
                  </a:lnTo>
                  <a:lnTo>
                    <a:pt x="3" y="0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69" name="Freeform 373"/>
            <p:cNvSpPr>
              <a:spLocks/>
            </p:cNvSpPr>
            <p:nvPr/>
          </p:nvSpPr>
          <p:spPr bwMode="auto">
            <a:xfrm>
              <a:off x="6143086" y="5356529"/>
              <a:ext cx="6740" cy="702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6"/>
                </a:cxn>
                <a:cxn ang="0">
                  <a:pos x="2" y="6"/>
                </a:cxn>
                <a:cxn ang="0">
                  <a:pos x="2" y="7"/>
                </a:cxn>
                <a:cxn ang="0">
                  <a:pos x="5" y="4"/>
                </a:cxn>
                <a:cxn ang="0">
                  <a:pos x="5" y="4"/>
                </a:cxn>
                <a:cxn ang="0">
                  <a:pos x="3" y="3"/>
                </a:cxn>
                <a:cxn ang="0">
                  <a:pos x="5" y="3"/>
                </a:cxn>
                <a:cxn ang="0">
                  <a:pos x="3" y="2"/>
                </a:cxn>
                <a:cxn ang="0">
                  <a:pos x="0" y="0"/>
                </a:cxn>
              </a:cxnLst>
              <a:rect l="0" t="0" r="r" b="b"/>
              <a:pathLst>
                <a:path w="5" h="7">
                  <a:moveTo>
                    <a:pt x="0" y="0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6"/>
                  </a:lnTo>
                  <a:lnTo>
                    <a:pt x="2" y="6"/>
                  </a:lnTo>
                  <a:lnTo>
                    <a:pt x="2" y="7"/>
                  </a:lnTo>
                  <a:lnTo>
                    <a:pt x="5" y="4"/>
                  </a:lnTo>
                  <a:lnTo>
                    <a:pt x="5" y="4"/>
                  </a:lnTo>
                  <a:lnTo>
                    <a:pt x="3" y="3"/>
                  </a:lnTo>
                  <a:lnTo>
                    <a:pt x="5" y="3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70" name="Freeform 374"/>
            <p:cNvSpPr>
              <a:spLocks/>
            </p:cNvSpPr>
            <p:nvPr/>
          </p:nvSpPr>
          <p:spPr bwMode="auto">
            <a:xfrm>
              <a:off x="6143086" y="5356529"/>
              <a:ext cx="6740" cy="702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0" y="6"/>
                </a:cxn>
                <a:cxn ang="0">
                  <a:pos x="2" y="6"/>
                </a:cxn>
                <a:cxn ang="0">
                  <a:pos x="2" y="7"/>
                </a:cxn>
                <a:cxn ang="0">
                  <a:pos x="5" y="4"/>
                </a:cxn>
                <a:cxn ang="0">
                  <a:pos x="3" y="3"/>
                </a:cxn>
                <a:cxn ang="0">
                  <a:pos x="5" y="3"/>
                </a:cxn>
                <a:cxn ang="0">
                  <a:pos x="3" y="2"/>
                </a:cxn>
                <a:cxn ang="0">
                  <a:pos x="0" y="0"/>
                </a:cxn>
              </a:cxnLst>
              <a:rect l="0" t="0" r="r" b="b"/>
              <a:pathLst>
                <a:path w="5" h="7">
                  <a:moveTo>
                    <a:pt x="0" y="0"/>
                  </a:move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2" y="6"/>
                  </a:lnTo>
                  <a:lnTo>
                    <a:pt x="2" y="7"/>
                  </a:lnTo>
                  <a:lnTo>
                    <a:pt x="5" y="4"/>
                  </a:lnTo>
                  <a:lnTo>
                    <a:pt x="3" y="3"/>
                  </a:lnTo>
                  <a:lnTo>
                    <a:pt x="5" y="3"/>
                  </a:lnTo>
                  <a:lnTo>
                    <a:pt x="3" y="2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71" name="Freeform 375"/>
            <p:cNvSpPr>
              <a:spLocks/>
            </p:cNvSpPr>
            <p:nvPr/>
          </p:nvSpPr>
          <p:spPr bwMode="auto">
            <a:xfrm>
              <a:off x="6143086" y="5195911"/>
              <a:ext cx="105134" cy="162625"/>
            </a:xfrm>
            <a:custGeom>
              <a:avLst/>
              <a:gdLst/>
              <a:ahLst/>
              <a:cxnLst>
                <a:cxn ang="0">
                  <a:pos x="83" y="0"/>
                </a:cxn>
                <a:cxn ang="0">
                  <a:pos x="0" y="160"/>
                </a:cxn>
                <a:cxn ang="0">
                  <a:pos x="3" y="162"/>
                </a:cxn>
                <a:cxn ang="0">
                  <a:pos x="85" y="1"/>
                </a:cxn>
                <a:cxn ang="0">
                  <a:pos x="83" y="0"/>
                </a:cxn>
              </a:cxnLst>
              <a:rect l="0" t="0" r="r" b="b"/>
              <a:pathLst>
                <a:path w="85" h="162">
                  <a:moveTo>
                    <a:pt x="83" y="0"/>
                  </a:moveTo>
                  <a:lnTo>
                    <a:pt x="0" y="160"/>
                  </a:lnTo>
                  <a:lnTo>
                    <a:pt x="3" y="162"/>
                  </a:lnTo>
                  <a:lnTo>
                    <a:pt x="85" y="1"/>
                  </a:lnTo>
                  <a:lnTo>
                    <a:pt x="83" y="0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72" name="Freeform 376"/>
            <p:cNvSpPr>
              <a:spLocks/>
            </p:cNvSpPr>
            <p:nvPr/>
          </p:nvSpPr>
          <p:spPr bwMode="auto">
            <a:xfrm>
              <a:off x="6143086" y="5195911"/>
              <a:ext cx="105134" cy="162625"/>
            </a:xfrm>
            <a:custGeom>
              <a:avLst/>
              <a:gdLst/>
              <a:ahLst/>
              <a:cxnLst>
                <a:cxn ang="0">
                  <a:pos x="83" y="0"/>
                </a:cxn>
                <a:cxn ang="0">
                  <a:pos x="0" y="160"/>
                </a:cxn>
                <a:cxn ang="0">
                  <a:pos x="3" y="162"/>
                </a:cxn>
                <a:cxn ang="0">
                  <a:pos x="85" y="1"/>
                </a:cxn>
                <a:cxn ang="0">
                  <a:pos x="83" y="0"/>
                </a:cxn>
              </a:cxnLst>
              <a:rect l="0" t="0" r="r" b="b"/>
              <a:pathLst>
                <a:path w="85" h="162">
                  <a:moveTo>
                    <a:pt x="83" y="0"/>
                  </a:moveTo>
                  <a:lnTo>
                    <a:pt x="0" y="160"/>
                  </a:lnTo>
                  <a:lnTo>
                    <a:pt x="3" y="162"/>
                  </a:lnTo>
                  <a:lnTo>
                    <a:pt x="85" y="1"/>
                  </a:lnTo>
                  <a:lnTo>
                    <a:pt x="83" y="0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73" name="Freeform 377"/>
            <p:cNvSpPr>
              <a:spLocks/>
            </p:cNvSpPr>
            <p:nvPr/>
          </p:nvSpPr>
          <p:spPr bwMode="auto">
            <a:xfrm>
              <a:off x="6246873" y="5192899"/>
              <a:ext cx="8087" cy="4015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5" y="0"/>
                </a:cxn>
                <a:cxn ang="0">
                  <a:pos x="4" y="0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2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4" y="4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7" y="0"/>
                </a:cxn>
              </a:cxnLst>
              <a:rect l="0" t="0" r="r" b="b"/>
              <a:pathLst>
                <a:path w="7" h="4">
                  <a:moveTo>
                    <a:pt x="7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3"/>
                  </a:lnTo>
                  <a:lnTo>
                    <a:pt x="2" y="4"/>
                  </a:lnTo>
                  <a:lnTo>
                    <a:pt x="2" y="4"/>
                  </a:lnTo>
                  <a:lnTo>
                    <a:pt x="4" y="4"/>
                  </a:lnTo>
                  <a:lnTo>
                    <a:pt x="4" y="3"/>
                  </a:lnTo>
                  <a:lnTo>
                    <a:pt x="4" y="3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74" name="Freeform 378"/>
            <p:cNvSpPr>
              <a:spLocks/>
            </p:cNvSpPr>
            <p:nvPr/>
          </p:nvSpPr>
          <p:spPr bwMode="auto">
            <a:xfrm>
              <a:off x="6246873" y="5192899"/>
              <a:ext cx="8087" cy="4015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5" y="0"/>
                </a:cxn>
                <a:cxn ang="0">
                  <a:pos x="4" y="0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1" y="2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2" y="4"/>
                </a:cxn>
                <a:cxn ang="0">
                  <a:pos x="4" y="4"/>
                </a:cxn>
                <a:cxn ang="0">
                  <a:pos x="4" y="3"/>
                </a:cxn>
                <a:cxn ang="0">
                  <a:pos x="7" y="0"/>
                </a:cxn>
              </a:cxnLst>
              <a:rect l="0" t="0" r="r" b="b"/>
              <a:pathLst>
                <a:path w="7" h="4">
                  <a:moveTo>
                    <a:pt x="7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3"/>
                  </a:lnTo>
                  <a:lnTo>
                    <a:pt x="2" y="4"/>
                  </a:lnTo>
                  <a:lnTo>
                    <a:pt x="4" y="4"/>
                  </a:lnTo>
                  <a:lnTo>
                    <a:pt x="4" y="3"/>
                  </a:lnTo>
                  <a:lnTo>
                    <a:pt x="7" y="0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75" name="Freeform 379"/>
            <p:cNvSpPr>
              <a:spLocks/>
            </p:cNvSpPr>
            <p:nvPr/>
          </p:nvSpPr>
          <p:spPr bwMode="auto">
            <a:xfrm>
              <a:off x="6182175" y="5208961"/>
              <a:ext cx="130744" cy="176679"/>
            </a:xfrm>
            <a:custGeom>
              <a:avLst/>
              <a:gdLst/>
              <a:ahLst/>
              <a:cxnLst>
                <a:cxn ang="0">
                  <a:pos x="86" y="1"/>
                </a:cxn>
                <a:cxn ang="0">
                  <a:pos x="104" y="10"/>
                </a:cxn>
                <a:cxn ang="0">
                  <a:pos x="104" y="10"/>
                </a:cxn>
                <a:cxn ang="0">
                  <a:pos x="104" y="10"/>
                </a:cxn>
                <a:cxn ang="0">
                  <a:pos x="104" y="10"/>
                </a:cxn>
                <a:cxn ang="0">
                  <a:pos x="104" y="12"/>
                </a:cxn>
                <a:cxn ang="0">
                  <a:pos x="105" y="12"/>
                </a:cxn>
                <a:cxn ang="0">
                  <a:pos x="105" y="12"/>
                </a:cxn>
                <a:cxn ang="0">
                  <a:pos x="104" y="13"/>
                </a:cxn>
                <a:cxn ang="0">
                  <a:pos x="104" y="13"/>
                </a:cxn>
                <a:cxn ang="0">
                  <a:pos x="21" y="175"/>
                </a:cxn>
                <a:cxn ang="0">
                  <a:pos x="21" y="175"/>
                </a:cxn>
                <a:cxn ang="0">
                  <a:pos x="21" y="176"/>
                </a:cxn>
                <a:cxn ang="0">
                  <a:pos x="21" y="176"/>
                </a:cxn>
                <a:cxn ang="0">
                  <a:pos x="20" y="176"/>
                </a:cxn>
                <a:cxn ang="0">
                  <a:pos x="20" y="176"/>
                </a:cxn>
                <a:cxn ang="0">
                  <a:pos x="20" y="176"/>
                </a:cxn>
                <a:cxn ang="0">
                  <a:pos x="18" y="176"/>
                </a:cxn>
                <a:cxn ang="0">
                  <a:pos x="18" y="176"/>
                </a:cxn>
                <a:cxn ang="0">
                  <a:pos x="1" y="167"/>
                </a:cxn>
                <a:cxn ang="0">
                  <a:pos x="1" y="167"/>
                </a:cxn>
                <a:cxn ang="0">
                  <a:pos x="1" y="167"/>
                </a:cxn>
                <a:cxn ang="0">
                  <a:pos x="1" y="166"/>
                </a:cxn>
                <a:cxn ang="0">
                  <a:pos x="0" y="166"/>
                </a:cxn>
                <a:cxn ang="0">
                  <a:pos x="1" y="166"/>
                </a:cxn>
                <a:cxn ang="0">
                  <a:pos x="0" y="164"/>
                </a:cxn>
                <a:cxn ang="0">
                  <a:pos x="1" y="164"/>
                </a:cxn>
                <a:cxn ang="0">
                  <a:pos x="1" y="163"/>
                </a:cxn>
                <a:cxn ang="0">
                  <a:pos x="83" y="3"/>
                </a:cxn>
                <a:cxn ang="0">
                  <a:pos x="83" y="3"/>
                </a:cxn>
                <a:cxn ang="0">
                  <a:pos x="83" y="1"/>
                </a:cxn>
                <a:cxn ang="0">
                  <a:pos x="85" y="1"/>
                </a:cxn>
                <a:cxn ang="0">
                  <a:pos x="85" y="1"/>
                </a:cxn>
                <a:cxn ang="0">
                  <a:pos x="86" y="0"/>
                </a:cxn>
                <a:cxn ang="0">
                  <a:pos x="86" y="1"/>
                </a:cxn>
                <a:cxn ang="0">
                  <a:pos x="86" y="1"/>
                </a:cxn>
              </a:cxnLst>
              <a:rect l="0" t="0" r="r" b="b"/>
              <a:pathLst>
                <a:path w="105" h="176">
                  <a:moveTo>
                    <a:pt x="86" y="1"/>
                  </a:moveTo>
                  <a:lnTo>
                    <a:pt x="104" y="10"/>
                  </a:lnTo>
                  <a:lnTo>
                    <a:pt x="104" y="10"/>
                  </a:lnTo>
                  <a:lnTo>
                    <a:pt x="104" y="10"/>
                  </a:lnTo>
                  <a:lnTo>
                    <a:pt x="104" y="10"/>
                  </a:lnTo>
                  <a:lnTo>
                    <a:pt x="104" y="12"/>
                  </a:lnTo>
                  <a:lnTo>
                    <a:pt x="105" y="12"/>
                  </a:lnTo>
                  <a:lnTo>
                    <a:pt x="105" y="12"/>
                  </a:lnTo>
                  <a:lnTo>
                    <a:pt x="104" y="13"/>
                  </a:lnTo>
                  <a:lnTo>
                    <a:pt x="104" y="13"/>
                  </a:lnTo>
                  <a:lnTo>
                    <a:pt x="21" y="175"/>
                  </a:lnTo>
                  <a:lnTo>
                    <a:pt x="21" y="175"/>
                  </a:lnTo>
                  <a:lnTo>
                    <a:pt x="21" y="176"/>
                  </a:lnTo>
                  <a:lnTo>
                    <a:pt x="21" y="176"/>
                  </a:lnTo>
                  <a:lnTo>
                    <a:pt x="20" y="176"/>
                  </a:lnTo>
                  <a:lnTo>
                    <a:pt x="20" y="176"/>
                  </a:lnTo>
                  <a:lnTo>
                    <a:pt x="20" y="176"/>
                  </a:lnTo>
                  <a:lnTo>
                    <a:pt x="18" y="176"/>
                  </a:lnTo>
                  <a:lnTo>
                    <a:pt x="18" y="176"/>
                  </a:lnTo>
                  <a:lnTo>
                    <a:pt x="1" y="167"/>
                  </a:lnTo>
                  <a:lnTo>
                    <a:pt x="1" y="167"/>
                  </a:lnTo>
                  <a:lnTo>
                    <a:pt x="1" y="167"/>
                  </a:lnTo>
                  <a:lnTo>
                    <a:pt x="1" y="166"/>
                  </a:lnTo>
                  <a:lnTo>
                    <a:pt x="0" y="166"/>
                  </a:lnTo>
                  <a:lnTo>
                    <a:pt x="1" y="166"/>
                  </a:lnTo>
                  <a:lnTo>
                    <a:pt x="0" y="164"/>
                  </a:lnTo>
                  <a:lnTo>
                    <a:pt x="1" y="164"/>
                  </a:lnTo>
                  <a:lnTo>
                    <a:pt x="1" y="163"/>
                  </a:lnTo>
                  <a:lnTo>
                    <a:pt x="83" y="3"/>
                  </a:lnTo>
                  <a:lnTo>
                    <a:pt x="83" y="3"/>
                  </a:lnTo>
                  <a:lnTo>
                    <a:pt x="83" y="1"/>
                  </a:lnTo>
                  <a:lnTo>
                    <a:pt x="85" y="1"/>
                  </a:lnTo>
                  <a:lnTo>
                    <a:pt x="85" y="1"/>
                  </a:lnTo>
                  <a:lnTo>
                    <a:pt x="86" y="0"/>
                  </a:lnTo>
                  <a:lnTo>
                    <a:pt x="86" y="1"/>
                  </a:lnTo>
                  <a:lnTo>
                    <a:pt x="86" y="1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76" name="Freeform 380"/>
            <p:cNvSpPr>
              <a:spLocks/>
            </p:cNvSpPr>
            <p:nvPr/>
          </p:nvSpPr>
          <p:spPr bwMode="auto">
            <a:xfrm>
              <a:off x="6182175" y="5208961"/>
              <a:ext cx="130744" cy="176679"/>
            </a:xfrm>
            <a:custGeom>
              <a:avLst/>
              <a:gdLst/>
              <a:ahLst/>
              <a:cxnLst>
                <a:cxn ang="0">
                  <a:pos x="86" y="1"/>
                </a:cxn>
                <a:cxn ang="0">
                  <a:pos x="104" y="10"/>
                </a:cxn>
                <a:cxn ang="0">
                  <a:pos x="104" y="12"/>
                </a:cxn>
                <a:cxn ang="0">
                  <a:pos x="105" y="12"/>
                </a:cxn>
                <a:cxn ang="0">
                  <a:pos x="104" y="13"/>
                </a:cxn>
                <a:cxn ang="0">
                  <a:pos x="21" y="175"/>
                </a:cxn>
                <a:cxn ang="0">
                  <a:pos x="21" y="176"/>
                </a:cxn>
                <a:cxn ang="0">
                  <a:pos x="20" y="176"/>
                </a:cxn>
                <a:cxn ang="0">
                  <a:pos x="18" y="176"/>
                </a:cxn>
                <a:cxn ang="0">
                  <a:pos x="1" y="167"/>
                </a:cxn>
                <a:cxn ang="0">
                  <a:pos x="1" y="166"/>
                </a:cxn>
                <a:cxn ang="0">
                  <a:pos x="0" y="166"/>
                </a:cxn>
                <a:cxn ang="0">
                  <a:pos x="1" y="166"/>
                </a:cxn>
                <a:cxn ang="0">
                  <a:pos x="0" y="164"/>
                </a:cxn>
                <a:cxn ang="0">
                  <a:pos x="1" y="164"/>
                </a:cxn>
                <a:cxn ang="0">
                  <a:pos x="1" y="163"/>
                </a:cxn>
                <a:cxn ang="0">
                  <a:pos x="83" y="3"/>
                </a:cxn>
                <a:cxn ang="0">
                  <a:pos x="83" y="1"/>
                </a:cxn>
                <a:cxn ang="0">
                  <a:pos x="85" y="1"/>
                </a:cxn>
                <a:cxn ang="0">
                  <a:pos x="86" y="0"/>
                </a:cxn>
                <a:cxn ang="0">
                  <a:pos x="86" y="1"/>
                </a:cxn>
              </a:cxnLst>
              <a:rect l="0" t="0" r="r" b="b"/>
              <a:pathLst>
                <a:path w="105" h="176">
                  <a:moveTo>
                    <a:pt x="86" y="1"/>
                  </a:moveTo>
                  <a:lnTo>
                    <a:pt x="104" y="10"/>
                  </a:lnTo>
                  <a:lnTo>
                    <a:pt x="104" y="12"/>
                  </a:lnTo>
                  <a:lnTo>
                    <a:pt x="105" y="12"/>
                  </a:lnTo>
                  <a:lnTo>
                    <a:pt x="104" y="13"/>
                  </a:lnTo>
                  <a:lnTo>
                    <a:pt x="21" y="175"/>
                  </a:lnTo>
                  <a:lnTo>
                    <a:pt x="21" y="176"/>
                  </a:lnTo>
                  <a:lnTo>
                    <a:pt x="20" y="176"/>
                  </a:lnTo>
                  <a:lnTo>
                    <a:pt x="18" y="176"/>
                  </a:lnTo>
                  <a:lnTo>
                    <a:pt x="1" y="167"/>
                  </a:lnTo>
                  <a:lnTo>
                    <a:pt x="1" y="166"/>
                  </a:lnTo>
                  <a:lnTo>
                    <a:pt x="0" y="166"/>
                  </a:lnTo>
                  <a:lnTo>
                    <a:pt x="1" y="166"/>
                  </a:lnTo>
                  <a:lnTo>
                    <a:pt x="0" y="164"/>
                  </a:lnTo>
                  <a:lnTo>
                    <a:pt x="1" y="164"/>
                  </a:lnTo>
                  <a:lnTo>
                    <a:pt x="1" y="163"/>
                  </a:lnTo>
                  <a:lnTo>
                    <a:pt x="83" y="3"/>
                  </a:lnTo>
                  <a:lnTo>
                    <a:pt x="83" y="1"/>
                  </a:lnTo>
                  <a:lnTo>
                    <a:pt x="85" y="1"/>
                  </a:lnTo>
                  <a:lnTo>
                    <a:pt x="86" y="0"/>
                  </a:lnTo>
                  <a:lnTo>
                    <a:pt x="86" y="1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77" name="Freeform 381"/>
            <p:cNvSpPr>
              <a:spLocks/>
            </p:cNvSpPr>
            <p:nvPr/>
          </p:nvSpPr>
          <p:spPr bwMode="auto">
            <a:xfrm>
              <a:off x="6288657" y="5208961"/>
              <a:ext cx="22914" cy="12046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3"/>
                </a:cxn>
                <a:cxn ang="0">
                  <a:pos x="16" y="12"/>
                </a:cxn>
                <a:cxn ang="0">
                  <a:pos x="18" y="7"/>
                </a:cxn>
                <a:cxn ang="0">
                  <a:pos x="2" y="0"/>
                </a:cxn>
              </a:cxnLst>
              <a:rect l="0" t="0" r="r" b="b"/>
              <a:pathLst>
                <a:path w="18" h="12">
                  <a:moveTo>
                    <a:pt x="2" y="0"/>
                  </a:moveTo>
                  <a:lnTo>
                    <a:pt x="0" y="3"/>
                  </a:lnTo>
                  <a:lnTo>
                    <a:pt x="16" y="12"/>
                  </a:lnTo>
                  <a:lnTo>
                    <a:pt x="18" y="7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78" name="Freeform 382"/>
            <p:cNvSpPr>
              <a:spLocks/>
            </p:cNvSpPr>
            <p:nvPr/>
          </p:nvSpPr>
          <p:spPr bwMode="auto">
            <a:xfrm>
              <a:off x="6288657" y="5208961"/>
              <a:ext cx="22914" cy="12046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3"/>
                </a:cxn>
                <a:cxn ang="0">
                  <a:pos x="16" y="12"/>
                </a:cxn>
                <a:cxn ang="0">
                  <a:pos x="18" y="7"/>
                </a:cxn>
                <a:cxn ang="0">
                  <a:pos x="2" y="0"/>
                </a:cxn>
              </a:cxnLst>
              <a:rect l="0" t="0" r="r" b="b"/>
              <a:pathLst>
                <a:path w="18" h="12">
                  <a:moveTo>
                    <a:pt x="2" y="0"/>
                  </a:moveTo>
                  <a:lnTo>
                    <a:pt x="0" y="3"/>
                  </a:lnTo>
                  <a:lnTo>
                    <a:pt x="16" y="12"/>
                  </a:lnTo>
                  <a:lnTo>
                    <a:pt x="18" y="7"/>
                  </a:lnTo>
                  <a:lnTo>
                    <a:pt x="2" y="0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79" name="Freeform 383"/>
            <p:cNvSpPr>
              <a:spLocks/>
            </p:cNvSpPr>
            <p:nvPr/>
          </p:nvSpPr>
          <p:spPr bwMode="auto">
            <a:xfrm>
              <a:off x="6308875" y="5215988"/>
              <a:ext cx="4043" cy="7027"/>
            </a:xfrm>
            <a:custGeom>
              <a:avLst/>
              <a:gdLst/>
              <a:ahLst/>
              <a:cxnLst>
                <a:cxn ang="0">
                  <a:pos x="3" y="7"/>
                </a:cxn>
                <a:cxn ang="0">
                  <a:pos x="4" y="6"/>
                </a:cxn>
                <a:cxn ang="0">
                  <a:pos x="4" y="6"/>
                </a:cxn>
                <a:cxn ang="0">
                  <a:pos x="4" y="5"/>
                </a:cxn>
                <a:cxn ang="0">
                  <a:pos x="4" y="5"/>
                </a:cxn>
                <a:cxn ang="0">
                  <a:pos x="4" y="3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2" y="0"/>
                </a:cxn>
                <a:cxn ang="0">
                  <a:pos x="0" y="5"/>
                </a:cxn>
                <a:cxn ang="0">
                  <a:pos x="2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6"/>
                </a:cxn>
                <a:cxn ang="0">
                  <a:pos x="3" y="7"/>
                </a:cxn>
              </a:cxnLst>
              <a:rect l="0" t="0" r="r" b="b"/>
              <a:pathLst>
                <a:path w="4" h="7">
                  <a:moveTo>
                    <a:pt x="3" y="7"/>
                  </a:moveTo>
                  <a:lnTo>
                    <a:pt x="4" y="6"/>
                  </a:lnTo>
                  <a:lnTo>
                    <a:pt x="4" y="6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3"/>
                  </a:lnTo>
                  <a:lnTo>
                    <a:pt x="3" y="2"/>
                  </a:lnTo>
                  <a:lnTo>
                    <a:pt x="3" y="2"/>
                  </a:lnTo>
                  <a:lnTo>
                    <a:pt x="2" y="0"/>
                  </a:lnTo>
                  <a:lnTo>
                    <a:pt x="0" y="5"/>
                  </a:lnTo>
                  <a:lnTo>
                    <a:pt x="2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6"/>
                  </a:lnTo>
                  <a:lnTo>
                    <a:pt x="3" y="7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0" name="Freeform 384"/>
            <p:cNvSpPr>
              <a:spLocks/>
            </p:cNvSpPr>
            <p:nvPr/>
          </p:nvSpPr>
          <p:spPr bwMode="auto">
            <a:xfrm>
              <a:off x="6308875" y="5215988"/>
              <a:ext cx="4043" cy="7027"/>
            </a:xfrm>
            <a:custGeom>
              <a:avLst/>
              <a:gdLst/>
              <a:ahLst/>
              <a:cxnLst>
                <a:cxn ang="0">
                  <a:pos x="3" y="7"/>
                </a:cxn>
                <a:cxn ang="0">
                  <a:pos x="4" y="6"/>
                </a:cxn>
                <a:cxn ang="0">
                  <a:pos x="4" y="5"/>
                </a:cxn>
                <a:cxn ang="0">
                  <a:pos x="4" y="3"/>
                </a:cxn>
                <a:cxn ang="0">
                  <a:pos x="3" y="2"/>
                </a:cxn>
                <a:cxn ang="0">
                  <a:pos x="2" y="0"/>
                </a:cxn>
                <a:cxn ang="0">
                  <a:pos x="0" y="5"/>
                </a:cxn>
                <a:cxn ang="0">
                  <a:pos x="2" y="5"/>
                </a:cxn>
                <a:cxn ang="0">
                  <a:pos x="0" y="5"/>
                </a:cxn>
                <a:cxn ang="0">
                  <a:pos x="0" y="6"/>
                </a:cxn>
                <a:cxn ang="0">
                  <a:pos x="3" y="7"/>
                </a:cxn>
              </a:cxnLst>
              <a:rect l="0" t="0" r="r" b="b"/>
              <a:pathLst>
                <a:path w="4" h="7">
                  <a:moveTo>
                    <a:pt x="3" y="7"/>
                  </a:moveTo>
                  <a:lnTo>
                    <a:pt x="4" y="6"/>
                  </a:lnTo>
                  <a:lnTo>
                    <a:pt x="4" y="5"/>
                  </a:lnTo>
                  <a:lnTo>
                    <a:pt x="4" y="3"/>
                  </a:lnTo>
                  <a:lnTo>
                    <a:pt x="3" y="2"/>
                  </a:lnTo>
                  <a:lnTo>
                    <a:pt x="2" y="0"/>
                  </a:lnTo>
                  <a:lnTo>
                    <a:pt x="0" y="5"/>
                  </a:lnTo>
                  <a:lnTo>
                    <a:pt x="2" y="5"/>
                  </a:lnTo>
                  <a:lnTo>
                    <a:pt x="0" y="5"/>
                  </a:lnTo>
                  <a:lnTo>
                    <a:pt x="0" y="6"/>
                  </a:lnTo>
                  <a:lnTo>
                    <a:pt x="3" y="7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1" name="Freeform 385"/>
            <p:cNvSpPr>
              <a:spLocks/>
            </p:cNvSpPr>
            <p:nvPr/>
          </p:nvSpPr>
          <p:spPr bwMode="auto">
            <a:xfrm>
              <a:off x="6206437" y="5222012"/>
              <a:ext cx="106482" cy="162625"/>
            </a:xfrm>
            <a:custGeom>
              <a:avLst/>
              <a:gdLst/>
              <a:ahLst/>
              <a:cxnLst>
                <a:cxn ang="0">
                  <a:pos x="82" y="0"/>
                </a:cxn>
                <a:cxn ang="0">
                  <a:pos x="0" y="160"/>
                </a:cxn>
                <a:cxn ang="0">
                  <a:pos x="4" y="162"/>
                </a:cxn>
                <a:cxn ang="0">
                  <a:pos x="85" y="1"/>
                </a:cxn>
                <a:cxn ang="0">
                  <a:pos x="82" y="0"/>
                </a:cxn>
              </a:cxnLst>
              <a:rect l="0" t="0" r="r" b="b"/>
              <a:pathLst>
                <a:path w="85" h="162">
                  <a:moveTo>
                    <a:pt x="82" y="0"/>
                  </a:moveTo>
                  <a:lnTo>
                    <a:pt x="0" y="160"/>
                  </a:lnTo>
                  <a:lnTo>
                    <a:pt x="4" y="162"/>
                  </a:lnTo>
                  <a:lnTo>
                    <a:pt x="85" y="1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2" name="Freeform 386"/>
            <p:cNvSpPr>
              <a:spLocks/>
            </p:cNvSpPr>
            <p:nvPr/>
          </p:nvSpPr>
          <p:spPr bwMode="auto">
            <a:xfrm>
              <a:off x="6206437" y="5222012"/>
              <a:ext cx="106482" cy="162625"/>
            </a:xfrm>
            <a:custGeom>
              <a:avLst/>
              <a:gdLst/>
              <a:ahLst/>
              <a:cxnLst>
                <a:cxn ang="0">
                  <a:pos x="82" y="0"/>
                </a:cxn>
                <a:cxn ang="0">
                  <a:pos x="0" y="160"/>
                </a:cxn>
                <a:cxn ang="0">
                  <a:pos x="4" y="162"/>
                </a:cxn>
                <a:cxn ang="0">
                  <a:pos x="85" y="1"/>
                </a:cxn>
                <a:cxn ang="0">
                  <a:pos x="82" y="0"/>
                </a:cxn>
              </a:cxnLst>
              <a:rect l="0" t="0" r="r" b="b"/>
              <a:pathLst>
                <a:path w="85" h="162">
                  <a:moveTo>
                    <a:pt x="82" y="0"/>
                  </a:moveTo>
                  <a:lnTo>
                    <a:pt x="0" y="160"/>
                  </a:lnTo>
                  <a:lnTo>
                    <a:pt x="4" y="162"/>
                  </a:lnTo>
                  <a:lnTo>
                    <a:pt x="85" y="1"/>
                  </a:lnTo>
                  <a:lnTo>
                    <a:pt x="82" y="0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3" name="Freeform 387"/>
            <p:cNvSpPr>
              <a:spLocks/>
            </p:cNvSpPr>
            <p:nvPr/>
          </p:nvSpPr>
          <p:spPr bwMode="auto">
            <a:xfrm>
              <a:off x="6202392" y="5382629"/>
              <a:ext cx="9436" cy="4015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1" y="4"/>
                </a:cxn>
                <a:cxn ang="0">
                  <a:pos x="3" y="4"/>
                </a:cxn>
                <a:cxn ang="0">
                  <a:pos x="3" y="4"/>
                </a:cxn>
                <a:cxn ang="0">
                  <a:pos x="4" y="4"/>
                </a:cxn>
                <a:cxn ang="0">
                  <a:pos x="6" y="4"/>
                </a:cxn>
                <a:cxn ang="0">
                  <a:pos x="6" y="4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3" y="0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1" y="2"/>
                </a:cxn>
                <a:cxn ang="0">
                  <a:pos x="0" y="4"/>
                </a:cxn>
              </a:cxnLst>
              <a:rect l="0" t="0" r="r" b="b"/>
              <a:pathLst>
                <a:path w="7" h="4">
                  <a:moveTo>
                    <a:pt x="0" y="4"/>
                  </a:moveTo>
                  <a:lnTo>
                    <a:pt x="1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4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3" y="0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1" y="2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4" name="Freeform 388"/>
            <p:cNvSpPr>
              <a:spLocks/>
            </p:cNvSpPr>
            <p:nvPr/>
          </p:nvSpPr>
          <p:spPr bwMode="auto">
            <a:xfrm>
              <a:off x="6202392" y="5382629"/>
              <a:ext cx="9436" cy="4015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1" y="4"/>
                </a:cxn>
                <a:cxn ang="0">
                  <a:pos x="3" y="4"/>
                </a:cxn>
                <a:cxn ang="0">
                  <a:pos x="4" y="4"/>
                </a:cxn>
                <a:cxn ang="0">
                  <a:pos x="6" y="4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3" y="0"/>
                </a:cxn>
                <a:cxn ang="0">
                  <a:pos x="3" y="2"/>
                </a:cxn>
                <a:cxn ang="0">
                  <a:pos x="1" y="2"/>
                </a:cxn>
                <a:cxn ang="0">
                  <a:pos x="0" y="4"/>
                </a:cxn>
              </a:cxnLst>
              <a:rect l="0" t="0" r="r" b="b"/>
              <a:pathLst>
                <a:path w="7" h="4">
                  <a:moveTo>
                    <a:pt x="0" y="4"/>
                  </a:moveTo>
                  <a:lnTo>
                    <a:pt x="1" y="4"/>
                  </a:lnTo>
                  <a:lnTo>
                    <a:pt x="3" y="4"/>
                  </a:lnTo>
                  <a:lnTo>
                    <a:pt x="4" y="4"/>
                  </a:lnTo>
                  <a:lnTo>
                    <a:pt x="6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3" y="0"/>
                  </a:lnTo>
                  <a:lnTo>
                    <a:pt x="3" y="2"/>
                  </a:lnTo>
                  <a:lnTo>
                    <a:pt x="1" y="2"/>
                  </a:lnTo>
                  <a:lnTo>
                    <a:pt x="0" y="4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5" name="Freeform 389"/>
            <p:cNvSpPr>
              <a:spLocks/>
            </p:cNvSpPr>
            <p:nvPr/>
          </p:nvSpPr>
          <p:spPr bwMode="auto">
            <a:xfrm>
              <a:off x="6183522" y="5375602"/>
              <a:ext cx="20219" cy="11043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3"/>
                </a:cxn>
                <a:cxn ang="0">
                  <a:pos x="16" y="11"/>
                </a:cxn>
                <a:cxn ang="0">
                  <a:pos x="17" y="9"/>
                </a:cxn>
                <a:cxn ang="0">
                  <a:pos x="2" y="0"/>
                </a:cxn>
              </a:cxnLst>
              <a:rect l="0" t="0" r="r" b="b"/>
              <a:pathLst>
                <a:path w="17" h="11">
                  <a:moveTo>
                    <a:pt x="2" y="0"/>
                  </a:moveTo>
                  <a:lnTo>
                    <a:pt x="0" y="3"/>
                  </a:lnTo>
                  <a:lnTo>
                    <a:pt x="16" y="11"/>
                  </a:lnTo>
                  <a:lnTo>
                    <a:pt x="17" y="9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6" name="Freeform 390"/>
            <p:cNvSpPr>
              <a:spLocks/>
            </p:cNvSpPr>
            <p:nvPr/>
          </p:nvSpPr>
          <p:spPr bwMode="auto">
            <a:xfrm>
              <a:off x="6183522" y="5375602"/>
              <a:ext cx="20219" cy="11043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3"/>
                </a:cxn>
                <a:cxn ang="0">
                  <a:pos x="16" y="11"/>
                </a:cxn>
                <a:cxn ang="0">
                  <a:pos x="17" y="9"/>
                </a:cxn>
                <a:cxn ang="0">
                  <a:pos x="2" y="0"/>
                </a:cxn>
              </a:cxnLst>
              <a:rect l="0" t="0" r="r" b="b"/>
              <a:pathLst>
                <a:path w="17" h="11">
                  <a:moveTo>
                    <a:pt x="2" y="0"/>
                  </a:moveTo>
                  <a:lnTo>
                    <a:pt x="0" y="3"/>
                  </a:lnTo>
                  <a:lnTo>
                    <a:pt x="16" y="11"/>
                  </a:lnTo>
                  <a:lnTo>
                    <a:pt x="17" y="9"/>
                  </a:lnTo>
                  <a:lnTo>
                    <a:pt x="2" y="0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7" name="Freeform 391"/>
            <p:cNvSpPr>
              <a:spLocks/>
            </p:cNvSpPr>
            <p:nvPr/>
          </p:nvSpPr>
          <p:spPr bwMode="auto">
            <a:xfrm>
              <a:off x="6179479" y="5372591"/>
              <a:ext cx="5392" cy="6023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3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2" y="6"/>
                </a:cxn>
                <a:cxn ang="0">
                  <a:pos x="3" y="6"/>
                </a:cxn>
                <a:cxn ang="0">
                  <a:pos x="5" y="3"/>
                </a:cxn>
                <a:cxn ang="0">
                  <a:pos x="5" y="3"/>
                </a:cxn>
                <a:cxn ang="0">
                  <a:pos x="5" y="3"/>
                </a:cxn>
                <a:cxn ang="0">
                  <a:pos x="5" y="1"/>
                </a:cxn>
                <a:cxn ang="0">
                  <a:pos x="5" y="1"/>
                </a:cxn>
                <a:cxn ang="0">
                  <a:pos x="2" y="0"/>
                </a:cxn>
              </a:cxnLst>
              <a:rect l="0" t="0" r="r" b="b"/>
              <a:pathLst>
                <a:path w="5" h="6">
                  <a:moveTo>
                    <a:pt x="2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3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6"/>
                  </a:lnTo>
                  <a:lnTo>
                    <a:pt x="3" y="6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1"/>
                  </a:lnTo>
                  <a:lnTo>
                    <a:pt x="5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8" name="Freeform 392"/>
            <p:cNvSpPr>
              <a:spLocks/>
            </p:cNvSpPr>
            <p:nvPr/>
          </p:nvSpPr>
          <p:spPr bwMode="auto">
            <a:xfrm>
              <a:off x="6179479" y="5372591"/>
              <a:ext cx="5392" cy="6023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3"/>
                </a:cxn>
                <a:cxn ang="0">
                  <a:pos x="2" y="4"/>
                </a:cxn>
                <a:cxn ang="0">
                  <a:pos x="2" y="6"/>
                </a:cxn>
                <a:cxn ang="0">
                  <a:pos x="3" y="6"/>
                </a:cxn>
                <a:cxn ang="0">
                  <a:pos x="5" y="3"/>
                </a:cxn>
                <a:cxn ang="0">
                  <a:pos x="5" y="1"/>
                </a:cxn>
                <a:cxn ang="0">
                  <a:pos x="2" y="0"/>
                </a:cxn>
              </a:cxnLst>
              <a:rect l="0" t="0" r="r" b="b"/>
              <a:pathLst>
                <a:path w="5" h="6">
                  <a:moveTo>
                    <a:pt x="2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2" y="4"/>
                  </a:lnTo>
                  <a:lnTo>
                    <a:pt x="2" y="6"/>
                  </a:lnTo>
                  <a:lnTo>
                    <a:pt x="3" y="6"/>
                  </a:lnTo>
                  <a:lnTo>
                    <a:pt x="5" y="3"/>
                  </a:lnTo>
                  <a:lnTo>
                    <a:pt x="5" y="1"/>
                  </a:lnTo>
                  <a:lnTo>
                    <a:pt x="2" y="0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9" name="Freeform 393"/>
            <p:cNvSpPr>
              <a:spLocks/>
            </p:cNvSpPr>
            <p:nvPr/>
          </p:nvSpPr>
          <p:spPr bwMode="auto">
            <a:xfrm>
              <a:off x="6182175" y="5209965"/>
              <a:ext cx="105134" cy="163629"/>
            </a:xfrm>
            <a:custGeom>
              <a:avLst/>
              <a:gdLst/>
              <a:ahLst/>
              <a:cxnLst>
                <a:cxn ang="0">
                  <a:pos x="80" y="0"/>
                </a:cxn>
                <a:cxn ang="0">
                  <a:pos x="0" y="162"/>
                </a:cxn>
                <a:cxn ang="0">
                  <a:pos x="3" y="163"/>
                </a:cxn>
                <a:cxn ang="0">
                  <a:pos x="85" y="3"/>
                </a:cxn>
                <a:cxn ang="0">
                  <a:pos x="80" y="0"/>
                </a:cxn>
              </a:cxnLst>
              <a:rect l="0" t="0" r="r" b="b"/>
              <a:pathLst>
                <a:path w="85" h="163">
                  <a:moveTo>
                    <a:pt x="80" y="0"/>
                  </a:moveTo>
                  <a:lnTo>
                    <a:pt x="0" y="162"/>
                  </a:lnTo>
                  <a:lnTo>
                    <a:pt x="3" y="163"/>
                  </a:lnTo>
                  <a:lnTo>
                    <a:pt x="85" y="3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90" name="Freeform 394"/>
            <p:cNvSpPr>
              <a:spLocks/>
            </p:cNvSpPr>
            <p:nvPr/>
          </p:nvSpPr>
          <p:spPr bwMode="auto">
            <a:xfrm>
              <a:off x="6182175" y="5209965"/>
              <a:ext cx="105134" cy="163629"/>
            </a:xfrm>
            <a:custGeom>
              <a:avLst/>
              <a:gdLst/>
              <a:ahLst/>
              <a:cxnLst>
                <a:cxn ang="0">
                  <a:pos x="80" y="0"/>
                </a:cxn>
                <a:cxn ang="0">
                  <a:pos x="0" y="162"/>
                </a:cxn>
                <a:cxn ang="0">
                  <a:pos x="3" y="163"/>
                </a:cxn>
                <a:cxn ang="0">
                  <a:pos x="85" y="3"/>
                </a:cxn>
                <a:cxn ang="0">
                  <a:pos x="80" y="0"/>
                </a:cxn>
              </a:cxnLst>
              <a:rect l="0" t="0" r="r" b="b"/>
              <a:pathLst>
                <a:path w="85" h="163">
                  <a:moveTo>
                    <a:pt x="80" y="0"/>
                  </a:moveTo>
                  <a:lnTo>
                    <a:pt x="0" y="162"/>
                  </a:lnTo>
                  <a:lnTo>
                    <a:pt x="3" y="163"/>
                  </a:lnTo>
                  <a:lnTo>
                    <a:pt x="85" y="3"/>
                  </a:lnTo>
                  <a:lnTo>
                    <a:pt x="80" y="0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91" name="Freeform 395"/>
            <p:cNvSpPr>
              <a:spLocks/>
            </p:cNvSpPr>
            <p:nvPr/>
          </p:nvSpPr>
          <p:spPr bwMode="auto">
            <a:xfrm>
              <a:off x="6280569" y="5207957"/>
              <a:ext cx="10783" cy="5019"/>
            </a:xfrm>
            <a:custGeom>
              <a:avLst/>
              <a:gdLst/>
              <a:ahLst/>
              <a:cxnLst>
                <a:cxn ang="0">
                  <a:pos x="8" y="1"/>
                </a:cxn>
                <a:cxn ang="0">
                  <a:pos x="6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2" y="1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5" y="5"/>
                </a:cxn>
                <a:cxn ang="0">
                  <a:pos x="5" y="4"/>
                </a:cxn>
                <a:cxn ang="0">
                  <a:pos x="5" y="4"/>
                </a:cxn>
                <a:cxn ang="0">
                  <a:pos x="5" y="4"/>
                </a:cxn>
                <a:cxn ang="0">
                  <a:pos x="6" y="4"/>
                </a:cxn>
                <a:cxn ang="0">
                  <a:pos x="6" y="4"/>
                </a:cxn>
                <a:cxn ang="0">
                  <a:pos x="8" y="1"/>
                </a:cxn>
              </a:cxnLst>
              <a:rect l="0" t="0" r="r" b="b"/>
              <a:pathLst>
                <a:path w="8" h="5">
                  <a:moveTo>
                    <a:pt x="8" y="1"/>
                  </a:moveTo>
                  <a:lnTo>
                    <a:pt x="6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3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0" y="2"/>
                  </a:lnTo>
                  <a:lnTo>
                    <a:pt x="5" y="5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8" y="1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92" name="Freeform 396"/>
            <p:cNvSpPr>
              <a:spLocks/>
            </p:cNvSpPr>
            <p:nvPr/>
          </p:nvSpPr>
          <p:spPr bwMode="auto">
            <a:xfrm>
              <a:off x="6280569" y="5207957"/>
              <a:ext cx="10783" cy="5019"/>
            </a:xfrm>
            <a:custGeom>
              <a:avLst/>
              <a:gdLst/>
              <a:ahLst/>
              <a:cxnLst>
                <a:cxn ang="0">
                  <a:pos x="8" y="1"/>
                </a:cxn>
                <a:cxn ang="0">
                  <a:pos x="6" y="0"/>
                </a:cxn>
                <a:cxn ang="0">
                  <a:pos x="5" y="0"/>
                </a:cxn>
                <a:cxn ang="0">
                  <a:pos x="3" y="1"/>
                </a:cxn>
                <a:cxn ang="0">
                  <a:pos x="2" y="1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5" y="5"/>
                </a:cxn>
                <a:cxn ang="0">
                  <a:pos x="5" y="4"/>
                </a:cxn>
                <a:cxn ang="0">
                  <a:pos x="6" y="4"/>
                </a:cxn>
                <a:cxn ang="0">
                  <a:pos x="8" y="1"/>
                </a:cxn>
              </a:cxnLst>
              <a:rect l="0" t="0" r="r" b="b"/>
              <a:pathLst>
                <a:path w="8" h="5">
                  <a:moveTo>
                    <a:pt x="8" y="1"/>
                  </a:moveTo>
                  <a:lnTo>
                    <a:pt x="6" y="0"/>
                  </a:lnTo>
                  <a:lnTo>
                    <a:pt x="5" y="0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0" y="2"/>
                  </a:lnTo>
                  <a:lnTo>
                    <a:pt x="5" y="5"/>
                  </a:lnTo>
                  <a:lnTo>
                    <a:pt x="5" y="4"/>
                  </a:lnTo>
                  <a:lnTo>
                    <a:pt x="6" y="4"/>
                  </a:lnTo>
                  <a:lnTo>
                    <a:pt x="8" y="1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93" name="Freeform 397"/>
            <p:cNvSpPr>
              <a:spLocks/>
            </p:cNvSpPr>
            <p:nvPr/>
          </p:nvSpPr>
          <p:spPr bwMode="auto">
            <a:xfrm>
              <a:off x="6219915" y="5225023"/>
              <a:ext cx="129396" cy="176679"/>
            </a:xfrm>
            <a:custGeom>
              <a:avLst/>
              <a:gdLst/>
              <a:ahLst/>
              <a:cxnLst>
                <a:cxn ang="0">
                  <a:pos x="87" y="1"/>
                </a:cxn>
                <a:cxn ang="0">
                  <a:pos x="103" y="10"/>
                </a:cxn>
                <a:cxn ang="0">
                  <a:pos x="104" y="10"/>
                </a:cxn>
                <a:cxn ang="0">
                  <a:pos x="104" y="10"/>
                </a:cxn>
                <a:cxn ang="0">
                  <a:pos x="104" y="10"/>
                </a:cxn>
                <a:cxn ang="0">
                  <a:pos x="104" y="11"/>
                </a:cxn>
                <a:cxn ang="0">
                  <a:pos x="104" y="11"/>
                </a:cxn>
                <a:cxn ang="0">
                  <a:pos x="104" y="13"/>
                </a:cxn>
                <a:cxn ang="0">
                  <a:pos x="104" y="14"/>
                </a:cxn>
                <a:cxn ang="0">
                  <a:pos x="22" y="174"/>
                </a:cxn>
                <a:cxn ang="0">
                  <a:pos x="22" y="174"/>
                </a:cxn>
                <a:cxn ang="0">
                  <a:pos x="21" y="174"/>
                </a:cxn>
                <a:cxn ang="0">
                  <a:pos x="21" y="176"/>
                </a:cxn>
                <a:cxn ang="0">
                  <a:pos x="21" y="176"/>
                </a:cxn>
                <a:cxn ang="0">
                  <a:pos x="21" y="176"/>
                </a:cxn>
                <a:cxn ang="0">
                  <a:pos x="19" y="176"/>
                </a:cxn>
                <a:cxn ang="0">
                  <a:pos x="19" y="176"/>
                </a:cxn>
                <a:cxn ang="0">
                  <a:pos x="18" y="176"/>
                </a:cxn>
                <a:cxn ang="0">
                  <a:pos x="2" y="167"/>
                </a:cxn>
                <a:cxn ang="0">
                  <a:pos x="2" y="167"/>
                </a:cxn>
                <a:cxn ang="0">
                  <a:pos x="0" y="166"/>
                </a:cxn>
                <a:cxn ang="0">
                  <a:pos x="0" y="166"/>
                </a:cxn>
                <a:cxn ang="0">
                  <a:pos x="0" y="166"/>
                </a:cxn>
                <a:cxn ang="0">
                  <a:pos x="0" y="164"/>
                </a:cxn>
                <a:cxn ang="0">
                  <a:pos x="0" y="164"/>
                </a:cxn>
                <a:cxn ang="0">
                  <a:pos x="0" y="164"/>
                </a:cxn>
                <a:cxn ang="0">
                  <a:pos x="0" y="163"/>
                </a:cxn>
                <a:cxn ang="0">
                  <a:pos x="83" y="3"/>
                </a:cxn>
                <a:cxn ang="0">
                  <a:pos x="83" y="1"/>
                </a:cxn>
                <a:cxn ang="0">
                  <a:pos x="84" y="1"/>
                </a:cxn>
                <a:cxn ang="0">
                  <a:pos x="84" y="1"/>
                </a:cxn>
                <a:cxn ang="0">
                  <a:pos x="84" y="0"/>
                </a:cxn>
                <a:cxn ang="0">
                  <a:pos x="86" y="0"/>
                </a:cxn>
                <a:cxn ang="0">
                  <a:pos x="86" y="0"/>
                </a:cxn>
                <a:cxn ang="0">
                  <a:pos x="87" y="1"/>
                </a:cxn>
              </a:cxnLst>
              <a:rect l="0" t="0" r="r" b="b"/>
              <a:pathLst>
                <a:path w="104" h="176">
                  <a:moveTo>
                    <a:pt x="87" y="1"/>
                  </a:moveTo>
                  <a:lnTo>
                    <a:pt x="103" y="10"/>
                  </a:lnTo>
                  <a:lnTo>
                    <a:pt x="104" y="10"/>
                  </a:lnTo>
                  <a:lnTo>
                    <a:pt x="104" y="10"/>
                  </a:lnTo>
                  <a:lnTo>
                    <a:pt x="104" y="10"/>
                  </a:lnTo>
                  <a:lnTo>
                    <a:pt x="104" y="11"/>
                  </a:lnTo>
                  <a:lnTo>
                    <a:pt x="104" y="11"/>
                  </a:lnTo>
                  <a:lnTo>
                    <a:pt x="104" y="13"/>
                  </a:lnTo>
                  <a:lnTo>
                    <a:pt x="104" y="14"/>
                  </a:lnTo>
                  <a:lnTo>
                    <a:pt x="22" y="174"/>
                  </a:lnTo>
                  <a:lnTo>
                    <a:pt x="22" y="174"/>
                  </a:lnTo>
                  <a:lnTo>
                    <a:pt x="21" y="174"/>
                  </a:lnTo>
                  <a:lnTo>
                    <a:pt x="21" y="176"/>
                  </a:lnTo>
                  <a:lnTo>
                    <a:pt x="21" y="176"/>
                  </a:lnTo>
                  <a:lnTo>
                    <a:pt x="21" y="176"/>
                  </a:lnTo>
                  <a:lnTo>
                    <a:pt x="19" y="176"/>
                  </a:lnTo>
                  <a:lnTo>
                    <a:pt x="19" y="176"/>
                  </a:lnTo>
                  <a:lnTo>
                    <a:pt x="18" y="176"/>
                  </a:lnTo>
                  <a:lnTo>
                    <a:pt x="2" y="167"/>
                  </a:lnTo>
                  <a:lnTo>
                    <a:pt x="2" y="167"/>
                  </a:lnTo>
                  <a:lnTo>
                    <a:pt x="0" y="166"/>
                  </a:lnTo>
                  <a:lnTo>
                    <a:pt x="0" y="166"/>
                  </a:lnTo>
                  <a:lnTo>
                    <a:pt x="0" y="166"/>
                  </a:lnTo>
                  <a:lnTo>
                    <a:pt x="0" y="164"/>
                  </a:lnTo>
                  <a:lnTo>
                    <a:pt x="0" y="164"/>
                  </a:lnTo>
                  <a:lnTo>
                    <a:pt x="0" y="164"/>
                  </a:lnTo>
                  <a:lnTo>
                    <a:pt x="0" y="163"/>
                  </a:lnTo>
                  <a:lnTo>
                    <a:pt x="83" y="3"/>
                  </a:lnTo>
                  <a:lnTo>
                    <a:pt x="83" y="1"/>
                  </a:lnTo>
                  <a:lnTo>
                    <a:pt x="84" y="1"/>
                  </a:lnTo>
                  <a:lnTo>
                    <a:pt x="84" y="1"/>
                  </a:lnTo>
                  <a:lnTo>
                    <a:pt x="84" y="0"/>
                  </a:lnTo>
                  <a:lnTo>
                    <a:pt x="86" y="0"/>
                  </a:lnTo>
                  <a:lnTo>
                    <a:pt x="86" y="0"/>
                  </a:lnTo>
                  <a:lnTo>
                    <a:pt x="87" y="1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94" name="Freeform 398"/>
            <p:cNvSpPr>
              <a:spLocks/>
            </p:cNvSpPr>
            <p:nvPr/>
          </p:nvSpPr>
          <p:spPr bwMode="auto">
            <a:xfrm>
              <a:off x="6219915" y="5225023"/>
              <a:ext cx="129396" cy="176679"/>
            </a:xfrm>
            <a:custGeom>
              <a:avLst/>
              <a:gdLst/>
              <a:ahLst/>
              <a:cxnLst>
                <a:cxn ang="0">
                  <a:pos x="87" y="1"/>
                </a:cxn>
                <a:cxn ang="0">
                  <a:pos x="103" y="10"/>
                </a:cxn>
                <a:cxn ang="0">
                  <a:pos x="104" y="10"/>
                </a:cxn>
                <a:cxn ang="0">
                  <a:pos x="104" y="11"/>
                </a:cxn>
                <a:cxn ang="0">
                  <a:pos x="104" y="13"/>
                </a:cxn>
                <a:cxn ang="0">
                  <a:pos x="104" y="14"/>
                </a:cxn>
                <a:cxn ang="0">
                  <a:pos x="22" y="174"/>
                </a:cxn>
                <a:cxn ang="0">
                  <a:pos x="21" y="174"/>
                </a:cxn>
                <a:cxn ang="0">
                  <a:pos x="21" y="176"/>
                </a:cxn>
                <a:cxn ang="0">
                  <a:pos x="19" y="176"/>
                </a:cxn>
                <a:cxn ang="0">
                  <a:pos x="18" y="176"/>
                </a:cxn>
                <a:cxn ang="0">
                  <a:pos x="2" y="167"/>
                </a:cxn>
                <a:cxn ang="0">
                  <a:pos x="0" y="166"/>
                </a:cxn>
                <a:cxn ang="0">
                  <a:pos x="0" y="164"/>
                </a:cxn>
                <a:cxn ang="0">
                  <a:pos x="0" y="163"/>
                </a:cxn>
                <a:cxn ang="0">
                  <a:pos x="83" y="3"/>
                </a:cxn>
                <a:cxn ang="0">
                  <a:pos x="83" y="1"/>
                </a:cxn>
                <a:cxn ang="0">
                  <a:pos x="84" y="1"/>
                </a:cxn>
                <a:cxn ang="0">
                  <a:pos x="84" y="0"/>
                </a:cxn>
                <a:cxn ang="0">
                  <a:pos x="86" y="0"/>
                </a:cxn>
                <a:cxn ang="0">
                  <a:pos x="87" y="1"/>
                </a:cxn>
              </a:cxnLst>
              <a:rect l="0" t="0" r="r" b="b"/>
              <a:pathLst>
                <a:path w="104" h="176">
                  <a:moveTo>
                    <a:pt x="87" y="1"/>
                  </a:moveTo>
                  <a:lnTo>
                    <a:pt x="103" y="10"/>
                  </a:lnTo>
                  <a:lnTo>
                    <a:pt x="104" y="10"/>
                  </a:lnTo>
                  <a:lnTo>
                    <a:pt x="104" y="11"/>
                  </a:lnTo>
                  <a:lnTo>
                    <a:pt x="104" y="13"/>
                  </a:lnTo>
                  <a:lnTo>
                    <a:pt x="104" y="14"/>
                  </a:lnTo>
                  <a:lnTo>
                    <a:pt x="22" y="174"/>
                  </a:lnTo>
                  <a:lnTo>
                    <a:pt x="21" y="174"/>
                  </a:lnTo>
                  <a:lnTo>
                    <a:pt x="21" y="176"/>
                  </a:lnTo>
                  <a:lnTo>
                    <a:pt x="19" y="176"/>
                  </a:lnTo>
                  <a:lnTo>
                    <a:pt x="18" y="176"/>
                  </a:lnTo>
                  <a:lnTo>
                    <a:pt x="2" y="167"/>
                  </a:lnTo>
                  <a:lnTo>
                    <a:pt x="0" y="166"/>
                  </a:lnTo>
                  <a:lnTo>
                    <a:pt x="0" y="164"/>
                  </a:lnTo>
                  <a:lnTo>
                    <a:pt x="0" y="163"/>
                  </a:lnTo>
                  <a:lnTo>
                    <a:pt x="83" y="3"/>
                  </a:lnTo>
                  <a:lnTo>
                    <a:pt x="83" y="1"/>
                  </a:lnTo>
                  <a:lnTo>
                    <a:pt x="84" y="1"/>
                  </a:lnTo>
                  <a:lnTo>
                    <a:pt x="84" y="0"/>
                  </a:lnTo>
                  <a:lnTo>
                    <a:pt x="86" y="0"/>
                  </a:lnTo>
                  <a:lnTo>
                    <a:pt x="87" y="1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95" name="Freeform 399"/>
            <p:cNvSpPr>
              <a:spLocks/>
            </p:cNvSpPr>
            <p:nvPr/>
          </p:nvSpPr>
          <p:spPr bwMode="auto">
            <a:xfrm>
              <a:off x="6327745" y="5225023"/>
              <a:ext cx="21566" cy="10039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3"/>
                </a:cxn>
                <a:cxn ang="0">
                  <a:pos x="17" y="10"/>
                </a:cxn>
                <a:cxn ang="0">
                  <a:pos x="18" y="7"/>
                </a:cxn>
                <a:cxn ang="0">
                  <a:pos x="1" y="0"/>
                </a:cxn>
              </a:cxnLst>
              <a:rect l="0" t="0" r="r" b="b"/>
              <a:pathLst>
                <a:path w="18" h="10">
                  <a:moveTo>
                    <a:pt x="1" y="0"/>
                  </a:moveTo>
                  <a:lnTo>
                    <a:pt x="0" y="3"/>
                  </a:lnTo>
                  <a:lnTo>
                    <a:pt x="17" y="10"/>
                  </a:lnTo>
                  <a:lnTo>
                    <a:pt x="18" y="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96" name="Freeform 400"/>
            <p:cNvSpPr>
              <a:spLocks/>
            </p:cNvSpPr>
            <p:nvPr/>
          </p:nvSpPr>
          <p:spPr bwMode="auto">
            <a:xfrm>
              <a:off x="6327745" y="5225023"/>
              <a:ext cx="21566" cy="10039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3"/>
                </a:cxn>
                <a:cxn ang="0">
                  <a:pos x="17" y="10"/>
                </a:cxn>
                <a:cxn ang="0">
                  <a:pos x="18" y="7"/>
                </a:cxn>
                <a:cxn ang="0">
                  <a:pos x="1" y="0"/>
                </a:cxn>
              </a:cxnLst>
              <a:rect l="0" t="0" r="r" b="b"/>
              <a:pathLst>
                <a:path w="18" h="10">
                  <a:moveTo>
                    <a:pt x="1" y="0"/>
                  </a:moveTo>
                  <a:lnTo>
                    <a:pt x="0" y="3"/>
                  </a:lnTo>
                  <a:lnTo>
                    <a:pt x="17" y="10"/>
                  </a:lnTo>
                  <a:lnTo>
                    <a:pt x="18" y="7"/>
                  </a:lnTo>
                  <a:lnTo>
                    <a:pt x="1" y="0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97" name="Freeform 401"/>
            <p:cNvSpPr>
              <a:spLocks/>
            </p:cNvSpPr>
            <p:nvPr/>
          </p:nvSpPr>
          <p:spPr bwMode="auto">
            <a:xfrm>
              <a:off x="6347963" y="5232050"/>
              <a:ext cx="5392" cy="7027"/>
            </a:xfrm>
            <a:custGeom>
              <a:avLst/>
              <a:gdLst/>
              <a:ahLst/>
              <a:cxnLst>
                <a:cxn ang="0">
                  <a:pos x="3" y="7"/>
                </a:cxn>
                <a:cxn ang="0">
                  <a:pos x="3" y="6"/>
                </a:cxn>
                <a:cxn ang="0">
                  <a:pos x="4" y="6"/>
                </a:cxn>
                <a:cxn ang="0">
                  <a:pos x="3" y="4"/>
                </a:cxn>
                <a:cxn ang="0">
                  <a:pos x="3" y="4"/>
                </a:cxn>
                <a:cxn ang="0">
                  <a:pos x="3" y="3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1" y="0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6"/>
                </a:cxn>
                <a:cxn ang="0">
                  <a:pos x="3" y="7"/>
                </a:cxn>
              </a:cxnLst>
              <a:rect l="0" t="0" r="r" b="b"/>
              <a:pathLst>
                <a:path w="4" h="7">
                  <a:moveTo>
                    <a:pt x="3" y="7"/>
                  </a:moveTo>
                  <a:lnTo>
                    <a:pt x="3" y="6"/>
                  </a:lnTo>
                  <a:lnTo>
                    <a:pt x="4" y="6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3"/>
                  </a:lnTo>
                  <a:lnTo>
                    <a:pt x="3" y="2"/>
                  </a:lnTo>
                  <a:lnTo>
                    <a:pt x="3" y="2"/>
                  </a:lnTo>
                  <a:lnTo>
                    <a:pt x="1" y="0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6"/>
                  </a:lnTo>
                  <a:lnTo>
                    <a:pt x="3" y="7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98" name="Freeform 402"/>
            <p:cNvSpPr>
              <a:spLocks/>
            </p:cNvSpPr>
            <p:nvPr/>
          </p:nvSpPr>
          <p:spPr bwMode="auto">
            <a:xfrm>
              <a:off x="6347963" y="5232050"/>
              <a:ext cx="5392" cy="7027"/>
            </a:xfrm>
            <a:custGeom>
              <a:avLst/>
              <a:gdLst/>
              <a:ahLst/>
              <a:cxnLst>
                <a:cxn ang="0">
                  <a:pos x="3" y="7"/>
                </a:cxn>
                <a:cxn ang="0">
                  <a:pos x="3" y="6"/>
                </a:cxn>
                <a:cxn ang="0">
                  <a:pos x="4" y="6"/>
                </a:cxn>
                <a:cxn ang="0">
                  <a:pos x="3" y="4"/>
                </a:cxn>
                <a:cxn ang="0">
                  <a:pos x="3" y="3"/>
                </a:cxn>
                <a:cxn ang="0">
                  <a:pos x="3" y="2"/>
                </a:cxn>
                <a:cxn ang="0">
                  <a:pos x="1" y="0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0" y="6"/>
                </a:cxn>
                <a:cxn ang="0">
                  <a:pos x="3" y="7"/>
                </a:cxn>
              </a:cxnLst>
              <a:rect l="0" t="0" r="r" b="b"/>
              <a:pathLst>
                <a:path w="4" h="7">
                  <a:moveTo>
                    <a:pt x="3" y="7"/>
                  </a:moveTo>
                  <a:lnTo>
                    <a:pt x="3" y="6"/>
                  </a:lnTo>
                  <a:lnTo>
                    <a:pt x="4" y="6"/>
                  </a:lnTo>
                  <a:lnTo>
                    <a:pt x="3" y="4"/>
                  </a:lnTo>
                  <a:lnTo>
                    <a:pt x="3" y="3"/>
                  </a:lnTo>
                  <a:lnTo>
                    <a:pt x="3" y="2"/>
                  </a:lnTo>
                  <a:lnTo>
                    <a:pt x="1" y="0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3" y="7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99" name="Freeform 403"/>
            <p:cNvSpPr>
              <a:spLocks/>
            </p:cNvSpPr>
            <p:nvPr/>
          </p:nvSpPr>
          <p:spPr bwMode="auto">
            <a:xfrm>
              <a:off x="6246873" y="5238073"/>
              <a:ext cx="105134" cy="163629"/>
            </a:xfrm>
            <a:custGeom>
              <a:avLst/>
              <a:gdLst/>
              <a:ahLst/>
              <a:cxnLst>
                <a:cxn ang="0">
                  <a:pos x="82" y="0"/>
                </a:cxn>
                <a:cxn ang="0">
                  <a:pos x="0" y="160"/>
                </a:cxn>
                <a:cxn ang="0">
                  <a:pos x="4" y="163"/>
                </a:cxn>
                <a:cxn ang="0">
                  <a:pos x="85" y="1"/>
                </a:cxn>
                <a:cxn ang="0">
                  <a:pos x="82" y="0"/>
                </a:cxn>
              </a:cxnLst>
              <a:rect l="0" t="0" r="r" b="b"/>
              <a:pathLst>
                <a:path w="85" h="163">
                  <a:moveTo>
                    <a:pt x="82" y="0"/>
                  </a:moveTo>
                  <a:lnTo>
                    <a:pt x="0" y="160"/>
                  </a:lnTo>
                  <a:lnTo>
                    <a:pt x="4" y="163"/>
                  </a:lnTo>
                  <a:lnTo>
                    <a:pt x="85" y="1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00" name="Freeform 404"/>
            <p:cNvSpPr>
              <a:spLocks/>
            </p:cNvSpPr>
            <p:nvPr/>
          </p:nvSpPr>
          <p:spPr bwMode="auto">
            <a:xfrm>
              <a:off x="6246873" y="5238073"/>
              <a:ext cx="105134" cy="163629"/>
            </a:xfrm>
            <a:custGeom>
              <a:avLst/>
              <a:gdLst/>
              <a:ahLst/>
              <a:cxnLst>
                <a:cxn ang="0">
                  <a:pos x="82" y="0"/>
                </a:cxn>
                <a:cxn ang="0">
                  <a:pos x="0" y="160"/>
                </a:cxn>
                <a:cxn ang="0">
                  <a:pos x="4" y="163"/>
                </a:cxn>
                <a:cxn ang="0">
                  <a:pos x="85" y="1"/>
                </a:cxn>
                <a:cxn ang="0">
                  <a:pos x="82" y="0"/>
                </a:cxn>
              </a:cxnLst>
              <a:rect l="0" t="0" r="r" b="b"/>
              <a:pathLst>
                <a:path w="85" h="163">
                  <a:moveTo>
                    <a:pt x="82" y="0"/>
                  </a:moveTo>
                  <a:lnTo>
                    <a:pt x="0" y="160"/>
                  </a:lnTo>
                  <a:lnTo>
                    <a:pt x="4" y="163"/>
                  </a:lnTo>
                  <a:lnTo>
                    <a:pt x="85" y="1"/>
                  </a:lnTo>
                  <a:lnTo>
                    <a:pt x="82" y="0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01" name="Freeform 405"/>
            <p:cNvSpPr>
              <a:spLocks/>
            </p:cNvSpPr>
            <p:nvPr/>
          </p:nvSpPr>
          <p:spPr bwMode="auto">
            <a:xfrm>
              <a:off x="6242829" y="5398691"/>
              <a:ext cx="8087" cy="4015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1" y="4"/>
                </a:cxn>
                <a:cxn ang="0">
                  <a:pos x="1" y="4"/>
                </a:cxn>
                <a:cxn ang="0">
                  <a:pos x="3" y="4"/>
                </a:cxn>
                <a:cxn ang="0">
                  <a:pos x="3" y="4"/>
                </a:cxn>
                <a:cxn ang="0">
                  <a:pos x="4" y="4"/>
                </a:cxn>
                <a:cxn ang="0">
                  <a:pos x="5" y="4"/>
                </a:cxn>
                <a:cxn ang="0">
                  <a:pos x="5" y="3"/>
                </a:cxn>
                <a:cxn ang="0">
                  <a:pos x="7" y="3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4"/>
                </a:cxn>
              </a:cxnLst>
              <a:rect l="0" t="0" r="r" b="b"/>
              <a:pathLst>
                <a:path w="7" h="4">
                  <a:moveTo>
                    <a:pt x="0" y="4"/>
                  </a:moveTo>
                  <a:lnTo>
                    <a:pt x="1" y="4"/>
                  </a:lnTo>
                  <a:lnTo>
                    <a:pt x="1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4" y="4"/>
                  </a:lnTo>
                  <a:lnTo>
                    <a:pt x="5" y="4"/>
                  </a:lnTo>
                  <a:lnTo>
                    <a:pt x="5" y="3"/>
                  </a:lnTo>
                  <a:lnTo>
                    <a:pt x="7" y="3"/>
                  </a:lnTo>
                  <a:lnTo>
                    <a:pt x="3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02" name="Freeform 406"/>
            <p:cNvSpPr>
              <a:spLocks/>
            </p:cNvSpPr>
            <p:nvPr/>
          </p:nvSpPr>
          <p:spPr bwMode="auto">
            <a:xfrm>
              <a:off x="6242829" y="5398691"/>
              <a:ext cx="8087" cy="4015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1" y="4"/>
                </a:cxn>
                <a:cxn ang="0">
                  <a:pos x="3" y="4"/>
                </a:cxn>
                <a:cxn ang="0">
                  <a:pos x="4" y="4"/>
                </a:cxn>
                <a:cxn ang="0">
                  <a:pos x="5" y="4"/>
                </a:cxn>
                <a:cxn ang="0">
                  <a:pos x="5" y="3"/>
                </a:cxn>
                <a:cxn ang="0">
                  <a:pos x="7" y="3"/>
                </a:cxn>
                <a:cxn ang="0">
                  <a:pos x="3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0" y="4"/>
                </a:cxn>
              </a:cxnLst>
              <a:rect l="0" t="0" r="r" b="b"/>
              <a:pathLst>
                <a:path w="7" h="4">
                  <a:moveTo>
                    <a:pt x="0" y="4"/>
                  </a:moveTo>
                  <a:lnTo>
                    <a:pt x="1" y="4"/>
                  </a:lnTo>
                  <a:lnTo>
                    <a:pt x="3" y="4"/>
                  </a:lnTo>
                  <a:lnTo>
                    <a:pt x="4" y="4"/>
                  </a:lnTo>
                  <a:lnTo>
                    <a:pt x="5" y="4"/>
                  </a:lnTo>
                  <a:lnTo>
                    <a:pt x="5" y="3"/>
                  </a:lnTo>
                  <a:lnTo>
                    <a:pt x="7" y="3"/>
                  </a:lnTo>
                  <a:lnTo>
                    <a:pt x="3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0" y="4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03" name="Freeform 407"/>
            <p:cNvSpPr>
              <a:spLocks/>
            </p:cNvSpPr>
            <p:nvPr/>
          </p:nvSpPr>
          <p:spPr bwMode="auto">
            <a:xfrm>
              <a:off x="6219915" y="5391664"/>
              <a:ext cx="24262" cy="11043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0" y="3"/>
                </a:cxn>
                <a:cxn ang="0">
                  <a:pos x="18" y="11"/>
                </a:cxn>
                <a:cxn ang="0">
                  <a:pos x="19" y="8"/>
                </a:cxn>
                <a:cxn ang="0">
                  <a:pos x="3" y="0"/>
                </a:cxn>
              </a:cxnLst>
              <a:rect l="0" t="0" r="r" b="b"/>
              <a:pathLst>
                <a:path w="19" h="11">
                  <a:moveTo>
                    <a:pt x="3" y="0"/>
                  </a:moveTo>
                  <a:lnTo>
                    <a:pt x="0" y="3"/>
                  </a:lnTo>
                  <a:lnTo>
                    <a:pt x="18" y="11"/>
                  </a:lnTo>
                  <a:lnTo>
                    <a:pt x="19" y="8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04" name="Freeform 408"/>
            <p:cNvSpPr>
              <a:spLocks/>
            </p:cNvSpPr>
            <p:nvPr/>
          </p:nvSpPr>
          <p:spPr bwMode="auto">
            <a:xfrm>
              <a:off x="6219915" y="5391664"/>
              <a:ext cx="24262" cy="11043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0" y="3"/>
                </a:cxn>
                <a:cxn ang="0">
                  <a:pos x="18" y="11"/>
                </a:cxn>
                <a:cxn ang="0">
                  <a:pos x="19" y="8"/>
                </a:cxn>
                <a:cxn ang="0">
                  <a:pos x="3" y="0"/>
                </a:cxn>
              </a:cxnLst>
              <a:rect l="0" t="0" r="r" b="b"/>
              <a:pathLst>
                <a:path w="19" h="11">
                  <a:moveTo>
                    <a:pt x="3" y="0"/>
                  </a:moveTo>
                  <a:lnTo>
                    <a:pt x="0" y="3"/>
                  </a:lnTo>
                  <a:lnTo>
                    <a:pt x="18" y="11"/>
                  </a:lnTo>
                  <a:lnTo>
                    <a:pt x="19" y="8"/>
                  </a:lnTo>
                  <a:lnTo>
                    <a:pt x="3" y="0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05" name="Freeform 409"/>
            <p:cNvSpPr>
              <a:spLocks/>
            </p:cNvSpPr>
            <p:nvPr/>
          </p:nvSpPr>
          <p:spPr bwMode="auto">
            <a:xfrm>
              <a:off x="6217220" y="5388652"/>
              <a:ext cx="6739" cy="6023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1" y="3"/>
                </a:cxn>
                <a:cxn ang="0">
                  <a:pos x="1" y="4"/>
                </a:cxn>
                <a:cxn ang="0">
                  <a:pos x="1" y="4"/>
                </a:cxn>
                <a:cxn ang="0">
                  <a:pos x="2" y="6"/>
                </a:cxn>
                <a:cxn ang="0">
                  <a:pos x="2" y="6"/>
                </a:cxn>
                <a:cxn ang="0">
                  <a:pos x="5" y="3"/>
                </a:cxn>
                <a:cxn ang="0">
                  <a:pos x="5" y="3"/>
                </a:cxn>
                <a:cxn ang="0">
                  <a:pos x="4" y="3"/>
                </a:cxn>
                <a:cxn ang="0">
                  <a:pos x="5" y="1"/>
                </a:cxn>
                <a:cxn ang="0">
                  <a:pos x="4" y="1"/>
                </a:cxn>
                <a:cxn ang="0">
                  <a:pos x="1" y="0"/>
                </a:cxn>
              </a:cxnLst>
              <a:rect l="0" t="0" r="r" b="b"/>
              <a:pathLst>
                <a:path w="5" h="6">
                  <a:moveTo>
                    <a:pt x="1" y="0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0" y="1"/>
                  </a:lnTo>
                  <a:lnTo>
                    <a:pt x="1" y="3"/>
                  </a:lnTo>
                  <a:lnTo>
                    <a:pt x="1" y="4"/>
                  </a:lnTo>
                  <a:lnTo>
                    <a:pt x="1" y="4"/>
                  </a:lnTo>
                  <a:lnTo>
                    <a:pt x="2" y="6"/>
                  </a:lnTo>
                  <a:lnTo>
                    <a:pt x="2" y="6"/>
                  </a:lnTo>
                  <a:lnTo>
                    <a:pt x="5" y="3"/>
                  </a:lnTo>
                  <a:lnTo>
                    <a:pt x="5" y="3"/>
                  </a:lnTo>
                  <a:lnTo>
                    <a:pt x="4" y="3"/>
                  </a:lnTo>
                  <a:lnTo>
                    <a:pt x="5" y="1"/>
                  </a:lnTo>
                  <a:lnTo>
                    <a:pt x="4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06" name="Freeform 410"/>
            <p:cNvSpPr>
              <a:spLocks/>
            </p:cNvSpPr>
            <p:nvPr/>
          </p:nvSpPr>
          <p:spPr bwMode="auto">
            <a:xfrm>
              <a:off x="6217220" y="5388652"/>
              <a:ext cx="6739" cy="6023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1" y="3"/>
                </a:cxn>
                <a:cxn ang="0">
                  <a:pos x="1" y="4"/>
                </a:cxn>
                <a:cxn ang="0">
                  <a:pos x="2" y="6"/>
                </a:cxn>
                <a:cxn ang="0">
                  <a:pos x="5" y="3"/>
                </a:cxn>
                <a:cxn ang="0">
                  <a:pos x="4" y="3"/>
                </a:cxn>
                <a:cxn ang="0">
                  <a:pos x="5" y="1"/>
                </a:cxn>
                <a:cxn ang="0">
                  <a:pos x="4" y="1"/>
                </a:cxn>
                <a:cxn ang="0">
                  <a:pos x="1" y="0"/>
                </a:cxn>
              </a:cxnLst>
              <a:rect l="0" t="0" r="r" b="b"/>
              <a:pathLst>
                <a:path w="5" h="6">
                  <a:moveTo>
                    <a:pt x="1" y="0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1" y="3"/>
                  </a:lnTo>
                  <a:lnTo>
                    <a:pt x="1" y="4"/>
                  </a:lnTo>
                  <a:lnTo>
                    <a:pt x="2" y="6"/>
                  </a:lnTo>
                  <a:lnTo>
                    <a:pt x="5" y="3"/>
                  </a:lnTo>
                  <a:lnTo>
                    <a:pt x="4" y="3"/>
                  </a:lnTo>
                  <a:lnTo>
                    <a:pt x="5" y="1"/>
                  </a:lnTo>
                  <a:lnTo>
                    <a:pt x="4" y="1"/>
                  </a:lnTo>
                  <a:lnTo>
                    <a:pt x="1" y="0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07" name="Freeform 411"/>
            <p:cNvSpPr>
              <a:spLocks/>
            </p:cNvSpPr>
            <p:nvPr/>
          </p:nvSpPr>
          <p:spPr bwMode="auto">
            <a:xfrm>
              <a:off x="6218567" y="5226027"/>
              <a:ext cx="106483" cy="163629"/>
            </a:xfrm>
            <a:custGeom>
              <a:avLst/>
              <a:gdLst/>
              <a:ahLst/>
              <a:cxnLst>
                <a:cxn ang="0">
                  <a:pos x="82" y="0"/>
                </a:cxn>
                <a:cxn ang="0">
                  <a:pos x="0" y="162"/>
                </a:cxn>
                <a:cxn ang="0">
                  <a:pos x="3" y="163"/>
                </a:cxn>
                <a:cxn ang="0">
                  <a:pos x="85" y="2"/>
                </a:cxn>
                <a:cxn ang="0">
                  <a:pos x="82" y="0"/>
                </a:cxn>
              </a:cxnLst>
              <a:rect l="0" t="0" r="r" b="b"/>
              <a:pathLst>
                <a:path w="85" h="163">
                  <a:moveTo>
                    <a:pt x="82" y="0"/>
                  </a:moveTo>
                  <a:lnTo>
                    <a:pt x="0" y="162"/>
                  </a:lnTo>
                  <a:lnTo>
                    <a:pt x="3" y="163"/>
                  </a:lnTo>
                  <a:lnTo>
                    <a:pt x="85" y="2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08" name="Freeform 412"/>
            <p:cNvSpPr>
              <a:spLocks/>
            </p:cNvSpPr>
            <p:nvPr/>
          </p:nvSpPr>
          <p:spPr bwMode="auto">
            <a:xfrm>
              <a:off x="6218567" y="5226027"/>
              <a:ext cx="106483" cy="163629"/>
            </a:xfrm>
            <a:custGeom>
              <a:avLst/>
              <a:gdLst/>
              <a:ahLst/>
              <a:cxnLst>
                <a:cxn ang="0">
                  <a:pos x="82" y="0"/>
                </a:cxn>
                <a:cxn ang="0">
                  <a:pos x="0" y="162"/>
                </a:cxn>
                <a:cxn ang="0">
                  <a:pos x="3" y="163"/>
                </a:cxn>
                <a:cxn ang="0">
                  <a:pos x="85" y="2"/>
                </a:cxn>
                <a:cxn ang="0">
                  <a:pos x="82" y="0"/>
                </a:cxn>
              </a:cxnLst>
              <a:rect l="0" t="0" r="r" b="b"/>
              <a:pathLst>
                <a:path w="85" h="163">
                  <a:moveTo>
                    <a:pt x="82" y="0"/>
                  </a:moveTo>
                  <a:lnTo>
                    <a:pt x="0" y="162"/>
                  </a:lnTo>
                  <a:lnTo>
                    <a:pt x="3" y="163"/>
                  </a:lnTo>
                  <a:lnTo>
                    <a:pt x="85" y="2"/>
                  </a:lnTo>
                  <a:lnTo>
                    <a:pt x="82" y="0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09" name="Freeform 413"/>
            <p:cNvSpPr>
              <a:spLocks/>
            </p:cNvSpPr>
            <p:nvPr/>
          </p:nvSpPr>
          <p:spPr bwMode="auto">
            <a:xfrm>
              <a:off x="6321006" y="5223015"/>
              <a:ext cx="8087" cy="5020"/>
            </a:xfrm>
            <a:custGeom>
              <a:avLst/>
              <a:gdLst/>
              <a:ahLst/>
              <a:cxnLst>
                <a:cxn ang="0">
                  <a:pos x="6" y="2"/>
                </a:cxn>
                <a:cxn ang="0">
                  <a:pos x="6" y="0"/>
                </a:cxn>
                <a:cxn ang="0">
                  <a:pos x="5" y="0"/>
                </a:cxn>
                <a:cxn ang="0">
                  <a:pos x="3" y="0"/>
                </a:cxn>
                <a:cxn ang="0">
                  <a:pos x="3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3" y="5"/>
                </a:cxn>
                <a:cxn ang="0">
                  <a:pos x="3" y="5"/>
                </a:cxn>
                <a:cxn ang="0">
                  <a:pos x="5" y="5"/>
                </a:cxn>
                <a:cxn ang="0">
                  <a:pos x="5" y="5"/>
                </a:cxn>
                <a:cxn ang="0">
                  <a:pos x="5" y="5"/>
                </a:cxn>
                <a:cxn ang="0">
                  <a:pos x="6" y="2"/>
                </a:cxn>
              </a:cxnLst>
              <a:rect l="0" t="0" r="r" b="b"/>
              <a:pathLst>
                <a:path w="6" h="5">
                  <a:moveTo>
                    <a:pt x="6" y="2"/>
                  </a:moveTo>
                  <a:lnTo>
                    <a:pt x="6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3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3"/>
                  </a:lnTo>
                  <a:lnTo>
                    <a:pt x="3" y="5"/>
                  </a:lnTo>
                  <a:lnTo>
                    <a:pt x="3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6" y="2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10" name="Freeform 414"/>
            <p:cNvSpPr>
              <a:spLocks/>
            </p:cNvSpPr>
            <p:nvPr/>
          </p:nvSpPr>
          <p:spPr bwMode="auto">
            <a:xfrm>
              <a:off x="6321006" y="5223015"/>
              <a:ext cx="8087" cy="5020"/>
            </a:xfrm>
            <a:custGeom>
              <a:avLst/>
              <a:gdLst/>
              <a:ahLst/>
              <a:cxnLst>
                <a:cxn ang="0">
                  <a:pos x="6" y="2"/>
                </a:cxn>
                <a:cxn ang="0">
                  <a:pos x="6" y="0"/>
                </a:cxn>
                <a:cxn ang="0">
                  <a:pos x="5" y="0"/>
                </a:cxn>
                <a:cxn ang="0">
                  <a:pos x="3" y="0"/>
                </a:cxn>
                <a:cxn ang="0">
                  <a:pos x="3" y="2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3" y="5"/>
                </a:cxn>
                <a:cxn ang="0">
                  <a:pos x="5" y="5"/>
                </a:cxn>
                <a:cxn ang="0">
                  <a:pos x="6" y="2"/>
                </a:cxn>
              </a:cxnLst>
              <a:rect l="0" t="0" r="r" b="b"/>
              <a:pathLst>
                <a:path w="6" h="5">
                  <a:moveTo>
                    <a:pt x="6" y="2"/>
                  </a:moveTo>
                  <a:lnTo>
                    <a:pt x="6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3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3"/>
                  </a:lnTo>
                  <a:lnTo>
                    <a:pt x="3" y="5"/>
                  </a:lnTo>
                  <a:lnTo>
                    <a:pt x="5" y="5"/>
                  </a:lnTo>
                  <a:lnTo>
                    <a:pt x="6" y="2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11" name="Freeform 415"/>
            <p:cNvSpPr>
              <a:spLocks/>
            </p:cNvSpPr>
            <p:nvPr/>
          </p:nvSpPr>
          <p:spPr bwMode="auto">
            <a:xfrm>
              <a:off x="6259003" y="5241085"/>
              <a:ext cx="129396" cy="176679"/>
            </a:xfrm>
            <a:custGeom>
              <a:avLst/>
              <a:gdLst/>
              <a:ahLst/>
              <a:cxnLst>
                <a:cxn ang="0">
                  <a:pos x="85" y="0"/>
                </a:cxn>
                <a:cxn ang="0">
                  <a:pos x="102" y="8"/>
                </a:cxn>
                <a:cxn ang="0">
                  <a:pos x="102" y="8"/>
                </a:cxn>
                <a:cxn ang="0">
                  <a:pos x="104" y="10"/>
                </a:cxn>
                <a:cxn ang="0">
                  <a:pos x="104" y="10"/>
                </a:cxn>
                <a:cxn ang="0">
                  <a:pos x="104" y="10"/>
                </a:cxn>
                <a:cxn ang="0">
                  <a:pos x="104" y="10"/>
                </a:cxn>
                <a:cxn ang="0">
                  <a:pos x="104" y="11"/>
                </a:cxn>
                <a:cxn ang="0">
                  <a:pos x="104" y="11"/>
                </a:cxn>
                <a:cxn ang="0">
                  <a:pos x="104" y="13"/>
                </a:cxn>
                <a:cxn ang="0">
                  <a:pos x="21" y="173"/>
                </a:cxn>
                <a:cxn ang="0">
                  <a:pos x="21" y="174"/>
                </a:cxn>
                <a:cxn ang="0">
                  <a:pos x="20" y="174"/>
                </a:cxn>
                <a:cxn ang="0">
                  <a:pos x="20" y="174"/>
                </a:cxn>
                <a:cxn ang="0">
                  <a:pos x="20" y="176"/>
                </a:cxn>
                <a:cxn ang="0">
                  <a:pos x="18" y="176"/>
                </a:cxn>
                <a:cxn ang="0">
                  <a:pos x="18" y="176"/>
                </a:cxn>
                <a:cxn ang="0">
                  <a:pos x="17" y="176"/>
                </a:cxn>
                <a:cxn ang="0">
                  <a:pos x="0" y="167"/>
                </a:cxn>
                <a:cxn ang="0">
                  <a:pos x="0" y="166"/>
                </a:cxn>
                <a:cxn ang="0">
                  <a:pos x="0" y="166"/>
                </a:cxn>
                <a:cxn ang="0">
                  <a:pos x="0" y="166"/>
                </a:cxn>
                <a:cxn ang="0">
                  <a:pos x="0" y="164"/>
                </a:cxn>
                <a:cxn ang="0">
                  <a:pos x="0" y="164"/>
                </a:cxn>
                <a:cxn ang="0">
                  <a:pos x="0" y="163"/>
                </a:cxn>
                <a:cxn ang="0">
                  <a:pos x="0" y="163"/>
                </a:cxn>
                <a:cxn ang="0">
                  <a:pos x="82" y="1"/>
                </a:cxn>
                <a:cxn ang="0">
                  <a:pos x="82" y="1"/>
                </a:cxn>
                <a:cxn ang="0">
                  <a:pos x="82" y="0"/>
                </a:cxn>
                <a:cxn ang="0">
                  <a:pos x="83" y="0"/>
                </a:cxn>
                <a:cxn ang="0">
                  <a:pos x="83" y="0"/>
                </a:cxn>
                <a:cxn ang="0">
                  <a:pos x="83" y="0"/>
                </a:cxn>
                <a:cxn ang="0">
                  <a:pos x="85" y="0"/>
                </a:cxn>
                <a:cxn ang="0">
                  <a:pos x="85" y="0"/>
                </a:cxn>
                <a:cxn ang="0">
                  <a:pos x="85" y="0"/>
                </a:cxn>
              </a:cxnLst>
              <a:rect l="0" t="0" r="r" b="b"/>
              <a:pathLst>
                <a:path w="104" h="176">
                  <a:moveTo>
                    <a:pt x="85" y="0"/>
                  </a:moveTo>
                  <a:lnTo>
                    <a:pt x="102" y="8"/>
                  </a:lnTo>
                  <a:lnTo>
                    <a:pt x="102" y="8"/>
                  </a:lnTo>
                  <a:lnTo>
                    <a:pt x="104" y="10"/>
                  </a:lnTo>
                  <a:lnTo>
                    <a:pt x="104" y="10"/>
                  </a:lnTo>
                  <a:lnTo>
                    <a:pt x="104" y="10"/>
                  </a:lnTo>
                  <a:lnTo>
                    <a:pt x="104" y="10"/>
                  </a:lnTo>
                  <a:lnTo>
                    <a:pt x="104" y="11"/>
                  </a:lnTo>
                  <a:lnTo>
                    <a:pt x="104" y="11"/>
                  </a:lnTo>
                  <a:lnTo>
                    <a:pt x="104" y="13"/>
                  </a:lnTo>
                  <a:lnTo>
                    <a:pt x="21" y="173"/>
                  </a:lnTo>
                  <a:lnTo>
                    <a:pt x="21" y="174"/>
                  </a:lnTo>
                  <a:lnTo>
                    <a:pt x="20" y="174"/>
                  </a:lnTo>
                  <a:lnTo>
                    <a:pt x="20" y="174"/>
                  </a:lnTo>
                  <a:lnTo>
                    <a:pt x="20" y="176"/>
                  </a:lnTo>
                  <a:lnTo>
                    <a:pt x="18" y="176"/>
                  </a:lnTo>
                  <a:lnTo>
                    <a:pt x="18" y="176"/>
                  </a:lnTo>
                  <a:lnTo>
                    <a:pt x="17" y="176"/>
                  </a:lnTo>
                  <a:lnTo>
                    <a:pt x="0" y="167"/>
                  </a:lnTo>
                  <a:lnTo>
                    <a:pt x="0" y="166"/>
                  </a:lnTo>
                  <a:lnTo>
                    <a:pt x="0" y="166"/>
                  </a:lnTo>
                  <a:lnTo>
                    <a:pt x="0" y="166"/>
                  </a:lnTo>
                  <a:lnTo>
                    <a:pt x="0" y="164"/>
                  </a:lnTo>
                  <a:lnTo>
                    <a:pt x="0" y="164"/>
                  </a:lnTo>
                  <a:lnTo>
                    <a:pt x="0" y="163"/>
                  </a:lnTo>
                  <a:lnTo>
                    <a:pt x="0" y="163"/>
                  </a:lnTo>
                  <a:lnTo>
                    <a:pt x="82" y="1"/>
                  </a:lnTo>
                  <a:lnTo>
                    <a:pt x="82" y="1"/>
                  </a:lnTo>
                  <a:lnTo>
                    <a:pt x="82" y="0"/>
                  </a:lnTo>
                  <a:lnTo>
                    <a:pt x="83" y="0"/>
                  </a:lnTo>
                  <a:lnTo>
                    <a:pt x="83" y="0"/>
                  </a:lnTo>
                  <a:lnTo>
                    <a:pt x="83" y="0"/>
                  </a:lnTo>
                  <a:lnTo>
                    <a:pt x="85" y="0"/>
                  </a:lnTo>
                  <a:lnTo>
                    <a:pt x="85" y="0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12" name="Freeform 416"/>
            <p:cNvSpPr>
              <a:spLocks/>
            </p:cNvSpPr>
            <p:nvPr/>
          </p:nvSpPr>
          <p:spPr bwMode="auto">
            <a:xfrm>
              <a:off x="6259003" y="5241085"/>
              <a:ext cx="129396" cy="176679"/>
            </a:xfrm>
            <a:custGeom>
              <a:avLst/>
              <a:gdLst/>
              <a:ahLst/>
              <a:cxnLst>
                <a:cxn ang="0">
                  <a:pos x="85" y="0"/>
                </a:cxn>
                <a:cxn ang="0">
                  <a:pos x="102" y="8"/>
                </a:cxn>
                <a:cxn ang="0">
                  <a:pos x="104" y="10"/>
                </a:cxn>
                <a:cxn ang="0">
                  <a:pos x="104" y="11"/>
                </a:cxn>
                <a:cxn ang="0">
                  <a:pos x="104" y="13"/>
                </a:cxn>
                <a:cxn ang="0">
                  <a:pos x="21" y="173"/>
                </a:cxn>
                <a:cxn ang="0">
                  <a:pos x="21" y="174"/>
                </a:cxn>
                <a:cxn ang="0">
                  <a:pos x="20" y="174"/>
                </a:cxn>
                <a:cxn ang="0">
                  <a:pos x="20" y="176"/>
                </a:cxn>
                <a:cxn ang="0">
                  <a:pos x="18" y="176"/>
                </a:cxn>
                <a:cxn ang="0">
                  <a:pos x="17" y="176"/>
                </a:cxn>
                <a:cxn ang="0">
                  <a:pos x="0" y="167"/>
                </a:cxn>
                <a:cxn ang="0">
                  <a:pos x="0" y="166"/>
                </a:cxn>
                <a:cxn ang="0">
                  <a:pos x="0" y="164"/>
                </a:cxn>
                <a:cxn ang="0">
                  <a:pos x="0" y="163"/>
                </a:cxn>
                <a:cxn ang="0">
                  <a:pos x="82" y="1"/>
                </a:cxn>
                <a:cxn ang="0">
                  <a:pos x="82" y="0"/>
                </a:cxn>
                <a:cxn ang="0">
                  <a:pos x="83" y="0"/>
                </a:cxn>
                <a:cxn ang="0">
                  <a:pos x="85" y="0"/>
                </a:cxn>
              </a:cxnLst>
              <a:rect l="0" t="0" r="r" b="b"/>
              <a:pathLst>
                <a:path w="104" h="176">
                  <a:moveTo>
                    <a:pt x="85" y="0"/>
                  </a:moveTo>
                  <a:lnTo>
                    <a:pt x="102" y="8"/>
                  </a:lnTo>
                  <a:lnTo>
                    <a:pt x="104" y="10"/>
                  </a:lnTo>
                  <a:lnTo>
                    <a:pt x="104" y="11"/>
                  </a:lnTo>
                  <a:lnTo>
                    <a:pt x="104" y="13"/>
                  </a:lnTo>
                  <a:lnTo>
                    <a:pt x="21" y="173"/>
                  </a:lnTo>
                  <a:lnTo>
                    <a:pt x="21" y="174"/>
                  </a:lnTo>
                  <a:lnTo>
                    <a:pt x="20" y="174"/>
                  </a:lnTo>
                  <a:lnTo>
                    <a:pt x="20" y="176"/>
                  </a:lnTo>
                  <a:lnTo>
                    <a:pt x="18" y="176"/>
                  </a:lnTo>
                  <a:lnTo>
                    <a:pt x="17" y="176"/>
                  </a:lnTo>
                  <a:lnTo>
                    <a:pt x="0" y="167"/>
                  </a:lnTo>
                  <a:lnTo>
                    <a:pt x="0" y="166"/>
                  </a:lnTo>
                  <a:lnTo>
                    <a:pt x="0" y="164"/>
                  </a:lnTo>
                  <a:lnTo>
                    <a:pt x="0" y="163"/>
                  </a:lnTo>
                  <a:lnTo>
                    <a:pt x="82" y="1"/>
                  </a:lnTo>
                  <a:lnTo>
                    <a:pt x="82" y="0"/>
                  </a:lnTo>
                  <a:lnTo>
                    <a:pt x="83" y="0"/>
                  </a:lnTo>
                  <a:lnTo>
                    <a:pt x="85" y="0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13" name="Freeform 417"/>
            <p:cNvSpPr>
              <a:spLocks/>
            </p:cNvSpPr>
            <p:nvPr/>
          </p:nvSpPr>
          <p:spPr bwMode="auto">
            <a:xfrm>
              <a:off x="6364138" y="5239077"/>
              <a:ext cx="24262" cy="12046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3"/>
                </a:cxn>
                <a:cxn ang="0">
                  <a:pos x="17" y="12"/>
                </a:cxn>
                <a:cxn ang="0">
                  <a:pos x="19" y="9"/>
                </a:cxn>
                <a:cxn ang="0">
                  <a:pos x="1" y="0"/>
                </a:cxn>
              </a:cxnLst>
              <a:rect l="0" t="0" r="r" b="b"/>
              <a:pathLst>
                <a:path w="19" h="12">
                  <a:moveTo>
                    <a:pt x="1" y="0"/>
                  </a:moveTo>
                  <a:lnTo>
                    <a:pt x="0" y="3"/>
                  </a:lnTo>
                  <a:lnTo>
                    <a:pt x="17" y="12"/>
                  </a:lnTo>
                  <a:lnTo>
                    <a:pt x="19" y="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14" name="Freeform 418"/>
            <p:cNvSpPr>
              <a:spLocks/>
            </p:cNvSpPr>
            <p:nvPr/>
          </p:nvSpPr>
          <p:spPr bwMode="auto">
            <a:xfrm>
              <a:off x="6364138" y="5239077"/>
              <a:ext cx="24262" cy="12046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3"/>
                </a:cxn>
                <a:cxn ang="0">
                  <a:pos x="17" y="12"/>
                </a:cxn>
                <a:cxn ang="0">
                  <a:pos x="19" y="9"/>
                </a:cxn>
                <a:cxn ang="0">
                  <a:pos x="1" y="0"/>
                </a:cxn>
              </a:cxnLst>
              <a:rect l="0" t="0" r="r" b="b"/>
              <a:pathLst>
                <a:path w="19" h="12">
                  <a:moveTo>
                    <a:pt x="1" y="0"/>
                  </a:moveTo>
                  <a:lnTo>
                    <a:pt x="0" y="3"/>
                  </a:lnTo>
                  <a:lnTo>
                    <a:pt x="17" y="12"/>
                  </a:lnTo>
                  <a:lnTo>
                    <a:pt x="19" y="9"/>
                  </a:lnTo>
                  <a:lnTo>
                    <a:pt x="1" y="0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15" name="Freeform 419"/>
            <p:cNvSpPr>
              <a:spLocks/>
            </p:cNvSpPr>
            <p:nvPr/>
          </p:nvSpPr>
          <p:spPr bwMode="auto">
            <a:xfrm>
              <a:off x="6385704" y="5248112"/>
              <a:ext cx="4044" cy="6023"/>
            </a:xfrm>
            <a:custGeom>
              <a:avLst/>
              <a:gdLst/>
              <a:ahLst/>
              <a:cxnLst>
                <a:cxn ang="0">
                  <a:pos x="3" y="6"/>
                </a:cxn>
                <a:cxn ang="0">
                  <a:pos x="3" y="6"/>
                </a:cxn>
                <a:cxn ang="0">
                  <a:pos x="3" y="4"/>
                </a:cxn>
                <a:cxn ang="0">
                  <a:pos x="3" y="4"/>
                </a:cxn>
                <a:cxn ang="0">
                  <a:pos x="3" y="3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3" y="6"/>
                </a:cxn>
              </a:cxnLst>
              <a:rect l="0" t="0" r="r" b="b"/>
              <a:pathLst>
                <a:path w="3" h="6">
                  <a:moveTo>
                    <a:pt x="3" y="6"/>
                  </a:moveTo>
                  <a:lnTo>
                    <a:pt x="3" y="6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3"/>
                  </a:lnTo>
                  <a:lnTo>
                    <a:pt x="3" y="1"/>
                  </a:lnTo>
                  <a:lnTo>
                    <a:pt x="3" y="1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4"/>
                  </a:lnTo>
                  <a:lnTo>
                    <a:pt x="3" y="6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16" name="Freeform 420"/>
            <p:cNvSpPr>
              <a:spLocks/>
            </p:cNvSpPr>
            <p:nvPr/>
          </p:nvSpPr>
          <p:spPr bwMode="auto">
            <a:xfrm>
              <a:off x="6385704" y="5248112"/>
              <a:ext cx="4044" cy="6023"/>
            </a:xfrm>
            <a:custGeom>
              <a:avLst/>
              <a:gdLst/>
              <a:ahLst/>
              <a:cxnLst>
                <a:cxn ang="0">
                  <a:pos x="3" y="6"/>
                </a:cxn>
                <a:cxn ang="0">
                  <a:pos x="3" y="4"/>
                </a:cxn>
                <a:cxn ang="0">
                  <a:pos x="3" y="3"/>
                </a:cxn>
                <a:cxn ang="0">
                  <a:pos x="3" y="1"/>
                </a:cxn>
                <a:cxn ang="0">
                  <a:pos x="2" y="0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3" y="6"/>
                </a:cxn>
              </a:cxnLst>
              <a:rect l="0" t="0" r="r" b="b"/>
              <a:pathLst>
                <a:path w="3" h="6">
                  <a:moveTo>
                    <a:pt x="3" y="6"/>
                  </a:moveTo>
                  <a:lnTo>
                    <a:pt x="3" y="4"/>
                  </a:lnTo>
                  <a:lnTo>
                    <a:pt x="3" y="3"/>
                  </a:lnTo>
                  <a:lnTo>
                    <a:pt x="3" y="1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4"/>
                  </a:lnTo>
                  <a:lnTo>
                    <a:pt x="3" y="6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17" name="Freeform 421"/>
            <p:cNvSpPr>
              <a:spLocks/>
            </p:cNvSpPr>
            <p:nvPr/>
          </p:nvSpPr>
          <p:spPr bwMode="auto">
            <a:xfrm>
              <a:off x="6283265" y="5252127"/>
              <a:ext cx="106483" cy="163629"/>
            </a:xfrm>
            <a:custGeom>
              <a:avLst/>
              <a:gdLst/>
              <a:ahLst/>
              <a:cxnLst>
                <a:cxn ang="0">
                  <a:pos x="82" y="0"/>
                </a:cxn>
                <a:cxn ang="0">
                  <a:pos x="0" y="162"/>
                </a:cxn>
                <a:cxn ang="0">
                  <a:pos x="3" y="163"/>
                </a:cxn>
                <a:cxn ang="0">
                  <a:pos x="85" y="2"/>
                </a:cxn>
                <a:cxn ang="0">
                  <a:pos x="82" y="0"/>
                </a:cxn>
              </a:cxnLst>
              <a:rect l="0" t="0" r="r" b="b"/>
              <a:pathLst>
                <a:path w="85" h="163">
                  <a:moveTo>
                    <a:pt x="82" y="0"/>
                  </a:moveTo>
                  <a:lnTo>
                    <a:pt x="0" y="162"/>
                  </a:lnTo>
                  <a:lnTo>
                    <a:pt x="3" y="163"/>
                  </a:lnTo>
                  <a:lnTo>
                    <a:pt x="85" y="2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18" name="Freeform 422"/>
            <p:cNvSpPr>
              <a:spLocks/>
            </p:cNvSpPr>
            <p:nvPr/>
          </p:nvSpPr>
          <p:spPr bwMode="auto">
            <a:xfrm>
              <a:off x="6283265" y="5252127"/>
              <a:ext cx="106483" cy="163629"/>
            </a:xfrm>
            <a:custGeom>
              <a:avLst/>
              <a:gdLst/>
              <a:ahLst/>
              <a:cxnLst>
                <a:cxn ang="0">
                  <a:pos x="82" y="0"/>
                </a:cxn>
                <a:cxn ang="0">
                  <a:pos x="0" y="162"/>
                </a:cxn>
                <a:cxn ang="0">
                  <a:pos x="3" y="163"/>
                </a:cxn>
                <a:cxn ang="0">
                  <a:pos x="85" y="2"/>
                </a:cxn>
                <a:cxn ang="0">
                  <a:pos x="82" y="0"/>
                </a:cxn>
              </a:cxnLst>
              <a:rect l="0" t="0" r="r" b="b"/>
              <a:pathLst>
                <a:path w="85" h="163">
                  <a:moveTo>
                    <a:pt x="82" y="0"/>
                  </a:moveTo>
                  <a:lnTo>
                    <a:pt x="0" y="162"/>
                  </a:lnTo>
                  <a:lnTo>
                    <a:pt x="3" y="163"/>
                  </a:lnTo>
                  <a:lnTo>
                    <a:pt x="85" y="2"/>
                  </a:lnTo>
                  <a:lnTo>
                    <a:pt x="82" y="0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19" name="Freeform 423"/>
            <p:cNvSpPr>
              <a:spLocks/>
            </p:cNvSpPr>
            <p:nvPr/>
          </p:nvSpPr>
          <p:spPr bwMode="auto">
            <a:xfrm>
              <a:off x="6280569" y="5414753"/>
              <a:ext cx="6740" cy="4015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1" y="4"/>
                </a:cxn>
                <a:cxn ang="0">
                  <a:pos x="1" y="4"/>
                </a:cxn>
                <a:cxn ang="0">
                  <a:pos x="3" y="4"/>
                </a:cxn>
                <a:cxn ang="0">
                  <a:pos x="3" y="4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6" y="3"/>
                </a:cxn>
                <a:cxn ang="0">
                  <a:pos x="6" y="1"/>
                </a:cxn>
                <a:cxn ang="0">
                  <a:pos x="3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0" y="4"/>
                </a:cxn>
              </a:cxnLst>
              <a:rect l="0" t="0" r="r" b="b"/>
              <a:pathLst>
                <a:path w="6" h="4">
                  <a:moveTo>
                    <a:pt x="0" y="4"/>
                  </a:moveTo>
                  <a:lnTo>
                    <a:pt x="1" y="4"/>
                  </a:lnTo>
                  <a:lnTo>
                    <a:pt x="1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4" y="3"/>
                  </a:lnTo>
                  <a:lnTo>
                    <a:pt x="4" y="3"/>
                  </a:lnTo>
                  <a:lnTo>
                    <a:pt x="6" y="3"/>
                  </a:lnTo>
                  <a:lnTo>
                    <a:pt x="6" y="1"/>
                  </a:lnTo>
                  <a:lnTo>
                    <a:pt x="3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1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20" name="Freeform 424"/>
            <p:cNvSpPr>
              <a:spLocks/>
            </p:cNvSpPr>
            <p:nvPr/>
          </p:nvSpPr>
          <p:spPr bwMode="auto">
            <a:xfrm>
              <a:off x="6280569" y="5414753"/>
              <a:ext cx="6740" cy="4015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1" y="4"/>
                </a:cxn>
                <a:cxn ang="0">
                  <a:pos x="3" y="4"/>
                </a:cxn>
                <a:cxn ang="0">
                  <a:pos x="4" y="3"/>
                </a:cxn>
                <a:cxn ang="0">
                  <a:pos x="6" y="3"/>
                </a:cxn>
                <a:cxn ang="0">
                  <a:pos x="6" y="1"/>
                </a:cxn>
                <a:cxn ang="0">
                  <a:pos x="3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0" y="4"/>
                </a:cxn>
              </a:cxnLst>
              <a:rect l="0" t="0" r="r" b="b"/>
              <a:pathLst>
                <a:path w="6" h="4">
                  <a:moveTo>
                    <a:pt x="0" y="4"/>
                  </a:moveTo>
                  <a:lnTo>
                    <a:pt x="1" y="4"/>
                  </a:lnTo>
                  <a:lnTo>
                    <a:pt x="3" y="4"/>
                  </a:lnTo>
                  <a:lnTo>
                    <a:pt x="4" y="3"/>
                  </a:lnTo>
                  <a:lnTo>
                    <a:pt x="6" y="3"/>
                  </a:lnTo>
                  <a:lnTo>
                    <a:pt x="6" y="1"/>
                  </a:lnTo>
                  <a:lnTo>
                    <a:pt x="3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1"/>
                  </a:lnTo>
                  <a:lnTo>
                    <a:pt x="0" y="4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21" name="Freeform 425"/>
            <p:cNvSpPr>
              <a:spLocks/>
            </p:cNvSpPr>
            <p:nvPr/>
          </p:nvSpPr>
          <p:spPr bwMode="auto">
            <a:xfrm>
              <a:off x="6259003" y="5407725"/>
              <a:ext cx="21566" cy="11043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3"/>
                </a:cxn>
                <a:cxn ang="0">
                  <a:pos x="17" y="11"/>
                </a:cxn>
                <a:cxn ang="0">
                  <a:pos x="18" y="8"/>
                </a:cxn>
                <a:cxn ang="0">
                  <a:pos x="1" y="0"/>
                </a:cxn>
              </a:cxnLst>
              <a:rect l="0" t="0" r="r" b="b"/>
              <a:pathLst>
                <a:path w="18" h="11">
                  <a:moveTo>
                    <a:pt x="1" y="0"/>
                  </a:moveTo>
                  <a:lnTo>
                    <a:pt x="0" y="3"/>
                  </a:lnTo>
                  <a:lnTo>
                    <a:pt x="17" y="11"/>
                  </a:lnTo>
                  <a:lnTo>
                    <a:pt x="18" y="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22" name="Freeform 426"/>
            <p:cNvSpPr>
              <a:spLocks/>
            </p:cNvSpPr>
            <p:nvPr/>
          </p:nvSpPr>
          <p:spPr bwMode="auto">
            <a:xfrm>
              <a:off x="6259003" y="5407725"/>
              <a:ext cx="21566" cy="11043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3"/>
                </a:cxn>
                <a:cxn ang="0">
                  <a:pos x="17" y="11"/>
                </a:cxn>
                <a:cxn ang="0">
                  <a:pos x="18" y="8"/>
                </a:cxn>
                <a:cxn ang="0">
                  <a:pos x="1" y="0"/>
                </a:cxn>
              </a:cxnLst>
              <a:rect l="0" t="0" r="r" b="b"/>
              <a:pathLst>
                <a:path w="18" h="11">
                  <a:moveTo>
                    <a:pt x="1" y="0"/>
                  </a:moveTo>
                  <a:lnTo>
                    <a:pt x="0" y="3"/>
                  </a:lnTo>
                  <a:lnTo>
                    <a:pt x="17" y="11"/>
                  </a:lnTo>
                  <a:lnTo>
                    <a:pt x="18" y="8"/>
                  </a:lnTo>
                  <a:lnTo>
                    <a:pt x="1" y="0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23" name="Freeform 427"/>
            <p:cNvSpPr>
              <a:spLocks/>
            </p:cNvSpPr>
            <p:nvPr/>
          </p:nvSpPr>
          <p:spPr bwMode="auto">
            <a:xfrm>
              <a:off x="6254960" y="5402706"/>
              <a:ext cx="5392" cy="8031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1" y="5"/>
                </a:cxn>
                <a:cxn ang="0">
                  <a:pos x="1" y="5"/>
                </a:cxn>
                <a:cxn ang="0">
                  <a:pos x="1" y="6"/>
                </a:cxn>
                <a:cxn ang="0">
                  <a:pos x="1" y="6"/>
                </a:cxn>
                <a:cxn ang="0">
                  <a:pos x="3" y="8"/>
                </a:cxn>
                <a:cxn ang="0">
                  <a:pos x="4" y="5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1" y="0"/>
                </a:cxn>
              </a:cxnLst>
              <a:rect l="0" t="0" r="r" b="b"/>
              <a:pathLst>
                <a:path w="4" h="8">
                  <a:moveTo>
                    <a:pt x="1" y="0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0" y="3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6"/>
                  </a:lnTo>
                  <a:lnTo>
                    <a:pt x="1" y="6"/>
                  </a:lnTo>
                  <a:lnTo>
                    <a:pt x="3" y="8"/>
                  </a:lnTo>
                  <a:lnTo>
                    <a:pt x="4" y="5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24" name="Freeform 428"/>
            <p:cNvSpPr>
              <a:spLocks/>
            </p:cNvSpPr>
            <p:nvPr/>
          </p:nvSpPr>
          <p:spPr bwMode="auto">
            <a:xfrm>
              <a:off x="6254960" y="5402706"/>
              <a:ext cx="5392" cy="8031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1" y="5"/>
                </a:cxn>
                <a:cxn ang="0">
                  <a:pos x="1" y="6"/>
                </a:cxn>
                <a:cxn ang="0">
                  <a:pos x="3" y="8"/>
                </a:cxn>
                <a:cxn ang="0">
                  <a:pos x="4" y="5"/>
                </a:cxn>
                <a:cxn ang="0">
                  <a:pos x="4" y="3"/>
                </a:cxn>
                <a:cxn ang="0">
                  <a:pos x="1" y="0"/>
                </a:cxn>
              </a:cxnLst>
              <a:rect l="0" t="0" r="r" b="b"/>
              <a:pathLst>
                <a:path w="4" h="8">
                  <a:moveTo>
                    <a:pt x="1" y="0"/>
                  </a:moveTo>
                  <a:lnTo>
                    <a:pt x="0" y="2"/>
                  </a:lnTo>
                  <a:lnTo>
                    <a:pt x="0" y="3"/>
                  </a:lnTo>
                  <a:lnTo>
                    <a:pt x="1" y="5"/>
                  </a:lnTo>
                  <a:lnTo>
                    <a:pt x="1" y="6"/>
                  </a:lnTo>
                  <a:lnTo>
                    <a:pt x="3" y="8"/>
                  </a:lnTo>
                  <a:lnTo>
                    <a:pt x="4" y="5"/>
                  </a:lnTo>
                  <a:lnTo>
                    <a:pt x="4" y="3"/>
                  </a:lnTo>
                  <a:lnTo>
                    <a:pt x="1" y="0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25" name="Freeform 429"/>
            <p:cNvSpPr>
              <a:spLocks/>
            </p:cNvSpPr>
            <p:nvPr/>
          </p:nvSpPr>
          <p:spPr bwMode="auto">
            <a:xfrm>
              <a:off x="6256308" y="5242089"/>
              <a:ext cx="105134" cy="163629"/>
            </a:xfrm>
            <a:custGeom>
              <a:avLst/>
              <a:gdLst/>
              <a:ahLst/>
              <a:cxnLst>
                <a:cxn ang="0">
                  <a:pos x="82" y="0"/>
                </a:cxn>
                <a:cxn ang="0">
                  <a:pos x="0" y="160"/>
                </a:cxn>
                <a:cxn ang="0">
                  <a:pos x="3" y="163"/>
                </a:cxn>
                <a:cxn ang="0">
                  <a:pos x="85" y="2"/>
                </a:cxn>
                <a:cxn ang="0">
                  <a:pos x="82" y="0"/>
                </a:cxn>
              </a:cxnLst>
              <a:rect l="0" t="0" r="r" b="b"/>
              <a:pathLst>
                <a:path w="85" h="163">
                  <a:moveTo>
                    <a:pt x="82" y="0"/>
                  </a:moveTo>
                  <a:lnTo>
                    <a:pt x="0" y="160"/>
                  </a:lnTo>
                  <a:lnTo>
                    <a:pt x="3" y="163"/>
                  </a:lnTo>
                  <a:lnTo>
                    <a:pt x="85" y="2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26" name="Freeform 430"/>
            <p:cNvSpPr>
              <a:spLocks/>
            </p:cNvSpPr>
            <p:nvPr/>
          </p:nvSpPr>
          <p:spPr bwMode="auto">
            <a:xfrm>
              <a:off x="6256308" y="5242089"/>
              <a:ext cx="105134" cy="163629"/>
            </a:xfrm>
            <a:custGeom>
              <a:avLst/>
              <a:gdLst/>
              <a:ahLst/>
              <a:cxnLst>
                <a:cxn ang="0">
                  <a:pos x="82" y="0"/>
                </a:cxn>
                <a:cxn ang="0">
                  <a:pos x="0" y="160"/>
                </a:cxn>
                <a:cxn ang="0">
                  <a:pos x="3" y="163"/>
                </a:cxn>
                <a:cxn ang="0">
                  <a:pos x="85" y="2"/>
                </a:cxn>
                <a:cxn ang="0">
                  <a:pos x="82" y="0"/>
                </a:cxn>
              </a:cxnLst>
              <a:rect l="0" t="0" r="r" b="b"/>
              <a:pathLst>
                <a:path w="85" h="163">
                  <a:moveTo>
                    <a:pt x="82" y="0"/>
                  </a:moveTo>
                  <a:lnTo>
                    <a:pt x="0" y="160"/>
                  </a:lnTo>
                  <a:lnTo>
                    <a:pt x="3" y="163"/>
                  </a:lnTo>
                  <a:lnTo>
                    <a:pt x="85" y="2"/>
                  </a:lnTo>
                  <a:lnTo>
                    <a:pt x="82" y="0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27" name="Freeform 431"/>
            <p:cNvSpPr>
              <a:spLocks/>
            </p:cNvSpPr>
            <p:nvPr/>
          </p:nvSpPr>
          <p:spPr bwMode="auto">
            <a:xfrm>
              <a:off x="6358746" y="5239077"/>
              <a:ext cx="6740" cy="5020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3" y="5"/>
                </a:cxn>
                <a:cxn ang="0">
                  <a:pos x="3" y="3"/>
                </a:cxn>
                <a:cxn ang="0">
                  <a:pos x="5" y="3"/>
                </a:cxn>
                <a:cxn ang="0">
                  <a:pos x="5" y="3"/>
                </a:cxn>
                <a:cxn ang="0">
                  <a:pos x="6" y="0"/>
                </a:cxn>
              </a:cxnLst>
              <a:rect l="0" t="0" r="r" b="b"/>
              <a:pathLst>
                <a:path w="6" h="5">
                  <a:moveTo>
                    <a:pt x="6" y="0"/>
                  </a:moveTo>
                  <a:lnTo>
                    <a:pt x="5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3"/>
                  </a:lnTo>
                  <a:lnTo>
                    <a:pt x="3" y="5"/>
                  </a:lnTo>
                  <a:lnTo>
                    <a:pt x="3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28" name="Freeform 432"/>
            <p:cNvSpPr>
              <a:spLocks/>
            </p:cNvSpPr>
            <p:nvPr/>
          </p:nvSpPr>
          <p:spPr bwMode="auto">
            <a:xfrm>
              <a:off x="6358746" y="5239077"/>
              <a:ext cx="6740" cy="5020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5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3" y="5"/>
                </a:cxn>
                <a:cxn ang="0">
                  <a:pos x="3" y="3"/>
                </a:cxn>
                <a:cxn ang="0">
                  <a:pos x="5" y="3"/>
                </a:cxn>
                <a:cxn ang="0">
                  <a:pos x="6" y="0"/>
                </a:cxn>
              </a:cxnLst>
              <a:rect l="0" t="0" r="r" b="b"/>
              <a:pathLst>
                <a:path w="6" h="5">
                  <a:moveTo>
                    <a:pt x="6" y="0"/>
                  </a:moveTo>
                  <a:lnTo>
                    <a:pt x="5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3" y="5"/>
                  </a:lnTo>
                  <a:lnTo>
                    <a:pt x="3" y="3"/>
                  </a:lnTo>
                  <a:lnTo>
                    <a:pt x="5" y="3"/>
                  </a:lnTo>
                  <a:lnTo>
                    <a:pt x="6" y="0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29" name="Freeform 433"/>
            <p:cNvSpPr>
              <a:spLocks/>
            </p:cNvSpPr>
            <p:nvPr/>
          </p:nvSpPr>
          <p:spPr bwMode="auto">
            <a:xfrm>
              <a:off x="6295396" y="5255139"/>
              <a:ext cx="128048" cy="176679"/>
            </a:xfrm>
            <a:custGeom>
              <a:avLst/>
              <a:gdLst/>
              <a:ahLst/>
              <a:cxnLst>
                <a:cxn ang="0">
                  <a:pos x="86" y="2"/>
                </a:cxn>
                <a:cxn ang="0">
                  <a:pos x="102" y="9"/>
                </a:cxn>
                <a:cxn ang="0">
                  <a:pos x="103" y="10"/>
                </a:cxn>
                <a:cxn ang="0">
                  <a:pos x="103" y="10"/>
                </a:cxn>
                <a:cxn ang="0">
                  <a:pos x="103" y="10"/>
                </a:cxn>
                <a:cxn ang="0">
                  <a:pos x="103" y="12"/>
                </a:cxn>
                <a:cxn ang="0">
                  <a:pos x="103" y="12"/>
                </a:cxn>
                <a:cxn ang="0">
                  <a:pos x="103" y="13"/>
                </a:cxn>
                <a:cxn ang="0">
                  <a:pos x="103" y="13"/>
                </a:cxn>
                <a:cxn ang="0">
                  <a:pos x="103" y="15"/>
                </a:cxn>
                <a:cxn ang="0">
                  <a:pos x="23" y="173"/>
                </a:cxn>
                <a:cxn ang="0">
                  <a:pos x="21" y="175"/>
                </a:cxn>
                <a:cxn ang="0">
                  <a:pos x="21" y="175"/>
                </a:cxn>
                <a:cxn ang="0">
                  <a:pos x="20" y="176"/>
                </a:cxn>
                <a:cxn ang="0">
                  <a:pos x="20" y="176"/>
                </a:cxn>
                <a:cxn ang="0">
                  <a:pos x="18" y="176"/>
                </a:cxn>
                <a:cxn ang="0">
                  <a:pos x="18" y="176"/>
                </a:cxn>
                <a:cxn ang="0">
                  <a:pos x="17" y="176"/>
                </a:cxn>
                <a:cxn ang="0">
                  <a:pos x="1" y="167"/>
                </a:cxn>
                <a:cxn ang="0">
                  <a:pos x="1" y="167"/>
                </a:cxn>
                <a:cxn ang="0">
                  <a:pos x="1" y="166"/>
                </a:cxn>
                <a:cxn ang="0">
                  <a:pos x="0" y="166"/>
                </a:cxn>
                <a:cxn ang="0">
                  <a:pos x="0" y="165"/>
                </a:cxn>
                <a:cxn ang="0">
                  <a:pos x="0" y="165"/>
                </a:cxn>
                <a:cxn ang="0">
                  <a:pos x="1" y="163"/>
                </a:cxn>
                <a:cxn ang="0">
                  <a:pos x="1" y="163"/>
                </a:cxn>
                <a:cxn ang="0">
                  <a:pos x="82" y="3"/>
                </a:cxn>
                <a:cxn ang="0">
                  <a:pos x="82" y="3"/>
                </a:cxn>
                <a:cxn ang="0">
                  <a:pos x="83" y="2"/>
                </a:cxn>
                <a:cxn ang="0">
                  <a:pos x="83" y="2"/>
                </a:cxn>
                <a:cxn ang="0">
                  <a:pos x="83" y="2"/>
                </a:cxn>
                <a:cxn ang="0">
                  <a:pos x="85" y="2"/>
                </a:cxn>
                <a:cxn ang="0">
                  <a:pos x="86" y="0"/>
                </a:cxn>
                <a:cxn ang="0">
                  <a:pos x="86" y="2"/>
                </a:cxn>
              </a:cxnLst>
              <a:rect l="0" t="0" r="r" b="b"/>
              <a:pathLst>
                <a:path w="103" h="176">
                  <a:moveTo>
                    <a:pt x="86" y="2"/>
                  </a:moveTo>
                  <a:lnTo>
                    <a:pt x="102" y="9"/>
                  </a:lnTo>
                  <a:lnTo>
                    <a:pt x="103" y="10"/>
                  </a:lnTo>
                  <a:lnTo>
                    <a:pt x="103" y="10"/>
                  </a:lnTo>
                  <a:lnTo>
                    <a:pt x="103" y="10"/>
                  </a:lnTo>
                  <a:lnTo>
                    <a:pt x="103" y="12"/>
                  </a:lnTo>
                  <a:lnTo>
                    <a:pt x="103" y="12"/>
                  </a:lnTo>
                  <a:lnTo>
                    <a:pt x="103" y="13"/>
                  </a:lnTo>
                  <a:lnTo>
                    <a:pt x="103" y="13"/>
                  </a:lnTo>
                  <a:lnTo>
                    <a:pt x="103" y="15"/>
                  </a:lnTo>
                  <a:lnTo>
                    <a:pt x="23" y="173"/>
                  </a:lnTo>
                  <a:lnTo>
                    <a:pt x="21" y="175"/>
                  </a:lnTo>
                  <a:lnTo>
                    <a:pt x="21" y="175"/>
                  </a:lnTo>
                  <a:lnTo>
                    <a:pt x="20" y="176"/>
                  </a:lnTo>
                  <a:lnTo>
                    <a:pt x="20" y="176"/>
                  </a:lnTo>
                  <a:lnTo>
                    <a:pt x="18" y="176"/>
                  </a:lnTo>
                  <a:lnTo>
                    <a:pt x="18" y="176"/>
                  </a:lnTo>
                  <a:lnTo>
                    <a:pt x="17" y="176"/>
                  </a:lnTo>
                  <a:lnTo>
                    <a:pt x="1" y="167"/>
                  </a:lnTo>
                  <a:lnTo>
                    <a:pt x="1" y="167"/>
                  </a:lnTo>
                  <a:lnTo>
                    <a:pt x="1" y="166"/>
                  </a:lnTo>
                  <a:lnTo>
                    <a:pt x="0" y="166"/>
                  </a:lnTo>
                  <a:lnTo>
                    <a:pt x="0" y="165"/>
                  </a:lnTo>
                  <a:lnTo>
                    <a:pt x="0" y="165"/>
                  </a:lnTo>
                  <a:lnTo>
                    <a:pt x="1" y="163"/>
                  </a:lnTo>
                  <a:lnTo>
                    <a:pt x="1" y="163"/>
                  </a:lnTo>
                  <a:lnTo>
                    <a:pt x="82" y="3"/>
                  </a:lnTo>
                  <a:lnTo>
                    <a:pt x="82" y="3"/>
                  </a:lnTo>
                  <a:lnTo>
                    <a:pt x="83" y="2"/>
                  </a:lnTo>
                  <a:lnTo>
                    <a:pt x="83" y="2"/>
                  </a:lnTo>
                  <a:lnTo>
                    <a:pt x="83" y="2"/>
                  </a:lnTo>
                  <a:lnTo>
                    <a:pt x="85" y="2"/>
                  </a:lnTo>
                  <a:lnTo>
                    <a:pt x="86" y="0"/>
                  </a:lnTo>
                  <a:lnTo>
                    <a:pt x="86" y="2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30" name="Freeform 434"/>
            <p:cNvSpPr>
              <a:spLocks/>
            </p:cNvSpPr>
            <p:nvPr/>
          </p:nvSpPr>
          <p:spPr bwMode="auto">
            <a:xfrm>
              <a:off x="6295396" y="5255139"/>
              <a:ext cx="128048" cy="176679"/>
            </a:xfrm>
            <a:custGeom>
              <a:avLst/>
              <a:gdLst/>
              <a:ahLst/>
              <a:cxnLst>
                <a:cxn ang="0">
                  <a:pos x="86" y="2"/>
                </a:cxn>
                <a:cxn ang="0">
                  <a:pos x="102" y="9"/>
                </a:cxn>
                <a:cxn ang="0">
                  <a:pos x="103" y="10"/>
                </a:cxn>
                <a:cxn ang="0">
                  <a:pos x="103" y="12"/>
                </a:cxn>
                <a:cxn ang="0">
                  <a:pos x="103" y="13"/>
                </a:cxn>
                <a:cxn ang="0">
                  <a:pos x="103" y="15"/>
                </a:cxn>
                <a:cxn ang="0">
                  <a:pos x="23" y="173"/>
                </a:cxn>
                <a:cxn ang="0">
                  <a:pos x="21" y="175"/>
                </a:cxn>
                <a:cxn ang="0">
                  <a:pos x="20" y="176"/>
                </a:cxn>
                <a:cxn ang="0">
                  <a:pos x="18" y="176"/>
                </a:cxn>
                <a:cxn ang="0">
                  <a:pos x="17" y="176"/>
                </a:cxn>
                <a:cxn ang="0">
                  <a:pos x="1" y="167"/>
                </a:cxn>
                <a:cxn ang="0">
                  <a:pos x="1" y="166"/>
                </a:cxn>
                <a:cxn ang="0">
                  <a:pos x="0" y="166"/>
                </a:cxn>
                <a:cxn ang="0">
                  <a:pos x="0" y="165"/>
                </a:cxn>
                <a:cxn ang="0">
                  <a:pos x="1" y="163"/>
                </a:cxn>
                <a:cxn ang="0">
                  <a:pos x="82" y="3"/>
                </a:cxn>
                <a:cxn ang="0">
                  <a:pos x="83" y="2"/>
                </a:cxn>
                <a:cxn ang="0">
                  <a:pos x="85" y="2"/>
                </a:cxn>
                <a:cxn ang="0">
                  <a:pos x="86" y="0"/>
                </a:cxn>
                <a:cxn ang="0">
                  <a:pos x="86" y="2"/>
                </a:cxn>
              </a:cxnLst>
              <a:rect l="0" t="0" r="r" b="b"/>
              <a:pathLst>
                <a:path w="103" h="176">
                  <a:moveTo>
                    <a:pt x="86" y="2"/>
                  </a:moveTo>
                  <a:lnTo>
                    <a:pt x="102" y="9"/>
                  </a:lnTo>
                  <a:lnTo>
                    <a:pt x="103" y="10"/>
                  </a:lnTo>
                  <a:lnTo>
                    <a:pt x="103" y="12"/>
                  </a:lnTo>
                  <a:lnTo>
                    <a:pt x="103" y="13"/>
                  </a:lnTo>
                  <a:lnTo>
                    <a:pt x="103" y="15"/>
                  </a:lnTo>
                  <a:lnTo>
                    <a:pt x="23" y="173"/>
                  </a:lnTo>
                  <a:lnTo>
                    <a:pt x="21" y="175"/>
                  </a:lnTo>
                  <a:lnTo>
                    <a:pt x="20" y="176"/>
                  </a:lnTo>
                  <a:lnTo>
                    <a:pt x="18" y="176"/>
                  </a:lnTo>
                  <a:lnTo>
                    <a:pt x="17" y="176"/>
                  </a:lnTo>
                  <a:lnTo>
                    <a:pt x="1" y="167"/>
                  </a:lnTo>
                  <a:lnTo>
                    <a:pt x="1" y="166"/>
                  </a:lnTo>
                  <a:lnTo>
                    <a:pt x="0" y="166"/>
                  </a:lnTo>
                  <a:lnTo>
                    <a:pt x="0" y="165"/>
                  </a:lnTo>
                  <a:lnTo>
                    <a:pt x="1" y="163"/>
                  </a:lnTo>
                  <a:lnTo>
                    <a:pt x="82" y="3"/>
                  </a:lnTo>
                  <a:lnTo>
                    <a:pt x="83" y="2"/>
                  </a:lnTo>
                  <a:lnTo>
                    <a:pt x="85" y="2"/>
                  </a:lnTo>
                  <a:lnTo>
                    <a:pt x="86" y="0"/>
                  </a:lnTo>
                  <a:lnTo>
                    <a:pt x="86" y="2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31" name="Freeform 435"/>
            <p:cNvSpPr>
              <a:spLocks/>
            </p:cNvSpPr>
            <p:nvPr/>
          </p:nvSpPr>
          <p:spPr bwMode="auto">
            <a:xfrm>
              <a:off x="6400531" y="5254135"/>
              <a:ext cx="22913" cy="11042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4"/>
                </a:cxn>
                <a:cxn ang="0">
                  <a:pos x="17" y="11"/>
                </a:cxn>
                <a:cxn ang="0">
                  <a:pos x="18" y="8"/>
                </a:cxn>
                <a:cxn ang="0">
                  <a:pos x="1" y="0"/>
                </a:cxn>
              </a:cxnLst>
              <a:rect l="0" t="0" r="r" b="b"/>
              <a:pathLst>
                <a:path w="18" h="11">
                  <a:moveTo>
                    <a:pt x="1" y="0"/>
                  </a:moveTo>
                  <a:lnTo>
                    <a:pt x="0" y="4"/>
                  </a:lnTo>
                  <a:lnTo>
                    <a:pt x="17" y="11"/>
                  </a:lnTo>
                  <a:lnTo>
                    <a:pt x="18" y="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32" name="Freeform 436"/>
            <p:cNvSpPr>
              <a:spLocks/>
            </p:cNvSpPr>
            <p:nvPr/>
          </p:nvSpPr>
          <p:spPr bwMode="auto">
            <a:xfrm>
              <a:off x="6400531" y="5254135"/>
              <a:ext cx="22913" cy="11042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4"/>
                </a:cxn>
                <a:cxn ang="0">
                  <a:pos x="17" y="11"/>
                </a:cxn>
                <a:cxn ang="0">
                  <a:pos x="18" y="8"/>
                </a:cxn>
                <a:cxn ang="0">
                  <a:pos x="1" y="0"/>
                </a:cxn>
              </a:cxnLst>
              <a:rect l="0" t="0" r="r" b="b"/>
              <a:pathLst>
                <a:path w="18" h="11">
                  <a:moveTo>
                    <a:pt x="1" y="0"/>
                  </a:moveTo>
                  <a:lnTo>
                    <a:pt x="0" y="4"/>
                  </a:lnTo>
                  <a:lnTo>
                    <a:pt x="17" y="11"/>
                  </a:lnTo>
                  <a:lnTo>
                    <a:pt x="18" y="8"/>
                  </a:lnTo>
                  <a:lnTo>
                    <a:pt x="1" y="0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33" name="Freeform 437"/>
            <p:cNvSpPr>
              <a:spLocks/>
            </p:cNvSpPr>
            <p:nvPr/>
          </p:nvSpPr>
          <p:spPr bwMode="auto">
            <a:xfrm>
              <a:off x="6422097" y="5262166"/>
              <a:ext cx="4043" cy="8031"/>
            </a:xfrm>
            <a:custGeom>
              <a:avLst/>
              <a:gdLst/>
              <a:ahLst/>
              <a:cxnLst>
                <a:cxn ang="0">
                  <a:pos x="3" y="8"/>
                </a:cxn>
                <a:cxn ang="0">
                  <a:pos x="3" y="6"/>
                </a:cxn>
                <a:cxn ang="0">
                  <a:pos x="3" y="6"/>
                </a:cxn>
                <a:cxn ang="0">
                  <a:pos x="4" y="5"/>
                </a:cxn>
                <a:cxn ang="0">
                  <a:pos x="4" y="5"/>
                </a:cxn>
                <a:cxn ang="0">
                  <a:pos x="3" y="3"/>
                </a:cxn>
                <a:cxn ang="0">
                  <a:pos x="3" y="2"/>
                </a:cxn>
                <a:cxn ang="0">
                  <a:pos x="1" y="2"/>
                </a:cxn>
                <a:cxn ang="0">
                  <a:pos x="1" y="0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6"/>
                </a:cxn>
                <a:cxn ang="0">
                  <a:pos x="3" y="8"/>
                </a:cxn>
              </a:cxnLst>
              <a:rect l="0" t="0" r="r" b="b"/>
              <a:pathLst>
                <a:path w="4" h="8">
                  <a:moveTo>
                    <a:pt x="3" y="8"/>
                  </a:moveTo>
                  <a:lnTo>
                    <a:pt x="3" y="6"/>
                  </a:lnTo>
                  <a:lnTo>
                    <a:pt x="3" y="6"/>
                  </a:lnTo>
                  <a:lnTo>
                    <a:pt x="4" y="5"/>
                  </a:lnTo>
                  <a:lnTo>
                    <a:pt x="4" y="5"/>
                  </a:lnTo>
                  <a:lnTo>
                    <a:pt x="3" y="3"/>
                  </a:lnTo>
                  <a:lnTo>
                    <a:pt x="3" y="2"/>
                  </a:lnTo>
                  <a:lnTo>
                    <a:pt x="1" y="2"/>
                  </a:lnTo>
                  <a:lnTo>
                    <a:pt x="1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6"/>
                  </a:lnTo>
                  <a:lnTo>
                    <a:pt x="3" y="8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34" name="Freeform 438"/>
            <p:cNvSpPr>
              <a:spLocks/>
            </p:cNvSpPr>
            <p:nvPr/>
          </p:nvSpPr>
          <p:spPr bwMode="auto">
            <a:xfrm>
              <a:off x="6422097" y="5262166"/>
              <a:ext cx="4043" cy="8031"/>
            </a:xfrm>
            <a:custGeom>
              <a:avLst/>
              <a:gdLst/>
              <a:ahLst/>
              <a:cxnLst>
                <a:cxn ang="0">
                  <a:pos x="3" y="8"/>
                </a:cxn>
                <a:cxn ang="0">
                  <a:pos x="3" y="6"/>
                </a:cxn>
                <a:cxn ang="0">
                  <a:pos x="4" y="5"/>
                </a:cxn>
                <a:cxn ang="0">
                  <a:pos x="3" y="3"/>
                </a:cxn>
                <a:cxn ang="0">
                  <a:pos x="3" y="2"/>
                </a:cxn>
                <a:cxn ang="0">
                  <a:pos x="1" y="2"/>
                </a:cxn>
                <a:cxn ang="0">
                  <a:pos x="1" y="0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6"/>
                </a:cxn>
                <a:cxn ang="0">
                  <a:pos x="3" y="8"/>
                </a:cxn>
              </a:cxnLst>
              <a:rect l="0" t="0" r="r" b="b"/>
              <a:pathLst>
                <a:path w="4" h="8">
                  <a:moveTo>
                    <a:pt x="3" y="8"/>
                  </a:moveTo>
                  <a:lnTo>
                    <a:pt x="3" y="6"/>
                  </a:lnTo>
                  <a:lnTo>
                    <a:pt x="4" y="5"/>
                  </a:lnTo>
                  <a:lnTo>
                    <a:pt x="3" y="3"/>
                  </a:lnTo>
                  <a:lnTo>
                    <a:pt x="3" y="2"/>
                  </a:lnTo>
                  <a:lnTo>
                    <a:pt x="1" y="2"/>
                  </a:lnTo>
                  <a:lnTo>
                    <a:pt x="1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6"/>
                  </a:lnTo>
                  <a:lnTo>
                    <a:pt x="3" y="8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35" name="Freeform 439"/>
            <p:cNvSpPr>
              <a:spLocks/>
            </p:cNvSpPr>
            <p:nvPr/>
          </p:nvSpPr>
          <p:spPr bwMode="auto">
            <a:xfrm>
              <a:off x="6319658" y="5268189"/>
              <a:ext cx="106482" cy="162625"/>
            </a:xfrm>
            <a:custGeom>
              <a:avLst/>
              <a:gdLst/>
              <a:ahLst/>
              <a:cxnLst>
                <a:cxn ang="0">
                  <a:pos x="82" y="0"/>
                </a:cxn>
                <a:cxn ang="0">
                  <a:pos x="0" y="160"/>
                </a:cxn>
                <a:cxn ang="0">
                  <a:pos x="4" y="162"/>
                </a:cxn>
                <a:cxn ang="0">
                  <a:pos x="85" y="2"/>
                </a:cxn>
                <a:cxn ang="0">
                  <a:pos x="82" y="0"/>
                </a:cxn>
              </a:cxnLst>
              <a:rect l="0" t="0" r="r" b="b"/>
              <a:pathLst>
                <a:path w="85" h="162">
                  <a:moveTo>
                    <a:pt x="82" y="0"/>
                  </a:moveTo>
                  <a:lnTo>
                    <a:pt x="0" y="160"/>
                  </a:lnTo>
                  <a:lnTo>
                    <a:pt x="4" y="162"/>
                  </a:lnTo>
                  <a:lnTo>
                    <a:pt x="85" y="2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36" name="Freeform 440"/>
            <p:cNvSpPr>
              <a:spLocks/>
            </p:cNvSpPr>
            <p:nvPr/>
          </p:nvSpPr>
          <p:spPr bwMode="auto">
            <a:xfrm>
              <a:off x="6319658" y="5268189"/>
              <a:ext cx="106482" cy="162625"/>
            </a:xfrm>
            <a:custGeom>
              <a:avLst/>
              <a:gdLst/>
              <a:ahLst/>
              <a:cxnLst>
                <a:cxn ang="0">
                  <a:pos x="82" y="0"/>
                </a:cxn>
                <a:cxn ang="0">
                  <a:pos x="0" y="160"/>
                </a:cxn>
                <a:cxn ang="0">
                  <a:pos x="4" y="162"/>
                </a:cxn>
                <a:cxn ang="0">
                  <a:pos x="85" y="2"/>
                </a:cxn>
                <a:cxn ang="0">
                  <a:pos x="82" y="0"/>
                </a:cxn>
              </a:cxnLst>
              <a:rect l="0" t="0" r="r" b="b"/>
              <a:pathLst>
                <a:path w="85" h="162">
                  <a:moveTo>
                    <a:pt x="82" y="0"/>
                  </a:moveTo>
                  <a:lnTo>
                    <a:pt x="0" y="160"/>
                  </a:lnTo>
                  <a:lnTo>
                    <a:pt x="4" y="162"/>
                  </a:lnTo>
                  <a:lnTo>
                    <a:pt x="85" y="2"/>
                  </a:lnTo>
                  <a:lnTo>
                    <a:pt x="82" y="0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37" name="Freeform 441"/>
            <p:cNvSpPr>
              <a:spLocks/>
            </p:cNvSpPr>
            <p:nvPr/>
          </p:nvSpPr>
          <p:spPr bwMode="auto">
            <a:xfrm>
              <a:off x="6315614" y="5428807"/>
              <a:ext cx="9436" cy="5019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1" y="5"/>
                </a:cxn>
                <a:cxn ang="0">
                  <a:pos x="1" y="5"/>
                </a:cxn>
                <a:cxn ang="0">
                  <a:pos x="3" y="5"/>
                </a:cxn>
                <a:cxn ang="0">
                  <a:pos x="4" y="5"/>
                </a:cxn>
                <a:cxn ang="0">
                  <a:pos x="4" y="5"/>
                </a:cxn>
                <a:cxn ang="0">
                  <a:pos x="6" y="3"/>
                </a:cxn>
                <a:cxn ang="0">
                  <a:pos x="6" y="3"/>
                </a:cxn>
                <a:cxn ang="0">
                  <a:pos x="7" y="2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1" y="0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0" y="5"/>
                </a:cxn>
              </a:cxnLst>
              <a:rect l="0" t="0" r="r" b="b"/>
              <a:pathLst>
                <a:path w="7" h="5">
                  <a:moveTo>
                    <a:pt x="0" y="5"/>
                  </a:moveTo>
                  <a:lnTo>
                    <a:pt x="1" y="5"/>
                  </a:lnTo>
                  <a:lnTo>
                    <a:pt x="1" y="5"/>
                  </a:lnTo>
                  <a:lnTo>
                    <a:pt x="3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6" y="3"/>
                  </a:lnTo>
                  <a:lnTo>
                    <a:pt x="6" y="3"/>
                  </a:lnTo>
                  <a:lnTo>
                    <a:pt x="7" y="2"/>
                  </a:lnTo>
                  <a:lnTo>
                    <a:pt x="3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38" name="Freeform 442"/>
            <p:cNvSpPr>
              <a:spLocks/>
            </p:cNvSpPr>
            <p:nvPr/>
          </p:nvSpPr>
          <p:spPr bwMode="auto">
            <a:xfrm>
              <a:off x="6315614" y="5428807"/>
              <a:ext cx="9436" cy="5019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1" y="5"/>
                </a:cxn>
                <a:cxn ang="0">
                  <a:pos x="3" y="5"/>
                </a:cxn>
                <a:cxn ang="0">
                  <a:pos x="4" y="5"/>
                </a:cxn>
                <a:cxn ang="0">
                  <a:pos x="6" y="3"/>
                </a:cxn>
                <a:cxn ang="0">
                  <a:pos x="7" y="2"/>
                </a:cxn>
                <a:cxn ang="0">
                  <a:pos x="3" y="0"/>
                </a:cxn>
                <a:cxn ang="0">
                  <a:pos x="1" y="0"/>
                </a:cxn>
                <a:cxn ang="0">
                  <a:pos x="1" y="2"/>
                </a:cxn>
                <a:cxn ang="0">
                  <a:pos x="0" y="5"/>
                </a:cxn>
              </a:cxnLst>
              <a:rect l="0" t="0" r="r" b="b"/>
              <a:pathLst>
                <a:path w="7" h="5">
                  <a:moveTo>
                    <a:pt x="0" y="5"/>
                  </a:moveTo>
                  <a:lnTo>
                    <a:pt x="1" y="5"/>
                  </a:lnTo>
                  <a:lnTo>
                    <a:pt x="3" y="5"/>
                  </a:lnTo>
                  <a:lnTo>
                    <a:pt x="4" y="5"/>
                  </a:lnTo>
                  <a:lnTo>
                    <a:pt x="6" y="3"/>
                  </a:lnTo>
                  <a:lnTo>
                    <a:pt x="7" y="2"/>
                  </a:lnTo>
                  <a:lnTo>
                    <a:pt x="3" y="0"/>
                  </a:lnTo>
                  <a:lnTo>
                    <a:pt x="1" y="0"/>
                  </a:lnTo>
                  <a:lnTo>
                    <a:pt x="1" y="2"/>
                  </a:lnTo>
                  <a:lnTo>
                    <a:pt x="0" y="5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39" name="Freeform 443"/>
            <p:cNvSpPr>
              <a:spLocks/>
            </p:cNvSpPr>
            <p:nvPr/>
          </p:nvSpPr>
          <p:spPr bwMode="auto">
            <a:xfrm>
              <a:off x="6295396" y="5421779"/>
              <a:ext cx="21566" cy="12046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3"/>
                </a:cxn>
                <a:cxn ang="0">
                  <a:pos x="17" y="12"/>
                </a:cxn>
                <a:cxn ang="0">
                  <a:pos x="18" y="9"/>
                </a:cxn>
                <a:cxn ang="0">
                  <a:pos x="2" y="0"/>
                </a:cxn>
              </a:cxnLst>
              <a:rect l="0" t="0" r="r" b="b"/>
              <a:pathLst>
                <a:path w="18" h="12">
                  <a:moveTo>
                    <a:pt x="2" y="0"/>
                  </a:moveTo>
                  <a:lnTo>
                    <a:pt x="0" y="3"/>
                  </a:lnTo>
                  <a:lnTo>
                    <a:pt x="17" y="12"/>
                  </a:lnTo>
                  <a:lnTo>
                    <a:pt x="18" y="9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0" name="Freeform 444"/>
            <p:cNvSpPr>
              <a:spLocks/>
            </p:cNvSpPr>
            <p:nvPr/>
          </p:nvSpPr>
          <p:spPr bwMode="auto">
            <a:xfrm>
              <a:off x="6295396" y="5421779"/>
              <a:ext cx="21566" cy="12046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3"/>
                </a:cxn>
                <a:cxn ang="0">
                  <a:pos x="17" y="12"/>
                </a:cxn>
                <a:cxn ang="0">
                  <a:pos x="18" y="9"/>
                </a:cxn>
                <a:cxn ang="0">
                  <a:pos x="2" y="0"/>
                </a:cxn>
              </a:cxnLst>
              <a:rect l="0" t="0" r="r" b="b"/>
              <a:pathLst>
                <a:path w="18" h="12">
                  <a:moveTo>
                    <a:pt x="2" y="0"/>
                  </a:moveTo>
                  <a:lnTo>
                    <a:pt x="0" y="3"/>
                  </a:lnTo>
                  <a:lnTo>
                    <a:pt x="17" y="12"/>
                  </a:lnTo>
                  <a:lnTo>
                    <a:pt x="18" y="9"/>
                  </a:lnTo>
                  <a:lnTo>
                    <a:pt x="2" y="0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1" name="Freeform 445"/>
            <p:cNvSpPr>
              <a:spLocks/>
            </p:cNvSpPr>
            <p:nvPr/>
          </p:nvSpPr>
          <p:spPr bwMode="auto">
            <a:xfrm>
              <a:off x="6292701" y="5417764"/>
              <a:ext cx="4043" cy="7027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0" y="5"/>
                </a:cxn>
                <a:cxn ang="0">
                  <a:pos x="2" y="7"/>
                </a:cxn>
                <a:cxn ang="0">
                  <a:pos x="2" y="7"/>
                </a:cxn>
                <a:cxn ang="0">
                  <a:pos x="2" y="7"/>
                </a:cxn>
                <a:cxn ang="0">
                  <a:pos x="4" y="4"/>
                </a:cxn>
                <a:cxn ang="0">
                  <a:pos x="4" y="4"/>
                </a:cxn>
                <a:cxn ang="0">
                  <a:pos x="4" y="4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2" y="0"/>
                </a:cxn>
              </a:cxnLst>
              <a:rect l="0" t="0" r="r" b="b"/>
              <a:pathLst>
                <a:path w="4" h="7">
                  <a:moveTo>
                    <a:pt x="2" y="0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2" y="7"/>
                  </a:lnTo>
                  <a:lnTo>
                    <a:pt x="2" y="7"/>
                  </a:lnTo>
                  <a:lnTo>
                    <a:pt x="2" y="7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" name="Freeform 446"/>
            <p:cNvSpPr>
              <a:spLocks/>
            </p:cNvSpPr>
            <p:nvPr/>
          </p:nvSpPr>
          <p:spPr bwMode="auto">
            <a:xfrm>
              <a:off x="6292701" y="5417764"/>
              <a:ext cx="4043" cy="7027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1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0" y="5"/>
                </a:cxn>
                <a:cxn ang="0">
                  <a:pos x="2" y="7"/>
                </a:cxn>
                <a:cxn ang="0">
                  <a:pos x="4" y="4"/>
                </a:cxn>
                <a:cxn ang="0">
                  <a:pos x="4" y="3"/>
                </a:cxn>
                <a:cxn ang="0">
                  <a:pos x="2" y="0"/>
                </a:cxn>
              </a:cxnLst>
              <a:rect l="0" t="0" r="r" b="b"/>
              <a:pathLst>
                <a:path w="4" h="7">
                  <a:moveTo>
                    <a:pt x="2" y="0"/>
                  </a:moveTo>
                  <a:lnTo>
                    <a:pt x="0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2" y="7"/>
                  </a:lnTo>
                  <a:lnTo>
                    <a:pt x="4" y="4"/>
                  </a:lnTo>
                  <a:lnTo>
                    <a:pt x="4" y="3"/>
                  </a:lnTo>
                  <a:lnTo>
                    <a:pt x="2" y="0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" name="Freeform 447"/>
            <p:cNvSpPr>
              <a:spLocks/>
            </p:cNvSpPr>
            <p:nvPr/>
          </p:nvSpPr>
          <p:spPr bwMode="auto">
            <a:xfrm>
              <a:off x="6295396" y="5257146"/>
              <a:ext cx="102439" cy="163630"/>
            </a:xfrm>
            <a:custGeom>
              <a:avLst/>
              <a:gdLst/>
              <a:ahLst/>
              <a:cxnLst>
                <a:cxn ang="0">
                  <a:pos x="80" y="0"/>
                </a:cxn>
                <a:cxn ang="0">
                  <a:pos x="0" y="160"/>
                </a:cxn>
                <a:cxn ang="0">
                  <a:pos x="2" y="163"/>
                </a:cxn>
                <a:cxn ang="0">
                  <a:pos x="83" y="3"/>
                </a:cxn>
                <a:cxn ang="0">
                  <a:pos x="80" y="0"/>
                </a:cxn>
              </a:cxnLst>
              <a:rect l="0" t="0" r="r" b="b"/>
              <a:pathLst>
                <a:path w="83" h="163">
                  <a:moveTo>
                    <a:pt x="80" y="0"/>
                  </a:moveTo>
                  <a:lnTo>
                    <a:pt x="0" y="160"/>
                  </a:lnTo>
                  <a:lnTo>
                    <a:pt x="2" y="163"/>
                  </a:lnTo>
                  <a:lnTo>
                    <a:pt x="83" y="3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" name="Freeform 448"/>
            <p:cNvSpPr>
              <a:spLocks/>
            </p:cNvSpPr>
            <p:nvPr/>
          </p:nvSpPr>
          <p:spPr bwMode="auto">
            <a:xfrm>
              <a:off x="6295396" y="5257146"/>
              <a:ext cx="102439" cy="163630"/>
            </a:xfrm>
            <a:custGeom>
              <a:avLst/>
              <a:gdLst/>
              <a:ahLst/>
              <a:cxnLst>
                <a:cxn ang="0">
                  <a:pos x="80" y="0"/>
                </a:cxn>
                <a:cxn ang="0">
                  <a:pos x="0" y="160"/>
                </a:cxn>
                <a:cxn ang="0">
                  <a:pos x="2" y="163"/>
                </a:cxn>
                <a:cxn ang="0">
                  <a:pos x="83" y="3"/>
                </a:cxn>
                <a:cxn ang="0">
                  <a:pos x="80" y="0"/>
                </a:cxn>
              </a:cxnLst>
              <a:rect l="0" t="0" r="r" b="b"/>
              <a:pathLst>
                <a:path w="83" h="163">
                  <a:moveTo>
                    <a:pt x="80" y="0"/>
                  </a:moveTo>
                  <a:lnTo>
                    <a:pt x="0" y="160"/>
                  </a:lnTo>
                  <a:lnTo>
                    <a:pt x="2" y="163"/>
                  </a:lnTo>
                  <a:lnTo>
                    <a:pt x="83" y="3"/>
                  </a:lnTo>
                  <a:lnTo>
                    <a:pt x="80" y="0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" name="Freeform 449"/>
            <p:cNvSpPr>
              <a:spLocks/>
            </p:cNvSpPr>
            <p:nvPr/>
          </p:nvSpPr>
          <p:spPr bwMode="auto">
            <a:xfrm>
              <a:off x="6393791" y="5254135"/>
              <a:ext cx="8087" cy="6023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6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3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3"/>
                </a:cxn>
                <a:cxn ang="0">
                  <a:pos x="0" y="3"/>
                </a:cxn>
                <a:cxn ang="0">
                  <a:pos x="5" y="6"/>
                </a:cxn>
                <a:cxn ang="0">
                  <a:pos x="5" y="4"/>
                </a:cxn>
                <a:cxn ang="0">
                  <a:pos x="5" y="4"/>
                </a:cxn>
                <a:cxn ang="0">
                  <a:pos x="5" y="4"/>
                </a:cxn>
                <a:cxn ang="0">
                  <a:pos x="5" y="4"/>
                </a:cxn>
                <a:cxn ang="0">
                  <a:pos x="6" y="0"/>
                </a:cxn>
              </a:cxnLst>
              <a:rect l="0" t="0" r="r" b="b"/>
              <a:pathLst>
                <a:path w="6" h="6">
                  <a:moveTo>
                    <a:pt x="6" y="0"/>
                  </a:moveTo>
                  <a:lnTo>
                    <a:pt x="6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3"/>
                  </a:lnTo>
                  <a:lnTo>
                    <a:pt x="0" y="3"/>
                  </a:lnTo>
                  <a:lnTo>
                    <a:pt x="5" y="6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" name="Freeform 450"/>
            <p:cNvSpPr>
              <a:spLocks/>
            </p:cNvSpPr>
            <p:nvPr/>
          </p:nvSpPr>
          <p:spPr bwMode="auto">
            <a:xfrm>
              <a:off x="6393791" y="5254135"/>
              <a:ext cx="8087" cy="6023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5" y="0"/>
                </a:cxn>
                <a:cxn ang="0">
                  <a:pos x="3" y="1"/>
                </a:cxn>
                <a:cxn ang="0">
                  <a:pos x="2" y="1"/>
                </a:cxn>
                <a:cxn ang="0">
                  <a:pos x="2" y="3"/>
                </a:cxn>
                <a:cxn ang="0">
                  <a:pos x="0" y="3"/>
                </a:cxn>
                <a:cxn ang="0">
                  <a:pos x="5" y="6"/>
                </a:cxn>
                <a:cxn ang="0">
                  <a:pos x="5" y="4"/>
                </a:cxn>
                <a:cxn ang="0">
                  <a:pos x="6" y="0"/>
                </a:cxn>
              </a:cxnLst>
              <a:rect l="0" t="0" r="r" b="b"/>
              <a:pathLst>
                <a:path w="6" h="6">
                  <a:moveTo>
                    <a:pt x="6" y="0"/>
                  </a:moveTo>
                  <a:lnTo>
                    <a:pt x="5" y="0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3"/>
                  </a:lnTo>
                  <a:lnTo>
                    <a:pt x="0" y="3"/>
                  </a:lnTo>
                  <a:lnTo>
                    <a:pt x="5" y="6"/>
                  </a:lnTo>
                  <a:lnTo>
                    <a:pt x="5" y="4"/>
                  </a:lnTo>
                  <a:lnTo>
                    <a:pt x="6" y="0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7" name="Freeform 451"/>
            <p:cNvSpPr>
              <a:spLocks/>
            </p:cNvSpPr>
            <p:nvPr/>
          </p:nvSpPr>
          <p:spPr bwMode="auto">
            <a:xfrm>
              <a:off x="6333137" y="5271200"/>
              <a:ext cx="129396" cy="176679"/>
            </a:xfrm>
            <a:custGeom>
              <a:avLst/>
              <a:gdLst/>
              <a:ahLst/>
              <a:cxnLst>
                <a:cxn ang="0">
                  <a:pos x="87" y="1"/>
                </a:cxn>
                <a:cxn ang="0">
                  <a:pos x="101" y="9"/>
                </a:cxn>
                <a:cxn ang="0">
                  <a:pos x="103" y="10"/>
                </a:cxn>
                <a:cxn ang="0">
                  <a:pos x="103" y="10"/>
                </a:cxn>
                <a:cxn ang="0">
                  <a:pos x="103" y="10"/>
                </a:cxn>
                <a:cxn ang="0">
                  <a:pos x="103" y="12"/>
                </a:cxn>
                <a:cxn ang="0">
                  <a:pos x="103" y="12"/>
                </a:cxn>
                <a:cxn ang="0">
                  <a:pos x="104" y="13"/>
                </a:cxn>
                <a:cxn ang="0">
                  <a:pos x="103" y="13"/>
                </a:cxn>
                <a:cxn ang="0">
                  <a:pos x="103" y="14"/>
                </a:cxn>
                <a:cxn ang="0">
                  <a:pos x="22" y="173"/>
                </a:cxn>
                <a:cxn ang="0">
                  <a:pos x="22" y="175"/>
                </a:cxn>
                <a:cxn ang="0">
                  <a:pos x="20" y="175"/>
                </a:cxn>
                <a:cxn ang="0">
                  <a:pos x="20" y="175"/>
                </a:cxn>
                <a:cxn ang="0">
                  <a:pos x="19" y="175"/>
                </a:cxn>
                <a:cxn ang="0">
                  <a:pos x="19" y="176"/>
                </a:cxn>
                <a:cxn ang="0">
                  <a:pos x="19" y="176"/>
                </a:cxn>
                <a:cxn ang="0">
                  <a:pos x="18" y="176"/>
                </a:cxn>
                <a:cxn ang="0">
                  <a:pos x="16" y="176"/>
                </a:cxn>
                <a:cxn ang="0">
                  <a:pos x="2" y="167"/>
                </a:cxn>
                <a:cxn ang="0">
                  <a:pos x="2" y="167"/>
                </a:cxn>
                <a:cxn ang="0">
                  <a:pos x="0" y="167"/>
                </a:cxn>
                <a:cxn ang="0">
                  <a:pos x="0" y="166"/>
                </a:cxn>
                <a:cxn ang="0">
                  <a:pos x="0" y="166"/>
                </a:cxn>
                <a:cxn ang="0">
                  <a:pos x="0" y="164"/>
                </a:cxn>
                <a:cxn ang="0">
                  <a:pos x="0" y="164"/>
                </a:cxn>
                <a:cxn ang="0">
                  <a:pos x="0" y="163"/>
                </a:cxn>
                <a:cxn ang="0">
                  <a:pos x="0" y="162"/>
                </a:cxn>
                <a:cxn ang="0">
                  <a:pos x="81" y="3"/>
                </a:cxn>
                <a:cxn ang="0">
                  <a:pos x="83" y="3"/>
                </a:cxn>
                <a:cxn ang="0">
                  <a:pos x="83" y="1"/>
                </a:cxn>
                <a:cxn ang="0">
                  <a:pos x="84" y="1"/>
                </a:cxn>
                <a:cxn ang="0">
                  <a:pos x="84" y="1"/>
                </a:cxn>
                <a:cxn ang="0">
                  <a:pos x="84" y="1"/>
                </a:cxn>
                <a:cxn ang="0">
                  <a:pos x="85" y="0"/>
                </a:cxn>
                <a:cxn ang="0">
                  <a:pos x="85" y="1"/>
                </a:cxn>
                <a:cxn ang="0">
                  <a:pos x="87" y="1"/>
                </a:cxn>
              </a:cxnLst>
              <a:rect l="0" t="0" r="r" b="b"/>
              <a:pathLst>
                <a:path w="104" h="176">
                  <a:moveTo>
                    <a:pt x="87" y="1"/>
                  </a:moveTo>
                  <a:lnTo>
                    <a:pt x="101" y="9"/>
                  </a:lnTo>
                  <a:lnTo>
                    <a:pt x="103" y="10"/>
                  </a:lnTo>
                  <a:lnTo>
                    <a:pt x="103" y="10"/>
                  </a:lnTo>
                  <a:lnTo>
                    <a:pt x="103" y="10"/>
                  </a:lnTo>
                  <a:lnTo>
                    <a:pt x="103" y="12"/>
                  </a:lnTo>
                  <a:lnTo>
                    <a:pt x="103" y="12"/>
                  </a:lnTo>
                  <a:lnTo>
                    <a:pt x="104" y="13"/>
                  </a:lnTo>
                  <a:lnTo>
                    <a:pt x="103" y="13"/>
                  </a:lnTo>
                  <a:lnTo>
                    <a:pt x="103" y="14"/>
                  </a:lnTo>
                  <a:lnTo>
                    <a:pt x="22" y="173"/>
                  </a:lnTo>
                  <a:lnTo>
                    <a:pt x="22" y="175"/>
                  </a:lnTo>
                  <a:lnTo>
                    <a:pt x="20" y="175"/>
                  </a:lnTo>
                  <a:lnTo>
                    <a:pt x="20" y="175"/>
                  </a:lnTo>
                  <a:lnTo>
                    <a:pt x="19" y="175"/>
                  </a:lnTo>
                  <a:lnTo>
                    <a:pt x="19" y="176"/>
                  </a:lnTo>
                  <a:lnTo>
                    <a:pt x="19" y="176"/>
                  </a:lnTo>
                  <a:lnTo>
                    <a:pt x="18" y="176"/>
                  </a:lnTo>
                  <a:lnTo>
                    <a:pt x="16" y="176"/>
                  </a:lnTo>
                  <a:lnTo>
                    <a:pt x="2" y="167"/>
                  </a:lnTo>
                  <a:lnTo>
                    <a:pt x="2" y="167"/>
                  </a:lnTo>
                  <a:lnTo>
                    <a:pt x="0" y="167"/>
                  </a:lnTo>
                  <a:lnTo>
                    <a:pt x="0" y="166"/>
                  </a:lnTo>
                  <a:lnTo>
                    <a:pt x="0" y="166"/>
                  </a:lnTo>
                  <a:lnTo>
                    <a:pt x="0" y="164"/>
                  </a:lnTo>
                  <a:lnTo>
                    <a:pt x="0" y="164"/>
                  </a:lnTo>
                  <a:lnTo>
                    <a:pt x="0" y="163"/>
                  </a:lnTo>
                  <a:lnTo>
                    <a:pt x="0" y="162"/>
                  </a:lnTo>
                  <a:lnTo>
                    <a:pt x="81" y="3"/>
                  </a:lnTo>
                  <a:lnTo>
                    <a:pt x="83" y="3"/>
                  </a:lnTo>
                  <a:lnTo>
                    <a:pt x="83" y="1"/>
                  </a:lnTo>
                  <a:lnTo>
                    <a:pt x="84" y="1"/>
                  </a:lnTo>
                  <a:lnTo>
                    <a:pt x="84" y="1"/>
                  </a:lnTo>
                  <a:lnTo>
                    <a:pt x="84" y="1"/>
                  </a:lnTo>
                  <a:lnTo>
                    <a:pt x="85" y="0"/>
                  </a:lnTo>
                  <a:lnTo>
                    <a:pt x="85" y="1"/>
                  </a:lnTo>
                  <a:lnTo>
                    <a:pt x="87" y="1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8" name="Freeform 452"/>
            <p:cNvSpPr>
              <a:spLocks/>
            </p:cNvSpPr>
            <p:nvPr/>
          </p:nvSpPr>
          <p:spPr bwMode="auto">
            <a:xfrm>
              <a:off x="6333137" y="5271200"/>
              <a:ext cx="129396" cy="176679"/>
            </a:xfrm>
            <a:custGeom>
              <a:avLst/>
              <a:gdLst/>
              <a:ahLst/>
              <a:cxnLst>
                <a:cxn ang="0">
                  <a:pos x="87" y="1"/>
                </a:cxn>
                <a:cxn ang="0">
                  <a:pos x="101" y="9"/>
                </a:cxn>
                <a:cxn ang="0">
                  <a:pos x="103" y="10"/>
                </a:cxn>
                <a:cxn ang="0">
                  <a:pos x="103" y="12"/>
                </a:cxn>
                <a:cxn ang="0">
                  <a:pos x="104" y="13"/>
                </a:cxn>
                <a:cxn ang="0">
                  <a:pos x="103" y="13"/>
                </a:cxn>
                <a:cxn ang="0">
                  <a:pos x="103" y="14"/>
                </a:cxn>
                <a:cxn ang="0">
                  <a:pos x="22" y="173"/>
                </a:cxn>
                <a:cxn ang="0">
                  <a:pos x="22" y="175"/>
                </a:cxn>
                <a:cxn ang="0">
                  <a:pos x="20" y="175"/>
                </a:cxn>
                <a:cxn ang="0">
                  <a:pos x="19" y="175"/>
                </a:cxn>
                <a:cxn ang="0">
                  <a:pos x="19" y="176"/>
                </a:cxn>
                <a:cxn ang="0">
                  <a:pos x="18" y="176"/>
                </a:cxn>
                <a:cxn ang="0">
                  <a:pos x="16" y="176"/>
                </a:cxn>
                <a:cxn ang="0">
                  <a:pos x="2" y="167"/>
                </a:cxn>
                <a:cxn ang="0">
                  <a:pos x="0" y="167"/>
                </a:cxn>
                <a:cxn ang="0">
                  <a:pos x="0" y="166"/>
                </a:cxn>
                <a:cxn ang="0">
                  <a:pos x="0" y="164"/>
                </a:cxn>
                <a:cxn ang="0">
                  <a:pos x="0" y="163"/>
                </a:cxn>
                <a:cxn ang="0">
                  <a:pos x="0" y="162"/>
                </a:cxn>
                <a:cxn ang="0">
                  <a:pos x="81" y="3"/>
                </a:cxn>
                <a:cxn ang="0">
                  <a:pos x="83" y="3"/>
                </a:cxn>
                <a:cxn ang="0">
                  <a:pos x="83" y="1"/>
                </a:cxn>
                <a:cxn ang="0">
                  <a:pos x="84" y="1"/>
                </a:cxn>
                <a:cxn ang="0">
                  <a:pos x="85" y="0"/>
                </a:cxn>
                <a:cxn ang="0">
                  <a:pos x="85" y="1"/>
                </a:cxn>
                <a:cxn ang="0">
                  <a:pos x="87" y="1"/>
                </a:cxn>
              </a:cxnLst>
              <a:rect l="0" t="0" r="r" b="b"/>
              <a:pathLst>
                <a:path w="104" h="176">
                  <a:moveTo>
                    <a:pt x="87" y="1"/>
                  </a:moveTo>
                  <a:lnTo>
                    <a:pt x="101" y="9"/>
                  </a:lnTo>
                  <a:lnTo>
                    <a:pt x="103" y="10"/>
                  </a:lnTo>
                  <a:lnTo>
                    <a:pt x="103" y="12"/>
                  </a:lnTo>
                  <a:lnTo>
                    <a:pt x="104" y="13"/>
                  </a:lnTo>
                  <a:lnTo>
                    <a:pt x="103" y="13"/>
                  </a:lnTo>
                  <a:lnTo>
                    <a:pt x="103" y="14"/>
                  </a:lnTo>
                  <a:lnTo>
                    <a:pt x="22" y="173"/>
                  </a:lnTo>
                  <a:lnTo>
                    <a:pt x="22" y="175"/>
                  </a:lnTo>
                  <a:lnTo>
                    <a:pt x="20" y="175"/>
                  </a:lnTo>
                  <a:lnTo>
                    <a:pt x="19" y="175"/>
                  </a:lnTo>
                  <a:lnTo>
                    <a:pt x="19" y="176"/>
                  </a:lnTo>
                  <a:lnTo>
                    <a:pt x="18" y="176"/>
                  </a:lnTo>
                  <a:lnTo>
                    <a:pt x="16" y="176"/>
                  </a:lnTo>
                  <a:lnTo>
                    <a:pt x="2" y="167"/>
                  </a:lnTo>
                  <a:lnTo>
                    <a:pt x="0" y="167"/>
                  </a:lnTo>
                  <a:lnTo>
                    <a:pt x="0" y="166"/>
                  </a:lnTo>
                  <a:lnTo>
                    <a:pt x="0" y="164"/>
                  </a:lnTo>
                  <a:lnTo>
                    <a:pt x="0" y="163"/>
                  </a:lnTo>
                  <a:lnTo>
                    <a:pt x="0" y="162"/>
                  </a:lnTo>
                  <a:lnTo>
                    <a:pt x="81" y="3"/>
                  </a:lnTo>
                  <a:lnTo>
                    <a:pt x="83" y="3"/>
                  </a:lnTo>
                  <a:lnTo>
                    <a:pt x="83" y="1"/>
                  </a:lnTo>
                  <a:lnTo>
                    <a:pt x="84" y="1"/>
                  </a:lnTo>
                  <a:lnTo>
                    <a:pt x="85" y="0"/>
                  </a:lnTo>
                  <a:lnTo>
                    <a:pt x="85" y="1"/>
                  </a:lnTo>
                  <a:lnTo>
                    <a:pt x="87" y="1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9" name="Freeform 453"/>
            <p:cNvSpPr>
              <a:spLocks/>
            </p:cNvSpPr>
            <p:nvPr/>
          </p:nvSpPr>
          <p:spPr bwMode="auto">
            <a:xfrm>
              <a:off x="6439619" y="5271200"/>
              <a:ext cx="21566" cy="10039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3"/>
                </a:cxn>
                <a:cxn ang="0">
                  <a:pos x="16" y="10"/>
                </a:cxn>
                <a:cxn ang="0">
                  <a:pos x="18" y="7"/>
                </a:cxn>
                <a:cxn ang="0">
                  <a:pos x="2" y="0"/>
                </a:cxn>
              </a:cxnLst>
              <a:rect l="0" t="0" r="r" b="b"/>
              <a:pathLst>
                <a:path w="18" h="10">
                  <a:moveTo>
                    <a:pt x="2" y="0"/>
                  </a:moveTo>
                  <a:lnTo>
                    <a:pt x="0" y="3"/>
                  </a:lnTo>
                  <a:lnTo>
                    <a:pt x="16" y="10"/>
                  </a:lnTo>
                  <a:lnTo>
                    <a:pt x="18" y="7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0" name="Freeform 454"/>
            <p:cNvSpPr>
              <a:spLocks/>
            </p:cNvSpPr>
            <p:nvPr/>
          </p:nvSpPr>
          <p:spPr bwMode="auto">
            <a:xfrm>
              <a:off x="6439619" y="5271200"/>
              <a:ext cx="21566" cy="10039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3"/>
                </a:cxn>
                <a:cxn ang="0">
                  <a:pos x="16" y="10"/>
                </a:cxn>
                <a:cxn ang="0">
                  <a:pos x="18" y="7"/>
                </a:cxn>
                <a:cxn ang="0">
                  <a:pos x="2" y="0"/>
                </a:cxn>
              </a:cxnLst>
              <a:rect l="0" t="0" r="r" b="b"/>
              <a:pathLst>
                <a:path w="18" h="10">
                  <a:moveTo>
                    <a:pt x="2" y="0"/>
                  </a:moveTo>
                  <a:lnTo>
                    <a:pt x="0" y="3"/>
                  </a:lnTo>
                  <a:lnTo>
                    <a:pt x="16" y="10"/>
                  </a:lnTo>
                  <a:lnTo>
                    <a:pt x="18" y="7"/>
                  </a:lnTo>
                  <a:lnTo>
                    <a:pt x="2" y="0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1" name="Freeform 455"/>
            <p:cNvSpPr>
              <a:spLocks/>
            </p:cNvSpPr>
            <p:nvPr/>
          </p:nvSpPr>
          <p:spPr bwMode="auto">
            <a:xfrm>
              <a:off x="6358746" y="5284251"/>
              <a:ext cx="103787" cy="160618"/>
            </a:xfrm>
            <a:custGeom>
              <a:avLst/>
              <a:gdLst/>
              <a:ahLst/>
              <a:cxnLst>
                <a:cxn ang="0">
                  <a:pos x="81" y="0"/>
                </a:cxn>
                <a:cxn ang="0">
                  <a:pos x="0" y="159"/>
                </a:cxn>
                <a:cxn ang="0">
                  <a:pos x="3" y="160"/>
                </a:cxn>
                <a:cxn ang="0">
                  <a:pos x="84" y="1"/>
                </a:cxn>
                <a:cxn ang="0">
                  <a:pos x="81" y="0"/>
                </a:cxn>
              </a:cxnLst>
              <a:rect l="0" t="0" r="r" b="b"/>
              <a:pathLst>
                <a:path w="84" h="160">
                  <a:moveTo>
                    <a:pt x="81" y="0"/>
                  </a:moveTo>
                  <a:lnTo>
                    <a:pt x="0" y="159"/>
                  </a:lnTo>
                  <a:lnTo>
                    <a:pt x="3" y="160"/>
                  </a:lnTo>
                  <a:lnTo>
                    <a:pt x="84" y="1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2" name="Freeform 456"/>
            <p:cNvSpPr>
              <a:spLocks/>
            </p:cNvSpPr>
            <p:nvPr/>
          </p:nvSpPr>
          <p:spPr bwMode="auto">
            <a:xfrm>
              <a:off x="6358746" y="5284251"/>
              <a:ext cx="103787" cy="160618"/>
            </a:xfrm>
            <a:custGeom>
              <a:avLst/>
              <a:gdLst/>
              <a:ahLst/>
              <a:cxnLst>
                <a:cxn ang="0">
                  <a:pos x="81" y="0"/>
                </a:cxn>
                <a:cxn ang="0">
                  <a:pos x="0" y="159"/>
                </a:cxn>
                <a:cxn ang="0">
                  <a:pos x="3" y="160"/>
                </a:cxn>
                <a:cxn ang="0">
                  <a:pos x="84" y="1"/>
                </a:cxn>
                <a:cxn ang="0">
                  <a:pos x="81" y="0"/>
                </a:cxn>
              </a:cxnLst>
              <a:rect l="0" t="0" r="r" b="b"/>
              <a:pathLst>
                <a:path w="84" h="160">
                  <a:moveTo>
                    <a:pt x="81" y="0"/>
                  </a:moveTo>
                  <a:lnTo>
                    <a:pt x="0" y="159"/>
                  </a:lnTo>
                  <a:lnTo>
                    <a:pt x="3" y="160"/>
                  </a:lnTo>
                  <a:lnTo>
                    <a:pt x="84" y="1"/>
                  </a:lnTo>
                  <a:lnTo>
                    <a:pt x="81" y="0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3" name="Freeform 457"/>
            <p:cNvSpPr>
              <a:spLocks/>
            </p:cNvSpPr>
            <p:nvPr/>
          </p:nvSpPr>
          <p:spPr bwMode="auto">
            <a:xfrm>
              <a:off x="6353355" y="5443864"/>
              <a:ext cx="8087" cy="5020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3" y="5"/>
                </a:cxn>
                <a:cxn ang="0">
                  <a:pos x="4" y="5"/>
                </a:cxn>
                <a:cxn ang="0">
                  <a:pos x="6" y="5"/>
                </a:cxn>
                <a:cxn ang="0">
                  <a:pos x="6" y="4"/>
                </a:cxn>
                <a:cxn ang="0">
                  <a:pos x="7" y="3"/>
                </a:cxn>
                <a:cxn ang="0">
                  <a:pos x="7" y="1"/>
                </a:cxn>
                <a:cxn ang="0">
                  <a:pos x="4" y="0"/>
                </a:cxn>
                <a:cxn ang="0">
                  <a:pos x="4" y="1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3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0" y="5"/>
                </a:cxn>
              </a:cxnLst>
              <a:rect l="0" t="0" r="r" b="b"/>
              <a:pathLst>
                <a:path w="7" h="5">
                  <a:moveTo>
                    <a:pt x="0" y="5"/>
                  </a:moveTo>
                  <a:lnTo>
                    <a:pt x="2" y="5"/>
                  </a:lnTo>
                  <a:lnTo>
                    <a:pt x="2" y="5"/>
                  </a:lnTo>
                  <a:lnTo>
                    <a:pt x="3" y="5"/>
                  </a:lnTo>
                  <a:lnTo>
                    <a:pt x="4" y="5"/>
                  </a:lnTo>
                  <a:lnTo>
                    <a:pt x="6" y="5"/>
                  </a:lnTo>
                  <a:lnTo>
                    <a:pt x="6" y="4"/>
                  </a:lnTo>
                  <a:lnTo>
                    <a:pt x="7" y="3"/>
                  </a:lnTo>
                  <a:lnTo>
                    <a:pt x="7" y="1"/>
                  </a:lnTo>
                  <a:lnTo>
                    <a:pt x="4" y="0"/>
                  </a:lnTo>
                  <a:lnTo>
                    <a:pt x="4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4" name="Freeform 458"/>
            <p:cNvSpPr>
              <a:spLocks/>
            </p:cNvSpPr>
            <p:nvPr/>
          </p:nvSpPr>
          <p:spPr bwMode="auto">
            <a:xfrm>
              <a:off x="6353355" y="5443864"/>
              <a:ext cx="8087" cy="5020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2" y="5"/>
                </a:cxn>
                <a:cxn ang="0">
                  <a:pos x="3" y="5"/>
                </a:cxn>
                <a:cxn ang="0">
                  <a:pos x="4" y="5"/>
                </a:cxn>
                <a:cxn ang="0">
                  <a:pos x="6" y="5"/>
                </a:cxn>
                <a:cxn ang="0">
                  <a:pos x="6" y="4"/>
                </a:cxn>
                <a:cxn ang="0">
                  <a:pos x="7" y="3"/>
                </a:cxn>
                <a:cxn ang="0">
                  <a:pos x="7" y="1"/>
                </a:cxn>
                <a:cxn ang="0">
                  <a:pos x="4" y="0"/>
                </a:cxn>
                <a:cxn ang="0">
                  <a:pos x="4" y="1"/>
                </a:cxn>
                <a:cxn ang="0">
                  <a:pos x="3" y="1"/>
                </a:cxn>
                <a:cxn ang="0">
                  <a:pos x="3" y="3"/>
                </a:cxn>
                <a:cxn ang="0">
                  <a:pos x="2" y="3"/>
                </a:cxn>
                <a:cxn ang="0">
                  <a:pos x="0" y="5"/>
                </a:cxn>
              </a:cxnLst>
              <a:rect l="0" t="0" r="r" b="b"/>
              <a:pathLst>
                <a:path w="7" h="5">
                  <a:moveTo>
                    <a:pt x="0" y="5"/>
                  </a:moveTo>
                  <a:lnTo>
                    <a:pt x="2" y="5"/>
                  </a:lnTo>
                  <a:lnTo>
                    <a:pt x="3" y="5"/>
                  </a:lnTo>
                  <a:lnTo>
                    <a:pt x="4" y="5"/>
                  </a:lnTo>
                  <a:lnTo>
                    <a:pt x="6" y="5"/>
                  </a:lnTo>
                  <a:lnTo>
                    <a:pt x="6" y="4"/>
                  </a:lnTo>
                  <a:lnTo>
                    <a:pt x="7" y="3"/>
                  </a:lnTo>
                  <a:lnTo>
                    <a:pt x="7" y="1"/>
                  </a:lnTo>
                  <a:lnTo>
                    <a:pt x="4" y="0"/>
                  </a:lnTo>
                  <a:lnTo>
                    <a:pt x="4" y="1"/>
                  </a:lnTo>
                  <a:lnTo>
                    <a:pt x="3" y="1"/>
                  </a:lnTo>
                  <a:lnTo>
                    <a:pt x="3" y="3"/>
                  </a:lnTo>
                  <a:lnTo>
                    <a:pt x="2" y="3"/>
                  </a:lnTo>
                  <a:lnTo>
                    <a:pt x="0" y="5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5" name="Freeform 459"/>
            <p:cNvSpPr>
              <a:spLocks/>
            </p:cNvSpPr>
            <p:nvPr/>
          </p:nvSpPr>
          <p:spPr bwMode="auto">
            <a:xfrm>
              <a:off x="6333137" y="5437841"/>
              <a:ext cx="22913" cy="11043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4"/>
                </a:cxn>
                <a:cxn ang="0">
                  <a:pos x="16" y="11"/>
                </a:cxn>
                <a:cxn ang="0">
                  <a:pos x="18" y="9"/>
                </a:cxn>
                <a:cxn ang="0">
                  <a:pos x="2" y="0"/>
                </a:cxn>
              </a:cxnLst>
              <a:rect l="0" t="0" r="r" b="b"/>
              <a:pathLst>
                <a:path w="18" h="11">
                  <a:moveTo>
                    <a:pt x="2" y="0"/>
                  </a:moveTo>
                  <a:lnTo>
                    <a:pt x="0" y="4"/>
                  </a:lnTo>
                  <a:lnTo>
                    <a:pt x="16" y="11"/>
                  </a:lnTo>
                  <a:lnTo>
                    <a:pt x="18" y="9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6" name="Freeform 460"/>
            <p:cNvSpPr>
              <a:spLocks/>
            </p:cNvSpPr>
            <p:nvPr/>
          </p:nvSpPr>
          <p:spPr bwMode="auto">
            <a:xfrm>
              <a:off x="6333137" y="5437841"/>
              <a:ext cx="22913" cy="11043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4"/>
                </a:cxn>
                <a:cxn ang="0">
                  <a:pos x="16" y="11"/>
                </a:cxn>
                <a:cxn ang="0">
                  <a:pos x="18" y="9"/>
                </a:cxn>
                <a:cxn ang="0">
                  <a:pos x="2" y="0"/>
                </a:cxn>
              </a:cxnLst>
              <a:rect l="0" t="0" r="r" b="b"/>
              <a:pathLst>
                <a:path w="18" h="11">
                  <a:moveTo>
                    <a:pt x="2" y="0"/>
                  </a:moveTo>
                  <a:lnTo>
                    <a:pt x="0" y="4"/>
                  </a:lnTo>
                  <a:lnTo>
                    <a:pt x="16" y="11"/>
                  </a:lnTo>
                  <a:lnTo>
                    <a:pt x="18" y="9"/>
                  </a:lnTo>
                  <a:lnTo>
                    <a:pt x="2" y="0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7" name="Freeform 461"/>
            <p:cNvSpPr>
              <a:spLocks/>
            </p:cNvSpPr>
            <p:nvPr/>
          </p:nvSpPr>
          <p:spPr bwMode="auto">
            <a:xfrm>
              <a:off x="6329093" y="5433826"/>
              <a:ext cx="8087" cy="8031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1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0" y="4"/>
                </a:cxn>
                <a:cxn ang="0">
                  <a:pos x="2" y="4"/>
                </a:cxn>
                <a:cxn ang="0">
                  <a:pos x="2" y="5"/>
                </a:cxn>
                <a:cxn ang="0">
                  <a:pos x="3" y="7"/>
                </a:cxn>
                <a:cxn ang="0">
                  <a:pos x="3" y="8"/>
                </a:cxn>
                <a:cxn ang="0">
                  <a:pos x="5" y="4"/>
                </a:cxn>
                <a:cxn ang="0">
                  <a:pos x="6" y="4"/>
                </a:cxn>
                <a:cxn ang="0">
                  <a:pos x="5" y="4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5" y="1"/>
                </a:cxn>
                <a:cxn ang="0">
                  <a:pos x="5" y="1"/>
                </a:cxn>
                <a:cxn ang="0">
                  <a:pos x="2" y="0"/>
                </a:cxn>
              </a:cxnLst>
              <a:rect l="0" t="0" r="r" b="b"/>
              <a:pathLst>
                <a:path w="6" h="8">
                  <a:moveTo>
                    <a:pt x="2" y="0"/>
                  </a:moveTo>
                  <a:lnTo>
                    <a:pt x="2" y="1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4"/>
                  </a:lnTo>
                  <a:lnTo>
                    <a:pt x="2" y="5"/>
                  </a:lnTo>
                  <a:lnTo>
                    <a:pt x="3" y="7"/>
                  </a:lnTo>
                  <a:lnTo>
                    <a:pt x="3" y="8"/>
                  </a:lnTo>
                  <a:lnTo>
                    <a:pt x="5" y="4"/>
                  </a:lnTo>
                  <a:lnTo>
                    <a:pt x="6" y="4"/>
                  </a:lnTo>
                  <a:lnTo>
                    <a:pt x="5" y="4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1"/>
                  </a:lnTo>
                  <a:lnTo>
                    <a:pt x="5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8" name="Freeform 462"/>
            <p:cNvSpPr>
              <a:spLocks/>
            </p:cNvSpPr>
            <p:nvPr/>
          </p:nvSpPr>
          <p:spPr bwMode="auto">
            <a:xfrm>
              <a:off x="6329093" y="5433826"/>
              <a:ext cx="8087" cy="8031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1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0" y="4"/>
                </a:cxn>
                <a:cxn ang="0">
                  <a:pos x="2" y="4"/>
                </a:cxn>
                <a:cxn ang="0">
                  <a:pos x="2" y="5"/>
                </a:cxn>
                <a:cxn ang="0">
                  <a:pos x="3" y="7"/>
                </a:cxn>
                <a:cxn ang="0">
                  <a:pos x="3" y="8"/>
                </a:cxn>
                <a:cxn ang="0">
                  <a:pos x="5" y="4"/>
                </a:cxn>
                <a:cxn ang="0">
                  <a:pos x="6" y="4"/>
                </a:cxn>
                <a:cxn ang="0">
                  <a:pos x="5" y="4"/>
                </a:cxn>
                <a:cxn ang="0">
                  <a:pos x="5" y="2"/>
                </a:cxn>
                <a:cxn ang="0">
                  <a:pos x="5" y="1"/>
                </a:cxn>
                <a:cxn ang="0">
                  <a:pos x="2" y="0"/>
                </a:cxn>
              </a:cxnLst>
              <a:rect l="0" t="0" r="r" b="b"/>
              <a:pathLst>
                <a:path w="6" h="8">
                  <a:moveTo>
                    <a:pt x="2" y="0"/>
                  </a:moveTo>
                  <a:lnTo>
                    <a:pt x="2" y="1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4"/>
                  </a:lnTo>
                  <a:lnTo>
                    <a:pt x="2" y="5"/>
                  </a:lnTo>
                  <a:lnTo>
                    <a:pt x="3" y="7"/>
                  </a:lnTo>
                  <a:lnTo>
                    <a:pt x="3" y="8"/>
                  </a:lnTo>
                  <a:lnTo>
                    <a:pt x="5" y="4"/>
                  </a:lnTo>
                  <a:lnTo>
                    <a:pt x="6" y="4"/>
                  </a:lnTo>
                  <a:lnTo>
                    <a:pt x="5" y="4"/>
                  </a:lnTo>
                  <a:lnTo>
                    <a:pt x="5" y="2"/>
                  </a:lnTo>
                  <a:lnTo>
                    <a:pt x="5" y="1"/>
                  </a:lnTo>
                  <a:lnTo>
                    <a:pt x="2" y="0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9" name="Freeform 463"/>
            <p:cNvSpPr>
              <a:spLocks/>
            </p:cNvSpPr>
            <p:nvPr/>
          </p:nvSpPr>
          <p:spPr bwMode="auto">
            <a:xfrm>
              <a:off x="6331789" y="5274212"/>
              <a:ext cx="106483" cy="160618"/>
            </a:xfrm>
            <a:custGeom>
              <a:avLst/>
              <a:gdLst/>
              <a:ahLst/>
              <a:cxnLst>
                <a:cxn ang="0">
                  <a:pos x="81" y="0"/>
                </a:cxn>
                <a:cxn ang="0">
                  <a:pos x="0" y="159"/>
                </a:cxn>
                <a:cxn ang="0">
                  <a:pos x="3" y="160"/>
                </a:cxn>
                <a:cxn ang="0">
                  <a:pos x="85" y="1"/>
                </a:cxn>
                <a:cxn ang="0">
                  <a:pos x="81" y="0"/>
                </a:cxn>
              </a:cxnLst>
              <a:rect l="0" t="0" r="r" b="b"/>
              <a:pathLst>
                <a:path w="85" h="160">
                  <a:moveTo>
                    <a:pt x="81" y="0"/>
                  </a:moveTo>
                  <a:lnTo>
                    <a:pt x="0" y="159"/>
                  </a:lnTo>
                  <a:lnTo>
                    <a:pt x="3" y="160"/>
                  </a:lnTo>
                  <a:lnTo>
                    <a:pt x="85" y="1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60" name="Freeform 464"/>
            <p:cNvSpPr>
              <a:spLocks/>
            </p:cNvSpPr>
            <p:nvPr/>
          </p:nvSpPr>
          <p:spPr bwMode="auto">
            <a:xfrm>
              <a:off x="6331789" y="5274212"/>
              <a:ext cx="106483" cy="160618"/>
            </a:xfrm>
            <a:custGeom>
              <a:avLst/>
              <a:gdLst/>
              <a:ahLst/>
              <a:cxnLst>
                <a:cxn ang="0">
                  <a:pos x="81" y="0"/>
                </a:cxn>
                <a:cxn ang="0">
                  <a:pos x="0" y="159"/>
                </a:cxn>
                <a:cxn ang="0">
                  <a:pos x="3" y="160"/>
                </a:cxn>
                <a:cxn ang="0">
                  <a:pos x="85" y="1"/>
                </a:cxn>
                <a:cxn ang="0">
                  <a:pos x="81" y="0"/>
                </a:cxn>
              </a:cxnLst>
              <a:rect l="0" t="0" r="r" b="b"/>
              <a:pathLst>
                <a:path w="85" h="160">
                  <a:moveTo>
                    <a:pt x="81" y="0"/>
                  </a:moveTo>
                  <a:lnTo>
                    <a:pt x="0" y="159"/>
                  </a:lnTo>
                  <a:lnTo>
                    <a:pt x="3" y="160"/>
                  </a:lnTo>
                  <a:lnTo>
                    <a:pt x="85" y="1"/>
                  </a:lnTo>
                  <a:lnTo>
                    <a:pt x="81" y="0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61" name="Freeform 465"/>
            <p:cNvSpPr>
              <a:spLocks/>
            </p:cNvSpPr>
            <p:nvPr/>
          </p:nvSpPr>
          <p:spPr bwMode="auto">
            <a:xfrm>
              <a:off x="6369529" y="5287262"/>
              <a:ext cx="130745" cy="176679"/>
            </a:xfrm>
            <a:custGeom>
              <a:avLst/>
              <a:gdLst/>
              <a:ahLst/>
              <a:cxnLst>
                <a:cxn ang="0">
                  <a:pos x="87" y="0"/>
                </a:cxn>
                <a:cxn ang="0">
                  <a:pos x="103" y="9"/>
                </a:cxn>
                <a:cxn ang="0">
                  <a:pos x="104" y="9"/>
                </a:cxn>
                <a:cxn ang="0">
                  <a:pos x="104" y="9"/>
                </a:cxn>
                <a:cxn ang="0">
                  <a:pos x="104" y="10"/>
                </a:cxn>
                <a:cxn ang="0">
                  <a:pos x="105" y="10"/>
                </a:cxn>
                <a:cxn ang="0">
                  <a:pos x="104" y="11"/>
                </a:cxn>
                <a:cxn ang="0">
                  <a:pos x="104" y="11"/>
                </a:cxn>
                <a:cxn ang="0">
                  <a:pos x="104" y="13"/>
                </a:cxn>
                <a:cxn ang="0">
                  <a:pos x="22" y="173"/>
                </a:cxn>
                <a:cxn ang="0">
                  <a:pos x="22" y="174"/>
                </a:cxn>
                <a:cxn ang="0">
                  <a:pos x="22" y="174"/>
                </a:cxn>
                <a:cxn ang="0">
                  <a:pos x="22" y="174"/>
                </a:cxn>
                <a:cxn ang="0">
                  <a:pos x="20" y="176"/>
                </a:cxn>
                <a:cxn ang="0">
                  <a:pos x="20" y="176"/>
                </a:cxn>
                <a:cxn ang="0">
                  <a:pos x="20" y="176"/>
                </a:cxn>
                <a:cxn ang="0">
                  <a:pos x="19" y="174"/>
                </a:cxn>
                <a:cxn ang="0">
                  <a:pos x="19" y="176"/>
                </a:cxn>
                <a:cxn ang="0">
                  <a:pos x="2" y="167"/>
                </a:cxn>
                <a:cxn ang="0">
                  <a:pos x="2" y="166"/>
                </a:cxn>
                <a:cxn ang="0">
                  <a:pos x="2" y="166"/>
                </a:cxn>
                <a:cxn ang="0">
                  <a:pos x="0" y="166"/>
                </a:cxn>
                <a:cxn ang="0">
                  <a:pos x="2" y="166"/>
                </a:cxn>
                <a:cxn ang="0">
                  <a:pos x="0" y="164"/>
                </a:cxn>
                <a:cxn ang="0">
                  <a:pos x="2" y="164"/>
                </a:cxn>
                <a:cxn ang="0">
                  <a:pos x="0" y="163"/>
                </a:cxn>
                <a:cxn ang="0">
                  <a:pos x="2" y="163"/>
                </a:cxn>
                <a:cxn ang="0">
                  <a:pos x="82" y="1"/>
                </a:cxn>
                <a:cxn ang="0">
                  <a:pos x="84" y="1"/>
                </a:cxn>
                <a:cxn ang="0">
                  <a:pos x="84" y="0"/>
                </a:cxn>
                <a:cxn ang="0">
                  <a:pos x="84" y="0"/>
                </a:cxn>
                <a:cxn ang="0">
                  <a:pos x="85" y="0"/>
                </a:cxn>
                <a:cxn ang="0">
                  <a:pos x="85" y="0"/>
                </a:cxn>
                <a:cxn ang="0">
                  <a:pos x="87" y="0"/>
                </a:cxn>
                <a:cxn ang="0">
                  <a:pos x="87" y="0"/>
                </a:cxn>
              </a:cxnLst>
              <a:rect l="0" t="0" r="r" b="b"/>
              <a:pathLst>
                <a:path w="105" h="176">
                  <a:moveTo>
                    <a:pt x="87" y="0"/>
                  </a:moveTo>
                  <a:lnTo>
                    <a:pt x="103" y="9"/>
                  </a:lnTo>
                  <a:lnTo>
                    <a:pt x="104" y="9"/>
                  </a:lnTo>
                  <a:lnTo>
                    <a:pt x="104" y="9"/>
                  </a:lnTo>
                  <a:lnTo>
                    <a:pt x="104" y="10"/>
                  </a:lnTo>
                  <a:lnTo>
                    <a:pt x="105" y="10"/>
                  </a:lnTo>
                  <a:lnTo>
                    <a:pt x="104" y="11"/>
                  </a:lnTo>
                  <a:lnTo>
                    <a:pt x="104" y="11"/>
                  </a:lnTo>
                  <a:lnTo>
                    <a:pt x="104" y="13"/>
                  </a:lnTo>
                  <a:lnTo>
                    <a:pt x="22" y="173"/>
                  </a:lnTo>
                  <a:lnTo>
                    <a:pt x="22" y="174"/>
                  </a:lnTo>
                  <a:lnTo>
                    <a:pt x="22" y="174"/>
                  </a:lnTo>
                  <a:lnTo>
                    <a:pt x="22" y="174"/>
                  </a:lnTo>
                  <a:lnTo>
                    <a:pt x="20" y="176"/>
                  </a:lnTo>
                  <a:lnTo>
                    <a:pt x="20" y="176"/>
                  </a:lnTo>
                  <a:lnTo>
                    <a:pt x="20" y="176"/>
                  </a:lnTo>
                  <a:lnTo>
                    <a:pt x="19" y="174"/>
                  </a:lnTo>
                  <a:lnTo>
                    <a:pt x="19" y="176"/>
                  </a:lnTo>
                  <a:lnTo>
                    <a:pt x="2" y="167"/>
                  </a:lnTo>
                  <a:lnTo>
                    <a:pt x="2" y="166"/>
                  </a:lnTo>
                  <a:lnTo>
                    <a:pt x="2" y="166"/>
                  </a:lnTo>
                  <a:lnTo>
                    <a:pt x="0" y="166"/>
                  </a:lnTo>
                  <a:lnTo>
                    <a:pt x="2" y="166"/>
                  </a:lnTo>
                  <a:lnTo>
                    <a:pt x="0" y="164"/>
                  </a:lnTo>
                  <a:lnTo>
                    <a:pt x="2" y="164"/>
                  </a:lnTo>
                  <a:lnTo>
                    <a:pt x="0" y="163"/>
                  </a:lnTo>
                  <a:lnTo>
                    <a:pt x="2" y="163"/>
                  </a:lnTo>
                  <a:lnTo>
                    <a:pt x="82" y="1"/>
                  </a:lnTo>
                  <a:lnTo>
                    <a:pt x="84" y="1"/>
                  </a:lnTo>
                  <a:lnTo>
                    <a:pt x="84" y="0"/>
                  </a:lnTo>
                  <a:lnTo>
                    <a:pt x="84" y="0"/>
                  </a:lnTo>
                  <a:lnTo>
                    <a:pt x="85" y="0"/>
                  </a:lnTo>
                  <a:lnTo>
                    <a:pt x="85" y="0"/>
                  </a:lnTo>
                  <a:lnTo>
                    <a:pt x="87" y="0"/>
                  </a:lnTo>
                  <a:lnTo>
                    <a:pt x="87" y="0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62" name="Freeform 466"/>
            <p:cNvSpPr>
              <a:spLocks/>
            </p:cNvSpPr>
            <p:nvPr/>
          </p:nvSpPr>
          <p:spPr bwMode="auto">
            <a:xfrm>
              <a:off x="6369529" y="5287262"/>
              <a:ext cx="130745" cy="176679"/>
            </a:xfrm>
            <a:custGeom>
              <a:avLst/>
              <a:gdLst/>
              <a:ahLst/>
              <a:cxnLst>
                <a:cxn ang="0">
                  <a:pos x="87" y="0"/>
                </a:cxn>
                <a:cxn ang="0">
                  <a:pos x="103" y="9"/>
                </a:cxn>
                <a:cxn ang="0">
                  <a:pos x="104" y="9"/>
                </a:cxn>
                <a:cxn ang="0">
                  <a:pos x="104" y="10"/>
                </a:cxn>
                <a:cxn ang="0">
                  <a:pos x="105" y="10"/>
                </a:cxn>
                <a:cxn ang="0">
                  <a:pos x="104" y="11"/>
                </a:cxn>
                <a:cxn ang="0">
                  <a:pos x="104" y="13"/>
                </a:cxn>
                <a:cxn ang="0">
                  <a:pos x="22" y="173"/>
                </a:cxn>
                <a:cxn ang="0">
                  <a:pos x="22" y="174"/>
                </a:cxn>
                <a:cxn ang="0">
                  <a:pos x="20" y="176"/>
                </a:cxn>
                <a:cxn ang="0">
                  <a:pos x="19" y="174"/>
                </a:cxn>
                <a:cxn ang="0">
                  <a:pos x="19" y="176"/>
                </a:cxn>
                <a:cxn ang="0">
                  <a:pos x="2" y="167"/>
                </a:cxn>
                <a:cxn ang="0">
                  <a:pos x="2" y="166"/>
                </a:cxn>
                <a:cxn ang="0">
                  <a:pos x="0" y="166"/>
                </a:cxn>
                <a:cxn ang="0">
                  <a:pos x="2" y="166"/>
                </a:cxn>
                <a:cxn ang="0">
                  <a:pos x="0" y="164"/>
                </a:cxn>
                <a:cxn ang="0">
                  <a:pos x="2" y="164"/>
                </a:cxn>
                <a:cxn ang="0">
                  <a:pos x="0" y="163"/>
                </a:cxn>
                <a:cxn ang="0">
                  <a:pos x="2" y="163"/>
                </a:cxn>
                <a:cxn ang="0">
                  <a:pos x="82" y="1"/>
                </a:cxn>
                <a:cxn ang="0">
                  <a:pos x="84" y="1"/>
                </a:cxn>
                <a:cxn ang="0">
                  <a:pos x="84" y="0"/>
                </a:cxn>
                <a:cxn ang="0">
                  <a:pos x="85" y="0"/>
                </a:cxn>
                <a:cxn ang="0">
                  <a:pos x="87" y="0"/>
                </a:cxn>
              </a:cxnLst>
              <a:rect l="0" t="0" r="r" b="b"/>
              <a:pathLst>
                <a:path w="105" h="176">
                  <a:moveTo>
                    <a:pt x="87" y="0"/>
                  </a:moveTo>
                  <a:lnTo>
                    <a:pt x="103" y="9"/>
                  </a:lnTo>
                  <a:lnTo>
                    <a:pt x="104" y="9"/>
                  </a:lnTo>
                  <a:lnTo>
                    <a:pt x="104" y="10"/>
                  </a:lnTo>
                  <a:lnTo>
                    <a:pt x="105" y="10"/>
                  </a:lnTo>
                  <a:lnTo>
                    <a:pt x="104" y="11"/>
                  </a:lnTo>
                  <a:lnTo>
                    <a:pt x="104" y="13"/>
                  </a:lnTo>
                  <a:lnTo>
                    <a:pt x="22" y="173"/>
                  </a:lnTo>
                  <a:lnTo>
                    <a:pt x="22" y="174"/>
                  </a:lnTo>
                  <a:lnTo>
                    <a:pt x="20" y="176"/>
                  </a:lnTo>
                  <a:lnTo>
                    <a:pt x="19" y="174"/>
                  </a:lnTo>
                  <a:lnTo>
                    <a:pt x="19" y="176"/>
                  </a:lnTo>
                  <a:lnTo>
                    <a:pt x="2" y="167"/>
                  </a:lnTo>
                  <a:lnTo>
                    <a:pt x="2" y="166"/>
                  </a:lnTo>
                  <a:lnTo>
                    <a:pt x="0" y="166"/>
                  </a:lnTo>
                  <a:lnTo>
                    <a:pt x="2" y="166"/>
                  </a:lnTo>
                  <a:lnTo>
                    <a:pt x="0" y="164"/>
                  </a:lnTo>
                  <a:lnTo>
                    <a:pt x="2" y="164"/>
                  </a:lnTo>
                  <a:lnTo>
                    <a:pt x="0" y="163"/>
                  </a:lnTo>
                  <a:lnTo>
                    <a:pt x="2" y="163"/>
                  </a:lnTo>
                  <a:lnTo>
                    <a:pt x="82" y="1"/>
                  </a:lnTo>
                  <a:lnTo>
                    <a:pt x="84" y="1"/>
                  </a:lnTo>
                  <a:lnTo>
                    <a:pt x="84" y="0"/>
                  </a:lnTo>
                  <a:lnTo>
                    <a:pt x="85" y="0"/>
                  </a:lnTo>
                  <a:lnTo>
                    <a:pt x="87" y="0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63" name="Freeform 467"/>
            <p:cNvSpPr>
              <a:spLocks/>
            </p:cNvSpPr>
            <p:nvPr/>
          </p:nvSpPr>
          <p:spPr bwMode="auto">
            <a:xfrm>
              <a:off x="6477359" y="5285254"/>
              <a:ext cx="21566" cy="12046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3"/>
                </a:cxn>
                <a:cxn ang="0">
                  <a:pos x="16" y="12"/>
                </a:cxn>
                <a:cxn ang="0">
                  <a:pos x="17" y="9"/>
                </a:cxn>
                <a:cxn ang="0">
                  <a:pos x="1" y="0"/>
                </a:cxn>
              </a:cxnLst>
              <a:rect l="0" t="0" r="r" b="b"/>
              <a:pathLst>
                <a:path w="17" h="12">
                  <a:moveTo>
                    <a:pt x="1" y="0"/>
                  </a:moveTo>
                  <a:lnTo>
                    <a:pt x="0" y="3"/>
                  </a:lnTo>
                  <a:lnTo>
                    <a:pt x="16" y="12"/>
                  </a:lnTo>
                  <a:lnTo>
                    <a:pt x="17" y="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64" name="Freeform 468"/>
            <p:cNvSpPr>
              <a:spLocks/>
            </p:cNvSpPr>
            <p:nvPr/>
          </p:nvSpPr>
          <p:spPr bwMode="auto">
            <a:xfrm>
              <a:off x="6477359" y="5285254"/>
              <a:ext cx="21566" cy="12046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3"/>
                </a:cxn>
                <a:cxn ang="0">
                  <a:pos x="16" y="12"/>
                </a:cxn>
                <a:cxn ang="0">
                  <a:pos x="17" y="9"/>
                </a:cxn>
                <a:cxn ang="0">
                  <a:pos x="1" y="0"/>
                </a:cxn>
              </a:cxnLst>
              <a:rect l="0" t="0" r="r" b="b"/>
              <a:pathLst>
                <a:path w="17" h="12">
                  <a:moveTo>
                    <a:pt x="1" y="0"/>
                  </a:moveTo>
                  <a:lnTo>
                    <a:pt x="0" y="3"/>
                  </a:lnTo>
                  <a:lnTo>
                    <a:pt x="16" y="12"/>
                  </a:lnTo>
                  <a:lnTo>
                    <a:pt x="17" y="9"/>
                  </a:lnTo>
                  <a:lnTo>
                    <a:pt x="1" y="0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65" name="Freeform 469"/>
            <p:cNvSpPr>
              <a:spLocks/>
            </p:cNvSpPr>
            <p:nvPr/>
          </p:nvSpPr>
          <p:spPr bwMode="auto">
            <a:xfrm>
              <a:off x="6497578" y="5294289"/>
              <a:ext cx="5392" cy="7027"/>
            </a:xfrm>
            <a:custGeom>
              <a:avLst/>
              <a:gdLst/>
              <a:ahLst/>
              <a:cxnLst>
                <a:cxn ang="0">
                  <a:pos x="2" y="7"/>
                </a:cxn>
                <a:cxn ang="0">
                  <a:pos x="4" y="6"/>
                </a:cxn>
                <a:cxn ang="0">
                  <a:pos x="4" y="4"/>
                </a:cxn>
                <a:cxn ang="0">
                  <a:pos x="4" y="4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2" y="7"/>
                </a:cxn>
              </a:cxnLst>
              <a:rect l="0" t="0" r="r" b="b"/>
              <a:pathLst>
                <a:path w="4" h="7">
                  <a:moveTo>
                    <a:pt x="2" y="7"/>
                  </a:moveTo>
                  <a:lnTo>
                    <a:pt x="4" y="6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3"/>
                  </a:lnTo>
                  <a:lnTo>
                    <a:pt x="4" y="3"/>
                  </a:lnTo>
                  <a:lnTo>
                    <a:pt x="2" y="2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4"/>
                  </a:lnTo>
                  <a:lnTo>
                    <a:pt x="2" y="7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66" name="Freeform 470"/>
            <p:cNvSpPr>
              <a:spLocks/>
            </p:cNvSpPr>
            <p:nvPr/>
          </p:nvSpPr>
          <p:spPr bwMode="auto">
            <a:xfrm>
              <a:off x="6497578" y="5294289"/>
              <a:ext cx="5392" cy="7027"/>
            </a:xfrm>
            <a:custGeom>
              <a:avLst/>
              <a:gdLst/>
              <a:ahLst/>
              <a:cxnLst>
                <a:cxn ang="0">
                  <a:pos x="2" y="7"/>
                </a:cxn>
                <a:cxn ang="0">
                  <a:pos x="4" y="6"/>
                </a:cxn>
                <a:cxn ang="0">
                  <a:pos x="4" y="4"/>
                </a:cxn>
                <a:cxn ang="0">
                  <a:pos x="4" y="3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2" y="7"/>
                </a:cxn>
              </a:cxnLst>
              <a:rect l="0" t="0" r="r" b="b"/>
              <a:pathLst>
                <a:path w="4" h="7">
                  <a:moveTo>
                    <a:pt x="2" y="7"/>
                  </a:moveTo>
                  <a:lnTo>
                    <a:pt x="4" y="6"/>
                  </a:lnTo>
                  <a:lnTo>
                    <a:pt x="4" y="4"/>
                  </a:lnTo>
                  <a:lnTo>
                    <a:pt x="4" y="3"/>
                  </a:lnTo>
                  <a:lnTo>
                    <a:pt x="2" y="2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3"/>
                  </a:lnTo>
                  <a:lnTo>
                    <a:pt x="0" y="4"/>
                  </a:lnTo>
                  <a:lnTo>
                    <a:pt x="2" y="7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67" name="Freeform 471"/>
            <p:cNvSpPr>
              <a:spLocks/>
            </p:cNvSpPr>
            <p:nvPr/>
          </p:nvSpPr>
          <p:spPr bwMode="auto">
            <a:xfrm>
              <a:off x="6393791" y="5298305"/>
              <a:ext cx="106483" cy="163629"/>
            </a:xfrm>
            <a:custGeom>
              <a:avLst/>
              <a:gdLst/>
              <a:ahLst/>
              <a:cxnLst>
                <a:cxn ang="0">
                  <a:pos x="83" y="0"/>
                </a:cxn>
                <a:cxn ang="0">
                  <a:pos x="0" y="162"/>
                </a:cxn>
                <a:cxn ang="0">
                  <a:pos x="5" y="163"/>
                </a:cxn>
                <a:cxn ang="0">
                  <a:pos x="85" y="3"/>
                </a:cxn>
                <a:cxn ang="0">
                  <a:pos x="83" y="0"/>
                </a:cxn>
              </a:cxnLst>
              <a:rect l="0" t="0" r="r" b="b"/>
              <a:pathLst>
                <a:path w="85" h="163">
                  <a:moveTo>
                    <a:pt x="83" y="0"/>
                  </a:moveTo>
                  <a:lnTo>
                    <a:pt x="0" y="162"/>
                  </a:lnTo>
                  <a:lnTo>
                    <a:pt x="5" y="163"/>
                  </a:lnTo>
                  <a:lnTo>
                    <a:pt x="85" y="3"/>
                  </a:lnTo>
                  <a:lnTo>
                    <a:pt x="83" y="0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68" name="Freeform 472"/>
            <p:cNvSpPr>
              <a:spLocks/>
            </p:cNvSpPr>
            <p:nvPr/>
          </p:nvSpPr>
          <p:spPr bwMode="auto">
            <a:xfrm>
              <a:off x="6393791" y="5298305"/>
              <a:ext cx="106483" cy="163629"/>
            </a:xfrm>
            <a:custGeom>
              <a:avLst/>
              <a:gdLst/>
              <a:ahLst/>
              <a:cxnLst>
                <a:cxn ang="0">
                  <a:pos x="83" y="0"/>
                </a:cxn>
                <a:cxn ang="0">
                  <a:pos x="0" y="162"/>
                </a:cxn>
                <a:cxn ang="0">
                  <a:pos x="5" y="163"/>
                </a:cxn>
                <a:cxn ang="0">
                  <a:pos x="85" y="3"/>
                </a:cxn>
                <a:cxn ang="0">
                  <a:pos x="83" y="0"/>
                </a:cxn>
              </a:cxnLst>
              <a:rect l="0" t="0" r="r" b="b"/>
              <a:pathLst>
                <a:path w="85" h="163">
                  <a:moveTo>
                    <a:pt x="83" y="0"/>
                  </a:moveTo>
                  <a:lnTo>
                    <a:pt x="0" y="162"/>
                  </a:lnTo>
                  <a:lnTo>
                    <a:pt x="5" y="163"/>
                  </a:lnTo>
                  <a:lnTo>
                    <a:pt x="85" y="3"/>
                  </a:lnTo>
                  <a:lnTo>
                    <a:pt x="83" y="0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69" name="Freeform 473"/>
            <p:cNvSpPr>
              <a:spLocks/>
            </p:cNvSpPr>
            <p:nvPr/>
          </p:nvSpPr>
          <p:spPr bwMode="auto">
            <a:xfrm>
              <a:off x="6391095" y="5460930"/>
              <a:ext cx="9436" cy="4015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3" y="4"/>
                </a:cxn>
                <a:cxn ang="0">
                  <a:pos x="5" y="4"/>
                </a:cxn>
                <a:cxn ang="0">
                  <a:pos x="5" y="3"/>
                </a:cxn>
                <a:cxn ang="0">
                  <a:pos x="6" y="3"/>
                </a:cxn>
                <a:cxn ang="0">
                  <a:pos x="6" y="1"/>
                </a:cxn>
                <a:cxn ang="0">
                  <a:pos x="8" y="1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2" y="1"/>
                </a:cxn>
                <a:cxn ang="0">
                  <a:pos x="0" y="4"/>
                </a:cxn>
              </a:cxnLst>
              <a:rect l="0" t="0" r="r" b="b"/>
              <a:pathLst>
                <a:path w="8" h="4">
                  <a:moveTo>
                    <a:pt x="0" y="4"/>
                  </a:moveTo>
                  <a:lnTo>
                    <a:pt x="2" y="4"/>
                  </a:lnTo>
                  <a:lnTo>
                    <a:pt x="2" y="4"/>
                  </a:lnTo>
                  <a:lnTo>
                    <a:pt x="3" y="4"/>
                  </a:lnTo>
                  <a:lnTo>
                    <a:pt x="5" y="4"/>
                  </a:lnTo>
                  <a:lnTo>
                    <a:pt x="5" y="3"/>
                  </a:lnTo>
                  <a:lnTo>
                    <a:pt x="6" y="3"/>
                  </a:lnTo>
                  <a:lnTo>
                    <a:pt x="6" y="1"/>
                  </a:lnTo>
                  <a:lnTo>
                    <a:pt x="8" y="1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0" name="Freeform 474"/>
            <p:cNvSpPr>
              <a:spLocks/>
            </p:cNvSpPr>
            <p:nvPr/>
          </p:nvSpPr>
          <p:spPr bwMode="auto">
            <a:xfrm>
              <a:off x="6391095" y="5460930"/>
              <a:ext cx="9436" cy="4015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2" y="4"/>
                </a:cxn>
                <a:cxn ang="0">
                  <a:pos x="3" y="4"/>
                </a:cxn>
                <a:cxn ang="0">
                  <a:pos x="5" y="4"/>
                </a:cxn>
                <a:cxn ang="0">
                  <a:pos x="5" y="3"/>
                </a:cxn>
                <a:cxn ang="0">
                  <a:pos x="6" y="3"/>
                </a:cxn>
                <a:cxn ang="0">
                  <a:pos x="6" y="1"/>
                </a:cxn>
                <a:cxn ang="0">
                  <a:pos x="8" y="1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2" y="1"/>
                </a:cxn>
                <a:cxn ang="0">
                  <a:pos x="0" y="4"/>
                </a:cxn>
              </a:cxnLst>
              <a:rect l="0" t="0" r="r" b="b"/>
              <a:pathLst>
                <a:path w="8" h="4">
                  <a:moveTo>
                    <a:pt x="0" y="4"/>
                  </a:moveTo>
                  <a:lnTo>
                    <a:pt x="2" y="4"/>
                  </a:lnTo>
                  <a:lnTo>
                    <a:pt x="3" y="4"/>
                  </a:lnTo>
                  <a:lnTo>
                    <a:pt x="5" y="4"/>
                  </a:lnTo>
                  <a:lnTo>
                    <a:pt x="5" y="3"/>
                  </a:lnTo>
                  <a:lnTo>
                    <a:pt x="6" y="3"/>
                  </a:lnTo>
                  <a:lnTo>
                    <a:pt x="6" y="1"/>
                  </a:lnTo>
                  <a:lnTo>
                    <a:pt x="8" y="1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0" y="4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1" name="Freeform 475"/>
            <p:cNvSpPr>
              <a:spLocks/>
            </p:cNvSpPr>
            <p:nvPr/>
          </p:nvSpPr>
          <p:spPr bwMode="auto">
            <a:xfrm>
              <a:off x="6372225" y="5453903"/>
              <a:ext cx="21566" cy="11043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3"/>
                </a:cxn>
                <a:cxn ang="0">
                  <a:pos x="15" y="11"/>
                </a:cxn>
                <a:cxn ang="0">
                  <a:pos x="17" y="8"/>
                </a:cxn>
                <a:cxn ang="0">
                  <a:pos x="1" y="0"/>
                </a:cxn>
              </a:cxnLst>
              <a:rect l="0" t="0" r="r" b="b"/>
              <a:pathLst>
                <a:path w="17" h="11">
                  <a:moveTo>
                    <a:pt x="1" y="0"/>
                  </a:moveTo>
                  <a:lnTo>
                    <a:pt x="0" y="3"/>
                  </a:lnTo>
                  <a:lnTo>
                    <a:pt x="15" y="11"/>
                  </a:lnTo>
                  <a:lnTo>
                    <a:pt x="17" y="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2" name="Freeform 476"/>
            <p:cNvSpPr>
              <a:spLocks/>
            </p:cNvSpPr>
            <p:nvPr/>
          </p:nvSpPr>
          <p:spPr bwMode="auto">
            <a:xfrm>
              <a:off x="6372225" y="5453903"/>
              <a:ext cx="21566" cy="11043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3"/>
                </a:cxn>
                <a:cxn ang="0">
                  <a:pos x="15" y="11"/>
                </a:cxn>
                <a:cxn ang="0">
                  <a:pos x="17" y="8"/>
                </a:cxn>
                <a:cxn ang="0">
                  <a:pos x="1" y="0"/>
                </a:cxn>
              </a:cxnLst>
              <a:rect l="0" t="0" r="r" b="b"/>
              <a:pathLst>
                <a:path w="17" h="11">
                  <a:moveTo>
                    <a:pt x="1" y="0"/>
                  </a:moveTo>
                  <a:lnTo>
                    <a:pt x="0" y="3"/>
                  </a:lnTo>
                  <a:lnTo>
                    <a:pt x="15" y="11"/>
                  </a:lnTo>
                  <a:lnTo>
                    <a:pt x="17" y="8"/>
                  </a:lnTo>
                  <a:lnTo>
                    <a:pt x="1" y="0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3" name="Freeform 477"/>
            <p:cNvSpPr>
              <a:spLocks/>
            </p:cNvSpPr>
            <p:nvPr/>
          </p:nvSpPr>
          <p:spPr bwMode="auto">
            <a:xfrm>
              <a:off x="6368182" y="5448884"/>
              <a:ext cx="5392" cy="803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6"/>
                </a:cxn>
                <a:cxn ang="0">
                  <a:pos x="1" y="6"/>
                </a:cxn>
                <a:cxn ang="0">
                  <a:pos x="3" y="8"/>
                </a:cxn>
                <a:cxn ang="0">
                  <a:pos x="4" y="5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4" y="2"/>
                </a:cxn>
                <a:cxn ang="0">
                  <a:pos x="0" y="0"/>
                </a:cxn>
              </a:cxnLst>
              <a:rect l="0" t="0" r="r" b="b"/>
              <a:pathLst>
                <a:path w="4" h="8">
                  <a:moveTo>
                    <a:pt x="0" y="0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6"/>
                  </a:lnTo>
                  <a:lnTo>
                    <a:pt x="3" y="8"/>
                  </a:lnTo>
                  <a:lnTo>
                    <a:pt x="4" y="5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4" name="Freeform 478"/>
            <p:cNvSpPr>
              <a:spLocks/>
            </p:cNvSpPr>
            <p:nvPr/>
          </p:nvSpPr>
          <p:spPr bwMode="auto">
            <a:xfrm>
              <a:off x="6368182" y="5448884"/>
              <a:ext cx="5392" cy="803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6"/>
                </a:cxn>
                <a:cxn ang="0">
                  <a:pos x="1" y="6"/>
                </a:cxn>
                <a:cxn ang="0">
                  <a:pos x="3" y="8"/>
                </a:cxn>
                <a:cxn ang="0">
                  <a:pos x="4" y="5"/>
                </a:cxn>
                <a:cxn ang="0">
                  <a:pos x="4" y="3"/>
                </a:cxn>
                <a:cxn ang="0">
                  <a:pos x="4" y="2"/>
                </a:cxn>
                <a:cxn ang="0">
                  <a:pos x="0" y="0"/>
                </a:cxn>
              </a:cxnLst>
              <a:rect l="0" t="0" r="r" b="b"/>
              <a:pathLst>
                <a:path w="4" h="8">
                  <a:moveTo>
                    <a:pt x="0" y="0"/>
                  </a:moveTo>
                  <a:lnTo>
                    <a:pt x="0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6"/>
                  </a:lnTo>
                  <a:lnTo>
                    <a:pt x="3" y="8"/>
                  </a:lnTo>
                  <a:lnTo>
                    <a:pt x="4" y="5"/>
                  </a:lnTo>
                  <a:lnTo>
                    <a:pt x="4" y="3"/>
                  </a:lnTo>
                  <a:lnTo>
                    <a:pt x="4" y="2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5" name="Freeform 479"/>
            <p:cNvSpPr>
              <a:spLocks/>
            </p:cNvSpPr>
            <p:nvPr/>
          </p:nvSpPr>
          <p:spPr bwMode="auto">
            <a:xfrm>
              <a:off x="6368182" y="5288266"/>
              <a:ext cx="106482" cy="162625"/>
            </a:xfrm>
            <a:custGeom>
              <a:avLst/>
              <a:gdLst/>
              <a:ahLst/>
              <a:cxnLst>
                <a:cxn ang="0">
                  <a:pos x="82" y="0"/>
                </a:cxn>
                <a:cxn ang="0">
                  <a:pos x="0" y="160"/>
                </a:cxn>
                <a:cxn ang="0">
                  <a:pos x="4" y="162"/>
                </a:cxn>
                <a:cxn ang="0">
                  <a:pos x="85" y="2"/>
                </a:cxn>
                <a:cxn ang="0">
                  <a:pos x="82" y="0"/>
                </a:cxn>
              </a:cxnLst>
              <a:rect l="0" t="0" r="r" b="b"/>
              <a:pathLst>
                <a:path w="85" h="162">
                  <a:moveTo>
                    <a:pt x="82" y="0"/>
                  </a:moveTo>
                  <a:lnTo>
                    <a:pt x="0" y="160"/>
                  </a:lnTo>
                  <a:lnTo>
                    <a:pt x="4" y="162"/>
                  </a:lnTo>
                  <a:lnTo>
                    <a:pt x="85" y="2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6" name="Freeform 480"/>
            <p:cNvSpPr>
              <a:spLocks/>
            </p:cNvSpPr>
            <p:nvPr/>
          </p:nvSpPr>
          <p:spPr bwMode="auto">
            <a:xfrm>
              <a:off x="6368182" y="5288266"/>
              <a:ext cx="106482" cy="162625"/>
            </a:xfrm>
            <a:custGeom>
              <a:avLst/>
              <a:gdLst/>
              <a:ahLst/>
              <a:cxnLst>
                <a:cxn ang="0">
                  <a:pos x="82" y="0"/>
                </a:cxn>
                <a:cxn ang="0">
                  <a:pos x="0" y="160"/>
                </a:cxn>
                <a:cxn ang="0">
                  <a:pos x="4" y="162"/>
                </a:cxn>
                <a:cxn ang="0">
                  <a:pos x="85" y="2"/>
                </a:cxn>
                <a:cxn ang="0">
                  <a:pos x="82" y="0"/>
                </a:cxn>
              </a:cxnLst>
              <a:rect l="0" t="0" r="r" b="b"/>
              <a:pathLst>
                <a:path w="85" h="162">
                  <a:moveTo>
                    <a:pt x="82" y="0"/>
                  </a:moveTo>
                  <a:lnTo>
                    <a:pt x="0" y="160"/>
                  </a:lnTo>
                  <a:lnTo>
                    <a:pt x="4" y="162"/>
                  </a:lnTo>
                  <a:lnTo>
                    <a:pt x="85" y="2"/>
                  </a:lnTo>
                  <a:lnTo>
                    <a:pt x="82" y="0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7" name="Freeform 481"/>
            <p:cNvSpPr>
              <a:spLocks/>
            </p:cNvSpPr>
            <p:nvPr/>
          </p:nvSpPr>
          <p:spPr bwMode="auto">
            <a:xfrm>
              <a:off x="6470620" y="5285254"/>
              <a:ext cx="8087" cy="5020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1" y="0"/>
                </a:cxn>
                <a:cxn ang="0">
                  <a:pos x="1" y="2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3" y="5"/>
                </a:cxn>
                <a:cxn ang="0">
                  <a:pos x="4" y="5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6" y="3"/>
                </a:cxn>
                <a:cxn ang="0">
                  <a:pos x="7" y="0"/>
                </a:cxn>
              </a:cxnLst>
              <a:rect l="0" t="0" r="r" b="b"/>
              <a:pathLst>
                <a:path w="7" h="5">
                  <a:moveTo>
                    <a:pt x="7" y="0"/>
                  </a:moveTo>
                  <a:lnTo>
                    <a:pt x="6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3"/>
                  </a:lnTo>
                  <a:lnTo>
                    <a:pt x="3" y="5"/>
                  </a:lnTo>
                  <a:lnTo>
                    <a:pt x="4" y="5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6" y="3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8" name="Freeform 482"/>
            <p:cNvSpPr>
              <a:spLocks/>
            </p:cNvSpPr>
            <p:nvPr/>
          </p:nvSpPr>
          <p:spPr bwMode="auto">
            <a:xfrm>
              <a:off x="6470620" y="5285254"/>
              <a:ext cx="8087" cy="5020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1" y="0"/>
                </a:cxn>
                <a:cxn ang="0">
                  <a:pos x="1" y="2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3" y="5"/>
                </a:cxn>
                <a:cxn ang="0">
                  <a:pos x="4" y="5"/>
                </a:cxn>
                <a:cxn ang="0">
                  <a:pos x="4" y="3"/>
                </a:cxn>
                <a:cxn ang="0">
                  <a:pos x="6" y="3"/>
                </a:cxn>
                <a:cxn ang="0">
                  <a:pos x="7" y="0"/>
                </a:cxn>
              </a:cxnLst>
              <a:rect l="0" t="0" r="r" b="b"/>
              <a:pathLst>
                <a:path w="7" h="5">
                  <a:moveTo>
                    <a:pt x="7" y="0"/>
                  </a:move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3"/>
                  </a:lnTo>
                  <a:lnTo>
                    <a:pt x="3" y="5"/>
                  </a:lnTo>
                  <a:lnTo>
                    <a:pt x="4" y="5"/>
                  </a:lnTo>
                  <a:lnTo>
                    <a:pt x="4" y="3"/>
                  </a:lnTo>
                  <a:lnTo>
                    <a:pt x="6" y="3"/>
                  </a:lnTo>
                  <a:lnTo>
                    <a:pt x="7" y="0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9" name="Freeform 483"/>
            <p:cNvSpPr>
              <a:spLocks/>
            </p:cNvSpPr>
            <p:nvPr/>
          </p:nvSpPr>
          <p:spPr bwMode="auto">
            <a:xfrm>
              <a:off x="6147130" y="5365563"/>
              <a:ext cx="14826" cy="11043"/>
            </a:xfrm>
            <a:custGeom>
              <a:avLst/>
              <a:gdLst/>
              <a:ahLst/>
              <a:cxnLst>
                <a:cxn ang="0">
                  <a:pos x="7" y="11"/>
                </a:cxn>
                <a:cxn ang="0">
                  <a:pos x="9" y="8"/>
                </a:cxn>
                <a:cxn ang="0">
                  <a:pos x="9" y="7"/>
                </a:cxn>
                <a:cxn ang="0">
                  <a:pos x="10" y="7"/>
                </a:cxn>
                <a:cxn ang="0">
                  <a:pos x="10" y="6"/>
                </a:cxn>
                <a:cxn ang="0">
                  <a:pos x="10" y="6"/>
                </a:cxn>
                <a:cxn ang="0">
                  <a:pos x="10" y="4"/>
                </a:cxn>
                <a:cxn ang="0">
                  <a:pos x="10" y="4"/>
                </a:cxn>
                <a:cxn ang="0">
                  <a:pos x="12" y="3"/>
                </a:cxn>
                <a:cxn ang="0">
                  <a:pos x="5" y="0"/>
                </a:cxn>
                <a:cxn ang="0">
                  <a:pos x="5" y="1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2" y="4"/>
                </a:cxn>
                <a:cxn ang="0">
                  <a:pos x="2" y="6"/>
                </a:cxn>
                <a:cxn ang="0">
                  <a:pos x="0" y="8"/>
                </a:cxn>
                <a:cxn ang="0">
                  <a:pos x="7" y="11"/>
                </a:cxn>
              </a:cxnLst>
              <a:rect l="0" t="0" r="r" b="b"/>
              <a:pathLst>
                <a:path w="12" h="11">
                  <a:moveTo>
                    <a:pt x="7" y="11"/>
                  </a:moveTo>
                  <a:lnTo>
                    <a:pt x="9" y="8"/>
                  </a:lnTo>
                  <a:lnTo>
                    <a:pt x="9" y="7"/>
                  </a:lnTo>
                  <a:lnTo>
                    <a:pt x="10" y="7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2" y="3"/>
                  </a:lnTo>
                  <a:lnTo>
                    <a:pt x="5" y="0"/>
                  </a:lnTo>
                  <a:lnTo>
                    <a:pt x="5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3"/>
                  </a:lnTo>
                  <a:lnTo>
                    <a:pt x="3" y="3"/>
                  </a:lnTo>
                  <a:lnTo>
                    <a:pt x="2" y="4"/>
                  </a:lnTo>
                  <a:lnTo>
                    <a:pt x="2" y="6"/>
                  </a:lnTo>
                  <a:lnTo>
                    <a:pt x="0" y="8"/>
                  </a:lnTo>
                  <a:lnTo>
                    <a:pt x="7" y="11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80" name="Freeform 484"/>
            <p:cNvSpPr>
              <a:spLocks/>
            </p:cNvSpPr>
            <p:nvPr/>
          </p:nvSpPr>
          <p:spPr bwMode="auto">
            <a:xfrm>
              <a:off x="6147130" y="5365563"/>
              <a:ext cx="14826" cy="11043"/>
            </a:xfrm>
            <a:custGeom>
              <a:avLst/>
              <a:gdLst/>
              <a:ahLst/>
              <a:cxnLst>
                <a:cxn ang="0">
                  <a:pos x="7" y="11"/>
                </a:cxn>
                <a:cxn ang="0">
                  <a:pos x="9" y="8"/>
                </a:cxn>
                <a:cxn ang="0">
                  <a:pos x="9" y="7"/>
                </a:cxn>
                <a:cxn ang="0">
                  <a:pos x="10" y="7"/>
                </a:cxn>
                <a:cxn ang="0">
                  <a:pos x="10" y="6"/>
                </a:cxn>
                <a:cxn ang="0">
                  <a:pos x="10" y="4"/>
                </a:cxn>
                <a:cxn ang="0">
                  <a:pos x="12" y="3"/>
                </a:cxn>
                <a:cxn ang="0">
                  <a:pos x="5" y="0"/>
                </a:cxn>
                <a:cxn ang="0">
                  <a:pos x="5" y="1"/>
                </a:cxn>
                <a:cxn ang="0">
                  <a:pos x="3" y="1"/>
                </a:cxn>
                <a:cxn ang="0">
                  <a:pos x="3" y="3"/>
                </a:cxn>
                <a:cxn ang="0">
                  <a:pos x="2" y="4"/>
                </a:cxn>
                <a:cxn ang="0">
                  <a:pos x="2" y="6"/>
                </a:cxn>
                <a:cxn ang="0">
                  <a:pos x="0" y="8"/>
                </a:cxn>
                <a:cxn ang="0">
                  <a:pos x="7" y="11"/>
                </a:cxn>
              </a:cxnLst>
              <a:rect l="0" t="0" r="r" b="b"/>
              <a:pathLst>
                <a:path w="12" h="11">
                  <a:moveTo>
                    <a:pt x="7" y="11"/>
                  </a:moveTo>
                  <a:lnTo>
                    <a:pt x="9" y="8"/>
                  </a:lnTo>
                  <a:lnTo>
                    <a:pt x="9" y="7"/>
                  </a:lnTo>
                  <a:lnTo>
                    <a:pt x="10" y="7"/>
                  </a:lnTo>
                  <a:lnTo>
                    <a:pt x="10" y="6"/>
                  </a:lnTo>
                  <a:lnTo>
                    <a:pt x="10" y="4"/>
                  </a:lnTo>
                  <a:lnTo>
                    <a:pt x="12" y="3"/>
                  </a:lnTo>
                  <a:lnTo>
                    <a:pt x="5" y="0"/>
                  </a:lnTo>
                  <a:lnTo>
                    <a:pt x="5" y="1"/>
                  </a:lnTo>
                  <a:lnTo>
                    <a:pt x="3" y="1"/>
                  </a:lnTo>
                  <a:lnTo>
                    <a:pt x="3" y="3"/>
                  </a:lnTo>
                  <a:lnTo>
                    <a:pt x="2" y="4"/>
                  </a:lnTo>
                  <a:lnTo>
                    <a:pt x="2" y="6"/>
                  </a:lnTo>
                  <a:lnTo>
                    <a:pt x="0" y="8"/>
                  </a:lnTo>
                  <a:lnTo>
                    <a:pt x="7" y="11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81" name="Freeform 485"/>
            <p:cNvSpPr>
              <a:spLocks/>
            </p:cNvSpPr>
            <p:nvPr/>
          </p:nvSpPr>
          <p:spPr bwMode="auto">
            <a:xfrm>
              <a:off x="6141738" y="5373594"/>
              <a:ext cx="20218" cy="29112"/>
            </a:xfrm>
            <a:custGeom>
              <a:avLst/>
              <a:gdLst/>
              <a:ahLst/>
              <a:cxnLst>
                <a:cxn ang="0">
                  <a:pos x="16" y="22"/>
                </a:cxn>
                <a:cxn ang="0">
                  <a:pos x="11" y="19"/>
                </a:cxn>
                <a:cxn ang="0">
                  <a:pos x="9" y="18"/>
                </a:cxn>
                <a:cxn ang="0">
                  <a:pos x="9" y="16"/>
                </a:cxn>
                <a:cxn ang="0">
                  <a:pos x="7" y="13"/>
                </a:cxn>
                <a:cxn ang="0">
                  <a:pos x="7" y="12"/>
                </a:cxn>
                <a:cxn ang="0">
                  <a:pos x="9" y="9"/>
                </a:cxn>
                <a:cxn ang="0">
                  <a:pos x="9" y="8"/>
                </a:cxn>
                <a:cxn ang="0">
                  <a:pos x="11" y="3"/>
                </a:cxn>
                <a:cxn ang="0">
                  <a:pos x="4" y="0"/>
                </a:cxn>
                <a:cxn ang="0">
                  <a:pos x="3" y="3"/>
                </a:cxn>
                <a:cxn ang="0">
                  <a:pos x="1" y="6"/>
                </a:cxn>
                <a:cxn ang="0">
                  <a:pos x="0" y="11"/>
                </a:cxn>
                <a:cxn ang="0">
                  <a:pos x="0" y="15"/>
                </a:cxn>
                <a:cxn ang="0">
                  <a:pos x="1" y="18"/>
                </a:cxn>
                <a:cxn ang="0">
                  <a:pos x="4" y="22"/>
                </a:cxn>
                <a:cxn ang="0">
                  <a:pos x="7" y="25"/>
                </a:cxn>
                <a:cxn ang="0">
                  <a:pos x="13" y="29"/>
                </a:cxn>
                <a:cxn ang="0">
                  <a:pos x="16" y="22"/>
                </a:cxn>
              </a:cxnLst>
              <a:rect l="0" t="0" r="r" b="b"/>
              <a:pathLst>
                <a:path w="16" h="29">
                  <a:moveTo>
                    <a:pt x="16" y="22"/>
                  </a:moveTo>
                  <a:lnTo>
                    <a:pt x="11" y="19"/>
                  </a:lnTo>
                  <a:lnTo>
                    <a:pt x="9" y="18"/>
                  </a:lnTo>
                  <a:lnTo>
                    <a:pt x="9" y="16"/>
                  </a:lnTo>
                  <a:lnTo>
                    <a:pt x="7" y="13"/>
                  </a:lnTo>
                  <a:lnTo>
                    <a:pt x="7" y="12"/>
                  </a:lnTo>
                  <a:lnTo>
                    <a:pt x="9" y="9"/>
                  </a:lnTo>
                  <a:lnTo>
                    <a:pt x="9" y="8"/>
                  </a:lnTo>
                  <a:lnTo>
                    <a:pt x="11" y="3"/>
                  </a:lnTo>
                  <a:lnTo>
                    <a:pt x="4" y="0"/>
                  </a:lnTo>
                  <a:lnTo>
                    <a:pt x="3" y="3"/>
                  </a:lnTo>
                  <a:lnTo>
                    <a:pt x="1" y="6"/>
                  </a:lnTo>
                  <a:lnTo>
                    <a:pt x="0" y="11"/>
                  </a:lnTo>
                  <a:lnTo>
                    <a:pt x="0" y="15"/>
                  </a:lnTo>
                  <a:lnTo>
                    <a:pt x="1" y="18"/>
                  </a:lnTo>
                  <a:lnTo>
                    <a:pt x="4" y="22"/>
                  </a:lnTo>
                  <a:lnTo>
                    <a:pt x="7" y="25"/>
                  </a:lnTo>
                  <a:lnTo>
                    <a:pt x="13" y="29"/>
                  </a:lnTo>
                  <a:lnTo>
                    <a:pt x="16" y="22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82" name="Freeform 486"/>
            <p:cNvSpPr>
              <a:spLocks/>
            </p:cNvSpPr>
            <p:nvPr/>
          </p:nvSpPr>
          <p:spPr bwMode="auto">
            <a:xfrm>
              <a:off x="6141738" y="5373594"/>
              <a:ext cx="20218" cy="29112"/>
            </a:xfrm>
            <a:custGeom>
              <a:avLst/>
              <a:gdLst/>
              <a:ahLst/>
              <a:cxnLst>
                <a:cxn ang="0">
                  <a:pos x="16" y="22"/>
                </a:cxn>
                <a:cxn ang="0">
                  <a:pos x="11" y="19"/>
                </a:cxn>
                <a:cxn ang="0">
                  <a:pos x="9" y="18"/>
                </a:cxn>
                <a:cxn ang="0">
                  <a:pos x="9" y="16"/>
                </a:cxn>
                <a:cxn ang="0">
                  <a:pos x="7" y="13"/>
                </a:cxn>
                <a:cxn ang="0">
                  <a:pos x="7" y="12"/>
                </a:cxn>
                <a:cxn ang="0">
                  <a:pos x="9" y="9"/>
                </a:cxn>
                <a:cxn ang="0">
                  <a:pos x="9" y="8"/>
                </a:cxn>
                <a:cxn ang="0">
                  <a:pos x="11" y="3"/>
                </a:cxn>
                <a:cxn ang="0">
                  <a:pos x="4" y="0"/>
                </a:cxn>
                <a:cxn ang="0">
                  <a:pos x="3" y="3"/>
                </a:cxn>
                <a:cxn ang="0">
                  <a:pos x="1" y="6"/>
                </a:cxn>
                <a:cxn ang="0">
                  <a:pos x="0" y="11"/>
                </a:cxn>
                <a:cxn ang="0">
                  <a:pos x="0" y="15"/>
                </a:cxn>
                <a:cxn ang="0">
                  <a:pos x="1" y="18"/>
                </a:cxn>
                <a:cxn ang="0">
                  <a:pos x="4" y="22"/>
                </a:cxn>
                <a:cxn ang="0">
                  <a:pos x="7" y="25"/>
                </a:cxn>
                <a:cxn ang="0">
                  <a:pos x="13" y="29"/>
                </a:cxn>
                <a:cxn ang="0">
                  <a:pos x="16" y="22"/>
                </a:cxn>
              </a:cxnLst>
              <a:rect l="0" t="0" r="r" b="b"/>
              <a:pathLst>
                <a:path w="16" h="29">
                  <a:moveTo>
                    <a:pt x="16" y="22"/>
                  </a:moveTo>
                  <a:lnTo>
                    <a:pt x="11" y="19"/>
                  </a:lnTo>
                  <a:lnTo>
                    <a:pt x="9" y="18"/>
                  </a:lnTo>
                  <a:lnTo>
                    <a:pt x="9" y="16"/>
                  </a:lnTo>
                  <a:lnTo>
                    <a:pt x="7" y="13"/>
                  </a:lnTo>
                  <a:lnTo>
                    <a:pt x="7" y="12"/>
                  </a:lnTo>
                  <a:lnTo>
                    <a:pt x="9" y="9"/>
                  </a:lnTo>
                  <a:lnTo>
                    <a:pt x="9" y="8"/>
                  </a:lnTo>
                  <a:lnTo>
                    <a:pt x="11" y="3"/>
                  </a:lnTo>
                  <a:lnTo>
                    <a:pt x="4" y="0"/>
                  </a:lnTo>
                  <a:lnTo>
                    <a:pt x="3" y="3"/>
                  </a:lnTo>
                  <a:lnTo>
                    <a:pt x="1" y="6"/>
                  </a:lnTo>
                  <a:lnTo>
                    <a:pt x="0" y="11"/>
                  </a:lnTo>
                  <a:lnTo>
                    <a:pt x="0" y="15"/>
                  </a:lnTo>
                  <a:lnTo>
                    <a:pt x="1" y="18"/>
                  </a:lnTo>
                  <a:lnTo>
                    <a:pt x="4" y="22"/>
                  </a:lnTo>
                  <a:lnTo>
                    <a:pt x="7" y="25"/>
                  </a:lnTo>
                  <a:lnTo>
                    <a:pt x="13" y="29"/>
                  </a:lnTo>
                  <a:lnTo>
                    <a:pt x="16" y="22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83" name="Freeform 487"/>
            <p:cNvSpPr>
              <a:spLocks/>
            </p:cNvSpPr>
            <p:nvPr/>
          </p:nvSpPr>
          <p:spPr bwMode="auto">
            <a:xfrm>
              <a:off x="6157913" y="5389656"/>
              <a:ext cx="33697" cy="16062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19" y="3"/>
                </a:cxn>
                <a:cxn ang="0">
                  <a:pos x="17" y="6"/>
                </a:cxn>
                <a:cxn ang="0">
                  <a:pos x="16" y="8"/>
                </a:cxn>
                <a:cxn ang="0">
                  <a:pos x="14" y="9"/>
                </a:cxn>
                <a:cxn ang="0">
                  <a:pos x="13" y="9"/>
                </a:cxn>
                <a:cxn ang="0">
                  <a:pos x="10" y="9"/>
                </a:cxn>
                <a:cxn ang="0">
                  <a:pos x="9" y="8"/>
                </a:cxn>
                <a:cxn ang="0">
                  <a:pos x="3" y="6"/>
                </a:cxn>
                <a:cxn ang="0">
                  <a:pos x="0" y="13"/>
                </a:cxn>
                <a:cxn ang="0">
                  <a:pos x="6" y="15"/>
                </a:cxn>
                <a:cxn ang="0">
                  <a:pos x="10" y="16"/>
                </a:cxn>
                <a:cxn ang="0">
                  <a:pos x="14" y="16"/>
                </a:cxn>
                <a:cxn ang="0">
                  <a:pos x="19" y="15"/>
                </a:cxn>
                <a:cxn ang="0">
                  <a:pos x="20" y="12"/>
                </a:cxn>
                <a:cxn ang="0">
                  <a:pos x="23" y="9"/>
                </a:cxn>
                <a:cxn ang="0">
                  <a:pos x="24" y="6"/>
                </a:cxn>
                <a:cxn ang="0">
                  <a:pos x="27" y="3"/>
                </a:cxn>
                <a:cxn ang="0">
                  <a:pos x="20" y="0"/>
                </a:cxn>
              </a:cxnLst>
              <a:rect l="0" t="0" r="r" b="b"/>
              <a:pathLst>
                <a:path w="27" h="16">
                  <a:moveTo>
                    <a:pt x="20" y="0"/>
                  </a:moveTo>
                  <a:lnTo>
                    <a:pt x="19" y="3"/>
                  </a:lnTo>
                  <a:lnTo>
                    <a:pt x="17" y="6"/>
                  </a:lnTo>
                  <a:lnTo>
                    <a:pt x="16" y="8"/>
                  </a:lnTo>
                  <a:lnTo>
                    <a:pt x="14" y="9"/>
                  </a:lnTo>
                  <a:lnTo>
                    <a:pt x="13" y="9"/>
                  </a:lnTo>
                  <a:lnTo>
                    <a:pt x="10" y="9"/>
                  </a:lnTo>
                  <a:lnTo>
                    <a:pt x="9" y="8"/>
                  </a:lnTo>
                  <a:lnTo>
                    <a:pt x="3" y="6"/>
                  </a:lnTo>
                  <a:lnTo>
                    <a:pt x="0" y="13"/>
                  </a:lnTo>
                  <a:lnTo>
                    <a:pt x="6" y="15"/>
                  </a:lnTo>
                  <a:lnTo>
                    <a:pt x="10" y="16"/>
                  </a:lnTo>
                  <a:lnTo>
                    <a:pt x="14" y="16"/>
                  </a:lnTo>
                  <a:lnTo>
                    <a:pt x="19" y="15"/>
                  </a:lnTo>
                  <a:lnTo>
                    <a:pt x="20" y="12"/>
                  </a:lnTo>
                  <a:lnTo>
                    <a:pt x="23" y="9"/>
                  </a:lnTo>
                  <a:lnTo>
                    <a:pt x="24" y="6"/>
                  </a:lnTo>
                  <a:lnTo>
                    <a:pt x="27" y="3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84" name="Freeform 488"/>
            <p:cNvSpPr>
              <a:spLocks/>
            </p:cNvSpPr>
            <p:nvPr/>
          </p:nvSpPr>
          <p:spPr bwMode="auto">
            <a:xfrm>
              <a:off x="6157913" y="5389656"/>
              <a:ext cx="33697" cy="16062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19" y="3"/>
                </a:cxn>
                <a:cxn ang="0">
                  <a:pos x="17" y="6"/>
                </a:cxn>
                <a:cxn ang="0">
                  <a:pos x="16" y="8"/>
                </a:cxn>
                <a:cxn ang="0">
                  <a:pos x="14" y="9"/>
                </a:cxn>
                <a:cxn ang="0">
                  <a:pos x="13" y="9"/>
                </a:cxn>
                <a:cxn ang="0">
                  <a:pos x="10" y="9"/>
                </a:cxn>
                <a:cxn ang="0">
                  <a:pos x="9" y="8"/>
                </a:cxn>
                <a:cxn ang="0">
                  <a:pos x="3" y="6"/>
                </a:cxn>
                <a:cxn ang="0">
                  <a:pos x="0" y="13"/>
                </a:cxn>
                <a:cxn ang="0">
                  <a:pos x="6" y="15"/>
                </a:cxn>
                <a:cxn ang="0">
                  <a:pos x="10" y="16"/>
                </a:cxn>
                <a:cxn ang="0">
                  <a:pos x="14" y="16"/>
                </a:cxn>
                <a:cxn ang="0">
                  <a:pos x="19" y="15"/>
                </a:cxn>
                <a:cxn ang="0">
                  <a:pos x="20" y="12"/>
                </a:cxn>
                <a:cxn ang="0">
                  <a:pos x="23" y="9"/>
                </a:cxn>
                <a:cxn ang="0">
                  <a:pos x="24" y="6"/>
                </a:cxn>
                <a:cxn ang="0">
                  <a:pos x="27" y="3"/>
                </a:cxn>
                <a:cxn ang="0">
                  <a:pos x="20" y="0"/>
                </a:cxn>
              </a:cxnLst>
              <a:rect l="0" t="0" r="r" b="b"/>
              <a:pathLst>
                <a:path w="27" h="16">
                  <a:moveTo>
                    <a:pt x="20" y="0"/>
                  </a:moveTo>
                  <a:lnTo>
                    <a:pt x="19" y="3"/>
                  </a:lnTo>
                  <a:lnTo>
                    <a:pt x="17" y="6"/>
                  </a:lnTo>
                  <a:lnTo>
                    <a:pt x="16" y="8"/>
                  </a:lnTo>
                  <a:lnTo>
                    <a:pt x="14" y="9"/>
                  </a:lnTo>
                  <a:lnTo>
                    <a:pt x="13" y="9"/>
                  </a:lnTo>
                  <a:lnTo>
                    <a:pt x="10" y="9"/>
                  </a:lnTo>
                  <a:lnTo>
                    <a:pt x="9" y="8"/>
                  </a:lnTo>
                  <a:lnTo>
                    <a:pt x="3" y="6"/>
                  </a:lnTo>
                  <a:lnTo>
                    <a:pt x="0" y="13"/>
                  </a:lnTo>
                  <a:lnTo>
                    <a:pt x="6" y="15"/>
                  </a:lnTo>
                  <a:lnTo>
                    <a:pt x="10" y="16"/>
                  </a:lnTo>
                  <a:lnTo>
                    <a:pt x="14" y="16"/>
                  </a:lnTo>
                  <a:lnTo>
                    <a:pt x="19" y="15"/>
                  </a:lnTo>
                  <a:lnTo>
                    <a:pt x="20" y="12"/>
                  </a:lnTo>
                  <a:lnTo>
                    <a:pt x="23" y="9"/>
                  </a:lnTo>
                  <a:lnTo>
                    <a:pt x="24" y="6"/>
                  </a:lnTo>
                  <a:lnTo>
                    <a:pt x="27" y="3"/>
                  </a:lnTo>
                  <a:lnTo>
                    <a:pt x="20" y="0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85" name="Freeform 489"/>
            <p:cNvSpPr>
              <a:spLocks/>
            </p:cNvSpPr>
            <p:nvPr/>
          </p:nvSpPr>
          <p:spPr bwMode="auto">
            <a:xfrm>
              <a:off x="6183522" y="5379617"/>
              <a:ext cx="14827" cy="13051"/>
            </a:xfrm>
            <a:custGeom>
              <a:avLst/>
              <a:gdLst/>
              <a:ahLst/>
              <a:cxnLst>
                <a:cxn ang="0">
                  <a:pos x="7" y="2"/>
                </a:cxn>
                <a:cxn ang="0">
                  <a:pos x="4" y="0"/>
                </a:cxn>
                <a:cxn ang="0">
                  <a:pos x="0" y="10"/>
                </a:cxn>
                <a:cxn ang="0">
                  <a:pos x="7" y="13"/>
                </a:cxn>
                <a:cxn ang="0">
                  <a:pos x="12" y="3"/>
                </a:cxn>
                <a:cxn ang="0">
                  <a:pos x="7" y="2"/>
                </a:cxn>
              </a:cxnLst>
              <a:rect l="0" t="0" r="r" b="b"/>
              <a:pathLst>
                <a:path w="12" h="13">
                  <a:moveTo>
                    <a:pt x="7" y="2"/>
                  </a:moveTo>
                  <a:lnTo>
                    <a:pt x="4" y="0"/>
                  </a:lnTo>
                  <a:lnTo>
                    <a:pt x="0" y="10"/>
                  </a:lnTo>
                  <a:lnTo>
                    <a:pt x="7" y="13"/>
                  </a:lnTo>
                  <a:lnTo>
                    <a:pt x="12" y="3"/>
                  </a:lnTo>
                  <a:lnTo>
                    <a:pt x="7" y="2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86" name="Freeform 490"/>
            <p:cNvSpPr>
              <a:spLocks/>
            </p:cNvSpPr>
            <p:nvPr/>
          </p:nvSpPr>
          <p:spPr bwMode="auto">
            <a:xfrm>
              <a:off x="6183522" y="5379617"/>
              <a:ext cx="14827" cy="13051"/>
            </a:xfrm>
            <a:custGeom>
              <a:avLst/>
              <a:gdLst/>
              <a:ahLst/>
              <a:cxnLst>
                <a:cxn ang="0">
                  <a:pos x="7" y="2"/>
                </a:cxn>
                <a:cxn ang="0">
                  <a:pos x="4" y="0"/>
                </a:cxn>
                <a:cxn ang="0">
                  <a:pos x="0" y="10"/>
                </a:cxn>
                <a:cxn ang="0">
                  <a:pos x="7" y="13"/>
                </a:cxn>
                <a:cxn ang="0">
                  <a:pos x="12" y="3"/>
                </a:cxn>
                <a:cxn ang="0">
                  <a:pos x="7" y="2"/>
                </a:cxn>
              </a:cxnLst>
              <a:rect l="0" t="0" r="r" b="b"/>
              <a:pathLst>
                <a:path w="12" h="13">
                  <a:moveTo>
                    <a:pt x="7" y="2"/>
                  </a:moveTo>
                  <a:lnTo>
                    <a:pt x="4" y="0"/>
                  </a:lnTo>
                  <a:lnTo>
                    <a:pt x="0" y="10"/>
                  </a:lnTo>
                  <a:lnTo>
                    <a:pt x="7" y="13"/>
                  </a:lnTo>
                  <a:lnTo>
                    <a:pt x="12" y="3"/>
                  </a:lnTo>
                  <a:lnTo>
                    <a:pt x="7" y="2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87" name="Freeform 491"/>
            <p:cNvSpPr>
              <a:spLocks/>
            </p:cNvSpPr>
            <p:nvPr/>
          </p:nvSpPr>
          <p:spPr bwMode="auto">
            <a:xfrm>
              <a:off x="6223958" y="5397687"/>
              <a:ext cx="14827" cy="11043"/>
            </a:xfrm>
            <a:custGeom>
              <a:avLst/>
              <a:gdLst/>
              <a:ahLst/>
              <a:cxnLst>
                <a:cxn ang="0">
                  <a:pos x="7" y="11"/>
                </a:cxn>
                <a:cxn ang="0">
                  <a:pos x="9" y="8"/>
                </a:cxn>
                <a:cxn ang="0">
                  <a:pos x="9" y="7"/>
                </a:cxn>
                <a:cxn ang="0">
                  <a:pos x="10" y="7"/>
                </a:cxn>
                <a:cxn ang="0">
                  <a:pos x="10" y="5"/>
                </a:cxn>
                <a:cxn ang="0">
                  <a:pos x="10" y="5"/>
                </a:cxn>
                <a:cxn ang="0">
                  <a:pos x="10" y="4"/>
                </a:cxn>
                <a:cxn ang="0">
                  <a:pos x="10" y="4"/>
                </a:cxn>
                <a:cxn ang="0">
                  <a:pos x="12" y="2"/>
                </a:cxn>
                <a:cxn ang="0">
                  <a:pos x="5" y="0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2" y="4"/>
                </a:cxn>
                <a:cxn ang="0">
                  <a:pos x="2" y="5"/>
                </a:cxn>
                <a:cxn ang="0">
                  <a:pos x="0" y="8"/>
                </a:cxn>
                <a:cxn ang="0">
                  <a:pos x="7" y="11"/>
                </a:cxn>
              </a:cxnLst>
              <a:rect l="0" t="0" r="r" b="b"/>
              <a:pathLst>
                <a:path w="12" h="11">
                  <a:moveTo>
                    <a:pt x="7" y="11"/>
                  </a:moveTo>
                  <a:lnTo>
                    <a:pt x="9" y="8"/>
                  </a:lnTo>
                  <a:lnTo>
                    <a:pt x="9" y="7"/>
                  </a:lnTo>
                  <a:lnTo>
                    <a:pt x="10" y="7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2" y="2"/>
                  </a:lnTo>
                  <a:lnTo>
                    <a:pt x="5" y="0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2"/>
                  </a:lnTo>
                  <a:lnTo>
                    <a:pt x="3" y="2"/>
                  </a:lnTo>
                  <a:lnTo>
                    <a:pt x="2" y="4"/>
                  </a:lnTo>
                  <a:lnTo>
                    <a:pt x="2" y="5"/>
                  </a:lnTo>
                  <a:lnTo>
                    <a:pt x="0" y="8"/>
                  </a:lnTo>
                  <a:lnTo>
                    <a:pt x="7" y="11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88" name="Freeform 492"/>
            <p:cNvSpPr>
              <a:spLocks/>
            </p:cNvSpPr>
            <p:nvPr/>
          </p:nvSpPr>
          <p:spPr bwMode="auto">
            <a:xfrm>
              <a:off x="6223958" y="5397687"/>
              <a:ext cx="14827" cy="11043"/>
            </a:xfrm>
            <a:custGeom>
              <a:avLst/>
              <a:gdLst/>
              <a:ahLst/>
              <a:cxnLst>
                <a:cxn ang="0">
                  <a:pos x="7" y="11"/>
                </a:cxn>
                <a:cxn ang="0">
                  <a:pos x="9" y="8"/>
                </a:cxn>
                <a:cxn ang="0">
                  <a:pos x="9" y="7"/>
                </a:cxn>
                <a:cxn ang="0">
                  <a:pos x="10" y="7"/>
                </a:cxn>
                <a:cxn ang="0">
                  <a:pos x="10" y="5"/>
                </a:cxn>
                <a:cxn ang="0">
                  <a:pos x="10" y="4"/>
                </a:cxn>
                <a:cxn ang="0">
                  <a:pos x="12" y="2"/>
                </a:cxn>
                <a:cxn ang="0">
                  <a:pos x="5" y="0"/>
                </a:cxn>
                <a:cxn ang="0">
                  <a:pos x="3" y="1"/>
                </a:cxn>
                <a:cxn ang="0">
                  <a:pos x="3" y="2"/>
                </a:cxn>
                <a:cxn ang="0">
                  <a:pos x="2" y="4"/>
                </a:cxn>
                <a:cxn ang="0">
                  <a:pos x="2" y="5"/>
                </a:cxn>
                <a:cxn ang="0">
                  <a:pos x="0" y="8"/>
                </a:cxn>
                <a:cxn ang="0">
                  <a:pos x="7" y="11"/>
                </a:cxn>
              </a:cxnLst>
              <a:rect l="0" t="0" r="r" b="b"/>
              <a:pathLst>
                <a:path w="12" h="11">
                  <a:moveTo>
                    <a:pt x="7" y="11"/>
                  </a:moveTo>
                  <a:lnTo>
                    <a:pt x="9" y="8"/>
                  </a:lnTo>
                  <a:lnTo>
                    <a:pt x="9" y="7"/>
                  </a:lnTo>
                  <a:lnTo>
                    <a:pt x="10" y="7"/>
                  </a:lnTo>
                  <a:lnTo>
                    <a:pt x="10" y="5"/>
                  </a:lnTo>
                  <a:lnTo>
                    <a:pt x="10" y="4"/>
                  </a:lnTo>
                  <a:lnTo>
                    <a:pt x="12" y="2"/>
                  </a:lnTo>
                  <a:lnTo>
                    <a:pt x="5" y="0"/>
                  </a:lnTo>
                  <a:lnTo>
                    <a:pt x="3" y="1"/>
                  </a:lnTo>
                  <a:lnTo>
                    <a:pt x="3" y="2"/>
                  </a:lnTo>
                  <a:lnTo>
                    <a:pt x="2" y="4"/>
                  </a:lnTo>
                  <a:lnTo>
                    <a:pt x="2" y="5"/>
                  </a:lnTo>
                  <a:lnTo>
                    <a:pt x="0" y="8"/>
                  </a:lnTo>
                  <a:lnTo>
                    <a:pt x="7" y="11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89" name="Freeform 493"/>
            <p:cNvSpPr>
              <a:spLocks/>
            </p:cNvSpPr>
            <p:nvPr/>
          </p:nvSpPr>
          <p:spPr bwMode="auto">
            <a:xfrm>
              <a:off x="6218567" y="5405718"/>
              <a:ext cx="20219" cy="29112"/>
            </a:xfrm>
            <a:custGeom>
              <a:avLst/>
              <a:gdLst/>
              <a:ahLst/>
              <a:cxnLst>
                <a:cxn ang="0">
                  <a:pos x="16" y="22"/>
                </a:cxn>
                <a:cxn ang="0">
                  <a:pos x="13" y="19"/>
                </a:cxn>
                <a:cxn ang="0">
                  <a:pos x="10" y="17"/>
                </a:cxn>
                <a:cxn ang="0">
                  <a:pos x="9" y="15"/>
                </a:cxn>
                <a:cxn ang="0">
                  <a:pos x="9" y="13"/>
                </a:cxn>
                <a:cxn ang="0">
                  <a:pos x="7" y="12"/>
                </a:cxn>
                <a:cxn ang="0">
                  <a:pos x="9" y="9"/>
                </a:cxn>
                <a:cxn ang="0">
                  <a:pos x="9" y="6"/>
                </a:cxn>
                <a:cxn ang="0">
                  <a:pos x="10" y="3"/>
                </a:cxn>
                <a:cxn ang="0">
                  <a:pos x="4" y="0"/>
                </a:cxn>
                <a:cxn ang="0">
                  <a:pos x="3" y="3"/>
                </a:cxn>
                <a:cxn ang="0">
                  <a:pos x="1" y="6"/>
                </a:cxn>
                <a:cxn ang="0">
                  <a:pos x="0" y="10"/>
                </a:cxn>
                <a:cxn ang="0">
                  <a:pos x="0" y="15"/>
                </a:cxn>
                <a:cxn ang="0">
                  <a:pos x="1" y="17"/>
                </a:cxn>
                <a:cxn ang="0">
                  <a:pos x="4" y="22"/>
                </a:cxn>
                <a:cxn ang="0">
                  <a:pos x="9" y="25"/>
                </a:cxn>
                <a:cxn ang="0">
                  <a:pos x="13" y="29"/>
                </a:cxn>
                <a:cxn ang="0">
                  <a:pos x="16" y="22"/>
                </a:cxn>
              </a:cxnLst>
              <a:rect l="0" t="0" r="r" b="b"/>
              <a:pathLst>
                <a:path w="16" h="29">
                  <a:moveTo>
                    <a:pt x="16" y="22"/>
                  </a:moveTo>
                  <a:lnTo>
                    <a:pt x="13" y="19"/>
                  </a:lnTo>
                  <a:lnTo>
                    <a:pt x="10" y="17"/>
                  </a:lnTo>
                  <a:lnTo>
                    <a:pt x="9" y="15"/>
                  </a:lnTo>
                  <a:lnTo>
                    <a:pt x="9" y="13"/>
                  </a:lnTo>
                  <a:lnTo>
                    <a:pt x="7" y="12"/>
                  </a:lnTo>
                  <a:lnTo>
                    <a:pt x="9" y="9"/>
                  </a:lnTo>
                  <a:lnTo>
                    <a:pt x="9" y="6"/>
                  </a:lnTo>
                  <a:lnTo>
                    <a:pt x="10" y="3"/>
                  </a:lnTo>
                  <a:lnTo>
                    <a:pt x="4" y="0"/>
                  </a:lnTo>
                  <a:lnTo>
                    <a:pt x="3" y="3"/>
                  </a:lnTo>
                  <a:lnTo>
                    <a:pt x="1" y="6"/>
                  </a:lnTo>
                  <a:lnTo>
                    <a:pt x="0" y="10"/>
                  </a:lnTo>
                  <a:lnTo>
                    <a:pt x="0" y="15"/>
                  </a:lnTo>
                  <a:lnTo>
                    <a:pt x="1" y="17"/>
                  </a:lnTo>
                  <a:lnTo>
                    <a:pt x="4" y="22"/>
                  </a:lnTo>
                  <a:lnTo>
                    <a:pt x="9" y="25"/>
                  </a:lnTo>
                  <a:lnTo>
                    <a:pt x="13" y="29"/>
                  </a:lnTo>
                  <a:lnTo>
                    <a:pt x="16" y="22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90" name="Freeform 494"/>
            <p:cNvSpPr>
              <a:spLocks/>
            </p:cNvSpPr>
            <p:nvPr/>
          </p:nvSpPr>
          <p:spPr bwMode="auto">
            <a:xfrm>
              <a:off x="6218567" y="5405718"/>
              <a:ext cx="20219" cy="29112"/>
            </a:xfrm>
            <a:custGeom>
              <a:avLst/>
              <a:gdLst/>
              <a:ahLst/>
              <a:cxnLst>
                <a:cxn ang="0">
                  <a:pos x="16" y="22"/>
                </a:cxn>
                <a:cxn ang="0">
                  <a:pos x="13" y="19"/>
                </a:cxn>
                <a:cxn ang="0">
                  <a:pos x="10" y="17"/>
                </a:cxn>
                <a:cxn ang="0">
                  <a:pos x="9" y="15"/>
                </a:cxn>
                <a:cxn ang="0">
                  <a:pos x="9" y="13"/>
                </a:cxn>
                <a:cxn ang="0">
                  <a:pos x="7" y="12"/>
                </a:cxn>
                <a:cxn ang="0">
                  <a:pos x="9" y="9"/>
                </a:cxn>
                <a:cxn ang="0">
                  <a:pos x="9" y="6"/>
                </a:cxn>
                <a:cxn ang="0">
                  <a:pos x="10" y="3"/>
                </a:cxn>
                <a:cxn ang="0">
                  <a:pos x="4" y="0"/>
                </a:cxn>
                <a:cxn ang="0">
                  <a:pos x="3" y="3"/>
                </a:cxn>
                <a:cxn ang="0">
                  <a:pos x="1" y="6"/>
                </a:cxn>
                <a:cxn ang="0">
                  <a:pos x="0" y="10"/>
                </a:cxn>
                <a:cxn ang="0">
                  <a:pos x="0" y="15"/>
                </a:cxn>
                <a:cxn ang="0">
                  <a:pos x="1" y="17"/>
                </a:cxn>
                <a:cxn ang="0">
                  <a:pos x="4" y="22"/>
                </a:cxn>
                <a:cxn ang="0">
                  <a:pos x="9" y="25"/>
                </a:cxn>
                <a:cxn ang="0">
                  <a:pos x="13" y="29"/>
                </a:cxn>
                <a:cxn ang="0">
                  <a:pos x="16" y="22"/>
                </a:cxn>
              </a:cxnLst>
              <a:rect l="0" t="0" r="r" b="b"/>
              <a:pathLst>
                <a:path w="16" h="29">
                  <a:moveTo>
                    <a:pt x="16" y="22"/>
                  </a:moveTo>
                  <a:lnTo>
                    <a:pt x="13" y="19"/>
                  </a:lnTo>
                  <a:lnTo>
                    <a:pt x="10" y="17"/>
                  </a:lnTo>
                  <a:lnTo>
                    <a:pt x="9" y="15"/>
                  </a:lnTo>
                  <a:lnTo>
                    <a:pt x="9" y="13"/>
                  </a:lnTo>
                  <a:lnTo>
                    <a:pt x="7" y="12"/>
                  </a:lnTo>
                  <a:lnTo>
                    <a:pt x="9" y="9"/>
                  </a:lnTo>
                  <a:lnTo>
                    <a:pt x="9" y="6"/>
                  </a:lnTo>
                  <a:lnTo>
                    <a:pt x="10" y="3"/>
                  </a:lnTo>
                  <a:lnTo>
                    <a:pt x="4" y="0"/>
                  </a:lnTo>
                  <a:lnTo>
                    <a:pt x="3" y="3"/>
                  </a:lnTo>
                  <a:lnTo>
                    <a:pt x="1" y="6"/>
                  </a:lnTo>
                  <a:lnTo>
                    <a:pt x="0" y="10"/>
                  </a:lnTo>
                  <a:lnTo>
                    <a:pt x="0" y="15"/>
                  </a:lnTo>
                  <a:lnTo>
                    <a:pt x="1" y="17"/>
                  </a:lnTo>
                  <a:lnTo>
                    <a:pt x="4" y="22"/>
                  </a:lnTo>
                  <a:lnTo>
                    <a:pt x="9" y="25"/>
                  </a:lnTo>
                  <a:lnTo>
                    <a:pt x="13" y="29"/>
                  </a:lnTo>
                  <a:lnTo>
                    <a:pt x="16" y="22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91" name="Freeform 495"/>
            <p:cNvSpPr>
              <a:spLocks/>
            </p:cNvSpPr>
            <p:nvPr/>
          </p:nvSpPr>
          <p:spPr bwMode="auto">
            <a:xfrm>
              <a:off x="6234742" y="5421779"/>
              <a:ext cx="33697" cy="16062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19" y="3"/>
                </a:cxn>
                <a:cxn ang="0">
                  <a:pos x="17" y="6"/>
                </a:cxn>
                <a:cxn ang="0">
                  <a:pos x="16" y="7"/>
                </a:cxn>
                <a:cxn ang="0">
                  <a:pos x="14" y="7"/>
                </a:cxn>
                <a:cxn ang="0">
                  <a:pos x="13" y="9"/>
                </a:cxn>
                <a:cxn ang="0">
                  <a:pos x="11" y="9"/>
                </a:cxn>
                <a:cxn ang="0">
                  <a:pos x="9" y="7"/>
                </a:cxn>
                <a:cxn ang="0">
                  <a:pos x="3" y="6"/>
                </a:cxn>
                <a:cxn ang="0">
                  <a:pos x="0" y="13"/>
                </a:cxn>
                <a:cxn ang="0">
                  <a:pos x="6" y="14"/>
                </a:cxn>
                <a:cxn ang="0">
                  <a:pos x="10" y="16"/>
                </a:cxn>
                <a:cxn ang="0">
                  <a:pos x="14" y="16"/>
                </a:cxn>
                <a:cxn ang="0">
                  <a:pos x="19" y="14"/>
                </a:cxn>
                <a:cxn ang="0">
                  <a:pos x="22" y="12"/>
                </a:cxn>
                <a:cxn ang="0">
                  <a:pos x="23" y="9"/>
                </a:cxn>
                <a:cxn ang="0">
                  <a:pos x="26" y="6"/>
                </a:cxn>
                <a:cxn ang="0">
                  <a:pos x="27" y="3"/>
                </a:cxn>
                <a:cxn ang="0">
                  <a:pos x="20" y="0"/>
                </a:cxn>
              </a:cxnLst>
              <a:rect l="0" t="0" r="r" b="b"/>
              <a:pathLst>
                <a:path w="27" h="16">
                  <a:moveTo>
                    <a:pt x="20" y="0"/>
                  </a:moveTo>
                  <a:lnTo>
                    <a:pt x="19" y="3"/>
                  </a:lnTo>
                  <a:lnTo>
                    <a:pt x="17" y="6"/>
                  </a:lnTo>
                  <a:lnTo>
                    <a:pt x="16" y="7"/>
                  </a:lnTo>
                  <a:lnTo>
                    <a:pt x="14" y="7"/>
                  </a:lnTo>
                  <a:lnTo>
                    <a:pt x="13" y="9"/>
                  </a:lnTo>
                  <a:lnTo>
                    <a:pt x="11" y="9"/>
                  </a:lnTo>
                  <a:lnTo>
                    <a:pt x="9" y="7"/>
                  </a:lnTo>
                  <a:lnTo>
                    <a:pt x="3" y="6"/>
                  </a:lnTo>
                  <a:lnTo>
                    <a:pt x="0" y="13"/>
                  </a:lnTo>
                  <a:lnTo>
                    <a:pt x="6" y="14"/>
                  </a:lnTo>
                  <a:lnTo>
                    <a:pt x="10" y="16"/>
                  </a:lnTo>
                  <a:lnTo>
                    <a:pt x="14" y="16"/>
                  </a:lnTo>
                  <a:lnTo>
                    <a:pt x="19" y="14"/>
                  </a:lnTo>
                  <a:lnTo>
                    <a:pt x="22" y="12"/>
                  </a:lnTo>
                  <a:lnTo>
                    <a:pt x="23" y="9"/>
                  </a:lnTo>
                  <a:lnTo>
                    <a:pt x="26" y="6"/>
                  </a:lnTo>
                  <a:lnTo>
                    <a:pt x="27" y="3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92" name="Freeform 496"/>
            <p:cNvSpPr>
              <a:spLocks/>
            </p:cNvSpPr>
            <p:nvPr/>
          </p:nvSpPr>
          <p:spPr bwMode="auto">
            <a:xfrm>
              <a:off x="6234742" y="5421779"/>
              <a:ext cx="33697" cy="16062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19" y="3"/>
                </a:cxn>
                <a:cxn ang="0">
                  <a:pos x="17" y="6"/>
                </a:cxn>
                <a:cxn ang="0">
                  <a:pos x="16" y="7"/>
                </a:cxn>
                <a:cxn ang="0">
                  <a:pos x="14" y="7"/>
                </a:cxn>
                <a:cxn ang="0">
                  <a:pos x="13" y="9"/>
                </a:cxn>
                <a:cxn ang="0">
                  <a:pos x="11" y="9"/>
                </a:cxn>
                <a:cxn ang="0">
                  <a:pos x="9" y="7"/>
                </a:cxn>
                <a:cxn ang="0">
                  <a:pos x="3" y="6"/>
                </a:cxn>
                <a:cxn ang="0">
                  <a:pos x="0" y="13"/>
                </a:cxn>
                <a:cxn ang="0">
                  <a:pos x="6" y="14"/>
                </a:cxn>
                <a:cxn ang="0">
                  <a:pos x="10" y="16"/>
                </a:cxn>
                <a:cxn ang="0">
                  <a:pos x="14" y="16"/>
                </a:cxn>
                <a:cxn ang="0">
                  <a:pos x="19" y="14"/>
                </a:cxn>
                <a:cxn ang="0">
                  <a:pos x="22" y="12"/>
                </a:cxn>
                <a:cxn ang="0">
                  <a:pos x="23" y="9"/>
                </a:cxn>
                <a:cxn ang="0">
                  <a:pos x="26" y="6"/>
                </a:cxn>
                <a:cxn ang="0">
                  <a:pos x="27" y="3"/>
                </a:cxn>
                <a:cxn ang="0">
                  <a:pos x="20" y="0"/>
                </a:cxn>
              </a:cxnLst>
              <a:rect l="0" t="0" r="r" b="b"/>
              <a:pathLst>
                <a:path w="27" h="16">
                  <a:moveTo>
                    <a:pt x="20" y="0"/>
                  </a:moveTo>
                  <a:lnTo>
                    <a:pt x="19" y="3"/>
                  </a:lnTo>
                  <a:lnTo>
                    <a:pt x="17" y="6"/>
                  </a:lnTo>
                  <a:lnTo>
                    <a:pt x="16" y="7"/>
                  </a:lnTo>
                  <a:lnTo>
                    <a:pt x="14" y="7"/>
                  </a:lnTo>
                  <a:lnTo>
                    <a:pt x="13" y="9"/>
                  </a:lnTo>
                  <a:lnTo>
                    <a:pt x="11" y="9"/>
                  </a:lnTo>
                  <a:lnTo>
                    <a:pt x="9" y="7"/>
                  </a:lnTo>
                  <a:lnTo>
                    <a:pt x="3" y="6"/>
                  </a:lnTo>
                  <a:lnTo>
                    <a:pt x="0" y="13"/>
                  </a:lnTo>
                  <a:lnTo>
                    <a:pt x="6" y="14"/>
                  </a:lnTo>
                  <a:lnTo>
                    <a:pt x="10" y="16"/>
                  </a:lnTo>
                  <a:lnTo>
                    <a:pt x="14" y="16"/>
                  </a:lnTo>
                  <a:lnTo>
                    <a:pt x="19" y="14"/>
                  </a:lnTo>
                  <a:lnTo>
                    <a:pt x="22" y="12"/>
                  </a:lnTo>
                  <a:lnTo>
                    <a:pt x="23" y="9"/>
                  </a:lnTo>
                  <a:lnTo>
                    <a:pt x="26" y="6"/>
                  </a:lnTo>
                  <a:lnTo>
                    <a:pt x="27" y="3"/>
                  </a:lnTo>
                  <a:lnTo>
                    <a:pt x="20" y="0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93" name="Freeform 497"/>
            <p:cNvSpPr>
              <a:spLocks/>
            </p:cNvSpPr>
            <p:nvPr/>
          </p:nvSpPr>
          <p:spPr bwMode="auto">
            <a:xfrm>
              <a:off x="6260352" y="5411741"/>
              <a:ext cx="14826" cy="13051"/>
            </a:xfrm>
            <a:custGeom>
              <a:avLst/>
              <a:gdLst/>
              <a:ahLst/>
              <a:cxnLst>
                <a:cxn ang="0">
                  <a:pos x="9" y="1"/>
                </a:cxn>
                <a:cxn ang="0">
                  <a:pos x="4" y="0"/>
                </a:cxn>
                <a:cxn ang="0">
                  <a:pos x="0" y="10"/>
                </a:cxn>
                <a:cxn ang="0">
                  <a:pos x="7" y="13"/>
                </a:cxn>
                <a:cxn ang="0">
                  <a:pos x="12" y="3"/>
                </a:cxn>
                <a:cxn ang="0">
                  <a:pos x="9" y="1"/>
                </a:cxn>
              </a:cxnLst>
              <a:rect l="0" t="0" r="r" b="b"/>
              <a:pathLst>
                <a:path w="12" h="13">
                  <a:moveTo>
                    <a:pt x="9" y="1"/>
                  </a:moveTo>
                  <a:lnTo>
                    <a:pt x="4" y="0"/>
                  </a:lnTo>
                  <a:lnTo>
                    <a:pt x="0" y="10"/>
                  </a:lnTo>
                  <a:lnTo>
                    <a:pt x="7" y="13"/>
                  </a:lnTo>
                  <a:lnTo>
                    <a:pt x="12" y="3"/>
                  </a:lnTo>
                  <a:lnTo>
                    <a:pt x="9" y="1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94" name="Freeform 498"/>
            <p:cNvSpPr>
              <a:spLocks/>
            </p:cNvSpPr>
            <p:nvPr/>
          </p:nvSpPr>
          <p:spPr bwMode="auto">
            <a:xfrm>
              <a:off x="6260352" y="5411741"/>
              <a:ext cx="14826" cy="13051"/>
            </a:xfrm>
            <a:custGeom>
              <a:avLst/>
              <a:gdLst/>
              <a:ahLst/>
              <a:cxnLst>
                <a:cxn ang="0">
                  <a:pos x="9" y="1"/>
                </a:cxn>
                <a:cxn ang="0">
                  <a:pos x="4" y="0"/>
                </a:cxn>
                <a:cxn ang="0">
                  <a:pos x="0" y="10"/>
                </a:cxn>
                <a:cxn ang="0">
                  <a:pos x="7" y="13"/>
                </a:cxn>
                <a:cxn ang="0">
                  <a:pos x="12" y="3"/>
                </a:cxn>
                <a:cxn ang="0">
                  <a:pos x="9" y="1"/>
                </a:cxn>
              </a:cxnLst>
              <a:rect l="0" t="0" r="r" b="b"/>
              <a:pathLst>
                <a:path w="12" h="13">
                  <a:moveTo>
                    <a:pt x="9" y="1"/>
                  </a:moveTo>
                  <a:lnTo>
                    <a:pt x="4" y="0"/>
                  </a:lnTo>
                  <a:lnTo>
                    <a:pt x="0" y="10"/>
                  </a:lnTo>
                  <a:lnTo>
                    <a:pt x="7" y="13"/>
                  </a:lnTo>
                  <a:lnTo>
                    <a:pt x="12" y="3"/>
                  </a:lnTo>
                  <a:lnTo>
                    <a:pt x="9" y="1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95" name="Freeform 499"/>
            <p:cNvSpPr>
              <a:spLocks/>
            </p:cNvSpPr>
            <p:nvPr/>
          </p:nvSpPr>
          <p:spPr bwMode="auto">
            <a:xfrm>
              <a:off x="6296744" y="5427803"/>
              <a:ext cx="16175" cy="11043"/>
            </a:xfrm>
            <a:custGeom>
              <a:avLst/>
              <a:gdLst/>
              <a:ahLst/>
              <a:cxnLst>
                <a:cxn ang="0">
                  <a:pos x="8" y="11"/>
                </a:cxn>
                <a:cxn ang="0">
                  <a:pos x="9" y="8"/>
                </a:cxn>
                <a:cxn ang="0">
                  <a:pos x="9" y="7"/>
                </a:cxn>
                <a:cxn ang="0">
                  <a:pos x="11" y="7"/>
                </a:cxn>
                <a:cxn ang="0">
                  <a:pos x="11" y="6"/>
                </a:cxn>
                <a:cxn ang="0">
                  <a:pos x="11" y="6"/>
                </a:cxn>
                <a:cxn ang="0">
                  <a:pos x="11" y="4"/>
                </a:cxn>
                <a:cxn ang="0">
                  <a:pos x="11" y="4"/>
                </a:cxn>
                <a:cxn ang="0">
                  <a:pos x="12" y="3"/>
                </a:cxn>
                <a:cxn ang="0">
                  <a:pos x="5" y="0"/>
                </a:cxn>
                <a:cxn ang="0">
                  <a:pos x="5" y="1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4"/>
                </a:cxn>
                <a:cxn ang="0">
                  <a:pos x="2" y="6"/>
                </a:cxn>
                <a:cxn ang="0">
                  <a:pos x="0" y="8"/>
                </a:cxn>
                <a:cxn ang="0">
                  <a:pos x="8" y="11"/>
                </a:cxn>
              </a:cxnLst>
              <a:rect l="0" t="0" r="r" b="b"/>
              <a:pathLst>
                <a:path w="12" h="11">
                  <a:moveTo>
                    <a:pt x="8" y="11"/>
                  </a:moveTo>
                  <a:lnTo>
                    <a:pt x="9" y="8"/>
                  </a:lnTo>
                  <a:lnTo>
                    <a:pt x="9" y="7"/>
                  </a:lnTo>
                  <a:lnTo>
                    <a:pt x="11" y="7"/>
                  </a:lnTo>
                  <a:lnTo>
                    <a:pt x="11" y="6"/>
                  </a:lnTo>
                  <a:lnTo>
                    <a:pt x="11" y="6"/>
                  </a:lnTo>
                  <a:lnTo>
                    <a:pt x="11" y="4"/>
                  </a:lnTo>
                  <a:lnTo>
                    <a:pt x="11" y="4"/>
                  </a:lnTo>
                  <a:lnTo>
                    <a:pt x="12" y="3"/>
                  </a:lnTo>
                  <a:lnTo>
                    <a:pt x="5" y="0"/>
                  </a:lnTo>
                  <a:lnTo>
                    <a:pt x="5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4"/>
                  </a:lnTo>
                  <a:lnTo>
                    <a:pt x="2" y="6"/>
                  </a:lnTo>
                  <a:lnTo>
                    <a:pt x="0" y="8"/>
                  </a:lnTo>
                  <a:lnTo>
                    <a:pt x="8" y="11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96" name="Freeform 500"/>
            <p:cNvSpPr>
              <a:spLocks/>
            </p:cNvSpPr>
            <p:nvPr/>
          </p:nvSpPr>
          <p:spPr bwMode="auto">
            <a:xfrm>
              <a:off x="6296744" y="5427803"/>
              <a:ext cx="16175" cy="11043"/>
            </a:xfrm>
            <a:custGeom>
              <a:avLst/>
              <a:gdLst/>
              <a:ahLst/>
              <a:cxnLst>
                <a:cxn ang="0">
                  <a:pos x="8" y="11"/>
                </a:cxn>
                <a:cxn ang="0">
                  <a:pos x="9" y="8"/>
                </a:cxn>
                <a:cxn ang="0">
                  <a:pos x="9" y="7"/>
                </a:cxn>
                <a:cxn ang="0">
                  <a:pos x="11" y="7"/>
                </a:cxn>
                <a:cxn ang="0">
                  <a:pos x="11" y="6"/>
                </a:cxn>
                <a:cxn ang="0">
                  <a:pos x="11" y="4"/>
                </a:cxn>
                <a:cxn ang="0">
                  <a:pos x="12" y="3"/>
                </a:cxn>
                <a:cxn ang="0">
                  <a:pos x="5" y="0"/>
                </a:cxn>
                <a:cxn ang="0">
                  <a:pos x="5" y="1"/>
                </a:cxn>
                <a:cxn ang="0">
                  <a:pos x="3" y="1"/>
                </a:cxn>
                <a:cxn ang="0">
                  <a:pos x="3" y="3"/>
                </a:cxn>
                <a:cxn ang="0">
                  <a:pos x="3" y="4"/>
                </a:cxn>
                <a:cxn ang="0">
                  <a:pos x="2" y="6"/>
                </a:cxn>
                <a:cxn ang="0">
                  <a:pos x="0" y="8"/>
                </a:cxn>
                <a:cxn ang="0">
                  <a:pos x="8" y="11"/>
                </a:cxn>
              </a:cxnLst>
              <a:rect l="0" t="0" r="r" b="b"/>
              <a:pathLst>
                <a:path w="12" h="11">
                  <a:moveTo>
                    <a:pt x="8" y="11"/>
                  </a:moveTo>
                  <a:lnTo>
                    <a:pt x="9" y="8"/>
                  </a:lnTo>
                  <a:lnTo>
                    <a:pt x="9" y="7"/>
                  </a:lnTo>
                  <a:lnTo>
                    <a:pt x="11" y="7"/>
                  </a:lnTo>
                  <a:lnTo>
                    <a:pt x="11" y="6"/>
                  </a:lnTo>
                  <a:lnTo>
                    <a:pt x="11" y="4"/>
                  </a:lnTo>
                  <a:lnTo>
                    <a:pt x="12" y="3"/>
                  </a:lnTo>
                  <a:lnTo>
                    <a:pt x="5" y="0"/>
                  </a:lnTo>
                  <a:lnTo>
                    <a:pt x="5" y="1"/>
                  </a:lnTo>
                  <a:lnTo>
                    <a:pt x="3" y="1"/>
                  </a:lnTo>
                  <a:lnTo>
                    <a:pt x="3" y="3"/>
                  </a:lnTo>
                  <a:lnTo>
                    <a:pt x="3" y="4"/>
                  </a:lnTo>
                  <a:lnTo>
                    <a:pt x="2" y="6"/>
                  </a:lnTo>
                  <a:lnTo>
                    <a:pt x="0" y="8"/>
                  </a:lnTo>
                  <a:lnTo>
                    <a:pt x="8" y="11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97" name="Freeform 501"/>
            <p:cNvSpPr>
              <a:spLocks/>
            </p:cNvSpPr>
            <p:nvPr/>
          </p:nvSpPr>
          <p:spPr bwMode="auto">
            <a:xfrm>
              <a:off x="6195653" y="5435833"/>
              <a:ext cx="111873" cy="96371"/>
            </a:xfrm>
            <a:custGeom>
              <a:avLst/>
              <a:gdLst/>
              <a:ahLst/>
              <a:cxnLst>
                <a:cxn ang="0">
                  <a:pos x="59" y="88"/>
                </a:cxn>
                <a:cxn ang="0">
                  <a:pos x="48" y="83"/>
                </a:cxn>
                <a:cxn ang="0">
                  <a:pos x="38" y="77"/>
                </a:cxn>
                <a:cxn ang="0">
                  <a:pos x="29" y="71"/>
                </a:cxn>
                <a:cxn ang="0">
                  <a:pos x="23" y="65"/>
                </a:cxn>
                <a:cxn ang="0">
                  <a:pos x="18" y="61"/>
                </a:cxn>
                <a:cxn ang="0">
                  <a:pos x="12" y="57"/>
                </a:cxn>
                <a:cxn ang="0">
                  <a:pos x="9" y="52"/>
                </a:cxn>
                <a:cxn ang="0">
                  <a:pos x="7" y="48"/>
                </a:cxn>
                <a:cxn ang="0">
                  <a:pos x="7" y="45"/>
                </a:cxn>
                <a:cxn ang="0">
                  <a:pos x="7" y="42"/>
                </a:cxn>
                <a:cxn ang="0">
                  <a:pos x="7" y="39"/>
                </a:cxn>
                <a:cxn ang="0">
                  <a:pos x="9" y="37"/>
                </a:cxn>
                <a:cxn ang="0">
                  <a:pos x="12" y="35"/>
                </a:cxn>
                <a:cxn ang="0">
                  <a:pos x="15" y="32"/>
                </a:cxn>
                <a:cxn ang="0">
                  <a:pos x="18" y="29"/>
                </a:cxn>
                <a:cxn ang="0">
                  <a:pos x="20" y="26"/>
                </a:cxn>
                <a:cxn ang="0">
                  <a:pos x="30" y="22"/>
                </a:cxn>
                <a:cxn ang="0">
                  <a:pos x="41" y="19"/>
                </a:cxn>
                <a:cxn ang="0">
                  <a:pos x="51" y="15"/>
                </a:cxn>
                <a:cxn ang="0">
                  <a:pos x="62" y="13"/>
                </a:cxn>
                <a:cxn ang="0">
                  <a:pos x="71" y="11"/>
                </a:cxn>
                <a:cxn ang="0">
                  <a:pos x="78" y="9"/>
                </a:cxn>
                <a:cxn ang="0">
                  <a:pos x="85" y="6"/>
                </a:cxn>
                <a:cxn ang="0">
                  <a:pos x="90" y="3"/>
                </a:cxn>
                <a:cxn ang="0">
                  <a:pos x="82" y="0"/>
                </a:cxn>
                <a:cxn ang="0">
                  <a:pos x="81" y="0"/>
                </a:cxn>
                <a:cxn ang="0">
                  <a:pos x="77" y="2"/>
                </a:cxn>
                <a:cxn ang="0">
                  <a:pos x="68" y="3"/>
                </a:cxn>
                <a:cxn ang="0">
                  <a:pos x="59" y="6"/>
                </a:cxn>
                <a:cxn ang="0">
                  <a:pos x="49" y="9"/>
                </a:cxn>
                <a:cxn ang="0">
                  <a:pos x="38" y="12"/>
                </a:cxn>
                <a:cxn ang="0">
                  <a:pos x="28" y="16"/>
                </a:cxn>
                <a:cxn ang="0">
                  <a:pos x="18" y="21"/>
                </a:cxn>
                <a:cxn ang="0">
                  <a:pos x="13" y="24"/>
                </a:cxn>
                <a:cxn ang="0">
                  <a:pos x="9" y="26"/>
                </a:cxn>
                <a:cxn ang="0">
                  <a:pos x="6" y="29"/>
                </a:cxn>
                <a:cxn ang="0">
                  <a:pos x="3" y="34"/>
                </a:cxn>
                <a:cxn ang="0">
                  <a:pos x="0" y="38"/>
                </a:cxn>
                <a:cxn ang="0">
                  <a:pos x="0" y="41"/>
                </a:cxn>
                <a:cxn ang="0">
                  <a:pos x="0" y="45"/>
                </a:cxn>
                <a:cxn ang="0">
                  <a:pos x="2" y="51"/>
                </a:cxn>
                <a:cxn ang="0">
                  <a:pos x="3" y="55"/>
                </a:cxn>
                <a:cxn ang="0">
                  <a:pos x="7" y="60"/>
                </a:cxn>
                <a:cxn ang="0">
                  <a:pos x="12" y="65"/>
                </a:cxn>
                <a:cxn ang="0">
                  <a:pos x="18" y="71"/>
                </a:cxn>
                <a:cxn ang="0">
                  <a:pos x="25" y="77"/>
                </a:cxn>
                <a:cxn ang="0">
                  <a:pos x="33" y="83"/>
                </a:cxn>
                <a:cxn ang="0">
                  <a:pos x="45" y="88"/>
                </a:cxn>
                <a:cxn ang="0">
                  <a:pos x="56" y="96"/>
                </a:cxn>
                <a:cxn ang="0">
                  <a:pos x="59" y="88"/>
                </a:cxn>
              </a:cxnLst>
              <a:rect l="0" t="0" r="r" b="b"/>
              <a:pathLst>
                <a:path w="90" h="96">
                  <a:moveTo>
                    <a:pt x="59" y="88"/>
                  </a:moveTo>
                  <a:lnTo>
                    <a:pt x="48" y="83"/>
                  </a:lnTo>
                  <a:lnTo>
                    <a:pt x="38" y="77"/>
                  </a:lnTo>
                  <a:lnTo>
                    <a:pt x="29" y="71"/>
                  </a:lnTo>
                  <a:lnTo>
                    <a:pt x="23" y="65"/>
                  </a:lnTo>
                  <a:lnTo>
                    <a:pt x="18" y="61"/>
                  </a:lnTo>
                  <a:lnTo>
                    <a:pt x="12" y="57"/>
                  </a:lnTo>
                  <a:lnTo>
                    <a:pt x="9" y="52"/>
                  </a:lnTo>
                  <a:lnTo>
                    <a:pt x="7" y="48"/>
                  </a:lnTo>
                  <a:lnTo>
                    <a:pt x="7" y="45"/>
                  </a:lnTo>
                  <a:lnTo>
                    <a:pt x="7" y="42"/>
                  </a:lnTo>
                  <a:lnTo>
                    <a:pt x="7" y="39"/>
                  </a:lnTo>
                  <a:lnTo>
                    <a:pt x="9" y="37"/>
                  </a:lnTo>
                  <a:lnTo>
                    <a:pt x="12" y="35"/>
                  </a:lnTo>
                  <a:lnTo>
                    <a:pt x="15" y="32"/>
                  </a:lnTo>
                  <a:lnTo>
                    <a:pt x="18" y="29"/>
                  </a:lnTo>
                  <a:lnTo>
                    <a:pt x="20" y="26"/>
                  </a:lnTo>
                  <a:lnTo>
                    <a:pt x="30" y="22"/>
                  </a:lnTo>
                  <a:lnTo>
                    <a:pt x="41" y="19"/>
                  </a:lnTo>
                  <a:lnTo>
                    <a:pt x="51" y="15"/>
                  </a:lnTo>
                  <a:lnTo>
                    <a:pt x="62" y="13"/>
                  </a:lnTo>
                  <a:lnTo>
                    <a:pt x="71" y="11"/>
                  </a:lnTo>
                  <a:lnTo>
                    <a:pt x="78" y="9"/>
                  </a:lnTo>
                  <a:lnTo>
                    <a:pt x="85" y="6"/>
                  </a:lnTo>
                  <a:lnTo>
                    <a:pt x="90" y="3"/>
                  </a:lnTo>
                  <a:lnTo>
                    <a:pt x="82" y="0"/>
                  </a:lnTo>
                  <a:lnTo>
                    <a:pt x="81" y="0"/>
                  </a:lnTo>
                  <a:lnTo>
                    <a:pt x="77" y="2"/>
                  </a:lnTo>
                  <a:lnTo>
                    <a:pt x="68" y="3"/>
                  </a:lnTo>
                  <a:lnTo>
                    <a:pt x="59" y="6"/>
                  </a:lnTo>
                  <a:lnTo>
                    <a:pt x="49" y="9"/>
                  </a:lnTo>
                  <a:lnTo>
                    <a:pt x="38" y="12"/>
                  </a:lnTo>
                  <a:lnTo>
                    <a:pt x="28" y="16"/>
                  </a:lnTo>
                  <a:lnTo>
                    <a:pt x="18" y="21"/>
                  </a:lnTo>
                  <a:lnTo>
                    <a:pt x="13" y="24"/>
                  </a:lnTo>
                  <a:lnTo>
                    <a:pt x="9" y="26"/>
                  </a:lnTo>
                  <a:lnTo>
                    <a:pt x="6" y="29"/>
                  </a:lnTo>
                  <a:lnTo>
                    <a:pt x="3" y="34"/>
                  </a:lnTo>
                  <a:lnTo>
                    <a:pt x="0" y="38"/>
                  </a:lnTo>
                  <a:lnTo>
                    <a:pt x="0" y="41"/>
                  </a:lnTo>
                  <a:lnTo>
                    <a:pt x="0" y="45"/>
                  </a:lnTo>
                  <a:lnTo>
                    <a:pt x="2" y="51"/>
                  </a:lnTo>
                  <a:lnTo>
                    <a:pt x="3" y="55"/>
                  </a:lnTo>
                  <a:lnTo>
                    <a:pt x="7" y="60"/>
                  </a:lnTo>
                  <a:lnTo>
                    <a:pt x="12" y="65"/>
                  </a:lnTo>
                  <a:lnTo>
                    <a:pt x="18" y="71"/>
                  </a:lnTo>
                  <a:lnTo>
                    <a:pt x="25" y="77"/>
                  </a:lnTo>
                  <a:lnTo>
                    <a:pt x="33" y="83"/>
                  </a:lnTo>
                  <a:lnTo>
                    <a:pt x="45" y="88"/>
                  </a:lnTo>
                  <a:lnTo>
                    <a:pt x="56" y="96"/>
                  </a:lnTo>
                  <a:lnTo>
                    <a:pt x="59" y="88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98" name="Freeform 502"/>
            <p:cNvSpPr>
              <a:spLocks/>
            </p:cNvSpPr>
            <p:nvPr/>
          </p:nvSpPr>
          <p:spPr bwMode="auto">
            <a:xfrm>
              <a:off x="6195653" y="5435833"/>
              <a:ext cx="111873" cy="96371"/>
            </a:xfrm>
            <a:custGeom>
              <a:avLst/>
              <a:gdLst/>
              <a:ahLst/>
              <a:cxnLst>
                <a:cxn ang="0">
                  <a:pos x="59" y="88"/>
                </a:cxn>
                <a:cxn ang="0">
                  <a:pos x="48" y="83"/>
                </a:cxn>
                <a:cxn ang="0">
                  <a:pos x="38" y="77"/>
                </a:cxn>
                <a:cxn ang="0">
                  <a:pos x="29" y="71"/>
                </a:cxn>
                <a:cxn ang="0">
                  <a:pos x="23" y="65"/>
                </a:cxn>
                <a:cxn ang="0">
                  <a:pos x="18" y="61"/>
                </a:cxn>
                <a:cxn ang="0">
                  <a:pos x="12" y="57"/>
                </a:cxn>
                <a:cxn ang="0">
                  <a:pos x="9" y="52"/>
                </a:cxn>
                <a:cxn ang="0">
                  <a:pos x="7" y="48"/>
                </a:cxn>
                <a:cxn ang="0">
                  <a:pos x="7" y="45"/>
                </a:cxn>
                <a:cxn ang="0">
                  <a:pos x="7" y="42"/>
                </a:cxn>
                <a:cxn ang="0">
                  <a:pos x="7" y="39"/>
                </a:cxn>
                <a:cxn ang="0">
                  <a:pos x="9" y="37"/>
                </a:cxn>
                <a:cxn ang="0">
                  <a:pos x="12" y="35"/>
                </a:cxn>
                <a:cxn ang="0">
                  <a:pos x="15" y="32"/>
                </a:cxn>
                <a:cxn ang="0">
                  <a:pos x="18" y="29"/>
                </a:cxn>
                <a:cxn ang="0">
                  <a:pos x="20" y="26"/>
                </a:cxn>
                <a:cxn ang="0">
                  <a:pos x="30" y="22"/>
                </a:cxn>
                <a:cxn ang="0">
                  <a:pos x="41" y="19"/>
                </a:cxn>
                <a:cxn ang="0">
                  <a:pos x="51" y="15"/>
                </a:cxn>
                <a:cxn ang="0">
                  <a:pos x="62" y="13"/>
                </a:cxn>
                <a:cxn ang="0">
                  <a:pos x="71" y="11"/>
                </a:cxn>
                <a:cxn ang="0">
                  <a:pos x="78" y="9"/>
                </a:cxn>
                <a:cxn ang="0">
                  <a:pos x="85" y="6"/>
                </a:cxn>
                <a:cxn ang="0">
                  <a:pos x="90" y="3"/>
                </a:cxn>
                <a:cxn ang="0">
                  <a:pos x="82" y="0"/>
                </a:cxn>
                <a:cxn ang="0">
                  <a:pos x="81" y="0"/>
                </a:cxn>
                <a:cxn ang="0">
                  <a:pos x="77" y="2"/>
                </a:cxn>
                <a:cxn ang="0">
                  <a:pos x="68" y="3"/>
                </a:cxn>
                <a:cxn ang="0">
                  <a:pos x="59" y="6"/>
                </a:cxn>
                <a:cxn ang="0">
                  <a:pos x="49" y="9"/>
                </a:cxn>
                <a:cxn ang="0">
                  <a:pos x="38" y="12"/>
                </a:cxn>
                <a:cxn ang="0">
                  <a:pos x="28" y="16"/>
                </a:cxn>
                <a:cxn ang="0">
                  <a:pos x="18" y="21"/>
                </a:cxn>
                <a:cxn ang="0">
                  <a:pos x="13" y="24"/>
                </a:cxn>
                <a:cxn ang="0">
                  <a:pos x="9" y="26"/>
                </a:cxn>
                <a:cxn ang="0">
                  <a:pos x="6" y="29"/>
                </a:cxn>
                <a:cxn ang="0">
                  <a:pos x="3" y="34"/>
                </a:cxn>
                <a:cxn ang="0">
                  <a:pos x="0" y="38"/>
                </a:cxn>
                <a:cxn ang="0">
                  <a:pos x="0" y="41"/>
                </a:cxn>
                <a:cxn ang="0">
                  <a:pos x="0" y="45"/>
                </a:cxn>
                <a:cxn ang="0">
                  <a:pos x="2" y="51"/>
                </a:cxn>
                <a:cxn ang="0">
                  <a:pos x="3" y="55"/>
                </a:cxn>
                <a:cxn ang="0">
                  <a:pos x="7" y="60"/>
                </a:cxn>
                <a:cxn ang="0">
                  <a:pos x="12" y="65"/>
                </a:cxn>
                <a:cxn ang="0">
                  <a:pos x="18" y="71"/>
                </a:cxn>
                <a:cxn ang="0">
                  <a:pos x="25" y="77"/>
                </a:cxn>
                <a:cxn ang="0">
                  <a:pos x="33" y="83"/>
                </a:cxn>
                <a:cxn ang="0">
                  <a:pos x="45" y="88"/>
                </a:cxn>
                <a:cxn ang="0">
                  <a:pos x="56" y="96"/>
                </a:cxn>
                <a:cxn ang="0">
                  <a:pos x="59" y="88"/>
                </a:cxn>
              </a:cxnLst>
              <a:rect l="0" t="0" r="r" b="b"/>
              <a:pathLst>
                <a:path w="90" h="96">
                  <a:moveTo>
                    <a:pt x="59" y="88"/>
                  </a:moveTo>
                  <a:lnTo>
                    <a:pt x="48" y="83"/>
                  </a:lnTo>
                  <a:lnTo>
                    <a:pt x="38" y="77"/>
                  </a:lnTo>
                  <a:lnTo>
                    <a:pt x="29" y="71"/>
                  </a:lnTo>
                  <a:lnTo>
                    <a:pt x="23" y="65"/>
                  </a:lnTo>
                  <a:lnTo>
                    <a:pt x="18" y="61"/>
                  </a:lnTo>
                  <a:lnTo>
                    <a:pt x="12" y="57"/>
                  </a:lnTo>
                  <a:lnTo>
                    <a:pt x="9" y="52"/>
                  </a:lnTo>
                  <a:lnTo>
                    <a:pt x="7" y="48"/>
                  </a:lnTo>
                  <a:lnTo>
                    <a:pt x="7" y="45"/>
                  </a:lnTo>
                  <a:lnTo>
                    <a:pt x="7" y="42"/>
                  </a:lnTo>
                  <a:lnTo>
                    <a:pt x="7" y="39"/>
                  </a:lnTo>
                  <a:lnTo>
                    <a:pt x="9" y="37"/>
                  </a:lnTo>
                  <a:lnTo>
                    <a:pt x="12" y="35"/>
                  </a:lnTo>
                  <a:lnTo>
                    <a:pt x="15" y="32"/>
                  </a:lnTo>
                  <a:lnTo>
                    <a:pt x="18" y="29"/>
                  </a:lnTo>
                  <a:lnTo>
                    <a:pt x="20" y="26"/>
                  </a:lnTo>
                  <a:lnTo>
                    <a:pt x="30" y="22"/>
                  </a:lnTo>
                  <a:lnTo>
                    <a:pt x="41" y="19"/>
                  </a:lnTo>
                  <a:lnTo>
                    <a:pt x="51" y="15"/>
                  </a:lnTo>
                  <a:lnTo>
                    <a:pt x="62" y="13"/>
                  </a:lnTo>
                  <a:lnTo>
                    <a:pt x="71" y="11"/>
                  </a:lnTo>
                  <a:lnTo>
                    <a:pt x="78" y="9"/>
                  </a:lnTo>
                  <a:lnTo>
                    <a:pt x="85" y="6"/>
                  </a:lnTo>
                  <a:lnTo>
                    <a:pt x="90" y="3"/>
                  </a:lnTo>
                  <a:lnTo>
                    <a:pt x="82" y="0"/>
                  </a:lnTo>
                  <a:lnTo>
                    <a:pt x="81" y="0"/>
                  </a:lnTo>
                  <a:lnTo>
                    <a:pt x="77" y="2"/>
                  </a:lnTo>
                  <a:lnTo>
                    <a:pt x="68" y="3"/>
                  </a:lnTo>
                  <a:lnTo>
                    <a:pt x="59" y="6"/>
                  </a:lnTo>
                  <a:lnTo>
                    <a:pt x="49" y="9"/>
                  </a:lnTo>
                  <a:lnTo>
                    <a:pt x="38" y="12"/>
                  </a:lnTo>
                  <a:lnTo>
                    <a:pt x="28" y="16"/>
                  </a:lnTo>
                  <a:lnTo>
                    <a:pt x="18" y="21"/>
                  </a:lnTo>
                  <a:lnTo>
                    <a:pt x="13" y="24"/>
                  </a:lnTo>
                  <a:lnTo>
                    <a:pt x="9" y="26"/>
                  </a:lnTo>
                  <a:lnTo>
                    <a:pt x="6" y="29"/>
                  </a:lnTo>
                  <a:lnTo>
                    <a:pt x="3" y="34"/>
                  </a:lnTo>
                  <a:lnTo>
                    <a:pt x="0" y="38"/>
                  </a:lnTo>
                  <a:lnTo>
                    <a:pt x="0" y="41"/>
                  </a:lnTo>
                  <a:lnTo>
                    <a:pt x="0" y="45"/>
                  </a:lnTo>
                  <a:lnTo>
                    <a:pt x="2" y="51"/>
                  </a:lnTo>
                  <a:lnTo>
                    <a:pt x="3" y="55"/>
                  </a:lnTo>
                  <a:lnTo>
                    <a:pt x="7" y="60"/>
                  </a:lnTo>
                  <a:lnTo>
                    <a:pt x="12" y="65"/>
                  </a:lnTo>
                  <a:lnTo>
                    <a:pt x="18" y="71"/>
                  </a:lnTo>
                  <a:lnTo>
                    <a:pt x="25" y="77"/>
                  </a:lnTo>
                  <a:lnTo>
                    <a:pt x="33" y="83"/>
                  </a:lnTo>
                  <a:lnTo>
                    <a:pt x="45" y="88"/>
                  </a:lnTo>
                  <a:lnTo>
                    <a:pt x="56" y="96"/>
                  </a:lnTo>
                  <a:lnTo>
                    <a:pt x="59" y="88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99" name="Freeform 503"/>
            <p:cNvSpPr>
              <a:spLocks/>
            </p:cNvSpPr>
            <p:nvPr/>
          </p:nvSpPr>
          <p:spPr bwMode="auto">
            <a:xfrm>
              <a:off x="6264395" y="5450892"/>
              <a:ext cx="105134" cy="101390"/>
            </a:xfrm>
            <a:custGeom>
              <a:avLst/>
              <a:gdLst/>
              <a:ahLst/>
              <a:cxnLst>
                <a:cxn ang="0">
                  <a:pos x="55" y="0"/>
                </a:cxn>
                <a:cxn ang="0">
                  <a:pos x="55" y="6"/>
                </a:cxn>
                <a:cxn ang="0">
                  <a:pos x="57" y="11"/>
                </a:cxn>
                <a:cxn ang="0">
                  <a:pos x="60" y="19"/>
                </a:cxn>
                <a:cxn ang="0">
                  <a:pos x="64" y="29"/>
                </a:cxn>
                <a:cxn ang="0">
                  <a:pos x="68" y="39"/>
                </a:cxn>
                <a:cxn ang="0">
                  <a:pos x="71" y="49"/>
                </a:cxn>
                <a:cxn ang="0">
                  <a:pos x="74" y="59"/>
                </a:cxn>
                <a:cxn ang="0">
                  <a:pos x="77" y="69"/>
                </a:cxn>
                <a:cxn ang="0">
                  <a:pos x="77" y="73"/>
                </a:cxn>
                <a:cxn ang="0">
                  <a:pos x="77" y="78"/>
                </a:cxn>
                <a:cxn ang="0">
                  <a:pos x="77" y="82"/>
                </a:cxn>
                <a:cxn ang="0">
                  <a:pos x="75" y="85"/>
                </a:cxn>
                <a:cxn ang="0">
                  <a:pos x="74" y="88"/>
                </a:cxn>
                <a:cxn ang="0">
                  <a:pos x="73" y="89"/>
                </a:cxn>
                <a:cxn ang="0">
                  <a:pos x="70" y="91"/>
                </a:cxn>
                <a:cxn ang="0">
                  <a:pos x="67" y="92"/>
                </a:cxn>
                <a:cxn ang="0">
                  <a:pos x="62" y="92"/>
                </a:cxn>
                <a:cxn ang="0">
                  <a:pos x="58" y="94"/>
                </a:cxn>
                <a:cxn ang="0">
                  <a:pos x="51" y="92"/>
                </a:cxn>
                <a:cxn ang="0">
                  <a:pos x="44" y="91"/>
                </a:cxn>
                <a:cxn ang="0">
                  <a:pos x="35" y="88"/>
                </a:cxn>
                <a:cxn ang="0">
                  <a:pos x="26" y="84"/>
                </a:cxn>
                <a:cxn ang="0">
                  <a:pos x="15" y="79"/>
                </a:cxn>
                <a:cxn ang="0">
                  <a:pos x="3" y="73"/>
                </a:cxn>
                <a:cxn ang="0">
                  <a:pos x="0" y="81"/>
                </a:cxn>
                <a:cxn ang="0">
                  <a:pos x="12" y="86"/>
                </a:cxn>
                <a:cxn ang="0">
                  <a:pos x="24" y="91"/>
                </a:cxn>
                <a:cxn ang="0">
                  <a:pos x="34" y="95"/>
                </a:cxn>
                <a:cxn ang="0">
                  <a:pos x="42" y="98"/>
                </a:cxn>
                <a:cxn ang="0">
                  <a:pos x="50" y="99"/>
                </a:cxn>
                <a:cxn ang="0">
                  <a:pos x="57" y="101"/>
                </a:cxn>
                <a:cxn ang="0">
                  <a:pos x="64" y="99"/>
                </a:cxn>
                <a:cxn ang="0">
                  <a:pos x="68" y="99"/>
                </a:cxn>
                <a:cxn ang="0">
                  <a:pos x="73" y="98"/>
                </a:cxn>
                <a:cxn ang="0">
                  <a:pos x="77" y="95"/>
                </a:cxn>
                <a:cxn ang="0">
                  <a:pos x="80" y="91"/>
                </a:cxn>
                <a:cxn ang="0">
                  <a:pos x="81" y="88"/>
                </a:cxn>
                <a:cxn ang="0">
                  <a:pos x="83" y="84"/>
                </a:cxn>
                <a:cxn ang="0">
                  <a:pos x="84" y="78"/>
                </a:cxn>
                <a:cxn ang="0">
                  <a:pos x="84" y="73"/>
                </a:cxn>
                <a:cxn ang="0">
                  <a:pos x="84" y="69"/>
                </a:cxn>
                <a:cxn ang="0">
                  <a:pos x="81" y="58"/>
                </a:cxn>
                <a:cxn ang="0">
                  <a:pos x="78" y="47"/>
                </a:cxn>
                <a:cxn ang="0">
                  <a:pos x="74" y="36"/>
                </a:cxn>
                <a:cxn ang="0">
                  <a:pos x="71" y="26"/>
                </a:cxn>
                <a:cxn ang="0">
                  <a:pos x="67" y="17"/>
                </a:cxn>
                <a:cxn ang="0">
                  <a:pos x="64" y="10"/>
                </a:cxn>
                <a:cxn ang="0">
                  <a:pos x="62" y="4"/>
                </a:cxn>
                <a:cxn ang="0">
                  <a:pos x="61" y="4"/>
                </a:cxn>
                <a:cxn ang="0">
                  <a:pos x="55" y="0"/>
                </a:cxn>
              </a:cxnLst>
              <a:rect l="0" t="0" r="r" b="b"/>
              <a:pathLst>
                <a:path w="84" h="101">
                  <a:moveTo>
                    <a:pt x="55" y="0"/>
                  </a:moveTo>
                  <a:lnTo>
                    <a:pt x="55" y="6"/>
                  </a:lnTo>
                  <a:lnTo>
                    <a:pt x="57" y="11"/>
                  </a:lnTo>
                  <a:lnTo>
                    <a:pt x="60" y="19"/>
                  </a:lnTo>
                  <a:lnTo>
                    <a:pt x="64" y="29"/>
                  </a:lnTo>
                  <a:lnTo>
                    <a:pt x="68" y="39"/>
                  </a:lnTo>
                  <a:lnTo>
                    <a:pt x="71" y="49"/>
                  </a:lnTo>
                  <a:lnTo>
                    <a:pt x="74" y="59"/>
                  </a:lnTo>
                  <a:lnTo>
                    <a:pt x="77" y="69"/>
                  </a:lnTo>
                  <a:lnTo>
                    <a:pt x="77" y="73"/>
                  </a:lnTo>
                  <a:lnTo>
                    <a:pt x="77" y="78"/>
                  </a:lnTo>
                  <a:lnTo>
                    <a:pt x="77" y="82"/>
                  </a:lnTo>
                  <a:lnTo>
                    <a:pt x="75" y="85"/>
                  </a:lnTo>
                  <a:lnTo>
                    <a:pt x="74" y="88"/>
                  </a:lnTo>
                  <a:lnTo>
                    <a:pt x="73" y="89"/>
                  </a:lnTo>
                  <a:lnTo>
                    <a:pt x="70" y="91"/>
                  </a:lnTo>
                  <a:lnTo>
                    <a:pt x="67" y="92"/>
                  </a:lnTo>
                  <a:lnTo>
                    <a:pt x="62" y="92"/>
                  </a:lnTo>
                  <a:lnTo>
                    <a:pt x="58" y="94"/>
                  </a:lnTo>
                  <a:lnTo>
                    <a:pt x="51" y="92"/>
                  </a:lnTo>
                  <a:lnTo>
                    <a:pt x="44" y="91"/>
                  </a:lnTo>
                  <a:lnTo>
                    <a:pt x="35" y="88"/>
                  </a:lnTo>
                  <a:lnTo>
                    <a:pt x="26" y="84"/>
                  </a:lnTo>
                  <a:lnTo>
                    <a:pt x="15" y="79"/>
                  </a:lnTo>
                  <a:lnTo>
                    <a:pt x="3" y="73"/>
                  </a:lnTo>
                  <a:lnTo>
                    <a:pt x="0" y="81"/>
                  </a:lnTo>
                  <a:lnTo>
                    <a:pt x="12" y="86"/>
                  </a:lnTo>
                  <a:lnTo>
                    <a:pt x="24" y="91"/>
                  </a:lnTo>
                  <a:lnTo>
                    <a:pt x="34" y="95"/>
                  </a:lnTo>
                  <a:lnTo>
                    <a:pt x="42" y="98"/>
                  </a:lnTo>
                  <a:lnTo>
                    <a:pt x="50" y="99"/>
                  </a:lnTo>
                  <a:lnTo>
                    <a:pt x="57" y="101"/>
                  </a:lnTo>
                  <a:lnTo>
                    <a:pt x="64" y="99"/>
                  </a:lnTo>
                  <a:lnTo>
                    <a:pt x="68" y="99"/>
                  </a:lnTo>
                  <a:lnTo>
                    <a:pt x="73" y="98"/>
                  </a:lnTo>
                  <a:lnTo>
                    <a:pt x="77" y="95"/>
                  </a:lnTo>
                  <a:lnTo>
                    <a:pt x="80" y="91"/>
                  </a:lnTo>
                  <a:lnTo>
                    <a:pt x="81" y="88"/>
                  </a:lnTo>
                  <a:lnTo>
                    <a:pt x="83" y="84"/>
                  </a:lnTo>
                  <a:lnTo>
                    <a:pt x="84" y="78"/>
                  </a:lnTo>
                  <a:lnTo>
                    <a:pt x="84" y="73"/>
                  </a:lnTo>
                  <a:lnTo>
                    <a:pt x="84" y="69"/>
                  </a:lnTo>
                  <a:lnTo>
                    <a:pt x="81" y="58"/>
                  </a:lnTo>
                  <a:lnTo>
                    <a:pt x="78" y="47"/>
                  </a:lnTo>
                  <a:lnTo>
                    <a:pt x="74" y="36"/>
                  </a:lnTo>
                  <a:lnTo>
                    <a:pt x="71" y="26"/>
                  </a:lnTo>
                  <a:lnTo>
                    <a:pt x="67" y="17"/>
                  </a:lnTo>
                  <a:lnTo>
                    <a:pt x="64" y="10"/>
                  </a:lnTo>
                  <a:lnTo>
                    <a:pt x="62" y="4"/>
                  </a:lnTo>
                  <a:lnTo>
                    <a:pt x="61" y="4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0" name="Freeform 504"/>
            <p:cNvSpPr>
              <a:spLocks/>
            </p:cNvSpPr>
            <p:nvPr/>
          </p:nvSpPr>
          <p:spPr bwMode="auto">
            <a:xfrm>
              <a:off x="6264395" y="5450892"/>
              <a:ext cx="105134" cy="101390"/>
            </a:xfrm>
            <a:custGeom>
              <a:avLst/>
              <a:gdLst/>
              <a:ahLst/>
              <a:cxnLst>
                <a:cxn ang="0">
                  <a:pos x="55" y="0"/>
                </a:cxn>
                <a:cxn ang="0">
                  <a:pos x="55" y="6"/>
                </a:cxn>
                <a:cxn ang="0">
                  <a:pos x="57" y="11"/>
                </a:cxn>
                <a:cxn ang="0">
                  <a:pos x="60" y="19"/>
                </a:cxn>
                <a:cxn ang="0">
                  <a:pos x="64" y="29"/>
                </a:cxn>
                <a:cxn ang="0">
                  <a:pos x="68" y="39"/>
                </a:cxn>
                <a:cxn ang="0">
                  <a:pos x="71" y="49"/>
                </a:cxn>
                <a:cxn ang="0">
                  <a:pos x="74" y="59"/>
                </a:cxn>
                <a:cxn ang="0">
                  <a:pos x="77" y="69"/>
                </a:cxn>
                <a:cxn ang="0">
                  <a:pos x="77" y="73"/>
                </a:cxn>
                <a:cxn ang="0">
                  <a:pos x="77" y="78"/>
                </a:cxn>
                <a:cxn ang="0">
                  <a:pos x="77" y="82"/>
                </a:cxn>
                <a:cxn ang="0">
                  <a:pos x="75" y="85"/>
                </a:cxn>
                <a:cxn ang="0">
                  <a:pos x="74" y="88"/>
                </a:cxn>
                <a:cxn ang="0">
                  <a:pos x="73" y="89"/>
                </a:cxn>
                <a:cxn ang="0">
                  <a:pos x="70" y="91"/>
                </a:cxn>
                <a:cxn ang="0">
                  <a:pos x="67" y="92"/>
                </a:cxn>
                <a:cxn ang="0">
                  <a:pos x="62" y="92"/>
                </a:cxn>
                <a:cxn ang="0">
                  <a:pos x="58" y="94"/>
                </a:cxn>
                <a:cxn ang="0">
                  <a:pos x="51" y="92"/>
                </a:cxn>
                <a:cxn ang="0">
                  <a:pos x="44" y="91"/>
                </a:cxn>
                <a:cxn ang="0">
                  <a:pos x="35" y="88"/>
                </a:cxn>
                <a:cxn ang="0">
                  <a:pos x="26" y="84"/>
                </a:cxn>
                <a:cxn ang="0">
                  <a:pos x="15" y="79"/>
                </a:cxn>
                <a:cxn ang="0">
                  <a:pos x="3" y="73"/>
                </a:cxn>
                <a:cxn ang="0">
                  <a:pos x="0" y="81"/>
                </a:cxn>
                <a:cxn ang="0">
                  <a:pos x="12" y="86"/>
                </a:cxn>
                <a:cxn ang="0">
                  <a:pos x="24" y="91"/>
                </a:cxn>
                <a:cxn ang="0">
                  <a:pos x="34" y="95"/>
                </a:cxn>
                <a:cxn ang="0">
                  <a:pos x="42" y="98"/>
                </a:cxn>
                <a:cxn ang="0">
                  <a:pos x="50" y="99"/>
                </a:cxn>
                <a:cxn ang="0">
                  <a:pos x="57" y="101"/>
                </a:cxn>
                <a:cxn ang="0">
                  <a:pos x="64" y="99"/>
                </a:cxn>
                <a:cxn ang="0">
                  <a:pos x="68" y="99"/>
                </a:cxn>
                <a:cxn ang="0">
                  <a:pos x="73" y="98"/>
                </a:cxn>
                <a:cxn ang="0">
                  <a:pos x="77" y="95"/>
                </a:cxn>
                <a:cxn ang="0">
                  <a:pos x="80" y="91"/>
                </a:cxn>
                <a:cxn ang="0">
                  <a:pos x="81" y="88"/>
                </a:cxn>
                <a:cxn ang="0">
                  <a:pos x="83" y="84"/>
                </a:cxn>
                <a:cxn ang="0">
                  <a:pos x="84" y="78"/>
                </a:cxn>
                <a:cxn ang="0">
                  <a:pos x="84" y="73"/>
                </a:cxn>
                <a:cxn ang="0">
                  <a:pos x="84" y="69"/>
                </a:cxn>
                <a:cxn ang="0">
                  <a:pos x="81" y="58"/>
                </a:cxn>
                <a:cxn ang="0">
                  <a:pos x="78" y="47"/>
                </a:cxn>
                <a:cxn ang="0">
                  <a:pos x="74" y="36"/>
                </a:cxn>
                <a:cxn ang="0">
                  <a:pos x="71" y="26"/>
                </a:cxn>
                <a:cxn ang="0">
                  <a:pos x="67" y="17"/>
                </a:cxn>
                <a:cxn ang="0">
                  <a:pos x="64" y="10"/>
                </a:cxn>
                <a:cxn ang="0">
                  <a:pos x="62" y="4"/>
                </a:cxn>
                <a:cxn ang="0">
                  <a:pos x="61" y="4"/>
                </a:cxn>
                <a:cxn ang="0">
                  <a:pos x="55" y="0"/>
                </a:cxn>
              </a:cxnLst>
              <a:rect l="0" t="0" r="r" b="b"/>
              <a:pathLst>
                <a:path w="84" h="101">
                  <a:moveTo>
                    <a:pt x="55" y="0"/>
                  </a:moveTo>
                  <a:lnTo>
                    <a:pt x="55" y="6"/>
                  </a:lnTo>
                  <a:lnTo>
                    <a:pt x="57" y="11"/>
                  </a:lnTo>
                  <a:lnTo>
                    <a:pt x="60" y="19"/>
                  </a:lnTo>
                  <a:lnTo>
                    <a:pt x="64" y="29"/>
                  </a:lnTo>
                  <a:lnTo>
                    <a:pt x="68" y="39"/>
                  </a:lnTo>
                  <a:lnTo>
                    <a:pt x="71" y="49"/>
                  </a:lnTo>
                  <a:lnTo>
                    <a:pt x="74" y="59"/>
                  </a:lnTo>
                  <a:lnTo>
                    <a:pt x="77" y="69"/>
                  </a:lnTo>
                  <a:lnTo>
                    <a:pt x="77" y="73"/>
                  </a:lnTo>
                  <a:lnTo>
                    <a:pt x="77" y="78"/>
                  </a:lnTo>
                  <a:lnTo>
                    <a:pt x="77" y="82"/>
                  </a:lnTo>
                  <a:lnTo>
                    <a:pt x="75" y="85"/>
                  </a:lnTo>
                  <a:lnTo>
                    <a:pt x="74" y="88"/>
                  </a:lnTo>
                  <a:lnTo>
                    <a:pt x="73" y="89"/>
                  </a:lnTo>
                  <a:lnTo>
                    <a:pt x="70" y="91"/>
                  </a:lnTo>
                  <a:lnTo>
                    <a:pt x="67" y="92"/>
                  </a:lnTo>
                  <a:lnTo>
                    <a:pt x="62" y="92"/>
                  </a:lnTo>
                  <a:lnTo>
                    <a:pt x="58" y="94"/>
                  </a:lnTo>
                  <a:lnTo>
                    <a:pt x="51" y="92"/>
                  </a:lnTo>
                  <a:lnTo>
                    <a:pt x="44" y="91"/>
                  </a:lnTo>
                  <a:lnTo>
                    <a:pt x="35" y="88"/>
                  </a:lnTo>
                  <a:lnTo>
                    <a:pt x="26" y="84"/>
                  </a:lnTo>
                  <a:lnTo>
                    <a:pt x="15" y="79"/>
                  </a:lnTo>
                  <a:lnTo>
                    <a:pt x="3" y="73"/>
                  </a:lnTo>
                  <a:lnTo>
                    <a:pt x="0" y="81"/>
                  </a:lnTo>
                  <a:lnTo>
                    <a:pt x="12" y="86"/>
                  </a:lnTo>
                  <a:lnTo>
                    <a:pt x="24" y="91"/>
                  </a:lnTo>
                  <a:lnTo>
                    <a:pt x="34" y="95"/>
                  </a:lnTo>
                  <a:lnTo>
                    <a:pt x="42" y="98"/>
                  </a:lnTo>
                  <a:lnTo>
                    <a:pt x="50" y="99"/>
                  </a:lnTo>
                  <a:lnTo>
                    <a:pt x="57" y="101"/>
                  </a:lnTo>
                  <a:lnTo>
                    <a:pt x="64" y="99"/>
                  </a:lnTo>
                  <a:lnTo>
                    <a:pt x="68" y="99"/>
                  </a:lnTo>
                  <a:lnTo>
                    <a:pt x="73" y="98"/>
                  </a:lnTo>
                  <a:lnTo>
                    <a:pt x="77" y="95"/>
                  </a:lnTo>
                  <a:lnTo>
                    <a:pt x="80" y="91"/>
                  </a:lnTo>
                  <a:lnTo>
                    <a:pt x="81" y="88"/>
                  </a:lnTo>
                  <a:lnTo>
                    <a:pt x="83" y="84"/>
                  </a:lnTo>
                  <a:lnTo>
                    <a:pt x="84" y="78"/>
                  </a:lnTo>
                  <a:lnTo>
                    <a:pt x="84" y="73"/>
                  </a:lnTo>
                  <a:lnTo>
                    <a:pt x="84" y="69"/>
                  </a:lnTo>
                  <a:lnTo>
                    <a:pt x="81" y="58"/>
                  </a:lnTo>
                  <a:lnTo>
                    <a:pt x="78" y="47"/>
                  </a:lnTo>
                  <a:lnTo>
                    <a:pt x="74" y="36"/>
                  </a:lnTo>
                  <a:lnTo>
                    <a:pt x="71" y="26"/>
                  </a:lnTo>
                  <a:lnTo>
                    <a:pt x="67" y="17"/>
                  </a:lnTo>
                  <a:lnTo>
                    <a:pt x="64" y="10"/>
                  </a:lnTo>
                  <a:lnTo>
                    <a:pt x="62" y="4"/>
                  </a:lnTo>
                  <a:lnTo>
                    <a:pt x="61" y="4"/>
                  </a:lnTo>
                  <a:lnTo>
                    <a:pt x="55" y="0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1" name="Freeform 505"/>
            <p:cNvSpPr>
              <a:spLocks/>
            </p:cNvSpPr>
            <p:nvPr/>
          </p:nvSpPr>
          <p:spPr bwMode="auto">
            <a:xfrm>
              <a:off x="6333137" y="5441857"/>
              <a:ext cx="14826" cy="13051"/>
            </a:xfrm>
            <a:custGeom>
              <a:avLst/>
              <a:gdLst/>
              <a:ahLst/>
              <a:cxnLst>
                <a:cxn ang="0">
                  <a:pos x="9" y="2"/>
                </a:cxn>
                <a:cxn ang="0">
                  <a:pos x="5" y="0"/>
                </a:cxn>
                <a:cxn ang="0">
                  <a:pos x="0" y="9"/>
                </a:cxn>
                <a:cxn ang="0">
                  <a:pos x="7" y="13"/>
                </a:cxn>
                <a:cxn ang="0">
                  <a:pos x="12" y="3"/>
                </a:cxn>
                <a:cxn ang="0">
                  <a:pos x="9" y="2"/>
                </a:cxn>
              </a:cxnLst>
              <a:rect l="0" t="0" r="r" b="b"/>
              <a:pathLst>
                <a:path w="12" h="13">
                  <a:moveTo>
                    <a:pt x="9" y="2"/>
                  </a:moveTo>
                  <a:lnTo>
                    <a:pt x="5" y="0"/>
                  </a:lnTo>
                  <a:lnTo>
                    <a:pt x="0" y="9"/>
                  </a:lnTo>
                  <a:lnTo>
                    <a:pt x="7" y="13"/>
                  </a:lnTo>
                  <a:lnTo>
                    <a:pt x="12" y="3"/>
                  </a:lnTo>
                  <a:lnTo>
                    <a:pt x="9" y="2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2" name="Freeform 506"/>
            <p:cNvSpPr>
              <a:spLocks/>
            </p:cNvSpPr>
            <p:nvPr/>
          </p:nvSpPr>
          <p:spPr bwMode="auto">
            <a:xfrm>
              <a:off x="6333137" y="5441857"/>
              <a:ext cx="14826" cy="13051"/>
            </a:xfrm>
            <a:custGeom>
              <a:avLst/>
              <a:gdLst/>
              <a:ahLst/>
              <a:cxnLst>
                <a:cxn ang="0">
                  <a:pos x="9" y="2"/>
                </a:cxn>
                <a:cxn ang="0">
                  <a:pos x="5" y="0"/>
                </a:cxn>
                <a:cxn ang="0">
                  <a:pos x="0" y="9"/>
                </a:cxn>
                <a:cxn ang="0">
                  <a:pos x="7" y="13"/>
                </a:cxn>
                <a:cxn ang="0">
                  <a:pos x="12" y="3"/>
                </a:cxn>
                <a:cxn ang="0">
                  <a:pos x="9" y="2"/>
                </a:cxn>
              </a:cxnLst>
              <a:rect l="0" t="0" r="r" b="b"/>
              <a:pathLst>
                <a:path w="12" h="13">
                  <a:moveTo>
                    <a:pt x="9" y="2"/>
                  </a:moveTo>
                  <a:lnTo>
                    <a:pt x="5" y="0"/>
                  </a:lnTo>
                  <a:lnTo>
                    <a:pt x="0" y="9"/>
                  </a:lnTo>
                  <a:lnTo>
                    <a:pt x="7" y="13"/>
                  </a:lnTo>
                  <a:lnTo>
                    <a:pt x="12" y="3"/>
                  </a:lnTo>
                  <a:lnTo>
                    <a:pt x="9" y="2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3" name="Freeform 507"/>
            <p:cNvSpPr>
              <a:spLocks/>
            </p:cNvSpPr>
            <p:nvPr/>
          </p:nvSpPr>
          <p:spPr bwMode="auto">
            <a:xfrm>
              <a:off x="6296744" y="5204946"/>
              <a:ext cx="16175" cy="13051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3" y="3"/>
                </a:cxn>
                <a:cxn ang="0">
                  <a:pos x="3" y="4"/>
                </a:cxn>
                <a:cxn ang="0">
                  <a:pos x="3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7"/>
                </a:cxn>
                <a:cxn ang="0">
                  <a:pos x="2" y="7"/>
                </a:cxn>
                <a:cxn ang="0">
                  <a:pos x="0" y="8"/>
                </a:cxn>
                <a:cxn ang="0">
                  <a:pos x="8" y="13"/>
                </a:cxn>
                <a:cxn ang="0">
                  <a:pos x="9" y="11"/>
                </a:cxn>
                <a:cxn ang="0">
                  <a:pos x="9" y="10"/>
                </a:cxn>
                <a:cxn ang="0">
                  <a:pos x="9" y="10"/>
                </a:cxn>
                <a:cxn ang="0">
                  <a:pos x="9" y="8"/>
                </a:cxn>
                <a:cxn ang="0">
                  <a:pos x="9" y="8"/>
                </a:cxn>
                <a:cxn ang="0">
                  <a:pos x="11" y="7"/>
                </a:cxn>
                <a:cxn ang="0">
                  <a:pos x="11" y="5"/>
                </a:cxn>
                <a:cxn ang="0">
                  <a:pos x="12" y="3"/>
                </a:cxn>
                <a:cxn ang="0">
                  <a:pos x="5" y="0"/>
                </a:cxn>
              </a:cxnLst>
              <a:rect l="0" t="0" r="r" b="b"/>
              <a:pathLst>
                <a:path w="12" h="13">
                  <a:moveTo>
                    <a:pt x="5" y="0"/>
                  </a:moveTo>
                  <a:lnTo>
                    <a:pt x="3" y="3"/>
                  </a:lnTo>
                  <a:lnTo>
                    <a:pt x="3" y="4"/>
                  </a:lnTo>
                  <a:lnTo>
                    <a:pt x="3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7"/>
                  </a:lnTo>
                  <a:lnTo>
                    <a:pt x="2" y="7"/>
                  </a:lnTo>
                  <a:lnTo>
                    <a:pt x="0" y="8"/>
                  </a:lnTo>
                  <a:lnTo>
                    <a:pt x="8" y="13"/>
                  </a:lnTo>
                  <a:lnTo>
                    <a:pt x="9" y="11"/>
                  </a:lnTo>
                  <a:lnTo>
                    <a:pt x="9" y="10"/>
                  </a:lnTo>
                  <a:lnTo>
                    <a:pt x="9" y="10"/>
                  </a:lnTo>
                  <a:lnTo>
                    <a:pt x="9" y="8"/>
                  </a:lnTo>
                  <a:lnTo>
                    <a:pt x="9" y="8"/>
                  </a:lnTo>
                  <a:lnTo>
                    <a:pt x="11" y="7"/>
                  </a:lnTo>
                  <a:lnTo>
                    <a:pt x="11" y="5"/>
                  </a:lnTo>
                  <a:lnTo>
                    <a:pt x="12" y="3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" name="Freeform 508"/>
            <p:cNvSpPr>
              <a:spLocks/>
            </p:cNvSpPr>
            <p:nvPr/>
          </p:nvSpPr>
          <p:spPr bwMode="auto">
            <a:xfrm>
              <a:off x="6296744" y="5204946"/>
              <a:ext cx="16175" cy="13051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3" y="3"/>
                </a:cxn>
                <a:cxn ang="0">
                  <a:pos x="3" y="4"/>
                </a:cxn>
                <a:cxn ang="0">
                  <a:pos x="3" y="5"/>
                </a:cxn>
                <a:cxn ang="0">
                  <a:pos x="2" y="5"/>
                </a:cxn>
                <a:cxn ang="0">
                  <a:pos x="2" y="7"/>
                </a:cxn>
                <a:cxn ang="0">
                  <a:pos x="0" y="8"/>
                </a:cxn>
                <a:cxn ang="0">
                  <a:pos x="8" y="13"/>
                </a:cxn>
                <a:cxn ang="0">
                  <a:pos x="9" y="11"/>
                </a:cxn>
                <a:cxn ang="0">
                  <a:pos x="9" y="10"/>
                </a:cxn>
                <a:cxn ang="0">
                  <a:pos x="9" y="8"/>
                </a:cxn>
                <a:cxn ang="0">
                  <a:pos x="11" y="7"/>
                </a:cxn>
                <a:cxn ang="0">
                  <a:pos x="11" y="5"/>
                </a:cxn>
                <a:cxn ang="0">
                  <a:pos x="12" y="3"/>
                </a:cxn>
                <a:cxn ang="0">
                  <a:pos x="5" y="0"/>
                </a:cxn>
              </a:cxnLst>
              <a:rect l="0" t="0" r="r" b="b"/>
              <a:pathLst>
                <a:path w="12" h="13">
                  <a:moveTo>
                    <a:pt x="5" y="0"/>
                  </a:moveTo>
                  <a:lnTo>
                    <a:pt x="3" y="3"/>
                  </a:lnTo>
                  <a:lnTo>
                    <a:pt x="3" y="4"/>
                  </a:lnTo>
                  <a:lnTo>
                    <a:pt x="3" y="5"/>
                  </a:lnTo>
                  <a:lnTo>
                    <a:pt x="2" y="5"/>
                  </a:lnTo>
                  <a:lnTo>
                    <a:pt x="2" y="7"/>
                  </a:lnTo>
                  <a:lnTo>
                    <a:pt x="0" y="8"/>
                  </a:lnTo>
                  <a:lnTo>
                    <a:pt x="8" y="13"/>
                  </a:lnTo>
                  <a:lnTo>
                    <a:pt x="9" y="11"/>
                  </a:lnTo>
                  <a:lnTo>
                    <a:pt x="9" y="10"/>
                  </a:lnTo>
                  <a:lnTo>
                    <a:pt x="9" y="8"/>
                  </a:lnTo>
                  <a:lnTo>
                    <a:pt x="11" y="7"/>
                  </a:lnTo>
                  <a:lnTo>
                    <a:pt x="11" y="5"/>
                  </a:lnTo>
                  <a:lnTo>
                    <a:pt x="12" y="3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5" name="Freeform 509"/>
            <p:cNvSpPr>
              <a:spLocks/>
            </p:cNvSpPr>
            <p:nvPr/>
          </p:nvSpPr>
          <p:spPr bwMode="auto">
            <a:xfrm>
              <a:off x="6303484" y="5191896"/>
              <a:ext cx="36392" cy="16062"/>
            </a:xfrm>
            <a:custGeom>
              <a:avLst/>
              <a:gdLst/>
              <a:ahLst/>
              <a:cxnLst>
                <a:cxn ang="0">
                  <a:pos x="29" y="3"/>
                </a:cxn>
                <a:cxn ang="0">
                  <a:pos x="23" y="1"/>
                </a:cxn>
                <a:cxn ang="0">
                  <a:pos x="19" y="0"/>
                </a:cxn>
                <a:cxn ang="0">
                  <a:pos x="14" y="0"/>
                </a:cxn>
                <a:cxn ang="0">
                  <a:pos x="10" y="1"/>
                </a:cxn>
                <a:cxn ang="0">
                  <a:pos x="7" y="3"/>
                </a:cxn>
                <a:cxn ang="0">
                  <a:pos x="4" y="5"/>
                </a:cxn>
                <a:cxn ang="0">
                  <a:pos x="1" y="10"/>
                </a:cxn>
                <a:cxn ang="0">
                  <a:pos x="0" y="13"/>
                </a:cxn>
                <a:cxn ang="0">
                  <a:pos x="7" y="16"/>
                </a:cxn>
                <a:cxn ang="0">
                  <a:pos x="8" y="13"/>
                </a:cxn>
                <a:cxn ang="0">
                  <a:pos x="10" y="10"/>
                </a:cxn>
                <a:cxn ang="0">
                  <a:pos x="11" y="8"/>
                </a:cxn>
                <a:cxn ang="0">
                  <a:pos x="13" y="7"/>
                </a:cxn>
                <a:cxn ang="0">
                  <a:pos x="16" y="7"/>
                </a:cxn>
                <a:cxn ang="0">
                  <a:pos x="17" y="7"/>
                </a:cxn>
                <a:cxn ang="0">
                  <a:pos x="20" y="7"/>
                </a:cxn>
                <a:cxn ang="0">
                  <a:pos x="26" y="10"/>
                </a:cxn>
                <a:cxn ang="0">
                  <a:pos x="29" y="3"/>
                </a:cxn>
              </a:cxnLst>
              <a:rect l="0" t="0" r="r" b="b"/>
              <a:pathLst>
                <a:path w="29" h="16">
                  <a:moveTo>
                    <a:pt x="29" y="3"/>
                  </a:moveTo>
                  <a:lnTo>
                    <a:pt x="23" y="1"/>
                  </a:lnTo>
                  <a:lnTo>
                    <a:pt x="19" y="0"/>
                  </a:lnTo>
                  <a:lnTo>
                    <a:pt x="14" y="0"/>
                  </a:lnTo>
                  <a:lnTo>
                    <a:pt x="10" y="1"/>
                  </a:lnTo>
                  <a:lnTo>
                    <a:pt x="7" y="3"/>
                  </a:lnTo>
                  <a:lnTo>
                    <a:pt x="4" y="5"/>
                  </a:lnTo>
                  <a:lnTo>
                    <a:pt x="1" y="10"/>
                  </a:lnTo>
                  <a:lnTo>
                    <a:pt x="0" y="13"/>
                  </a:lnTo>
                  <a:lnTo>
                    <a:pt x="7" y="16"/>
                  </a:lnTo>
                  <a:lnTo>
                    <a:pt x="8" y="13"/>
                  </a:lnTo>
                  <a:lnTo>
                    <a:pt x="10" y="10"/>
                  </a:lnTo>
                  <a:lnTo>
                    <a:pt x="11" y="8"/>
                  </a:lnTo>
                  <a:lnTo>
                    <a:pt x="13" y="7"/>
                  </a:lnTo>
                  <a:lnTo>
                    <a:pt x="16" y="7"/>
                  </a:lnTo>
                  <a:lnTo>
                    <a:pt x="17" y="7"/>
                  </a:lnTo>
                  <a:lnTo>
                    <a:pt x="20" y="7"/>
                  </a:lnTo>
                  <a:lnTo>
                    <a:pt x="26" y="10"/>
                  </a:lnTo>
                  <a:lnTo>
                    <a:pt x="29" y="3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6" name="Freeform 510"/>
            <p:cNvSpPr>
              <a:spLocks/>
            </p:cNvSpPr>
            <p:nvPr/>
          </p:nvSpPr>
          <p:spPr bwMode="auto">
            <a:xfrm>
              <a:off x="6303484" y="5191896"/>
              <a:ext cx="36392" cy="16062"/>
            </a:xfrm>
            <a:custGeom>
              <a:avLst/>
              <a:gdLst/>
              <a:ahLst/>
              <a:cxnLst>
                <a:cxn ang="0">
                  <a:pos x="29" y="3"/>
                </a:cxn>
                <a:cxn ang="0">
                  <a:pos x="23" y="1"/>
                </a:cxn>
                <a:cxn ang="0">
                  <a:pos x="19" y="0"/>
                </a:cxn>
                <a:cxn ang="0">
                  <a:pos x="14" y="0"/>
                </a:cxn>
                <a:cxn ang="0">
                  <a:pos x="10" y="1"/>
                </a:cxn>
                <a:cxn ang="0">
                  <a:pos x="7" y="3"/>
                </a:cxn>
                <a:cxn ang="0">
                  <a:pos x="4" y="5"/>
                </a:cxn>
                <a:cxn ang="0">
                  <a:pos x="1" y="10"/>
                </a:cxn>
                <a:cxn ang="0">
                  <a:pos x="0" y="13"/>
                </a:cxn>
                <a:cxn ang="0">
                  <a:pos x="7" y="16"/>
                </a:cxn>
                <a:cxn ang="0">
                  <a:pos x="8" y="13"/>
                </a:cxn>
                <a:cxn ang="0">
                  <a:pos x="10" y="10"/>
                </a:cxn>
                <a:cxn ang="0">
                  <a:pos x="11" y="8"/>
                </a:cxn>
                <a:cxn ang="0">
                  <a:pos x="13" y="7"/>
                </a:cxn>
                <a:cxn ang="0">
                  <a:pos x="16" y="7"/>
                </a:cxn>
                <a:cxn ang="0">
                  <a:pos x="17" y="7"/>
                </a:cxn>
                <a:cxn ang="0">
                  <a:pos x="20" y="7"/>
                </a:cxn>
                <a:cxn ang="0">
                  <a:pos x="26" y="10"/>
                </a:cxn>
                <a:cxn ang="0">
                  <a:pos x="29" y="3"/>
                </a:cxn>
              </a:cxnLst>
              <a:rect l="0" t="0" r="r" b="b"/>
              <a:pathLst>
                <a:path w="29" h="16">
                  <a:moveTo>
                    <a:pt x="29" y="3"/>
                  </a:moveTo>
                  <a:lnTo>
                    <a:pt x="23" y="1"/>
                  </a:lnTo>
                  <a:lnTo>
                    <a:pt x="19" y="0"/>
                  </a:lnTo>
                  <a:lnTo>
                    <a:pt x="14" y="0"/>
                  </a:lnTo>
                  <a:lnTo>
                    <a:pt x="10" y="1"/>
                  </a:lnTo>
                  <a:lnTo>
                    <a:pt x="7" y="3"/>
                  </a:lnTo>
                  <a:lnTo>
                    <a:pt x="4" y="5"/>
                  </a:lnTo>
                  <a:lnTo>
                    <a:pt x="1" y="10"/>
                  </a:lnTo>
                  <a:lnTo>
                    <a:pt x="0" y="13"/>
                  </a:lnTo>
                  <a:lnTo>
                    <a:pt x="7" y="16"/>
                  </a:lnTo>
                  <a:lnTo>
                    <a:pt x="8" y="13"/>
                  </a:lnTo>
                  <a:lnTo>
                    <a:pt x="10" y="10"/>
                  </a:lnTo>
                  <a:lnTo>
                    <a:pt x="11" y="8"/>
                  </a:lnTo>
                  <a:lnTo>
                    <a:pt x="13" y="7"/>
                  </a:lnTo>
                  <a:lnTo>
                    <a:pt x="16" y="7"/>
                  </a:lnTo>
                  <a:lnTo>
                    <a:pt x="17" y="7"/>
                  </a:lnTo>
                  <a:lnTo>
                    <a:pt x="20" y="7"/>
                  </a:lnTo>
                  <a:lnTo>
                    <a:pt x="26" y="10"/>
                  </a:lnTo>
                  <a:lnTo>
                    <a:pt x="29" y="3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7" name="Freeform 511"/>
            <p:cNvSpPr>
              <a:spLocks/>
            </p:cNvSpPr>
            <p:nvPr/>
          </p:nvSpPr>
          <p:spPr bwMode="auto">
            <a:xfrm>
              <a:off x="6335833" y="5194907"/>
              <a:ext cx="17522" cy="27105"/>
            </a:xfrm>
            <a:custGeom>
              <a:avLst/>
              <a:gdLst/>
              <a:ahLst/>
              <a:cxnLst>
                <a:cxn ang="0">
                  <a:pos x="10" y="27"/>
                </a:cxn>
                <a:cxn ang="0">
                  <a:pos x="11" y="24"/>
                </a:cxn>
                <a:cxn ang="0">
                  <a:pos x="13" y="20"/>
                </a:cxn>
                <a:cxn ang="0">
                  <a:pos x="14" y="17"/>
                </a:cxn>
                <a:cxn ang="0">
                  <a:pos x="14" y="14"/>
                </a:cxn>
                <a:cxn ang="0">
                  <a:pos x="14" y="10"/>
                </a:cxn>
                <a:cxn ang="0">
                  <a:pos x="11" y="7"/>
                </a:cxn>
                <a:cxn ang="0">
                  <a:pos x="7" y="2"/>
                </a:cxn>
                <a:cxn ang="0">
                  <a:pos x="3" y="0"/>
                </a:cxn>
                <a:cxn ang="0">
                  <a:pos x="0" y="7"/>
                </a:cxn>
                <a:cxn ang="0">
                  <a:pos x="4" y="10"/>
                </a:cxn>
                <a:cxn ang="0">
                  <a:pos x="5" y="11"/>
                </a:cxn>
                <a:cxn ang="0">
                  <a:pos x="7" y="13"/>
                </a:cxn>
                <a:cxn ang="0">
                  <a:pos x="7" y="14"/>
                </a:cxn>
                <a:cxn ang="0">
                  <a:pos x="7" y="15"/>
                </a:cxn>
                <a:cxn ang="0">
                  <a:pos x="7" y="18"/>
                </a:cxn>
                <a:cxn ang="0">
                  <a:pos x="5" y="21"/>
                </a:cxn>
                <a:cxn ang="0">
                  <a:pos x="4" y="24"/>
                </a:cxn>
                <a:cxn ang="0">
                  <a:pos x="10" y="27"/>
                </a:cxn>
              </a:cxnLst>
              <a:rect l="0" t="0" r="r" b="b"/>
              <a:pathLst>
                <a:path w="14" h="27">
                  <a:moveTo>
                    <a:pt x="10" y="27"/>
                  </a:moveTo>
                  <a:lnTo>
                    <a:pt x="11" y="24"/>
                  </a:lnTo>
                  <a:lnTo>
                    <a:pt x="13" y="20"/>
                  </a:lnTo>
                  <a:lnTo>
                    <a:pt x="14" y="17"/>
                  </a:lnTo>
                  <a:lnTo>
                    <a:pt x="14" y="14"/>
                  </a:lnTo>
                  <a:lnTo>
                    <a:pt x="14" y="10"/>
                  </a:lnTo>
                  <a:lnTo>
                    <a:pt x="11" y="7"/>
                  </a:lnTo>
                  <a:lnTo>
                    <a:pt x="7" y="2"/>
                  </a:lnTo>
                  <a:lnTo>
                    <a:pt x="3" y="0"/>
                  </a:lnTo>
                  <a:lnTo>
                    <a:pt x="0" y="7"/>
                  </a:lnTo>
                  <a:lnTo>
                    <a:pt x="4" y="10"/>
                  </a:lnTo>
                  <a:lnTo>
                    <a:pt x="5" y="11"/>
                  </a:lnTo>
                  <a:lnTo>
                    <a:pt x="7" y="13"/>
                  </a:lnTo>
                  <a:lnTo>
                    <a:pt x="7" y="14"/>
                  </a:lnTo>
                  <a:lnTo>
                    <a:pt x="7" y="15"/>
                  </a:lnTo>
                  <a:lnTo>
                    <a:pt x="7" y="18"/>
                  </a:lnTo>
                  <a:lnTo>
                    <a:pt x="5" y="21"/>
                  </a:lnTo>
                  <a:lnTo>
                    <a:pt x="4" y="24"/>
                  </a:lnTo>
                  <a:lnTo>
                    <a:pt x="10" y="27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8" name="Freeform 512"/>
            <p:cNvSpPr>
              <a:spLocks/>
            </p:cNvSpPr>
            <p:nvPr/>
          </p:nvSpPr>
          <p:spPr bwMode="auto">
            <a:xfrm>
              <a:off x="6335833" y="5194907"/>
              <a:ext cx="17522" cy="27105"/>
            </a:xfrm>
            <a:custGeom>
              <a:avLst/>
              <a:gdLst/>
              <a:ahLst/>
              <a:cxnLst>
                <a:cxn ang="0">
                  <a:pos x="10" y="27"/>
                </a:cxn>
                <a:cxn ang="0">
                  <a:pos x="11" y="24"/>
                </a:cxn>
                <a:cxn ang="0">
                  <a:pos x="13" y="20"/>
                </a:cxn>
                <a:cxn ang="0">
                  <a:pos x="14" y="17"/>
                </a:cxn>
                <a:cxn ang="0">
                  <a:pos x="14" y="14"/>
                </a:cxn>
                <a:cxn ang="0">
                  <a:pos x="14" y="10"/>
                </a:cxn>
                <a:cxn ang="0">
                  <a:pos x="11" y="7"/>
                </a:cxn>
                <a:cxn ang="0">
                  <a:pos x="7" y="2"/>
                </a:cxn>
                <a:cxn ang="0">
                  <a:pos x="3" y="0"/>
                </a:cxn>
                <a:cxn ang="0">
                  <a:pos x="0" y="7"/>
                </a:cxn>
                <a:cxn ang="0">
                  <a:pos x="4" y="10"/>
                </a:cxn>
                <a:cxn ang="0">
                  <a:pos x="5" y="11"/>
                </a:cxn>
                <a:cxn ang="0">
                  <a:pos x="7" y="13"/>
                </a:cxn>
                <a:cxn ang="0">
                  <a:pos x="7" y="14"/>
                </a:cxn>
                <a:cxn ang="0">
                  <a:pos x="7" y="15"/>
                </a:cxn>
                <a:cxn ang="0">
                  <a:pos x="7" y="18"/>
                </a:cxn>
                <a:cxn ang="0">
                  <a:pos x="5" y="21"/>
                </a:cxn>
                <a:cxn ang="0">
                  <a:pos x="4" y="24"/>
                </a:cxn>
                <a:cxn ang="0">
                  <a:pos x="10" y="27"/>
                </a:cxn>
              </a:cxnLst>
              <a:rect l="0" t="0" r="r" b="b"/>
              <a:pathLst>
                <a:path w="14" h="27">
                  <a:moveTo>
                    <a:pt x="10" y="27"/>
                  </a:moveTo>
                  <a:lnTo>
                    <a:pt x="11" y="24"/>
                  </a:lnTo>
                  <a:lnTo>
                    <a:pt x="13" y="20"/>
                  </a:lnTo>
                  <a:lnTo>
                    <a:pt x="14" y="17"/>
                  </a:lnTo>
                  <a:lnTo>
                    <a:pt x="14" y="14"/>
                  </a:lnTo>
                  <a:lnTo>
                    <a:pt x="14" y="10"/>
                  </a:lnTo>
                  <a:lnTo>
                    <a:pt x="11" y="7"/>
                  </a:lnTo>
                  <a:lnTo>
                    <a:pt x="7" y="2"/>
                  </a:lnTo>
                  <a:lnTo>
                    <a:pt x="3" y="0"/>
                  </a:lnTo>
                  <a:lnTo>
                    <a:pt x="0" y="7"/>
                  </a:lnTo>
                  <a:lnTo>
                    <a:pt x="4" y="10"/>
                  </a:lnTo>
                  <a:lnTo>
                    <a:pt x="5" y="11"/>
                  </a:lnTo>
                  <a:lnTo>
                    <a:pt x="7" y="13"/>
                  </a:lnTo>
                  <a:lnTo>
                    <a:pt x="7" y="14"/>
                  </a:lnTo>
                  <a:lnTo>
                    <a:pt x="7" y="15"/>
                  </a:lnTo>
                  <a:lnTo>
                    <a:pt x="7" y="18"/>
                  </a:lnTo>
                  <a:lnTo>
                    <a:pt x="5" y="21"/>
                  </a:lnTo>
                  <a:lnTo>
                    <a:pt x="4" y="24"/>
                  </a:lnTo>
                  <a:lnTo>
                    <a:pt x="10" y="27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9" name="Freeform 513"/>
            <p:cNvSpPr>
              <a:spLocks/>
            </p:cNvSpPr>
            <p:nvPr/>
          </p:nvSpPr>
          <p:spPr bwMode="auto">
            <a:xfrm>
              <a:off x="6333137" y="5219000"/>
              <a:ext cx="14826" cy="12046"/>
            </a:xfrm>
            <a:custGeom>
              <a:avLst/>
              <a:gdLst/>
              <a:ahLst/>
              <a:cxnLst>
                <a:cxn ang="0">
                  <a:pos x="5" y="10"/>
                </a:cxn>
                <a:cxn ang="0">
                  <a:pos x="7" y="12"/>
                </a:cxn>
                <a:cxn ang="0">
                  <a:pos x="12" y="3"/>
                </a:cxn>
                <a:cxn ang="0">
                  <a:pos x="6" y="0"/>
                </a:cxn>
                <a:cxn ang="0">
                  <a:pos x="0" y="9"/>
                </a:cxn>
                <a:cxn ang="0">
                  <a:pos x="5" y="10"/>
                </a:cxn>
              </a:cxnLst>
              <a:rect l="0" t="0" r="r" b="b"/>
              <a:pathLst>
                <a:path w="12" h="12">
                  <a:moveTo>
                    <a:pt x="5" y="10"/>
                  </a:moveTo>
                  <a:lnTo>
                    <a:pt x="7" y="12"/>
                  </a:lnTo>
                  <a:lnTo>
                    <a:pt x="12" y="3"/>
                  </a:lnTo>
                  <a:lnTo>
                    <a:pt x="6" y="0"/>
                  </a:lnTo>
                  <a:lnTo>
                    <a:pt x="0" y="9"/>
                  </a:lnTo>
                  <a:lnTo>
                    <a:pt x="5" y="10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0" name="Freeform 514"/>
            <p:cNvSpPr>
              <a:spLocks/>
            </p:cNvSpPr>
            <p:nvPr/>
          </p:nvSpPr>
          <p:spPr bwMode="auto">
            <a:xfrm>
              <a:off x="6333137" y="5219000"/>
              <a:ext cx="14826" cy="12046"/>
            </a:xfrm>
            <a:custGeom>
              <a:avLst/>
              <a:gdLst/>
              <a:ahLst/>
              <a:cxnLst>
                <a:cxn ang="0">
                  <a:pos x="5" y="10"/>
                </a:cxn>
                <a:cxn ang="0">
                  <a:pos x="7" y="12"/>
                </a:cxn>
                <a:cxn ang="0">
                  <a:pos x="12" y="3"/>
                </a:cxn>
                <a:cxn ang="0">
                  <a:pos x="6" y="0"/>
                </a:cxn>
                <a:cxn ang="0">
                  <a:pos x="0" y="9"/>
                </a:cxn>
                <a:cxn ang="0">
                  <a:pos x="5" y="10"/>
                </a:cxn>
              </a:cxnLst>
              <a:rect l="0" t="0" r="r" b="b"/>
              <a:pathLst>
                <a:path w="12" h="12">
                  <a:moveTo>
                    <a:pt x="5" y="10"/>
                  </a:moveTo>
                  <a:lnTo>
                    <a:pt x="7" y="12"/>
                  </a:lnTo>
                  <a:lnTo>
                    <a:pt x="12" y="3"/>
                  </a:lnTo>
                  <a:lnTo>
                    <a:pt x="6" y="0"/>
                  </a:lnTo>
                  <a:lnTo>
                    <a:pt x="0" y="9"/>
                  </a:lnTo>
                  <a:lnTo>
                    <a:pt x="5" y="10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1" name="Freeform 515"/>
            <p:cNvSpPr>
              <a:spLocks/>
            </p:cNvSpPr>
            <p:nvPr/>
          </p:nvSpPr>
          <p:spPr bwMode="auto">
            <a:xfrm>
              <a:off x="6372225" y="5235061"/>
              <a:ext cx="13479" cy="12046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2" y="3"/>
                </a:cxn>
                <a:cxn ang="0">
                  <a:pos x="2" y="4"/>
                </a:cxn>
                <a:cxn ang="0">
                  <a:pos x="1" y="4"/>
                </a:cxn>
                <a:cxn ang="0">
                  <a:pos x="2" y="6"/>
                </a:cxn>
                <a:cxn ang="0">
                  <a:pos x="1" y="6"/>
                </a:cxn>
                <a:cxn ang="0">
                  <a:pos x="1" y="7"/>
                </a:cxn>
                <a:cxn ang="0">
                  <a:pos x="1" y="7"/>
                </a:cxn>
                <a:cxn ang="0">
                  <a:pos x="0" y="9"/>
                </a:cxn>
                <a:cxn ang="0">
                  <a:pos x="5" y="12"/>
                </a:cxn>
                <a:cxn ang="0">
                  <a:pos x="7" y="10"/>
                </a:cxn>
                <a:cxn ang="0">
                  <a:pos x="7" y="10"/>
                </a:cxn>
                <a:cxn ang="0">
                  <a:pos x="7" y="9"/>
                </a:cxn>
                <a:cxn ang="0">
                  <a:pos x="8" y="9"/>
                </a:cxn>
                <a:cxn ang="0">
                  <a:pos x="8" y="9"/>
                </a:cxn>
                <a:cxn ang="0">
                  <a:pos x="8" y="7"/>
                </a:cxn>
                <a:cxn ang="0">
                  <a:pos x="10" y="6"/>
                </a:cxn>
                <a:cxn ang="0">
                  <a:pos x="11" y="3"/>
                </a:cxn>
                <a:cxn ang="0">
                  <a:pos x="4" y="0"/>
                </a:cxn>
              </a:cxnLst>
              <a:rect l="0" t="0" r="r" b="b"/>
              <a:pathLst>
                <a:path w="11" h="12">
                  <a:moveTo>
                    <a:pt x="4" y="0"/>
                  </a:moveTo>
                  <a:lnTo>
                    <a:pt x="2" y="3"/>
                  </a:lnTo>
                  <a:lnTo>
                    <a:pt x="2" y="4"/>
                  </a:lnTo>
                  <a:lnTo>
                    <a:pt x="1" y="4"/>
                  </a:lnTo>
                  <a:lnTo>
                    <a:pt x="2" y="6"/>
                  </a:lnTo>
                  <a:lnTo>
                    <a:pt x="1" y="6"/>
                  </a:lnTo>
                  <a:lnTo>
                    <a:pt x="1" y="7"/>
                  </a:lnTo>
                  <a:lnTo>
                    <a:pt x="1" y="7"/>
                  </a:lnTo>
                  <a:lnTo>
                    <a:pt x="0" y="9"/>
                  </a:lnTo>
                  <a:lnTo>
                    <a:pt x="5" y="12"/>
                  </a:lnTo>
                  <a:lnTo>
                    <a:pt x="7" y="10"/>
                  </a:lnTo>
                  <a:lnTo>
                    <a:pt x="7" y="10"/>
                  </a:lnTo>
                  <a:lnTo>
                    <a:pt x="7" y="9"/>
                  </a:lnTo>
                  <a:lnTo>
                    <a:pt x="8" y="9"/>
                  </a:lnTo>
                  <a:lnTo>
                    <a:pt x="8" y="9"/>
                  </a:lnTo>
                  <a:lnTo>
                    <a:pt x="8" y="7"/>
                  </a:lnTo>
                  <a:lnTo>
                    <a:pt x="10" y="6"/>
                  </a:lnTo>
                  <a:lnTo>
                    <a:pt x="11" y="3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2" name="Freeform 516"/>
            <p:cNvSpPr>
              <a:spLocks/>
            </p:cNvSpPr>
            <p:nvPr/>
          </p:nvSpPr>
          <p:spPr bwMode="auto">
            <a:xfrm>
              <a:off x="6372225" y="5235061"/>
              <a:ext cx="13479" cy="12046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2" y="3"/>
                </a:cxn>
                <a:cxn ang="0">
                  <a:pos x="2" y="4"/>
                </a:cxn>
                <a:cxn ang="0">
                  <a:pos x="1" y="4"/>
                </a:cxn>
                <a:cxn ang="0">
                  <a:pos x="2" y="6"/>
                </a:cxn>
                <a:cxn ang="0">
                  <a:pos x="1" y="6"/>
                </a:cxn>
                <a:cxn ang="0">
                  <a:pos x="1" y="7"/>
                </a:cxn>
                <a:cxn ang="0">
                  <a:pos x="0" y="9"/>
                </a:cxn>
                <a:cxn ang="0">
                  <a:pos x="5" y="12"/>
                </a:cxn>
                <a:cxn ang="0">
                  <a:pos x="7" y="10"/>
                </a:cxn>
                <a:cxn ang="0">
                  <a:pos x="7" y="9"/>
                </a:cxn>
                <a:cxn ang="0">
                  <a:pos x="8" y="9"/>
                </a:cxn>
                <a:cxn ang="0">
                  <a:pos x="8" y="7"/>
                </a:cxn>
                <a:cxn ang="0">
                  <a:pos x="10" y="6"/>
                </a:cxn>
                <a:cxn ang="0">
                  <a:pos x="11" y="3"/>
                </a:cxn>
                <a:cxn ang="0">
                  <a:pos x="4" y="0"/>
                </a:cxn>
              </a:cxnLst>
              <a:rect l="0" t="0" r="r" b="b"/>
              <a:pathLst>
                <a:path w="11" h="12">
                  <a:moveTo>
                    <a:pt x="4" y="0"/>
                  </a:moveTo>
                  <a:lnTo>
                    <a:pt x="2" y="3"/>
                  </a:lnTo>
                  <a:lnTo>
                    <a:pt x="2" y="4"/>
                  </a:lnTo>
                  <a:lnTo>
                    <a:pt x="1" y="4"/>
                  </a:lnTo>
                  <a:lnTo>
                    <a:pt x="2" y="6"/>
                  </a:lnTo>
                  <a:lnTo>
                    <a:pt x="1" y="6"/>
                  </a:lnTo>
                  <a:lnTo>
                    <a:pt x="1" y="7"/>
                  </a:lnTo>
                  <a:lnTo>
                    <a:pt x="0" y="9"/>
                  </a:lnTo>
                  <a:lnTo>
                    <a:pt x="5" y="12"/>
                  </a:lnTo>
                  <a:lnTo>
                    <a:pt x="7" y="10"/>
                  </a:lnTo>
                  <a:lnTo>
                    <a:pt x="7" y="9"/>
                  </a:lnTo>
                  <a:lnTo>
                    <a:pt x="8" y="9"/>
                  </a:lnTo>
                  <a:lnTo>
                    <a:pt x="8" y="7"/>
                  </a:lnTo>
                  <a:lnTo>
                    <a:pt x="10" y="6"/>
                  </a:lnTo>
                  <a:lnTo>
                    <a:pt x="11" y="3"/>
                  </a:lnTo>
                  <a:lnTo>
                    <a:pt x="4" y="0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3" name="Freeform 517"/>
            <p:cNvSpPr>
              <a:spLocks/>
            </p:cNvSpPr>
            <p:nvPr/>
          </p:nvSpPr>
          <p:spPr bwMode="auto">
            <a:xfrm>
              <a:off x="6377617" y="5222012"/>
              <a:ext cx="35045" cy="16062"/>
            </a:xfrm>
            <a:custGeom>
              <a:avLst/>
              <a:gdLst/>
              <a:ahLst/>
              <a:cxnLst>
                <a:cxn ang="0">
                  <a:pos x="29" y="3"/>
                </a:cxn>
                <a:cxn ang="0">
                  <a:pos x="23" y="0"/>
                </a:cxn>
                <a:cxn ang="0">
                  <a:pos x="19" y="0"/>
                </a:cxn>
                <a:cxn ang="0">
                  <a:pos x="14" y="0"/>
                </a:cxn>
                <a:cxn ang="0">
                  <a:pos x="10" y="1"/>
                </a:cxn>
                <a:cxn ang="0">
                  <a:pos x="7" y="3"/>
                </a:cxn>
                <a:cxn ang="0">
                  <a:pos x="4" y="6"/>
                </a:cxn>
                <a:cxn ang="0">
                  <a:pos x="3" y="10"/>
                </a:cxn>
                <a:cxn ang="0">
                  <a:pos x="0" y="13"/>
                </a:cxn>
                <a:cxn ang="0">
                  <a:pos x="7" y="16"/>
                </a:cxn>
                <a:cxn ang="0">
                  <a:pos x="9" y="13"/>
                </a:cxn>
                <a:cxn ang="0">
                  <a:pos x="10" y="10"/>
                </a:cxn>
                <a:cxn ang="0">
                  <a:pos x="11" y="9"/>
                </a:cxn>
                <a:cxn ang="0">
                  <a:pos x="13" y="7"/>
                </a:cxn>
                <a:cxn ang="0">
                  <a:pos x="16" y="7"/>
                </a:cxn>
                <a:cxn ang="0">
                  <a:pos x="17" y="7"/>
                </a:cxn>
                <a:cxn ang="0">
                  <a:pos x="22" y="7"/>
                </a:cxn>
                <a:cxn ang="0">
                  <a:pos x="26" y="9"/>
                </a:cxn>
                <a:cxn ang="0">
                  <a:pos x="29" y="3"/>
                </a:cxn>
              </a:cxnLst>
              <a:rect l="0" t="0" r="r" b="b"/>
              <a:pathLst>
                <a:path w="29" h="16">
                  <a:moveTo>
                    <a:pt x="29" y="3"/>
                  </a:moveTo>
                  <a:lnTo>
                    <a:pt x="23" y="0"/>
                  </a:lnTo>
                  <a:lnTo>
                    <a:pt x="19" y="0"/>
                  </a:lnTo>
                  <a:lnTo>
                    <a:pt x="14" y="0"/>
                  </a:lnTo>
                  <a:lnTo>
                    <a:pt x="10" y="1"/>
                  </a:lnTo>
                  <a:lnTo>
                    <a:pt x="7" y="3"/>
                  </a:lnTo>
                  <a:lnTo>
                    <a:pt x="4" y="6"/>
                  </a:lnTo>
                  <a:lnTo>
                    <a:pt x="3" y="10"/>
                  </a:lnTo>
                  <a:lnTo>
                    <a:pt x="0" y="13"/>
                  </a:lnTo>
                  <a:lnTo>
                    <a:pt x="7" y="16"/>
                  </a:lnTo>
                  <a:lnTo>
                    <a:pt x="9" y="13"/>
                  </a:lnTo>
                  <a:lnTo>
                    <a:pt x="10" y="10"/>
                  </a:lnTo>
                  <a:lnTo>
                    <a:pt x="11" y="9"/>
                  </a:lnTo>
                  <a:lnTo>
                    <a:pt x="13" y="7"/>
                  </a:lnTo>
                  <a:lnTo>
                    <a:pt x="16" y="7"/>
                  </a:lnTo>
                  <a:lnTo>
                    <a:pt x="17" y="7"/>
                  </a:lnTo>
                  <a:lnTo>
                    <a:pt x="22" y="7"/>
                  </a:lnTo>
                  <a:lnTo>
                    <a:pt x="26" y="9"/>
                  </a:lnTo>
                  <a:lnTo>
                    <a:pt x="29" y="3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4" name="Freeform 518"/>
            <p:cNvSpPr>
              <a:spLocks/>
            </p:cNvSpPr>
            <p:nvPr/>
          </p:nvSpPr>
          <p:spPr bwMode="auto">
            <a:xfrm>
              <a:off x="6377617" y="5222012"/>
              <a:ext cx="35045" cy="16062"/>
            </a:xfrm>
            <a:custGeom>
              <a:avLst/>
              <a:gdLst/>
              <a:ahLst/>
              <a:cxnLst>
                <a:cxn ang="0">
                  <a:pos x="29" y="3"/>
                </a:cxn>
                <a:cxn ang="0">
                  <a:pos x="23" y="0"/>
                </a:cxn>
                <a:cxn ang="0">
                  <a:pos x="19" y="0"/>
                </a:cxn>
                <a:cxn ang="0">
                  <a:pos x="14" y="0"/>
                </a:cxn>
                <a:cxn ang="0">
                  <a:pos x="10" y="1"/>
                </a:cxn>
                <a:cxn ang="0">
                  <a:pos x="7" y="3"/>
                </a:cxn>
                <a:cxn ang="0">
                  <a:pos x="4" y="6"/>
                </a:cxn>
                <a:cxn ang="0">
                  <a:pos x="3" y="10"/>
                </a:cxn>
                <a:cxn ang="0">
                  <a:pos x="0" y="13"/>
                </a:cxn>
                <a:cxn ang="0">
                  <a:pos x="7" y="16"/>
                </a:cxn>
                <a:cxn ang="0">
                  <a:pos x="9" y="13"/>
                </a:cxn>
                <a:cxn ang="0">
                  <a:pos x="10" y="10"/>
                </a:cxn>
                <a:cxn ang="0">
                  <a:pos x="11" y="9"/>
                </a:cxn>
                <a:cxn ang="0">
                  <a:pos x="13" y="7"/>
                </a:cxn>
                <a:cxn ang="0">
                  <a:pos x="16" y="7"/>
                </a:cxn>
                <a:cxn ang="0">
                  <a:pos x="17" y="7"/>
                </a:cxn>
                <a:cxn ang="0">
                  <a:pos x="22" y="7"/>
                </a:cxn>
                <a:cxn ang="0">
                  <a:pos x="26" y="9"/>
                </a:cxn>
                <a:cxn ang="0">
                  <a:pos x="29" y="3"/>
                </a:cxn>
              </a:cxnLst>
              <a:rect l="0" t="0" r="r" b="b"/>
              <a:pathLst>
                <a:path w="29" h="16">
                  <a:moveTo>
                    <a:pt x="29" y="3"/>
                  </a:moveTo>
                  <a:lnTo>
                    <a:pt x="23" y="0"/>
                  </a:lnTo>
                  <a:lnTo>
                    <a:pt x="19" y="0"/>
                  </a:lnTo>
                  <a:lnTo>
                    <a:pt x="14" y="0"/>
                  </a:lnTo>
                  <a:lnTo>
                    <a:pt x="10" y="1"/>
                  </a:lnTo>
                  <a:lnTo>
                    <a:pt x="7" y="3"/>
                  </a:lnTo>
                  <a:lnTo>
                    <a:pt x="4" y="6"/>
                  </a:lnTo>
                  <a:lnTo>
                    <a:pt x="3" y="10"/>
                  </a:lnTo>
                  <a:lnTo>
                    <a:pt x="0" y="13"/>
                  </a:lnTo>
                  <a:lnTo>
                    <a:pt x="7" y="16"/>
                  </a:lnTo>
                  <a:lnTo>
                    <a:pt x="9" y="13"/>
                  </a:lnTo>
                  <a:lnTo>
                    <a:pt x="10" y="10"/>
                  </a:lnTo>
                  <a:lnTo>
                    <a:pt x="11" y="9"/>
                  </a:lnTo>
                  <a:lnTo>
                    <a:pt x="13" y="7"/>
                  </a:lnTo>
                  <a:lnTo>
                    <a:pt x="16" y="7"/>
                  </a:lnTo>
                  <a:lnTo>
                    <a:pt x="17" y="7"/>
                  </a:lnTo>
                  <a:lnTo>
                    <a:pt x="22" y="7"/>
                  </a:lnTo>
                  <a:lnTo>
                    <a:pt x="26" y="9"/>
                  </a:lnTo>
                  <a:lnTo>
                    <a:pt x="29" y="3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5" name="Freeform 519"/>
            <p:cNvSpPr>
              <a:spLocks/>
            </p:cNvSpPr>
            <p:nvPr/>
          </p:nvSpPr>
          <p:spPr bwMode="auto">
            <a:xfrm>
              <a:off x="6409966" y="5225023"/>
              <a:ext cx="16175" cy="27105"/>
            </a:xfrm>
            <a:custGeom>
              <a:avLst/>
              <a:gdLst/>
              <a:ahLst/>
              <a:cxnLst>
                <a:cxn ang="0">
                  <a:pos x="11" y="27"/>
                </a:cxn>
                <a:cxn ang="0">
                  <a:pos x="13" y="24"/>
                </a:cxn>
                <a:cxn ang="0">
                  <a:pos x="13" y="20"/>
                </a:cxn>
                <a:cxn ang="0">
                  <a:pos x="14" y="17"/>
                </a:cxn>
                <a:cxn ang="0">
                  <a:pos x="14" y="14"/>
                </a:cxn>
                <a:cxn ang="0">
                  <a:pos x="14" y="10"/>
                </a:cxn>
                <a:cxn ang="0">
                  <a:pos x="11" y="7"/>
                </a:cxn>
                <a:cxn ang="0">
                  <a:pos x="9" y="3"/>
                </a:cxn>
                <a:cxn ang="0">
                  <a:pos x="3" y="0"/>
                </a:cxn>
                <a:cxn ang="0">
                  <a:pos x="0" y="6"/>
                </a:cxn>
                <a:cxn ang="0">
                  <a:pos x="3" y="9"/>
                </a:cxn>
                <a:cxn ang="0">
                  <a:pos x="6" y="11"/>
                </a:cxn>
                <a:cxn ang="0">
                  <a:pos x="7" y="13"/>
                </a:cxn>
                <a:cxn ang="0">
                  <a:pos x="7" y="14"/>
                </a:cxn>
                <a:cxn ang="0">
                  <a:pos x="7" y="16"/>
                </a:cxn>
                <a:cxn ang="0">
                  <a:pos x="7" y="19"/>
                </a:cxn>
                <a:cxn ang="0">
                  <a:pos x="6" y="22"/>
                </a:cxn>
                <a:cxn ang="0">
                  <a:pos x="4" y="24"/>
                </a:cxn>
                <a:cxn ang="0">
                  <a:pos x="11" y="27"/>
                </a:cxn>
              </a:cxnLst>
              <a:rect l="0" t="0" r="r" b="b"/>
              <a:pathLst>
                <a:path w="14" h="27">
                  <a:moveTo>
                    <a:pt x="11" y="27"/>
                  </a:moveTo>
                  <a:lnTo>
                    <a:pt x="13" y="24"/>
                  </a:lnTo>
                  <a:lnTo>
                    <a:pt x="13" y="20"/>
                  </a:lnTo>
                  <a:lnTo>
                    <a:pt x="14" y="17"/>
                  </a:lnTo>
                  <a:lnTo>
                    <a:pt x="14" y="14"/>
                  </a:lnTo>
                  <a:lnTo>
                    <a:pt x="14" y="10"/>
                  </a:lnTo>
                  <a:lnTo>
                    <a:pt x="11" y="7"/>
                  </a:lnTo>
                  <a:lnTo>
                    <a:pt x="9" y="3"/>
                  </a:lnTo>
                  <a:lnTo>
                    <a:pt x="3" y="0"/>
                  </a:lnTo>
                  <a:lnTo>
                    <a:pt x="0" y="6"/>
                  </a:lnTo>
                  <a:lnTo>
                    <a:pt x="3" y="9"/>
                  </a:lnTo>
                  <a:lnTo>
                    <a:pt x="6" y="11"/>
                  </a:lnTo>
                  <a:lnTo>
                    <a:pt x="7" y="13"/>
                  </a:lnTo>
                  <a:lnTo>
                    <a:pt x="7" y="14"/>
                  </a:lnTo>
                  <a:lnTo>
                    <a:pt x="7" y="16"/>
                  </a:lnTo>
                  <a:lnTo>
                    <a:pt x="7" y="19"/>
                  </a:lnTo>
                  <a:lnTo>
                    <a:pt x="6" y="22"/>
                  </a:lnTo>
                  <a:lnTo>
                    <a:pt x="4" y="24"/>
                  </a:lnTo>
                  <a:lnTo>
                    <a:pt x="11" y="27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6" name="Freeform 520"/>
            <p:cNvSpPr>
              <a:spLocks/>
            </p:cNvSpPr>
            <p:nvPr/>
          </p:nvSpPr>
          <p:spPr bwMode="auto">
            <a:xfrm>
              <a:off x="6409966" y="5225023"/>
              <a:ext cx="16175" cy="27105"/>
            </a:xfrm>
            <a:custGeom>
              <a:avLst/>
              <a:gdLst/>
              <a:ahLst/>
              <a:cxnLst>
                <a:cxn ang="0">
                  <a:pos x="11" y="27"/>
                </a:cxn>
                <a:cxn ang="0">
                  <a:pos x="13" y="24"/>
                </a:cxn>
                <a:cxn ang="0">
                  <a:pos x="13" y="20"/>
                </a:cxn>
                <a:cxn ang="0">
                  <a:pos x="14" y="17"/>
                </a:cxn>
                <a:cxn ang="0">
                  <a:pos x="14" y="14"/>
                </a:cxn>
                <a:cxn ang="0">
                  <a:pos x="14" y="10"/>
                </a:cxn>
                <a:cxn ang="0">
                  <a:pos x="11" y="7"/>
                </a:cxn>
                <a:cxn ang="0">
                  <a:pos x="9" y="3"/>
                </a:cxn>
                <a:cxn ang="0">
                  <a:pos x="3" y="0"/>
                </a:cxn>
                <a:cxn ang="0">
                  <a:pos x="0" y="6"/>
                </a:cxn>
                <a:cxn ang="0">
                  <a:pos x="3" y="9"/>
                </a:cxn>
                <a:cxn ang="0">
                  <a:pos x="6" y="11"/>
                </a:cxn>
                <a:cxn ang="0">
                  <a:pos x="7" y="13"/>
                </a:cxn>
                <a:cxn ang="0">
                  <a:pos x="7" y="14"/>
                </a:cxn>
                <a:cxn ang="0">
                  <a:pos x="7" y="16"/>
                </a:cxn>
                <a:cxn ang="0">
                  <a:pos x="7" y="19"/>
                </a:cxn>
                <a:cxn ang="0">
                  <a:pos x="6" y="22"/>
                </a:cxn>
                <a:cxn ang="0">
                  <a:pos x="4" y="24"/>
                </a:cxn>
                <a:cxn ang="0">
                  <a:pos x="11" y="27"/>
                </a:cxn>
              </a:cxnLst>
              <a:rect l="0" t="0" r="r" b="b"/>
              <a:pathLst>
                <a:path w="14" h="27">
                  <a:moveTo>
                    <a:pt x="11" y="27"/>
                  </a:moveTo>
                  <a:lnTo>
                    <a:pt x="13" y="24"/>
                  </a:lnTo>
                  <a:lnTo>
                    <a:pt x="13" y="20"/>
                  </a:lnTo>
                  <a:lnTo>
                    <a:pt x="14" y="17"/>
                  </a:lnTo>
                  <a:lnTo>
                    <a:pt x="14" y="14"/>
                  </a:lnTo>
                  <a:lnTo>
                    <a:pt x="14" y="10"/>
                  </a:lnTo>
                  <a:lnTo>
                    <a:pt x="11" y="7"/>
                  </a:lnTo>
                  <a:lnTo>
                    <a:pt x="9" y="3"/>
                  </a:lnTo>
                  <a:lnTo>
                    <a:pt x="3" y="0"/>
                  </a:lnTo>
                  <a:lnTo>
                    <a:pt x="0" y="6"/>
                  </a:lnTo>
                  <a:lnTo>
                    <a:pt x="3" y="9"/>
                  </a:lnTo>
                  <a:lnTo>
                    <a:pt x="6" y="11"/>
                  </a:lnTo>
                  <a:lnTo>
                    <a:pt x="7" y="13"/>
                  </a:lnTo>
                  <a:lnTo>
                    <a:pt x="7" y="14"/>
                  </a:lnTo>
                  <a:lnTo>
                    <a:pt x="7" y="16"/>
                  </a:lnTo>
                  <a:lnTo>
                    <a:pt x="7" y="19"/>
                  </a:lnTo>
                  <a:lnTo>
                    <a:pt x="6" y="22"/>
                  </a:lnTo>
                  <a:lnTo>
                    <a:pt x="4" y="24"/>
                  </a:lnTo>
                  <a:lnTo>
                    <a:pt x="11" y="27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7" name="Freeform 521"/>
            <p:cNvSpPr>
              <a:spLocks/>
            </p:cNvSpPr>
            <p:nvPr/>
          </p:nvSpPr>
          <p:spPr bwMode="auto">
            <a:xfrm>
              <a:off x="6409966" y="5249115"/>
              <a:ext cx="13479" cy="12046"/>
            </a:xfrm>
            <a:custGeom>
              <a:avLst/>
              <a:gdLst/>
              <a:ahLst/>
              <a:cxnLst>
                <a:cxn ang="0">
                  <a:pos x="3" y="11"/>
                </a:cxn>
                <a:cxn ang="0">
                  <a:pos x="6" y="12"/>
                </a:cxn>
                <a:cxn ang="0">
                  <a:pos x="11" y="3"/>
                </a:cxn>
                <a:cxn ang="0">
                  <a:pos x="4" y="0"/>
                </a:cxn>
                <a:cxn ang="0">
                  <a:pos x="0" y="9"/>
                </a:cxn>
                <a:cxn ang="0">
                  <a:pos x="3" y="11"/>
                </a:cxn>
              </a:cxnLst>
              <a:rect l="0" t="0" r="r" b="b"/>
              <a:pathLst>
                <a:path w="11" h="12">
                  <a:moveTo>
                    <a:pt x="3" y="11"/>
                  </a:moveTo>
                  <a:lnTo>
                    <a:pt x="6" y="12"/>
                  </a:lnTo>
                  <a:lnTo>
                    <a:pt x="11" y="3"/>
                  </a:lnTo>
                  <a:lnTo>
                    <a:pt x="4" y="0"/>
                  </a:lnTo>
                  <a:lnTo>
                    <a:pt x="0" y="9"/>
                  </a:lnTo>
                  <a:lnTo>
                    <a:pt x="3" y="11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8" name="Freeform 522"/>
            <p:cNvSpPr>
              <a:spLocks/>
            </p:cNvSpPr>
            <p:nvPr/>
          </p:nvSpPr>
          <p:spPr bwMode="auto">
            <a:xfrm>
              <a:off x="6409966" y="5249115"/>
              <a:ext cx="13479" cy="12046"/>
            </a:xfrm>
            <a:custGeom>
              <a:avLst/>
              <a:gdLst/>
              <a:ahLst/>
              <a:cxnLst>
                <a:cxn ang="0">
                  <a:pos x="3" y="11"/>
                </a:cxn>
                <a:cxn ang="0">
                  <a:pos x="6" y="12"/>
                </a:cxn>
                <a:cxn ang="0">
                  <a:pos x="11" y="3"/>
                </a:cxn>
                <a:cxn ang="0">
                  <a:pos x="4" y="0"/>
                </a:cxn>
                <a:cxn ang="0">
                  <a:pos x="0" y="9"/>
                </a:cxn>
                <a:cxn ang="0">
                  <a:pos x="3" y="11"/>
                </a:cxn>
              </a:cxnLst>
              <a:rect l="0" t="0" r="r" b="b"/>
              <a:pathLst>
                <a:path w="11" h="12">
                  <a:moveTo>
                    <a:pt x="3" y="11"/>
                  </a:moveTo>
                  <a:lnTo>
                    <a:pt x="6" y="12"/>
                  </a:lnTo>
                  <a:lnTo>
                    <a:pt x="11" y="3"/>
                  </a:lnTo>
                  <a:lnTo>
                    <a:pt x="4" y="0"/>
                  </a:lnTo>
                  <a:lnTo>
                    <a:pt x="0" y="9"/>
                  </a:lnTo>
                  <a:lnTo>
                    <a:pt x="3" y="11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9" name="Freeform 523"/>
            <p:cNvSpPr>
              <a:spLocks/>
            </p:cNvSpPr>
            <p:nvPr/>
          </p:nvSpPr>
          <p:spPr bwMode="auto">
            <a:xfrm>
              <a:off x="6446359" y="5265177"/>
              <a:ext cx="14826" cy="13051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3" y="3"/>
                </a:cxn>
                <a:cxn ang="0">
                  <a:pos x="3" y="5"/>
                </a:cxn>
                <a:cxn ang="0">
                  <a:pos x="2" y="6"/>
                </a:cxn>
                <a:cxn ang="0">
                  <a:pos x="2" y="6"/>
                </a:cxn>
                <a:cxn ang="0">
                  <a:pos x="2" y="7"/>
                </a:cxn>
                <a:cxn ang="0">
                  <a:pos x="2" y="7"/>
                </a:cxn>
                <a:cxn ang="0">
                  <a:pos x="2" y="7"/>
                </a:cxn>
                <a:cxn ang="0">
                  <a:pos x="0" y="9"/>
                </a:cxn>
                <a:cxn ang="0">
                  <a:pos x="7" y="13"/>
                </a:cxn>
                <a:cxn ang="0">
                  <a:pos x="7" y="12"/>
                </a:cxn>
                <a:cxn ang="0">
                  <a:pos x="9" y="10"/>
                </a:cxn>
                <a:cxn ang="0">
                  <a:pos x="9" y="10"/>
                </a:cxn>
                <a:cxn ang="0">
                  <a:pos x="9" y="10"/>
                </a:cxn>
                <a:cxn ang="0">
                  <a:pos x="9" y="9"/>
                </a:cxn>
                <a:cxn ang="0">
                  <a:pos x="10" y="7"/>
                </a:cxn>
                <a:cxn ang="0">
                  <a:pos x="10" y="6"/>
                </a:cxn>
                <a:cxn ang="0">
                  <a:pos x="12" y="5"/>
                </a:cxn>
                <a:cxn ang="0">
                  <a:pos x="4" y="0"/>
                </a:cxn>
              </a:cxnLst>
              <a:rect l="0" t="0" r="r" b="b"/>
              <a:pathLst>
                <a:path w="12" h="13">
                  <a:moveTo>
                    <a:pt x="4" y="0"/>
                  </a:moveTo>
                  <a:lnTo>
                    <a:pt x="3" y="3"/>
                  </a:lnTo>
                  <a:lnTo>
                    <a:pt x="3" y="5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7"/>
                  </a:lnTo>
                  <a:lnTo>
                    <a:pt x="2" y="7"/>
                  </a:lnTo>
                  <a:lnTo>
                    <a:pt x="2" y="7"/>
                  </a:lnTo>
                  <a:lnTo>
                    <a:pt x="0" y="9"/>
                  </a:lnTo>
                  <a:lnTo>
                    <a:pt x="7" y="13"/>
                  </a:lnTo>
                  <a:lnTo>
                    <a:pt x="7" y="12"/>
                  </a:lnTo>
                  <a:lnTo>
                    <a:pt x="9" y="10"/>
                  </a:lnTo>
                  <a:lnTo>
                    <a:pt x="9" y="10"/>
                  </a:lnTo>
                  <a:lnTo>
                    <a:pt x="9" y="10"/>
                  </a:lnTo>
                  <a:lnTo>
                    <a:pt x="9" y="9"/>
                  </a:lnTo>
                  <a:lnTo>
                    <a:pt x="10" y="7"/>
                  </a:lnTo>
                  <a:lnTo>
                    <a:pt x="10" y="6"/>
                  </a:lnTo>
                  <a:lnTo>
                    <a:pt x="12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0" name="Freeform 524"/>
            <p:cNvSpPr>
              <a:spLocks/>
            </p:cNvSpPr>
            <p:nvPr/>
          </p:nvSpPr>
          <p:spPr bwMode="auto">
            <a:xfrm>
              <a:off x="6446359" y="5265177"/>
              <a:ext cx="14826" cy="13051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3" y="3"/>
                </a:cxn>
                <a:cxn ang="0">
                  <a:pos x="3" y="5"/>
                </a:cxn>
                <a:cxn ang="0">
                  <a:pos x="2" y="6"/>
                </a:cxn>
                <a:cxn ang="0">
                  <a:pos x="2" y="7"/>
                </a:cxn>
                <a:cxn ang="0">
                  <a:pos x="0" y="9"/>
                </a:cxn>
                <a:cxn ang="0">
                  <a:pos x="7" y="13"/>
                </a:cxn>
                <a:cxn ang="0">
                  <a:pos x="7" y="12"/>
                </a:cxn>
                <a:cxn ang="0">
                  <a:pos x="9" y="10"/>
                </a:cxn>
                <a:cxn ang="0">
                  <a:pos x="9" y="9"/>
                </a:cxn>
                <a:cxn ang="0">
                  <a:pos x="10" y="7"/>
                </a:cxn>
                <a:cxn ang="0">
                  <a:pos x="10" y="6"/>
                </a:cxn>
                <a:cxn ang="0">
                  <a:pos x="12" y="5"/>
                </a:cxn>
                <a:cxn ang="0">
                  <a:pos x="4" y="0"/>
                </a:cxn>
              </a:cxnLst>
              <a:rect l="0" t="0" r="r" b="b"/>
              <a:pathLst>
                <a:path w="12" h="13">
                  <a:moveTo>
                    <a:pt x="4" y="0"/>
                  </a:moveTo>
                  <a:lnTo>
                    <a:pt x="3" y="3"/>
                  </a:lnTo>
                  <a:lnTo>
                    <a:pt x="3" y="5"/>
                  </a:lnTo>
                  <a:lnTo>
                    <a:pt x="2" y="6"/>
                  </a:lnTo>
                  <a:lnTo>
                    <a:pt x="2" y="7"/>
                  </a:lnTo>
                  <a:lnTo>
                    <a:pt x="0" y="9"/>
                  </a:lnTo>
                  <a:lnTo>
                    <a:pt x="7" y="13"/>
                  </a:lnTo>
                  <a:lnTo>
                    <a:pt x="7" y="12"/>
                  </a:lnTo>
                  <a:lnTo>
                    <a:pt x="9" y="10"/>
                  </a:lnTo>
                  <a:lnTo>
                    <a:pt x="9" y="9"/>
                  </a:lnTo>
                  <a:lnTo>
                    <a:pt x="10" y="7"/>
                  </a:lnTo>
                  <a:lnTo>
                    <a:pt x="10" y="6"/>
                  </a:lnTo>
                  <a:lnTo>
                    <a:pt x="12" y="5"/>
                  </a:lnTo>
                  <a:lnTo>
                    <a:pt x="4" y="0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1" name="Freeform 525"/>
            <p:cNvSpPr>
              <a:spLocks/>
            </p:cNvSpPr>
            <p:nvPr/>
          </p:nvSpPr>
          <p:spPr bwMode="auto">
            <a:xfrm>
              <a:off x="6451750" y="5252127"/>
              <a:ext cx="36392" cy="18069"/>
            </a:xfrm>
            <a:custGeom>
              <a:avLst/>
              <a:gdLst/>
              <a:ahLst/>
              <a:cxnLst>
                <a:cxn ang="0">
                  <a:pos x="29" y="3"/>
                </a:cxn>
                <a:cxn ang="0">
                  <a:pos x="24" y="2"/>
                </a:cxn>
                <a:cxn ang="0">
                  <a:pos x="19" y="0"/>
                </a:cxn>
                <a:cxn ang="0">
                  <a:pos x="13" y="0"/>
                </a:cxn>
                <a:cxn ang="0">
                  <a:pos x="11" y="2"/>
                </a:cxn>
                <a:cxn ang="0">
                  <a:pos x="8" y="5"/>
                </a:cxn>
                <a:cxn ang="0">
                  <a:pos x="5" y="6"/>
                </a:cxn>
                <a:cxn ang="0">
                  <a:pos x="2" y="10"/>
                </a:cxn>
                <a:cxn ang="0">
                  <a:pos x="0" y="13"/>
                </a:cxn>
                <a:cxn ang="0">
                  <a:pos x="8" y="18"/>
                </a:cxn>
                <a:cxn ang="0">
                  <a:pos x="9" y="13"/>
                </a:cxn>
                <a:cxn ang="0">
                  <a:pos x="11" y="10"/>
                </a:cxn>
                <a:cxn ang="0">
                  <a:pos x="12" y="10"/>
                </a:cxn>
                <a:cxn ang="0">
                  <a:pos x="13" y="9"/>
                </a:cxn>
                <a:cxn ang="0">
                  <a:pos x="16" y="8"/>
                </a:cxn>
                <a:cxn ang="0">
                  <a:pos x="18" y="8"/>
                </a:cxn>
                <a:cxn ang="0">
                  <a:pos x="21" y="9"/>
                </a:cxn>
                <a:cxn ang="0">
                  <a:pos x="26" y="10"/>
                </a:cxn>
                <a:cxn ang="0">
                  <a:pos x="29" y="3"/>
                </a:cxn>
              </a:cxnLst>
              <a:rect l="0" t="0" r="r" b="b"/>
              <a:pathLst>
                <a:path w="29" h="18">
                  <a:moveTo>
                    <a:pt x="29" y="3"/>
                  </a:moveTo>
                  <a:lnTo>
                    <a:pt x="24" y="2"/>
                  </a:lnTo>
                  <a:lnTo>
                    <a:pt x="19" y="0"/>
                  </a:lnTo>
                  <a:lnTo>
                    <a:pt x="13" y="0"/>
                  </a:lnTo>
                  <a:lnTo>
                    <a:pt x="11" y="2"/>
                  </a:lnTo>
                  <a:lnTo>
                    <a:pt x="8" y="5"/>
                  </a:lnTo>
                  <a:lnTo>
                    <a:pt x="5" y="6"/>
                  </a:lnTo>
                  <a:lnTo>
                    <a:pt x="2" y="10"/>
                  </a:lnTo>
                  <a:lnTo>
                    <a:pt x="0" y="13"/>
                  </a:lnTo>
                  <a:lnTo>
                    <a:pt x="8" y="18"/>
                  </a:lnTo>
                  <a:lnTo>
                    <a:pt x="9" y="13"/>
                  </a:lnTo>
                  <a:lnTo>
                    <a:pt x="11" y="10"/>
                  </a:lnTo>
                  <a:lnTo>
                    <a:pt x="12" y="10"/>
                  </a:lnTo>
                  <a:lnTo>
                    <a:pt x="13" y="9"/>
                  </a:lnTo>
                  <a:lnTo>
                    <a:pt x="16" y="8"/>
                  </a:lnTo>
                  <a:lnTo>
                    <a:pt x="18" y="8"/>
                  </a:lnTo>
                  <a:lnTo>
                    <a:pt x="21" y="9"/>
                  </a:lnTo>
                  <a:lnTo>
                    <a:pt x="26" y="10"/>
                  </a:lnTo>
                  <a:lnTo>
                    <a:pt x="29" y="3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2" name="Freeform 526"/>
            <p:cNvSpPr>
              <a:spLocks/>
            </p:cNvSpPr>
            <p:nvPr/>
          </p:nvSpPr>
          <p:spPr bwMode="auto">
            <a:xfrm>
              <a:off x="6451750" y="5252127"/>
              <a:ext cx="36392" cy="18069"/>
            </a:xfrm>
            <a:custGeom>
              <a:avLst/>
              <a:gdLst/>
              <a:ahLst/>
              <a:cxnLst>
                <a:cxn ang="0">
                  <a:pos x="29" y="3"/>
                </a:cxn>
                <a:cxn ang="0">
                  <a:pos x="24" y="2"/>
                </a:cxn>
                <a:cxn ang="0">
                  <a:pos x="19" y="0"/>
                </a:cxn>
                <a:cxn ang="0">
                  <a:pos x="13" y="0"/>
                </a:cxn>
                <a:cxn ang="0">
                  <a:pos x="11" y="2"/>
                </a:cxn>
                <a:cxn ang="0">
                  <a:pos x="8" y="5"/>
                </a:cxn>
                <a:cxn ang="0">
                  <a:pos x="5" y="6"/>
                </a:cxn>
                <a:cxn ang="0">
                  <a:pos x="2" y="10"/>
                </a:cxn>
                <a:cxn ang="0">
                  <a:pos x="0" y="13"/>
                </a:cxn>
                <a:cxn ang="0">
                  <a:pos x="8" y="18"/>
                </a:cxn>
                <a:cxn ang="0">
                  <a:pos x="9" y="13"/>
                </a:cxn>
                <a:cxn ang="0">
                  <a:pos x="11" y="10"/>
                </a:cxn>
                <a:cxn ang="0">
                  <a:pos x="12" y="10"/>
                </a:cxn>
                <a:cxn ang="0">
                  <a:pos x="13" y="9"/>
                </a:cxn>
                <a:cxn ang="0">
                  <a:pos x="16" y="8"/>
                </a:cxn>
                <a:cxn ang="0">
                  <a:pos x="18" y="8"/>
                </a:cxn>
                <a:cxn ang="0">
                  <a:pos x="21" y="9"/>
                </a:cxn>
                <a:cxn ang="0">
                  <a:pos x="26" y="10"/>
                </a:cxn>
                <a:cxn ang="0">
                  <a:pos x="29" y="3"/>
                </a:cxn>
              </a:cxnLst>
              <a:rect l="0" t="0" r="r" b="b"/>
              <a:pathLst>
                <a:path w="29" h="18">
                  <a:moveTo>
                    <a:pt x="29" y="3"/>
                  </a:moveTo>
                  <a:lnTo>
                    <a:pt x="24" y="2"/>
                  </a:lnTo>
                  <a:lnTo>
                    <a:pt x="19" y="0"/>
                  </a:lnTo>
                  <a:lnTo>
                    <a:pt x="13" y="0"/>
                  </a:lnTo>
                  <a:lnTo>
                    <a:pt x="11" y="2"/>
                  </a:lnTo>
                  <a:lnTo>
                    <a:pt x="8" y="5"/>
                  </a:lnTo>
                  <a:lnTo>
                    <a:pt x="5" y="6"/>
                  </a:lnTo>
                  <a:lnTo>
                    <a:pt x="2" y="10"/>
                  </a:lnTo>
                  <a:lnTo>
                    <a:pt x="0" y="13"/>
                  </a:lnTo>
                  <a:lnTo>
                    <a:pt x="8" y="18"/>
                  </a:lnTo>
                  <a:lnTo>
                    <a:pt x="9" y="13"/>
                  </a:lnTo>
                  <a:lnTo>
                    <a:pt x="11" y="10"/>
                  </a:lnTo>
                  <a:lnTo>
                    <a:pt x="12" y="10"/>
                  </a:lnTo>
                  <a:lnTo>
                    <a:pt x="13" y="9"/>
                  </a:lnTo>
                  <a:lnTo>
                    <a:pt x="16" y="8"/>
                  </a:lnTo>
                  <a:lnTo>
                    <a:pt x="18" y="8"/>
                  </a:lnTo>
                  <a:lnTo>
                    <a:pt x="21" y="9"/>
                  </a:lnTo>
                  <a:lnTo>
                    <a:pt x="26" y="10"/>
                  </a:lnTo>
                  <a:lnTo>
                    <a:pt x="29" y="3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3" name="Freeform 527"/>
            <p:cNvSpPr>
              <a:spLocks/>
            </p:cNvSpPr>
            <p:nvPr/>
          </p:nvSpPr>
          <p:spPr bwMode="auto">
            <a:xfrm>
              <a:off x="6484099" y="5255139"/>
              <a:ext cx="18870" cy="28108"/>
            </a:xfrm>
            <a:custGeom>
              <a:avLst/>
              <a:gdLst/>
              <a:ahLst/>
              <a:cxnLst>
                <a:cxn ang="0">
                  <a:pos x="11" y="28"/>
                </a:cxn>
                <a:cxn ang="0">
                  <a:pos x="12" y="25"/>
                </a:cxn>
                <a:cxn ang="0">
                  <a:pos x="15" y="22"/>
                </a:cxn>
                <a:cxn ang="0">
                  <a:pos x="15" y="19"/>
                </a:cxn>
                <a:cxn ang="0">
                  <a:pos x="15" y="15"/>
                </a:cxn>
                <a:cxn ang="0">
                  <a:pos x="15" y="10"/>
                </a:cxn>
                <a:cxn ang="0">
                  <a:pos x="12" y="7"/>
                </a:cxn>
                <a:cxn ang="0">
                  <a:pos x="8" y="5"/>
                </a:cxn>
                <a:cxn ang="0">
                  <a:pos x="3" y="0"/>
                </a:cxn>
                <a:cxn ang="0">
                  <a:pos x="0" y="7"/>
                </a:cxn>
                <a:cxn ang="0">
                  <a:pos x="5" y="10"/>
                </a:cxn>
                <a:cxn ang="0">
                  <a:pos x="6" y="12"/>
                </a:cxn>
                <a:cxn ang="0">
                  <a:pos x="8" y="13"/>
                </a:cxn>
                <a:cxn ang="0">
                  <a:pos x="8" y="16"/>
                </a:cxn>
                <a:cxn ang="0">
                  <a:pos x="8" y="16"/>
                </a:cxn>
                <a:cxn ang="0">
                  <a:pos x="8" y="19"/>
                </a:cxn>
                <a:cxn ang="0">
                  <a:pos x="6" y="22"/>
                </a:cxn>
                <a:cxn ang="0">
                  <a:pos x="5" y="25"/>
                </a:cxn>
                <a:cxn ang="0">
                  <a:pos x="11" y="28"/>
                </a:cxn>
              </a:cxnLst>
              <a:rect l="0" t="0" r="r" b="b"/>
              <a:pathLst>
                <a:path w="15" h="28">
                  <a:moveTo>
                    <a:pt x="11" y="28"/>
                  </a:moveTo>
                  <a:lnTo>
                    <a:pt x="12" y="25"/>
                  </a:lnTo>
                  <a:lnTo>
                    <a:pt x="15" y="22"/>
                  </a:lnTo>
                  <a:lnTo>
                    <a:pt x="15" y="19"/>
                  </a:lnTo>
                  <a:lnTo>
                    <a:pt x="15" y="15"/>
                  </a:lnTo>
                  <a:lnTo>
                    <a:pt x="15" y="10"/>
                  </a:lnTo>
                  <a:lnTo>
                    <a:pt x="12" y="7"/>
                  </a:lnTo>
                  <a:lnTo>
                    <a:pt x="8" y="5"/>
                  </a:lnTo>
                  <a:lnTo>
                    <a:pt x="3" y="0"/>
                  </a:lnTo>
                  <a:lnTo>
                    <a:pt x="0" y="7"/>
                  </a:lnTo>
                  <a:lnTo>
                    <a:pt x="5" y="10"/>
                  </a:lnTo>
                  <a:lnTo>
                    <a:pt x="6" y="12"/>
                  </a:lnTo>
                  <a:lnTo>
                    <a:pt x="8" y="13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8" y="19"/>
                  </a:lnTo>
                  <a:lnTo>
                    <a:pt x="6" y="22"/>
                  </a:lnTo>
                  <a:lnTo>
                    <a:pt x="5" y="25"/>
                  </a:lnTo>
                  <a:lnTo>
                    <a:pt x="11" y="28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4" name="Freeform 528"/>
            <p:cNvSpPr>
              <a:spLocks/>
            </p:cNvSpPr>
            <p:nvPr/>
          </p:nvSpPr>
          <p:spPr bwMode="auto">
            <a:xfrm>
              <a:off x="6484099" y="5255139"/>
              <a:ext cx="18870" cy="28108"/>
            </a:xfrm>
            <a:custGeom>
              <a:avLst/>
              <a:gdLst/>
              <a:ahLst/>
              <a:cxnLst>
                <a:cxn ang="0">
                  <a:pos x="11" y="28"/>
                </a:cxn>
                <a:cxn ang="0">
                  <a:pos x="12" y="25"/>
                </a:cxn>
                <a:cxn ang="0">
                  <a:pos x="15" y="22"/>
                </a:cxn>
                <a:cxn ang="0">
                  <a:pos x="15" y="19"/>
                </a:cxn>
                <a:cxn ang="0">
                  <a:pos x="15" y="15"/>
                </a:cxn>
                <a:cxn ang="0">
                  <a:pos x="15" y="10"/>
                </a:cxn>
                <a:cxn ang="0">
                  <a:pos x="12" y="7"/>
                </a:cxn>
                <a:cxn ang="0">
                  <a:pos x="8" y="5"/>
                </a:cxn>
                <a:cxn ang="0">
                  <a:pos x="3" y="0"/>
                </a:cxn>
                <a:cxn ang="0">
                  <a:pos x="0" y="7"/>
                </a:cxn>
                <a:cxn ang="0">
                  <a:pos x="5" y="10"/>
                </a:cxn>
                <a:cxn ang="0">
                  <a:pos x="6" y="12"/>
                </a:cxn>
                <a:cxn ang="0">
                  <a:pos x="8" y="13"/>
                </a:cxn>
                <a:cxn ang="0">
                  <a:pos x="8" y="16"/>
                </a:cxn>
                <a:cxn ang="0">
                  <a:pos x="8" y="19"/>
                </a:cxn>
                <a:cxn ang="0">
                  <a:pos x="6" y="22"/>
                </a:cxn>
                <a:cxn ang="0">
                  <a:pos x="5" y="25"/>
                </a:cxn>
                <a:cxn ang="0">
                  <a:pos x="11" y="28"/>
                </a:cxn>
              </a:cxnLst>
              <a:rect l="0" t="0" r="r" b="b"/>
              <a:pathLst>
                <a:path w="15" h="28">
                  <a:moveTo>
                    <a:pt x="11" y="28"/>
                  </a:moveTo>
                  <a:lnTo>
                    <a:pt x="12" y="25"/>
                  </a:lnTo>
                  <a:lnTo>
                    <a:pt x="15" y="22"/>
                  </a:lnTo>
                  <a:lnTo>
                    <a:pt x="15" y="19"/>
                  </a:lnTo>
                  <a:lnTo>
                    <a:pt x="15" y="15"/>
                  </a:lnTo>
                  <a:lnTo>
                    <a:pt x="15" y="10"/>
                  </a:lnTo>
                  <a:lnTo>
                    <a:pt x="12" y="7"/>
                  </a:lnTo>
                  <a:lnTo>
                    <a:pt x="8" y="5"/>
                  </a:lnTo>
                  <a:lnTo>
                    <a:pt x="3" y="0"/>
                  </a:lnTo>
                  <a:lnTo>
                    <a:pt x="0" y="7"/>
                  </a:lnTo>
                  <a:lnTo>
                    <a:pt x="5" y="10"/>
                  </a:lnTo>
                  <a:lnTo>
                    <a:pt x="6" y="12"/>
                  </a:lnTo>
                  <a:lnTo>
                    <a:pt x="8" y="13"/>
                  </a:lnTo>
                  <a:lnTo>
                    <a:pt x="8" y="16"/>
                  </a:lnTo>
                  <a:lnTo>
                    <a:pt x="8" y="19"/>
                  </a:lnTo>
                  <a:lnTo>
                    <a:pt x="6" y="22"/>
                  </a:lnTo>
                  <a:lnTo>
                    <a:pt x="5" y="25"/>
                  </a:lnTo>
                  <a:lnTo>
                    <a:pt x="11" y="28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5" name="Freeform 529"/>
            <p:cNvSpPr>
              <a:spLocks/>
            </p:cNvSpPr>
            <p:nvPr/>
          </p:nvSpPr>
          <p:spPr bwMode="auto">
            <a:xfrm>
              <a:off x="6484099" y="5280235"/>
              <a:ext cx="13479" cy="13050"/>
            </a:xfrm>
            <a:custGeom>
              <a:avLst/>
              <a:gdLst/>
              <a:ahLst/>
              <a:cxnLst>
                <a:cxn ang="0">
                  <a:pos x="3" y="11"/>
                </a:cxn>
                <a:cxn ang="0">
                  <a:pos x="6" y="13"/>
                </a:cxn>
                <a:cxn ang="0">
                  <a:pos x="11" y="3"/>
                </a:cxn>
                <a:cxn ang="0">
                  <a:pos x="5" y="0"/>
                </a:cxn>
                <a:cxn ang="0">
                  <a:pos x="0" y="8"/>
                </a:cxn>
                <a:cxn ang="0">
                  <a:pos x="3" y="11"/>
                </a:cxn>
              </a:cxnLst>
              <a:rect l="0" t="0" r="r" b="b"/>
              <a:pathLst>
                <a:path w="11" h="13">
                  <a:moveTo>
                    <a:pt x="3" y="11"/>
                  </a:moveTo>
                  <a:lnTo>
                    <a:pt x="6" y="13"/>
                  </a:lnTo>
                  <a:lnTo>
                    <a:pt x="11" y="3"/>
                  </a:lnTo>
                  <a:lnTo>
                    <a:pt x="5" y="0"/>
                  </a:lnTo>
                  <a:lnTo>
                    <a:pt x="0" y="8"/>
                  </a:lnTo>
                  <a:lnTo>
                    <a:pt x="3" y="11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6" name="Freeform 530"/>
            <p:cNvSpPr>
              <a:spLocks/>
            </p:cNvSpPr>
            <p:nvPr/>
          </p:nvSpPr>
          <p:spPr bwMode="auto">
            <a:xfrm>
              <a:off x="6484099" y="5280235"/>
              <a:ext cx="13479" cy="13050"/>
            </a:xfrm>
            <a:custGeom>
              <a:avLst/>
              <a:gdLst/>
              <a:ahLst/>
              <a:cxnLst>
                <a:cxn ang="0">
                  <a:pos x="3" y="11"/>
                </a:cxn>
                <a:cxn ang="0">
                  <a:pos x="6" y="13"/>
                </a:cxn>
                <a:cxn ang="0">
                  <a:pos x="11" y="3"/>
                </a:cxn>
                <a:cxn ang="0">
                  <a:pos x="5" y="0"/>
                </a:cxn>
                <a:cxn ang="0">
                  <a:pos x="0" y="8"/>
                </a:cxn>
                <a:cxn ang="0">
                  <a:pos x="3" y="11"/>
                </a:cxn>
              </a:cxnLst>
              <a:rect l="0" t="0" r="r" b="b"/>
              <a:pathLst>
                <a:path w="11" h="13">
                  <a:moveTo>
                    <a:pt x="3" y="11"/>
                  </a:moveTo>
                  <a:lnTo>
                    <a:pt x="6" y="13"/>
                  </a:lnTo>
                  <a:lnTo>
                    <a:pt x="11" y="3"/>
                  </a:lnTo>
                  <a:lnTo>
                    <a:pt x="5" y="0"/>
                  </a:lnTo>
                  <a:lnTo>
                    <a:pt x="0" y="8"/>
                  </a:lnTo>
                  <a:lnTo>
                    <a:pt x="3" y="11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7" name="Freeform 531"/>
            <p:cNvSpPr>
              <a:spLocks/>
            </p:cNvSpPr>
            <p:nvPr/>
          </p:nvSpPr>
          <p:spPr bwMode="auto">
            <a:xfrm>
              <a:off x="6358746" y="5457918"/>
              <a:ext cx="29653" cy="28108"/>
            </a:xfrm>
            <a:custGeom>
              <a:avLst/>
              <a:gdLst/>
              <a:ahLst/>
              <a:cxnLst>
                <a:cxn ang="0">
                  <a:pos x="3" y="28"/>
                </a:cxn>
                <a:cxn ang="0">
                  <a:pos x="8" y="26"/>
                </a:cxn>
                <a:cxn ang="0">
                  <a:pos x="12" y="23"/>
                </a:cxn>
                <a:cxn ang="0">
                  <a:pos x="15" y="20"/>
                </a:cxn>
                <a:cxn ang="0">
                  <a:pos x="16" y="17"/>
                </a:cxn>
                <a:cxn ang="0">
                  <a:pos x="18" y="15"/>
                </a:cxn>
                <a:cxn ang="0">
                  <a:pos x="19" y="10"/>
                </a:cxn>
                <a:cxn ang="0">
                  <a:pos x="21" y="7"/>
                </a:cxn>
                <a:cxn ang="0">
                  <a:pos x="24" y="3"/>
                </a:cxn>
                <a:cxn ang="0">
                  <a:pos x="16" y="0"/>
                </a:cxn>
                <a:cxn ang="0">
                  <a:pos x="13" y="3"/>
                </a:cxn>
                <a:cxn ang="0">
                  <a:pos x="13" y="7"/>
                </a:cxn>
                <a:cxn ang="0">
                  <a:pos x="11" y="10"/>
                </a:cxn>
                <a:cxn ang="0">
                  <a:pos x="9" y="13"/>
                </a:cxn>
                <a:cxn ang="0">
                  <a:pos x="8" y="16"/>
                </a:cxn>
                <a:cxn ang="0">
                  <a:pos x="6" y="17"/>
                </a:cxn>
                <a:cxn ang="0">
                  <a:pos x="3" y="19"/>
                </a:cxn>
                <a:cxn ang="0">
                  <a:pos x="0" y="20"/>
                </a:cxn>
                <a:cxn ang="0">
                  <a:pos x="3" y="28"/>
                </a:cxn>
              </a:cxnLst>
              <a:rect l="0" t="0" r="r" b="b"/>
              <a:pathLst>
                <a:path w="24" h="28">
                  <a:moveTo>
                    <a:pt x="3" y="28"/>
                  </a:moveTo>
                  <a:lnTo>
                    <a:pt x="8" y="26"/>
                  </a:lnTo>
                  <a:lnTo>
                    <a:pt x="12" y="23"/>
                  </a:lnTo>
                  <a:lnTo>
                    <a:pt x="15" y="20"/>
                  </a:lnTo>
                  <a:lnTo>
                    <a:pt x="16" y="17"/>
                  </a:lnTo>
                  <a:lnTo>
                    <a:pt x="18" y="15"/>
                  </a:lnTo>
                  <a:lnTo>
                    <a:pt x="19" y="10"/>
                  </a:lnTo>
                  <a:lnTo>
                    <a:pt x="21" y="7"/>
                  </a:lnTo>
                  <a:lnTo>
                    <a:pt x="24" y="3"/>
                  </a:lnTo>
                  <a:lnTo>
                    <a:pt x="16" y="0"/>
                  </a:lnTo>
                  <a:lnTo>
                    <a:pt x="13" y="3"/>
                  </a:lnTo>
                  <a:lnTo>
                    <a:pt x="13" y="7"/>
                  </a:lnTo>
                  <a:lnTo>
                    <a:pt x="11" y="10"/>
                  </a:lnTo>
                  <a:lnTo>
                    <a:pt x="9" y="13"/>
                  </a:lnTo>
                  <a:lnTo>
                    <a:pt x="8" y="16"/>
                  </a:lnTo>
                  <a:lnTo>
                    <a:pt x="6" y="17"/>
                  </a:lnTo>
                  <a:lnTo>
                    <a:pt x="3" y="19"/>
                  </a:lnTo>
                  <a:lnTo>
                    <a:pt x="0" y="20"/>
                  </a:lnTo>
                  <a:lnTo>
                    <a:pt x="3" y="28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8" name="Freeform 532"/>
            <p:cNvSpPr>
              <a:spLocks/>
            </p:cNvSpPr>
            <p:nvPr/>
          </p:nvSpPr>
          <p:spPr bwMode="auto">
            <a:xfrm>
              <a:off x="6358746" y="5457918"/>
              <a:ext cx="29653" cy="28108"/>
            </a:xfrm>
            <a:custGeom>
              <a:avLst/>
              <a:gdLst/>
              <a:ahLst/>
              <a:cxnLst>
                <a:cxn ang="0">
                  <a:pos x="3" y="28"/>
                </a:cxn>
                <a:cxn ang="0">
                  <a:pos x="8" y="26"/>
                </a:cxn>
                <a:cxn ang="0">
                  <a:pos x="12" y="23"/>
                </a:cxn>
                <a:cxn ang="0">
                  <a:pos x="15" y="20"/>
                </a:cxn>
                <a:cxn ang="0">
                  <a:pos x="16" y="17"/>
                </a:cxn>
                <a:cxn ang="0">
                  <a:pos x="18" y="15"/>
                </a:cxn>
                <a:cxn ang="0">
                  <a:pos x="19" y="10"/>
                </a:cxn>
                <a:cxn ang="0">
                  <a:pos x="21" y="7"/>
                </a:cxn>
                <a:cxn ang="0">
                  <a:pos x="24" y="3"/>
                </a:cxn>
                <a:cxn ang="0">
                  <a:pos x="16" y="0"/>
                </a:cxn>
                <a:cxn ang="0">
                  <a:pos x="13" y="3"/>
                </a:cxn>
                <a:cxn ang="0">
                  <a:pos x="13" y="7"/>
                </a:cxn>
                <a:cxn ang="0">
                  <a:pos x="11" y="10"/>
                </a:cxn>
                <a:cxn ang="0">
                  <a:pos x="9" y="13"/>
                </a:cxn>
                <a:cxn ang="0">
                  <a:pos x="8" y="16"/>
                </a:cxn>
                <a:cxn ang="0">
                  <a:pos x="6" y="17"/>
                </a:cxn>
                <a:cxn ang="0">
                  <a:pos x="3" y="19"/>
                </a:cxn>
                <a:cxn ang="0">
                  <a:pos x="0" y="20"/>
                </a:cxn>
                <a:cxn ang="0">
                  <a:pos x="3" y="28"/>
                </a:cxn>
              </a:cxnLst>
              <a:rect l="0" t="0" r="r" b="b"/>
              <a:pathLst>
                <a:path w="24" h="28">
                  <a:moveTo>
                    <a:pt x="3" y="28"/>
                  </a:moveTo>
                  <a:lnTo>
                    <a:pt x="8" y="26"/>
                  </a:lnTo>
                  <a:lnTo>
                    <a:pt x="12" y="23"/>
                  </a:lnTo>
                  <a:lnTo>
                    <a:pt x="15" y="20"/>
                  </a:lnTo>
                  <a:lnTo>
                    <a:pt x="16" y="17"/>
                  </a:lnTo>
                  <a:lnTo>
                    <a:pt x="18" y="15"/>
                  </a:lnTo>
                  <a:lnTo>
                    <a:pt x="19" y="10"/>
                  </a:lnTo>
                  <a:lnTo>
                    <a:pt x="21" y="7"/>
                  </a:lnTo>
                  <a:lnTo>
                    <a:pt x="24" y="3"/>
                  </a:lnTo>
                  <a:lnTo>
                    <a:pt x="16" y="0"/>
                  </a:lnTo>
                  <a:lnTo>
                    <a:pt x="13" y="3"/>
                  </a:lnTo>
                  <a:lnTo>
                    <a:pt x="13" y="7"/>
                  </a:lnTo>
                  <a:lnTo>
                    <a:pt x="11" y="10"/>
                  </a:lnTo>
                  <a:lnTo>
                    <a:pt x="9" y="13"/>
                  </a:lnTo>
                  <a:lnTo>
                    <a:pt x="8" y="16"/>
                  </a:lnTo>
                  <a:lnTo>
                    <a:pt x="6" y="17"/>
                  </a:lnTo>
                  <a:lnTo>
                    <a:pt x="3" y="19"/>
                  </a:lnTo>
                  <a:lnTo>
                    <a:pt x="0" y="20"/>
                  </a:lnTo>
                  <a:lnTo>
                    <a:pt x="3" y="28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9" name="Freeform 533"/>
            <p:cNvSpPr>
              <a:spLocks/>
            </p:cNvSpPr>
            <p:nvPr/>
          </p:nvSpPr>
          <p:spPr bwMode="auto">
            <a:xfrm>
              <a:off x="6312918" y="5473980"/>
              <a:ext cx="48524" cy="13051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4" y="7"/>
                </a:cxn>
                <a:cxn ang="0">
                  <a:pos x="9" y="9"/>
                </a:cxn>
                <a:cxn ang="0">
                  <a:pos x="14" y="9"/>
                </a:cxn>
                <a:cxn ang="0">
                  <a:pos x="19" y="10"/>
                </a:cxn>
                <a:cxn ang="0">
                  <a:pos x="24" y="12"/>
                </a:cxn>
                <a:cxn ang="0">
                  <a:pos x="30" y="13"/>
                </a:cxn>
                <a:cxn ang="0">
                  <a:pos x="35" y="13"/>
                </a:cxn>
                <a:cxn ang="0">
                  <a:pos x="40" y="12"/>
                </a:cxn>
                <a:cxn ang="0">
                  <a:pos x="37" y="4"/>
                </a:cxn>
                <a:cxn ang="0">
                  <a:pos x="35" y="6"/>
                </a:cxn>
                <a:cxn ang="0">
                  <a:pos x="30" y="6"/>
                </a:cxn>
                <a:cxn ang="0">
                  <a:pos x="26" y="4"/>
                </a:cxn>
                <a:cxn ang="0">
                  <a:pos x="20" y="4"/>
                </a:cxn>
                <a:cxn ang="0">
                  <a:pos x="14" y="3"/>
                </a:cxn>
                <a:cxn ang="0">
                  <a:pos x="10" y="1"/>
                </a:cxn>
                <a:cxn ang="0">
                  <a:pos x="6" y="0"/>
                </a:cxn>
                <a:cxn ang="0">
                  <a:pos x="0" y="0"/>
                </a:cxn>
                <a:cxn ang="0">
                  <a:pos x="0" y="7"/>
                </a:cxn>
              </a:cxnLst>
              <a:rect l="0" t="0" r="r" b="b"/>
              <a:pathLst>
                <a:path w="40" h="13">
                  <a:moveTo>
                    <a:pt x="0" y="7"/>
                  </a:moveTo>
                  <a:lnTo>
                    <a:pt x="4" y="7"/>
                  </a:lnTo>
                  <a:lnTo>
                    <a:pt x="9" y="9"/>
                  </a:lnTo>
                  <a:lnTo>
                    <a:pt x="14" y="9"/>
                  </a:lnTo>
                  <a:lnTo>
                    <a:pt x="19" y="10"/>
                  </a:lnTo>
                  <a:lnTo>
                    <a:pt x="24" y="12"/>
                  </a:lnTo>
                  <a:lnTo>
                    <a:pt x="30" y="13"/>
                  </a:lnTo>
                  <a:lnTo>
                    <a:pt x="35" y="13"/>
                  </a:lnTo>
                  <a:lnTo>
                    <a:pt x="40" y="12"/>
                  </a:lnTo>
                  <a:lnTo>
                    <a:pt x="37" y="4"/>
                  </a:lnTo>
                  <a:lnTo>
                    <a:pt x="35" y="6"/>
                  </a:lnTo>
                  <a:lnTo>
                    <a:pt x="30" y="6"/>
                  </a:lnTo>
                  <a:lnTo>
                    <a:pt x="26" y="4"/>
                  </a:lnTo>
                  <a:lnTo>
                    <a:pt x="20" y="4"/>
                  </a:lnTo>
                  <a:lnTo>
                    <a:pt x="14" y="3"/>
                  </a:lnTo>
                  <a:lnTo>
                    <a:pt x="10" y="1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30" name="Freeform 534"/>
            <p:cNvSpPr>
              <a:spLocks/>
            </p:cNvSpPr>
            <p:nvPr/>
          </p:nvSpPr>
          <p:spPr bwMode="auto">
            <a:xfrm>
              <a:off x="6312918" y="5473980"/>
              <a:ext cx="48524" cy="13051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4" y="7"/>
                </a:cxn>
                <a:cxn ang="0">
                  <a:pos x="9" y="9"/>
                </a:cxn>
                <a:cxn ang="0">
                  <a:pos x="14" y="9"/>
                </a:cxn>
                <a:cxn ang="0">
                  <a:pos x="19" y="10"/>
                </a:cxn>
                <a:cxn ang="0">
                  <a:pos x="24" y="12"/>
                </a:cxn>
                <a:cxn ang="0">
                  <a:pos x="30" y="13"/>
                </a:cxn>
                <a:cxn ang="0">
                  <a:pos x="35" y="13"/>
                </a:cxn>
                <a:cxn ang="0">
                  <a:pos x="40" y="12"/>
                </a:cxn>
                <a:cxn ang="0">
                  <a:pos x="37" y="4"/>
                </a:cxn>
                <a:cxn ang="0">
                  <a:pos x="35" y="6"/>
                </a:cxn>
                <a:cxn ang="0">
                  <a:pos x="30" y="6"/>
                </a:cxn>
                <a:cxn ang="0">
                  <a:pos x="26" y="4"/>
                </a:cxn>
                <a:cxn ang="0">
                  <a:pos x="20" y="4"/>
                </a:cxn>
                <a:cxn ang="0">
                  <a:pos x="14" y="3"/>
                </a:cxn>
                <a:cxn ang="0">
                  <a:pos x="10" y="1"/>
                </a:cxn>
                <a:cxn ang="0">
                  <a:pos x="6" y="0"/>
                </a:cxn>
                <a:cxn ang="0">
                  <a:pos x="0" y="0"/>
                </a:cxn>
                <a:cxn ang="0">
                  <a:pos x="0" y="7"/>
                </a:cxn>
              </a:cxnLst>
              <a:rect l="0" t="0" r="r" b="b"/>
              <a:pathLst>
                <a:path w="40" h="13">
                  <a:moveTo>
                    <a:pt x="0" y="7"/>
                  </a:moveTo>
                  <a:lnTo>
                    <a:pt x="4" y="7"/>
                  </a:lnTo>
                  <a:lnTo>
                    <a:pt x="9" y="9"/>
                  </a:lnTo>
                  <a:lnTo>
                    <a:pt x="14" y="9"/>
                  </a:lnTo>
                  <a:lnTo>
                    <a:pt x="19" y="10"/>
                  </a:lnTo>
                  <a:lnTo>
                    <a:pt x="24" y="12"/>
                  </a:lnTo>
                  <a:lnTo>
                    <a:pt x="30" y="13"/>
                  </a:lnTo>
                  <a:lnTo>
                    <a:pt x="35" y="13"/>
                  </a:lnTo>
                  <a:lnTo>
                    <a:pt x="40" y="12"/>
                  </a:lnTo>
                  <a:lnTo>
                    <a:pt x="37" y="4"/>
                  </a:lnTo>
                  <a:lnTo>
                    <a:pt x="35" y="6"/>
                  </a:lnTo>
                  <a:lnTo>
                    <a:pt x="30" y="6"/>
                  </a:lnTo>
                  <a:lnTo>
                    <a:pt x="26" y="4"/>
                  </a:lnTo>
                  <a:lnTo>
                    <a:pt x="20" y="4"/>
                  </a:lnTo>
                  <a:lnTo>
                    <a:pt x="14" y="3"/>
                  </a:lnTo>
                  <a:lnTo>
                    <a:pt x="10" y="1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7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31" name="Freeform 535"/>
            <p:cNvSpPr>
              <a:spLocks/>
            </p:cNvSpPr>
            <p:nvPr/>
          </p:nvSpPr>
          <p:spPr bwMode="auto">
            <a:xfrm>
              <a:off x="6263047" y="5473980"/>
              <a:ext cx="49871" cy="13051"/>
            </a:xfrm>
            <a:custGeom>
              <a:avLst/>
              <a:gdLst/>
              <a:ahLst/>
              <a:cxnLst>
                <a:cxn ang="0">
                  <a:pos x="4" y="13"/>
                </a:cxn>
                <a:cxn ang="0">
                  <a:pos x="7" y="10"/>
                </a:cxn>
                <a:cxn ang="0">
                  <a:pos x="11" y="10"/>
                </a:cxn>
                <a:cxn ang="0">
                  <a:pos x="15" y="9"/>
                </a:cxn>
                <a:cxn ang="0">
                  <a:pos x="20" y="7"/>
                </a:cxn>
                <a:cxn ang="0">
                  <a:pos x="26" y="7"/>
                </a:cxn>
                <a:cxn ang="0">
                  <a:pos x="30" y="7"/>
                </a:cxn>
                <a:cxn ang="0">
                  <a:pos x="36" y="7"/>
                </a:cxn>
                <a:cxn ang="0">
                  <a:pos x="40" y="7"/>
                </a:cxn>
                <a:cxn ang="0">
                  <a:pos x="40" y="0"/>
                </a:cxn>
                <a:cxn ang="0">
                  <a:pos x="34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8" y="1"/>
                </a:cxn>
                <a:cxn ang="0">
                  <a:pos x="14" y="1"/>
                </a:cxn>
                <a:cxn ang="0">
                  <a:pos x="8" y="3"/>
                </a:cxn>
                <a:cxn ang="0">
                  <a:pos x="4" y="4"/>
                </a:cxn>
                <a:cxn ang="0">
                  <a:pos x="0" y="6"/>
                </a:cxn>
                <a:cxn ang="0">
                  <a:pos x="4" y="13"/>
                </a:cxn>
              </a:cxnLst>
              <a:rect l="0" t="0" r="r" b="b"/>
              <a:pathLst>
                <a:path w="40" h="13">
                  <a:moveTo>
                    <a:pt x="4" y="13"/>
                  </a:moveTo>
                  <a:lnTo>
                    <a:pt x="7" y="10"/>
                  </a:lnTo>
                  <a:lnTo>
                    <a:pt x="11" y="10"/>
                  </a:lnTo>
                  <a:lnTo>
                    <a:pt x="15" y="9"/>
                  </a:lnTo>
                  <a:lnTo>
                    <a:pt x="20" y="7"/>
                  </a:lnTo>
                  <a:lnTo>
                    <a:pt x="26" y="7"/>
                  </a:lnTo>
                  <a:lnTo>
                    <a:pt x="30" y="7"/>
                  </a:lnTo>
                  <a:lnTo>
                    <a:pt x="36" y="7"/>
                  </a:lnTo>
                  <a:lnTo>
                    <a:pt x="40" y="7"/>
                  </a:lnTo>
                  <a:lnTo>
                    <a:pt x="40" y="0"/>
                  </a:lnTo>
                  <a:lnTo>
                    <a:pt x="34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8" y="1"/>
                  </a:lnTo>
                  <a:lnTo>
                    <a:pt x="14" y="1"/>
                  </a:lnTo>
                  <a:lnTo>
                    <a:pt x="8" y="3"/>
                  </a:lnTo>
                  <a:lnTo>
                    <a:pt x="4" y="4"/>
                  </a:lnTo>
                  <a:lnTo>
                    <a:pt x="0" y="6"/>
                  </a:lnTo>
                  <a:lnTo>
                    <a:pt x="4" y="13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32" name="Freeform 536"/>
            <p:cNvSpPr>
              <a:spLocks/>
            </p:cNvSpPr>
            <p:nvPr/>
          </p:nvSpPr>
          <p:spPr bwMode="auto">
            <a:xfrm>
              <a:off x="6263047" y="5473980"/>
              <a:ext cx="49871" cy="13051"/>
            </a:xfrm>
            <a:custGeom>
              <a:avLst/>
              <a:gdLst/>
              <a:ahLst/>
              <a:cxnLst>
                <a:cxn ang="0">
                  <a:pos x="4" y="13"/>
                </a:cxn>
                <a:cxn ang="0">
                  <a:pos x="7" y="10"/>
                </a:cxn>
                <a:cxn ang="0">
                  <a:pos x="11" y="10"/>
                </a:cxn>
                <a:cxn ang="0">
                  <a:pos x="15" y="9"/>
                </a:cxn>
                <a:cxn ang="0">
                  <a:pos x="20" y="7"/>
                </a:cxn>
                <a:cxn ang="0">
                  <a:pos x="26" y="7"/>
                </a:cxn>
                <a:cxn ang="0">
                  <a:pos x="30" y="7"/>
                </a:cxn>
                <a:cxn ang="0">
                  <a:pos x="36" y="7"/>
                </a:cxn>
                <a:cxn ang="0">
                  <a:pos x="40" y="7"/>
                </a:cxn>
                <a:cxn ang="0">
                  <a:pos x="40" y="0"/>
                </a:cxn>
                <a:cxn ang="0">
                  <a:pos x="34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8" y="1"/>
                </a:cxn>
                <a:cxn ang="0">
                  <a:pos x="14" y="1"/>
                </a:cxn>
                <a:cxn ang="0">
                  <a:pos x="8" y="3"/>
                </a:cxn>
                <a:cxn ang="0">
                  <a:pos x="4" y="4"/>
                </a:cxn>
                <a:cxn ang="0">
                  <a:pos x="0" y="6"/>
                </a:cxn>
                <a:cxn ang="0">
                  <a:pos x="4" y="13"/>
                </a:cxn>
              </a:cxnLst>
              <a:rect l="0" t="0" r="r" b="b"/>
              <a:pathLst>
                <a:path w="40" h="13">
                  <a:moveTo>
                    <a:pt x="4" y="13"/>
                  </a:moveTo>
                  <a:lnTo>
                    <a:pt x="7" y="10"/>
                  </a:lnTo>
                  <a:lnTo>
                    <a:pt x="11" y="10"/>
                  </a:lnTo>
                  <a:lnTo>
                    <a:pt x="15" y="9"/>
                  </a:lnTo>
                  <a:lnTo>
                    <a:pt x="20" y="7"/>
                  </a:lnTo>
                  <a:lnTo>
                    <a:pt x="26" y="7"/>
                  </a:lnTo>
                  <a:lnTo>
                    <a:pt x="30" y="7"/>
                  </a:lnTo>
                  <a:lnTo>
                    <a:pt x="36" y="7"/>
                  </a:lnTo>
                  <a:lnTo>
                    <a:pt x="40" y="7"/>
                  </a:lnTo>
                  <a:lnTo>
                    <a:pt x="40" y="0"/>
                  </a:lnTo>
                  <a:lnTo>
                    <a:pt x="34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8" y="1"/>
                  </a:lnTo>
                  <a:lnTo>
                    <a:pt x="14" y="1"/>
                  </a:lnTo>
                  <a:lnTo>
                    <a:pt x="8" y="3"/>
                  </a:lnTo>
                  <a:lnTo>
                    <a:pt x="4" y="4"/>
                  </a:lnTo>
                  <a:lnTo>
                    <a:pt x="0" y="6"/>
                  </a:lnTo>
                  <a:lnTo>
                    <a:pt x="4" y="13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33" name="Freeform 537"/>
            <p:cNvSpPr>
              <a:spLocks/>
            </p:cNvSpPr>
            <p:nvPr/>
          </p:nvSpPr>
          <p:spPr bwMode="auto">
            <a:xfrm>
              <a:off x="6244177" y="5480003"/>
              <a:ext cx="20218" cy="27105"/>
            </a:xfrm>
            <a:custGeom>
              <a:avLst/>
              <a:gdLst/>
              <a:ahLst/>
              <a:cxnLst>
                <a:cxn ang="0">
                  <a:pos x="7" y="27"/>
                </a:cxn>
                <a:cxn ang="0">
                  <a:pos x="7" y="24"/>
                </a:cxn>
                <a:cxn ang="0">
                  <a:pos x="7" y="21"/>
                </a:cxn>
                <a:cxn ang="0">
                  <a:pos x="9" y="18"/>
                </a:cxn>
                <a:cxn ang="0">
                  <a:pos x="10" y="16"/>
                </a:cxn>
                <a:cxn ang="0">
                  <a:pos x="12" y="13"/>
                </a:cxn>
                <a:cxn ang="0">
                  <a:pos x="13" y="10"/>
                </a:cxn>
                <a:cxn ang="0">
                  <a:pos x="16" y="8"/>
                </a:cxn>
                <a:cxn ang="0">
                  <a:pos x="17" y="6"/>
                </a:cxn>
                <a:cxn ang="0">
                  <a:pos x="15" y="0"/>
                </a:cxn>
                <a:cxn ang="0">
                  <a:pos x="12" y="3"/>
                </a:cxn>
                <a:cxn ang="0">
                  <a:pos x="9" y="6"/>
                </a:cxn>
                <a:cxn ang="0">
                  <a:pos x="6" y="8"/>
                </a:cxn>
                <a:cxn ang="0">
                  <a:pos x="3" y="13"/>
                </a:cxn>
                <a:cxn ang="0">
                  <a:pos x="2" y="16"/>
                </a:cxn>
                <a:cxn ang="0">
                  <a:pos x="2" y="20"/>
                </a:cxn>
                <a:cxn ang="0">
                  <a:pos x="0" y="23"/>
                </a:cxn>
                <a:cxn ang="0">
                  <a:pos x="0" y="27"/>
                </a:cxn>
                <a:cxn ang="0">
                  <a:pos x="7" y="27"/>
                </a:cxn>
              </a:cxnLst>
              <a:rect l="0" t="0" r="r" b="b"/>
              <a:pathLst>
                <a:path w="17" h="27">
                  <a:moveTo>
                    <a:pt x="7" y="27"/>
                  </a:moveTo>
                  <a:lnTo>
                    <a:pt x="7" y="24"/>
                  </a:lnTo>
                  <a:lnTo>
                    <a:pt x="7" y="21"/>
                  </a:lnTo>
                  <a:lnTo>
                    <a:pt x="9" y="18"/>
                  </a:lnTo>
                  <a:lnTo>
                    <a:pt x="10" y="16"/>
                  </a:lnTo>
                  <a:lnTo>
                    <a:pt x="12" y="13"/>
                  </a:lnTo>
                  <a:lnTo>
                    <a:pt x="13" y="10"/>
                  </a:lnTo>
                  <a:lnTo>
                    <a:pt x="16" y="8"/>
                  </a:lnTo>
                  <a:lnTo>
                    <a:pt x="17" y="6"/>
                  </a:lnTo>
                  <a:lnTo>
                    <a:pt x="15" y="0"/>
                  </a:lnTo>
                  <a:lnTo>
                    <a:pt x="12" y="3"/>
                  </a:lnTo>
                  <a:lnTo>
                    <a:pt x="9" y="6"/>
                  </a:lnTo>
                  <a:lnTo>
                    <a:pt x="6" y="8"/>
                  </a:lnTo>
                  <a:lnTo>
                    <a:pt x="3" y="13"/>
                  </a:lnTo>
                  <a:lnTo>
                    <a:pt x="2" y="16"/>
                  </a:lnTo>
                  <a:lnTo>
                    <a:pt x="2" y="20"/>
                  </a:lnTo>
                  <a:lnTo>
                    <a:pt x="0" y="23"/>
                  </a:lnTo>
                  <a:lnTo>
                    <a:pt x="0" y="27"/>
                  </a:lnTo>
                  <a:lnTo>
                    <a:pt x="7" y="27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34" name="Freeform 538"/>
            <p:cNvSpPr>
              <a:spLocks/>
            </p:cNvSpPr>
            <p:nvPr/>
          </p:nvSpPr>
          <p:spPr bwMode="auto">
            <a:xfrm>
              <a:off x="6244177" y="5480003"/>
              <a:ext cx="20218" cy="27105"/>
            </a:xfrm>
            <a:custGeom>
              <a:avLst/>
              <a:gdLst/>
              <a:ahLst/>
              <a:cxnLst>
                <a:cxn ang="0">
                  <a:pos x="7" y="27"/>
                </a:cxn>
                <a:cxn ang="0">
                  <a:pos x="7" y="24"/>
                </a:cxn>
                <a:cxn ang="0">
                  <a:pos x="7" y="21"/>
                </a:cxn>
                <a:cxn ang="0">
                  <a:pos x="9" y="18"/>
                </a:cxn>
                <a:cxn ang="0">
                  <a:pos x="10" y="16"/>
                </a:cxn>
                <a:cxn ang="0">
                  <a:pos x="12" y="13"/>
                </a:cxn>
                <a:cxn ang="0">
                  <a:pos x="13" y="10"/>
                </a:cxn>
                <a:cxn ang="0">
                  <a:pos x="16" y="8"/>
                </a:cxn>
                <a:cxn ang="0">
                  <a:pos x="17" y="6"/>
                </a:cxn>
                <a:cxn ang="0">
                  <a:pos x="15" y="0"/>
                </a:cxn>
                <a:cxn ang="0">
                  <a:pos x="12" y="3"/>
                </a:cxn>
                <a:cxn ang="0">
                  <a:pos x="9" y="6"/>
                </a:cxn>
                <a:cxn ang="0">
                  <a:pos x="6" y="8"/>
                </a:cxn>
                <a:cxn ang="0">
                  <a:pos x="3" y="13"/>
                </a:cxn>
                <a:cxn ang="0">
                  <a:pos x="2" y="16"/>
                </a:cxn>
                <a:cxn ang="0">
                  <a:pos x="2" y="20"/>
                </a:cxn>
                <a:cxn ang="0">
                  <a:pos x="0" y="23"/>
                </a:cxn>
                <a:cxn ang="0">
                  <a:pos x="0" y="27"/>
                </a:cxn>
                <a:cxn ang="0">
                  <a:pos x="7" y="27"/>
                </a:cxn>
              </a:cxnLst>
              <a:rect l="0" t="0" r="r" b="b"/>
              <a:pathLst>
                <a:path w="17" h="27">
                  <a:moveTo>
                    <a:pt x="7" y="27"/>
                  </a:moveTo>
                  <a:lnTo>
                    <a:pt x="7" y="24"/>
                  </a:lnTo>
                  <a:lnTo>
                    <a:pt x="7" y="21"/>
                  </a:lnTo>
                  <a:lnTo>
                    <a:pt x="9" y="18"/>
                  </a:lnTo>
                  <a:lnTo>
                    <a:pt x="10" y="16"/>
                  </a:lnTo>
                  <a:lnTo>
                    <a:pt x="12" y="13"/>
                  </a:lnTo>
                  <a:lnTo>
                    <a:pt x="13" y="10"/>
                  </a:lnTo>
                  <a:lnTo>
                    <a:pt x="16" y="8"/>
                  </a:lnTo>
                  <a:lnTo>
                    <a:pt x="17" y="6"/>
                  </a:lnTo>
                  <a:lnTo>
                    <a:pt x="15" y="0"/>
                  </a:lnTo>
                  <a:lnTo>
                    <a:pt x="12" y="3"/>
                  </a:lnTo>
                  <a:lnTo>
                    <a:pt x="9" y="6"/>
                  </a:lnTo>
                  <a:lnTo>
                    <a:pt x="6" y="8"/>
                  </a:lnTo>
                  <a:lnTo>
                    <a:pt x="3" y="13"/>
                  </a:lnTo>
                  <a:lnTo>
                    <a:pt x="2" y="16"/>
                  </a:lnTo>
                  <a:lnTo>
                    <a:pt x="2" y="20"/>
                  </a:lnTo>
                  <a:lnTo>
                    <a:pt x="0" y="23"/>
                  </a:lnTo>
                  <a:lnTo>
                    <a:pt x="0" y="27"/>
                  </a:lnTo>
                  <a:lnTo>
                    <a:pt x="7" y="27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35" name="Freeform 539"/>
            <p:cNvSpPr>
              <a:spLocks/>
            </p:cNvSpPr>
            <p:nvPr/>
          </p:nvSpPr>
          <p:spPr bwMode="auto">
            <a:xfrm>
              <a:off x="6244177" y="5507108"/>
              <a:ext cx="31001" cy="51197"/>
            </a:xfrm>
            <a:custGeom>
              <a:avLst/>
              <a:gdLst/>
              <a:ahLst/>
              <a:cxnLst>
                <a:cxn ang="0">
                  <a:pos x="25" y="46"/>
                </a:cxn>
                <a:cxn ang="0">
                  <a:pos x="20" y="41"/>
                </a:cxn>
                <a:cxn ang="0">
                  <a:pos x="17" y="36"/>
                </a:cxn>
                <a:cxn ang="0">
                  <a:pos x="15" y="30"/>
                </a:cxn>
                <a:cxn ang="0">
                  <a:pos x="13" y="25"/>
                </a:cxn>
                <a:cxn ang="0">
                  <a:pos x="10" y="19"/>
                </a:cxn>
                <a:cxn ang="0">
                  <a:pos x="9" y="12"/>
                </a:cxn>
                <a:cxn ang="0">
                  <a:pos x="7" y="6"/>
                </a:cxn>
                <a:cxn ang="0">
                  <a:pos x="7" y="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2" y="13"/>
                </a:cxn>
                <a:cxn ang="0">
                  <a:pos x="3" y="20"/>
                </a:cxn>
                <a:cxn ang="0">
                  <a:pos x="4" y="26"/>
                </a:cxn>
                <a:cxn ang="0">
                  <a:pos x="7" y="32"/>
                </a:cxn>
                <a:cxn ang="0">
                  <a:pos x="12" y="39"/>
                </a:cxn>
                <a:cxn ang="0">
                  <a:pos x="15" y="45"/>
                </a:cxn>
                <a:cxn ang="0">
                  <a:pos x="19" y="51"/>
                </a:cxn>
                <a:cxn ang="0">
                  <a:pos x="25" y="46"/>
                </a:cxn>
              </a:cxnLst>
              <a:rect l="0" t="0" r="r" b="b"/>
              <a:pathLst>
                <a:path w="25" h="51">
                  <a:moveTo>
                    <a:pt x="25" y="46"/>
                  </a:moveTo>
                  <a:lnTo>
                    <a:pt x="20" y="41"/>
                  </a:lnTo>
                  <a:lnTo>
                    <a:pt x="17" y="36"/>
                  </a:lnTo>
                  <a:lnTo>
                    <a:pt x="15" y="30"/>
                  </a:lnTo>
                  <a:lnTo>
                    <a:pt x="13" y="25"/>
                  </a:lnTo>
                  <a:lnTo>
                    <a:pt x="10" y="19"/>
                  </a:lnTo>
                  <a:lnTo>
                    <a:pt x="9" y="12"/>
                  </a:lnTo>
                  <a:lnTo>
                    <a:pt x="7" y="6"/>
                  </a:lnTo>
                  <a:lnTo>
                    <a:pt x="7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2" y="13"/>
                  </a:lnTo>
                  <a:lnTo>
                    <a:pt x="3" y="20"/>
                  </a:lnTo>
                  <a:lnTo>
                    <a:pt x="4" y="26"/>
                  </a:lnTo>
                  <a:lnTo>
                    <a:pt x="7" y="32"/>
                  </a:lnTo>
                  <a:lnTo>
                    <a:pt x="12" y="39"/>
                  </a:lnTo>
                  <a:lnTo>
                    <a:pt x="15" y="45"/>
                  </a:lnTo>
                  <a:lnTo>
                    <a:pt x="19" y="51"/>
                  </a:lnTo>
                  <a:lnTo>
                    <a:pt x="25" y="46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36" name="Freeform 540"/>
            <p:cNvSpPr>
              <a:spLocks/>
            </p:cNvSpPr>
            <p:nvPr/>
          </p:nvSpPr>
          <p:spPr bwMode="auto">
            <a:xfrm>
              <a:off x="6244177" y="5507108"/>
              <a:ext cx="31001" cy="51197"/>
            </a:xfrm>
            <a:custGeom>
              <a:avLst/>
              <a:gdLst/>
              <a:ahLst/>
              <a:cxnLst>
                <a:cxn ang="0">
                  <a:pos x="25" y="46"/>
                </a:cxn>
                <a:cxn ang="0">
                  <a:pos x="20" y="41"/>
                </a:cxn>
                <a:cxn ang="0">
                  <a:pos x="17" y="36"/>
                </a:cxn>
                <a:cxn ang="0">
                  <a:pos x="15" y="30"/>
                </a:cxn>
                <a:cxn ang="0">
                  <a:pos x="13" y="25"/>
                </a:cxn>
                <a:cxn ang="0">
                  <a:pos x="10" y="19"/>
                </a:cxn>
                <a:cxn ang="0">
                  <a:pos x="9" y="12"/>
                </a:cxn>
                <a:cxn ang="0">
                  <a:pos x="7" y="6"/>
                </a:cxn>
                <a:cxn ang="0">
                  <a:pos x="7" y="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2" y="13"/>
                </a:cxn>
                <a:cxn ang="0">
                  <a:pos x="3" y="20"/>
                </a:cxn>
                <a:cxn ang="0">
                  <a:pos x="4" y="26"/>
                </a:cxn>
                <a:cxn ang="0">
                  <a:pos x="7" y="32"/>
                </a:cxn>
                <a:cxn ang="0">
                  <a:pos x="12" y="39"/>
                </a:cxn>
                <a:cxn ang="0">
                  <a:pos x="15" y="45"/>
                </a:cxn>
                <a:cxn ang="0">
                  <a:pos x="19" y="51"/>
                </a:cxn>
                <a:cxn ang="0">
                  <a:pos x="25" y="46"/>
                </a:cxn>
              </a:cxnLst>
              <a:rect l="0" t="0" r="r" b="b"/>
              <a:pathLst>
                <a:path w="25" h="51">
                  <a:moveTo>
                    <a:pt x="25" y="46"/>
                  </a:moveTo>
                  <a:lnTo>
                    <a:pt x="20" y="41"/>
                  </a:lnTo>
                  <a:lnTo>
                    <a:pt x="17" y="36"/>
                  </a:lnTo>
                  <a:lnTo>
                    <a:pt x="15" y="30"/>
                  </a:lnTo>
                  <a:lnTo>
                    <a:pt x="13" y="25"/>
                  </a:lnTo>
                  <a:lnTo>
                    <a:pt x="10" y="19"/>
                  </a:lnTo>
                  <a:lnTo>
                    <a:pt x="9" y="12"/>
                  </a:lnTo>
                  <a:lnTo>
                    <a:pt x="7" y="6"/>
                  </a:lnTo>
                  <a:lnTo>
                    <a:pt x="7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2" y="13"/>
                  </a:lnTo>
                  <a:lnTo>
                    <a:pt x="3" y="20"/>
                  </a:lnTo>
                  <a:lnTo>
                    <a:pt x="4" y="26"/>
                  </a:lnTo>
                  <a:lnTo>
                    <a:pt x="7" y="32"/>
                  </a:lnTo>
                  <a:lnTo>
                    <a:pt x="12" y="39"/>
                  </a:lnTo>
                  <a:lnTo>
                    <a:pt x="15" y="45"/>
                  </a:lnTo>
                  <a:lnTo>
                    <a:pt x="19" y="51"/>
                  </a:lnTo>
                  <a:lnTo>
                    <a:pt x="25" y="46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37" name="Freeform 541"/>
            <p:cNvSpPr>
              <a:spLocks/>
            </p:cNvSpPr>
            <p:nvPr/>
          </p:nvSpPr>
          <p:spPr bwMode="auto">
            <a:xfrm>
              <a:off x="6267091" y="5553285"/>
              <a:ext cx="66046" cy="38147"/>
            </a:xfrm>
            <a:custGeom>
              <a:avLst/>
              <a:gdLst/>
              <a:ahLst/>
              <a:cxnLst>
                <a:cxn ang="0">
                  <a:pos x="53" y="31"/>
                </a:cxn>
                <a:cxn ang="0">
                  <a:pos x="46" y="28"/>
                </a:cxn>
                <a:cxn ang="0">
                  <a:pos x="39" y="25"/>
                </a:cxn>
                <a:cxn ang="0">
                  <a:pos x="33" y="20"/>
                </a:cxn>
                <a:cxn ang="0">
                  <a:pos x="26" y="18"/>
                </a:cxn>
                <a:cxn ang="0">
                  <a:pos x="20" y="13"/>
                </a:cxn>
                <a:cxn ang="0">
                  <a:pos x="14" y="9"/>
                </a:cxn>
                <a:cxn ang="0">
                  <a:pos x="10" y="5"/>
                </a:cxn>
                <a:cxn ang="0">
                  <a:pos x="6" y="0"/>
                </a:cxn>
                <a:cxn ang="0">
                  <a:pos x="0" y="5"/>
                </a:cxn>
                <a:cxn ang="0">
                  <a:pos x="4" y="10"/>
                </a:cxn>
                <a:cxn ang="0">
                  <a:pos x="10" y="15"/>
                </a:cxn>
                <a:cxn ang="0">
                  <a:pos x="16" y="19"/>
                </a:cxn>
                <a:cxn ang="0">
                  <a:pos x="23" y="23"/>
                </a:cxn>
                <a:cxn ang="0">
                  <a:pos x="29" y="28"/>
                </a:cxn>
                <a:cxn ang="0">
                  <a:pos x="36" y="31"/>
                </a:cxn>
                <a:cxn ang="0">
                  <a:pos x="43" y="35"/>
                </a:cxn>
                <a:cxn ang="0">
                  <a:pos x="49" y="38"/>
                </a:cxn>
                <a:cxn ang="0">
                  <a:pos x="53" y="31"/>
                </a:cxn>
              </a:cxnLst>
              <a:rect l="0" t="0" r="r" b="b"/>
              <a:pathLst>
                <a:path w="53" h="38">
                  <a:moveTo>
                    <a:pt x="53" y="31"/>
                  </a:moveTo>
                  <a:lnTo>
                    <a:pt x="46" y="28"/>
                  </a:lnTo>
                  <a:lnTo>
                    <a:pt x="39" y="25"/>
                  </a:lnTo>
                  <a:lnTo>
                    <a:pt x="33" y="20"/>
                  </a:lnTo>
                  <a:lnTo>
                    <a:pt x="26" y="18"/>
                  </a:lnTo>
                  <a:lnTo>
                    <a:pt x="20" y="13"/>
                  </a:lnTo>
                  <a:lnTo>
                    <a:pt x="14" y="9"/>
                  </a:lnTo>
                  <a:lnTo>
                    <a:pt x="10" y="5"/>
                  </a:lnTo>
                  <a:lnTo>
                    <a:pt x="6" y="0"/>
                  </a:lnTo>
                  <a:lnTo>
                    <a:pt x="0" y="5"/>
                  </a:lnTo>
                  <a:lnTo>
                    <a:pt x="4" y="10"/>
                  </a:lnTo>
                  <a:lnTo>
                    <a:pt x="10" y="15"/>
                  </a:lnTo>
                  <a:lnTo>
                    <a:pt x="16" y="19"/>
                  </a:lnTo>
                  <a:lnTo>
                    <a:pt x="23" y="23"/>
                  </a:lnTo>
                  <a:lnTo>
                    <a:pt x="29" y="28"/>
                  </a:lnTo>
                  <a:lnTo>
                    <a:pt x="36" y="31"/>
                  </a:lnTo>
                  <a:lnTo>
                    <a:pt x="43" y="35"/>
                  </a:lnTo>
                  <a:lnTo>
                    <a:pt x="49" y="38"/>
                  </a:lnTo>
                  <a:lnTo>
                    <a:pt x="53" y="31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38" name="Freeform 542"/>
            <p:cNvSpPr>
              <a:spLocks/>
            </p:cNvSpPr>
            <p:nvPr/>
          </p:nvSpPr>
          <p:spPr bwMode="auto">
            <a:xfrm>
              <a:off x="6267091" y="5553285"/>
              <a:ext cx="66046" cy="38147"/>
            </a:xfrm>
            <a:custGeom>
              <a:avLst/>
              <a:gdLst/>
              <a:ahLst/>
              <a:cxnLst>
                <a:cxn ang="0">
                  <a:pos x="53" y="31"/>
                </a:cxn>
                <a:cxn ang="0">
                  <a:pos x="46" y="28"/>
                </a:cxn>
                <a:cxn ang="0">
                  <a:pos x="39" y="25"/>
                </a:cxn>
                <a:cxn ang="0">
                  <a:pos x="33" y="20"/>
                </a:cxn>
                <a:cxn ang="0">
                  <a:pos x="26" y="18"/>
                </a:cxn>
                <a:cxn ang="0">
                  <a:pos x="20" y="13"/>
                </a:cxn>
                <a:cxn ang="0">
                  <a:pos x="14" y="9"/>
                </a:cxn>
                <a:cxn ang="0">
                  <a:pos x="10" y="5"/>
                </a:cxn>
                <a:cxn ang="0">
                  <a:pos x="6" y="0"/>
                </a:cxn>
                <a:cxn ang="0">
                  <a:pos x="0" y="5"/>
                </a:cxn>
                <a:cxn ang="0">
                  <a:pos x="4" y="10"/>
                </a:cxn>
                <a:cxn ang="0">
                  <a:pos x="10" y="15"/>
                </a:cxn>
                <a:cxn ang="0">
                  <a:pos x="16" y="19"/>
                </a:cxn>
                <a:cxn ang="0">
                  <a:pos x="23" y="23"/>
                </a:cxn>
                <a:cxn ang="0">
                  <a:pos x="29" y="28"/>
                </a:cxn>
                <a:cxn ang="0">
                  <a:pos x="36" y="31"/>
                </a:cxn>
                <a:cxn ang="0">
                  <a:pos x="43" y="35"/>
                </a:cxn>
                <a:cxn ang="0">
                  <a:pos x="49" y="38"/>
                </a:cxn>
                <a:cxn ang="0">
                  <a:pos x="53" y="31"/>
                </a:cxn>
              </a:cxnLst>
              <a:rect l="0" t="0" r="r" b="b"/>
              <a:pathLst>
                <a:path w="53" h="38">
                  <a:moveTo>
                    <a:pt x="53" y="31"/>
                  </a:moveTo>
                  <a:lnTo>
                    <a:pt x="46" y="28"/>
                  </a:lnTo>
                  <a:lnTo>
                    <a:pt x="39" y="25"/>
                  </a:lnTo>
                  <a:lnTo>
                    <a:pt x="33" y="20"/>
                  </a:lnTo>
                  <a:lnTo>
                    <a:pt x="26" y="18"/>
                  </a:lnTo>
                  <a:lnTo>
                    <a:pt x="20" y="13"/>
                  </a:lnTo>
                  <a:lnTo>
                    <a:pt x="14" y="9"/>
                  </a:lnTo>
                  <a:lnTo>
                    <a:pt x="10" y="5"/>
                  </a:lnTo>
                  <a:lnTo>
                    <a:pt x="6" y="0"/>
                  </a:lnTo>
                  <a:lnTo>
                    <a:pt x="0" y="5"/>
                  </a:lnTo>
                  <a:lnTo>
                    <a:pt x="4" y="10"/>
                  </a:lnTo>
                  <a:lnTo>
                    <a:pt x="10" y="15"/>
                  </a:lnTo>
                  <a:lnTo>
                    <a:pt x="16" y="19"/>
                  </a:lnTo>
                  <a:lnTo>
                    <a:pt x="23" y="23"/>
                  </a:lnTo>
                  <a:lnTo>
                    <a:pt x="29" y="28"/>
                  </a:lnTo>
                  <a:lnTo>
                    <a:pt x="36" y="31"/>
                  </a:lnTo>
                  <a:lnTo>
                    <a:pt x="43" y="35"/>
                  </a:lnTo>
                  <a:lnTo>
                    <a:pt x="49" y="38"/>
                  </a:lnTo>
                  <a:lnTo>
                    <a:pt x="53" y="31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39" name="Freeform 543"/>
            <p:cNvSpPr>
              <a:spLocks/>
            </p:cNvSpPr>
            <p:nvPr/>
          </p:nvSpPr>
          <p:spPr bwMode="auto">
            <a:xfrm>
              <a:off x="6259003" y="5171819"/>
              <a:ext cx="21566" cy="28108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10" y="2"/>
                </a:cxn>
                <a:cxn ang="0">
                  <a:pos x="8" y="5"/>
                </a:cxn>
                <a:cxn ang="0">
                  <a:pos x="7" y="8"/>
                </a:cxn>
                <a:cxn ang="0">
                  <a:pos x="5" y="13"/>
                </a:cxn>
                <a:cxn ang="0">
                  <a:pos x="4" y="15"/>
                </a:cxn>
                <a:cxn ang="0">
                  <a:pos x="3" y="18"/>
                </a:cxn>
                <a:cxn ang="0">
                  <a:pos x="1" y="21"/>
                </a:cxn>
                <a:cxn ang="0">
                  <a:pos x="0" y="24"/>
                </a:cxn>
                <a:cxn ang="0">
                  <a:pos x="7" y="28"/>
                </a:cxn>
                <a:cxn ang="0">
                  <a:pos x="8" y="24"/>
                </a:cxn>
                <a:cxn ang="0">
                  <a:pos x="10" y="21"/>
                </a:cxn>
                <a:cxn ang="0">
                  <a:pos x="11" y="18"/>
                </a:cxn>
                <a:cxn ang="0">
                  <a:pos x="13" y="15"/>
                </a:cxn>
                <a:cxn ang="0">
                  <a:pos x="14" y="13"/>
                </a:cxn>
                <a:cxn ang="0">
                  <a:pos x="16" y="10"/>
                </a:cxn>
                <a:cxn ang="0">
                  <a:pos x="17" y="7"/>
                </a:cxn>
                <a:cxn ang="0">
                  <a:pos x="18" y="4"/>
                </a:cxn>
                <a:cxn ang="0">
                  <a:pos x="13" y="0"/>
                </a:cxn>
              </a:cxnLst>
              <a:rect l="0" t="0" r="r" b="b"/>
              <a:pathLst>
                <a:path w="18" h="28">
                  <a:moveTo>
                    <a:pt x="13" y="0"/>
                  </a:moveTo>
                  <a:lnTo>
                    <a:pt x="10" y="2"/>
                  </a:lnTo>
                  <a:lnTo>
                    <a:pt x="8" y="5"/>
                  </a:lnTo>
                  <a:lnTo>
                    <a:pt x="7" y="8"/>
                  </a:lnTo>
                  <a:lnTo>
                    <a:pt x="5" y="13"/>
                  </a:lnTo>
                  <a:lnTo>
                    <a:pt x="4" y="15"/>
                  </a:lnTo>
                  <a:lnTo>
                    <a:pt x="3" y="18"/>
                  </a:lnTo>
                  <a:lnTo>
                    <a:pt x="1" y="21"/>
                  </a:lnTo>
                  <a:lnTo>
                    <a:pt x="0" y="24"/>
                  </a:lnTo>
                  <a:lnTo>
                    <a:pt x="7" y="28"/>
                  </a:lnTo>
                  <a:lnTo>
                    <a:pt x="8" y="24"/>
                  </a:lnTo>
                  <a:lnTo>
                    <a:pt x="10" y="21"/>
                  </a:lnTo>
                  <a:lnTo>
                    <a:pt x="11" y="18"/>
                  </a:lnTo>
                  <a:lnTo>
                    <a:pt x="13" y="15"/>
                  </a:lnTo>
                  <a:lnTo>
                    <a:pt x="14" y="13"/>
                  </a:lnTo>
                  <a:lnTo>
                    <a:pt x="16" y="10"/>
                  </a:lnTo>
                  <a:lnTo>
                    <a:pt x="17" y="7"/>
                  </a:lnTo>
                  <a:lnTo>
                    <a:pt x="18" y="4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0" name="Freeform 544"/>
            <p:cNvSpPr>
              <a:spLocks/>
            </p:cNvSpPr>
            <p:nvPr/>
          </p:nvSpPr>
          <p:spPr bwMode="auto">
            <a:xfrm>
              <a:off x="6259003" y="5171819"/>
              <a:ext cx="21566" cy="28108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10" y="2"/>
                </a:cxn>
                <a:cxn ang="0">
                  <a:pos x="8" y="5"/>
                </a:cxn>
                <a:cxn ang="0">
                  <a:pos x="7" y="8"/>
                </a:cxn>
                <a:cxn ang="0">
                  <a:pos x="5" y="13"/>
                </a:cxn>
                <a:cxn ang="0">
                  <a:pos x="4" y="15"/>
                </a:cxn>
                <a:cxn ang="0">
                  <a:pos x="3" y="18"/>
                </a:cxn>
                <a:cxn ang="0">
                  <a:pos x="1" y="21"/>
                </a:cxn>
                <a:cxn ang="0">
                  <a:pos x="0" y="24"/>
                </a:cxn>
                <a:cxn ang="0">
                  <a:pos x="7" y="28"/>
                </a:cxn>
                <a:cxn ang="0">
                  <a:pos x="8" y="24"/>
                </a:cxn>
                <a:cxn ang="0">
                  <a:pos x="10" y="21"/>
                </a:cxn>
                <a:cxn ang="0">
                  <a:pos x="11" y="18"/>
                </a:cxn>
                <a:cxn ang="0">
                  <a:pos x="13" y="15"/>
                </a:cxn>
                <a:cxn ang="0">
                  <a:pos x="14" y="13"/>
                </a:cxn>
                <a:cxn ang="0">
                  <a:pos x="16" y="10"/>
                </a:cxn>
                <a:cxn ang="0">
                  <a:pos x="17" y="7"/>
                </a:cxn>
                <a:cxn ang="0">
                  <a:pos x="18" y="4"/>
                </a:cxn>
                <a:cxn ang="0">
                  <a:pos x="13" y="0"/>
                </a:cxn>
              </a:cxnLst>
              <a:rect l="0" t="0" r="r" b="b"/>
              <a:pathLst>
                <a:path w="18" h="28">
                  <a:moveTo>
                    <a:pt x="13" y="0"/>
                  </a:moveTo>
                  <a:lnTo>
                    <a:pt x="10" y="2"/>
                  </a:lnTo>
                  <a:lnTo>
                    <a:pt x="8" y="5"/>
                  </a:lnTo>
                  <a:lnTo>
                    <a:pt x="7" y="8"/>
                  </a:lnTo>
                  <a:lnTo>
                    <a:pt x="5" y="13"/>
                  </a:lnTo>
                  <a:lnTo>
                    <a:pt x="4" y="15"/>
                  </a:lnTo>
                  <a:lnTo>
                    <a:pt x="3" y="18"/>
                  </a:lnTo>
                  <a:lnTo>
                    <a:pt x="1" y="21"/>
                  </a:lnTo>
                  <a:lnTo>
                    <a:pt x="0" y="24"/>
                  </a:lnTo>
                  <a:lnTo>
                    <a:pt x="7" y="28"/>
                  </a:lnTo>
                  <a:lnTo>
                    <a:pt x="8" y="24"/>
                  </a:lnTo>
                  <a:lnTo>
                    <a:pt x="10" y="21"/>
                  </a:lnTo>
                  <a:lnTo>
                    <a:pt x="11" y="18"/>
                  </a:lnTo>
                  <a:lnTo>
                    <a:pt x="13" y="15"/>
                  </a:lnTo>
                  <a:lnTo>
                    <a:pt x="14" y="13"/>
                  </a:lnTo>
                  <a:lnTo>
                    <a:pt x="16" y="10"/>
                  </a:lnTo>
                  <a:lnTo>
                    <a:pt x="17" y="7"/>
                  </a:lnTo>
                  <a:lnTo>
                    <a:pt x="18" y="4"/>
                  </a:lnTo>
                  <a:lnTo>
                    <a:pt x="13" y="0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1" name="Freeform 545"/>
            <p:cNvSpPr>
              <a:spLocks/>
            </p:cNvSpPr>
            <p:nvPr/>
          </p:nvSpPr>
          <p:spPr bwMode="auto">
            <a:xfrm>
              <a:off x="6275178" y="5147726"/>
              <a:ext cx="32349" cy="28108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18" y="2"/>
                </a:cxn>
                <a:cxn ang="0">
                  <a:pos x="14" y="5"/>
                </a:cxn>
                <a:cxn ang="0">
                  <a:pos x="13" y="8"/>
                </a:cxn>
                <a:cxn ang="0">
                  <a:pos x="8" y="11"/>
                </a:cxn>
                <a:cxn ang="0">
                  <a:pos x="7" y="15"/>
                </a:cxn>
                <a:cxn ang="0">
                  <a:pos x="4" y="18"/>
                </a:cxn>
                <a:cxn ang="0">
                  <a:pos x="3" y="21"/>
                </a:cxn>
                <a:cxn ang="0">
                  <a:pos x="0" y="24"/>
                </a:cxn>
                <a:cxn ang="0">
                  <a:pos x="5" y="28"/>
                </a:cxn>
                <a:cxn ang="0">
                  <a:pos x="8" y="25"/>
                </a:cxn>
                <a:cxn ang="0">
                  <a:pos x="10" y="22"/>
                </a:cxn>
                <a:cxn ang="0">
                  <a:pos x="13" y="19"/>
                </a:cxn>
                <a:cxn ang="0">
                  <a:pos x="16" y="16"/>
                </a:cxn>
                <a:cxn ang="0">
                  <a:pos x="17" y="13"/>
                </a:cxn>
                <a:cxn ang="0">
                  <a:pos x="20" y="11"/>
                </a:cxn>
                <a:cxn ang="0">
                  <a:pos x="23" y="9"/>
                </a:cxn>
                <a:cxn ang="0">
                  <a:pos x="26" y="6"/>
                </a:cxn>
                <a:cxn ang="0">
                  <a:pos x="23" y="0"/>
                </a:cxn>
              </a:cxnLst>
              <a:rect l="0" t="0" r="r" b="b"/>
              <a:pathLst>
                <a:path w="26" h="28">
                  <a:moveTo>
                    <a:pt x="23" y="0"/>
                  </a:moveTo>
                  <a:lnTo>
                    <a:pt x="18" y="2"/>
                  </a:lnTo>
                  <a:lnTo>
                    <a:pt x="14" y="5"/>
                  </a:lnTo>
                  <a:lnTo>
                    <a:pt x="13" y="8"/>
                  </a:lnTo>
                  <a:lnTo>
                    <a:pt x="8" y="11"/>
                  </a:lnTo>
                  <a:lnTo>
                    <a:pt x="7" y="15"/>
                  </a:lnTo>
                  <a:lnTo>
                    <a:pt x="4" y="18"/>
                  </a:lnTo>
                  <a:lnTo>
                    <a:pt x="3" y="21"/>
                  </a:lnTo>
                  <a:lnTo>
                    <a:pt x="0" y="24"/>
                  </a:lnTo>
                  <a:lnTo>
                    <a:pt x="5" y="28"/>
                  </a:lnTo>
                  <a:lnTo>
                    <a:pt x="8" y="25"/>
                  </a:lnTo>
                  <a:lnTo>
                    <a:pt x="10" y="22"/>
                  </a:lnTo>
                  <a:lnTo>
                    <a:pt x="13" y="19"/>
                  </a:lnTo>
                  <a:lnTo>
                    <a:pt x="16" y="16"/>
                  </a:lnTo>
                  <a:lnTo>
                    <a:pt x="17" y="13"/>
                  </a:lnTo>
                  <a:lnTo>
                    <a:pt x="20" y="11"/>
                  </a:lnTo>
                  <a:lnTo>
                    <a:pt x="23" y="9"/>
                  </a:lnTo>
                  <a:lnTo>
                    <a:pt x="26" y="6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2" name="Freeform 546"/>
            <p:cNvSpPr>
              <a:spLocks/>
            </p:cNvSpPr>
            <p:nvPr/>
          </p:nvSpPr>
          <p:spPr bwMode="auto">
            <a:xfrm>
              <a:off x="6275178" y="5147726"/>
              <a:ext cx="32349" cy="28108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18" y="2"/>
                </a:cxn>
                <a:cxn ang="0">
                  <a:pos x="14" y="5"/>
                </a:cxn>
                <a:cxn ang="0">
                  <a:pos x="13" y="8"/>
                </a:cxn>
                <a:cxn ang="0">
                  <a:pos x="8" y="11"/>
                </a:cxn>
                <a:cxn ang="0">
                  <a:pos x="7" y="15"/>
                </a:cxn>
                <a:cxn ang="0">
                  <a:pos x="4" y="18"/>
                </a:cxn>
                <a:cxn ang="0">
                  <a:pos x="3" y="21"/>
                </a:cxn>
                <a:cxn ang="0">
                  <a:pos x="0" y="24"/>
                </a:cxn>
                <a:cxn ang="0">
                  <a:pos x="5" y="28"/>
                </a:cxn>
                <a:cxn ang="0">
                  <a:pos x="8" y="25"/>
                </a:cxn>
                <a:cxn ang="0">
                  <a:pos x="10" y="22"/>
                </a:cxn>
                <a:cxn ang="0">
                  <a:pos x="13" y="19"/>
                </a:cxn>
                <a:cxn ang="0">
                  <a:pos x="16" y="16"/>
                </a:cxn>
                <a:cxn ang="0">
                  <a:pos x="17" y="13"/>
                </a:cxn>
                <a:cxn ang="0">
                  <a:pos x="20" y="11"/>
                </a:cxn>
                <a:cxn ang="0">
                  <a:pos x="23" y="9"/>
                </a:cxn>
                <a:cxn ang="0">
                  <a:pos x="26" y="6"/>
                </a:cxn>
                <a:cxn ang="0">
                  <a:pos x="23" y="0"/>
                </a:cxn>
              </a:cxnLst>
              <a:rect l="0" t="0" r="r" b="b"/>
              <a:pathLst>
                <a:path w="26" h="28">
                  <a:moveTo>
                    <a:pt x="23" y="0"/>
                  </a:moveTo>
                  <a:lnTo>
                    <a:pt x="18" y="2"/>
                  </a:lnTo>
                  <a:lnTo>
                    <a:pt x="14" y="5"/>
                  </a:lnTo>
                  <a:lnTo>
                    <a:pt x="13" y="8"/>
                  </a:lnTo>
                  <a:lnTo>
                    <a:pt x="8" y="11"/>
                  </a:lnTo>
                  <a:lnTo>
                    <a:pt x="7" y="15"/>
                  </a:lnTo>
                  <a:lnTo>
                    <a:pt x="4" y="18"/>
                  </a:lnTo>
                  <a:lnTo>
                    <a:pt x="3" y="21"/>
                  </a:lnTo>
                  <a:lnTo>
                    <a:pt x="0" y="24"/>
                  </a:lnTo>
                  <a:lnTo>
                    <a:pt x="5" y="28"/>
                  </a:lnTo>
                  <a:lnTo>
                    <a:pt x="8" y="25"/>
                  </a:lnTo>
                  <a:lnTo>
                    <a:pt x="10" y="22"/>
                  </a:lnTo>
                  <a:lnTo>
                    <a:pt x="13" y="19"/>
                  </a:lnTo>
                  <a:lnTo>
                    <a:pt x="16" y="16"/>
                  </a:lnTo>
                  <a:lnTo>
                    <a:pt x="17" y="13"/>
                  </a:lnTo>
                  <a:lnTo>
                    <a:pt x="20" y="11"/>
                  </a:lnTo>
                  <a:lnTo>
                    <a:pt x="23" y="9"/>
                  </a:lnTo>
                  <a:lnTo>
                    <a:pt x="26" y="6"/>
                  </a:lnTo>
                  <a:lnTo>
                    <a:pt x="23" y="0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3" name="Freeform 547"/>
            <p:cNvSpPr>
              <a:spLocks/>
            </p:cNvSpPr>
            <p:nvPr/>
          </p:nvSpPr>
          <p:spPr bwMode="auto">
            <a:xfrm>
              <a:off x="6303484" y="5142706"/>
              <a:ext cx="39088" cy="11043"/>
            </a:xfrm>
            <a:custGeom>
              <a:avLst/>
              <a:gdLst/>
              <a:ahLst/>
              <a:cxnLst>
                <a:cxn ang="0">
                  <a:pos x="31" y="1"/>
                </a:cxn>
                <a:cxn ang="0">
                  <a:pos x="27" y="0"/>
                </a:cxn>
                <a:cxn ang="0">
                  <a:pos x="23" y="0"/>
                </a:cxn>
                <a:cxn ang="0">
                  <a:pos x="19" y="0"/>
                </a:cxn>
                <a:cxn ang="0">
                  <a:pos x="14" y="0"/>
                </a:cxn>
                <a:cxn ang="0">
                  <a:pos x="10" y="1"/>
                </a:cxn>
                <a:cxn ang="0">
                  <a:pos x="7" y="3"/>
                </a:cxn>
                <a:cxn ang="0">
                  <a:pos x="3" y="4"/>
                </a:cxn>
                <a:cxn ang="0">
                  <a:pos x="0" y="5"/>
                </a:cxn>
                <a:cxn ang="0">
                  <a:pos x="3" y="11"/>
                </a:cxn>
                <a:cxn ang="0">
                  <a:pos x="6" y="11"/>
                </a:cxn>
                <a:cxn ang="0">
                  <a:pos x="10" y="10"/>
                </a:cxn>
                <a:cxn ang="0">
                  <a:pos x="13" y="8"/>
                </a:cxn>
                <a:cxn ang="0">
                  <a:pos x="16" y="7"/>
                </a:cxn>
                <a:cxn ang="0">
                  <a:pos x="19" y="7"/>
                </a:cxn>
                <a:cxn ang="0">
                  <a:pos x="23" y="7"/>
                </a:cxn>
                <a:cxn ang="0">
                  <a:pos x="27" y="7"/>
                </a:cxn>
                <a:cxn ang="0">
                  <a:pos x="30" y="7"/>
                </a:cxn>
                <a:cxn ang="0">
                  <a:pos x="31" y="1"/>
                </a:cxn>
              </a:cxnLst>
              <a:rect l="0" t="0" r="r" b="b"/>
              <a:pathLst>
                <a:path w="31" h="11">
                  <a:moveTo>
                    <a:pt x="31" y="1"/>
                  </a:moveTo>
                  <a:lnTo>
                    <a:pt x="27" y="0"/>
                  </a:lnTo>
                  <a:lnTo>
                    <a:pt x="23" y="0"/>
                  </a:lnTo>
                  <a:lnTo>
                    <a:pt x="19" y="0"/>
                  </a:lnTo>
                  <a:lnTo>
                    <a:pt x="14" y="0"/>
                  </a:lnTo>
                  <a:lnTo>
                    <a:pt x="10" y="1"/>
                  </a:lnTo>
                  <a:lnTo>
                    <a:pt x="7" y="3"/>
                  </a:lnTo>
                  <a:lnTo>
                    <a:pt x="3" y="4"/>
                  </a:lnTo>
                  <a:lnTo>
                    <a:pt x="0" y="5"/>
                  </a:lnTo>
                  <a:lnTo>
                    <a:pt x="3" y="11"/>
                  </a:lnTo>
                  <a:lnTo>
                    <a:pt x="6" y="11"/>
                  </a:lnTo>
                  <a:lnTo>
                    <a:pt x="10" y="10"/>
                  </a:lnTo>
                  <a:lnTo>
                    <a:pt x="13" y="8"/>
                  </a:lnTo>
                  <a:lnTo>
                    <a:pt x="16" y="7"/>
                  </a:lnTo>
                  <a:lnTo>
                    <a:pt x="19" y="7"/>
                  </a:lnTo>
                  <a:lnTo>
                    <a:pt x="23" y="7"/>
                  </a:lnTo>
                  <a:lnTo>
                    <a:pt x="27" y="7"/>
                  </a:lnTo>
                  <a:lnTo>
                    <a:pt x="30" y="7"/>
                  </a:lnTo>
                  <a:lnTo>
                    <a:pt x="31" y="1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4" name="Freeform 548"/>
            <p:cNvSpPr>
              <a:spLocks/>
            </p:cNvSpPr>
            <p:nvPr/>
          </p:nvSpPr>
          <p:spPr bwMode="auto">
            <a:xfrm>
              <a:off x="6303484" y="5142706"/>
              <a:ext cx="39088" cy="11043"/>
            </a:xfrm>
            <a:custGeom>
              <a:avLst/>
              <a:gdLst/>
              <a:ahLst/>
              <a:cxnLst>
                <a:cxn ang="0">
                  <a:pos x="31" y="1"/>
                </a:cxn>
                <a:cxn ang="0">
                  <a:pos x="27" y="0"/>
                </a:cxn>
                <a:cxn ang="0">
                  <a:pos x="23" y="0"/>
                </a:cxn>
                <a:cxn ang="0">
                  <a:pos x="19" y="0"/>
                </a:cxn>
                <a:cxn ang="0">
                  <a:pos x="14" y="0"/>
                </a:cxn>
                <a:cxn ang="0">
                  <a:pos x="10" y="1"/>
                </a:cxn>
                <a:cxn ang="0">
                  <a:pos x="7" y="3"/>
                </a:cxn>
                <a:cxn ang="0">
                  <a:pos x="3" y="4"/>
                </a:cxn>
                <a:cxn ang="0">
                  <a:pos x="0" y="5"/>
                </a:cxn>
                <a:cxn ang="0">
                  <a:pos x="3" y="11"/>
                </a:cxn>
                <a:cxn ang="0">
                  <a:pos x="6" y="11"/>
                </a:cxn>
                <a:cxn ang="0">
                  <a:pos x="10" y="10"/>
                </a:cxn>
                <a:cxn ang="0">
                  <a:pos x="13" y="8"/>
                </a:cxn>
                <a:cxn ang="0">
                  <a:pos x="16" y="7"/>
                </a:cxn>
                <a:cxn ang="0">
                  <a:pos x="19" y="7"/>
                </a:cxn>
                <a:cxn ang="0">
                  <a:pos x="23" y="7"/>
                </a:cxn>
                <a:cxn ang="0">
                  <a:pos x="27" y="7"/>
                </a:cxn>
                <a:cxn ang="0">
                  <a:pos x="30" y="7"/>
                </a:cxn>
                <a:cxn ang="0">
                  <a:pos x="31" y="1"/>
                </a:cxn>
              </a:cxnLst>
              <a:rect l="0" t="0" r="r" b="b"/>
              <a:pathLst>
                <a:path w="31" h="11">
                  <a:moveTo>
                    <a:pt x="31" y="1"/>
                  </a:moveTo>
                  <a:lnTo>
                    <a:pt x="27" y="0"/>
                  </a:lnTo>
                  <a:lnTo>
                    <a:pt x="23" y="0"/>
                  </a:lnTo>
                  <a:lnTo>
                    <a:pt x="19" y="0"/>
                  </a:lnTo>
                  <a:lnTo>
                    <a:pt x="14" y="0"/>
                  </a:lnTo>
                  <a:lnTo>
                    <a:pt x="10" y="1"/>
                  </a:lnTo>
                  <a:lnTo>
                    <a:pt x="7" y="3"/>
                  </a:lnTo>
                  <a:lnTo>
                    <a:pt x="3" y="4"/>
                  </a:lnTo>
                  <a:lnTo>
                    <a:pt x="0" y="5"/>
                  </a:lnTo>
                  <a:lnTo>
                    <a:pt x="3" y="11"/>
                  </a:lnTo>
                  <a:lnTo>
                    <a:pt x="6" y="11"/>
                  </a:lnTo>
                  <a:lnTo>
                    <a:pt x="10" y="10"/>
                  </a:lnTo>
                  <a:lnTo>
                    <a:pt x="13" y="8"/>
                  </a:lnTo>
                  <a:lnTo>
                    <a:pt x="16" y="7"/>
                  </a:lnTo>
                  <a:lnTo>
                    <a:pt x="19" y="7"/>
                  </a:lnTo>
                  <a:lnTo>
                    <a:pt x="23" y="7"/>
                  </a:lnTo>
                  <a:lnTo>
                    <a:pt x="27" y="7"/>
                  </a:lnTo>
                  <a:lnTo>
                    <a:pt x="30" y="7"/>
                  </a:lnTo>
                  <a:lnTo>
                    <a:pt x="31" y="1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5" name="Freeform 549"/>
            <p:cNvSpPr>
              <a:spLocks/>
            </p:cNvSpPr>
            <p:nvPr/>
          </p:nvSpPr>
          <p:spPr bwMode="auto">
            <a:xfrm>
              <a:off x="6341224" y="5143710"/>
              <a:ext cx="49871" cy="17065"/>
            </a:xfrm>
            <a:custGeom>
              <a:avLst/>
              <a:gdLst/>
              <a:ahLst/>
              <a:cxnLst>
                <a:cxn ang="0">
                  <a:pos x="40" y="12"/>
                </a:cxn>
                <a:cxn ang="0">
                  <a:pos x="36" y="9"/>
                </a:cxn>
                <a:cxn ang="0">
                  <a:pos x="30" y="6"/>
                </a:cxn>
                <a:cxn ang="0">
                  <a:pos x="26" y="4"/>
                </a:cxn>
                <a:cxn ang="0">
                  <a:pos x="20" y="3"/>
                </a:cxn>
                <a:cxn ang="0">
                  <a:pos x="16" y="2"/>
                </a:cxn>
                <a:cxn ang="0">
                  <a:pos x="12" y="0"/>
                </a:cxn>
                <a:cxn ang="0">
                  <a:pos x="6" y="0"/>
                </a:cxn>
                <a:cxn ang="0">
                  <a:pos x="1" y="0"/>
                </a:cxn>
                <a:cxn ang="0">
                  <a:pos x="0" y="6"/>
                </a:cxn>
                <a:cxn ang="0">
                  <a:pos x="6" y="7"/>
                </a:cxn>
                <a:cxn ang="0">
                  <a:pos x="10" y="7"/>
                </a:cxn>
                <a:cxn ang="0">
                  <a:pos x="14" y="9"/>
                </a:cxn>
                <a:cxn ang="0">
                  <a:pos x="19" y="10"/>
                </a:cxn>
                <a:cxn ang="0">
                  <a:pos x="23" y="12"/>
                </a:cxn>
                <a:cxn ang="0">
                  <a:pos x="27" y="13"/>
                </a:cxn>
                <a:cxn ang="0">
                  <a:pos x="32" y="15"/>
                </a:cxn>
                <a:cxn ang="0">
                  <a:pos x="38" y="17"/>
                </a:cxn>
                <a:cxn ang="0">
                  <a:pos x="40" y="12"/>
                </a:cxn>
              </a:cxnLst>
              <a:rect l="0" t="0" r="r" b="b"/>
              <a:pathLst>
                <a:path w="40" h="17">
                  <a:moveTo>
                    <a:pt x="40" y="12"/>
                  </a:moveTo>
                  <a:lnTo>
                    <a:pt x="36" y="9"/>
                  </a:lnTo>
                  <a:lnTo>
                    <a:pt x="30" y="6"/>
                  </a:lnTo>
                  <a:lnTo>
                    <a:pt x="26" y="4"/>
                  </a:lnTo>
                  <a:lnTo>
                    <a:pt x="20" y="3"/>
                  </a:lnTo>
                  <a:lnTo>
                    <a:pt x="16" y="2"/>
                  </a:lnTo>
                  <a:lnTo>
                    <a:pt x="12" y="0"/>
                  </a:lnTo>
                  <a:lnTo>
                    <a:pt x="6" y="0"/>
                  </a:lnTo>
                  <a:lnTo>
                    <a:pt x="1" y="0"/>
                  </a:lnTo>
                  <a:lnTo>
                    <a:pt x="0" y="6"/>
                  </a:lnTo>
                  <a:lnTo>
                    <a:pt x="6" y="7"/>
                  </a:lnTo>
                  <a:lnTo>
                    <a:pt x="10" y="7"/>
                  </a:lnTo>
                  <a:lnTo>
                    <a:pt x="14" y="9"/>
                  </a:lnTo>
                  <a:lnTo>
                    <a:pt x="19" y="10"/>
                  </a:lnTo>
                  <a:lnTo>
                    <a:pt x="23" y="12"/>
                  </a:lnTo>
                  <a:lnTo>
                    <a:pt x="27" y="13"/>
                  </a:lnTo>
                  <a:lnTo>
                    <a:pt x="32" y="15"/>
                  </a:lnTo>
                  <a:lnTo>
                    <a:pt x="38" y="17"/>
                  </a:lnTo>
                  <a:lnTo>
                    <a:pt x="40" y="12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6" name="Freeform 550"/>
            <p:cNvSpPr>
              <a:spLocks/>
            </p:cNvSpPr>
            <p:nvPr/>
          </p:nvSpPr>
          <p:spPr bwMode="auto">
            <a:xfrm>
              <a:off x="6341224" y="5143710"/>
              <a:ext cx="49871" cy="17065"/>
            </a:xfrm>
            <a:custGeom>
              <a:avLst/>
              <a:gdLst/>
              <a:ahLst/>
              <a:cxnLst>
                <a:cxn ang="0">
                  <a:pos x="40" y="12"/>
                </a:cxn>
                <a:cxn ang="0">
                  <a:pos x="36" y="9"/>
                </a:cxn>
                <a:cxn ang="0">
                  <a:pos x="30" y="6"/>
                </a:cxn>
                <a:cxn ang="0">
                  <a:pos x="26" y="4"/>
                </a:cxn>
                <a:cxn ang="0">
                  <a:pos x="20" y="3"/>
                </a:cxn>
                <a:cxn ang="0">
                  <a:pos x="16" y="2"/>
                </a:cxn>
                <a:cxn ang="0">
                  <a:pos x="12" y="0"/>
                </a:cxn>
                <a:cxn ang="0">
                  <a:pos x="6" y="0"/>
                </a:cxn>
                <a:cxn ang="0">
                  <a:pos x="1" y="0"/>
                </a:cxn>
                <a:cxn ang="0">
                  <a:pos x="0" y="6"/>
                </a:cxn>
                <a:cxn ang="0">
                  <a:pos x="6" y="7"/>
                </a:cxn>
                <a:cxn ang="0">
                  <a:pos x="10" y="7"/>
                </a:cxn>
                <a:cxn ang="0">
                  <a:pos x="14" y="9"/>
                </a:cxn>
                <a:cxn ang="0">
                  <a:pos x="19" y="10"/>
                </a:cxn>
                <a:cxn ang="0">
                  <a:pos x="23" y="12"/>
                </a:cxn>
                <a:cxn ang="0">
                  <a:pos x="27" y="13"/>
                </a:cxn>
                <a:cxn ang="0">
                  <a:pos x="32" y="15"/>
                </a:cxn>
                <a:cxn ang="0">
                  <a:pos x="38" y="17"/>
                </a:cxn>
                <a:cxn ang="0">
                  <a:pos x="40" y="12"/>
                </a:cxn>
              </a:cxnLst>
              <a:rect l="0" t="0" r="r" b="b"/>
              <a:pathLst>
                <a:path w="40" h="17">
                  <a:moveTo>
                    <a:pt x="40" y="12"/>
                  </a:moveTo>
                  <a:lnTo>
                    <a:pt x="36" y="9"/>
                  </a:lnTo>
                  <a:lnTo>
                    <a:pt x="30" y="6"/>
                  </a:lnTo>
                  <a:lnTo>
                    <a:pt x="26" y="4"/>
                  </a:lnTo>
                  <a:lnTo>
                    <a:pt x="20" y="3"/>
                  </a:lnTo>
                  <a:lnTo>
                    <a:pt x="16" y="2"/>
                  </a:lnTo>
                  <a:lnTo>
                    <a:pt x="12" y="0"/>
                  </a:lnTo>
                  <a:lnTo>
                    <a:pt x="6" y="0"/>
                  </a:lnTo>
                  <a:lnTo>
                    <a:pt x="1" y="0"/>
                  </a:lnTo>
                  <a:lnTo>
                    <a:pt x="0" y="6"/>
                  </a:lnTo>
                  <a:lnTo>
                    <a:pt x="6" y="7"/>
                  </a:lnTo>
                  <a:lnTo>
                    <a:pt x="10" y="7"/>
                  </a:lnTo>
                  <a:lnTo>
                    <a:pt x="14" y="9"/>
                  </a:lnTo>
                  <a:lnTo>
                    <a:pt x="19" y="10"/>
                  </a:lnTo>
                  <a:lnTo>
                    <a:pt x="23" y="12"/>
                  </a:lnTo>
                  <a:lnTo>
                    <a:pt x="27" y="13"/>
                  </a:lnTo>
                  <a:lnTo>
                    <a:pt x="32" y="15"/>
                  </a:lnTo>
                  <a:lnTo>
                    <a:pt x="38" y="17"/>
                  </a:lnTo>
                  <a:lnTo>
                    <a:pt x="40" y="12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7" name="Freeform 551"/>
            <p:cNvSpPr>
              <a:spLocks/>
            </p:cNvSpPr>
            <p:nvPr/>
          </p:nvSpPr>
          <p:spPr bwMode="auto">
            <a:xfrm>
              <a:off x="6388400" y="5155757"/>
              <a:ext cx="67394" cy="31119"/>
            </a:xfrm>
            <a:custGeom>
              <a:avLst/>
              <a:gdLst/>
              <a:ahLst/>
              <a:cxnLst>
                <a:cxn ang="0">
                  <a:pos x="54" y="26"/>
                </a:cxn>
                <a:cxn ang="0">
                  <a:pos x="49" y="23"/>
                </a:cxn>
                <a:cxn ang="0">
                  <a:pos x="41" y="18"/>
                </a:cxn>
                <a:cxn ang="0">
                  <a:pos x="36" y="16"/>
                </a:cxn>
                <a:cxn ang="0">
                  <a:pos x="28" y="11"/>
                </a:cxn>
                <a:cxn ang="0">
                  <a:pos x="21" y="8"/>
                </a:cxn>
                <a:cxn ang="0">
                  <a:pos x="14" y="5"/>
                </a:cxn>
                <a:cxn ang="0">
                  <a:pos x="8" y="3"/>
                </a:cxn>
                <a:cxn ang="0">
                  <a:pos x="2" y="0"/>
                </a:cxn>
                <a:cxn ang="0">
                  <a:pos x="0" y="5"/>
                </a:cxn>
                <a:cxn ang="0">
                  <a:pos x="5" y="8"/>
                </a:cxn>
                <a:cxn ang="0">
                  <a:pos x="13" y="11"/>
                </a:cxn>
                <a:cxn ang="0">
                  <a:pos x="18" y="16"/>
                </a:cxn>
                <a:cxn ang="0">
                  <a:pos x="26" y="18"/>
                </a:cxn>
                <a:cxn ang="0">
                  <a:pos x="33" y="23"/>
                </a:cxn>
                <a:cxn ang="0">
                  <a:pos x="39" y="24"/>
                </a:cxn>
                <a:cxn ang="0">
                  <a:pos x="46" y="29"/>
                </a:cxn>
                <a:cxn ang="0">
                  <a:pos x="51" y="31"/>
                </a:cxn>
                <a:cxn ang="0">
                  <a:pos x="54" y="26"/>
                </a:cxn>
              </a:cxnLst>
              <a:rect l="0" t="0" r="r" b="b"/>
              <a:pathLst>
                <a:path w="54" h="31">
                  <a:moveTo>
                    <a:pt x="54" y="26"/>
                  </a:moveTo>
                  <a:lnTo>
                    <a:pt x="49" y="23"/>
                  </a:lnTo>
                  <a:lnTo>
                    <a:pt x="41" y="18"/>
                  </a:lnTo>
                  <a:lnTo>
                    <a:pt x="36" y="16"/>
                  </a:lnTo>
                  <a:lnTo>
                    <a:pt x="28" y="11"/>
                  </a:lnTo>
                  <a:lnTo>
                    <a:pt x="21" y="8"/>
                  </a:lnTo>
                  <a:lnTo>
                    <a:pt x="14" y="5"/>
                  </a:lnTo>
                  <a:lnTo>
                    <a:pt x="8" y="3"/>
                  </a:lnTo>
                  <a:lnTo>
                    <a:pt x="2" y="0"/>
                  </a:lnTo>
                  <a:lnTo>
                    <a:pt x="0" y="5"/>
                  </a:lnTo>
                  <a:lnTo>
                    <a:pt x="5" y="8"/>
                  </a:lnTo>
                  <a:lnTo>
                    <a:pt x="13" y="11"/>
                  </a:lnTo>
                  <a:lnTo>
                    <a:pt x="18" y="16"/>
                  </a:lnTo>
                  <a:lnTo>
                    <a:pt x="26" y="18"/>
                  </a:lnTo>
                  <a:lnTo>
                    <a:pt x="33" y="23"/>
                  </a:lnTo>
                  <a:lnTo>
                    <a:pt x="39" y="24"/>
                  </a:lnTo>
                  <a:lnTo>
                    <a:pt x="46" y="29"/>
                  </a:lnTo>
                  <a:lnTo>
                    <a:pt x="51" y="31"/>
                  </a:lnTo>
                  <a:lnTo>
                    <a:pt x="54" y="26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8" name="Freeform 552"/>
            <p:cNvSpPr>
              <a:spLocks/>
            </p:cNvSpPr>
            <p:nvPr/>
          </p:nvSpPr>
          <p:spPr bwMode="auto">
            <a:xfrm>
              <a:off x="6388400" y="5155757"/>
              <a:ext cx="67394" cy="31119"/>
            </a:xfrm>
            <a:custGeom>
              <a:avLst/>
              <a:gdLst/>
              <a:ahLst/>
              <a:cxnLst>
                <a:cxn ang="0">
                  <a:pos x="54" y="26"/>
                </a:cxn>
                <a:cxn ang="0">
                  <a:pos x="49" y="23"/>
                </a:cxn>
                <a:cxn ang="0">
                  <a:pos x="41" y="18"/>
                </a:cxn>
                <a:cxn ang="0">
                  <a:pos x="36" y="16"/>
                </a:cxn>
                <a:cxn ang="0">
                  <a:pos x="28" y="11"/>
                </a:cxn>
                <a:cxn ang="0">
                  <a:pos x="21" y="8"/>
                </a:cxn>
                <a:cxn ang="0">
                  <a:pos x="14" y="5"/>
                </a:cxn>
                <a:cxn ang="0">
                  <a:pos x="8" y="3"/>
                </a:cxn>
                <a:cxn ang="0">
                  <a:pos x="2" y="0"/>
                </a:cxn>
                <a:cxn ang="0">
                  <a:pos x="0" y="5"/>
                </a:cxn>
                <a:cxn ang="0">
                  <a:pos x="5" y="8"/>
                </a:cxn>
                <a:cxn ang="0">
                  <a:pos x="13" y="11"/>
                </a:cxn>
                <a:cxn ang="0">
                  <a:pos x="18" y="16"/>
                </a:cxn>
                <a:cxn ang="0">
                  <a:pos x="26" y="18"/>
                </a:cxn>
                <a:cxn ang="0">
                  <a:pos x="33" y="23"/>
                </a:cxn>
                <a:cxn ang="0">
                  <a:pos x="39" y="24"/>
                </a:cxn>
                <a:cxn ang="0">
                  <a:pos x="46" y="29"/>
                </a:cxn>
                <a:cxn ang="0">
                  <a:pos x="51" y="31"/>
                </a:cxn>
                <a:cxn ang="0">
                  <a:pos x="54" y="26"/>
                </a:cxn>
              </a:cxnLst>
              <a:rect l="0" t="0" r="r" b="b"/>
              <a:pathLst>
                <a:path w="54" h="31">
                  <a:moveTo>
                    <a:pt x="54" y="26"/>
                  </a:moveTo>
                  <a:lnTo>
                    <a:pt x="49" y="23"/>
                  </a:lnTo>
                  <a:lnTo>
                    <a:pt x="41" y="18"/>
                  </a:lnTo>
                  <a:lnTo>
                    <a:pt x="36" y="16"/>
                  </a:lnTo>
                  <a:lnTo>
                    <a:pt x="28" y="11"/>
                  </a:lnTo>
                  <a:lnTo>
                    <a:pt x="21" y="8"/>
                  </a:lnTo>
                  <a:lnTo>
                    <a:pt x="14" y="5"/>
                  </a:lnTo>
                  <a:lnTo>
                    <a:pt x="8" y="3"/>
                  </a:lnTo>
                  <a:lnTo>
                    <a:pt x="2" y="0"/>
                  </a:lnTo>
                  <a:lnTo>
                    <a:pt x="0" y="5"/>
                  </a:lnTo>
                  <a:lnTo>
                    <a:pt x="5" y="8"/>
                  </a:lnTo>
                  <a:lnTo>
                    <a:pt x="13" y="11"/>
                  </a:lnTo>
                  <a:lnTo>
                    <a:pt x="18" y="16"/>
                  </a:lnTo>
                  <a:lnTo>
                    <a:pt x="26" y="18"/>
                  </a:lnTo>
                  <a:lnTo>
                    <a:pt x="33" y="23"/>
                  </a:lnTo>
                  <a:lnTo>
                    <a:pt x="39" y="24"/>
                  </a:lnTo>
                  <a:lnTo>
                    <a:pt x="46" y="29"/>
                  </a:lnTo>
                  <a:lnTo>
                    <a:pt x="51" y="31"/>
                  </a:lnTo>
                  <a:lnTo>
                    <a:pt x="54" y="26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9" name="Freeform 553"/>
            <p:cNvSpPr>
              <a:spLocks/>
            </p:cNvSpPr>
            <p:nvPr/>
          </p:nvSpPr>
          <p:spPr bwMode="auto">
            <a:xfrm>
              <a:off x="6451750" y="5181857"/>
              <a:ext cx="51219" cy="24093"/>
            </a:xfrm>
            <a:custGeom>
              <a:avLst/>
              <a:gdLst/>
              <a:ahLst/>
              <a:cxnLst>
                <a:cxn ang="0">
                  <a:pos x="41" y="18"/>
                </a:cxn>
                <a:cxn ang="0">
                  <a:pos x="3" y="0"/>
                </a:cxn>
                <a:cxn ang="0">
                  <a:pos x="0" y="5"/>
                </a:cxn>
                <a:cxn ang="0">
                  <a:pos x="37" y="24"/>
                </a:cxn>
                <a:cxn ang="0">
                  <a:pos x="41" y="18"/>
                </a:cxn>
              </a:cxnLst>
              <a:rect l="0" t="0" r="r" b="b"/>
              <a:pathLst>
                <a:path w="41" h="24">
                  <a:moveTo>
                    <a:pt x="41" y="18"/>
                  </a:moveTo>
                  <a:lnTo>
                    <a:pt x="3" y="0"/>
                  </a:lnTo>
                  <a:lnTo>
                    <a:pt x="0" y="5"/>
                  </a:lnTo>
                  <a:lnTo>
                    <a:pt x="37" y="24"/>
                  </a:lnTo>
                  <a:lnTo>
                    <a:pt x="41" y="18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0" name="Freeform 554"/>
            <p:cNvSpPr>
              <a:spLocks/>
            </p:cNvSpPr>
            <p:nvPr/>
          </p:nvSpPr>
          <p:spPr bwMode="auto">
            <a:xfrm>
              <a:off x="6451750" y="5181857"/>
              <a:ext cx="51219" cy="24093"/>
            </a:xfrm>
            <a:custGeom>
              <a:avLst/>
              <a:gdLst/>
              <a:ahLst/>
              <a:cxnLst>
                <a:cxn ang="0">
                  <a:pos x="41" y="18"/>
                </a:cxn>
                <a:cxn ang="0">
                  <a:pos x="3" y="0"/>
                </a:cxn>
                <a:cxn ang="0">
                  <a:pos x="0" y="5"/>
                </a:cxn>
                <a:cxn ang="0">
                  <a:pos x="37" y="24"/>
                </a:cxn>
                <a:cxn ang="0">
                  <a:pos x="41" y="18"/>
                </a:cxn>
              </a:cxnLst>
              <a:rect l="0" t="0" r="r" b="b"/>
              <a:pathLst>
                <a:path w="41" h="24">
                  <a:moveTo>
                    <a:pt x="41" y="18"/>
                  </a:moveTo>
                  <a:lnTo>
                    <a:pt x="3" y="0"/>
                  </a:lnTo>
                  <a:lnTo>
                    <a:pt x="0" y="5"/>
                  </a:lnTo>
                  <a:lnTo>
                    <a:pt x="37" y="24"/>
                  </a:lnTo>
                  <a:lnTo>
                    <a:pt x="41" y="18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1" name="Freeform 555"/>
            <p:cNvSpPr>
              <a:spLocks/>
            </p:cNvSpPr>
            <p:nvPr/>
          </p:nvSpPr>
          <p:spPr bwMode="auto">
            <a:xfrm>
              <a:off x="6497578" y="5199927"/>
              <a:ext cx="41784" cy="21081"/>
            </a:xfrm>
            <a:custGeom>
              <a:avLst/>
              <a:gdLst/>
              <a:ahLst/>
              <a:cxnLst>
                <a:cxn ang="0">
                  <a:pos x="30" y="18"/>
                </a:cxn>
                <a:cxn ang="0">
                  <a:pos x="33" y="15"/>
                </a:cxn>
                <a:cxn ang="0">
                  <a:pos x="4" y="0"/>
                </a:cxn>
                <a:cxn ang="0">
                  <a:pos x="0" y="6"/>
                </a:cxn>
                <a:cxn ang="0">
                  <a:pos x="28" y="21"/>
                </a:cxn>
                <a:cxn ang="0">
                  <a:pos x="30" y="18"/>
                </a:cxn>
              </a:cxnLst>
              <a:rect l="0" t="0" r="r" b="b"/>
              <a:pathLst>
                <a:path w="33" h="21">
                  <a:moveTo>
                    <a:pt x="30" y="18"/>
                  </a:moveTo>
                  <a:lnTo>
                    <a:pt x="33" y="15"/>
                  </a:lnTo>
                  <a:lnTo>
                    <a:pt x="4" y="0"/>
                  </a:lnTo>
                  <a:lnTo>
                    <a:pt x="0" y="6"/>
                  </a:lnTo>
                  <a:lnTo>
                    <a:pt x="28" y="21"/>
                  </a:lnTo>
                  <a:lnTo>
                    <a:pt x="30" y="18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2" name="Freeform 556"/>
            <p:cNvSpPr>
              <a:spLocks/>
            </p:cNvSpPr>
            <p:nvPr/>
          </p:nvSpPr>
          <p:spPr bwMode="auto">
            <a:xfrm>
              <a:off x="6497578" y="5199927"/>
              <a:ext cx="41784" cy="21081"/>
            </a:xfrm>
            <a:custGeom>
              <a:avLst/>
              <a:gdLst/>
              <a:ahLst/>
              <a:cxnLst>
                <a:cxn ang="0">
                  <a:pos x="30" y="18"/>
                </a:cxn>
                <a:cxn ang="0">
                  <a:pos x="33" y="15"/>
                </a:cxn>
                <a:cxn ang="0">
                  <a:pos x="4" y="0"/>
                </a:cxn>
                <a:cxn ang="0">
                  <a:pos x="0" y="6"/>
                </a:cxn>
                <a:cxn ang="0">
                  <a:pos x="28" y="21"/>
                </a:cxn>
                <a:cxn ang="0">
                  <a:pos x="30" y="18"/>
                </a:cxn>
              </a:cxnLst>
              <a:rect l="0" t="0" r="r" b="b"/>
              <a:pathLst>
                <a:path w="33" h="21">
                  <a:moveTo>
                    <a:pt x="30" y="18"/>
                  </a:moveTo>
                  <a:lnTo>
                    <a:pt x="33" y="15"/>
                  </a:lnTo>
                  <a:lnTo>
                    <a:pt x="4" y="0"/>
                  </a:lnTo>
                  <a:lnTo>
                    <a:pt x="0" y="6"/>
                  </a:lnTo>
                  <a:lnTo>
                    <a:pt x="28" y="21"/>
                  </a:lnTo>
                  <a:lnTo>
                    <a:pt x="30" y="18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3" name="Freeform 557"/>
            <p:cNvSpPr>
              <a:spLocks/>
            </p:cNvSpPr>
            <p:nvPr/>
          </p:nvSpPr>
          <p:spPr bwMode="auto">
            <a:xfrm>
              <a:off x="6145782" y="5194907"/>
              <a:ext cx="130745" cy="176679"/>
            </a:xfrm>
            <a:custGeom>
              <a:avLst/>
              <a:gdLst/>
              <a:ahLst/>
              <a:cxnLst>
                <a:cxn ang="0">
                  <a:pos x="86" y="0"/>
                </a:cxn>
                <a:cxn ang="0">
                  <a:pos x="102" y="8"/>
                </a:cxn>
                <a:cxn ang="0">
                  <a:pos x="104" y="8"/>
                </a:cxn>
                <a:cxn ang="0">
                  <a:pos x="104" y="10"/>
                </a:cxn>
                <a:cxn ang="0">
                  <a:pos x="104" y="10"/>
                </a:cxn>
                <a:cxn ang="0">
                  <a:pos x="104" y="11"/>
                </a:cxn>
                <a:cxn ang="0">
                  <a:pos x="104" y="11"/>
                </a:cxn>
                <a:cxn ang="0">
                  <a:pos x="105" y="11"/>
                </a:cxn>
                <a:cxn ang="0">
                  <a:pos x="104" y="13"/>
                </a:cxn>
                <a:cxn ang="0">
                  <a:pos x="21" y="174"/>
                </a:cxn>
                <a:cxn ang="0">
                  <a:pos x="21" y="174"/>
                </a:cxn>
                <a:cxn ang="0">
                  <a:pos x="21" y="174"/>
                </a:cxn>
                <a:cxn ang="0">
                  <a:pos x="20" y="176"/>
                </a:cxn>
                <a:cxn ang="0">
                  <a:pos x="20" y="176"/>
                </a:cxn>
                <a:cxn ang="0">
                  <a:pos x="20" y="176"/>
                </a:cxn>
                <a:cxn ang="0">
                  <a:pos x="19" y="176"/>
                </a:cxn>
                <a:cxn ang="0">
                  <a:pos x="19" y="176"/>
                </a:cxn>
                <a:cxn ang="0">
                  <a:pos x="17" y="176"/>
                </a:cxn>
                <a:cxn ang="0">
                  <a:pos x="1" y="167"/>
                </a:cxn>
                <a:cxn ang="0">
                  <a:pos x="1" y="165"/>
                </a:cxn>
                <a:cxn ang="0">
                  <a:pos x="0" y="165"/>
                </a:cxn>
                <a:cxn ang="0">
                  <a:pos x="0" y="165"/>
                </a:cxn>
                <a:cxn ang="0">
                  <a:pos x="0" y="165"/>
                </a:cxn>
                <a:cxn ang="0">
                  <a:pos x="0" y="164"/>
                </a:cxn>
                <a:cxn ang="0">
                  <a:pos x="0" y="164"/>
                </a:cxn>
                <a:cxn ang="0">
                  <a:pos x="0" y="163"/>
                </a:cxn>
                <a:cxn ang="0">
                  <a:pos x="0" y="163"/>
                </a:cxn>
                <a:cxn ang="0">
                  <a:pos x="82" y="1"/>
                </a:cxn>
                <a:cxn ang="0">
                  <a:pos x="83" y="1"/>
                </a:cxn>
                <a:cxn ang="0">
                  <a:pos x="83" y="1"/>
                </a:cxn>
                <a:cxn ang="0">
                  <a:pos x="83" y="0"/>
                </a:cxn>
                <a:cxn ang="0">
                  <a:pos x="85" y="0"/>
                </a:cxn>
                <a:cxn ang="0">
                  <a:pos x="85" y="0"/>
                </a:cxn>
                <a:cxn ang="0">
                  <a:pos x="86" y="0"/>
                </a:cxn>
                <a:cxn ang="0">
                  <a:pos x="86" y="0"/>
                </a:cxn>
              </a:cxnLst>
              <a:rect l="0" t="0" r="r" b="b"/>
              <a:pathLst>
                <a:path w="105" h="176">
                  <a:moveTo>
                    <a:pt x="86" y="0"/>
                  </a:moveTo>
                  <a:lnTo>
                    <a:pt x="102" y="8"/>
                  </a:lnTo>
                  <a:lnTo>
                    <a:pt x="104" y="8"/>
                  </a:lnTo>
                  <a:lnTo>
                    <a:pt x="104" y="10"/>
                  </a:lnTo>
                  <a:lnTo>
                    <a:pt x="104" y="10"/>
                  </a:lnTo>
                  <a:lnTo>
                    <a:pt x="104" y="11"/>
                  </a:lnTo>
                  <a:lnTo>
                    <a:pt x="104" y="11"/>
                  </a:lnTo>
                  <a:lnTo>
                    <a:pt x="105" y="11"/>
                  </a:lnTo>
                  <a:lnTo>
                    <a:pt x="104" y="13"/>
                  </a:lnTo>
                  <a:lnTo>
                    <a:pt x="21" y="174"/>
                  </a:lnTo>
                  <a:lnTo>
                    <a:pt x="21" y="174"/>
                  </a:lnTo>
                  <a:lnTo>
                    <a:pt x="21" y="174"/>
                  </a:lnTo>
                  <a:lnTo>
                    <a:pt x="20" y="176"/>
                  </a:lnTo>
                  <a:lnTo>
                    <a:pt x="20" y="176"/>
                  </a:lnTo>
                  <a:lnTo>
                    <a:pt x="20" y="176"/>
                  </a:lnTo>
                  <a:lnTo>
                    <a:pt x="19" y="176"/>
                  </a:lnTo>
                  <a:lnTo>
                    <a:pt x="19" y="176"/>
                  </a:lnTo>
                  <a:lnTo>
                    <a:pt x="17" y="176"/>
                  </a:lnTo>
                  <a:lnTo>
                    <a:pt x="1" y="167"/>
                  </a:lnTo>
                  <a:lnTo>
                    <a:pt x="1" y="165"/>
                  </a:lnTo>
                  <a:lnTo>
                    <a:pt x="0" y="165"/>
                  </a:lnTo>
                  <a:lnTo>
                    <a:pt x="0" y="165"/>
                  </a:lnTo>
                  <a:lnTo>
                    <a:pt x="0" y="165"/>
                  </a:lnTo>
                  <a:lnTo>
                    <a:pt x="0" y="164"/>
                  </a:lnTo>
                  <a:lnTo>
                    <a:pt x="0" y="164"/>
                  </a:lnTo>
                  <a:lnTo>
                    <a:pt x="0" y="163"/>
                  </a:lnTo>
                  <a:lnTo>
                    <a:pt x="0" y="163"/>
                  </a:lnTo>
                  <a:lnTo>
                    <a:pt x="82" y="1"/>
                  </a:lnTo>
                  <a:lnTo>
                    <a:pt x="83" y="1"/>
                  </a:lnTo>
                  <a:lnTo>
                    <a:pt x="83" y="1"/>
                  </a:lnTo>
                  <a:lnTo>
                    <a:pt x="83" y="0"/>
                  </a:lnTo>
                  <a:lnTo>
                    <a:pt x="85" y="0"/>
                  </a:lnTo>
                  <a:lnTo>
                    <a:pt x="85" y="0"/>
                  </a:lnTo>
                  <a:lnTo>
                    <a:pt x="86" y="0"/>
                  </a:lnTo>
                  <a:lnTo>
                    <a:pt x="86" y="0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4" name="Freeform 558"/>
            <p:cNvSpPr>
              <a:spLocks/>
            </p:cNvSpPr>
            <p:nvPr/>
          </p:nvSpPr>
          <p:spPr bwMode="auto">
            <a:xfrm>
              <a:off x="6145782" y="5194907"/>
              <a:ext cx="130745" cy="176679"/>
            </a:xfrm>
            <a:custGeom>
              <a:avLst/>
              <a:gdLst/>
              <a:ahLst/>
              <a:cxnLst>
                <a:cxn ang="0">
                  <a:pos x="86" y="0"/>
                </a:cxn>
                <a:cxn ang="0">
                  <a:pos x="102" y="8"/>
                </a:cxn>
                <a:cxn ang="0">
                  <a:pos x="104" y="8"/>
                </a:cxn>
                <a:cxn ang="0">
                  <a:pos x="104" y="10"/>
                </a:cxn>
                <a:cxn ang="0">
                  <a:pos x="104" y="11"/>
                </a:cxn>
                <a:cxn ang="0">
                  <a:pos x="105" y="11"/>
                </a:cxn>
                <a:cxn ang="0">
                  <a:pos x="104" y="13"/>
                </a:cxn>
                <a:cxn ang="0">
                  <a:pos x="21" y="174"/>
                </a:cxn>
                <a:cxn ang="0">
                  <a:pos x="20" y="176"/>
                </a:cxn>
                <a:cxn ang="0">
                  <a:pos x="19" y="176"/>
                </a:cxn>
                <a:cxn ang="0">
                  <a:pos x="17" y="176"/>
                </a:cxn>
                <a:cxn ang="0">
                  <a:pos x="1" y="167"/>
                </a:cxn>
                <a:cxn ang="0">
                  <a:pos x="1" y="165"/>
                </a:cxn>
                <a:cxn ang="0">
                  <a:pos x="0" y="165"/>
                </a:cxn>
                <a:cxn ang="0">
                  <a:pos x="0" y="164"/>
                </a:cxn>
                <a:cxn ang="0">
                  <a:pos x="0" y="163"/>
                </a:cxn>
                <a:cxn ang="0">
                  <a:pos x="82" y="1"/>
                </a:cxn>
                <a:cxn ang="0">
                  <a:pos x="83" y="1"/>
                </a:cxn>
                <a:cxn ang="0">
                  <a:pos x="83" y="0"/>
                </a:cxn>
                <a:cxn ang="0">
                  <a:pos x="85" y="0"/>
                </a:cxn>
                <a:cxn ang="0">
                  <a:pos x="86" y="0"/>
                </a:cxn>
              </a:cxnLst>
              <a:rect l="0" t="0" r="r" b="b"/>
              <a:pathLst>
                <a:path w="105" h="176">
                  <a:moveTo>
                    <a:pt x="86" y="0"/>
                  </a:moveTo>
                  <a:lnTo>
                    <a:pt x="102" y="8"/>
                  </a:lnTo>
                  <a:lnTo>
                    <a:pt x="104" y="8"/>
                  </a:lnTo>
                  <a:lnTo>
                    <a:pt x="104" y="10"/>
                  </a:lnTo>
                  <a:lnTo>
                    <a:pt x="104" y="11"/>
                  </a:lnTo>
                  <a:lnTo>
                    <a:pt x="105" y="11"/>
                  </a:lnTo>
                  <a:lnTo>
                    <a:pt x="104" y="13"/>
                  </a:lnTo>
                  <a:lnTo>
                    <a:pt x="21" y="174"/>
                  </a:lnTo>
                  <a:lnTo>
                    <a:pt x="20" y="176"/>
                  </a:lnTo>
                  <a:lnTo>
                    <a:pt x="19" y="176"/>
                  </a:lnTo>
                  <a:lnTo>
                    <a:pt x="17" y="176"/>
                  </a:lnTo>
                  <a:lnTo>
                    <a:pt x="1" y="167"/>
                  </a:lnTo>
                  <a:lnTo>
                    <a:pt x="1" y="165"/>
                  </a:lnTo>
                  <a:lnTo>
                    <a:pt x="0" y="165"/>
                  </a:lnTo>
                  <a:lnTo>
                    <a:pt x="0" y="164"/>
                  </a:lnTo>
                  <a:lnTo>
                    <a:pt x="0" y="163"/>
                  </a:lnTo>
                  <a:lnTo>
                    <a:pt x="82" y="1"/>
                  </a:lnTo>
                  <a:lnTo>
                    <a:pt x="83" y="1"/>
                  </a:lnTo>
                  <a:lnTo>
                    <a:pt x="83" y="0"/>
                  </a:lnTo>
                  <a:lnTo>
                    <a:pt x="85" y="0"/>
                  </a:lnTo>
                  <a:lnTo>
                    <a:pt x="86" y="0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5" name="Freeform 559"/>
            <p:cNvSpPr>
              <a:spLocks/>
            </p:cNvSpPr>
            <p:nvPr/>
          </p:nvSpPr>
          <p:spPr bwMode="auto">
            <a:xfrm>
              <a:off x="6250916" y="5192899"/>
              <a:ext cx="24262" cy="12046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0" y="3"/>
                </a:cxn>
                <a:cxn ang="0">
                  <a:pos x="17" y="12"/>
                </a:cxn>
                <a:cxn ang="0">
                  <a:pos x="19" y="9"/>
                </a:cxn>
                <a:cxn ang="0">
                  <a:pos x="3" y="0"/>
                </a:cxn>
              </a:cxnLst>
              <a:rect l="0" t="0" r="r" b="b"/>
              <a:pathLst>
                <a:path w="19" h="12">
                  <a:moveTo>
                    <a:pt x="3" y="0"/>
                  </a:moveTo>
                  <a:lnTo>
                    <a:pt x="0" y="3"/>
                  </a:lnTo>
                  <a:lnTo>
                    <a:pt x="17" y="12"/>
                  </a:lnTo>
                  <a:lnTo>
                    <a:pt x="19" y="9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6" name="Freeform 560"/>
            <p:cNvSpPr>
              <a:spLocks/>
            </p:cNvSpPr>
            <p:nvPr/>
          </p:nvSpPr>
          <p:spPr bwMode="auto">
            <a:xfrm>
              <a:off x="6250916" y="5192899"/>
              <a:ext cx="24262" cy="12046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0" y="3"/>
                </a:cxn>
                <a:cxn ang="0">
                  <a:pos x="17" y="12"/>
                </a:cxn>
                <a:cxn ang="0">
                  <a:pos x="19" y="9"/>
                </a:cxn>
                <a:cxn ang="0">
                  <a:pos x="3" y="0"/>
                </a:cxn>
              </a:cxnLst>
              <a:rect l="0" t="0" r="r" b="b"/>
              <a:pathLst>
                <a:path w="19" h="12">
                  <a:moveTo>
                    <a:pt x="3" y="0"/>
                  </a:moveTo>
                  <a:lnTo>
                    <a:pt x="0" y="3"/>
                  </a:lnTo>
                  <a:lnTo>
                    <a:pt x="17" y="12"/>
                  </a:lnTo>
                  <a:lnTo>
                    <a:pt x="19" y="9"/>
                  </a:lnTo>
                  <a:lnTo>
                    <a:pt x="3" y="0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7" name="Freeform 561"/>
            <p:cNvSpPr>
              <a:spLocks/>
            </p:cNvSpPr>
            <p:nvPr/>
          </p:nvSpPr>
          <p:spPr bwMode="auto">
            <a:xfrm>
              <a:off x="6272482" y="5201934"/>
              <a:ext cx="6740" cy="7027"/>
            </a:xfrm>
            <a:custGeom>
              <a:avLst/>
              <a:gdLst/>
              <a:ahLst/>
              <a:cxnLst>
                <a:cxn ang="0">
                  <a:pos x="3" y="7"/>
                </a:cxn>
                <a:cxn ang="0">
                  <a:pos x="5" y="6"/>
                </a:cxn>
                <a:cxn ang="0">
                  <a:pos x="5" y="4"/>
                </a:cxn>
                <a:cxn ang="0">
                  <a:pos x="5" y="4"/>
                </a:cxn>
                <a:cxn ang="0">
                  <a:pos x="5" y="3"/>
                </a:cxn>
                <a:cxn ang="0">
                  <a:pos x="3" y="3"/>
                </a:cxn>
                <a:cxn ang="0">
                  <a:pos x="3" y="1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6"/>
                </a:cxn>
                <a:cxn ang="0">
                  <a:pos x="3" y="7"/>
                </a:cxn>
              </a:cxnLst>
              <a:rect l="0" t="0" r="r" b="b"/>
              <a:pathLst>
                <a:path w="5" h="7">
                  <a:moveTo>
                    <a:pt x="3" y="7"/>
                  </a:moveTo>
                  <a:lnTo>
                    <a:pt x="5" y="6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3"/>
                  </a:lnTo>
                  <a:lnTo>
                    <a:pt x="3" y="3"/>
                  </a:lnTo>
                  <a:lnTo>
                    <a:pt x="3" y="1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6"/>
                  </a:lnTo>
                  <a:lnTo>
                    <a:pt x="3" y="7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8" name="Freeform 562"/>
            <p:cNvSpPr>
              <a:spLocks/>
            </p:cNvSpPr>
            <p:nvPr/>
          </p:nvSpPr>
          <p:spPr bwMode="auto">
            <a:xfrm>
              <a:off x="6272482" y="5201934"/>
              <a:ext cx="6740" cy="7027"/>
            </a:xfrm>
            <a:custGeom>
              <a:avLst/>
              <a:gdLst/>
              <a:ahLst/>
              <a:cxnLst>
                <a:cxn ang="0">
                  <a:pos x="3" y="7"/>
                </a:cxn>
                <a:cxn ang="0">
                  <a:pos x="5" y="6"/>
                </a:cxn>
                <a:cxn ang="0">
                  <a:pos x="5" y="4"/>
                </a:cxn>
                <a:cxn ang="0">
                  <a:pos x="5" y="3"/>
                </a:cxn>
                <a:cxn ang="0">
                  <a:pos x="3" y="3"/>
                </a:cxn>
                <a:cxn ang="0">
                  <a:pos x="3" y="1"/>
                </a:cxn>
                <a:cxn ang="0">
                  <a:pos x="2" y="0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0" y="6"/>
                </a:cxn>
                <a:cxn ang="0">
                  <a:pos x="3" y="7"/>
                </a:cxn>
              </a:cxnLst>
              <a:rect l="0" t="0" r="r" b="b"/>
              <a:pathLst>
                <a:path w="5" h="7">
                  <a:moveTo>
                    <a:pt x="3" y="7"/>
                  </a:moveTo>
                  <a:lnTo>
                    <a:pt x="5" y="6"/>
                  </a:lnTo>
                  <a:lnTo>
                    <a:pt x="5" y="4"/>
                  </a:lnTo>
                  <a:lnTo>
                    <a:pt x="5" y="3"/>
                  </a:lnTo>
                  <a:lnTo>
                    <a:pt x="3" y="3"/>
                  </a:lnTo>
                  <a:lnTo>
                    <a:pt x="3" y="1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3" y="7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9" name="Freeform 563"/>
            <p:cNvSpPr>
              <a:spLocks/>
            </p:cNvSpPr>
            <p:nvPr/>
          </p:nvSpPr>
          <p:spPr bwMode="auto">
            <a:xfrm>
              <a:off x="6170043" y="5207957"/>
              <a:ext cx="106483" cy="161621"/>
            </a:xfrm>
            <a:custGeom>
              <a:avLst/>
              <a:gdLst/>
              <a:ahLst/>
              <a:cxnLst>
                <a:cxn ang="0">
                  <a:pos x="82" y="0"/>
                </a:cxn>
                <a:cxn ang="0">
                  <a:pos x="0" y="160"/>
                </a:cxn>
                <a:cxn ang="0">
                  <a:pos x="4" y="161"/>
                </a:cxn>
                <a:cxn ang="0">
                  <a:pos x="85" y="1"/>
                </a:cxn>
                <a:cxn ang="0">
                  <a:pos x="82" y="0"/>
                </a:cxn>
              </a:cxnLst>
              <a:rect l="0" t="0" r="r" b="b"/>
              <a:pathLst>
                <a:path w="85" h="161">
                  <a:moveTo>
                    <a:pt x="82" y="0"/>
                  </a:moveTo>
                  <a:lnTo>
                    <a:pt x="0" y="160"/>
                  </a:lnTo>
                  <a:lnTo>
                    <a:pt x="4" y="161"/>
                  </a:lnTo>
                  <a:lnTo>
                    <a:pt x="85" y="1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0" name="Freeform 564"/>
            <p:cNvSpPr>
              <a:spLocks/>
            </p:cNvSpPr>
            <p:nvPr/>
          </p:nvSpPr>
          <p:spPr bwMode="auto">
            <a:xfrm>
              <a:off x="6170043" y="5207957"/>
              <a:ext cx="106483" cy="161621"/>
            </a:xfrm>
            <a:custGeom>
              <a:avLst/>
              <a:gdLst/>
              <a:ahLst/>
              <a:cxnLst>
                <a:cxn ang="0">
                  <a:pos x="82" y="0"/>
                </a:cxn>
                <a:cxn ang="0">
                  <a:pos x="0" y="160"/>
                </a:cxn>
                <a:cxn ang="0">
                  <a:pos x="4" y="161"/>
                </a:cxn>
                <a:cxn ang="0">
                  <a:pos x="85" y="1"/>
                </a:cxn>
                <a:cxn ang="0">
                  <a:pos x="82" y="0"/>
                </a:cxn>
              </a:cxnLst>
              <a:rect l="0" t="0" r="r" b="b"/>
              <a:pathLst>
                <a:path w="85" h="161">
                  <a:moveTo>
                    <a:pt x="82" y="0"/>
                  </a:moveTo>
                  <a:lnTo>
                    <a:pt x="0" y="160"/>
                  </a:lnTo>
                  <a:lnTo>
                    <a:pt x="4" y="161"/>
                  </a:lnTo>
                  <a:lnTo>
                    <a:pt x="85" y="1"/>
                  </a:lnTo>
                  <a:lnTo>
                    <a:pt x="82" y="0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1" name="Freeform 565"/>
            <p:cNvSpPr>
              <a:spLocks/>
            </p:cNvSpPr>
            <p:nvPr/>
          </p:nvSpPr>
          <p:spPr bwMode="auto">
            <a:xfrm>
              <a:off x="6167348" y="5368575"/>
              <a:ext cx="8087" cy="4015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3" y="4"/>
                </a:cxn>
                <a:cxn ang="0">
                  <a:pos x="4" y="4"/>
                </a:cxn>
                <a:cxn ang="0">
                  <a:pos x="4" y="4"/>
                </a:cxn>
                <a:cxn ang="0">
                  <a:pos x="6" y="3"/>
                </a:cxn>
                <a:cxn ang="0">
                  <a:pos x="6" y="3"/>
                </a:cxn>
                <a:cxn ang="0">
                  <a:pos x="7" y="1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1"/>
                </a:cxn>
                <a:cxn ang="0">
                  <a:pos x="0" y="4"/>
                </a:cxn>
              </a:cxnLst>
              <a:rect l="0" t="0" r="r" b="b"/>
              <a:pathLst>
                <a:path w="7" h="4">
                  <a:moveTo>
                    <a:pt x="0" y="4"/>
                  </a:moveTo>
                  <a:lnTo>
                    <a:pt x="2" y="4"/>
                  </a:lnTo>
                  <a:lnTo>
                    <a:pt x="2" y="4"/>
                  </a:lnTo>
                  <a:lnTo>
                    <a:pt x="3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6" y="3"/>
                  </a:lnTo>
                  <a:lnTo>
                    <a:pt x="6" y="3"/>
                  </a:lnTo>
                  <a:lnTo>
                    <a:pt x="7" y="1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2" name="Freeform 566"/>
            <p:cNvSpPr>
              <a:spLocks/>
            </p:cNvSpPr>
            <p:nvPr/>
          </p:nvSpPr>
          <p:spPr bwMode="auto">
            <a:xfrm>
              <a:off x="6167348" y="5368575"/>
              <a:ext cx="8087" cy="4015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2" y="4"/>
                </a:cxn>
                <a:cxn ang="0">
                  <a:pos x="3" y="4"/>
                </a:cxn>
                <a:cxn ang="0">
                  <a:pos x="4" y="4"/>
                </a:cxn>
                <a:cxn ang="0">
                  <a:pos x="6" y="3"/>
                </a:cxn>
                <a:cxn ang="0">
                  <a:pos x="7" y="1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2" y="1"/>
                </a:cxn>
                <a:cxn ang="0">
                  <a:pos x="0" y="4"/>
                </a:cxn>
              </a:cxnLst>
              <a:rect l="0" t="0" r="r" b="b"/>
              <a:pathLst>
                <a:path w="7" h="4">
                  <a:moveTo>
                    <a:pt x="0" y="4"/>
                  </a:moveTo>
                  <a:lnTo>
                    <a:pt x="2" y="4"/>
                  </a:lnTo>
                  <a:lnTo>
                    <a:pt x="3" y="4"/>
                  </a:lnTo>
                  <a:lnTo>
                    <a:pt x="4" y="4"/>
                  </a:lnTo>
                  <a:lnTo>
                    <a:pt x="6" y="3"/>
                  </a:lnTo>
                  <a:lnTo>
                    <a:pt x="7" y="1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0" y="4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3" name="Freeform 567"/>
            <p:cNvSpPr>
              <a:spLocks/>
            </p:cNvSpPr>
            <p:nvPr/>
          </p:nvSpPr>
          <p:spPr bwMode="auto">
            <a:xfrm>
              <a:off x="6145782" y="5360544"/>
              <a:ext cx="22914" cy="12046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0" y="3"/>
                </a:cxn>
                <a:cxn ang="0">
                  <a:pos x="17" y="12"/>
                </a:cxn>
                <a:cxn ang="0">
                  <a:pos x="19" y="9"/>
                </a:cxn>
                <a:cxn ang="0">
                  <a:pos x="3" y="0"/>
                </a:cxn>
              </a:cxnLst>
              <a:rect l="0" t="0" r="r" b="b"/>
              <a:pathLst>
                <a:path w="19" h="12">
                  <a:moveTo>
                    <a:pt x="3" y="0"/>
                  </a:moveTo>
                  <a:lnTo>
                    <a:pt x="0" y="3"/>
                  </a:lnTo>
                  <a:lnTo>
                    <a:pt x="17" y="12"/>
                  </a:lnTo>
                  <a:lnTo>
                    <a:pt x="19" y="9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4" name="Freeform 568"/>
            <p:cNvSpPr>
              <a:spLocks/>
            </p:cNvSpPr>
            <p:nvPr/>
          </p:nvSpPr>
          <p:spPr bwMode="auto">
            <a:xfrm>
              <a:off x="6145782" y="5360544"/>
              <a:ext cx="22914" cy="12046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0" y="3"/>
                </a:cxn>
                <a:cxn ang="0">
                  <a:pos x="17" y="12"/>
                </a:cxn>
                <a:cxn ang="0">
                  <a:pos x="19" y="9"/>
                </a:cxn>
                <a:cxn ang="0">
                  <a:pos x="3" y="0"/>
                </a:cxn>
              </a:cxnLst>
              <a:rect l="0" t="0" r="r" b="b"/>
              <a:pathLst>
                <a:path w="19" h="12">
                  <a:moveTo>
                    <a:pt x="3" y="0"/>
                  </a:moveTo>
                  <a:lnTo>
                    <a:pt x="0" y="3"/>
                  </a:lnTo>
                  <a:lnTo>
                    <a:pt x="17" y="12"/>
                  </a:lnTo>
                  <a:lnTo>
                    <a:pt x="19" y="9"/>
                  </a:lnTo>
                  <a:lnTo>
                    <a:pt x="3" y="0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5" name="Freeform 569"/>
            <p:cNvSpPr>
              <a:spLocks/>
            </p:cNvSpPr>
            <p:nvPr/>
          </p:nvSpPr>
          <p:spPr bwMode="auto">
            <a:xfrm>
              <a:off x="6143086" y="5356529"/>
              <a:ext cx="6740" cy="702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6"/>
                </a:cxn>
                <a:cxn ang="0">
                  <a:pos x="2" y="6"/>
                </a:cxn>
                <a:cxn ang="0">
                  <a:pos x="2" y="7"/>
                </a:cxn>
                <a:cxn ang="0">
                  <a:pos x="5" y="4"/>
                </a:cxn>
                <a:cxn ang="0">
                  <a:pos x="5" y="4"/>
                </a:cxn>
                <a:cxn ang="0">
                  <a:pos x="3" y="3"/>
                </a:cxn>
                <a:cxn ang="0">
                  <a:pos x="5" y="3"/>
                </a:cxn>
                <a:cxn ang="0">
                  <a:pos x="3" y="2"/>
                </a:cxn>
                <a:cxn ang="0">
                  <a:pos x="0" y="0"/>
                </a:cxn>
              </a:cxnLst>
              <a:rect l="0" t="0" r="r" b="b"/>
              <a:pathLst>
                <a:path w="5" h="7">
                  <a:moveTo>
                    <a:pt x="0" y="0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6"/>
                  </a:lnTo>
                  <a:lnTo>
                    <a:pt x="2" y="6"/>
                  </a:lnTo>
                  <a:lnTo>
                    <a:pt x="2" y="7"/>
                  </a:lnTo>
                  <a:lnTo>
                    <a:pt x="5" y="4"/>
                  </a:lnTo>
                  <a:lnTo>
                    <a:pt x="5" y="4"/>
                  </a:lnTo>
                  <a:lnTo>
                    <a:pt x="3" y="3"/>
                  </a:lnTo>
                  <a:lnTo>
                    <a:pt x="5" y="3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6" name="Freeform 570"/>
            <p:cNvSpPr>
              <a:spLocks/>
            </p:cNvSpPr>
            <p:nvPr/>
          </p:nvSpPr>
          <p:spPr bwMode="auto">
            <a:xfrm>
              <a:off x="6143086" y="5356529"/>
              <a:ext cx="6740" cy="702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0" y="6"/>
                </a:cxn>
                <a:cxn ang="0">
                  <a:pos x="2" y="6"/>
                </a:cxn>
                <a:cxn ang="0">
                  <a:pos x="2" y="7"/>
                </a:cxn>
                <a:cxn ang="0">
                  <a:pos x="5" y="4"/>
                </a:cxn>
                <a:cxn ang="0">
                  <a:pos x="3" y="3"/>
                </a:cxn>
                <a:cxn ang="0">
                  <a:pos x="5" y="3"/>
                </a:cxn>
                <a:cxn ang="0">
                  <a:pos x="3" y="2"/>
                </a:cxn>
                <a:cxn ang="0">
                  <a:pos x="0" y="0"/>
                </a:cxn>
              </a:cxnLst>
              <a:rect l="0" t="0" r="r" b="b"/>
              <a:pathLst>
                <a:path w="5" h="7">
                  <a:moveTo>
                    <a:pt x="0" y="0"/>
                  </a:move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2" y="6"/>
                  </a:lnTo>
                  <a:lnTo>
                    <a:pt x="2" y="7"/>
                  </a:lnTo>
                  <a:lnTo>
                    <a:pt x="5" y="4"/>
                  </a:lnTo>
                  <a:lnTo>
                    <a:pt x="3" y="3"/>
                  </a:lnTo>
                  <a:lnTo>
                    <a:pt x="5" y="3"/>
                  </a:lnTo>
                  <a:lnTo>
                    <a:pt x="3" y="2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7" name="Freeform 571"/>
            <p:cNvSpPr>
              <a:spLocks/>
            </p:cNvSpPr>
            <p:nvPr/>
          </p:nvSpPr>
          <p:spPr bwMode="auto">
            <a:xfrm>
              <a:off x="6143086" y="5195911"/>
              <a:ext cx="105134" cy="162625"/>
            </a:xfrm>
            <a:custGeom>
              <a:avLst/>
              <a:gdLst/>
              <a:ahLst/>
              <a:cxnLst>
                <a:cxn ang="0">
                  <a:pos x="83" y="0"/>
                </a:cxn>
                <a:cxn ang="0">
                  <a:pos x="0" y="160"/>
                </a:cxn>
                <a:cxn ang="0">
                  <a:pos x="3" y="162"/>
                </a:cxn>
                <a:cxn ang="0">
                  <a:pos x="85" y="1"/>
                </a:cxn>
                <a:cxn ang="0">
                  <a:pos x="83" y="0"/>
                </a:cxn>
              </a:cxnLst>
              <a:rect l="0" t="0" r="r" b="b"/>
              <a:pathLst>
                <a:path w="85" h="162">
                  <a:moveTo>
                    <a:pt x="83" y="0"/>
                  </a:moveTo>
                  <a:lnTo>
                    <a:pt x="0" y="160"/>
                  </a:lnTo>
                  <a:lnTo>
                    <a:pt x="3" y="162"/>
                  </a:lnTo>
                  <a:lnTo>
                    <a:pt x="85" y="1"/>
                  </a:lnTo>
                  <a:lnTo>
                    <a:pt x="83" y="0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8" name="Freeform 572"/>
            <p:cNvSpPr>
              <a:spLocks/>
            </p:cNvSpPr>
            <p:nvPr/>
          </p:nvSpPr>
          <p:spPr bwMode="auto">
            <a:xfrm>
              <a:off x="6143086" y="5195911"/>
              <a:ext cx="105134" cy="162625"/>
            </a:xfrm>
            <a:custGeom>
              <a:avLst/>
              <a:gdLst/>
              <a:ahLst/>
              <a:cxnLst>
                <a:cxn ang="0">
                  <a:pos x="83" y="0"/>
                </a:cxn>
                <a:cxn ang="0">
                  <a:pos x="0" y="160"/>
                </a:cxn>
                <a:cxn ang="0">
                  <a:pos x="3" y="162"/>
                </a:cxn>
                <a:cxn ang="0">
                  <a:pos x="85" y="1"/>
                </a:cxn>
                <a:cxn ang="0">
                  <a:pos x="83" y="0"/>
                </a:cxn>
              </a:cxnLst>
              <a:rect l="0" t="0" r="r" b="b"/>
              <a:pathLst>
                <a:path w="85" h="162">
                  <a:moveTo>
                    <a:pt x="83" y="0"/>
                  </a:moveTo>
                  <a:lnTo>
                    <a:pt x="0" y="160"/>
                  </a:lnTo>
                  <a:lnTo>
                    <a:pt x="3" y="162"/>
                  </a:lnTo>
                  <a:lnTo>
                    <a:pt x="85" y="1"/>
                  </a:lnTo>
                  <a:lnTo>
                    <a:pt x="83" y="0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9" name="Freeform 573"/>
            <p:cNvSpPr>
              <a:spLocks/>
            </p:cNvSpPr>
            <p:nvPr/>
          </p:nvSpPr>
          <p:spPr bwMode="auto">
            <a:xfrm>
              <a:off x="6246873" y="5192899"/>
              <a:ext cx="8087" cy="4015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5" y="0"/>
                </a:cxn>
                <a:cxn ang="0">
                  <a:pos x="4" y="0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2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4" y="4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7" y="0"/>
                </a:cxn>
              </a:cxnLst>
              <a:rect l="0" t="0" r="r" b="b"/>
              <a:pathLst>
                <a:path w="7" h="4">
                  <a:moveTo>
                    <a:pt x="7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3"/>
                  </a:lnTo>
                  <a:lnTo>
                    <a:pt x="2" y="4"/>
                  </a:lnTo>
                  <a:lnTo>
                    <a:pt x="2" y="4"/>
                  </a:lnTo>
                  <a:lnTo>
                    <a:pt x="4" y="4"/>
                  </a:lnTo>
                  <a:lnTo>
                    <a:pt x="4" y="3"/>
                  </a:lnTo>
                  <a:lnTo>
                    <a:pt x="4" y="3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70" name="Freeform 574"/>
            <p:cNvSpPr>
              <a:spLocks/>
            </p:cNvSpPr>
            <p:nvPr/>
          </p:nvSpPr>
          <p:spPr bwMode="auto">
            <a:xfrm>
              <a:off x="6246873" y="5192899"/>
              <a:ext cx="8087" cy="4015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5" y="0"/>
                </a:cxn>
                <a:cxn ang="0">
                  <a:pos x="4" y="0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1" y="2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2" y="4"/>
                </a:cxn>
                <a:cxn ang="0">
                  <a:pos x="4" y="4"/>
                </a:cxn>
                <a:cxn ang="0">
                  <a:pos x="4" y="3"/>
                </a:cxn>
                <a:cxn ang="0">
                  <a:pos x="7" y="0"/>
                </a:cxn>
              </a:cxnLst>
              <a:rect l="0" t="0" r="r" b="b"/>
              <a:pathLst>
                <a:path w="7" h="4">
                  <a:moveTo>
                    <a:pt x="7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3"/>
                  </a:lnTo>
                  <a:lnTo>
                    <a:pt x="2" y="4"/>
                  </a:lnTo>
                  <a:lnTo>
                    <a:pt x="4" y="4"/>
                  </a:lnTo>
                  <a:lnTo>
                    <a:pt x="4" y="3"/>
                  </a:lnTo>
                  <a:lnTo>
                    <a:pt x="7" y="0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71" name="Freeform 575"/>
            <p:cNvSpPr>
              <a:spLocks/>
            </p:cNvSpPr>
            <p:nvPr/>
          </p:nvSpPr>
          <p:spPr bwMode="auto">
            <a:xfrm>
              <a:off x="6182175" y="5208961"/>
              <a:ext cx="130744" cy="176679"/>
            </a:xfrm>
            <a:custGeom>
              <a:avLst/>
              <a:gdLst/>
              <a:ahLst/>
              <a:cxnLst>
                <a:cxn ang="0">
                  <a:pos x="86" y="1"/>
                </a:cxn>
                <a:cxn ang="0">
                  <a:pos x="104" y="10"/>
                </a:cxn>
                <a:cxn ang="0">
                  <a:pos x="104" y="10"/>
                </a:cxn>
                <a:cxn ang="0">
                  <a:pos x="104" y="10"/>
                </a:cxn>
                <a:cxn ang="0">
                  <a:pos x="104" y="10"/>
                </a:cxn>
                <a:cxn ang="0">
                  <a:pos x="104" y="12"/>
                </a:cxn>
                <a:cxn ang="0">
                  <a:pos x="105" y="12"/>
                </a:cxn>
                <a:cxn ang="0">
                  <a:pos x="105" y="12"/>
                </a:cxn>
                <a:cxn ang="0">
                  <a:pos x="104" y="13"/>
                </a:cxn>
                <a:cxn ang="0">
                  <a:pos x="104" y="13"/>
                </a:cxn>
                <a:cxn ang="0">
                  <a:pos x="21" y="175"/>
                </a:cxn>
                <a:cxn ang="0">
                  <a:pos x="21" y="175"/>
                </a:cxn>
                <a:cxn ang="0">
                  <a:pos x="21" y="176"/>
                </a:cxn>
                <a:cxn ang="0">
                  <a:pos x="21" y="176"/>
                </a:cxn>
                <a:cxn ang="0">
                  <a:pos x="20" y="176"/>
                </a:cxn>
                <a:cxn ang="0">
                  <a:pos x="20" y="176"/>
                </a:cxn>
                <a:cxn ang="0">
                  <a:pos x="20" y="176"/>
                </a:cxn>
                <a:cxn ang="0">
                  <a:pos x="18" y="176"/>
                </a:cxn>
                <a:cxn ang="0">
                  <a:pos x="18" y="176"/>
                </a:cxn>
                <a:cxn ang="0">
                  <a:pos x="1" y="167"/>
                </a:cxn>
                <a:cxn ang="0">
                  <a:pos x="1" y="167"/>
                </a:cxn>
                <a:cxn ang="0">
                  <a:pos x="1" y="167"/>
                </a:cxn>
                <a:cxn ang="0">
                  <a:pos x="1" y="166"/>
                </a:cxn>
                <a:cxn ang="0">
                  <a:pos x="0" y="166"/>
                </a:cxn>
                <a:cxn ang="0">
                  <a:pos x="1" y="166"/>
                </a:cxn>
                <a:cxn ang="0">
                  <a:pos x="0" y="164"/>
                </a:cxn>
                <a:cxn ang="0">
                  <a:pos x="1" y="164"/>
                </a:cxn>
                <a:cxn ang="0">
                  <a:pos x="1" y="163"/>
                </a:cxn>
                <a:cxn ang="0">
                  <a:pos x="83" y="3"/>
                </a:cxn>
                <a:cxn ang="0">
                  <a:pos x="83" y="3"/>
                </a:cxn>
                <a:cxn ang="0">
                  <a:pos x="83" y="1"/>
                </a:cxn>
                <a:cxn ang="0">
                  <a:pos x="85" y="1"/>
                </a:cxn>
                <a:cxn ang="0">
                  <a:pos x="85" y="1"/>
                </a:cxn>
                <a:cxn ang="0">
                  <a:pos x="86" y="0"/>
                </a:cxn>
                <a:cxn ang="0">
                  <a:pos x="86" y="1"/>
                </a:cxn>
                <a:cxn ang="0">
                  <a:pos x="86" y="1"/>
                </a:cxn>
              </a:cxnLst>
              <a:rect l="0" t="0" r="r" b="b"/>
              <a:pathLst>
                <a:path w="105" h="176">
                  <a:moveTo>
                    <a:pt x="86" y="1"/>
                  </a:moveTo>
                  <a:lnTo>
                    <a:pt x="104" y="10"/>
                  </a:lnTo>
                  <a:lnTo>
                    <a:pt x="104" y="10"/>
                  </a:lnTo>
                  <a:lnTo>
                    <a:pt x="104" y="10"/>
                  </a:lnTo>
                  <a:lnTo>
                    <a:pt x="104" y="10"/>
                  </a:lnTo>
                  <a:lnTo>
                    <a:pt x="104" y="12"/>
                  </a:lnTo>
                  <a:lnTo>
                    <a:pt x="105" y="12"/>
                  </a:lnTo>
                  <a:lnTo>
                    <a:pt x="105" y="12"/>
                  </a:lnTo>
                  <a:lnTo>
                    <a:pt x="104" y="13"/>
                  </a:lnTo>
                  <a:lnTo>
                    <a:pt x="104" y="13"/>
                  </a:lnTo>
                  <a:lnTo>
                    <a:pt x="21" y="175"/>
                  </a:lnTo>
                  <a:lnTo>
                    <a:pt x="21" y="175"/>
                  </a:lnTo>
                  <a:lnTo>
                    <a:pt x="21" y="176"/>
                  </a:lnTo>
                  <a:lnTo>
                    <a:pt x="21" y="176"/>
                  </a:lnTo>
                  <a:lnTo>
                    <a:pt x="20" y="176"/>
                  </a:lnTo>
                  <a:lnTo>
                    <a:pt x="20" y="176"/>
                  </a:lnTo>
                  <a:lnTo>
                    <a:pt x="20" y="176"/>
                  </a:lnTo>
                  <a:lnTo>
                    <a:pt x="18" y="176"/>
                  </a:lnTo>
                  <a:lnTo>
                    <a:pt x="18" y="176"/>
                  </a:lnTo>
                  <a:lnTo>
                    <a:pt x="1" y="167"/>
                  </a:lnTo>
                  <a:lnTo>
                    <a:pt x="1" y="167"/>
                  </a:lnTo>
                  <a:lnTo>
                    <a:pt x="1" y="167"/>
                  </a:lnTo>
                  <a:lnTo>
                    <a:pt x="1" y="166"/>
                  </a:lnTo>
                  <a:lnTo>
                    <a:pt x="0" y="166"/>
                  </a:lnTo>
                  <a:lnTo>
                    <a:pt x="1" y="166"/>
                  </a:lnTo>
                  <a:lnTo>
                    <a:pt x="0" y="164"/>
                  </a:lnTo>
                  <a:lnTo>
                    <a:pt x="1" y="164"/>
                  </a:lnTo>
                  <a:lnTo>
                    <a:pt x="1" y="163"/>
                  </a:lnTo>
                  <a:lnTo>
                    <a:pt x="83" y="3"/>
                  </a:lnTo>
                  <a:lnTo>
                    <a:pt x="83" y="3"/>
                  </a:lnTo>
                  <a:lnTo>
                    <a:pt x="83" y="1"/>
                  </a:lnTo>
                  <a:lnTo>
                    <a:pt x="85" y="1"/>
                  </a:lnTo>
                  <a:lnTo>
                    <a:pt x="85" y="1"/>
                  </a:lnTo>
                  <a:lnTo>
                    <a:pt x="86" y="0"/>
                  </a:lnTo>
                  <a:lnTo>
                    <a:pt x="86" y="1"/>
                  </a:lnTo>
                  <a:lnTo>
                    <a:pt x="86" y="1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72" name="Freeform 576"/>
            <p:cNvSpPr>
              <a:spLocks/>
            </p:cNvSpPr>
            <p:nvPr/>
          </p:nvSpPr>
          <p:spPr bwMode="auto">
            <a:xfrm>
              <a:off x="6182175" y="5208961"/>
              <a:ext cx="130744" cy="176679"/>
            </a:xfrm>
            <a:custGeom>
              <a:avLst/>
              <a:gdLst/>
              <a:ahLst/>
              <a:cxnLst>
                <a:cxn ang="0">
                  <a:pos x="86" y="1"/>
                </a:cxn>
                <a:cxn ang="0">
                  <a:pos x="104" y="10"/>
                </a:cxn>
                <a:cxn ang="0">
                  <a:pos x="104" y="12"/>
                </a:cxn>
                <a:cxn ang="0">
                  <a:pos x="105" y="12"/>
                </a:cxn>
                <a:cxn ang="0">
                  <a:pos x="104" y="13"/>
                </a:cxn>
                <a:cxn ang="0">
                  <a:pos x="21" y="175"/>
                </a:cxn>
                <a:cxn ang="0">
                  <a:pos x="21" y="176"/>
                </a:cxn>
                <a:cxn ang="0">
                  <a:pos x="20" y="176"/>
                </a:cxn>
                <a:cxn ang="0">
                  <a:pos x="18" y="176"/>
                </a:cxn>
                <a:cxn ang="0">
                  <a:pos x="1" y="167"/>
                </a:cxn>
                <a:cxn ang="0">
                  <a:pos x="1" y="166"/>
                </a:cxn>
                <a:cxn ang="0">
                  <a:pos x="0" y="166"/>
                </a:cxn>
                <a:cxn ang="0">
                  <a:pos x="1" y="166"/>
                </a:cxn>
                <a:cxn ang="0">
                  <a:pos x="0" y="164"/>
                </a:cxn>
                <a:cxn ang="0">
                  <a:pos x="1" y="164"/>
                </a:cxn>
                <a:cxn ang="0">
                  <a:pos x="1" y="163"/>
                </a:cxn>
                <a:cxn ang="0">
                  <a:pos x="83" y="3"/>
                </a:cxn>
                <a:cxn ang="0">
                  <a:pos x="83" y="1"/>
                </a:cxn>
                <a:cxn ang="0">
                  <a:pos x="85" y="1"/>
                </a:cxn>
                <a:cxn ang="0">
                  <a:pos x="86" y="0"/>
                </a:cxn>
                <a:cxn ang="0">
                  <a:pos x="86" y="1"/>
                </a:cxn>
              </a:cxnLst>
              <a:rect l="0" t="0" r="r" b="b"/>
              <a:pathLst>
                <a:path w="105" h="176">
                  <a:moveTo>
                    <a:pt x="86" y="1"/>
                  </a:moveTo>
                  <a:lnTo>
                    <a:pt x="104" y="10"/>
                  </a:lnTo>
                  <a:lnTo>
                    <a:pt x="104" y="12"/>
                  </a:lnTo>
                  <a:lnTo>
                    <a:pt x="105" y="12"/>
                  </a:lnTo>
                  <a:lnTo>
                    <a:pt x="104" y="13"/>
                  </a:lnTo>
                  <a:lnTo>
                    <a:pt x="21" y="175"/>
                  </a:lnTo>
                  <a:lnTo>
                    <a:pt x="21" y="176"/>
                  </a:lnTo>
                  <a:lnTo>
                    <a:pt x="20" y="176"/>
                  </a:lnTo>
                  <a:lnTo>
                    <a:pt x="18" y="176"/>
                  </a:lnTo>
                  <a:lnTo>
                    <a:pt x="1" y="167"/>
                  </a:lnTo>
                  <a:lnTo>
                    <a:pt x="1" y="166"/>
                  </a:lnTo>
                  <a:lnTo>
                    <a:pt x="0" y="166"/>
                  </a:lnTo>
                  <a:lnTo>
                    <a:pt x="1" y="166"/>
                  </a:lnTo>
                  <a:lnTo>
                    <a:pt x="0" y="164"/>
                  </a:lnTo>
                  <a:lnTo>
                    <a:pt x="1" y="164"/>
                  </a:lnTo>
                  <a:lnTo>
                    <a:pt x="1" y="163"/>
                  </a:lnTo>
                  <a:lnTo>
                    <a:pt x="83" y="3"/>
                  </a:lnTo>
                  <a:lnTo>
                    <a:pt x="83" y="1"/>
                  </a:lnTo>
                  <a:lnTo>
                    <a:pt x="85" y="1"/>
                  </a:lnTo>
                  <a:lnTo>
                    <a:pt x="86" y="0"/>
                  </a:lnTo>
                  <a:lnTo>
                    <a:pt x="86" y="1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73" name="Freeform 577"/>
            <p:cNvSpPr>
              <a:spLocks/>
            </p:cNvSpPr>
            <p:nvPr/>
          </p:nvSpPr>
          <p:spPr bwMode="auto">
            <a:xfrm>
              <a:off x="6288657" y="5208961"/>
              <a:ext cx="22914" cy="12046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3"/>
                </a:cxn>
                <a:cxn ang="0">
                  <a:pos x="16" y="12"/>
                </a:cxn>
                <a:cxn ang="0">
                  <a:pos x="18" y="7"/>
                </a:cxn>
                <a:cxn ang="0">
                  <a:pos x="2" y="0"/>
                </a:cxn>
              </a:cxnLst>
              <a:rect l="0" t="0" r="r" b="b"/>
              <a:pathLst>
                <a:path w="18" h="12">
                  <a:moveTo>
                    <a:pt x="2" y="0"/>
                  </a:moveTo>
                  <a:lnTo>
                    <a:pt x="0" y="3"/>
                  </a:lnTo>
                  <a:lnTo>
                    <a:pt x="16" y="12"/>
                  </a:lnTo>
                  <a:lnTo>
                    <a:pt x="18" y="7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74" name="Freeform 578"/>
            <p:cNvSpPr>
              <a:spLocks/>
            </p:cNvSpPr>
            <p:nvPr/>
          </p:nvSpPr>
          <p:spPr bwMode="auto">
            <a:xfrm>
              <a:off x="6288657" y="5208961"/>
              <a:ext cx="22914" cy="12046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3"/>
                </a:cxn>
                <a:cxn ang="0">
                  <a:pos x="16" y="12"/>
                </a:cxn>
                <a:cxn ang="0">
                  <a:pos x="18" y="7"/>
                </a:cxn>
                <a:cxn ang="0">
                  <a:pos x="2" y="0"/>
                </a:cxn>
              </a:cxnLst>
              <a:rect l="0" t="0" r="r" b="b"/>
              <a:pathLst>
                <a:path w="18" h="12">
                  <a:moveTo>
                    <a:pt x="2" y="0"/>
                  </a:moveTo>
                  <a:lnTo>
                    <a:pt x="0" y="3"/>
                  </a:lnTo>
                  <a:lnTo>
                    <a:pt x="16" y="12"/>
                  </a:lnTo>
                  <a:lnTo>
                    <a:pt x="18" y="7"/>
                  </a:lnTo>
                  <a:lnTo>
                    <a:pt x="2" y="0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75" name="Freeform 579"/>
            <p:cNvSpPr>
              <a:spLocks/>
            </p:cNvSpPr>
            <p:nvPr/>
          </p:nvSpPr>
          <p:spPr bwMode="auto">
            <a:xfrm>
              <a:off x="6308875" y="5215988"/>
              <a:ext cx="4043" cy="7027"/>
            </a:xfrm>
            <a:custGeom>
              <a:avLst/>
              <a:gdLst/>
              <a:ahLst/>
              <a:cxnLst>
                <a:cxn ang="0">
                  <a:pos x="3" y="7"/>
                </a:cxn>
                <a:cxn ang="0">
                  <a:pos x="4" y="6"/>
                </a:cxn>
                <a:cxn ang="0">
                  <a:pos x="4" y="6"/>
                </a:cxn>
                <a:cxn ang="0">
                  <a:pos x="4" y="5"/>
                </a:cxn>
                <a:cxn ang="0">
                  <a:pos x="4" y="5"/>
                </a:cxn>
                <a:cxn ang="0">
                  <a:pos x="4" y="3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2" y="0"/>
                </a:cxn>
                <a:cxn ang="0">
                  <a:pos x="0" y="5"/>
                </a:cxn>
                <a:cxn ang="0">
                  <a:pos x="2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6"/>
                </a:cxn>
                <a:cxn ang="0">
                  <a:pos x="3" y="7"/>
                </a:cxn>
              </a:cxnLst>
              <a:rect l="0" t="0" r="r" b="b"/>
              <a:pathLst>
                <a:path w="4" h="7">
                  <a:moveTo>
                    <a:pt x="3" y="7"/>
                  </a:moveTo>
                  <a:lnTo>
                    <a:pt x="4" y="6"/>
                  </a:lnTo>
                  <a:lnTo>
                    <a:pt x="4" y="6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3"/>
                  </a:lnTo>
                  <a:lnTo>
                    <a:pt x="3" y="2"/>
                  </a:lnTo>
                  <a:lnTo>
                    <a:pt x="3" y="2"/>
                  </a:lnTo>
                  <a:lnTo>
                    <a:pt x="2" y="0"/>
                  </a:lnTo>
                  <a:lnTo>
                    <a:pt x="0" y="5"/>
                  </a:lnTo>
                  <a:lnTo>
                    <a:pt x="2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6"/>
                  </a:lnTo>
                  <a:lnTo>
                    <a:pt x="3" y="7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76" name="Freeform 580"/>
            <p:cNvSpPr>
              <a:spLocks/>
            </p:cNvSpPr>
            <p:nvPr/>
          </p:nvSpPr>
          <p:spPr bwMode="auto">
            <a:xfrm>
              <a:off x="6308875" y="5215988"/>
              <a:ext cx="4043" cy="7027"/>
            </a:xfrm>
            <a:custGeom>
              <a:avLst/>
              <a:gdLst/>
              <a:ahLst/>
              <a:cxnLst>
                <a:cxn ang="0">
                  <a:pos x="3" y="7"/>
                </a:cxn>
                <a:cxn ang="0">
                  <a:pos x="4" y="6"/>
                </a:cxn>
                <a:cxn ang="0">
                  <a:pos x="4" y="5"/>
                </a:cxn>
                <a:cxn ang="0">
                  <a:pos x="4" y="3"/>
                </a:cxn>
                <a:cxn ang="0">
                  <a:pos x="3" y="2"/>
                </a:cxn>
                <a:cxn ang="0">
                  <a:pos x="2" y="0"/>
                </a:cxn>
                <a:cxn ang="0">
                  <a:pos x="0" y="5"/>
                </a:cxn>
                <a:cxn ang="0">
                  <a:pos x="2" y="5"/>
                </a:cxn>
                <a:cxn ang="0">
                  <a:pos x="0" y="5"/>
                </a:cxn>
                <a:cxn ang="0">
                  <a:pos x="0" y="6"/>
                </a:cxn>
                <a:cxn ang="0">
                  <a:pos x="3" y="7"/>
                </a:cxn>
              </a:cxnLst>
              <a:rect l="0" t="0" r="r" b="b"/>
              <a:pathLst>
                <a:path w="4" h="7">
                  <a:moveTo>
                    <a:pt x="3" y="7"/>
                  </a:moveTo>
                  <a:lnTo>
                    <a:pt x="4" y="6"/>
                  </a:lnTo>
                  <a:lnTo>
                    <a:pt x="4" y="5"/>
                  </a:lnTo>
                  <a:lnTo>
                    <a:pt x="4" y="3"/>
                  </a:lnTo>
                  <a:lnTo>
                    <a:pt x="3" y="2"/>
                  </a:lnTo>
                  <a:lnTo>
                    <a:pt x="2" y="0"/>
                  </a:lnTo>
                  <a:lnTo>
                    <a:pt x="0" y="5"/>
                  </a:lnTo>
                  <a:lnTo>
                    <a:pt x="2" y="5"/>
                  </a:lnTo>
                  <a:lnTo>
                    <a:pt x="0" y="5"/>
                  </a:lnTo>
                  <a:lnTo>
                    <a:pt x="0" y="6"/>
                  </a:lnTo>
                  <a:lnTo>
                    <a:pt x="3" y="7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77" name="Freeform 581"/>
            <p:cNvSpPr>
              <a:spLocks/>
            </p:cNvSpPr>
            <p:nvPr/>
          </p:nvSpPr>
          <p:spPr bwMode="auto">
            <a:xfrm>
              <a:off x="6206437" y="5222012"/>
              <a:ext cx="106482" cy="162625"/>
            </a:xfrm>
            <a:custGeom>
              <a:avLst/>
              <a:gdLst/>
              <a:ahLst/>
              <a:cxnLst>
                <a:cxn ang="0">
                  <a:pos x="82" y="0"/>
                </a:cxn>
                <a:cxn ang="0">
                  <a:pos x="0" y="160"/>
                </a:cxn>
                <a:cxn ang="0">
                  <a:pos x="4" y="162"/>
                </a:cxn>
                <a:cxn ang="0">
                  <a:pos x="85" y="1"/>
                </a:cxn>
                <a:cxn ang="0">
                  <a:pos x="82" y="0"/>
                </a:cxn>
              </a:cxnLst>
              <a:rect l="0" t="0" r="r" b="b"/>
              <a:pathLst>
                <a:path w="85" h="162">
                  <a:moveTo>
                    <a:pt x="82" y="0"/>
                  </a:moveTo>
                  <a:lnTo>
                    <a:pt x="0" y="160"/>
                  </a:lnTo>
                  <a:lnTo>
                    <a:pt x="4" y="162"/>
                  </a:lnTo>
                  <a:lnTo>
                    <a:pt x="85" y="1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78" name="Freeform 582"/>
            <p:cNvSpPr>
              <a:spLocks/>
            </p:cNvSpPr>
            <p:nvPr/>
          </p:nvSpPr>
          <p:spPr bwMode="auto">
            <a:xfrm>
              <a:off x="6206437" y="5222012"/>
              <a:ext cx="106482" cy="162625"/>
            </a:xfrm>
            <a:custGeom>
              <a:avLst/>
              <a:gdLst/>
              <a:ahLst/>
              <a:cxnLst>
                <a:cxn ang="0">
                  <a:pos x="82" y="0"/>
                </a:cxn>
                <a:cxn ang="0">
                  <a:pos x="0" y="160"/>
                </a:cxn>
                <a:cxn ang="0">
                  <a:pos x="4" y="162"/>
                </a:cxn>
                <a:cxn ang="0">
                  <a:pos x="85" y="1"/>
                </a:cxn>
                <a:cxn ang="0">
                  <a:pos x="82" y="0"/>
                </a:cxn>
              </a:cxnLst>
              <a:rect l="0" t="0" r="r" b="b"/>
              <a:pathLst>
                <a:path w="85" h="162">
                  <a:moveTo>
                    <a:pt x="82" y="0"/>
                  </a:moveTo>
                  <a:lnTo>
                    <a:pt x="0" y="160"/>
                  </a:lnTo>
                  <a:lnTo>
                    <a:pt x="4" y="162"/>
                  </a:lnTo>
                  <a:lnTo>
                    <a:pt x="85" y="1"/>
                  </a:lnTo>
                  <a:lnTo>
                    <a:pt x="82" y="0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79" name="Freeform 583"/>
            <p:cNvSpPr>
              <a:spLocks/>
            </p:cNvSpPr>
            <p:nvPr/>
          </p:nvSpPr>
          <p:spPr bwMode="auto">
            <a:xfrm>
              <a:off x="6202392" y="5382629"/>
              <a:ext cx="9436" cy="4015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1" y="4"/>
                </a:cxn>
                <a:cxn ang="0">
                  <a:pos x="3" y="4"/>
                </a:cxn>
                <a:cxn ang="0">
                  <a:pos x="3" y="4"/>
                </a:cxn>
                <a:cxn ang="0">
                  <a:pos x="4" y="4"/>
                </a:cxn>
                <a:cxn ang="0">
                  <a:pos x="6" y="4"/>
                </a:cxn>
                <a:cxn ang="0">
                  <a:pos x="6" y="4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3" y="0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1" y="2"/>
                </a:cxn>
                <a:cxn ang="0">
                  <a:pos x="0" y="4"/>
                </a:cxn>
              </a:cxnLst>
              <a:rect l="0" t="0" r="r" b="b"/>
              <a:pathLst>
                <a:path w="7" h="4">
                  <a:moveTo>
                    <a:pt x="0" y="4"/>
                  </a:moveTo>
                  <a:lnTo>
                    <a:pt x="1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4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3" y="0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1" y="2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0" name="Freeform 584"/>
            <p:cNvSpPr>
              <a:spLocks/>
            </p:cNvSpPr>
            <p:nvPr/>
          </p:nvSpPr>
          <p:spPr bwMode="auto">
            <a:xfrm>
              <a:off x="6202392" y="5382629"/>
              <a:ext cx="9436" cy="4015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1" y="4"/>
                </a:cxn>
                <a:cxn ang="0">
                  <a:pos x="3" y="4"/>
                </a:cxn>
                <a:cxn ang="0">
                  <a:pos x="4" y="4"/>
                </a:cxn>
                <a:cxn ang="0">
                  <a:pos x="6" y="4"/>
                </a:cxn>
                <a:cxn ang="0">
                  <a:pos x="7" y="3"/>
                </a:cxn>
                <a:cxn ang="0">
                  <a:pos x="7" y="2"/>
                </a:cxn>
                <a:cxn ang="0">
                  <a:pos x="3" y="0"/>
                </a:cxn>
                <a:cxn ang="0">
                  <a:pos x="3" y="2"/>
                </a:cxn>
                <a:cxn ang="0">
                  <a:pos x="1" y="2"/>
                </a:cxn>
                <a:cxn ang="0">
                  <a:pos x="0" y="4"/>
                </a:cxn>
              </a:cxnLst>
              <a:rect l="0" t="0" r="r" b="b"/>
              <a:pathLst>
                <a:path w="7" h="4">
                  <a:moveTo>
                    <a:pt x="0" y="4"/>
                  </a:moveTo>
                  <a:lnTo>
                    <a:pt x="1" y="4"/>
                  </a:lnTo>
                  <a:lnTo>
                    <a:pt x="3" y="4"/>
                  </a:lnTo>
                  <a:lnTo>
                    <a:pt x="4" y="4"/>
                  </a:lnTo>
                  <a:lnTo>
                    <a:pt x="6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3" y="0"/>
                  </a:lnTo>
                  <a:lnTo>
                    <a:pt x="3" y="2"/>
                  </a:lnTo>
                  <a:lnTo>
                    <a:pt x="1" y="2"/>
                  </a:lnTo>
                  <a:lnTo>
                    <a:pt x="0" y="4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1" name="Freeform 585"/>
            <p:cNvSpPr>
              <a:spLocks/>
            </p:cNvSpPr>
            <p:nvPr/>
          </p:nvSpPr>
          <p:spPr bwMode="auto">
            <a:xfrm>
              <a:off x="6183522" y="5375602"/>
              <a:ext cx="20219" cy="11043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3"/>
                </a:cxn>
                <a:cxn ang="0">
                  <a:pos x="16" y="11"/>
                </a:cxn>
                <a:cxn ang="0">
                  <a:pos x="17" y="9"/>
                </a:cxn>
                <a:cxn ang="0">
                  <a:pos x="2" y="0"/>
                </a:cxn>
              </a:cxnLst>
              <a:rect l="0" t="0" r="r" b="b"/>
              <a:pathLst>
                <a:path w="17" h="11">
                  <a:moveTo>
                    <a:pt x="2" y="0"/>
                  </a:moveTo>
                  <a:lnTo>
                    <a:pt x="0" y="3"/>
                  </a:lnTo>
                  <a:lnTo>
                    <a:pt x="16" y="11"/>
                  </a:lnTo>
                  <a:lnTo>
                    <a:pt x="17" y="9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2" name="Freeform 586"/>
            <p:cNvSpPr>
              <a:spLocks/>
            </p:cNvSpPr>
            <p:nvPr/>
          </p:nvSpPr>
          <p:spPr bwMode="auto">
            <a:xfrm>
              <a:off x="6183522" y="5375602"/>
              <a:ext cx="20219" cy="11043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3"/>
                </a:cxn>
                <a:cxn ang="0">
                  <a:pos x="16" y="11"/>
                </a:cxn>
                <a:cxn ang="0">
                  <a:pos x="17" y="9"/>
                </a:cxn>
                <a:cxn ang="0">
                  <a:pos x="2" y="0"/>
                </a:cxn>
              </a:cxnLst>
              <a:rect l="0" t="0" r="r" b="b"/>
              <a:pathLst>
                <a:path w="17" h="11">
                  <a:moveTo>
                    <a:pt x="2" y="0"/>
                  </a:moveTo>
                  <a:lnTo>
                    <a:pt x="0" y="3"/>
                  </a:lnTo>
                  <a:lnTo>
                    <a:pt x="16" y="11"/>
                  </a:lnTo>
                  <a:lnTo>
                    <a:pt x="17" y="9"/>
                  </a:lnTo>
                  <a:lnTo>
                    <a:pt x="2" y="0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3" name="Freeform 587"/>
            <p:cNvSpPr>
              <a:spLocks/>
            </p:cNvSpPr>
            <p:nvPr/>
          </p:nvSpPr>
          <p:spPr bwMode="auto">
            <a:xfrm>
              <a:off x="6179479" y="5372591"/>
              <a:ext cx="5392" cy="6023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3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2" y="6"/>
                </a:cxn>
                <a:cxn ang="0">
                  <a:pos x="3" y="6"/>
                </a:cxn>
                <a:cxn ang="0">
                  <a:pos x="5" y="3"/>
                </a:cxn>
                <a:cxn ang="0">
                  <a:pos x="5" y="3"/>
                </a:cxn>
                <a:cxn ang="0">
                  <a:pos x="5" y="3"/>
                </a:cxn>
                <a:cxn ang="0">
                  <a:pos x="5" y="1"/>
                </a:cxn>
                <a:cxn ang="0">
                  <a:pos x="5" y="1"/>
                </a:cxn>
                <a:cxn ang="0">
                  <a:pos x="2" y="0"/>
                </a:cxn>
              </a:cxnLst>
              <a:rect l="0" t="0" r="r" b="b"/>
              <a:pathLst>
                <a:path w="5" h="6">
                  <a:moveTo>
                    <a:pt x="2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3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6"/>
                  </a:lnTo>
                  <a:lnTo>
                    <a:pt x="3" y="6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1"/>
                  </a:lnTo>
                  <a:lnTo>
                    <a:pt x="5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4" name="Freeform 588"/>
            <p:cNvSpPr>
              <a:spLocks/>
            </p:cNvSpPr>
            <p:nvPr/>
          </p:nvSpPr>
          <p:spPr bwMode="auto">
            <a:xfrm>
              <a:off x="6179479" y="5372591"/>
              <a:ext cx="5392" cy="6023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3"/>
                </a:cxn>
                <a:cxn ang="0">
                  <a:pos x="2" y="4"/>
                </a:cxn>
                <a:cxn ang="0">
                  <a:pos x="2" y="6"/>
                </a:cxn>
                <a:cxn ang="0">
                  <a:pos x="3" y="6"/>
                </a:cxn>
                <a:cxn ang="0">
                  <a:pos x="5" y="3"/>
                </a:cxn>
                <a:cxn ang="0">
                  <a:pos x="5" y="1"/>
                </a:cxn>
                <a:cxn ang="0">
                  <a:pos x="2" y="0"/>
                </a:cxn>
              </a:cxnLst>
              <a:rect l="0" t="0" r="r" b="b"/>
              <a:pathLst>
                <a:path w="5" h="6">
                  <a:moveTo>
                    <a:pt x="2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2" y="4"/>
                  </a:lnTo>
                  <a:lnTo>
                    <a:pt x="2" y="6"/>
                  </a:lnTo>
                  <a:lnTo>
                    <a:pt x="3" y="6"/>
                  </a:lnTo>
                  <a:lnTo>
                    <a:pt x="5" y="3"/>
                  </a:lnTo>
                  <a:lnTo>
                    <a:pt x="5" y="1"/>
                  </a:lnTo>
                  <a:lnTo>
                    <a:pt x="2" y="0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5" name="Freeform 589"/>
            <p:cNvSpPr>
              <a:spLocks/>
            </p:cNvSpPr>
            <p:nvPr/>
          </p:nvSpPr>
          <p:spPr bwMode="auto">
            <a:xfrm>
              <a:off x="6182175" y="5209965"/>
              <a:ext cx="105134" cy="163629"/>
            </a:xfrm>
            <a:custGeom>
              <a:avLst/>
              <a:gdLst/>
              <a:ahLst/>
              <a:cxnLst>
                <a:cxn ang="0">
                  <a:pos x="80" y="0"/>
                </a:cxn>
                <a:cxn ang="0">
                  <a:pos x="0" y="162"/>
                </a:cxn>
                <a:cxn ang="0">
                  <a:pos x="3" y="163"/>
                </a:cxn>
                <a:cxn ang="0">
                  <a:pos x="85" y="3"/>
                </a:cxn>
                <a:cxn ang="0">
                  <a:pos x="80" y="0"/>
                </a:cxn>
              </a:cxnLst>
              <a:rect l="0" t="0" r="r" b="b"/>
              <a:pathLst>
                <a:path w="85" h="163">
                  <a:moveTo>
                    <a:pt x="80" y="0"/>
                  </a:moveTo>
                  <a:lnTo>
                    <a:pt x="0" y="162"/>
                  </a:lnTo>
                  <a:lnTo>
                    <a:pt x="3" y="163"/>
                  </a:lnTo>
                  <a:lnTo>
                    <a:pt x="85" y="3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6" name="Freeform 590"/>
            <p:cNvSpPr>
              <a:spLocks/>
            </p:cNvSpPr>
            <p:nvPr/>
          </p:nvSpPr>
          <p:spPr bwMode="auto">
            <a:xfrm>
              <a:off x="6182175" y="5209965"/>
              <a:ext cx="105134" cy="163629"/>
            </a:xfrm>
            <a:custGeom>
              <a:avLst/>
              <a:gdLst/>
              <a:ahLst/>
              <a:cxnLst>
                <a:cxn ang="0">
                  <a:pos x="80" y="0"/>
                </a:cxn>
                <a:cxn ang="0">
                  <a:pos x="0" y="162"/>
                </a:cxn>
                <a:cxn ang="0">
                  <a:pos x="3" y="163"/>
                </a:cxn>
                <a:cxn ang="0">
                  <a:pos x="85" y="3"/>
                </a:cxn>
                <a:cxn ang="0">
                  <a:pos x="80" y="0"/>
                </a:cxn>
              </a:cxnLst>
              <a:rect l="0" t="0" r="r" b="b"/>
              <a:pathLst>
                <a:path w="85" h="163">
                  <a:moveTo>
                    <a:pt x="80" y="0"/>
                  </a:moveTo>
                  <a:lnTo>
                    <a:pt x="0" y="162"/>
                  </a:lnTo>
                  <a:lnTo>
                    <a:pt x="3" y="163"/>
                  </a:lnTo>
                  <a:lnTo>
                    <a:pt x="85" y="3"/>
                  </a:lnTo>
                  <a:lnTo>
                    <a:pt x="80" y="0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7" name="Freeform 591"/>
            <p:cNvSpPr>
              <a:spLocks/>
            </p:cNvSpPr>
            <p:nvPr/>
          </p:nvSpPr>
          <p:spPr bwMode="auto">
            <a:xfrm>
              <a:off x="6280569" y="5207957"/>
              <a:ext cx="10783" cy="5019"/>
            </a:xfrm>
            <a:custGeom>
              <a:avLst/>
              <a:gdLst/>
              <a:ahLst/>
              <a:cxnLst>
                <a:cxn ang="0">
                  <a:pos x="8" y="1"/>
                </a:cxn>
                <a:cxn ang="0">
                  <a:pos x="6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2" y="1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5" y="5"/>
                </a:cxn>
                <a:cxn ang="0">
                  <a:pos x="5" y="4"/>
                </a:cxn>
                <a:cxn ang="0">
                  <a:pos x="5" y="4"/>
                </a:cxn>
                <a:cxn ang="0">
                  <a:pos x="5" y="4"/>
                </a:cxn>
                <a:cxn ang="0">
                  <a:pos x="6" y="4"/>
                </a:cxn>
                <a:cxn ang="0">
                  <a:pos x="6" y="4"/>
                </a:cxn>
                <a:cxn ang="0">
                  <a:pos x="8" y="1"/>
                </a:cxn>
              </a:cxnLst>
              <a:rect l="0" t="0" r="r" b="b"/>
              <a:pathLst>
                <a:path w="8" h="5">
                  <a:moveTo>
                    <a:pt x="8" y="1"/>
                  </a:moveTo>
                  <a:lnTo>
                    <a:pt x="6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3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0" y="2"/>
                  </a:lnTo>
                  <a:lnTo>
                    <a:pt x="5" y="5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8" y="1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8" name="Freeform 592"/>
            <p:cNvSpPr>
              <a:spLocks/>
            </p:cNvSpPr>
            <p:nvPr/>
          </p:nvSpPr>
          <p:spPr bwMode="auto">
            <a:xfrm>
              <a:off x="6280569" y="5207957"/>
              <a:ext cx="10783" cy="5019"/>
            </a:xfrm>
            <a:custGeom>
              <a:avLst/>
              <a:gdLst/>
              <a:ahLst/>
              <a:cxnLst>
                <a:cxn ang="0">
                  <a:pos x="8" y="1"/>
                </a:cxn>
                <a:cxn ang="0">
                  <a:pos x="6" y="0"/>
                </a:cxn>
                <a:cxn ang="0">
                  <a:pos x="5" y="0"/>
                </a:cxn>
                <a:cxn ang="0">
                  <a:pos x="3" y="1"/>
                </a:cxn>
                <a:cxn ang="0">
                  <a:pos x="2" y="1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5" y="5"/>
                </a:cxn>
                <a:cxn ang="0">
                  <a:pos x="5" y="4"/>
                </a:cxn>
                <a:cxn ang="0">
                  <a:pos x="6" y="4"/>
                </a:cxn>
                <a:cxn ang="0">
                  <a:pos x="8" y="1"/>
                </a:cxn>
              </a:cxnLst>
              <a:rect l="0" t="0" r="r" b="b"/>
              <a:pathLst>
                <a:path w="8" h="5">
                  <a:moveTo>
                    <a:pt x="8" y="1"/>
                  </a:moveTo>
                  <a:lnTo>
                    <a:pt x="6" y="0"/>
                  </a:lnTo>
                  <a:lnTo>
                    <a:pt x="5" y="0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0" y="2"/>
                  </a:lnTo>
                  <a:lnTo>
                    <a:pt x="5" y="5"/>
                  </a:lnTo>
                  <a:lnTo>
                    <a:pt x="5" y="4"/>
                  </a:lnTo>
                  <a:lnTo>
                    <a:pt x="6" y="4"/>
                  </a:lnTo>
                  <a:lnTo>
                    <a:pt x="8" y="1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9" name="Freeform 593"/>
            <p:cNvSpPr>
              <a:spLocks/>
            </p:cNvSpPr>
            <p:nvPr/>
          </p:nvSpPr>
          <p:spPr bwMode="auto">
            <a:xfrm>
              <a:off x="6219915" y="5225023"/>
              <a:ext cx="129396" cy="176679"/>
            </a:xfrm>
            <a:custGeom>
              <a:avLst/>
              <a:gdLst/>
              <a:ahLst/>
              <a:cxnLst>
                <a:cxn ang="0">
                  <a:pos x="87" y="1"/>
                </a:cxn>
                <a:cxn ang="0">
                  <a:pos x="103" y="10"/>
                </a:cxn>
                <a:cxn ang="0">
                  <a:pos x="104" y="10"/>
                </a:cxn>
                <a:cxn ang="0">
                  <a:pos x="104" y="10"/>
                </a:cxn>
                <a:cxn ang="0">
                  <a:pos x="104" y="10"/>
                </a:cxn>
                <a:cxn ang="0">
                  <a:pos x="104" y="11"/>
                </a:cxn>
                <a:cxn ang="0">
                  <a:pos x="104" y="11"/>
                </a:cxn>
                <a:cxn ang="0">
                  <a:pos x="104" y="13"/>
                </a:cxn>
                <a:cxn ang="0">
                  <a:pos x="104" y="14"/>
                </a:cxn>
                <a:cxn ang="0">
                  <a:pos x="22" y="174"/>
                </a:cxn>
                <a:cxn ang="0">
                  <a:pos x="22" y="174"/>
                </a:cxn>
                <a:cxn ang="0">
                  <a:pos x="21" y="174"/>
                </a:cxn>
                <a:cxn ang="0">
                  <a:pos x="21" y="176"/>
                </a:cxn>
                <a:cxn ang="0">
                  <a:pos x="21" y="176"/>
                </a:cxn>
                <a:cxn ang="0">
                  <a:pos x="21" y="176"/>
                </a:cxn>
                <a:cxn ang="0">
                  <a:pos x="19" y="176"/>
                </a:cxn>
                <a:cxn ang="0">
                  <a:pos x="19" y="176"/>
                </a:cxn>
                <a:cxn ang="0">
                  <a:pos x="18" y="176"/>
                </a:cxn>
                <a:cxn ang="0">
                  <a:pos x="2" y="167"/>
                </a:cxn>
                <a:cxn ang="0">
                  <a:pos x="2" y="167"/>
                </a:cxn>
                <a:cxn ang="0">
                  <a:pos x="0" y="166"/>
                </a:cxn>
                <a:cxn ang="0">
                  <a:pos x="0" y="166"/>
                </a:cxn>
                <a:cxn ang="0">
                  <a:pos x="0" y="166"/>
                </a:cxn>
                <a:cxn ang="0">
                  <a:pos x="0" y="164"/>
                </a:cxn>
                <a:cxn ang="0">
                  <a:pos x="0" y="164"/>
                </a:cxn>
                <a:cxn ang="0">
                  <a:pos x="0" y="164"/>
                </a:cxn>
                <a:cxn ang="0">
                  <a:pos x="0" y="163"/>
                </a:cxn>
                <a:cxn ang="0">
                  <a:pos x="83" y="3"/>
                </a:cxn>
                <a:cxn ang="0">
                  <a:pos x="83" y="1"/>
                </a:cxn>
                <a:cxn ang="0">
                  <a:pos x="84" y="1"/>
                </a:cxn>
                <a:cxn ang="0">
                  <a:pos x="84" y="1"/>
                </a:cxn>
                <a:cxn ang="0">
                  <a:pos x="84" y="0"/>
                </a:cxn>
                <a:cxn ang="0">
                  <a:pos x="86" y="0"/>
                </a:cxn>
                <a:cxn ang="0">
                  <a:pos x="86" y="0"/>
                </a:cxn>
                <a:cxn ang="0">
                  <a:pos x="87" y="1"/>
                </a:cxn>
              </a:cxnLst>
              <a:rect l="0" t="0" r="r" b="b"/>
              <a:pathLst>
                <a:path w="104" h="176">
                  <a:moveTo>
                    <a:pt x="87" y="1"/>
                  </a:moveTo>
                  <a:lnTo>
                    <a:pt x="103" y="10"/>
                  </a:lnTo>
                  <a:lnTo>
                    <a:pt x="104" y="10"/>
                  </a:lnTo>
                  <a:lnTo>
                    <a:pt x="104" y="10"/>
                  </a:lnTo>
                  <a:lnTo>
                    <a:pt x="104" y="10"/>
                  </a:lnTo>
                  <a:lnTo>
                    <a:pt x="104" y="11"/>
                  </a:lnTo>
                  <a:lnTo>
                    <a:pt x="104" y="11"/>
                  </a:lnTo>
                  <a:lnTo>
                    <a:pt x="104" y="13"/>
                  </a:lnTo>
                  <a:lnTo>
                    <a:pt x="104" y="14"/>
                  </a:lnTo>
                  <a:lnTo>
                    <a:pt x="22" y="174"/>
                  </a:lnTo>
                  <a:lnTo>
                    <a:pt x="22" y="174"/>
                  </a:lnTo>
                  <a:lnTo>
                    <a:pt x="21" y="174"/>
                  </a:lnTo>
                  <a:lnTo>
                    <a:pt x="21" y="176"/>
                  </a:lnTo>
                  <a:lnTo>
                    <a:pt x="21" y="176"/>
                  </a:lnTo>
                  <a:lnTo>
                    <a:pt x="21" y="176"/>
                  </a:lnTo>
                  <a:lnTo>
                    <a:pt x="19" y="176"/>
                  </a:lnTo>
                  <a:lnTo>
                    <a:pt x="19" y="176"/>
                  </a:lnTo>
                  <a:lnTo>
                    <a:pt x="18" y="176"/>
                  </a:lnTo>
                  <a:lnTo>
                    <a:pt x="2" y="167"/>
                  </a:lnTo>
                  <a:lnTo>
                    <a:pt x="2" y="167"/>
                  </a:lnTo>
                  <a:lnTo>
                    <a:pt x="0" y="166"/>
                  </a:lnTo>
                  <a:lnTo>
                    <a:pt x="0" y="166"/>
                  </a:lnTo>
                  <a:lnTo>
                    <a:pt x="0" y="166"/>
                  </a:lnTo>
                  <a:lnTo>
                    <a:pt x="0" y="164"/>
                  </a:lnTo>
                  <a:lnTo>
                    <a:pt x="0" y="164"/>
                  </a:lnTo>
                  <a:lnTo>
                    <a:pt x="0" y="164"/>
                  </a:lnTo>
                  <a:lnTo>
                    <a:pt x="0" y="163"/>
                  </a:lnTo>
                  <a:lnTo>
                    <a:pt x="83" y="3"/>
                  </a:lnTo>
                  <a:lnTo>
                    <a:pt x="83" y="1"/>
                  </a:lnTo>
                  <a:lnTo>
                    <a:pt x="84" y="1"/>
                  </a:lnTo>
                  <a:lnTo>
                    <a:pt x="84" y="1"/>
                  </a:lnTo>
                  <a:lnTo>
                    <a:pt x="84" y="0"/>
                  </a:lnTo>
                  <a:lnTo>
                    <a:pt x="86" y="0"/>
                  </a:lnTo>
                  <a:lnTo>
                    <a:pt x="86" y="0"/>
                  </a:lnTo>
                  <a:lnTo>
                    <a:pt x="87" y="1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90" name="Freeform 594"/>
            <p:cNvSpPr>
              <a:spLocks/>
            </p:cNvSpPr>
            <p:nvPr/>
          </p:nvSpPr>
          <p:spPr bwMode="auto">
            <a:xfrm>
              <a:off x="6219915" y="5225023"/>
              <a:ext cx="129396" cy="176679"/>
            </a:xfrm>
            <a:custGeom>
              <a:avLst/>
              <a:gdLst/>
              <a:ahLst/>
              <a:cxnLst>
                <a:cxn ang="0">
                  <a:pos x="87" y="1"/>
                </a:cxn>
                <a:cxn ang="0">
                  <a:pos x="103" y="10"/>
                </a:cxn>
                <a:cxn ang="0">
                  <a:pos x="104" y="10"/>
                </a:cxn>
                <a:cxn ang="0">
                  <a:pos x="104" y="11"/>
                </a:cxn>
                <a:cxn ang="0">
                  <a:pos x="104" y="13"/>
                </a:cxn>
                <a:cxn ang="0">
                  <a:pos x="104" y="14"/>
                </a:cxn>
                <a:cxn ang="0">
                  <a:pos x="22" y="174"/>
                </a:cxn>
                <a:cxn ang="0">
                  <a:pos x="21" y="174"/>
                </a:cxn>
                <a:cxn ang="0">
                  <a:pos x="21" y="176"/>
                </a:cxn>
                <a:cxn ang="0">
                  <a:pos x="19" y="176"/>
                </a:cxn>
                <a:cxn ang="0">
                  <a:pos x="18" y="176"/>
                </a:cxn>
                <a:cxn ang="0">
                  <a:pos x="2" y="167"/>
                </a:cxn>
                <a:cxn ang="0">
                  <a:pos x="0" y="166"/>
                </a:cxn>
                <a:cxn ang="0">
                  <a:pos x="0" y="164"/>
                </a:cxn>
                <a:cxn ang="0">
                  <a:pos x="0" y="163"/>
                </a:cxn>
                <a:cxn ang="0">
                  <a:pos x="83" y="3"/>
                </a:cxn>
                <a:cxn ang="0">
                  <a:pos x="83" y="1"/>
                </a:cxn>
                <a:cxn ang="0">
                  <a:pos x="84" y="1"/>
                </a:cxn>
                <a:cxn ang="0">
                  <a:pos x="84" y="0"/>
                </a:cxn>
                <a:cxn ang="0">
                  <a:pos x="86" y="0"/>
                </a:cxn>
                <a:cxn ang="0">
                  <a:pos x="87" y="1"/>
                </a:cxn>
              </a:cxnLst>
              <a:rect l="0" t="0" r="r" b="b"/>
              <a:pathLst>
                <a:path w="104" h="176">
                  <a:moveTo>
                    <a:pt x="87" y="1"/>
                  </a:moveTo>
                  <a:lnTo>
                    <a:pt x="103" y="10"/>
                  </a:lnTo>
                  <a:lnTo>
                    <a:pt x="104" y="10"/>
                  </a:lnTo>
                  <a:lnTo>
                    <a:pt x="104" y="11"/>
                  </a:lnTo>
                  <a:lnTo>
                    <a:pt x="104" y="13"/>
                  </a:lnTo>
                  <a:lnTo>
                    <a:pt x="104" y="14"/>
                  </a:lnTo>
                  <a:lnTo>
                    <a:pt x="22" y="174"/>
                  </a:lnTo>
                  <a:lnTo>
                    <a:pt x="21" y="174"/>
                  </a:lnTo>
                  <a:lnTo>
                    <a:pt x="21" y="176"/>
                  </a:lnTo>
                  <a:lnTo>
                    <a:pt x="19" y="176"/>
                  </a:lnTo>
                  <a:lnTo>
                    <a:pt x="18" y="176"/>
                  </a:lnTo>
                  <a:lnTo>
                    <a:pt x="2" y="167"/>
                  </a:lnTo>
                  <a:lnTo>
                    <a:pt x="0" y="166"/>
                  </a:lnTo>
                  <a:lnTo>
                    <a:pt x="0" y="164"/>
                  </a:lnTo>
                  <a:lnTo>
                    <a:pt x="0" y="163"/>
                  </a:lnTo>
                  <a:lnTo>
                    <a:pt x="83" y="3"/>
                  </a:lnTo>
                  <a:lnTo>
                    <a:pt x="83" y="1"/>
                  </a:lnTo>
                  <a:lnTo>
                    <a:pt x="84" y="1"/>
                  </a:lnTo>
                  <a:lnTo>
                    <a:pt x="84" y="0"/>
                  </a:lnTo>
                  <a:lnTo>
                    <a:pt x="86" y="0"/>
                  </a:lnTo>
                  <a:lnTo>
                    <a:pt x="87" y="1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91" name="Freeform 595"/>
            <p:cNvSpPr>
              <a:spLocks/>
            </p:cNvSpPr>
            <p:nvPr/>
          </p:nvSpPr>
          <p:spPr bwMode="auto">
            <a:xfrm>
              <a:off x="6327745" y="5225023"/>
              <a:ext cx="21566" cy="10039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3"/>
                </a:cxn>
                <a:cxn ang="0">
                  <a:pos x="17" y="10"/>
                </a:cxn>
                <a:cxn ang="0">
                  <a:pos x="18" y="7"/>
                </a:cxn>
                <a:cxn ang="0">
                  <a:pos x="1" y="0"/>
                </a:cxn>
              </a:cxnLst>
              <a:rect l="0" t="0" r="r" b="b"/>
              <a:pathLst>
                <a:path w="18" h="10">
                  <a:moveTo>
                    <a:pt x="1" y="0"/>
                  </a:moveTo>
                  <a:lnTo>
                    <a:pt x="0" y="3"/>
                  </a:lnTo>
                  <a:lnTo>
                    <a:pt x="17" y="10"/>
                  </a:lnTo>
                  <a:lnTo>
                    <a:pt x="18" y="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92" name="Freeform 596"/>
            <p:cNvSpPr>
              <a:spLocks/>
            </p:cNvSpPr>
            <p:nvPr/>
          </p:nvSpPr>
          <p:spPr bwMode="auto">
            <a:xfrm>
              <a:off x="6327745" y="5225023"/>
              <a:ext cx="21566" cy="10039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3"/>
                </a:cxn>
                <a:cxn ang="0">
                  <a:pos x="17" y="10"/>
                </a:cxn>
                <a:cxn ang="0">
                  <a:pos x="18" y="7"/>
                </a:cxn>
                <a:cxn ang="0">
                  <a:pos x="1" y="0"/>
                </a:cxn>
              </a:cxnLst>
              <a:rect l="0" t="0" r="r" b="b"/>
              <a:pathLst>
                <a:path w="18" h="10">
                  <a:moveTo>
                    <a:pt x="1" y="0"/>
                  </a:moveTo>
                  <a:lnTo>
                    <a:pt x="0" y="3"/>
                  </a:lnTo>
                  <a:lnTo>
                    <a:pt x="17" y="10"/>
                  </a:lnTo>
                  <a:lnTo>
                    <a:pt x="18" y="7"/>
                  </a:lnTo>
                  <a:lnTo>
                    <a:pt x="1" y="0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93" name="Freeform 597"/>
            <p:cNvSpPr>
              <a:spLocks/>
            </p:cNvSpPr>
            <p:nvPr/>
          </p:nvSpPr>
          <p:spPr bwMode="auto">
            <a:xfrm>
              <a:off x="6347963" y="5232050"/>
              <a:ext cx="5392" cy="7027"/>
            </a:xfrm>
            <a:custGeom>
              <a:avLst/>
              <a:gdLst/>
              <a:ahLst/>
              <a:cxnLst>
                <a:cxn ang="0">
                  <a:pos x="3" y="7"/>
                </a:cxn>
                <a:cxn ang="0">
                  <a:pos x="3" y="6"/>
                </a:cxn>
                <a:cxn ang="0">
                  <a:pos x="4" y="6"/>
                </a:cxn>
                <a:cxn ang="0">
                  <a:pos x="3" y="4"/>
                </a:cxn>
                <a:cxn ang="0">
                  <a:pos x="3" y="4"/>
                </a:cxn>
                <a:cxn ang="0">
                  <a:pos x="3" y="3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1" y="0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6"/>
                </a:cxn>
                <a:cxn ang="0">
                  <a:pos x="3" y="7"/>
                </a:cxn>
              </a:cxnLst>
              <a:rect l="0" t="0" r="r" b="b"/>
              <a:pathLst>
                <a:path w="4" h="7">
                  <a:moveTo>
                    <a:pt x="3" y="7"/>
                  </a:moveTo>
                  <a:lnTo>
                    <a:pt x="3" y="6"/>
                  </a:lnTo>
                  <a:lnTo>
                    <a:pt x="4" y="6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3"/>
                  </a:lnTo>
                  <a:lnTo>
                    <a:pt x="3" y="2"/>
                  </a:lnTo>
                  <a:lnTo>
                    <a:pt x="3" y="2"/>
                  </a:lnTo>
                  <a:lnTo>
                    <a:pt x="1" y="0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6"/>
                  </a:lnTo>
                  <a:lnTo>
                    <a:pt x="3" y="7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94" name="Freeform 598"/>
            <p:cNvSpPr>
              <a:spLocks/>
            </p:cNvSpPr>
            <p:nvPr/>
          </p:nvSpPr>
          <p:spPr bwMode="auto">
            <a:xfrm>
              <a:off x="6347963" y="5232050"/>
              <a:ext cx="5392" cy="7027"/>
            </a:xfrm>
            <a:custGeom>
              <a:avLst/>
              <a:gdLst/>
              <a:ahLst/>
              <a:cxnLst>
                <a:cxn ang="0">
                  <a:pos x="3" y="7"/>
                </a:cxn>
                <a:cxn ang="0">
                  <a:pos x="3" y="6"/>
                </a:cxn>
                <a:cxn ang="0">
                  <a:pos x="4" y="6"/>
                </a:cxn>
                <a:cxn ang="0">
                  <a:pos x="3" y="4"/>
                </a:cxn>
                <a:cxn ang="0">
                  <a:pos x="3" y="3"/>
                </a:cxn>
                <a:cxn ang="0">
                  <a:pos x="3" y="2"/>
                </a:cxn>
                <a:cxn ang="0">
                  <a:pos x="1" y="0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0" y="6"/>
                </a:cxn>
                <a:cxn ang="0">
                  <a:pos x="3" y="7"/>
                </a:cxn>
              </a:cxnLst>
              <a:rect l="0" t="0" r="r" b="b"/>
              <a:pathLst>
                <a:path w="4" h="7">
                  <a:moveTo>
                    <a:pt x="3" y="7"/>
                  </a:moveTo>
                  <a:lnTo>
                    <a:pt x="3" y="6"/>
                  </a:lnTo>
                  <a:lnTo>
                    <a:pt x="4" y="6"/>
                  </a:lnTo>
                  <a:lnTo>
                    <a:pt x="3" y="4"/>
                  </a:lnTo>
                  <a:lnTo>
                    <a:pt x="3" y="3"/>
                  </a:lnTo>
                  <a:lnTo>
                    <a:pt x="3" y="2"/>
                  </a:lnTo>
                  <a:lnTo>
                    <a:pt x="1" y="0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3" y="7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95" name="Freeform 599"/>
            <p:cNvSpPr>
              <a:spLocks/>
            </p:cNvSpPr>
            <p:nvPr/>
          </p:nvSpPr>
          <p:spPr bwMode="auto">
            <a:xfrm>
              <a:off x="6246873" y="5238073"/>
              <a:ext cx="105134" cy="163629"/>
            </a:xfrm>
            <a:custGeom>
              <a:avLst/>
              <a:gdLst/>
              <a:ahLst/>
              <a:cxnLst>
                <a:cxn ang="0">
                  <a:pos x="82" y="0"/>
                </a:cxn>
                <a:cxn ang="0">
                  <a:pos x="0" y="160"/>
                </a:cxn>
                <a:cxn ang="0">
                  <a:pos x="4" y="163"/>
                </a:cxn>
                <a:cxn ang="0">
                  <a:pos x="85" y="1"/>
                </a:cxn>
                <a:cxn ang="0">
                  <a:pos x="82" y="0"/>
                </a:cxn>
              </a:cxnLst>
              <a:rect l="0" t="0" r="r" b="b"/>
              <a:pathLst>
                <a:path w="85" h="163">
                  <a:moveTo>
                    <a:pt x="82" y="0"/>
                  </a:moveTo>
                  <a:lnTo>
                    <a:pt x="0" y="160"/>
                  </a:lnTo>
                  <a:lnTo>
                    <a:pt x="4" y="163"/>
                  </a:lnTo>
                  <a:lnTo>
                    <a:pt x="85" y="1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96" name="Freeform 600"/>
            <p:cNvSpPr>
              <a:spLocks/>
            </p:cNvSpPr>
            <p:nvPr/>
          </p:nvSpPr>
          <p:spPr bwMode="auto">
            <a:xfrm>
              <a:off x="6246873" y="5238073"/>
              <a:ext cx="105134" cy="163629"/>
            </a:xfrm>
            <a:custGeom>
              <a:avLst/>
              <a:gdLst/>
              <a:ahLst/>
              <a:cxnLst>
                <a:cxn ang="0">
                  <a:pos x="82" y="0"/>
                </a:cxn>
                <a:cxn ang="0">
                  <a:pos x="0" y="160"/>
                </a:cxn>
                <a:cxn ang="0">
                  <a:pos x="4" y="163"/>
                </a:cxn>
                <a:cxn ang="0">
                  <a:pos x="85" y="1"/>
                </a:cxn>
                <a:cxn ang="0">
                  <a:pos x="82" y="0"/>
                </a:cxn>
              </a:cxnLst>
              <a:rect l="0" t="0" r="r" b="b"/>
              <a:pathLst>
                <a:path w="85" h="163">
                  <a:moveTo>
                    <a:pt x="82" y="0"/>
                  </a:moveTo>
                  <a:lnTo>
                    <a:pt x="0" y="160"/>
                  </a:lnTo>
                  <a:lnTo>
                    <a:pt x="4" y="163"/>
                  </a:lnTo>
                  <a:lnTo>
                    <a:pt x="85" y="1"/>
                  </a:lnTo>
                  <a:lnTo>
                    <a:pt x="82" y="0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97" name="Freeform 601"/>
            <p:cNvSpPr>
              <a:spLocks/>
            </p:cNvSpPr>
            <p:nvPr/>
          </p:nvSpPr>
          <p:spPr bwMode="auto">
            <a:xfrm>
              <a:off x="6242829" y="5398691"/>
              <a:ext cx="8087" cy="4015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1" y="4"/>
                </a:cxn>
                <a:cxn ang="0">
                  <a:pos x="1" y="4"/>
                </a:cxn>
                <a:cxn ang="0">
                  <a:pos x="3" y="4"/>
                </a:cxn>
                <a:cxn ang="0">
                  <a:pos x="3" y="4"/>
                </a:cxn>
                <a:cxn ang="0">
                  <a:pos x="4" y="4"/>
                </a:cxn>
                <a:cxn ang="0">
                  <a:pos x="5" y="4"/>
                </a:cxn>
                <a:cxn ang="0">
                  <a:pos x="5" y="3"/>
                </a:cxn>
                <a:cxn ang="0">
                  <a:pos x="7" y="3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4"/>
                </a:cxn>
              </a:cxnLst>
              <a:rect l="0" t="0" r="r" b="b"/>
              <a:pathLst>
                <a:path w="7" h="4">
                  <a:moveTo>
                    <a:pt x="0" y="4"/>
                  </a:moveTo>
                  <a:lnTo>
                    <a:pt x="1" y="4"/>
                  </a:lnTo>
                  <a:lnTo>
                    <a:pt x="1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4" y="4"/>
                  </a:lnTo>
                  <a:lnTo>
                    <a:pt x="5" y="4"/>
                  </a:lnTo>
                  <a:lnTo>
                    <a:pt x="5" y="3"/>
                  </a:lnTo>
                  <a:lnTo>
                    <a:pt x="7" y="3"/>
                  </a:lnTo>
                  <a:lnTo>
                    <a:pt x="3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98" name="Freeform 602"/>
            <p:cNvSpPr>
              <a:spLocks/>
            </p:cNvSpPr>
            <p:nvPr/>
          </p:nvSpPr>
          <p:spPr bwMode="auto">
            <a:xfrm>
              <a:off x="6242829" y="5398691"/>
              <a:ext cx="8087" cy="4015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1" y="4"/>
                </a:cxn>
                <a:cxn ang="0">
                  <a:pos x="3" y="4"/>
                </a:cxn>
                <a:cxn ang="0">
                  <a:pos x="4" y="4"/>
                </a:cxn>
                <a:cxn ang="0">
                  <a:pos x="5" y="4"/>
                </a:cxn>
                <a:cxn ang="0">
                  <a:pos x="5" y="3"/>
                </a:cxn>
                <a:cxn ang="0">
                  <a:pos x="7" y="3"/>
                </a:cxn>
                <a:cxn ang="0">
                  <a:pos x="3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0" y="4"/>
                </a:cxn>
              </a:cxnLst>
              <a:rect l="0" t="0" r="r" b="b"/>
              <a:pathLst>
                <a:path w="7" h="4">
                  <a:moveTo>
                    <a:pt x="0" y="4"/>
                  </a:moveTo>
                  <a:lnTo>
                    <a:pt x="1" y="4"/>
                  </a:lnTo>
                  <a:lnTo>
                    <a:pt x="3" y="4"/>
                  </a:lnTo>
                  <a:lnTo>
                    <a:pt x="4" y="4"/>
                  </a:lnTo>
                  <a:lnTo>
                    <a:pt x="5" y="4"/>
                  </a:lnTo>
                  <a:lnTo>
                    <a:pt x="5" y="3"/>
                  </a:lnTo>
                  <a:lnTo>
                    <a:pt x="7" y="3"/>
                  </a:lnTo>
                  <a:lnTo>
                    <a:pt x="3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0" y="4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99" name="Freeform 603"/>
            <p:cNvSpPr>
              <a:spLocks/>
            </p:cNvSpPr>
            <p:nvPr/>
          </p:nvSpPr>
          <p:spPr bwMode="auto">
            <a:xfrm>
              <a:off x="6219915" y="5391664"/>
              <a:ext cx="24262" cy="11043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0" y="3"/>
                </a:cxn>
                <a:cxn ang="0">
                  <a:pos x="18" y="11"/>
                </a:cxn>
                <a:cxn ang="0">
                  <a:pos x="19" y="8"/>
                </a:cxn>
                <a:cxn ang="0">
                  <a:pos x="3" y="0"/>
                </a:cxn>
              </a:cxnLst>
              <a:rect l="0" t="0" r="r" b="b"/>
              <a:pathLst>
                <a:path w="19" h="11">
                  <a:moveTo>
                    <a:pt x="3" y="0"/>
                  </a:moveTo>
                  <a:lnTo>
                    <a:pt x="0" y="3"/>
                  </a:lnTo>
                  <a:lnTo>
                    <a:pt x="18" y="11"/>
                  </a:lnTo>
                  <a:lnTo>
                    <a:pt x="19" y="8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00" name="Freeform 604"/>
            <p:cNvSpPr>
              <a:spLocks/>
            </p:cNvSpPr>
            <p:nvPr/>
          </p:nvSpPr>
          <p:spPr bwMode="auto">
            <a:xfrm>
              <a:off x="6219915" y="5391664"/>
              <a:ext cx="24262" cy="11043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0" y="3"/>
                </a:cxn>
                <a:cxn ang="0">
                  <a:pos x="18" y="11"/>
                </a:cxn>
                <a:cxn ang="0">
                  <a:pos x="19" y="8"/>
                </a:cxn>
                <a:cxn ang="0">
                  <a:pos x="3" y="0"/>
                </a:cxn>
              </a:cxnLst>
              <a:rect l="0" t="0" r="r" b="b"/>
              <a:pathLst>
                <a:path w="19" h="11">
                  <a:moveTo>
                    <a:pt x="3" y="0"/>
                  </a:moveTo>
                  <a:lnTo>
                    <a:pt x="0" y="3"/>
                  </a:lnTo>
                  <a:lnTo>
                    <a:pt x="18" y="11"/>
                  </a:lnTo>
                  <a:lnTo>
                    <a:pt x="19" y="8"/>
                  </a:lnTo>
                  <a:lnTo>
                    <a:pt x="3" y="0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01" name="Freeform 605"/>
            <p:cNvSpPr>
              <a:spLocks/>
            </p:cNvSpPr>
            <p:nvPr/>
          </p:nvSpPr>
          <p:spPr bwMode="auto">
            <a:xfrm>
              <a:off x="6217220" y="5388652"/>
              <a:ext cx="6739" cy="6023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1" y="3"/>
                </a:cxn>
                <a:cxn ang="0">
                  <a:pos x="1" y="4"/>
                </a:cxn>
                <a:cxn ang="0">
                  <a:pos x="1" y="4"/>
                </a:cxn>
                <a:cxn ang="0">
                  <a:pos x="2" y="6"/>
                </a:cxn>
                <a:cxn ang="0">
                  <a:pos x="2" y="6"/>
                </a:cxn>
                <a:cxn ang="0">
                  <a:pos x="5" y="3"/>
                </a:cxn>
                <a:cxn ang="0">
                  <a:pos x="5" y="3"/>
                </a:cxn>
                <a:cxn ang="0">
                  <a:pos x="4" y="3"/>
                </a:cxn>
                <a:cxn ang="0">
                  <a:pos x="5" y="1"/>
                </a:cxn>
                <a:cxn ang="0">
                  <a:pos x="4" y="1"/>
                </a:cxn>
                <a:cxn ang="0">
                  <a:pos x="1" y="0"/>
                </a:cxn>
              </a:cxnLst>
              <a:rect l="0" t="0" r="r" b="b"/>
              <a:pathLst>
                <a:path w="5" h="6">
                  <a:moveTo>
                    <a:pt x="1" y="0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0" y="1"/>
                  </a:lnTo>
                  <a:lnTo>
                    <a:pt x="1" y="3"/>
                  </a:lnTo>
                  <a:lnTo>
                    <a:pt x="1" y="4"/>
                  </a:lnTo>
                  <a:lnTo>
                    <a:pt x="1" y="4"/>
                  </a:lnTo>
                  <a:lnTo>
                    <a:pt x="2" y="6"/>
                  </a:lnTo>
                  <a:lnTo>
                    <a:pt x="2" y="6"/>
                  </a:lnTo>
                  <a:lnTo>
                    <a:pt x="5" y="3"/>
                  </a:lnTo>
                  <a:lnTo>
                    <a:pt x="5" y="3"/>
                  </a:lnTo>
                  <a:lnTo>
                    <a:pt x="4" y="3"/>
                  </a:lnTo>
                  <a:lnTo>
                    <a:pt x="5" y="1"/>
                  </a:lnTo>
                  <a:lnTo>
                    <a:pt x="4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02" name="Freeform 606"/>
            <p:cNvSpPr>
              <a:spLocks/>
            </p:cNvSpPr>
            <p:nvPr/>
          </p:nvSpPr>
          <p:spPr bwMode="auto">
            <a:xfrm>
              <a:off x="6217220" y="5388652"/>
              <a:ext cx="6739" cy="6023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1" y="3"/>
                </a:cxn>
                <a:cxn ang="0">
                  <a:pos x="1" y="4"/>
                </a:cxn>
                <a:cxn ang="0">
                  <a:pos x="2" y="6"/>
                </a:cxn>
                <a:cxn ang="0">
                  <a:pos x="5" y="3"/>
                </a:cxn>
                <a:cxn ang="0">
                  <a:pos x="4" y="3"/>
                </a:cxn>
                <a:cxn ang="0">
                  <a:pos x="5" y="1"/>
                </a:cxn>
                <a:cxn ang="0">
                  <a:pos x="4" y="1"/>
                </a:cxn>
                <a:cxn ang="0">
                  <a:pos x="1" y="0"/>
                </a:cxn>
              </a:cxnLst>
              <a:rect l="0" t="0" r="r" b="b"/>
              <a:pathLst>
                <a:path w="5" h="6">
                  <a:moveTo>
                    <a:pt x="1" y="0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1" y="3"/>
                  </a:lnTo>
                  <a:lnTo>
                    <a:pt x="1" y="4"/>
                  </a:lnTo>
                  <a:lnTo>
                    <a:pt x="2" y="6"/>
                  </a:lnTo>
                  <a:lnTo>
                    <a:pt x="5" y="3"/>
                  </a:lnTo>
                  <a:lnTo>
                    <a:pt x="4" y="3"/>
                  </a:lnTo>
                  <a:lnTo>
                    <a:pt x="5" y="1"/>
                  </a:lnTo>
                  <a:lnTo>
                    <a:pt x="4" y="1"/>
                  </a:lnTo>
                  <a:lnTo>
                    <a:pt x="1" y="0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03" name="Freeform 607"/>
            <p:cNvSpPr>
              <a:spLocks/>
            </p:cNvSpPr>
            <p:nvPr/>
          </p:nvSpPr>
          <p:spPr bwMode="auto">
            <a:xfrm>
              <a:off x="6218567" y="5226027"/>
              <a:ext cx="106483" cy="163629"/>
            </a:xfrm>
            <a:custGeom>
              <a:avLst/>
              <a:gdLst/>
              <a:ahLst/>
              <a:cxnLst>
                <a:cxn ang="0">
                  <a:pos x="82" y="0"/>
                </a:cxn>
                <a:cxn ang="0">
                  <a:pos x="0" y="162"/>
                </a:cxn>
                <a:cxn ang="0">
                  <a:pos x="3" y="163"/>
                </a:cxn>
                <a:cxn ang="0">
                  <a:pos x="85" y="2"/>
                </a:cxn>
                <a:cxn ang="0">
                  <a:pos x="82" y="0"/>
                </a:cxn>
              </a:cxnLst>
              <a:rect l="0" t="0" r="r" b="b"/>
              <a:pathLst>
                <a:path w="85" h="163">
                  <a:moveTo>
                    <a:pt x="82" y="0"/>
                  </a:moveTo>
                  <a:lnTo>
                    <a:pt x="0" y="162"/>
                  </a:lnTo>
                  <a:lnTo>
                    <a:pt x="3" y="163"/>
                  </a:lnTo>
                  <a:lnTo>
                    <a:pt x="85" y="2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04" name="Freeform 608"/>
            <p:cNvSpPr>
              <a:spLocks/>
            </p:cNvSpPr>
            <p:nvPr/>
          </p:nvSpPr>
          <p:spPr bwMode="auto">
            <a:xfrm>
              <a:off x="6218567" y="5226027"/>
              <a:ext cx="106483" cy="163629"/>
            </a:xfrm>
            <a:custGeom>
              <a:avLst/>
              <a:gdLst/>
              <a:ahLst/>
              <a:cxnLst>
                <a:cxn ang="0">
                  <a:pos x="82" y="0"/>
                </a:cxn>
                <a:cxn ang="0">
                  <a:pos x="0" y="162"/>
                </a:cxn>
                <a:cxn ang="0">
                  <a:pos x="3" y="163"/>
                </a:cxn>
                <a:cxn ang="0">
                  <a:pos x="85" y="2"/>
                </a:cxn>
                <a:cxn ang="0">
                  <a:pos x="82" y="0"/>
                </a:cxn>
              </a:cxnLst>
              <a:rect l="0" t="0" r="r" b="b"/>
              <a:pathLst>
                <a:path w="85" h="163">
                  <a:moveTo>
                    <a:pt x="82" y="0"/>
                  </a:moveTo>
                  <a:lnTo>
                    <a:pt x="0" y="162"/>
                  </a:lnTo>
                  <a:lnTo>
                    <a:pt x="3" y="163"/>
                  </a:lnTo>
                  <a:lnTo>
                    <a:pt x="85" y="2"/>
                  </a:lnTo>
                  <a:lnTo>
                    <a:pt x="82" y="0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05" name="Freeform 609"/>
            <p:cNvSpPr>
              <a:spLocks/>
            </p:cNvSpPr>
            <p:nvPr/>
          </p:nvSpPr>
          <p:spPr bwMode="auto">
            <a:xfrm>
              <a:off x="6321006" y="5223015"/>
              <a:ext cx="8087" cy="5020"/>
            </a:xfrm>
            <a:custGeom>
              <a:avLst/>
              <a:gdLst/>
              <a:ahLst/>
              <a:cxnLst>
                <a:cxn ang="0">
                  <a:pos x="6" y="2"/>
                </a:cxn>
                <a:cxn ang="0">
                  <a:pos x="6" y="0"/>
                </a:cxn>
                <a:cxn ang="0">
                  <a:pos x="5" y="0"/>
                </a:cxn>
                <a:cxn ang="0">
                  <a:pos x="3" y="0"/>
                </a:cxn>
                <a:cxn ang="0">
                  <a:pos x="3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3" y="5"/>
                </a:cxn>
                <a:cxn ang="0">
                  <a:pos x="3" y="5"/>
                </a:cxn>
                <a:cxn ang="0">
                  <a:pos x="5" y="5"/>
                </a:cxn>
                <a:cxn ang="0">
                  <a:pos x="5" y="5"/>
                </a:cxn>
                <a:cxn ang="0">
                  <a:pos x="5" y="5"/>
                </a:cxn>
                <a:cxn ang="0">
                  <a:pos x="6" y="2"/>
                </a:cxn>
              </a:cxnLst>
              <a:rect l="0" t="0" r="r" b="b"/>
              <a:pathLst>
                <a:path w="6" h="5">
                  <a:moveTo>
                    <a:pt x="6" y="2"/>
                  </a:moveTo>
                  <a:lnTo>
                    <a:pt x="6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3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3"/>
                  </a:lnTo>
                  <a:lnTo>
                    <a:pt x="3" y="5"/>
                  </a:lnTo>
                  <a:lnTo>
                    <a:pt x="3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6" y="2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06" name="Freeform 610"/>
            <p:cNvSpPr>
              <a:spLocks/>
            </p:cNvSpPr>
            <p:nvPr/>
          </p:nvSpPr>
          <p:spPr bwMode="auto">
            <a:xfrm>
              <a:off x="6321006" y="5223015"/>
              <a:ext cx="8087" cy="5020"/>
            </a:xfrm>
            <a:custGeom>
              <a:avLst/>
              <a:gdLst/>
              <a:ahLst/>
              <a:cxnLst>
                <a:cxn ang="0">
                  <a:pos x="6" y="2"/>
                </a:cxn>
                <a:cxn ang="0">
                  <a:pos x="6" y="0"/>
                </a:cxn>
                <a:cxn ang="0">
                  <a:pos x="5" y="0"/>
                </a:cxn>
                <a:cxn ang="0">
                  <a:pos x="3" y="0"/>
                </a:cxn>
                <a:cxn ang="0">
                  <a:pos x="3" y="2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3" y="5"/>
                </a:cxn>
                <a:cxn ang="0">
                  <a:pos x="5" y="5"/>
                </a:cxn>
                <a:cxn ang="0">
                  <a:pos x="6" y="2"/>
                </a:cxn>
              </a:cxnLst>
              <a:rect l="0" t="0" r="r" b="b"/>
              <a:pathLst>
                <a:path w="6" h="5">
                  <a:moveTo>
                    <a:pt x="6" y="2"/>
                  </a:moveTo>
                  <a:lnTo>
                    <a:pt x="6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3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3"/>
                  </a:lnTo>
                  <a:lnTo>
                    <a:pt x="3" y="5"/>
                  </a:lnTo>
                  <a:lnTo>
                    <a:pt x="5" y="5"/>
                  </a:lnTo>
                  <a:lnTo>
                    <a:pt x="6" y="2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07" name="Freeform 611"/>
            <p:cNvSpPr>
              <a:spLocks/>
            </p:cNvSpPr>
            <p:nvPr/>
          </p:nvSpPr>
          <p:spPr bwMode="auto">
            <a:xfrm>
              <a:off x="6259003" y="5241085"/>
              <a:ext cx="129396" cy="176679"/>
            </a:xfrm>
            <a:custGeom>
              <a:avLst/>
              <a:gdLst/>
              <a:ahLst/>
              <a:cxnLst>
                <a:cxn ang="0">
                  <a:pos x="85" y="0"/>
                </a:cxn>
                <a:cxn ang="0">
                  <a:pos x="102" y="8"/>
                </a:cxn>
                <a:cxn ang="0">
                  <a:pos x="102" y="8"/>
                </a:cxn>
                <a:cxn ang="0">
                  <a:pos x="104" y="10"/>
                </a:cxn>
                <a:cxn ang="0">
                  <a:pos x="104" y="10"/>
                </a:cxn>
                <a:cxn ang="0">
                  <a:pos x="104" y="10"/>
                </a:cxn>
                <a:cxn ang="0">
                  <a:pos x="104" y="10"/>
                </a:cxn>
                <a:cxn ang="0">
                  <a:pos x="104" y="11"/>
                </a:cxn>
                <a:cxn ang="0">
                  <a:pos x="104" y="11"/>
                </a:cxn>
                <a:cxn ang="0">
                  <a:pos x="104" y="13"/>
                </a:cxn>
                <a:cxn ang="0">
                  <a:pos x="21" y="173"/>
                </a:cxn>
                <a:cxn ang="0">
                  <a:pos x="21" y="174"/>
                </a:cxn>
                <a:cxn ang="0">
                  <a:pos x="20" y="174"/>
                </a:cxn>
                <a:cxn ang="0">
                  <a:pos x="20" y="174"/>
                </a:cxn>
                <a:cxn ang="0">
                  <a:pos x="20" y="176"/>
                </a:cxn>
                <a:cxn ang="0">
                  <a:pos x="18" y="176"/>
                </a:cxn>
                <a:cxn ang="0">
                  <a:pos x="18" y="176"/>
                </a:cxn>
                <a:cxn ang="0">
                  <a:pos x="17" y="176"/>
                </a:cxn>
                <a:cxn ang="0">
                  <a:pos x="0" y="167"/>
                </a:cxn>
                <a:cxn ang="0">
                  <a:pos x="0" y="166"/>
                </a:cxn>
                <a:cxn ang="0">
                  <a:pos x="0" y="166"/>
                </a:cxn>
                <a:cxn ang="0">
                  <a:pos x="0" y="166"/>
                </a:cxn>
                <a:cxn ang="0">
                  <a:pos x="0" y="164"/>
                </a:cxn>
                <a:cxn ang="0">
                  <a:pos x="0" y="164"/>
                </a:cxn>
                <a:cxn ang="0">
                  <a:pos x="0" y="163"/>
                </a:cxn>
                <a:cxn ang="0">
                  <a:pos x="0" y="163"/>
                </a:cxn>
                <a:cxn ang="0">
                  <a:pos x="82" y="1"/>
                </a:cxn>
                <a:cxn ang="0">
                  <a:pos x="82" y="1"/>
                </a:cxn>
                <a:cxn ang="0">
                  <a:pos x="82" y="0"/>
                </a:cxn>
                <a:cxn ang="0">
                  <a:pos x="83" y="0"/>
                </a:cxn>
                <a:cxn ang="0">
                  <a:pos x="83" y="0"/>
                </a:cxn>
                <a:cxn ang="0">
                  <a:pos x="83" y="0"/>
                </a:cxn>
                <a:cxn ang="0">
                  <a:pos x="85" y="0"/>
                </a:cxn>
                <a:cxn ang="0">
                  <a:pos x="85" y="0"/>
                </a:cxn>
                <a:cxn ang="0">
                  <a:pos x="85" y="0"/>
                </a:cxn>
              </a:cxnLst>
              <a:rect l="0" t="0" r="r" b="b"/>
              <a:pathLst>
                <a:path w="104" h="176">
                  <a:moveTo>
                    <a:pt x="85" y="0"/>
                  </a:moveTo>
                  <a:lnTo>
                    <a:pt x="102" y="8"/>
                  </a:lnTo>
                  <a:lnTo>
                    <a:pt x="102" y="8"/>
                  </a:lnTo>
                  <a:lnTo>
                    <a:pt x="104" y="10"/>
                  </a:lnTo>
                  <a:lnTo>
                    <a:pt x="104" y="10"/>
                  </a:lnTo>
                  <a:lnTo>
                    <a:pt x="104" y="10"/>
                  </a:lnTo>
                  <a:lnTo>
                    <a:pt x="104" y="10"/>
                  </a:lnTo>
                  <a:lnTo>
                    <a:pt x="104" y="11"/>
                  </a:lnTo>
                  <a:lnTo>
                    <a:pt x="104" y="11"/>
                  </a:lnTo>
                  <a:lnTo>
                    <a:pt x="104" y="13"/>
                  </a:lnTo>
                  <a:lnTo>
                    <a:pt x="21" y="173"/>
                  </a:lnTo>
                  <a:lnTo>
                    <a:pt x="21" y="174"/>
                  </a:lnTo>
                  <a:lnTo>
                    <a:pt x="20" y="174"/>
                  </a:lnTo>
                  <a:lnTo>
                    <a:pt x="20" y="174"/>
                  </a:lnTo>
                  <a:lnTo>
                    <a:pt x="20" y="176"/>
                  </a:lnTo>
                  <a:lnTo>
                    <a:pt x="18" y="176"/>
                  </a:lnTo>
                  <a:lnTo>
                    <a:pt x="18" y="176"/>
                  </a:lnTo>
                  <a:lnTo>
                    <a:pt x="17" y="176"/>
                  </a:lnTo>
                  <a:lnTo>
                    <a:pt x="0" y="167"/>
                  </a:lnTo>
                  <a:lnTo>
                    <a:pt x="0" y="166"/>
                  </a:lnTo>
                  <a:lnTo>
                    <a:pt x="0" y="166"/>
                  </a:lnTo>
                  <a:lnTo>
                    <a:pt x="0" y="166"/>
                  </a:lnTo>
                  <a:lnTo>
                    <a:pt x="0" y="164"/>
                  </a:lnTo>
                  <a:lnTo>
                    <a:pt x="0" y="164"/>
                  </a:lnTo>
                  <a:lnTo>
                    <a:pt x="0" y="163"/>
                  </a:lnTo>
                  <a:lnTo>
                    <a:pt x="0" y="163"/>
                  </a:lnTo>
                  <a:lnTo>
                    <a:pt x="82" y="1"/>
                  </a:lnTo>
                  <a:lnTo>
                    <a:pt x="82" y="1"/>
                  </a:lnTo>
                  <a:lnTo>
                    <a:pt x="82" y="0"/>
                  </a:lnTo>
                  <a:lnTo>
                    <a:pt x="83" y="0"/>
                  </a:lnTo>
                  <a:lnTo>
                    <a:pt x="83" y="0"/>
                  </a:lnTo>
                  <a:lnTo>
                    <a:pt x="83" y="0"/>
                  </a:lnTo>
                  <a:lnTo>
                    <a:pt x="85" y="0"/>
                  </a:lnTo>
                  <a:lnTo>
                    <a:pt x="85" y="0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08" name="Freeform 612"/>
            <p:cNvSpPr>
              <a:spLocks/>
            </p:cNvSpPr>
            <p:nvPr/>
          </p:nvSpPr>
          <p:spPr bwMode="auto">
            <a:xfrm>
              <a:off x="6259003" y="5241085"/>
              <a:ext cx="129396" cy="176679"/>
            </a:xfrm>
            <a:custGeom>
              <a:avLst/>
              <a:gdLst/>
              <a:ahLst/>
              <a:cxnLst>
                <a:cxn ang="0">
                  <a:pos x="85" y="0"/>
                </a:cxn>
                <a:cxn ang="0">
                  <a:pos x="102" y="8"/>
                </a:cxn>
                <a:cxn ang="0">
                  <a:pos x="104" y="10"/>
                </a:cxn>
                <a:cxn ang="0">
                  <a:pos x="104" y="11"/>
                </a:cxn>
                <a:cxn ang="0">
                  <a:pos x="104" y="13"/>
                </a:cxn>
                <a:cxn ang="0">
                  <a:pos x="21" y="173"/>
                </a:cxn>
                <a:cxn ang="0">
                  <a:pos x="21" y="174"/>
                </a:cxn>
                <a:cxn ang="0">
                  <a:pos x="20" y="174"/>
                </a:cxn>
                <a:cxn ang="0">
                  <a:pos x="20" y="176"/>
                </a:cxn>
                <a:cxn ang="0">
                  <a:pos x="18" y="176"/>
                </a:cxn>
                <a:cxn ang="0">
                  <a:pos x="17" y="176"/>
                </a:cxn>
                <a:cxn ang="0">
                  <a:pos x="0" y="167"/>
                </a:cxn>
                <a:cxn ang="0">
                  <a:pos x="0" y="166"/>
                </a:cxn>
                <a:cxn ang="0">
                  <a:pos x="0" y="164"/>
                </a:cxn>
                <a:cxn ang="0">
                  <a:pos x="0" y="163"/>
                </a:cxn>
                <a:cxn ang="0">
                  <a:pos x="82" y="1"/>
                </a:cxn>
                <a:cxn ang="0">
                  <a:pos x="82" y="0"/>
                </a:cxn>
                <a:cxn ang="0">
                  <a:pos x="83" y="0"/>
                </a:cxn>
                <a:cxn ang="0">
                  <a:pos x="85" y="0"/>
                </a:cxn>
              </a:cxnLst>
              <a:rect l="0" t="0" r="r" b="b"/>
              <a:pathLst>
                <a:path w="104" h="176">
                  <a:moveTo>
                    <a:pt x="85" y="0"/>
                  </a:moveTo>
                  <a:lnTo>
                    <a:pt x="102" y="8"/>
                  </a:lnTo>
                  <a:lnTo>
                    <a:pt x="104" y="10"/>
                  </a:lnTo>
                  <a:lnTo>
                    <a:pt x="104" y="11"/>
                  </a:lnTo>
                  <a:lnTo>
                    <a:pt x="104" y="13"/>
                  </a:lnTo>
                  <a:lnTo>
                    <a:pt x="21" y="173"/>
                  </a:lnTo>
                  <a:lnTo>
                    <a:pt x="21" y="174"/>
                  </a:lnTo>
                  <a:lnTo>
                    <a:pt x="20" y="174"/>
                  </a:lnTo>
                  <a:lnTo>
                    <a:pt x="20" y="176"/>
                  </a:lnTo>
                  <a:lnTo>
                    <a:pt x="18" y="176"/>
                  </a:lnTo>
                  <a:lnTo>
                    <a:pt x="17" y="176"/>
                  </a:lnTo>
                  <a:lnTo>
                    <a:pt x="0" y="167"/>
                  </a:lnTo>
                  <a:lnTo>
                    <a:pt x="0" y="166"/>
                  </a:lnTo>
                  <a:lnTo>
                    <a:pt x="0" y="164"/>
                  </a:lnTo>
                  <a:lnTo>
                    <a:pt x="0" y="163"/>
                  </a:lnTo>
                  <a:lnTo>
                    <a:pt x="82" y="1"/>
                  </a:lnTo>
                  <a:lnTo>
                    <a:pt x="82" y="0"/>
                  </a:lnTo>
                  <a:lnTo>
                    <a:pt x="83" y="0"/>
                  </a:lnTo>
                  <a:lnTo>
                    <a:pt x="85" y="0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09" name="Freeform 613"/>
            <p:cNvSpPr>
              <a:spLocks/>
            </p:cNvSpPr>
            <p:nvPr/>
          </p:nvSpPr>
          <p:spPr bwMode="auto">
            <a:xfrm>
              <a:off x="6364138" y="5239077"/>
              <a:ext cx="24262" cy="12046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3"/>
                </a:cxn>
                <a:cxn ang="0">
                  <a:pos x="17" y="12"/>
                </a:cxn>
                <a:cxn ang="0">
                  <a:pos x="19" y="9"/>
                </a:cxn>
                <a:cxn ang="0">
                  <a:pos x="1" y="0"/>
                </a:cxn>
              </a:cxnLst>
              <a:rect l="0" t="0" r="r" b="b"/>
              <a:pathLst>
                <a:path w="19" h="12">
                  <a:moveTo>
                    <a:pt x="1" y="0"/>
                  </a:moveTo>
                  <a:lnTo>
                    <a:pt x="0" y="3"/>
                  </a:lnTo>
                  <a:lnTo>
                    <a:pt x="17" y="12"/>
                  </a:lnTo>
                  <a:lnTo>
                    <a:pt x="19" y="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10" name="Freeform 614"/>
            <p:cNvSpPr>
              <a:spLocks/>
            </p:cNvSpPr>
            <p:nvPr/>
          </p:nvSpPr>
          <p:spPr bwMode="auto">
            <a:xfrm>
              <a:off x="6364138" y="5239077"/>
              <a:ext cx="24262" cy="12046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3"/>
                </a:cxn>
                <a:cxn ang="0">
                  <a:pos x="17" y="12"/>
                </a:cxn>
                <a:cxn ang="0">
                  <a:pos x="19" y="9"/>
                </a:cxn>
                <a:cxn ang="0">
                  <a:pos x="1" y="0"/>
                </a:cxn>
              </a:cxnLst>
              <a:rect l="0" t="0" r="r" b="b"/>
              <a:pathLst>
                <a:path w="19" h="12">
                  <a:moveTo>
                    <a:pt x="1" y="0"/>
                  </a:moveTo>
                  <a:lnTo>
                    <a:pt x="0" y="3"/>
                  </a:lnTo>
                  <a:lnTo>
                    <a:pt x="17" y="12"/>
                  </a:lnTo>
                  <a:lnTo>
                    <a:pt x="19" y="9"/>
                  </a:lnTo>
                  <a:lnTo>
                    <a:pt x="1" y="0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11" name="Freeform 615"/>
            <p:cNvSpPr>
              <a:spLocks/>
            </p:cNvSpPr>
            <p:nvPr/>
          </p:nvSpPr>
          <p:spPr bwMode="auto">
            <a:xfrm>
              <a:off x="6385704" y="5248112"/>
              <a:ext cx="4044" cy="6023"/>
            </a:xfrm>
            <a:custGeom>
              <a:avLst/>
              <a:gdLst/>
              <a:ahLst/>
              <a:cxnLst>
                <a:cxn ang="0">
                  <a:pos x="3" y="6"/>
                </a:cxn>
                <a:cxn ang="0">
                  <a:pos x="3" y="6"/>
                </a:cxn>
                <a:cxn ang="0">
                  <a:pos x="3" y="4"/>
                </a:cxn>
                <a:cxn ang="0">
                  <a:pos x="3" y="4"/>
                </a:cxn>
                <a:cxn ang="0">
                  <a:pos x="3" y="3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3" y="6"/>
                </a:cxn>
              </a:cxnLst>
              <a:rect l="0" t="0" r="r" b="b"/>
              <a:pathLst>
                <a:path w="3" h="6">
                  <a:moveTo>
                    <a:pt x="3" y="6"/>
                  </a:moveTo>
                  <a:lnTo>
                    <a:pt x="3" y="6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3"/>
                  </a:lnTo>
                  <a:lnTo>
                    <a:pt x="3" y="1"/>
                  </a:lnTo>
                  <a:lnTo>
                    <a:pt x="3" y="1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4"/>
                  </a:lnTo>
                  <a:lnTo>
                    <a:pt x="3" y="6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12" name="Freeform 616"/>
            <p:cNvSpPr>
              <a:spLocks/>
            </p:cNvSpPr>
            <p:nvPr/>
          </p:nvSpPr>
          <p:spPr bwMode="auto">
            <a:xfrm>
              <a:off x="6385704" y="5248112"/>
              <a:ext cx="4044" cy="6023"/>
            </a:xfrm>
            <a:custGeom>
              <a:avLst/>
              <a:gdLst/>
              <a:ahLst/>
              <a:cxnLst>
                <a:cxn ang="0">
                  <a:pos x="3" y="6"/>
                </a:cxn>
                <a:cxn ang="0">
                  <a:pos x="3" y="4"/>
                </a:cxn>
                <a:cxn ang="0">
                  <a:pos x="3" y="3"/>
                </a:cxn>
                <a:cxn ang="0">
                  <a:pos x="3" y="1"/>
                </a:cxn>
                <a:cxn ang="0">
                  <a:pos x="2" y="0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3" y="6"/>
                </a:cxn>
              </a:cxnLst>
              <a:rect l="0" t="0" r="r" b="b"/>
              <a:pathLst>
                <a:path w="3" h="6">
                  <a:moveTo>
                    <a:pt x="3" y="6"/>
                  </a:moveTo>
                  <a:lnTo>
                    <a:pt x="3" y="4"/>
                  </a:lnTo>
                  <a:lnTo>
                    <a:pt x="3" y="3"/>
                  </a:lnTo>
                  <a:lnTo>
                    <a:pt x="3" y="1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4"/>
                  </a:lnTo>
                  <a:lnTo>
                    <a:pt x="3" y="6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13" name="Freeform 617"/>
            <p:cNvSpPr>
              <a:spLocks/>
            </p:cNvSpPr>
            <p:nvPr/>
          </p:nvSpPr>
          <p:spPr bwMode="auto">
            <a:xfrm>
              <a:off x="6283265" y="5252127"/>
              <a:ext cx="106483" cy="163629"/>
            </a:xfrm>
            <a:custGeom>
              <a:avLst/>
              <a:gdLst/>
              <a:ahLst/>
              <a:cxnLst>
                <a:cxn ang="0">
                  <a:pos x="82" y="0"/>
                </a:cxn>
                <a:cxn ang="0">
                  <a:pos x="0" y="162"/>
                </a:cxn>
                <a:cxn ang="0">
                  <a:pos x="3" y="163"/>
                </a:cxn>
                <a:cxn ang="0">
                  <a:pos x="85" y="2"/>
                </a:cxn>
                <a:cxn ang="0">
                  <a:pos x="82" y="0"/>
                </a:cxn>
              </a:cxnLst>
              <a:rect l="0" t="0" r="r" b="b"/>
              <a:pathLst>
                <a:path w="85" h="163">
                  <a:moveTo>
                    <a:pt x="82" y="0"/>
                  </a:moveTo>
                  <a:lnTo>
                    <a:pt x="0" y="162"/>
                  </a:lnTo>
                  <a:lnTo>
                    <a:pt x="3" y="163"/>
                  </a:lnTo>
                  <a:lnTo>
                    <a:pt x="85" y="2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14" name="Freeform 618"/>
            <p:cNvSpPr>
              <a:spLocks/>
            </p:cNvSpPr>
            <p:nvPr/>
          </p:nvSpPr>
          <p:spPr bwMode="auto">
            <a:xfrm>
              <a:off x="6283265" y="5252127"/>
              <a:ext cx="106483" cy="163629"/>
            </a:xfrm>
            <a:custGeom>
              <a:avLst/>
              <a:gdLst/>
              <a:ahLst/>
              <a:cxnLst>
                <a:cxn ang="0">
                  <a:pos x="82" y="0"/>
                </a:cxn>
                <a:cxn ang="0">
                  <a:pos x="0" y="162"/>
                </a:cxn>
                <a:cxn ang="0">
                  <a:pos x="3" y="163"/>
                </a:cxn>
                <a:cxn ang="0">
                  <a:pos x="85" y="2"/>
                </a:cxn>
                <a:cxn ang="0">
                  <a:pos x="82" y="0"/>
                </a:cxn>
              </a:cxnLst>
              <a:rect l="0" t="0" r="r" b="b"/>
              <a:pathLst>
                <a:path w="85" h="163">
                  <a:moveTo>
                    <a:pt x="82" y="0"/>
                  </a:moveTo>
                  <a:lnTo>
                    <a:pt x="0" y="162"/>
                  </a:lnTo>
                  <a:lnTo>
                    <a:pt x="3" y="163"/>
                  </a:lnTo>
                  <a:lnTo>
                    <a:pt x="85" y="2"/>
                  </a:lnTo>
                  <a:lnTo>
                    <a:pt x="82" y="0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15" name="Freeform 619"/>
            <p:cNvSpPr>
              <a:spLocks/>
            </p:cNvSpPr>
            <p:nvPr/>
          </p:nvSpPr>
          <p:spPr bwMode="auto">
            <a:xfrm>
              <a:off x="6280569" y="5414753"/>
              <a:ext cx="6740" cy="4015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1" y="4"/>
                </a:cxn>
                <a:cxn ang="0">
                  <a:pos x="1" y="4"/>
                </a:cxn>
                <a:cxn ang="0">
                  <a:pos x="3" y="4"/>
                </a:cxn>
                <a:cxn ang="0">
                  <a:pos x="3" y="4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6" y="3"/>
                </a:cxn>
                <a:cxn ang="0">
                  <a:pos x="6" y="1"/>
                </a:cxn>
                <a:cxn ang="0">
                  <a:pos x="3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0" y="4"/>
                </a:cxn>
              </a:cxnLst>
              <a:rect l="0" t="0" r="r" b="b"/>
              <a:pathLst>
                <a:path w="6" h="4">
                  <a:moveTo>
                    <a:pt x="0" y="4"/>
                  </a:moveTo>
                  <a:lnTo>
                    <a:pt x="1" y="4"/>
                  </a:lnTo>
                  <a:lnTo>
                    <a:pt x="1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4" y="3"/>
                  </a:lnTo>
                  <a:lnTo>
                    <a:pt x="4" y="3"/>
                  </a:lnTo>
                  <a:lnTo>
                    <a:pt x="6" y="3"/>
                  </a:lnTo>
                  <a:lnTo>
                    <a:pt x="6" y="1"/>
                  </a:lnTo>
                  <a:lnTo>
                    <a:pt x="3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1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16" name="Freeform 620"/>
            <p:cNvSpPr>
              <a:spLocks/>
            </p:cNvSpPr>
            <p:nvPr/>
          </p:nvSpPr>
          <p:spPr bwMode="auto">
            <a:xfrm>
              <a:off x="6280569" y="5414753"/>
              <a:ext cx="6740" cy="4015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1" y="4"/>
                </a:cxn>
                <a:cxn ang="0">
                  <a:pos x="3" y="4"/>
                </a:cxn>
                <a:cxn ang="0">
                  <a:pos x="4" y="3"/>
                </a:cxn>
                <a:cxn ang="0">
                  <a:pos x="6" y="3"/>
                </a:cxn>
                <a:cxn ang="0">
                  <a:pos x="6" y="1"/>
                </a:cxn>
                <a:cxn ang="0">
                  <a:pos x="3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0" y="4"/>
                </a:cxn>
              </a:cxnLst>
              <a:rect l="0" t="0" r="r" b="b"/>
              <a:pathLst>
                <a:path w="6" h="4">
                  <a:moveTo>
                    <a:pt x="0" y="4"/>
                  </a:moveTo>
                  <a:lnTo>
                    <a:pt x="1" y="4"/>
                  </a:lnTo>
                  <a:lnTo>
                    <a:pt x="3" y="4"/>
                  </a:lnTo>
                  <a:lnTo>
                    <a:pt x="4" y="3"/>
                  </a:lnTo>
                  <a:lnTo>
                    <a:pt x="6" y="3"/>
                  </a:lnTo>
                  <a:lnTo>
                    <a:pt x="6" y="1"/>
                  </a:lnTo>
                  <a:lnTo>
                    <a:pt x="3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1"/>
                  </a:lnTo>
                  <a:lnTo>
                    <a:pt x="0" y="4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17" name="Freeform 621"/>
            <p:cNvSpPr>
              <a:spLocks/>
            </p:cNvSpPr>
            <p:nvPr/>
          </p:nvSpPr>
          <p:spPr bwMode="auto">
            <a:xfrm>
              <a:off x="6259003" y="5407725"/>
              <a:ext cx="21566" cy="11043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3"/>
                </a:cxn>
                <a:cxn ang="0">
                  <a:pos x="17" y="11"/>
                </a:cxn>
                <a:cxn ang="0">
                  <a:pos x="18" y="8"/>
                </a:cxn>
                <a:cxn ang="0">
                  <a:pos x="1" y="0"/>
                </a:cxn>
              </a:cxnLst>
              <a:rect l="0" t="0" r="r" b="b"/>
              <a:pathLst>
                <a:path w="18" h="11">
                  <a:moveTo>
                    <a:pt x="1" y="0"/>
                  </a:moveTo>
                  <a:lnTo>
                    <a:pt x="0" y="3"/>
                  </a:lnTo>
                  <a:lnTo>
                    <a:pt x="17" y="11"/>
                  </a:lnTo>
                  <a:lnTo>
                    <a:pt x="18" y="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18" name="Freeform 622"/>
            <p:cNvSpPr>
              <a:spLocks/>
            </p:cNvSpPr>
            <p:nvPr/>
          </p:nvSpPr>
          <p:spPr bwMode="auto">
            <a:xfrm>
              <a:off x="6259003" y="5407725"/>
              <a:ext cx="21566" cy="11043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3"/>
                </a:cxn>
                <a:cxn ang="0">
                  <a:pos x="17" y="11"/>
                </a:cxn>
                <a:cxn ang="0">
                  <a:pos x="18" y="8"/>
                </a:cxn>
                <a:cxn ang="0">
                  <a:pos x="1" y="0"/>
                </a:cxn>
              </a:cxnLst>
              <a:rect l="0" t="0" r="r" b="b"/>
              <a:pathLst>
                <a:path w="18" h="11">
                  <a:moveTo>
                    <a:pt x="1" y="0"/>
                  </a:moveTo>
                  <a:lnTo>
                    <a:pt x="0" y="3"/>
                  </a:lnTo>
                  <a:lnTo>
                    <a:pt x="17" y="11"/>
                  </a:lnTo>
                  <a:lnTo>
                    <a:pt x="18" y="8"/>
                  </a:lnTo>
                  <a:lnTo>
                    <a:pt x="1" y="0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19" name="Freeform 623"/>
            <p:cNvSpPr>
              <a:spLocks/>
            </p:cNvSpPr>
            <p:nvPr/>
          </p:nvSpPr>
          <p:spPr bwMode="auto">
            <a:xfrm>
              <a:off x="6254960" y="5402706"/>
              <a:ext cx="5392" cy="8031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1" y="5"/>
                </a:cxn>
                <a:cxn ang="0">
                  <a:pos x="1" y="5"/>
                </a:cxn>
                <a:cxn ang="0">
                  <a:pos x="1" y="6"/>
                </a:cxn>
                <a:cxn ang="0">
                  <a:pos x="1" y="6"/>
                </a:cxn>
                <a:cxn ang="0">
                  <a:pos x="3" y="8"/>
                </a:cxn>
                <a:cxn ang="0">
                  <a:pos x="4" y="5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1" y="0"/>
                </a:cxn>
              </a:cxnLst>
              <a:rect l="0" t="0" r="r" b="b"/>
              <a:pathLst>
                <a:path w="4" h="8">
                  <a:moveTo>
                    <a:pt x="1" y="0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0" y="3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6"/>
                  </a:lnTo>
                  <a:lnTo>
                    <a:pt x="1" y="6"/>
                  </a:lnTo>
                  <a:lnTo>
                    <a:pt x="3" y="8"/>
                  </a:lnTo>
                  <a:lnTo>
                    <a:pt x="4" y="5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20" name="Freeform 624"/>
            <p:cNvSpPr>
              <a:spLocks/>
            </p:cNvSpPr>
            <p:nvPr/>
          </p:nvSpPr>
          <p:spPr bwMode="auto">
            <a:xfrm>
              <a:off x="6254960" y="5402706"/>
              <a:ext cx="5392" cy="8031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1" y="5"/>
                </a:cxn>
                <a:cxn ang="0">
                  <a:pos x="1" y="6"/>
                </a:cxn>
                <a:cxn ang="0">
                  <a:pos x="3" y="8"/>
                </a:cxn>
                <a:cxn ang="0">
                  <a:pos x="4" y="5"/>
                </a:cxn>
                <a:cxn ang="0">
                  <a:pos x="4" y="3"/>
                </a:cxn>
                <a:cxn ang="0">
                  <a:pos x="1" y="0"/>
                </a:cxn>
              </a:cxnLst>
              <a:rect l="0" t="0" r="r" b="b"/>
              <a:pathLst>
                <a:path w="4" h="8">
                  <a:moveTo>
                    <a:pt x="1" y="0"/>
                  </a:moveTo>
                  <a:lnTo>
                    <a:pt x="0" y="2"/>
                  </a:lnTo>
                  <a:lnTo>
                    <a:pt x="0" y="3"/>
                  </a:lnTo>
                  <a:lnTo>
                    <a:pt x="1" y="5"/>
                  </a:lnTo>
                  <a:lnTo>
                    <a:pt x="1" y="6"/>
                  </a:lnTo>
                  <a:lnTo>
                    <a:pt x="3" y="8"/>
                  </a:lnTo>
                  <a:lnTo>
                    <a:pt x="4" y="5"/>
                  </a:lnTo>
                  <a:lnTo>
                    <a:pt x="4" y="3"/>
                  </a:lnTo>
                  <a:lnTo>
                    <a:pt x="1" y="0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21" name="Freeform 625"/>
            <p:cNvSpPr>
              <a:spLocks/>
            </p:cNvSpPr>
            <p:nvPr/>
          </p:nvSpPr>
          <p:spPr bwMode="auto">
            <a:xfrm>
              <a:off x="6256308" y="5242089"/>
              <a:ext cx="105134" cy="163629"/>
            </a:xfrm>
            <a:custGeom>
              <a:avLst/>
              <a:gdLst/>
              <a:ahLst/>
              <a:cxnLst>
                <a:cxn ang="0">
                  <a:pos x="82" y="0"/>
                </a:cxn>
                <a:cxn ang="0">
                  <a:pos x="0" y="160"/>
                </a:cxn>
                <a:cxn ang="0">
                  <a:pos x="3" y="163"/>
                </a:cxn>
                <a:cxn ang="0">
                  <a:pos x="85" y="2"/>
                </a:cxn>
                <a:cxn ang="0">
                  <a:pos x="82" y="0"/>
                </a:cxn>
              </a:cxnLst>
              <a:rect l="0" t="0" r="r" b="b"/>
              <a:pathLst>
                <a:path w="85" h="163">
                  <a:moveTo>
                    <a:pt x="82" y="0"/>
                  </a:moveTo>
                  <a:lnTo>
                    <a:pt x="0" y="160"/>
                  </a:lnTo>
                  <a:lnTo>
                    <a:pt x="3" y="163"/>
                  </a:lnTo>
                  <a:lnTo>
                    <a:pt x="85" y="2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22" name="Freeform 626"/>
            <p:cNvSpPr>
              <a:spLocks/>
            </p:cNvSpPr>
            <p:nvPr/>
          </p:nvSpPr>
          <p:spPr bwMode="auto">
            <a:xfrm>
              <a:off x="6256308" y="5242089"/>
              <a:ext cx="105134" cy="163629"/>
            </a:xfrm>
            <a:custGeom>
              <a:avLst/>
              <a:gdLst/>
              <a:ahLst/>
              <a:cxnLst>
                <a:cxn ang="0">
                  <a:pos x="82" y="0"/>
                </a:cxn>
                <a:cxn ang="0">
                  <a:pos x="0" y="160"/>
                </a:cxn>
                <a:cxn ang="0">
                  <a:pos x="3" y="163"/>
                </a:cxn>
                <a:cxn ang="0">
                  <a:pos x="85" y="2"/>
                </a:cxn>
                <a:cxn ang="0">
                  <a:pos x="82" y="0"/>
                </a:cxn>
              </a:cxnLst>
              <a:rect l="0" t="0" r="r" b="b"/>
              <a:pathLst>
                <a:path w="85" h="163">
                  <a:moveTo>
                    <a:pt x="82" y="0"/>
                  </a:moveTo>
                  <a:lnTo>
                    <a:pt x="0" y="160"/>
                  </a:lnTo>
                  <a:lnTo>
                    <a:pt x="3" y="163"/>
                  </a:lnTo>
                  <a:lnTo>
                    <a:pt x="85" y="2"/>
                  </a:lnTo>
                  <a:lnTo>
                    <a:pt x="82" y="0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23" name="Freeform 627"/>
            <p:cNvSpPr>
              <a:spLocks/>
            </p:cNvSpPr>
            <p:nvPr/>
          </p:nvSpPr>
          <p:spPr bwMode="auto">
            <a:xfrm>
              <a:off x="6358746" y="5239077"/>
              <a:ext cx="6740" cy="5020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3" y="5"/>
                </a:cxn>
                <a:cxn ang="0">
                  <a:pos x="3" y="3"/>
                </a:cxn>
                <a:cxn ang="0">
                  <a:pos x="5" y="3"/>
                </a:cxn>
                <a:cxn ang="0">
                  <a:pos x="5" y="3"/>
                </a:cxn>
                <a:cxn ang="0">
                  <a:pos x="6" y="0"/>
                </a:cxn>
              </a:cxnLst>
              <a:rect l="0" t="0" r="r" b="b"/>
              <a:pathLst>
                <a:path w="6" h="5">
                  <a:moveTo>
                    <a:pt x="6" y="0"/>
                  </a:moveTo>
                  <a:lnTo>
                    <a:pt x="5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3"/>
                  </a:lnTo>
                  <a:lnTo>
                    <a:pt x="3" y="5"/>
                  </a:lnTo>
                  <a:lnTo>
                    <a:pt x="3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24" name="Freeform 628"/>
            <p:cNvSpPr>
              <a:spLocks/>
            </p:cNvSpPr>
            <p:nvPr/>
          </p:nvSpPr>
          <p:spPr bwMode="auto">
            <a:xfrm>
              <a:off x="6358746" y="5239077"/>
              <a:ext cx="6740" cy="5020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5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3" y="5"/>
                </a:cxn>
                <a:cxn ang="0">
                  <a:pos x="3" y="3"/>
                </a:cxn>
                <a:cxn ang="0">
                  <a:pos x="5" y="3"/>
                </a:cxn>
                <a:cxn ang="0">
                  <a:pos x="6" y="0"/>
                </a:cxn>
              </a:cxnLst>
              <a:rect l="0" t="0" r="r" b="b"/>
              <a:pathLst>
                <a:path w="6" h="5">
                  <a:moveTo>
                    <a:pt x="6" y="0"/>
                  </a:moveTo>
                  <a:lnTo>
                    <a:pt x="5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3" y="5"/>
                  </a:lnTo>
                  <a:lnTo>
                    <a:pt x="3" y="3"/>
                  </a:lnTo>
                  <a:lnTo>
                    <a:pt x="5" y="3"/>
                  </a:lnTo>
                  <a:lnTo>
                    <a:pt x="6" y="0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25" name="Freeform 629"/>
            <p:cNvSpPr>
              <a:spLocks/>
            </p:cNvSpPr>
            <p:nvPr/>
          </p:nvSpPr>
          <p:spPr bwMode="auto">
            <a:xfrm>
              <a:off x="6295396" y="5255139"/>
              <a:ext cx="128048" cy="176679"/>
            </a:xfrm>
            <a:custGeom>
              <a:avLst/>
              <a:gdLst/>
              <a:ahLst/>
              <a:cxnLst>
                <a:cxn ang="0">
                  <a:pos x="86" y="2"/>
                </a:cxn>
                <a:cxn ang="0">
                  <a:pos x="102" y="9"/>
                </a:cxn>
                <a:cxn ang="0">
                  <a:pos x="103" y="10"/>
                </a:cxn>
                <a:cxn ang="0">
                  <a:pos x="103" y="10"/>
                </a:cxn>
                <a:cxn ang="0">
                  <a:pos x="103" y="10"/>
                </a:cxn>
                <a:cxn ang="0">
                  <a:pos x="103" y="12"/>
                </a:cxn>
                <a:cxn ang="0">
                  <a:pos x="103" y="12"/>
                </a:cxn>
                <a:cxn ang="0">
                  <a:pos x="103" y="13"/>
                </a:cxn>
                <a:cxn ang="0">
                  <a:pos x="103" y="13"/>
                </a:cxn>
                <a:cxn ang="0">
                  <a:pos x="103" y="15"/>
                </a:cxn>
                <a:cxn ang="0">
                  <a:pos x="23" y="173"/>
                </a:cxn>
                <a:cxn ang="0">
                  <a:pos x="21" y="175"/>
                </a:cxn>
                <a:cxn ang="0">
                  <a:pos x="21" y="175"/>
                </a:cxn>
                <a:cxn ang="0">
                  <a:pos x="20" y="176"/>
                </a:cxn>
                <a:cxn ang="0">
                  <a:pos x="20" y="176"/>
                </a:cxn>
                <a:cxn ang="0">
                  <a:pos x="18" y="176"/>
                </a:cxn>
                <a:cxn ang="0">
                  <a:pos x="18" y="176"/>
                </a:cxn>
                <a:cxn ang="0">
                  <a:pos x="17" y="176"/>
                </a:cxn>
                <a:cxn ang="0">
                  <a:pos x="1" y="167"/>
                </a:cxn>
                <a:cxn ang="0">
                  <a:pos x="1" y="167"/>
                </a:cxn>
                <a:cxn ang="0">
                  <a:pos x="1" y="166"/>
                </a:cxn>
                <a:cxn ang="0">
                  <a:pos x="0" y="166"/>
                </a:cxn>
                <a:cxn ang="0">
                  <a:pos x="0" y="165"/>
                </a:cxn>
                <a:cxn ang="0">
                  <a:pos x="0" y="165"/>
                </a:cxn>
                <a:cxn ang="0">
                  <a:pos x="1" y="163"/>
                </a:cxn>
                <a:cxn ang="0">
                  <a:pos x="1" y="163"/>
                </a:cxn>
                <a:cxn ang="0">
                  <a:pos x="82" y="3"/>
                </a:cxn>
                <a:cxn ang="0">
                  <a:pos x="82" y="3"/>
                </a:cxn>
                <a:cxn ang="0">
                  <a:pos x="83" y="2"/>
                </a:cxn>
                <a:cxn ang="0">
                  <a:pos x="83" y="2"/>
                </a:cxn>
                <a:cxn ang="0">
                  <a:pos x="83" y="2"/>
                </a:cxn>
                <a:cxn ang="0">
                  <a:pos x="85" y="2"/>
                </a:cxn>
                <a:cxn ang="0">
                  <a:pos x="86" y="0"/>
                </a:cxn>
                <a:cxn ang="0">
                  <a:pos x="86" y="2"/>
                </a:cxn>
              </a:cxnLst>
              <a:rect l="0" t="0" r="r" b="b"/>
              <a:pathLst>
                <a:path w="103" h="176">
                  <a:moveTo>
                    <a:pt x="86" y="2"/>
                  </a:moveTo>
                  <a:lnTo>
                    <a:pt x="102" y="9"/>
                  </a:lnTo>
                  <a:lnTo>
                    <a:pt x="103" y="10"/>
                  </a:lnTo>
                  <a:lnTo>
                    <a:pt x="103" y="10"/>
                  </a:lnTo>
                  <a:lnTo>
                    <a:pt x="103" y="10"/>
                  </a:lnTo>
                  <a:lnTo>
                    <a:pt x="103" y="12"/>
                  </a:lnTo>
                  <a:lnTo>
                    <a:pt x="103" y="12"/>
                  </a:lnTo>
                  <a:lnTo>
                    <a:pt x="103" y="13"/>
                  </a:lnTo>
                  <a:lnTo>
                    <a:pt x="103" y="13"/>
                  </a:lnTo>
                  <a:lnTo>
                    <a:pt x="103" y="15"/>
                  </a:lnTo>
                  <a:lnTo>
                    <a:pt x="23" y="173"/>
                  </a:lnTo>
                  <a:lnTo>
                    <a:pt x="21" y="175"/>
                  </a:lnTo>
                  <a:lnTo>
                    <a:pt x="21" y="175"/>
                  </a:lnTo>
                  <a:lnTo>
                    <a:pt x="20" y="176"/>
                  </a:lnTo>
                  <a:lnTo>
                    <a:pt x="20" y="176"/>
                  </a:lnTo>
                  <a:lnTo>
                    <a:pt x="18" y="176"/>
                  </a:lnTo>
                  <a:lnTo>
                    <a:pt x="18" y="176"/>
                  </a:lnTo>
                  <a:lnTo>
                    <a:pt x="17" y="176"/>
                  </a:lnTo>
                  <a:lnTo>
                    <a:pt x="1" y="167"/>
                  </a:lnTo>
                  <a:lnTo>
                    <a:pt x="1" y="167"/>
                  </a:lnTo>
                  <a:lnTo>
                    <a:pt x="1" y="166"/>
                  </a:lnTo>
                  <a:lnTo>
                    <a:pt x="0" y="166"/>
                  </a:lnTo>
                  <a:lnTo>
                    <a:pt x="0" y="165"/>
                  </a:lnTo>
                  <a:lnTo>
                    <a:pt x="0" y="165"/>
                  </a:lnTo>
                  <a:lnTo>
                    <a:pt x="1" y="163"/>
                  </a:lnTo>
                  <a:lnTo>
                    <a:pt x="1" y="163"/>
                  </a:lnTo>
                  <a:lnTo>
                    <a:pt x="82" y="3"/>
                  </a:lnTo>
                  <a:lnTo>
                    <a:pt x="82" y="3"/>
                  </a:lnTo>
                  <a:lnTo>
                    <a:pt x="83" y="2"/>
                  </a:lnTo>
                  <a:lnTo>
                    <a:pt x="83" y="2"/>
                  </a:lnTo>
                  <a:lnTo>
                    <a:pt x="83" y="2"/>
                  </a:lnTo>
                  <a:lnTo>
                    <a:pt x="85" y="2"/>
                  </a:lnTo>
                  <a:lnTo>
                    <a:pt x="86" y="0"/>
                  </a:lnTo>
                  <a:lnTo>
                    <a:pt x="86" y="2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26" name="Freeform 630"/>
            <p:cNvSpPr>
              <a:spLocks/>
            </p:cNvSpPr>
            <p:nvPr/>
          </p:nvSpPr>
          <p:spPr bwMode="auto">
            <a:xfrm>
              <a:off x="6295396" y="5255139"/>
              <a:ext cx="128048" cy="176679"/>
            </a:xfrm>
            <a:custGeom>
              <a:avLst/>
              <a:gdLst/>
              <a:ahLst/>
              <a:cxnLst>
                <a:cxn ang="0">
                  <a:pos x="86" y="2"/>
                </a:cxn>
                <a:cxn ang="0">
                  <a:pos x="102" y="9"/>
                </a:cxn>
                <a:cxn ang="0">
                  <a:pos x="103" y="10"/>
                </a:cxn>
                <a:cxn ang="0">
                  <a:pos x="103" y="12"/>
                </a:cxn>
                <a:cxn ang="0">
                  <a:pos x="103" y="13"/>
                </a:cxn>
                <a:cxn ang="0">
                  <a:pos x="103" y="15"/>
                </a:cxn>
                <a:cxn ang="0">
                  <a:pos x="23" y="173"/>
                </a:cxn>
                <a:cxn ang="0">
                  <a:pos x="21" y="175"/>
                </a:cxn>
                <a:cxn ang="0">
                  <a:pos x="20" y="176"/>
                </a:cxn>
                <a:cxn ang="0">
                  <a:pos x="18" y="176"/>
                </a:cxn>
                <a:cxn ang="0">
                  <a:pos x="17" y="176"/>
                </a:cxn>
                <a:cxn ang="0">
                  <a:pos x="1" y="167"/>
                </a:cxn>
                <a:cxn ang="0">
                  <a:pos x="1" y="166"/>
                </a:cxn>
                <a:cxn ang="0">
                  <a:pos x="0" y="166"/>
                </a:cxn>
                <a:cxn ang="0">
                  <a:pos x="0" y="165"/>
                </a:cxn>
                <a:cxn ang="0">
                  <a:pos x="1" y="163"/>
                </a:cxn>
                <a:cxn ang="0">
                  <a:pos x="82" y="3"/>
                </a:cxn>
                <a:cxn ang="0">
                  <a:pos x="83" y="2"/>
                </a:cxn>
                <a:cxn ang="0">
                  <a:pos x="85" y="2"/>
                </a:cxn>
                <a:cxn ang="0">
                  <a:pos x="86" y="0"/>
                </a:cxn>
                <a:cxn ang="0">
                  <a:pos x="86" y="2"/>
                </a:cxn>
              </a:cxnLst>
              <a:rect l="0" t="0" r="r" b="b"/>
              <a:pathLst>
                <a:path w="103" h="176">
                  <a:moveTo>
                    <a:pt x="86" y="2"/>
                  </a:moveTo>
                  <a:lnTo>
                    <a:pt x="102" y="9"/>
                  </a:lnTo>
                  <a:lnTo>
                    <a:pt x="103" y="10"/>
                  </a:lnTo>
                  <a:lnTo>
                    <a:pt x="103" y="12"/>
                  </a:lnTo>
                  <a:lnTo>
                    <a:pt x="103" y="13"/>
                  </a:lnTo>
                  <a:lnTo>
                    <a:pt x="103" y="15"/>
                  </a:lnTo>
                  <a:lnTo>
                    <a:pt x="23" y="173"/>
                  </a:lnTo>
                  <a:lnTo>
                    <a:pt x="21" y="175"/>
                  </a:lnTo>
                  <a:lnTo>
                    <a:pt x="20" y="176"/>
                  </a:lnTo>
                  <a:lnTo>
                    <a:pt x="18" y="176"/>
                  </a:lnTo>
                  <a:lnTo>
                    <a:pt x="17" y="176"/>
                  </a:lnTo>
                  <a:lnTo>
                    <a:pt x="1" y="167"/>
                  </a:lnTo>
                  <a:lnTo>
                    <a:pt x="1" y="166"/>
                  </a:lnTo>
                  <a:lnTo>
                    <a:pt x="0" y="166"/>
                  </a:lnTo>
                  <a:lnTo>
                    <a:pt x="0" y="165"/>
                  </a:lnTo>
                  <a:lnTo>
                    <a:pt x="1" y="163"/>
                  </a:lnTo>
                  <a:lnTo>
                    <a:pt x="82" y="3"/>
                  </a:lnTo>
                  <a:lnTo>
                    <a:pt x="83" y="2"/>
                  </a:lnTo>
                  <a:lnTo>
                    <a:pt x="85" y="2"/>
                  </a:lnTo>
                  <a:lnTo>
                    <a:pt x="86" y="0"/>
                  </a:lnTo>
                  <a:lnTo>
                    <a:pt x="86" y="2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27" name="Freeform 631"/>
            <p:cNvSpPr>
              <a:spLocks/>
            </p:cNvSpPr>
            <p:nvPr/>
          </p:nvSpPr>
          <p:spPr bwMode="auto">
            <a:xfrm>
              <a:off x="6400531" y="5254135"/>
              <a:ext cx="22913" cy="11042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4"/>
                </a:cxn>
                <a:cxn ang="0">
                  <a:pos x="17" y="11"/>
                </a:cxn>
                <a:cxn ang="0">
                  <a:pos x="18" y="8"/>
                </a:cxn>
                <a:cxn ang="0">
                  <a:pos x="1" y="0"/>
                </a:cxn>
              </a:cxnLst>
              <a:rect l="0" t="0" r="r" b="b"/>
              <a:pathLst>
                <a:path w="18" h="11">
                  <a:moveTo>
                    <a:pt x="1" y="0"/>
                  </a:moveTo>
                  <a:lnTo>
                    <a:pt x="0" y="4"/>
                  </a:lnTo>
                  <a:lnTo>
                    <a:pt x="17" y="11"/>
                  </a:lnTo>
                  <a:lnTo>
                    <a:pt x="18" y="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28" name="Freeform 632"/>
            <p:cNvSpPr>
              <a:spLocks/>
            </p:cNvSpPr>
            <p:nvPr/>
          </p:nvSpPr>
          <p:spPr bwMode="auto">
            <a:xfrm>
              <a:off x="6400531" y="5254135"/>
              <a:ext cx="22913" cy="11042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4"/>
                </a:cxn>
                <a:cxn ang="0">
                  <a:pos x="17" y="11"/>
                </a:cxn>
                <a:cxn ang="0">
                  <a:pos x="18" y="8"/>
                </a:cxn>
                <a:cxn ang="0">
                  <a:pos x="1" y="0"/>
                </a:cxn>
              </a:cxnLst>
              <a:rect l="0" t="0" r="r" b="b"/>
              <a:pathLst>
                <a:path w="18" h="11">
                  <a:moveTo>
                    <a:pt x="1" y="0"/>
                  </a:moveTo>
                  <a:lnTo>
                    <a:pt x="0" y="4"/>
                  </a:lnTo>
                  <a:lnTo>
                    <a:pt x="17" y="11"/>
                  </a:lnTo>
                  <a:lnTo>
                    <a:pt x="18" y="8"/>
                  </a:lnTo>
                  <a:lnTo>
                    <a:pt x="1" y="0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29" name="Freeform 633"/>
            <p:cNvSpPr>
              <a:spLocks/>
            </p:cNvSpPr>
            <p:nvPr/>
          </p:nvSpPr>
          <p:spPr bwMode="auto">
            <a:xfrm>
              <a:off x="6422097" y="5262166"/>
              <a:ext cx="4043" cy="8031"/>
            </a:xfrm>
            <a:custGeom>
              <a:avLst/>
              <a:gdLst/>
              <a:ahLst/>
              <a:cxnLst>
                <a:cxn ang="0">
                  <a:pos x="3" y="8"/>
                </a:cxn>
                <a:cxn ang="0">
                  <a:pos x="3" y="6"/>
                </a:cxn>
                <a:cxn ang="0">
                  <a:pos x="3" y="6"/>
                </a:cxn>
                <a:cxn ang="0">
                  <a:pos x="4" y="5"/>
                </a:cxn>
                <a:cxn ang="0">
                  <a:pos x="4" y="5"/>
                </a:cxn>
                <a:cxn ang="0">
                  <a:pos x="3" y="3"/>
                </a:cxn>
                <a:cxn ang="0">
                  <a:pos x="3" y="2"/>
                </a:cxn>
                <a:cxn ang="0">
                  <a:pos x="1" y="2"/>
                </a:cxn>
                <a:cxn ang="0">
                  <a:pos x="1" y="0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6"/>
                </a:cxn>
                <a:cxn ang="0">
                  <a:pos x="3" y="8"/>
                </a:cxn>
              </a:cxnLst>
              <a:rect l="0" t="0" r="r" b="b"/>
              <a:pathLst>
                <a:path w="4" h="8">
                  <a:moveTo>
                    <a:pt x="3" y="8"/>
                  </a:moveTo>
                  <a:lnTo>
                    <a:pt x="3" y="6"/>
                  </a:lnTo>
                  <a:lnTo>
                    <a:pt x="3" y="6"/>
                  </a:lnTo>
                  <a:lnTo>
                    <a:pt x="4" y="5"/>
                  </a:lnTo>
                  <a:lnTo>
                    <a:pt x="4" y="5"/>
                  </a:lnTo>
                  <a:lnTo>
                    <a:pt x="3" y="3"/>
                  </a:lnTo>
                  <a:lnTo>
                    <a:pt x="3" y="2"/>
                  </a:lnTo>
                  <a:lnTo>
                    <a:pt x="1" y="2"/>
                  </a:lnTo>
                  <a:lnTo>
                    <a:pt x="1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6"/>
                  </a:lnTo>
                  <a:lnTo>
                    <a:pt x="3" y="8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30" name="Freeform 634"/>
            <p:cNvSpPr>
              <a:spLocks/>
            </p:cNvSpPr>
            <p:nvPr/>
          </p:nvSpPr>
          <p:spPr bwMode="auto">
            <a:xfrm>
              <a:off x="6422097" y="5262166"/>
              <a:ext cx="4043" cy="8031"/>
            </a:xfrm>
            <a:custGeom>
              <a:avLst/>
              <a:gdLst/>
              <a:ahLst/>
              <a:cxnLst>
                <a:cxn ang="0">
                  <a:pos x="3" y="8"/>
                </a:cxn>
                <a:cxn ang="0">
                  <a:pos x="3" y="6"/>
                </a:cxn>
                <a:cxn ang="0">
                  <a:pos x="4" y="5"/>
                </a:cxn>
                <a:cxn ang="0">
                  <a:pos x="3" y="3"/>
                </a:cxn>
                <a:cxn ang="0">
                  <a:pos x="3" y="2"/>
                </a:cxn>
                <a:cxn ang="0">
                  <a:pos x="1" y="2"/>
                </a:cxn>
                <a:cxn ang="0">
                  <a:pos x="1" y="0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6"/>
                </a:cxn>
                <a:cxn ang="0">
                  <a:pos x="3" y="8"/>
                </a:cxn>
              </a:cxnLst>
              <a:rect l="0" t="0" r="r" b="b"/>
              <a:pathLst>
                <a:path w="4" h="8">
                  <a:moveTo>
                    <a:pt x="3" y="8"/>
                  </a:moveTo>
                  <a:lnTo>
                    <a:pt x="3" y="6"/>
                  </a:lnTo>
                  <a:lnTo>
                    <a:pt x="4" y="5"/>
                  </a:lnTo>
                  <a:lnTo>
                    <a:pt x="3" y="3"/>
                  </a:lnTo>
                  <a:lnTo>
                    <a:pt x="3" y="2"/>
                  </a:lnTo>
                  <a:lnTo>
                    <a:pt x="1" y="2"/>
                  </a:lnTo>
                  <a:lnTo>
                    <a:pt x="1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6"/>
                  </a:lnTo>
                  <a:lnTo>
                    <a:pt x="3" y="8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31" name="Freeform 635"/>
            <p:cNvSpPr>
              <a:spLocks/>
            </p:cNvSpPr>
            <p:nvPr/>
          </p:nvSpPr>
          <p:spPr bwMode="auto">
            <a:xfrm>
              <a:off x="6319658" y="5268189"/>
              <a:ext cx="106482" cy="162625"/>
            </a:xfrm>
            <a:custGeom>
              <a:avLst/>
              <a:gdLst/>
              <a:ahLst/>
              <a:cxnLst>
                <a:cxn ang="0">
                  <a:pos x="82" y="0"/>
                </a:cxn>
                <a:cxn ang="0">
                  <a:pos x="0" y="160"/>
                </a:cxn>
                <a:cxn ang="0">
                  <a:pos x="4" y="162"/>
                </a:cxn>
                <a:cxn ang="0">
                  <a:pos x="85" y="2"/>
                </a:cxn>
                <a:cxn ang="0">
                  <a:pos x="82" y="0"/>
                </a:cxn>
              </a:cxnLst>
              <a:rect l="0" t="0" r="r" b="b"/>
              <a:pathLst>
                <a:path w="85" h="162">
                  <a:moveTo>
                    <a:pt x="82" y="0"/>
                  </a:moveTo>
                  <a:lnTo>
                    <a:pt x="0" y="160"/>
                  </a:lnTo>
                  <a:lnTo>
                    <a:pt x="4" y="162"/>
                  </a:lnTo>
                  <a:lnTo>
                    <a:pt x="85" y="2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32" name="Freeform 636"/>
            <p:cNvSpPr>
              <a:spLocks/>
            </p:cNvSpPr>
            <p:nvPr/>
          </p:nvSpPr>
          <p:spPr bwMode="auto">
            <a:xfrm>
              <a:off x="6319658" y="5268189"/>
              <a:ext cx="106482" cy="162625"/>
            </a:xfrm>
            <a:custGeom>
              <a:avLst/>
              <a:gdLst/>
              <a:ahLst/>
              <a:cxnLst>
                <a:cxn ang="0">
                  <a:pos x="82" y="0"/>
                </a:cxn>
                <a:cxn ang="0">
                  <a:pos x="0" y="160"/>
                </a:cxn>
                <a:cxn ang="0">
                  <a:pos x="4" y="162"/>
                </a:cxn>
                <a:cxn ang="0">
                  <a:pos x="85" y="2"/>
                </a:cxn>
                <a:cxn ang="0">
                  <a:pos x="82" y="0"/>
                </a:cxn>
              </a:cxnLst>
              <a:rect l="0" t="0" r="r" b="b"/>
              <a:pathLst>
                <a:path w="85" h="162">
                  <a:moveTo>
                    <a:pt x="82" y="0"/>
                  </a:moveTo>
                  <a:lnTo>
                    <a:pt x="0" y="160"/>
                  </a:lnTo>
                  <a:lnTo>
                    <a:pt x="4" y="162"/>
                  </a:lnTo>
                  <a:lnTo>
                    <a:pt x="85" y="2"/>
                  </a:lnTo>
                  <a:lnTo>
                    <a:pt x="82" y="0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33" name="Freeform 637"/>
            <p:cNvSpPr>
              <a:spLocks/>
            </p:cNvSpPr>
            <p:nvPr/>
          </p:nvSpPr>
          <p:spPr bwMode="auto">
            <a:xfrm>
              <a:off x="6315614" y="5428807"/>
              <a:ext cx="9436" cy="5019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1" y="5"/>
                </a:cxn>
                <a:cxn ang="0">
                  <a:pos x="1" y="5"/>
                </a:cxn>
                <a:cxn ang="0">
                  <a:pos x="3" y="5"/>
                </a:cxn>
                <a:cxn ang="0">
                  <a:pos x="4" y="5"/>
                </a:cxn>
                <a:cxn ang="0">
                  <a:pos x="4" y="5"/>
                </a:cxn>
                <a:cxn ang="0">
                  <a:pos x="6" y="3"/>
                </a:cxn>
                <a:cxn ang="0">
                  <a:pos x="6" y="3"/>
                </a:cxn>
                <a:cxn ang="0">
                  <a:pos x="7" y="2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1" y="0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0" y="5"/>
                </a:cxn>
              </a:cxnLst>
              <a:rect l="0" t="0" r="r" b="b"/>
              <a:pathLst>
                <a:path w="7" h="5">
                  <a:moveTo>
                    <a:pt x="0" y="5"/>
                  </a:moveTo>
                  <a:lnTo>
                    <a:pt x="1" y="5"/>
                  </a:lnTo>
                  <a:lnTo>
                    <a:pt x="1" y="5"/>
                  </a:lnTo>
                  <a:lnTo>
                    <a:pt x="3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6" y="3"/>
                  </a:lnTo>
                  <a:lnTo>
                    <a:pt x="6" y="3"/>
                  </a:lnTo>
                  <a:lnTo>
                    <a:pt x="7" y="2"/>
                  </a:lnTo>
                  <a:lnTo>
                    <a:pt x="3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34" name="Freeform 638"/>
            <p:cNvSpPr>
              <a:spLocks/>
            </p:cNvSpPr>
            <p:nvPr/>
          </p:nvSpPr>
          <p:spPr bwMode="auto">
            <a:xfrm>
              <a:off x="6315614" y="5428807"/>
              <a:ext cx="9436" cy="5019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1" y="5"/>
                </a:cxn>
                <a:cxn ang="0">
                  <a:pos x="3" y="5"/>
                </a:cxn>
                <a:cxn ang="0">
                  <a:pos x="4" y="5"/>
                </a:cxn>
                <a:cxn ang="0">
                  <a:pos x="6" y="3"/>
                </a:cxn>
                <a:cxn ang="0">
                  <a:pos x="7" y="2"/>
                </a:cxn>
                <a:cxn ang="0">
                  <a:pos x="3" y="0"/>
                </a:cxn>
                <a:cxn ang="0">
                  <a:pos x="1" y="0"/>
                </a:cxn>
                <a:cxn ang="0">
                  <a:pos x="1" y="2"/>
                </a:cxn>
                <a:cxn ang="0">
                  <a:pos x="0" y="5"/>
                </a:cxn>
              </a:cxnLst>
              <a:rect l="0" t="0" r="r" b="b"/>
              <a:pathLst>
                <a:path w="7" h="5">
                  <a:moveTo>
                    <a:pt x="0" y="5"/>
                  </a:moveTo>
                  <a:lnTo>
                    <a:pt x="1" y="5"/>
                  </a:lnTo>
                  <a:lnTo>
                    <a:pt x="3" y="5"/>
                  </a:lnTo>
                  <a:lnTo>
                    <a:pt x="4" y="5"/>
                  </a:lnTo>
                  <a:lnTo>
                    <a:pt x="6" y="3"/>
                  </a:lnTo>
                  <a:lnTo>
                    <a:pt x="7" y="2"/>
                  </a:lnTo>
                  <a:lnTo>
                    <a:pt x="3" y="0"/>
                  </a:lnTo>
                  <a:lnTo>
                    <a:pt x="1" y="0"/>
                  </a:lnTo>
                  <a:lnTo>
                    <a:pt x="1" y="2"/>
                  </a:lnTo>
                  <a:lnTo>
                    <a:pt x="0" y="5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35" name="Freeform 639"/>
            <p:cNvSpPr>
              <a:spLocks/>
            </p:cNvSpPr>
            <p:nvPr/>
          </p:nvSpPr>
          <p:spPr bwMode="auto">
            <a:xfrm>
              <a:off x="6295396" y="5421779"/>
              <a:ext cx="21566" cy="12046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3"/>
                </a:cxn>
                <a:cxn ang="0">
                  <a:pos x="17" y="12"/>
                </a:cxn>
                <a:cxn ang="0">
                  <a:pos x="18" y="9"/>
                </a:cxn>
                <a:cxn ang="0">
                  <a:pos x="2" y="0"/>
                </a:cxn>
              </a:cxnLst>
              <a:rect l="0" t="0" r="r" b="b"/>
              <a:pathLst>
                <a:path w="18" h="12">
                  <a:moveTo>
                    <a:pt x="2" y="0"/>
                  </a:moveTo>
                  <a:lnTo>
                    <a:pt x="0" y="3"/>
                  </a:lnTo>
                  <a:lnTo>
                    <a:pt x="17" y="12"/>
                  </a:lnTo>
                  <a:lnTo>
                    <a:pt x="18" y="9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36" name="Freeform 640"/>
            <p:cNvSpPr>
              <a:spLocks/>
            </p:cNvSpPr>
            <p:nvPr/>
          </p:nvSpPr>
          <p:spPr bwMode="auto">
            <a:xfrm>
              <a:off x="6295396" y="5421779"/>
              <a:ext cx="21566" cy="12046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3"/>
                </a:cxn>
                <a:cxn ang="0">
                  <a:pos x="17" y="12"/>
                </a:cxn>
                <a:cxn ang="0">
                  <a:pos x="18" y="9"/>
                </a:cxn>
                <a:cxn ang="0">
                  <a:pos x="2" y="0"/>
                </a:cxn>
              </a:cxnLst>
              <a:rect l="0" t="0" r="r" b="b"/>
              <a:pathLst>
                <a:path w="18" h="12">
                  <a:moveTo>
                    <a:pt x="2" y="0"/>
                  </a:moveTo>
                  <a:lnTo>
                    <a:pt x="0" y="3"/>
                  </a:lnTo>
                  <a:lnTo>
                    <a:pt x="17" y="12"/>
                  </a:lnTo>
                  <a:lnTo>
                    <a:pt x="18" y="9"/>
                  </a:lnTo>
                  <a:lnTo>
                    <a:pt x="2" y="0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37" name="Freeform 641"/>
            <p:cNvSpPr>
              <a:spLocks/>
            </p:cNvSpPr>
            <p:nvPr/>
          </p:nvSpPr>
          <p:spPr bwMode="auto">
            <a:xfrm>
              <a:off x="6292701" y="5417764"/>
              <a:ext cx="4043" cy="7027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0" y="5"/>
                </a:cxn>
                <a:cxn ang="0">
                  <a:pos x="2" y="7"/>
                </a:cxn>
                <a:cxn ang="0">
                  <a:pos x="2" y="7"/>
                </a:cxn>
                <a:cxn ang="0">
                  <a:pos x="2" y="7"/>
                </a:cxn>
                <a:cxn ang="0">
                  <a:pos x="4" y="4"/>
                </a:cxn>
                <a:cxn ang="0">
                  <a:pos x="4" y="4"/>
                </a:cxn>
                <a:cxn ang="0">
                  <a:pos x="4" y="4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2" y="0"/>
                </a:cxn>
              </a:cxnLst>
              <a:rect l="0" t="0" r="r" b="b"/>
              <a:pathLst>
                <a:path w="4" h="7">
                  <a:moveTo>
                    <a:pt x="2" y="0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2" y="7"/>
                  </a:lnTo>
                  <a:lnTo>
                    <a:pt x="2" y="7"/>
                  </a:lnTo>
                  <a:lnTo>
                    <a:pt x="2" y="7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38" name="Freeform 642"/>
            <p:cNvSpPr>
              <a:spLocks/>
            </p:cNvSpPr>
            <p:nvPr/>
          </p:nvSpPr>
          <p:spPr bwMode="auto">
            <a:xfrm>
              <a:off x="6292701" y="5417764"/>
              <a:ext cx="4043" cy="7027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1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0" y="5"/>
                </a:cxn>
                <a:cxn ang="0">
                  <a:pos x="2" y="7"/>
                </a:cxn>
                <a:cxn ang="0">
                  <a:pos x="4" y="4"/>
                </a:cxn>
                <a:cxn ang="0">
                  <a:pos x="4" y="3"/>
                </a:cxn>
                <a:cxn ang="0">
                  <a:pos x="2" y="0"/>
                </a:cxn>
              </a:cxnLst>
              <a:rect l="0" t="0" r="r" b="b"/>
              <a:pathLst>
                <a:path w="4" h="7">
                  <a:moveTo>
                    <a:pt x="2" y="0"/>
                  </a:moveTo>
                  <a:lnTo>
                    <a:pt x="0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2" y="7"/>
                  </a:lnTo>
                  <a:lnTo>
                    <a:pt x="4" y="4"/>
                  </a:lnTo>
                  <a:lnTo>
                    <a:pt x="4" y="3"/>
                  </a:lnTo>
                  <a:lnTo>
                    <a:pt x="2" y="0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39" name="Freeform 643"/>
            <p:cNvSpPr>
              <a:spLocks/>
            </p:cNvSpPr>
            <p:nvPr/>
          </p:nvSpPr>
          <p:spPr bwMode="auto">
            <a:xfrm>
              <a:off x="6295396" y="5257146"/>
              <a:ext cx="102439" cy="163630"/>
            </a:xfrm>
            <a:custGeom>
              <a:avLst/>
              <a:gdLst/>
              <a:ahLst/>
              <a:cxnLst>
                <a:cxn ang="0">
                  <a:pos x="80" y="0"/>
                </a:cxn>
                <a:cxn ang="0">
                  <a:pos x="0" y="160"/>
                </a:cxn>
                <a:cxn ang="0">
                  <a:pos x="2" y="163"/>
                </a:cxn>
                <a:cxn ang="0">
                  <a:pos x="83" y="3"/>
                </a:cxn>
                <a:cxn ang="0">
                  <a:pos x="80" y="0"/>
                </a:cxn>
              </a:cxnLst>
              <a:rect l="0" t="0" r="r" b="b"/>
              <a:pathLst>
                <a:path w="83" h="163">
                  <a:moveTo>
                    <a:pt x="80" y="0"/>
                  </a:moveTo>
                  <a:lnTo>
                    <a:pt x="0" y="160"/>
                  </a:lnTo>
                  <a:lnTo>
                    <a:pt x="2" y="163"/>
                  </a:lnTo>
                  <a:lnTo>
                    <a:pt x="83" y="3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0" name="Freeform 644"/>
            <p:cNvSpPr>
              <a:spLocks/>
            </p:cNvSpPr>
            <p:nvPr/>
          </p:nvSpPr>
          <p:spPr bwMode="auto">
            <a:xfrm>
              <a:off x="6295396" y="5257146"/>
              <a:ext cx="102439" cy="163630"/>
            </a:xfrm>
            <a:custGeom>
              <a:avLst/>
              <a:gdLst/>
              <a:ahLst/>
              <a:cxnLst>
                <a:cxn ang="0">
                  <a:pos x="80" y="0"/>
                </a:cxn>
                <a:cxn ang="0">
                  <a:pos x="0" y="160"/>
                </a:cxn>
                <a:cxn ang="0">
                  <a:pos x="2" y="163"/>
                </a:cxn>
                <a:cxn ang="0">
                  <a:pos x="83" y="3"/>
                </a:cxn>
                <a:cxn ang="0">
                  <a:pos x="80" y="0"/>
                </a:cxn>
              </a:cxnLst>
              <a:rect l="0" t="0" r="r" b="b"/>
              <a:pathLst>
                <a:path w="83" h="163">
                  <a:moveTo>
                    <a:pt x="80" y="0"/>
                  </a:moveTo>
                  <a:lnTo>
                    <a:pt x="0" y="160"/>
                  </a:lnTo>
                  <a:lnTo>
                    <a:pt x="2" y="163"/>
                  </a:lnTo>
                  <a:lnTo>
                    <a:pt x="83" y="3"/>
                  </a:lnTo>
                  <a:lnTo>
                    <a:pt x="80" y="0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1" name="Freeform 645"/>
            <p:cNvSpPr>
              <a:spLocks/>
            </p:cNvSpPr>
            <p:nvPr/>
          </p:nvSpPr>
          <p:spPr bwMode="auto">
            <a:xfrm>
              <a:off x="6393791" y="5254135"/>
              <a:ext cx="8087" cy="6023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6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3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3"/>
                </a:cxn>
                <a:cxn ang="0">
                  <a:pos x="0" y="3"/>
                </a:cxn>
                <a:cxn ang="0">
                  <a:pos x="5" y="6"/>
                </a:cxn>
                <a:cxn ang="0">
                  <a:pos x="5" y="4"/>
                </a:cxn>
                <a:cxn ang="0">
                  <a:pos x="5" y="4"/>
                </a:cxn>
                <a:cxn ang="0">
                  <a:pos x="5" y="4"/>
                </a:cxn>
                <a:cxn ang="0">
                  <a:pos x="5" y="4"/>
                </a:cxn>
                <a:cxn ang="0">
                  <a:pos x="6" y="0"/>
                </a:cxn>
              </a:cxnLst>
              <a:rect l="0" t="0" r="r" b="b"/>
              <a:pathLst>
                <a:path w="6" h="6">
                  <a:moveTo>
                    <a:pt x="6" y="0"/>
                  </a:moveTo>
                  <a:lnTo>
                    <a:pt x="6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3"/>
                  </a:lnTo>
                  <a:lnTo>
                    <a:pt x="0" y="3"/>
                  </a:lnTo>
                  <a:lnTo>
                    <a:pt x="5" y="6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2" name="Freeform 646"/>
            <p:cNvSpPr>
              <a:spLocks/>
            </p:cNvSpPr>
            <p:nvPr/>
          </p:nvSpPr>
          <p:spPr bwMode="auto">
            <a:xfrm>
              <a:off x="6393791" y="5254135"/>
              <a:ext cx="8087" cy="6023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5" y="0"/>
                </a:cxn>
                <a:cxn ang="0">
                  <a:pos x="3" y="1"/>
                </a:cxn>
                <a:cxn ang="0">
                  <a:pos x="2" y="1"/>
                </a:cxn>
                <a:cxn ang="0">
                  <a:pos x="2" y="3"/>
                </a:cxn>
                <a:cxn ang="0">
                  <a:pos x="0" y="3"/>
                </a:cxn>
                <a:cxn ang="0">
                  <a:pos x="5" y="6"/>
                </a:cxn>
                <a:cxn ang="0">
                  <a:pos x="5" y="4"/>
                </a:cxn>
                <a:cxn ang="0">
                  <a:pos x="6" y="0"/>
                </a:cxn>
              </a:cxnLst>
              <a:rect l="0" t="0" r="r" b="b"/>
              <a:pathLst>
                <a:path w="6" h="6">
                  <a:moveTo>
                    <a:pt x="6" y="0"/>
                  </a:moveTo>
                  <a:lnTo>
                    <a:pt x="5" y="0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3"/>
                  </a:lnTo>
                  <a:lnTo>
                    <a:pt x="0" y="3"/>
                  </a:lnTo>
                  <a:lnTo>
                    <a:pt x="5" y="6"/>
                  </a:lnTo>
                  <a:lnTo>
                    <a:pt x="5" y="4"/>
                  </a:lnTo>
                  <a:lnTo>
                    <a:pt x="6" y="0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3" name="Freeform 647"/>
            <p:cNvSpPr>
              <a:spLocks/>
            </p:cNvSpPr>
            <p:nvPr/>
          </p:nvSpPr>
          <p:spPr bwMode="auto">
            <a:xfrm>
              <a:off x="6333137" y="5271200"/>
              <a:ext cx="129396" cy="176679"/>
            </a:xfrm>
            <a:custGeom>
              <a:avLst/>
              <a:gdLst/>
              <a:ahLst/>
              <a:cxnLst>
                <a:cxn ang="0">
                  <a:pos x="87" y="1"/>
                </a:cxn>
                <a:cxn ang="0">
                  <a:pos x="101" y="9"/>
                </a:cxn>
                <a:cxn ang="0">
                  <a:pos x="103" y="10"/>
                </a:cxn>
                <a:cxn ang="0">
                  <a:pos x="103" y="10"/>
                </a:cxn>
                <a:cxn ang="0">
                  <a:pos x="103" y="10"/>
                </a:cxn>
                <a:cxn ang="0">
                  <a:pos x="103" y="12"/>
                </a:cxn>
                <a:cxn ang="0">
                  <a:pos x="103" y="12"/>
                </a:cxn>
                <a:cxn ang="0">
                  <a:pos x="104" y="13"/>
                </a:cxn>
                <a:cxn ang="0">
                  <a:pos x="103" y="13"/>
                </a:cxn>
                <a:cxn ang="0">
                  <a:pos x="103" y="14"/>
                </a:cxn>
                <a:cxn ang="0">
                  <a:pos x="22" y="173"/>
                </a:cxn>
                <a:cxn ang="0">
                  <a:pos x="22" y="175"/>
                </a:cxn>
                <a:cxn ang="0">
                  <a:pos x="20" y="175"/>
                </a:cxn>
                <a:cxn ang="0">
                  <a:pos x="20" y="175"/>
                </a:cxn>
                <a:cxn ang="0">
                  <a:pos x="19" y="175"/>
                </a:cxn>
                <a:cxn ang="0">
                  <a:pos x="19" y="176"/>
                </a:cxn>
                <a:cxn ang="0">
                  <a:pos x="19" y="176"/>
                </a:cxn>
                <a:cxn ang="0">
                  <a:pos x="18" y="176"/>
                </a:cxn>
                <a:cxn ang="0">
                  <a:pos x="16" y="176"/>
                </a:cxn>
                <a:cxn ang="0">
                  <a:pos x="2" y="167"/>
                </a:cxn>
                <a:cxn ang="0">
                  <a:pos x="2" y="167"/>
                </a:cxn>
                <a:cxn ang="0">
                  <a:pos x="0" y="167"/>
                </a:cxn>
                <a:cxn ang="0">
                  <a:pos x="0" y="166"/>
                </a:cxn>
                <a:cxn ang="0">
                  <a:pos x="0" y="166"/>
                </a:cxn>
                <a:cxn ang="0">
                  <a:pos x="0" y="164"/>
                </a:cxn>
                <a:cxn ang="0">
                  <a:pos x="0" y="164"/>
                </a:cxn>
                <a:cxn ang="0">
                  <a:pos x="0" y="163"/>
                </a:cxn>
                <a:cxn ang="0">
                  <a:pos x="0" y="162"/>
                </a:cxn>
                <a:cxn ang="0">
                  <a:pos x="81" y="3"/>
                </a:cxn>
                <a:cxn ang="0">
                  <a:pos x="83" y="3"/>
                </a:cxn>
                <a:cxn ang="0">
                  <a:pos x="83" y="1"/>
                </a:cxn>
                <a:cxn ang="0">
                  <a:pos x="84" y="1"/>
                </a:cxn>
                <a:cxn ang="0">
                  <a:pos x="84" y="1"/>
                </a:cxn>
                <a:cxn ang="0">
                  <a:pos x="84" y="1"/>
                </a:cxn>
                <a:cxn ang="0">
                  <a:pos x="85" y="0"/>
                </a:cxn>
                <a:cxn ang="0">
                  <a:pos x="85" y="1"/>
                </a:cxn>
                <a:cxn ang="0">
                  <a:pos x="87" y="1"/>
                </a:cxn>
              </a:cxnLst>
              <a:rect l="0" t="0" r="r" b="b"/>
              <a:pathLst>
                <a:path w="104" h="176">
                  <a:moveTo>
                    <a:pt x="87" y="1"/>
                  </a:moveTo>
                  <a:lnTo>
                    <a:pt x="101" y="9"/>
                  </a:lnTo>
                  <a:lnTo>
                    <a:pt x="103" y="10"/>
                  </a:lnTo>
                  <a:lnTo>
                    <a:pt x="103" y="10"/>
                  </a:lnTo>
                  <a:lnTo>
                    <a:pt x="103" y="10"/>
                  </a:lnTo>
                  <a:lnTo>
                    <a:pt x="103" y="12"/>
                  </a:lnTo>
                  <a:lnTo>
                    <a:pt x="103" y="12"/>
                  </a:lnTo>
                  <a:lnTo>
                    <a:pt x="104" y="13"/>
                  </a:lnTo>
                  <a:lnTo>
                    <a:pt x="103" y="13"/>
                  </a:lnTo>
                  <a:lnTo>
                    <a:pt x="103" y="14"/>
                  </a:lnTo>
                  <a:lnTo>
                    <a:pt x="22" y="173"/>
                  </a:lnTo>
                  <a:lnTo>
                    <a:pt x="22" y="175"/>
                  </a:lnTo>
                  <a:lnTo>
                    <a:pt x="20" y="175"/>
                  </a:lnTo>
                  <a:lnTo>
                    <a:pt x="20" y="175"/>
                  </a:lnTo>
                  <a:lnTo>
                    <a:pt x="19" y="175"/>
                  </a:lnTo>
                  <a:lnTo>
                    <a:pt x="19" y="176"/>
                  </a:lnTo>
                  <a:lnTo>
                    <a:pt x="19" y="176"/>
                  </a:lnTo>
                  <a:lnTo>
                    <a:pt x="18" y="176"/>
                  </a:lnTo>
                  <a:lnTo>
                    <a:pt x="16" y="176"/>
                  </a:lnTo>
                  <a:lnTo>
                    <a:pt x="2" y="167"/>
                  </a:lnTo>
                  <a:lnTo>
                    <a:pt x="2" y="167"/>
                  </a:lnTo>
                  <a:lnTo>
                    <a:pt x="0" y="167"/>
                  </a:lnTo>
                  <a:lnTo>
                    <a:pt x="0" y="166"/>
                  </a:lnTo>
                  <a:lnTo>
                    <a:pt x="0" y="166"/>
                  </a:lnTo>
                  <a:lnTo>
                    <a:pt x="0" y="164"/>
                  </a:lnTo>
                  <a:lnTo>
                    <a:pt x="0" y="164"/>
                  </a:lnTo>
                  <a:lnTo>
                    <a:pt x="0" y="163"/>
                  </a:lnTo>
                  <a:lnTo>
                    <a:pt x="0" y="162"/>
                  </a:lnTo>
                  <a:lnTo>
                    <a:pt x="81" y="3"/>
                  </a:lnTo>
                  <a:lnTo>
                    <a:pt x="83" y="3"/>
                  </a:lnTo>
                  <a:lnTo>
                    <a:pt x="83" y="1"/>
                  </a:lnTo>
                  <a:lnTo>
                    <a:pt x="84" y="1"/>
                  </a:lnTo>
                  <a:lnTo>
                    <a:pt x="84" y="1"/>
                  </a:lnTo>
                  <a:lnTo>
                    <a:pt x="84" y="1"/>
                  </a:lnTo>
                  <a:lnTo>
                    <a:pt x="85" y="0"/>
                  </a:lnTo>
                  <a:lnTo>
                    <a:pt x="85" y="1"/>
                  </a:lnTo>
                  <a:lnTo>
                    <a:pt x="87" y="1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4" name="Freeform 648"/>
            <p:cNvSpPr>
              <a:spLocks/>
            </p:cNvSpPr>
            <p:nvPr/>
          </p:nvSpPr>
          <p:spPr bwMode="auto">
            <a:xfrm>
              <a:off x="6333137" y="5271200"/>
              <a:ext cx="129396" cy="176679"/>
            </a:xfrm>
            <a:custGeom>
              <a:avLst/>
              <a:gdLst/>
              <a:ahLst/>
              <a:cxnLst>
                <a:cxn ang="0">
                  <a:pos x="87" y="1"/>
                </a:cxn>
                <a:cxn ang="0">
                  <a:pos x="101" y="9"/>
                </a:cxn>
                <a:cxn ang="0">
                  <a:pos x="103" y="10"/>
                </a:cxn>
                <a:cxn ang="0">
                  <a:pos x="103" y="12"/>
                </a:cxn>
                <a:cxn ang="0">
                  <a:pos x="104" y="13"/>
                </a:cxn>
                <a:cxn ang="0">
                  <a:pos x="103" y="13"/>
                </a:cxn>
                <a:cxn ang="0">
                  <a:pos x="103" y="14"/>
                </a:cxn>
                <a:cxn ang="0">
                  <a:pos x="22" y="173"/>
                </a:cxn>
                <a:cxn ang="0">
                  <a:pos x="22" y="175"/>
                </a:cxn>
                <a:cxn ang="0">
                  <a:pos x="20" y="175"/>
                </a:cxn>
                <a:cxn ang="0">
                  <a:pos x="19" y="175"/>
                </a:cxn>
                <a:cxn ang="0">
                  <a:pos x="19" y="176"/>
                </a:cxn>
                <a:cxn ang="0">
                  <a:pos x="18" y="176"/>
                </a:cxn>
                <a:cxn ang="0">
                  <a:pos x="16" y="176"/>
                </a:cxn>
                <a:cxn ang="0">
                  <a:pos x="2" y="167"/>
                </a:cxn>
                <a:cxn ang="0">
                  <a:pos x="0" y="167"/>
                </a:cxn>
                <a:cxn ang="0">
                  <a:pos x="0" y="166"/>
                </a:cxn>
                <a:cxn ang="0">
                  <a:pos x="0" y="164"/>
                </a:cxn>
                <a:cxn ang="0">
                  <a:pos x="0" y="163"/>
                </a:cxn>
                <a:cxn ang="0">
                  <a:pos x="0" y="162"/>
                </a:cxn>
                <a:cxn ang="0">
                  <a:pos x="81" y="3"/>
                </a:cxn>
                <a:cxn ang="0">
                  <a:pos x="83" y="3"/>
                </a:cxn>
                <a:cxn ang="0">
                  <a:pos x="83" y="1"/>
                </a:cxn>
                <a:cxn ang="0">
                  <a:pos x="84" y="1"/>
                </a:cxn>
                <a:cxn ang="0">
                  <a:pos x="85" y="0"/>
                </a:cxn>
                <a:cxn ang="0">
                  <a:pos x="85" y="1"/>
                </a:cxn>
                <a:cxn ang="0">
                  <a:pos x="87" y="1"/>
                </a:cxn>
              </a:cxnLst>
              <a:rect l="0" t="0" r="r" b="b"/>
              <a:pathLst>
                <a:path w="104" h="176">
                  <a:moveTo>
                    <a:pt x="87" y="1"/>
                  </a:moveTo>
                  <a:lnTo>
                    <a:pt x="101" y="9"/>
                  </a:lnTo>
                  <a:lnTo>
                    <a:pt x="103" y="10"/>
                  </a:lnTo>
                  <a:lnTo>
                    <a:pt x="103" y="12"/>
                  </a:lnTo>
                  <a:lnTo>
                    <a:pt x="104" y="13"/>
                  </a:lnTo>
                  <a:lnTo>
                    <a:pt x="103" y="13"/>
                  </a:lnTo>
                  <a:lnTo>
                    <a:pt x="103" y="14"/>
                  </a:lnTo>
                  <a:lnTo>
                    <a:pt x="22" y="173"/>
                  </a:lnTo>
                  <a:lnTo>
                    <a:pt x="22" y="175"/>
                  </a:lnTo>
                  <a:lnTo>
                    <a:pt x="20" y="175"/>
                  </a:lnTo>
                  <a:lnTo>
                    <a:pt x="19" y="175"/>
                  </a:lnTo>
                  <a:lnTo>
                    <a:pt x="19" y="176"/>
                  </a:lnTo>
                  <a:lnTo>
                    <a:pt x="18" y="176"/>
                  </a:lnTo>
                  <a:lnTo>
                    <a:pt x="16" y="176"/>
                  </a:lnTo>
                  <a:lnTo>
                    <a:pt x="2" y="167"/>
                  </a:lnTo>
                  <a:lnTo>
                    <a:pt x="0" y="167"/>
                  </a:lnTo>
                  <a:lnTo>
                    <a:pt x="0" y="166"/>
                  </a:lnTo>
                  <a:lnTo>
                    <a:pt x="0" y="164"/>
                  </a:lnTo>
                  <a:lnTo>
                    <a:pt x="0" y="163"/>
                  </a:lnTo>
                  <a:lnTo>
                    <a:pt x="0" y="162"/>
                  </a:lnTo>
                  <a:lnTo>
                    <a:pt x="81" y="3"/>
                  </a:lnTo>
                  <a:lnTo>
                    <a:pt x="83" y="3"/>
                  </a:lnTo>
                  <a:lnTo>
                    <a:pt x="83" y="1"/>
                  </a:lnTo>
                  <a:lnTo>
                    <a:pt x="84" y="1"/>
                  </a:lnTo>
                  <a:lnTo>
                    <a:pt x="85" y="0"/>
                  </a:lnTo>
                  <a:lnTo>
                    <a:pt x="85" y="1"/>
                  </a:lnTo>
                  <a:lnTo>
                    <a:pt x="87" y="1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5" name="Freeform 649"/>
            <p:cNvSpPr>
              <a:spLocks/>
            </p:cNvSpPr>
            <p:nvPr/>
          </p:nvSpPr>
          <p:spPr bwMode="auto">
            <a:xfrm>
              <a:off x="6439619" y="5271200"/>
              <a:ext cx="21566" cy="10039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3"/>
                </a:cxn>
                <a:cxn ang="0">
                  <a:pos x="16" y="10"/>
                </a:cxn>
                <a:cxn ang="0">
                  <a:pos x="18" y="7"/>
                </a:cxn>
                <a:cxn ang="0">
                  <a:pos x="2" y="0"/>
                </a:cxn>
              </a:cxnLst>
              <a:rect l="0" t="0" r="r" b="b"/>
              <a:pathLst>
                <a:path w="18" h="10">
                  <a:moveTo>
                    <a:pt x="2" y="0"/>
                  </a:moveTo>
                  <a:lnTo>
                    <a:pt x="0" y="3"/>
                  </a:lnTo>
                  <a:lnTo>
                    <a:pt x="16" y="10"/>
                  </a:lnTo>
                  <a:lnTo>
                    <a:pt x="18" y="7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6" name="Freeform 650"/>
            <p:cNvSpPr>
              <a:spLocks/>
            </p:cNvSpPr>
            <p:nvPr/>
          </p:nvSpPr>
          <p:spPr bwMode="auto">
            <a:xfrm>
              <a:off x="6439619" y="5271200"/>
              <a:ext cx="21566" cy="10039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3"/>
                </a:cxn>
                <a:cxn ang="0">
                  <a:pos x="16" y="10"/>
                </a:cxn>
                <a:cxn ang="0">
                  <a:pos x="18" y="7"/>
                </a:cxn>
                <a:cxn ang="0">
                  <a:pos x="2" y="0"/>
                </a:cxn>
              </a:cxnLst>
              <a:rect l="0" t="0" r="r" b="b"/>
              <a:pathLst>
                <a:path w="18" h="10">
                  <a:moveTo>
                    <a:pt x="2" y="0"/>
                  </a:moveTo>
                  <a:lnTo>
                    <a:pt x="0" y="3"/>
                  </a:lnTo>
                  <a:lnTo>
                    <a:pt x="16" y="10"/>
                  </a:lnTo>
                  <a:lnTo>
                    <a:pt x="18" y="7"/>
                  </a:lnTo>
                  <a:lnTo>
                    <a:pt x="2" y="0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7" name="Freeform 651"/>
            <p:cNvSpPr>
              <a:spLocks/>
            </p:cNvSpPr>
            <p:nvPr/>
          </p:nvSpPr>
          <p:spPr bwMode="auto">
            <a:xfrm>
              <a:off x="6358746" y="5284251"/>
              <a:ext cx="103787" cy="160618"/>
            </a:xfrm>
            <a:custGeom>
              <a:avLst/>
              <a:gdLst/>
              <a:ahLst/>
              <a:cxnLst>
                <a:cxn ang="0">
                  <a:pos x="81" y="0"/>
                </a:cxn>
                <a:cxn ang="0">
                  <a:pos x="0" y="159"/>
                </a:cxn>
                <a:cxn ang="0">
                  <a:pos x="3" y="160"/>
                </a:cxn>
                <a:cxn ang="0">
                  <a:pos x="84" y="1"/>
                </a:cxn>
                <a:cxn ang="0">
                  <a:pos x="81" y="0"/>
                </a:cxn>
              </a:cxnLst>
              <a:rect l="0" t="0" r="r" b="b"/>
              <a:pathLst>
                <a:path w="84" h="160">
                  <a:moveTo>
                    <a:pt x="81" y="0"/>
                  </a:moveTo>
                  <a:lnTo>
                    <a:pt x="0" y="159"/>
                  </a:lnTo>
                  <a:lnTo>
                    <a:pt x="3" y="160"/>
                  </a:lnTo>
                  <a:lnTo>
                    <a:pt x="84" y="1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8" name="Freeform 652"/>
            <p:cNvSpPr>
              <a:spLocks/>
            </p:cNvSpPr>
            <p:nvPr/>
          </p:nvSpPr>
          <p:spPr bwMode="auto">
            <a:xfrm>
              <a:off x="6358746" y="5284251"/>
              <a:ext cx="103787" cy="160618"/>
            </a:xfrm>
            <a:custGeom>
              <a:avLst/>
              <a:gdLst/>
              <a:ahLst/>
              <a:cxnLst>
                <a:cxn ang="0">
                  <a:pos x="81" y="0"/>
                </a:cxn>
                <a:cxn ang="0">
                  <a:pos x="0" y="159"/>
                </a:cxn>
                <a:cxn ang="0">
                  <a:pos x="3" y="160"/>
                </a:cxn>
                <a:cxn ang="0">
                  <a:pos x="84" y="1"/>
                </a:cxn>
                <a:cxn ang="0">
                  <a:pos x="81" y="0"/>
                </a:cxn>
              </a:cxnLst>
              <a:rect l="0" t="0" r="r" b="b"/>
              <a:pathLst>
                <a:path w="84" h="160">
                  <a:moveTo>
                    <a:pt x="81" y="0"/>
                  </a:moveTo>
                  <a:lnTo>
                    <a:pt x="0" y="159"/>
                  </a:lnTo>
                  <a:lnTo>
                    <a:pt x="3" y="160"/>
                  </a:lnTo>
                  <a:lnTo>
                    <a:pt x="84" y="1"/>
                  </a:lnTo>
                  <a:lnTo>
                    <a:pt x="81" y="0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9" name="Freeform 653"/>
            <p:cNvSpPr>
              <a:spLocks/>
            </p:cNvSpPr>
            <p:nvPr/>
          </p:nvSpPr>
          <p:spPr bwMode="auto">
            <a:xfrm>
              <a:off x="6353355" y="5443864"/>
              <a:ext cx="8087" cy="5020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3" y="5"/>
                </a:cxn>
                <a:cxn ang="0">
                  <a:pos x="4" y="5"/>
                </a:cxn>
                <a:cxn ang="0">
                  <a:pos x="6" y="5"/>
                </a:cxn>
                <a:cxn ang="0">
                  <a:pos x="6" y="4"/>
                </a:cxn>
                <a:cxn ang="0">
                  <a:pos x="7" y="3"/>
                </a:cxn>
                <a:cxn ang="0">
                  <a:pos x="7" y="1"/>
                </a:cxn>
                <a:cxn ang="0">
                  <a:pos x="4" y="0"/>
                </a:cxn>
                <a:cxn ang="0">
                  <a:pos x="4" y="1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3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0" y="5"/>
                </a:cxn>
              </a:cxnLst>
              <a:rect l="0" t="0" r="r" b="b"/>
              <a:pathLst>
                <a:path w="7" h="5">
                  <a:moveTo>
                    <a:pt x="0" y="5"/>
                  </a:moveTo>
                  <a:lnTo>
                    <a:pt x="2" y="5"/>
                  </a:lnTo>
                  <a:lnTo>
                    <a:pt x="2" y="5"/>
                  </a:lnTo>
                  <a:lnTo>
                    <a:pt x="3" y="5"/>
                  </a:lnTo>
                  <a:lnTo>
                    <a:pt x="4" y="5"/>
                  </a:lnTo>
                  <a:lnTo>
                    <a:pt x="6" y="5"/>
                  </a:lnTo>
                  <a:lnTo>
                    <a:pt x="6" y="4"/>
                  </a:lnTo>
                  <a:lnTo>
                    <a:pt x="7" y="3"/>
                  </a:lnTo>
                  <a:lnTo>
                    <a:pt x="7" y="1"/>
                  </a:lnTo>
                  <a:lnTo>
                    <a:pt x="4" y="0"/>
                  </a:lnTo>
                  <a:lnTo>
                    <a:pt x="4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0" name="Freeform 654"/>
            <p:cNvSpPr>
              <a:spLocks/>
            </p:cNvSpPr>
            <p:nvPr/>
          </p:nvSpPr>
          <p:spPr bwMode="auto">
            <a:xfrm>
              <a:off x="6353355" y="5443864"/>
              <a:ext cx="8087" cy="5020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2" y="5"/>
                </a:cxn>
                <a:cxn ang="0">
                  <a:pos x="3" y="5"/>
                </a:cxn>
                <a:cxn ang="0">
                  <a:pos x="4" y="5"/>
                </a:cxn>
                <a:cxn ang="0">
                  <a:pos x="6" y="5"/>
                </a:cxn>
                <a:cxn ang="0">
                  <a:pos x="6" y="4"/>
                </a:cxn>
                <a:cxn ang="0">
                  <a:pos x="7" y="3"/>
                </a:cxn>
                <a:cxn ang="0">
                  <a:pos x="7" y="1"/>
                </a:cxn>
                <a:cxn ang="0">
                  <a:pos x="4" y="0"/>
                </a:cxn>
                <a:cxn ang="0">
                  <a:pos x="4" y="1"/>
                </a:cxn>
                <a:cxn ang="0">
                  <a:pos x="3" y="1"/>
                </a:cxn>
                <a:cxn ang="0">
                  <a:pos x="3" y="3"/>
                </a:cxn>
                <a:cxn ang="0">
                  <a:pos x="2" y="3"/>
                </a:cxn>
                <a:cxn ang="0">
                  <a:pos x="0" y="5"/>
                </a:cxn>
              </a:cxnLst>
              <a:rect l="0" t="0" r="r" b="b"/>
              <a:pathLst>
                <a:path w="7" h="5">
                  <a:moveTo>
                    <a:pt x="0" y="5"/>
                  </a:moveTo>
                  <a:lnTo>
                    <a:pt x="2" y="5"/>
                  </a:lnTo>
                  <a:lnTo>
                    <a:pt x="3" y="5"/>
                  </a:lnTo>
                  <a:lnTo>
                    <a:pt x="4" y="5"/>
                  </a:lnTo>
                  <a:lnTo>
                    <a:pt x="6" y="5"/>
                  </a:lnTo>
                  <a:lnTo>
                    <a:pt x="6" y="4"/>
                  </a:lnTo>
                  <a:lnTo>
                    <a:pt x="7" y="3"/>
                  </a:lnTo>
                  <a:lnTo>
                    <a:pt x="7" y="1"/>
                  </a:lnTo>
                  <a:lnTo>
                    <a:pt x="4" y="0"/>
                  </a:lnTo>
                  <a:lnTo>
                    <a:pt x="4" y="1"/>
                  </a:lnTo>
                  <a:lnTo>
                    <a:pt x="3" y="1"/>
                  </a:lnTo>
                  <a:lnTo>
                    <a:pt x="3" y="3"/>
                  </a:lnTo>
                  <a:lnTo>
                    <a:pt x="2" y="3"/>
                  </a:lnTo>
                  <a:lnTo>
                    <a:pt x="0" y="5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1" name="Freeform 655"/>
            <p:cNvSpPr>
              <a:spLocks/>
            </p:cNvSpPr>
            <p:nvPr/>
          </p:nvSpPr>
          <p:spPr bwMode="auto">
            <a:xfrm>
              <a:off x="6333137" y="5437841"/>
              <a:ext cx="22913" cy="11043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4"/>
                </a:cxn>
                <a:cxn ang="0">
                  <a:pos x="16" y="11"/>
                </a:cxn>
                <a:cxn ang="0">
                  <a:pos x="18" y="9"/>
                </a:cxn>
                <a:cxn ang="0">
                  <a:pos x="2" y="0"/>
                </a:cxn>
              </a:cxnLst>
              <a:rect l="0" t="0" r="r" b="b"/>
              <a:pathLst>
                <a:path w="18" h="11">
                  <a:moveTo>
                    <a:pt x="2" y="0"/>
                  </a:moveTo>
                  <a:lnTo>
                    <a:pt x="0" y="4"/>
                  </a:lnTo>
                  <a:lnTo>
                    <a:pt x="16" y="11"/>
                  </a:lnTo>
                  <a:lnTo>
                    <a:pt x="18" y="9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2" name="Freeform 656"/>
            <p:cNvSpPr>
              <a:spLocks/>
            </p:cNvSpPr>
            <p:nvPr/>
          </p:nvSpPr>
          <p:spPr bwMode="auto">
            <a:xfrm>
              <a:off x="6333137" y="5437841"/>
              <a:ext cx="22913" cy="11043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4"/>
                </a:cxn>
                <a:cxn ang="0">
                  <a:pos x="16" y="11"/>
                </a:cxn>
                <a:cxn ang="0">
                  <a:pos x="18" y="9"/>
                </a:cxn>
                <a:cxn ang="0">
                  <a:pos x="2" y="0"/>
                </a:cxn>
              </a:cxnLst>
              <a:rect l="0" t="0" r="r" b="b"/>
              <a:pathLst>
                <a:path w="18" h="11">
                  <a:moveTo>
                    <a:pt x="2" y="0"/>
                  </a:moveTo>
                  <a:lnTo>
                    <a:pt x="0" y="4"/>
                  </a:lnTo>
                  <a:lnTo>
                    <a:pt x="16" y="11"/>
                  </a:lnTo>
                  <a:lnTo>
                    <a:pt x="18" y="9"/>
                  </a:lnTo>
                  <a:lnTo>
                    <a:pt x="2" y="0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3" name="Freeform 657"/>
            <p:cNvSpPr>
              <a:spLocks/>
            </p:cNvSpPr>
            <p:nvPr/>
          </p:nvSpPr>
          <p:spPr bwMode="auto">
            <a:xfrm>
              <a:off x="6329093" y="5433826"/>
              <a:ext cx="8087" cy="8031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1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0" y="4"/>
                </a:cxn>
                <a:cxn ang="0">
                  <a:pos x="2" y="4"/>
                </a:cxn>
                <a:cxn ang="0">
                  <a:pos x="2" y="5"/>
                </a:cxn>
                <a:cxn ang="0">
                  <a:pos x="3" y="7"/>
                </a:cxn>
                <a:cxn ang="0">
                  <a:pos x="3" y="8"/>
                </a:cxn>
                <a:cxn ang="0">
                  <a:pos x="5" y="4"/>
                </a:cxn>
                <a:cxn ang="0">
                  <a:pos x="6" y="4"/>
                </a:cxn>
                <a:cxn ang="0">
                  <a:pos x="5" y="4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5" y="1"/>
                </a:cxn>
                <a:cxn ang="0">
                  <a:pos x="5" y="1"/>
                </a:cxn>
                <a:cxn ang="0">
                  <a:pos x="2" y="0"/>
                </a:cxn>
              </a:cxnLst>
              <a:rect l="0" t="0" r="r" b="b"/>
              <a:pathLst>
                <a:path w="6" h="8">
                  <a:moveTo>
                    <a:pt x="2" y="0"/>
                  </a:moveTo>
                  <a:lnTo>
                    <a:pt x="2" y="1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4"/>
                  </a:lnTo>
                  <a:lnTo>
                    <a:pt x="2" y="5"/>
                  </a:lnTo>
                  <a:lnTo>
                    <a:pt x="3" y="7"/>
                  </a:lnTo>
                  <a:lnTo>
                    <a:pt x="3" y="8"/>
                  </a:lnTo>
                  <a:lnTo>
                    <a:pt x="5" y="4"/>
                  </a:lnTo>
                  <a:lnTo>
                    <a:pt x="6" y="4"/>
                  </a:lnTo>
                  <a:lnTo>
                    <a:pt x="5" y="4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1"/>
                  </a:lnTo>
                  <a:lnTo>
                    <a:pt x="5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4" name="Freeform 658"/>
            <p:cNvSpPr>
              <a:spLocks/>
            </p:cNvSpPr>
            <p:nvPr/>
          </p:nvSpPr>
          <p:spPr bwMode="auto">
            <a:xfrm>
              <a:off x="6329093" y="5433826"/>
              <a:ext cx="8087" cy="8031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1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0" y="4"/>
                </a:cxn>
                <a:cxn ang="0">
                  <a:pos x="2" y="4"/>
                </a:cxn>
                <a:cxn ang="0">
                  <a:pos x="2" y="5"/>
                </a:cxn>
                <a:cxn ang="0">
                  <a:pos x="3" y="7"/>
                </a:cxn>
                <a:cxn ang="0">
                  <a:pos x="3" y="8"/>
                </a:cxn>
                <a:cxn ang="0">
                  <a:pos x="5" y="4"/>
                </a:cxn>
                <a:cxn ang="0">
                  <a:pos x="6" y="4"/>
                </a:cxn>
                <a:cxn ang="0">
                  <a:pos x="5" y="4"/>
                </a:cxn>
                <a:cxn ang="0">
                  <a:pos x="5" y="2"/>
                </a:cxn>
                <a:cxn ang="0">
                  <a:pos x="5" y="1"/>
                </a:cxn>
                <a:cxn ang="0">
                  <a:pos x="2" y="0"/>
                </a:cxn>
              </a:cxnLst>
              <a:rect l="0" t="0" r="r" b="b"/>
              <a:pathLst>
                <a:path w="6" h="8">
                  <a:moveTo>
                    <a:pt x="2" y="0"/>
                  </a:moveTo>
                  <a:lnTo>
                    <a:pt x="2" y="1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4"/>
                  </a:lnTo>
                  <a:lnTo>
                    <a:pt x="2" y="5"/>
                  </a:lnTo>
                  <a:lnTo>
                    <a:pt x="3" y="7"/>
                  </a:lnTo>
                  <a:lnTo>
                    <a:pt x="3" y="8"/>
                  </a:lnTo>
                  <a:lnTo>
                    <a:pt x="5" y="4"/>
                  </a:lnTo>
                  <a:lnTo>
                    <a:pt x="6" y="4"/>
                  </a:lnTo>
                  <a:lnTo>
                    <a:pt x="5" y="4"/>
                  </a:lnTo>
                  <a:lnTo>
                    <a:pt x="5" y="2"/>
                  </a:lnTo>
                  <a:lnTo>
                    <a:pt x="5" y="1"/>
                  </a:lnTo>
                  <a:lnTo>
                    <a:pt x="2" y="0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5" name="Freeform 659"/>
            <p:cNvSpPr>
              <a:spLocks/>
            </p:cNvSpPr>
            <p:nvPr/>
          </p:nvSpPr>
          <p:spPr bwMode="auto">
            <a:xfrm>
              <a:off x="6331789" y="5274212"/>
              <a:ext cx="106483" cy="160618"/>
            </a:xfrm>
            <a:custGeom>
              <a:avLst/>
              <a:gdLst/>
              <a:ahLst/>
              <a:cxnLst>
                <a:cxn ang="0">
                  <a:pos x="81" y="0"/>
                </a:cxn>
                <a:cxn ang="0">
                  <a:pos x="0" y="159"/>
                </a:cxn>
                <a:cxn ang="0">
                  <a:pos x="3" y="160"/>
                </a:cxn>
                <a:cxn ang="0">
                  <a:pos x="85" y="1"/>
                </a:cxn>
                <a:cxn ang="0">
                  <a:pos x="81" y="0"/>
                </a:cxn>
              </a:cxnLst>
              <a:rect l="0" t="0" r="r" b="b"/>
              <a:pathLst>
                <a:path w="85" h="160">
                  <a:moveTo>
                    <a:pt x="81" y="0"/>
                  </a:moveTo>
                  <a:lnTo>
                    <a:pt x="0" y="159"/>
                  </a:lnTo>
                  <a:lnTo>
                    <a:pt x="3" y="160"/>
                  </a:lnTo>
                  <a:lnTo>
                    <a:pt x="85" y="1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6" name="Freeform 660"/>
            <p:cNvSpPr>
              <a:spLocks/>
            </p:cNvSpPr>
            <p:nvPr/>
          </p:nvSpPr>
          <p:spPr bwMode="auto">
            <a:xfrm>
              <a:off x="6331789" y="5274212"/>
              <a:ext cx="106483" cy="160618"/>
            </a:xfrm>
            <a:custGeom>
              <a:avLst/>
              <a:gdLst/>
              <a:ahLst/>
              <a:cxnLst>
                <a:cxn ang="0">
                  <a:pos x="81" y="0"/>
                </a:cxn>
                <a:cxn ang="0">
                  <a:pos x="0" y="159"/>
                </a:cxn>
                <a:cxn ang="0">
                  <a:pos x="3" y="160"/>
                </a:cxn>
                <a:cxn ang="0">
                  <a:pos x="85" y="1"/>
                </a:cxn>
                <a:cxn ang="0">
                  <a:pos x="81" y="0"/>
                </a:cxn>
              </a:cxnLst>
              <a:rect l="0" t="0" r="r" b="b"/>
              <a:pathLst>
                <a:path w="85" h="160">
                  <a:moveTo>
                    <a:pt x="81" y="0"/>
                  </a:moveTo>
                  <a:lnTo>
                    <a:pt x="0" y="159"/>
                  </a:lnTo>
                  <a:lnTo>
                    <a:pt x="3" y="160"/>
                  </a:lnTo>
                  <a:lnTo>
                    <a:pt x="85" y="1"/>
                  </a:lnTo>
                  <a:lnTo>
                    <a:pt x="81" y="0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7" name="Freeform 661"/>
            <p:cNvSpPr>
              <a:spLocks/>
            </p:cNvSpPr>
            <p:nvPr/>
          </p:nvSpPr>
          <p:spPr bwMode="auto">
            <a:xfrm>
              <a:off x="6369529" y="5287262"/>
              <a:ext cx="130745" cy="176679"/>
            </a:xfrm>
            <a:custGeom>
              <a:avLst/>
              <a:gdLst/>
              <a:ahLst/>
              <a:cxnLst>
                <a:cxn ang="0">
                  <a:pos x="87" y="0"/>
                </a:cxn>
                <a:cxn ang="0">
                  <a:pos x="103" y="9"/>
                </a:cxn>
                <a:cxn ang="0">
                  <a:pos x="104" y="9"/>
                </a:cxn>
                <a:cxn ang="0">
                  <a:pos x="104" y="9"/>
                </a:cxn>
                <a:cxn ang="0">
                  <a:pos x="104" y="10"/>
                </a:cxn>
                <a:cxn ang="0">
                  <a:pos x="105" y="10"/>
                </a:cxn>
                <a:cxn ang="0">
                  <a:pos x="104" y="11"/>
                </a:cxn>
                <a:cxn ang="0">
                  <a:pos x="104" y="11"/>
                </a:cxn>
                <a:cxn ang="0">
                  <a:pos x="104" y="13"/>
                </a:cxn>
                <a:cxn ang="0">
                  <a:pos x="22" y="173"/>
                </a:cxn>
                <a:cxn ang="0">
                  <a:pos x="22" y="174"/>
                </a:cxn>
                <a:cxn ang="0">
                  <a:pos x="22" y="174"/>
                </a:cxn>
                <a:cxn ang="0">
                  <a:pos x="22" y="174"/>
                </a:cxn>
                <a:cxn ang="0">
                  <a:pos x="20" y="176"/>
                </a:cxn>
                <a:cxn ang="0">
                  <a:pos x="20" y="176"/>
                </a:cxn>
                <a:cxn ang="0">
                  <a:pos x="20" y="176"/>
                </a:cxn>
                <a:cxn ang="0">
                  <a:pos x="19" y="174"/>
                </a:cxn>
                <a:cxn ang="0">
                  <a:pos x="19" y="176"/>
                </a:cxn>
                <a:cxn ang="0">
                  <a:pos x="2" y="167"/>
                </a:cxn>
                <a:cxn ang="0">
                  <a:pos x="2" y="166"/>
                </a:cxn>
                <a:cxn ang="0">
                  <a:pos x="2" y="166"/>
                </a:cxn>
                <a:cxn ang="0">
                  <a:pos x="0" y="166"/>
                </a:cxn>
                <a:cxn ang="0">
                  <a:pos x="2" y="166"/>
                </a:cxn>
                <a:cxn ang="0">
                  <a:pos x="0" y="164"/>
                </a:cxn>
                <a:cxn ang="0">
                  <a:pos x="2" y="164"/>
                </a:cxn>
                <a:cxn ang="0">
                  <a:pos x="0" y="163"/>
                </a:cxn>
                <a:cxn ang="0">
                  <a:pos x="2" y="163"/>
                </a:cxn>
                <a:cxn ang="0">
                  <a:pos x="82" y="1"/>
                </a:cxn>
                <a:cxn ang="0">
                  <a:pos x="84" y="1"/>
                </a:cxn>
                <a:cxn ang="0">
                  <a:pos x="84" y="0"/>
                </a:cxn>
                <a:cxn ang="0">
                  <a:pos x="84" y="0"/>
                </a:cxn>
                <a:cxn ang="0">
                  <a:pos x="85" y="0"/>
                </a:cxn>
                <a:cxn ang="0">
                  <a:pos x="85" y="0"/>
                </a:cxn>
                <a:cxn ang="0">
                  <a:pos x="87" y="0"/>
                </a:cxn>
                <a:cxn ang="0">
                  <a:pos x="87" y="0"/>
                </a:cxn>
              </a:cxnLst>
              <a:rect l="0" t="0" r="r" b="b"/>
              <a:pathLst>
                <a:path w="105" h="176">
                  <a:moveTo>
                    <a:pt x="87" y="0"/>
                  </a:moveTo>
                  <a:lnTo>
                    <a:pt x="103" y="9"/>
                  </a:lnTo>
                  <a:lnTo>
                    <a:pt x="104" y="9"/>
                  </a:lnTo>
                  <a:lnTo>
                    <a:pt x="104" y="9"/>
                  </a:lnTo>
                  <a:lnTo>
                    <a:pt x="104" y="10"/>
                  </a:lnTo>
                  <a:lnTo>
                    <a:pt x="105" y="10"/>
                  </a:lnTo>
                  <a:lnTo>
                    <a:pt x="104" y="11"/>
                  </a:lnTo>
                  <a:lnTo>
                    <a:pt x="104" y="11"/>
                  </a:lnTo>
                  <a:lnTo>
                    <a:pt x="104" y="13"/>
                  </a:lnTo>
                  <a:lnTo>
                    <a:pt x="22" y="173"/>
                  </a:lnTo>
                  <a:lnTo>
                    <a:pt x="22" y="174"/>
                  </a:lnTo>
                  <a:lnTo>
                    <a:pt x="22" y="174"/>
                  </a:lnTo>
                  <a:lnTo>
                    <a:pt x="22" y="174"/>
                  </a:lnTo>
                  <a:lnTo>
                    <a:pt x="20" y="176"/>
                  </a:lnTo>
                  <a:lnTo>
                    <a:pt x="20" y="176"/>
                  </a:lnTo>
                  <a:lnTo>
                    <a:pt x="20" y="176"/>
                  </a:lnTo>
                  <a:lnTo>
                    <a:pt x="19" y="174"/>
                  </a:lnTo>
                  <a:lnTo>
                    <a:pt x="19" y="176"/>
                  </a:lnTo>
                  <a:lnTo>
                    <a:pt x="2" y="167"/>
                  </a:lnTo>
                  <a:lnTo>
                    <a:pt x="2" y="166"/>
                  </a:lnTo>
                  <a:lnTo>
                    <a:pt x="2" y="166"/>
                  </a:lnTo>
                  <a:lnTo>
                    <a:pt x="0" y="166"/>
                  </a:lnTo>
                  <a:lnTo>
                    <a:pt x="2" y="166"/>
                  </a:lnTo>
                  <a:lnTo>
                    <a:pt x="0" y="164"/>
                  </a:lnTo>
                  <a:lnTo>
                    <a:pt x="2" y="164"/>
                  </a:lnTo>
                  <a:lnTo>
                    <a:pt x="0" y="163"/>
                  </a:lnTo>
                  <a:lnTo>
                    <a:pt x="2" y="163"/>
                  </a:lnTo>
                  <a:lnTo>
                    <a:pt x="82" y="1"/>
                  </a:lnTo>
                  <a:lnTo>
                    <a:pt x="84" y="1"/>
                  </a:lnTo>
                  <a:lnTo>
                    <a:pt x="84" y="0"/>
                  </a:lnTo>
                  <a:lnTo>
                    <a:pt x="84" y="0"/>
                  </a:lnTo>
                  <a:lnTo>
                    <a:pt x="85" y="0"/>
                  </a:lnTo>
                  <a:lnTo>
                    <a:pt x="85" y="0"/>
                  </a:lnTo>
                  <a:lnTo>
                    <a:pt x="87" y="0"/>
                  </a:lnTo>
                  <a:lnTo>
                    <a:pt x="87" y="0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8" name="Freeform 662"/>
            <p:cNvSpPr>
              <a:spLocks/>
            </p:cNvSpPr>
            <p:nvPr/>
          </p:nvSpPr>
          <p:spPr bwMode="auto">
            <a:xfrm>
              <a:off x="6369529" y="5287262"/>
              <a:ext cx="130745" cy="176679"/>
            </a:xfrm>
            <a:custGeom>
              <a:avLst/>
              <a:gdLst/>
              <a:ahLst/>
              <a:cxnLst>
                <a:cxn ang="0">
                  <a:pos x="87" y="0"/>
                </a:cxn>
                <a:cxn ang="0">
                  <a:pos x="103" y="9"/>
                </a:cxn>
                <a:cxn ang="0">
                  <a:pos x="104" y="9"/>
                </a:cxn>
                <a:cxn ang="0">
                  <a:pos x="104" y="10"/>
                </a:cxn>
                <a:cxn ang="0">
                  <a:pos x="105" y="10"/>
                </a:cxn>
                <a:cxn ang="0">
                  <a:pos x="104" y="11"/>
                </a:cxn>
                <a:cxn ang="0">
                  <a:pos x="104" y="13"/>
                </a:cxn>
                <a:cxn ang="0">
                  <a:pos x="22" y="173"/>
                </a:cxn>
                <a:cxn ang="0">
                  <a:pos x="22" y="174"/>
                </a:cxn>
                <a:cxn ang="0">
                  <a:pos x="20" y="176"/>
                </a:cxn>
                <a:cxn ang="0">
                  <a:pos x="19" y="174"/>
                </a:cxn>
                <a:cxn ang="0">
                  <a:pos x="19" y="176"/>
                </a:cxn>
                <a:cxn ang="0">
                  <a:pos x="2" y="167"/>
                </a:cxn>
                <a:cxn ang="0">
                  <a:pos x="2" y="166"/>
                </a:cxn>
                <a:cxn ang="0">
                  <a:pos x="0" y="166"/>
                </a:cxn>
                <a:cxn ang="0">
                  <a:pos x="2" y="166"/>
                </a:cxn>
                <a:cxn ang="0">
                  <a:pos x="0" y="164"/>
                </a:cxn>
                <a:cxn ang="0">
                  <a:pos x="2" y="164"/>
                </a:cxn>
                <a:cxn ang="0">
                  <a:pos x="0" y="163"/>
                </a:cxn>
                <a:cxn ang="0">
                  <a:pos x="2" y="163"/>
                </a:cxn>
                <a:cxn ang="0">
                  <a:pos x="82" y="1"/>
                </a:cxn>
                <a:cxn ang="0">
                  <a:pos x="84" y="1"/>
                </a:cxn>
                <a:cxn ang="0">
                  <a:pos x="84" y="0"/>
                </a:cxn>
                <a:cxn ang="0">
                  <a:pos x="85" y="0"/>
                </a:cxn>
                <a:cxn ang="0">
                  <a:pos x="87" y="0"/>
                </a:cxn>
              </a:cxnLst>
              <a:rect l="0" t="0" r="r" b="b"/>
              <a:pathLst>
                <a:path w="105" h="176">
                  <a:moveTo>
                    <a:pt x="87" y="0"/>
                  </a:moveTo>
                  <a:lnTo>
                    <a:pt x="103" y="9"/>
                  </a:lnTo>
                  <a:lnTo>
                    <a:pt x="104" y="9"/>
                  </a:lnTo>
                  <a:lnTo>
                    <a:pt x="104" y="10"/>
                  </a:lnTo>
                  <a:lnTo>
                    <a:pt x="105" y="10"/>
                  </a:lnTo>
                  <a:lnTo>
                    <a:pt x="104" y="11"/>
                  </a:lnTo>
                  <a:lnTo>
                    <a:pt x="104" y="13"/>
                  </a:lnTo>
                  <a:lnTo>
                    <a:pt x="22" y="173"/>
                  </a:lnTo>
                  <a:lnTo>
                    <a:pt x="22" y="174"/>
                  </a:lnTo>
                  <a:lnTo>
                    <a:pt x="20" y="176"/>
                  </a:lnTo>
                  <a:lnTo>
                    <a:pt x="19" y="174"/>
                  </a:lnTo>
                  <a:lnTo>
                    <a:pt x="19" y="176"/>
                  </a:lnTo>
                  <a:lnTo>
                    <a:pt x="2" y="167"/>
                  </a:lnTo>
                  <a:lnTo>
                    <a:pt x="2" y="166"/>
                  </a:lnTo>
                  <a:lnTo>
                    <a:pt x="0" y="166"/>
                  </a:lnTo>
                  <a:lnTo>
                    <a:pt x="2" y="166"/>
                  </a:lnTo>
                  <a:lnTo>
                    <a:pt x="0" y="164"/>
                  </a:lnTo>
                  <a:lnTo>
                    <a:pt x="2" y="164"/>
                  </a:lnTo>
                  <a:lnTo>
                    <a:pt x="0" y="163"/>
                  </a:lnTo>
                  <a:lnTo>
                    <a:pt x="2" y="163"/>
                  </a:lnTo>
                  <a:lnTo>
                    <a:pt x="82" y="1"/>
                  </a:lnTo>
                  <a:lnTo>
                    <a:pt x="84" y="1"/>
                  </a:lnTo>
                  <a:lnTo>
                    <a:pt x="84" y="0"/>
                  </a:lnTo>
                  <a:lnTo>
                    <a:pt x="85" y="0"/>
                  </a:lnTo>
                  <a:lnTo>
                    <a:pt x="87" y="0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9" name="Freeform 663"/>
            <p:cNvSpPr>
              <a:spLocks/>
            </p:cNvSpPr>
            <p:nvPr/>
          </p:nvSpPr>
          <p:spPr bwMode="auto">
            <a:xfrm>
              <a:off x="6477359" y="5285254"/>
              <a:ext cx="21566" cy="12046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3"/>
                </a:cxn>
                <a:cxn ang="0">
                  <a:pos x="16" y="12"/>
                </a:cxn>
                <a:cxn ang="0">
                  <a:pos x="17" y="9"/>
                </a:cxn>
                <a:cxn ang="0">
                  <a:pos x="1" y="0"/>
                </a:cxn>
              </a:cxnLst>
              <a:rect l="0" t="0" r="r" b="b"/>
              <a:pathLst>
                <a:path w="17" h="12">
                  <a:moveTo>
                    <a:pt x="1" y="0"/>
                  </a:moveTo>
                  <a:lnTo>
                    <a:pt x="0" y="3"/>
                  </a:lnTo>
                  <a:lnTo>
                    <a:pt x="16" y="12"/>
                  </a:lnTo>
                  <a:lnTo>
                    <a:pt x="17" y="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0" name="Freeform 664"/>
            <p:cNvSpPr>
              <a:spLocks/>
            </p:cNvSpPr>
            <p:nvPr/>
          </p:nvSpPr>
          <p:spPr bwMode="auto">
            <a:xfrm>
              <a:off x="6477359" y="5285254"/>
              <a:ext cx="21566" cy="12046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3"/>
                </a:cxn>
                <a:cxn ang="0">
                  <a:pos x="16" y="12"/>
                </a:cxn>
                <a:cxn ang="0">
                  <a:pos x="17" y="9"/>
                </a:cxn>
                <a:cxn ang="0">
                  <a:pos x="1" y="0"/>
                </a:cxn>
              </a:cxnLst>
              <a:rect l="0" t="0" r="r" b="b"/>
              <a:pathLst>
                <a:path w="17" h="12">
                  <a:moveTo>
                    <a:pt x="1" y="0"/>
                  </a:moveTo>
                  <a:lnTo>
                    <a:pt x="0" y="3"/>
                  </a:lnTo>
                  <a:lnTo>
                    <a:pt x="16" y="12"/>
                  </a:lnTo>
                  <a:lnTo>
                    <a:pt x="17" y="9"/>
                  </a:lnTo>
                  <a:lnTo>
                    <a:pt x="1" y="0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1" name="Freeform 665"/>
            <p:cNvSpPr>
              <a:spLocks/>
            </p:cNvSpPr>
            <p:nvPr/>
          </p:nvSpPr>
          <p:spPr bwMode="auto">
            <a:xfrm>
              <a:off x="6497578" y="5294289"/>
              <a:ext cx="5392" cy="7027"/>
            </a:xfrm>
            <a:custGeom>
              <a:avLst/>
              <a:gdLst/>
              <a:ahLst/>
              <a:cxnLst>
                <a:cxn ang="0">
                  <a:pos x="2" y="7"/>
                </a:cxn>
                <a:cxn ang="0">
                  <a:pos x="4" y="6"/>
                </a:cxn>
                <a:cxn ang="0">
                  <a:pos x="4" y="4"/>
                </a:cxn>
                <a:cxn ang="0">
                  <a:pos x="4" y="4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2" y="7"/>
                </a:cxn>
              </a:cxnLst>
              <a:rect l="0" t="0" r="r" b="b"/>
              <a:pathLst>
                <a:path w="4" h="7">
                  <a:moveTo>
                    <a:pt x="2" y="7"/>
                  </a:moveTo>
                  <a:lnTo>
                    <a:pt x="4" y="6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3"/>
                  </a:lnTo>
                  <a:lnTo>
                    <a:pt x="4" y="3"/>
                  </a:lnTo>
                  <a:lnTo>
                    <a:pt x="2" y="2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4"/>
                  </a:lnTo>
                  <a:lnTo>
                    <a:pt x="2" y="7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2" name="Freeform 666"/>
            <p:cNvSpPr>
              <a:spLocks/>
            </p:cNvSpPr>
            <p:nvPr/>
          </p:nvSpPr>
          <p:spPr bwMode="auto">
            <a:xfrm>
              <a:off x="6497578" y="5294289"/>
              <a:ext cx="5392" cy="7027"/>
            </a:xfrm>
            <a:custGeom>
              <a:avLst/>
              <a:gdLst/>
              <a:ahLst/>
              <a:cxnLst>
                <a:cxn ang="0">
                  <a:pos x="2" y="7"/>
                </a:cxn>
                <a:cxn ang="0">
                  <a:pos x="4" y="6"/>
                </a:cxn>
                <a:cxn ang="0">
                  <a:pos x="4" y="4"/>
                </a:cxn>
                <a:cxn ang="0">
                  <a:pos x="4" y="3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2" y="7"/>
                </a:cxn>
              </a:cxnLst>
              <a:rect l="0" t="0" r="r" b="b"/>
              <a:pathLst>
                <a:path w="4" h="7">
                  <a:moveTo>
                    <a:pt x="2" y="7"/>
                  </a:moveTo>
                  <a:lnTo>
                    <a:pt x="4" y="6"/>
                  </a:lnTo>
                  <a:lnTo>
                    <a:pt x="4" y="4"/>
                  </a:lnTo>
                  <a:lnTo>
                    <a:pt x="4" y="3"/>
                  </a:lnTo>
                  <a:lnTo>
                    <a:pt x="2" y="2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3"/>
                  </a:lnTo>
                  <a:lnTo>
                    <a:pt x="0" y="4"/>
                  </a:lnTo>
                  <a:lnTo>
                    <a:pt x="2" y="7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3" name="Freeform 667"/>
            <p:cNvSpPr>
              <a:spLocks/>
            </p:cNvSpPr>
            <p:nvPr/>
          </p:nvSpPr>
          <p:spPr bwMode="auto">
            <a:xfrm>
              <a:off x="6391095" y="5460930"/>
              <a:ext cx="9436" cy="4015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3" y="4"/>
                </a:cxn>
                <a:cxn ang="0">
                  <a:pos x="5" y="4"/>
                </a:cxn>
                <a:cxn ang="0">
                  <a:pos x="5" y="3"/>
                </a:cxn>
                <a:cxn ang="0">
                  <a:pos x="6" y="3"/>
                </a:cxn>
                <a:cxn ang="0">
                  <a:pos x="6" y="1"/>
                </a:cxn>
                <a:cxn ang="0">
                  <a:pos x="8" y="1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2" y="1"/>
                </a:cxn>
                <a:cxn ang="0">
                  <a:pos x="0" y="4"/>
                </a:cxn>
              </a:cxnLst>
              <a:rect l="0" t="0" r="r" b="b"/>
              <a:pathLst>
                <a:path w="8" h="4">
                  <a:moveTo>
                    <a:pt x="0" y="4"/>
                  </a:moveTo>
                  <a:lnTo>
                    <a:pt x="2" y="4"/>
                  </a:lnTo>
                  <a:lnTo>
                    <a:pt x="2" y="4"/>
                  </a:lnTo>
                  <a:lnTo>
                    <a:pt x="3" y="4"/>
                  </a:lnTo>
                  <a:lnTo>
                    <a:pt x="5" y="4"/>
                  </a:lnTo>
                  <a:lnTo>
                    <a:pt x="5" y="3"/>
                  </a:lnTo>
                  <a:lnTo>
                    <a:pt x="6" y="3"/>
                  </a:lnTo>
                  <a:lnTo>
                    <a:pt x="6" y="1"/>
                  </a:lnTo>
                  <a:lnTo>
                    <a:pt x="8" y="1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4" name="Freeform 668"/>
            <p:cNvSpPr>
              <a:spLocks/>
            </p:cNvSpPr>
            <p:nvPr/>
          </p:nvSpPr>
          <p:spPr bwMode="auto">
            <a:xfrm>
              <a:off x="6391095" y="5460930"/>
              <a:ext cx="9436" cy="4015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2" y="4"/>
                </a:cxn>
                <a:cxn ang="0">
                  <a:pos x="3" y="4"/>
                </a:cxn>
                <a:cxn ang="0">
                  <a:pos x="5" y="4"/>
                </a:cxn>
                <a:cxn ang="0">
                  <a:pos x="5" y="3"/>
                </a:cxn>
                <a:cxn ang="0">
                  <a:pos x="6" y="3"/>
                </a:cxn>
                <a:cxn ang="0">
                  <a:pos x="6" y="1"/>
                </a:cxn>
                <a:cxn ang="0">
                  <a:pos x="8" y="1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2" y="1"/>
                </a:cxn>
                <a:cxn ang="0">
                  <a:pos x="0" y="4"/>
                </a:cxn>
              </a:cxnLst>
              <a:rect l="0" t="0" r="r" b="b"/>
              <a:pathLst>
                <a:path w="8" h="4">
                  <a:moveTo>
                    <a:pt x="0" y="4"/>
                  </a:moveTo>
                  <a:lnTo>
                    <a:pt x="2" y="4"/>
                  </a:lnTo>
                  <a:lnTo>
                    <a:pt x="3" y="4"/>
                  </a:lnTo>
                  <a:lnTo>
                    <a:pt x="5" y="4"/>
                  </a:lnTo>
                  <a:lnTo>
                    <a:pt x="5" y="3"/>
                  </a:lnTo>
                  <a:lnTo>
                    <a:pt x="6" y="3"/>
                  </a:lnTo>
                  <a:lnTo>
                    <a:pt x="6" y="1"/>
                  </a:lnTo>
                  <a:lnTo>
                    <a:pt x="8" y="1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0" y="4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5" name="Freeform 669"/>
            <p:cNvSpPr>
              <a:spLocks/>
            </p:cNvSpPr>
            <p:nvPr/>
          </p:nvSpPr>
          <p:spPr bwMode="auto">
            <a:xfrm>
              <a:off x="6372225" y="5453903"/>
              <a:ext cx="21566" cy="11043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3"/>
                </a:cxn>
                <a:cxn ang="0">
                  <a:pos x="15" y="11"/>
                </a:cxn>
                <a:cxn ang="0">
                  <a:pos x="17" y="8"/>
                </a:cxn>
                <a:cxn ang="0">
                  <a:pos x="1" y="0"/>
                </a:cxn>
              </a:cxnLst>
              <a:rect l="0" t="0" r="r" b="b"/>
              <a:pathLst>
                <a:path w="17" h="11">
                  <a:moveTo>
                    <a:pt x="1" y="0"/>
                  </a:moveTo>
                  <a:lnTo>
                    <a:pt x="0" y="3"/>
                  </a:lnTo>
                  <a:lnTo>
                    <a:pt x="15" y="11"/>
                  </a:lnTo>
                  <a:lnTo>
                    <a:pt x="17" y="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6" name="Freeform 670"/>
            <p:cNvSpPr>
              <a:spLocks/>
            </p:cNvSpPr>
            <p:nvPr/>
          </p:nvSpPr>
          <p:spPr bwMode="auto">
            <a:xfrm>
              <a:off x="6372225" y="5453903"/>
              <a:ext cx="21566" cy="11043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3"/>
                </a:cxn>
                <a:cxn ang="0">
                  <a:pos x="15" y="11"/>
                </a:cxn>
                <a:cxn ang="0">
                  <a:pos x="17" y="8"/>
                </a:cxn>
                <a:cxn ang="0">
                  <a:pos x="1" y="0"/>
                </a:cxn>
              </a:cxnLst>
              <a:rect l="0" t="0" r="r" b="b"/>
              <a:pathLst>
                <a:path w="17" h="11">
                  <a:moveTo>
                    <a:pt x="1" y="0"/>
                  </a:moveTo>
                  <a:lnTo>
                    <a:pt x="0" y="3"/>
                  </a:lnTo>
                  <a:lnTo>
                    <a:pt x="15" y="11"/>
                  </a:lnTo>
                  <a:lnTo>
                    <a:pt x="17" y="8"/>
                  </a:lnTo>
                  <a:lnTo>
                    <a:pt x="1" y="0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7" name="Freeform 671"/>
            <p:cNvSpPr>
              <a:spLocks/>
            </p:cNvSpPr>
            <p:nvPr/>
          </p:nvSpPr>
          <p:spPr bwMode="auto">
            <a:xfrm>
              <a:off x="6368182" y="5448884"/>
              <a:ext cx="5392" cy="803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6"/>
                </a:cxn>
                <a:cxn ang="0">
                  <a:pos x="1" y="6"/>
                </a:cxn>
                <a:cxn ang="0">
                  <a:pos x="3" y="8"/>
                </a:cxn>
                <a:cxn ang="0">
                  <a:pos x="4" y="5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4" y="2"/>
                </a:cxn>
                <a:cxn ang="0">
                  <a:pos x="0" y="0"/>
                </a:cxn>
              </a:cxnLst>
              <a:rect l="0" t="0" r="r" b="b"/>
              <a:pathLst>
                <a:path w="4" h="8">
                  <a:moveTo>
                    <a:pt x="0" y="0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6"/>
                  </a:lnTo>
                  <a:lnTo>
                    <a:pt x="3" y="8"/>
                  </a:lnTo>
                  <a:lnTo>
                    <a:pt x="4" y="5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8" name="Freeform 672"/>
            <p:cNvSpPr>
              <a:spLocks/>
            </p:cNvSpPr>
            <p:nvPr/>
          </p:nvSpPr>
          <p:spPr bwMode="auto">
            <a:xfrm>
              <a:off x="6368182" y="5448884"/>
              <a:ext cx="5392" cy="803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6"/>
                </a:cxn>
                <a:cxn ang="0">
                  <a:pos x="1" y="6"/>
                </a:cxn>
                <a:cxn ang="0">
                  <a:pos x="3" y="8"/>
                </a:cxn>
                <a:cxn ang="0">
                  <a:pos x="4" y="5"/>
                </a:cxn>
                <a:cxn ang="0">
                  <a:pos x="4" y="3"/>
                </a:cxn>
                <a:cxn ang="0">
                  <a:pos x="4" y="2"/>
                </a:cxn>
                <a:cxn ang="0">
                  <a:pos x="0" y="0"/>
                </a:cxn>
              </a:cxnLst>
              <a:rect l="0" t="0" r="r" b="b"/>
              <a:pathLst>
                <a:path w="4" h="8">
                  <a:moveTo>
                    <a:pt x="0" y="0"/>
                  </a:moveTo>
                  <a:lnTo>
                    <a:pt x="0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6"/>
                  </a:lnTo>
                  <a:lnTo>
                    <a:pt x="3" y="8"/>
                  </a:lnTo>
                  <a:lnTo>
                    <a:pt x="4" y="5"/>
                  </a:lnTo>
                  <a:lnTo>
                    <a:pt x="4" y="3"/>
                  </a:lnTo>
                  <a:lnTo>
                    <a:pt x="4" y="2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9" name="Freeform 673"/>
            <p:cNvSpPr>
              <a:spLocks/>
            </p:cNvSpPr>
            <p:nvPr/>
          </p:nvSpPr>
          <p:spPr bwMode="auto">
            <a:xfrm>
              <a:off x="6368182" y="5288266"/>
              <a:ext cx="106482" cy="162625"/>
            </a:xfrm>
            <a:custGeom>
              <a:avLst/>
              <a:gdLst/>
              <a:ahLst/>
              <a:cxnLst>
                <a:cxn ang="0">
                  <a:pos x="82" y="0"/>
                </a:cxn>
                <a:cxn ang="0">
                  <a:pos x="0" y="160"/>
                </a:cxn>
                <a:cxn ang="0">
                  <a:pos x="4" y="162"/>
                </a:cxn>
                <a:cxn ang="0">
                  <a:pos x="85" y="2"/>
                </a:cxn>
                <a:cxn ang="0">
                  <a:pos x="82" y="0"/>
                </a:cxn>
              </a:cxnLst>
              <a:rect l="0" t="0" r="r" b="b"/>
              <a:pathLst>
                <a:path w="85" h="162">
                  <a:moveTo>
                    <a:pt x="82" y="0"/>
                  </a:moveTo>
                  <a:lnTo>
                    <a:pt x="0" y="160"/>
                  </a:lnTo>
                  <a:lnTo>
                    <a:pt x="4" y="162"/>
                  </a:lnTo>
                  <a:lnTo>
                    <a:pt x="85" y="2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0" name="Freeform 674"/>
            <p:cNvSpPr>
              <a:spLocks/>
            </p:cNvSpPr>
            <p:nvPr/>
          </p:nvSpPr>
          <p:spPr bwMode="auto">
            <a:xfrm>
              <a:off x="6368182" y="5288266"/>
              <a:ext cx="106482" cy="162625"/>
            </a:xfrm>
            <a:custGeom>
              <a:avLst/>
              <a:gdLst/>
              <a:ahLst/>
              <a:cxnLst>
                <a:cxn ang="0">
                  <a:pos x="82" y="0"/>
                </a:cxn>
                <a:cxn ang="0">
                  <a:pos x="0" y="160"/>
                </a:cxn>
                <a:cxn ang="0">
                  <a:pos x="4" y="162"/>
                </a:cxn>
                <a:cxn ang="0">
                  <a:pos x="85" y="2"/>
                </a:cxn>
                <a:cxn ang="0">
                  <a:pos x="82" y="0"/>
                </a:cxn>
              </a:cxnLst>
              <a:rect l="0" t="0" r="r" b="b"/>
              <a:pathLst>
                <a:path w="85" h="162">
                  <a:moveTo>
                    <a:pt x="82" y="0"/>
                  </a:moveTo>
                  <a:lnTo>
                    <a:pt x="0" y="160"/>
                  </a:lnTo>
                  <a:lnTo>
                    <a:pt x="4" y="162"/>
                  </a:lnTo>
                  <a:lnTo>
                    <a:pt x="85" y="2"/>
                  </a:lnTo>
                  <a:lnTo>
                    <a:pt x="82" y="0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1" name="Freeform 675"/>
            <p:cNvSpPr>
              <a:spLocks/>
            </p:cNvSpPr>
            <p:nvPr/>
          </p:nvSpPr>
          <p:spPr bwMode="auto">
            <a:xfrm>
              <a:off x="6470620" y="5285254"/>
              <a:ext cx="8087" cy="5020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1" y="0"/>
                </a:cxn>
                <a:cxn ang="0">
                  <a:pos x="1" y="2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3" y="5"/>
                </a:cxn>
                <a:cxn ang="0">
                  <a:pos x="4" y="5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6" y="3"/>
                </a:cxn>
                <a:cxn ang="0">
                  <a:pos x="7" y="0"/>
                </a:cxn>
              </a:cxnLst>
              <a:rect l="0" t="0" r="r" b="b"/>
              <a:pathLst>
                <a:path w="7" h="5">
                  <a:moveTo>
                    <a:pt x="7" y="0"/>
                  </a:moveTo>
                  <a:lnTo>
                    <a:pt x="6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3"/>
                  </a:lnTo>
                  <a:lnTo>
                    <a:pt x="3" y="5"/>
                  </a:lnTo>
                  <a:lnTo>
                    <a:pt x="4" y="5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6" y="3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2" name="Freeform 676"/>
            <p:cNvSpPr>
              <a:spLocks/>
            </p:cNvSpPr>
            <p:nvPr/>
          </p:nvSpPr>
          <p:spPr bwMode="auto">
            <a:xfrm>
              <a:off x="6470620" y="5285254"/>
              <a:ext cx="8087" cy="5020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1" y="0"/>
                </a:cxn>
                <a:cxn ang="0">
                  <a:pos x="1" y="2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3" y="5"/>
                </a:cxn>
                <a:cxn ang="0">
                  <a:pos x="4" y="5"/>
                </a:cxn>
                <a:cxn ang="0">
                  <a:pos x="4" y="3"/>
                </a:cxn>
                <a:cxn ang="0">
                  <a:pos x="6" y="3"/>
                </a:cxn>
                <a:cxn ang="0">
                  <a:pos x="7" y="0"/>
                </a:cxn>
              </a:cxnLst>
              <a:rect l="0" t="0" r="r" b="b"/>
              <a:pathLst>
                <a:path w="7" h="5">
                  <a:moveTo>
                    <a:pt x="7" y="0"/>
                  </a:move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3"/>
                  </a:lnTo>
                  <a:lnTo>
                    <a:pt x="3" y="5"/>
                  </a:lnTo>
                  <a:lnTo>
                    <a:pt x="4" y="5"/>
                  </a:lnTo>
                  <a:lnTo>
                    <a:pt x="4" y="3"/>
                  </a:lnTo>
                  <a:lnTo>
                    <a:pt x="6" y="3"/>
                  </a:lnTo>
                  <a:lnTo>
                    <a:pt x="7" y="0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3" name="Freeform 677"/>
            <p:cNvSpPr>
              <a:spLocks/>
            </p:cNvSpPr>
            <p:nvPr/>
          </p:nvSpPr>
          <p:spPr bwMode="auto">
            <a:xfrm>
              <a:off x="6147130" y="5365563"/>
              <a:ext cx="14826" cy="11043"/>
            </a:xfrm>
            <a:custGeom>
              <a:avLst/>
              <a:gdLst/>
              <a:ahLst/>
              <a:cxnLst>
                <a:cxn ang="0">
                  <a:pos x="7" y="11"/>
                </a:cxn>
                <a:cxn ang="0">
                  <a:pos x="9" y="8"/>
                </a:cxn>
                <a:cxn ang="0">
                  <a:pos x="9" y="7"/>
                </a:cxn>
                <a:cxn ang="0">
                  <a:pos x="10" y="7"/>
                </a:cxn>
                <a:cxn ang="0">
                  <a:pos x="10" y="6"/>
                </a:cxn>
                <a:cxn ang="0">
                  <a:pos x="10" y="6"/>
                </a:cxn>
                <a:cxn ang="0">
                  <a:pos x="10" y="4"/>
                </a:cxn>
                <a:cxn ang="0">
                  <a:pos x="10" y="4"/>
                </a:cxn>
                <a:cxn ang="0">
                  <a:pos x="12" y="3"/>
                </a:cxn>
                <a:cxn ang="0">
                  <a:pos x="5" y="0"/>
                </a:cxn>
                <a:cxn ang="0">
                  <a:pos x="5" y="1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2" y="4"/>
                </a:cxn>
                <a:cxn ang="0">
                  <a:pos x="2" y="6"/>
                </a:cxn>
                <a:cxn ang="0">
                  <a:pos x="0" y="8"/>
                </a:cxn>
                <a:cxn ang="0">
                  <a:pos x="7" y="11"/>
                </a:cxn>
              </a:cxnLst>
              <a:rect l="0" t="0" r="r" b="b"/>
              <a:pathLst>
                <a:path w="12" h="11">
                  <a:moveTo>
                    <a:pt x="7" y="11"/>
                  </a:moveTo>
                  <a:lnTo>
                    <a:pt x="9" y="8"/>
                  </a:lnTo>
                  <a:lnTo>
                    <a:pt x="9" y="7"/>
                  </a:lnTo>
                  <a:lnTo>
                    <a:pt x="10" y="7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2" y="3"/>
                  </a:lnTo>
                  <a:lnTo>
                    <a:pt x="5" y="0"/>
                  </a:lnTo>
                  <a:lnTo>
                    <a:pt x="5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3"/>
                  </a:lnTo>
                  <a:lnTo>
                    <a:pt x="3" y="3"/>
                  </a:lnTo>
                  <a:lnTo>
                    <a:pt x="2" y="4"/>
                  </a:lnTo>
                  <a:lnTo>
                    <a:pt x="2" y="6"/>
                  </a:lnTo>
                  <a:lnTo>
                    <a:pt x="0" y="8"/>
                  </a:lnTo>
                  <a:lnTo>
                    <a:pt x="7" y="11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4" name="Freeform 678"/>
            <p:cNvSpPr>
              <a:spLocks/>
            </p:cNvSpPr>
            <p:nvPr/>
          </p:nvSpPr>
          <p:spPr bwMode="auto">
            <a:xfrm>
              <a:off x="6147130" y="5365563"/>
              <a:ext cx="14826" cy="11043"/>
            </a:xfrm>
            <a:custGeom>
              <a:avLst/>
              <a:gdLst/>
              <a:ahLst/>
              <a:cxnLst>
                <a:cxn ang="0">
                  <a:pos x="7" y="11"/>
                </a:cxn>
                <a:cxn ang="0">
                  <a:pos x="9" y="8"/>
                </a:cxn>
                <a:cxn ang="0">
                  <a:pos x="9" y="7"/>
                </a:cxn>
                <a:cxn ang="0">
                  <a:pos x="10" y="7"/>
                </a:cxn>
                <a:cxn ang="0">
                  <a:pos x="10" y="6"/>
                </a:cxn>
                <a:cxn ang="0">
                  <a:pos x="10" y="4"/>
                </a:cxn>
                <a:cxn ang="0">
                  <a:pos x="12" y="3"/>
                </a:cxn>
                <a:cxn ang="0">
                  <a:pos x="5" y="0"/>
                </a:cxn>
                <a:cxn ang="0">
                  <a:pos x="5" y="1"/>
                </a:cxn>
                <a:cxn ang="0">
                  <a:pos x="3" y="1"/>
                </a:cxn>
                <a:cxn ang="0">
                  <a:pos x="3" y="3"/>
                </a:cxn>
                <a:cxn ang="0">
                  <a:pos x="2" y="4"/>
                </a:cxn>
                <a:cxn ang="0">
                  <a:pos x="2" y="6"/>
                </a:cxn>
                <a:cxn ang="0">
                  <a:pos x="0" y="8"/>
                </a:cxn>
                <a:cxn ang="0">
                  <a:pos x="7" y="11"/>
                </a:cxn>
              </a:cxnLst>
              <a:rect l="0" t="0" r="r" b="b"/>
              <a:pathLst>
                <a:path w="12" h="11">
                  <a:moveTo>
                    <a:pt x="7" y="11"/>
                  </a:moveTo>
                  <a:lnTo>
                    <a:pt x="9" y="8"/>
                  </a:lnTo>
                  <a:lnTo>
                    <a:pt x="9" y="7"/>
                  </a:lnTo>
                  <a:lnTo>
                    <a:pt x="10" y="7"/>
                  </a:lnTo>
                  <a:lnTo>
                    <a:pt x="10" y="6"/>
                  </a:lnTo>
                  <a:lnTo>
                    <a:pt x="10" y="4"/>
                  </a:lnTo>
                  <a:lnTo>
                    <a:pt x="12" y="3"/>
                  </a:lnTo>
                  <a:lnTo>
                    <a:pt x="5" y="0"/>
                  </a:lnTo>
                  <a:lnTo>
                    <a:pt x="5" y="1"/>
                  </a:lnTo>
                  <a:lnTo>
                    <a:pt x="3" y="1"/>
                  </a:lnTo>
                  <a:lnTo>
                    <a:pt x="3" y="3"/>
                  </a:lnTo>
                  <a:lnTo>
                    <a:pt x="2" y="4"/>
                  </a:lnTo>
                  <a:lnTo>
                    <a:pt x="2" y="6"/>
                  </a:lnTo>
                  <a:lnTo>
                    <a:pt x="0" y="8"/>
                  </a:lnTo>
                  <a:lnTo>
                    <a:pt x="7" y="11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5" name="Freeform 679"/>
            <p:cNvSpPr>
              <a:spLocks/>
            </p:cNvSpPr>
            <p:nvPr/>
          </p:nvSpPr>
          <p:spPr bwMode="auto">
            <a:xfrm>
              <a:off x="6141738" y="5373594"/>
              <a:ext cx="20218" cy="29112"/>
            </a:xfrm>
            <a:custGeom>
              <a:avLst/>
              <a:gdLst/>
              <a:ahLst/>
              <a:cxnLst>
                <a:cxn ang="0">
                  <a:pos x="16" y="22"/>
                </a:cxn>
                <a:cxn ang="0">
                  <a:pos x="11" y="19"/>
                </a:cxn>
                <a:cxn ang="0">
                  <a:pos x="9" y="18"/>
                </a:cxn>
                <a:cxn ang="0">
                  <a:pos x="9" y="16"/>
                </a:cxn>
                <a:cxn ang="0">
                  <a:pos x="7" y="13"/>
                </a:cxn>
                <a:cxn ang="0">
                  <a:pos x="7" y="12"/>
                </a:cxn>
                <a:cxn ang="0">
                  <a:pos x="9" y="9"/>
                </a:cxn>
                <a:cxn ang="0">
                  <a:pos x="9" y="8"/>
                </a:cxn>
                <a:cxn ang="0">
                  <a:pos x="11" y="3"/>
                </a:cxn>
                <a:cxn ang="0">
                  <a:pos x="4" y="0"/>
                </a:cxn>
                <a:cxn ang="0">
                  <a:pos x="3" y="3"/>
                </a:cxn>
                <a:cxn ang="0">
                  <a:pos x="1" y="6"/>
                </a:cxn>
                <a:cxn ang="0">
                  <a:pos x="0" y="11"/>
                </a:cxn>
                <a:cxn ang="0">
                  <a:pos x="0" y="15"/>
                </a:cxn>
                <a:cxn ang="0">
                  <a:pos x="1" y="18"/>
                </a:cxn>
                <a:cxn ang="0">
                  <a:pos x="4" y="22"/>
                </a:cxn>
                <a:cxn ang="0">
                  <a:pos x="7" y="25"/>
                </a:cxn>
                <a:cxn ang="0">
                  <a:pos x="13" y="29"/>
                </a:cxn>
                <a:cxn ang="0">
                  <a:pos x="16" y="22"/>
                </a:cxn>
              </a:cxnLst>
              <a:rect l="0" t="0" r="r" b="b"/>
              <a:pathLst>
                <a:path w="16" h="29">
                  <a:moveTo>
                    <a:pt x="16" y="22"/>
                  </a:moveTo>
                  <a:lnTo>
                    <a:pt x="11" y="19"/>
                  </a:lnTo>
                  <a:lnTo>
                    <a:pt x="9" y="18"/>
                  </a:lnTo>
                  <a:lnTo>
                    <a:pt x="9" y="16"/>
                  </a:lnTo>
                  <a:lnTo>
                    <a:pt x="7" y="13"/>
                  </a:lnTo>
                  <a:lnTo>
                    <a:pt x="7" y="12"/>
                  </a:lnTo>
                  <a:lnTo>
                    <a:pt x="9" y="9"/>
                  </a:lnTo>
                  <a:lnTo>
                    <a:pt x="9" y="8"/>
                  </a:lnTo>
                  <a:lnTo>
                    <a:pt x="11" y="3"/>
                  </a:lnTo>
                  <a:lnTo>
                    <a:pt x="4" y="0"/>
                  </a:lnTo>
                  <a:lnTo>
                    <a:pt x="3" y="3"/>
                  </a:lnTo>
                  <a:lnTo>
                    <a:pt x="1" y="6"/>
                  </a:lnTo>
                  <a:lnTo>
                    <a:pt x="0" y="11"/>
                  </a:lnTo>
                  <a:lnTo>
                    <a:pt x="0" y="15"/>
                  </a:lnTo>
                  <a:lnTo>
                    <a:pt x="1" y="18"/>
                  </a:lnTo>
                  <a:lnTo>
                    <a:pt x="4" y="22"/>
                  </a:lnTo>
                  <a:lnTo>
                    <a:pt x="7" y="25"/>
                  </a:lnTo>
                  <a:lnTo>
                    <a:pt x="13" y="29"/>
                  </a:lnTo>
                  <a:lnTo>
                    <a:pt x="16" y="22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6" name="Freeform 680"/>
            <p:cNvSpPr>
              <a:spLocks/>
            </p:cNvSpPr>
            <p:nvPr/>
          </p:nvSpPr>
          <p:spPr bwMode="auto">
            <a:xfrm>
              <a:off x="6141738" y="5373594"/>
              <a:ext cx="20218" cy="29112"/>
            </a:xfrm>
            <a:custGeom>
              <a:avLst/>
              <a:gdLst/>
              <a:ahLst/>
              <a:cxnLst>
                <a:cxn ang="0">
                  <a:pos x="16" y="22"/>
                </a:cxn>
                <a:cxn ang="0">
                  <a:pos x="11" y="19"/>
                </a:cxn>
                <a:cxn ang="0">
                  <a:pos x="9" y="18"/>
                </a:cxn>
                <a:cxn ang="0">
                  <a:pos x="9" y="16"/>
                </a:cxn>
                <a:cxn ang="0">
                  <a:pos x="7" y="13"/>
                </a:cxn>
                <a:cxn ang="0">
                  <a:pos x="7" y="12"/>
                </a:cxn>
                <a:cxn ang="0">
                  <a:pos x="9" y="9"/>
                </a:cxn>
                <a:cxn ang="0">
                  <a:pos x="9" y="8"/>
                </a:cxn>
                <a:cxn ang="0">
                  <a:pos x="11" y="3"/>
                </a:cxn>
                <a:cxn ang="0">
                  <a:pos x="4" y="0"/>
                </a:cxn>
                <a:cxn ang="0">
                  <a:pos x="3" y="3"/>
                </a:cxn>
                <a:cxn ang="0">
                  <a:pos x="1" y="6"/>
                </a:cxn>
                <a:cxn ang="0">
                  <a:pos x="0" y="11"/>
                </a:cxn>
                <a:cxn ang="0">
                  <a:pos x="0" y="15"/>
                </a:cxn>
                <a:cxn ang="0">
                  <a:pos x="1" y="18"/>
                </a:cxn>
                <a:cxn ang="0">
                  <a:pos x="4" y="22"/>
                </a:cxn>
                <a:cxn ang="0">
                  <a:pos x="7" y="25"/>
                </a:cxn>
                <a:cxn ang="0">
                  <a:pos x="13" y="29"/>
                </a:cxn>
                <a:cxn ang="0">
                  <a:pos x="16" y="22"/>
                </a:cxn>
              </a:cxnLst>
              <a:rect l="0" t="0" r="r" b="b"/>
              <a:pathLst>
                <a:path w="16" h="29">
                  <a:moveTo>
                    <a:pt x="16" y="22"/>
                  </a:moveTo>
                  <a:lnTo>
                    <a:pt x="11" y="19"/>
                  </a:lnTo>
                  <a:lnTo>
                    <a:pt x="9" y="18"/>
                  </a:lnTo>
                  <a:lnTo>
                    <a:pt x="9" y="16"/>
                  </a:lnTo>
                  <a:lnTo>
                    <a:pt x="7" y="13"/>
                  </a:lnTo>
                  <a:lnTo>
                    <a:pt x="7" y="12"/>
                  </a:lnTo>
                  <a:lnTo>
                    <a:pt x="9" y="9"/>
                  </a:lnTo>
                  <a:lnTo>
                    <a:pt x="9" y="8"/>
                  </a:lnTo>
                  <a:lnTo>
                    <a:pt x="11" y="3"/>
                  </a:lnTo>
                  <a:lnTo>
                    <a:pt x="4" y="0"/>
                  </a:lnTo>
                  <a:lnTo>
                    <a:pt x="3" y="3"/>
                  </a:lnTo>
                  <a:lnTo>
                    <a:pt x="1" y="6"/>
                  </a:lnTo>
                  <a:lnTo>
                    <a:pt x="0" y="11"/>
                  </a:lnTo>
                  <a:lnTo>
                    <a:pt x="0" y="15"/>
                  </a:lnTo>
                  <a:lnTo>
                    <a:pt x="1" y="18"/>
                  </a:lnTo>
                  <a:lnTo>
                    <a:pt x="4" y="22"/>
                  </a:lnTo>
                  <a:lnTo>
                    <a:pt x="7" y="25"/>
                  </a:lnTo>
                  <a:lnTo>
                    <a:pt x="13" y="29"/>
                  </a:lnTo>
                  <a:lnTo>
                    <a:pt x="16" y="22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7" name="Freeform 681"/>
            <p:cNvSpPr>
              <a:spLocks/>
            </p:cNvSpPr>
            <p:nvPr/>
          </p:nvSpPr>
          <p:spPr bwMode="auto">
            <a:xfrm>
              <a:off x="6157913" y="5389656"/>
              <a:ext cx="33697" cy="16062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19" y="3"/>
                </a:cxn>
                <a:cxn ang="0">
                  <a:pos x="17" y="6"/>
                </a:cxn>
                <a:cxn ang="0">
                  <a:pos x="16" y="8"/>
                </a:cxn>
                <a:cxn ang="0">
                  <a:pos x="14" y="9"/>
                </a:cxn>
                <a:cxn ang="0">
                  <a:pos x="13" y="9"/>
                </a:cxn>
                <a:cxn ang="0">
                  <a:pos x="10" y="9"/>
                </a:cxn>
                <a:cxn ang="0">
                  <a:pos x="9" y="8"/>
                </a:cxn>
                <a:cxn ang="0">
                  <a:pos x="3" y="6"/>
                </a:cxn>
                <a:cxn ang="0">
                  <a:pos x="0" y="13"/>
                </a:cxn>
                <a:cxn ang="0">
                  <a:pos x="6" y="15"/>
                </a:cxn>
                <a:cxn ang="0">
                  <a:pos x="10" y="16"/>
                </a:cxn>
                <a:cxn ang="0">
                  <a:pos x="14" y="16"/>
                </a:cxn>
                <a:cxn ang="0">
                  <a:pos x="19" y="15"/>
                </a:cxn>
                <a:cxn ang="0">
                  <a:pos x="20" y="12"/>
                </a:cxn>
                <a:cxn ang="0">
                  <a:pos x="23" y="9"/>
                </a:cxn>
                <a:cxn ang="0">
                  <a:pos x="24" y="6"/>
                </a:cxn>
                <a:cxn ang="0">
                  <a:pos x="27" y="3"/>
                </a:cxn>
                <a:cxn ang="0">
                  <a:pos x="20" y="0"/>
                </a:cxn>
              </a:cxnLst>
              <a:rect l="0" t="0" r="r" b="b"/>
              <a:pathLst>
                <a:path w="27" h="16">
                  <a:moveTo>
                    <a:pt x="20" y="0"/>
                  </a:moveTo>
                  <a:lnTo>
                    <a:pt x="19" y="3"/>
                  </a:lnTo>
                  <a:lnTo>
                    <a:pt x="17" y="6"/>
                  </a:lnTo>
                  <a:lnTo>
                    <a:pt x="16" y="8"/>
                  </a:lnTo>
                  <a:lnTo>
                    <a:pt x="14" y="9"/>
                  </a:lnTo>
                  <a:lnTo>
                    <a:pt x="13" y="9"/>
                  </a:lnTo>
                  <a:lnTo>
                    <a:pt x="10" y="9"/>
                  </a:lnTo>
                  <a:lnTo>
                    <a:pt x="9" y="8"/>
                  </a:lnTo>
                  <a:lnTo>
                    <a:pt x="3" y="6"/>
                  </a:lnTo>
                  <a:lnTo>
                    <a:pt x="0" y="13"/>
                  </a:lnTo>
                  <a:lnTo>
                    <a:pt x="6" y="15"/>
                  </a:lnTo>
                  <a:lnTo>
                    <a:pt x="10" y="16"/>
                  </a:lnTo>
                  <a:lnTo>
                    <a:pt x="14" y="16"/>
                  </a:lnTo>
                  <a:lnTo>
                    <a:pt x="19" y="15"/>
                  </a:lnTo>
                  <a:lnTo>
                    <a:pt x="20" y="12"/>
                  </a:lnTo>
                  <a:lnTo>
                    <a:pt x="23" y="9"/>
                  </a:lnTo>
                  <a:lnTo>
                    <a:pt x="24" y="6"/>
                  </a:lnTo>
                  <a:lnTo>
                    <a:pt x="27" y="3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8" name="Freeform 682"/>
            <p:cNvSpPr>
              <a:spLocks/>
            </p:cNvSpPr>
            <p:nvPr/>
          </p:nvSpPr>
          <p:spPr bwMode="auto">
            <a:xfrm>
              <a:off x="6157913" y="5389656"/>
              <a:ext cx="33697" cy="16062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19" y="3"/>
                </a:cxn>
                <a:cxn ang="0">
                  <a:pos x="17" y="6"/>
                </a:cxn>
                <a:cxn ang="0">
                  <a:pos x="16" y="8"/>
                </a:cxn>
                <a:cxn ang="0">
                  <a:pos x="14" y="9"/>
                </a:cxn>
                <a:cxn ang="0">
                  <a:pos x="13" y="9"/>
                </a:cxn>
                <a:cxn ang="0">
                  <a:pos x="10" y="9"/>
                </a:cxn>
                <a:cxn ang="0">
                  <a:pos x="9" y="8"/>
                </a:cxn>
                <a:cxn ang="0">
                  <a:pos x="3" y="6"/>
                </a:cxn>
                <a:cxn ang="0">
                  <a:pos x="0" y="13"/>
                </a:cxn>
                <a:cxn ang="0">
                  <a:pos x="6" y="15"/>
                </a:cxn>
                <a:cxn ang="0">
                  <a:pos x="10" y="16"/>
                </a:cxn>
                <a:cxn ang="0">
                  <a:pos x="14" y="16"/>
                </a:cxn>
                <a:cxn ang="0">
                  <a:pos x="19" y="15"/>
                </a:cxn>
                <a:cxn ang="0">
                  <a:pos x="20" y="12"/>
                </a:cxn>
                <a:cxn ang="0">
                  <a:pos x="23" y="9"/>
                </a:cxn>
                <a:cxn ang="0">
                  <a:pos x="24" y="6"/>
                </a:cxn>
                <a:cxn ang="0">
                  <a:pos x="27" y="3"/>
                </a:cxn>
                <a:cxn ang="0">
                  <a:pos x="20" y="0"/>
                </a:cxn>
              </a:cxnLst>
              <a:rect l="0" t="0" r="r" b="b"/>
              <a:pathLst>
                <a:path w="27" h="16">
                  <a:moveTo>
                    <a:pt x="20" y="0"/>
                  </a:moveTo>
                  <a:lnTo>
                    <a:pt x="19" y="3"/>
                  </a:lnTo>
                  <a:lnTo>
                    <a:pt x="17" y="6"/>
                  </a:lnTo>
                  <a:lnTo>
                    <a:pt x="16" y="8"/>
                  </a:lnTo>
                  <a:lnTo>
                    <a:pt x="14" y="9"/>
                  </a:lnTo>
                  <a:lnTo>
                    <a:pt x="13" y="9"/>
                  </a:lnTo>
                  <a:lnTo>
                    <a:pt x="10" y="9"/>
                  </a:lnTo>
                  <a:lnTo>
                    <a:pt x="9" y="8"/>
                  </a:lnTo>
                  <a:lnTo>
                    <a:pt x="3" y="6"/>
                  </a:lnTo>
                  <a:lnTo>
                    <a:pt x="0" y="13"/>
                  </a:lnTo>
                  <a:lnTo>
                    <a:pt x="6" y="15"/>
                  </a:lnTo>
                  <a:lnTo>
                    <a:pt x="10" y="16"/>
                  </a:lnTo>
                  <a:lnTo>
                    <a:pt x="14" y="16"/>
                  </a:lnTo>
                  <a:lnTo>
                    <a:pt x="19" y="15"/>
                  </a:lnTo>
                  <a:lnTo>
                    <a:pt x="20" y="12"/>
                  </a:lnTo>
                  <a:lnTo>
                    <a:pt x="23" y="9"/>
                  </a:lnTo>
                  <a:lnTo>
                    <a:pt x="24" y="6"/>
                  </a:lnTo>
                  <a:lnTo>
                    <a:pt x="27" y="3"/>
                  </a:lnTo>
                  <a:lnTo>
                    <a:pt x="20" y="0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9" name="Freeform 683"/>
            <p:cNvSpPr>
              <a:spLocks/>
            </p:cNvSpPr>
            <p:nvPr/>
          </p:nvSpPr>
          <p:spPr bwMode="auto">
            <a:xfrm>
              <a:off x="6183522" y="5379617"/>
              <a:ext cx="14827" cy="13051"/>
            </a:xfrm>
            <a:custGeom>
              <a:avLst/>
              <a:gdLst/>
              <a:ahLst/>
              <a:cxnLst>
                <a:cxn ang="0">
                  <a:pos x="7" y="2"/>
                </a:cxn>
                <a:cxn ang="0">
                  <a:pos x="4" y="0"/>
                </a:cxn>
                <a:cxn ang="0">
                  <a:pos x="0" y="10"/>
                </a:cxn>
                <a:cxn ang="0">
                  <a:pos x="7" y="13"/>
                </a:cxn>
                <a:cxn ang="0">
                  <a:pos x="12" y="3"/>
                </a:cxn>
                <a:cxn ang="0">
                  <a:pos x="7" y="2"/>
                </a:cxn>
              </a:cxnLst>
              <a:rect l="0" t="0" r="r" b="b"/>
              <a:pathLst>
                <a:path w="12" h="13">
                  <a:moveTo>
                    <a:pt x="7" y="2"/>
                  </a:moveTo>
                  <a:lnTo>
                    <a:pt x="4" y="0"/>
                  </a:lnTo>
                  <a:lnTo>
                    <a:pt x="0" y="10"/>
                  </a:lnTo>
                  <a:lnTo>
                    <a:pt x="7" y="13"/>
                  </a:lnTo>
                  <a:lnTo>
                    <a:pt x="12" y="3"/>
                  </a:lnTo>
                  <a:lnTo>
                    <a:pt x="7" y="2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80" name="Freeform 684"/>
            <p:cNvSpPr>
              <a:spLocks/>
            </p:cNvSpPr>
            <p:nvPr/>
          </p:nvSpPr>
          <p:spPr bwMode="auto">
            <a:xfrm>
              <a:off x="6183522" y="5379617"/>
              <a:ext cx="14827" cy="13051"/>
            </a:xfrm>
            <a:custGeom>
              <a:avLst/>
              <a:gdLst/>
              <a:ahLst/>
              <a:cxnLst>
                <a:cxn ang="0">
                  <a:pos x="7" y="2"/>
                </a:cxn>
                <a:cxn ang="0">
                  <a:pos x="4" y="0"/>
                </a:cxn>
                <a:cxn ang="0">
                  <a:pos x="0" y="10"/>
                </a:cxn>
                <a:cxn ang="0">
                  <a:pos x="7" y="13"/>
                </a:cxn>
                <a:cxn ang="0">
                  <a:pos x="12" y="3"/>
                </a:cxn>
                <a:cxn ang="0">
                  <a:pos x="7" y="2"/>
                </a:cxn>
              </a:cxnLst>
              <a:rect l="0" t="0" r="r" b="b"/>
              <a:pathLst>
                <a:path w="12" h="13">
                  <a:moveTo>
                    <a:pt x="7" y="2"/>
                  </a:moveTo>
                  <a:lnTo>
                    <a:pt x="4" y="0"/>
                  </a:lnTo>
                  <a:lnTo>
                    <a:pt x="0" y="10"/>
                  </a:lnTo>
                  <a:lnTo>
                    <a:pt x="7" y="13"/>
                  </a:lnTo>
                  <a:lnTo>
                    <a:pt x="12" y="3"/>
                  </a:lnTo>
                  <a:lnTo>
                    <a:pt x="7" y="2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81" name="Freeform 685"/>
            <p:cNvSpPr>
              <a:spLocks/>
            </p:cNvSpPr>
            <p:nvPr/>
          </p:nvSpPr>
          <p:spPr bwMode="auto">
            <a:xfrm>
              <a:off x="6223958" y="5397687"/>
              <a:ext cx="14827" cy="11043"/>
            </a:xfrm>
            <a:custGeom>
              <a:avLst/>
              <a:gdLst/>
              <a:ahLst/>
              <a:cxnLst>
                <a:cxn ang="0">
                  <a:pos x="7" y="11"/>
                </a:cxn>
                <a:cxn ang="0">
                  <a:pos x="9" y="8"/>
                </a:cxn>
                <a:cxn ang="0">
                  <a:pos x="9" y="7"/>
                </a:cxn>
                <a:cxn ang="0">
                  <a:pos x="10" y="7"/>
                </a:cxn>
                <a:cxn ang="0">
                  <a:pos x="10" y="5"/>
                </a:cxn>
                <a:cxn ang="0">
                  <a:pos x="10" y="5"/>
                </a:cxn>
                <a:cxn ang="0">
                  <a:pos x="10" y="4"/>
                </a:cxn>
                <a:cxn ang="0">
                  <a:pos x="10" y="4"/>
                </a:cxn>
                <a:cxn ang="0">
                  <a:pos x="12" y="2"/>
                </a:cxn>
                <a:cxn ang="0">
                  <a:pos x="5" y="0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2" y="4"/>
                </a:cxn>
                <a:cxn ang="0">
                  <a:pos x="2" y="5"/>
                </a:cxn>
                <a:cxn ang="0">
                  <a:pos x="0" y="8"/>
                </a:cxn>
                <a:cxn ang="0">
                  <a:pos x="7" y="11"/>
                </a:cxn>
              </a:cxnLst>
              <a:rect l="0" t="0" r="r" b="b"/>
              <a:pathLst>
                <a:path w="12" h="11">
                  <a:moveTo>
                    <a:pt x="7" y="11"/>
                  </a:moveTo>
                  <a:lnTo>
                    <a:pt x="9" y="8"/>
                  </a:lnTo>
                  <a:lnTo>
                    <a:pt x="9" y="7"/>
                  </a:lnTo>
                  <a:lnTo>
                    <a:pt x="10" y="7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2" y="2"/>
                  </a:lnTo>
                  <a:lnTo>
                    <a:pt x="5" y="0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2"/>
                  </a:lnTo>
                  <a:lnTo>
                    <a:pt x="3" y="2"/>
                  </a:lnTo>
                  <a:lnTo>
                    <a:pt x="2" y="4"/>
                  </a:lnTo>
                  <a:lnTo>
                    <a:pt x="2" y="5"/>
                  </a:lnTo>
                  <a:lnTo>
                    <a:pt x="0" y="8"/>
                  </a:lnTo>
                  <a:lnTo>
                    <a:pt x="7" y="11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82" name="Freeform 686"/>
            <p:cNvSpPr>
              <a:spLocks/>
            </p:cNvSpPr>
            <p:nvPr/>
          </p:nvSpPr>
          <p:spPr bwMode="auto">
            <a:xfrm>
              <a:off x="6223958" y="5397687"/>
              <a:ext cx="14827" cy="11043"/>
            </a:xfrm>
            <a:custGeom>
              <a:avLst/>
              <a:gdLst/>
              <a:ahLst/>
              <a:cxnLst>
                <a:cxn ang="0">
                  <a:pos x="7" y="11"/>
                </a:cxn>
                <a:cxn ang="0">
                  <a:pos x="9" y="8"/>
                </a:cxn>
                <a:cxn ang="0">
                  <a:pos x="9" y="7"/>
                </a:cxn>
                <a:cxn ang="0">
                  <a:pos x="10" y="7"/>
                </a:cxn>
                <a:cxn ang="0">
                  <a:pos x="10" y="5"/>
                </a:cxn>
                <a:cxn ang="0">
                  <a:pos x="10" y="4"/>
                </a:cxn>
                <a:cxn ang="0">
                  <a:pos x="12" y="2"/>
                </a:cxn>
                <a:cxn ang="0">
                  <a:pos x="5" y="0"/>
                </a:cxn>
                <a:cxn ang="0">
                  <a:pos x="3" y="1"/>
                </a:cxn>
                <a:cxn ang="0">
                  <a:pos x="3" y="2"/>
                </a:cxn>
                <a:cxn ang="0">
                  <a:pos x="2" y="4"/>
                </a:cxn>
                <a:cxn ang="0">
                  <a:pos x="2" y="5"/>
                </a:cxn>
                <a:cxn ang="0">
                  <a:pos x="0" y="8"/>
                </a:cxn>
                <a:cxn ang="0">
                  <a:pos x="7" y="11"/>
                </a:cxn>
              </a:cxnLst>
              <a:rect l="0" t="0" r="r" b="b"/>
              <a:pathLst>
                <a:path w="12" h="11">
                  <a:moveTo>
                    <a:pt x="7" y="11"/>
                  </a:moveTo>
                  <a:lnTo>
                    <a:pt x="9" y="8"/>
                  </a:lnTo>
                  <a:lnTo>
                    <a:pt x="9" y="7"/>
                  </a:lnTo>
                  <a:lnTo>
                    <a:pt x="10" y="7"/>
                  </a:lnTo>
                  <a:lnTo>
                    <a:pt x="10" y="5"/>
                  </a:lnTo>
                  <a:lnTo>
                    <a:pt x="10" y="4"/>
                  </a:lnTo>
                  <a:lnTo>
                    <a:pt x="12" y="2"/>
                  </a:lnTo>
                  <a:lnTo>
                    <a:pt x="5" y="0"/>
                  </a:lnTo>
                  <a:lnTo>
                    <a:pt x="3" y="1"/>
                  </a:lnTo>
                  <a:lnTo>
                    <a:pt x="3" y="2"/>
                  </a:lnTo>
                  <a:lnTo>
                    <a:pt x="2" y="4"/>
                  </a:lnTo>
                  <a:lnTo>
                    <a:pt x="2" y="5"/>
                  </a:lnTo>
                  <a:lnTo>
                    <a:pt x="0" y="8"/>
                  </a:lnTo>
                  <a:lnTo>
                    <a:pt x="7" y="11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83" name="Freeform 687"/>
            <p:cNvSpPr>
              <a:spLocks/>
            </p:cNvSpPr>
            <p:nvPr/>
          </p:nvSpPr>
          <p:spPr bwMode="auto">
            <a:xfrm>
              <a:off x="6218567" y="5405718"/>
              <a:ext cx="20219" cy="29112"/>
            </a:xfrm>
            <a:custGeom>
              <a:avLst/>
              <a:gdLst/>
              <a:ahLst/>
              <a:cxnLst>
                <a:cxn ang="0">
                  <a:pos x="16" y="22"/>
                </a:cxn>
                <a:cxn ang="0">
                  <a:pos x="13" y="19"/>
                </a:cxn>
                <a:cxn ang="0">
                  <a:pos x="10" y="17"/>
                </a:cxn>
                <a:cxn ang="0">
                  <a:pos x="9" y="15"/>
                </a:cxn>
                <a:cxn ang="0">
                  <a:pos x="9" y="13"/>
                </a:cxn>
                <a:cxn ang="0">
                  <a:pos x="7" y="12"/>
                </a:cxn>
                <a:cxn ang="0">
                  <a:pos x="9" y="9"/>
                </a:cxn>
                <a:cxn ang="0">
                  <a:pos x="9" y="6"/>
                </a:cxn>
                <a:cxn ang="0">
                  <a:pos x="10" y="3"/>
                </a:cxn>
                <a:cxn ang="0">
                  <a:pos x="4" y="0"/>
                </a:cxn>
                <a:cxn ang="0">
                  <a:pos x="3" y="3"/>
                </a:cxn>
                <a:cxn ang="0">
                  <a:pos x="1" y="6"/>
                </a:cxn>
                <a:cxn ang="0">
                  <a:pos x="0" y="10"/>
                </a:cxn>
                <a:cxn ang="0">
                  <a:pos x="0" y="15"/>
                </a:cxn>
                <a:cxn ang="0">
                  <a:pos x="1" y="17"/>
                </a:cxn>
                <a:cxn ang="0">
                  <a:pos x="4" y="22"/>
                </a:cxn>
                <a:cxn ang="0">
                  <a:pos x="9" y="25"/>
                </a:cxn>
                <a:cxn ang="0">
                  <a:pos x="13" y="29"/>
                </a:cxn>
                <a:cxn ang="0">
                  <a:pos x="16" y="22"/>
                </a:cxn>
              </a:cxnLst>
              <a:rect l="0" t="0" r="r" b="b"/>
              <a:pathLst>
                <a:path w="16" h="29">
                  <a:moveTo>
                    <a:pt x="16" y="22"/>
                  </a:moveTo>
                  <a:lnTo>
                    <a:pt x="13" y="19"/>
                  </a:lnTo>
                  <a:lnTo>
                    <a:pt x="10" y="17"/>
                  </a:lnTo>
                  <a:lnTo>
                    <a:pt x="9" y="15"/>
                  </a:lnTo>
                  <a:lnTo>
                    <a:pt x="9" y="13"/>
                  </a:lnTo>
                  <a:lnTo>
                    <a:pt x="7" y="12"/>
                  </a:lnTo>
                  <a:lnTo>
                    <a:pt x="9" y="9"/>
                  </a:lnTo>
                  <a:lnTo>
                    <a:pt x="9" y="6"/>
                  </a:lnTo>
                  <a:lnTo>
                    <a:pt x="10" y="3"/>
                  </a:lnTo>
                  <a:lnTo>
                    <a:pt x="4" y="0"/>
                  </a:lnTo>
                  <a:lnTo>
                    <a:pt x="3" y="3"/>
                  </a:lnTo>
                  <a:lnTo>
                    <a:pt x="1" y="6"/>
                  </a:lnTo>
                  <a:lnTo>
                    <a:pt x="0" y="10"/>
                  </a:lnTo>
                  <a:lnTo>
                    <a:pt x="0" y="15"/>
                  </a:lnTo>
                  <a:lnTo>
                    <a:pt x="1" y="17"/>
                  </a:lnTo>
                  <a:lnTo>
                    <a:pt x="4" y="22"/>
                  </a:lnTo>
                  <a:lnTo>
                    <a:pt x="9" y="25"/>
                  </a:lnTo>
                  <a:lnTo>
                    <a:pt x="13" y="29"/>
                  </a:lnTo>
                  <a:lnTo>
                    <a:pt x="16" y="22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84" name="Freeform 688"/>
            <p:cNvSpPr>
              <a:spLocks/>
            </p:cNvSpPr>
            <p:nvPr/>
          </p:nvSpPr>
          <p:spPr bwMode="auto">
            <a:xfrm>
              <a:off x="6218567" y="5405718"/>
              <a:ext cx="20219" cy="29112"/>
            </a:xfrm>
            <a:custGeom>
              <a:avLst/>
              <a:gdLst/>
              <a:ahLst/>
              <a:cxnLst>
                <a:cxn ang="0">
                  <a:pos x="16" y="22"/>
                </a:cxn>
                <a:cxn ang="0">
                  <a:pos x="13" y="19"/>
                </a:cxn>
                <a:cxn ang="0">
                  <a:pos x="10" y="17"/>
                </a:cxn>
                <a:cxn ang="0">
                  <a:pos x="9" y="15"/>
                </a:cxn>
                <a:cxn ang="0">
                  <a:pos x="9" y="13"/>
                </a:cxn>
                <a:cxn ang="0">
                  <a:pos x="7" y="12"/>
                </a:cxn>
                <a:cxn ang="0">
                  <a:pos x="9" y="9"/>
                </a:cxn>
                <a:cxn ang="0">
                  <a:pos x="9" y="6"/>
                </a:cxn>
                <a:cxn ang="0">
                  <a:pos x="10" y="3"/>
                </a:cxn>
                <a:cxn ang="0">
                  <a:pos x="4" y="0"/>
                </a:cxn>
                <a:cxn ang="0">
                  <a:pos x="3" y="3"/>
                </a:cxn>
                <a:cxn ang="0">
                  <a:pos x="1" y="6"/>
                </a:cxn>
                <a:cxn ang="0">
                  <a:pos x="0" y="10"/>
                </a:cxn>
                <a:cxn ang="0">
                  <a:pos x="0" y="15"/>
                </a:cxn>
                <a:cxn ang="0">
                  <a:pos x="1" y="17"/>
                </a:cxn>
                <a:cxn ang="0">
                  <a:pos x="4" y="22"/>
                </a:cxn>
                <a:cxn ang="0">
                  <a:pos x="9" y="25"/>
                </a:cxn>
                <a:cxn ang="0">
                  <a:pos x="13" y="29"/>
                </a:cxn>
                <a:cxn ang="0">
                  <a:pos x="16" y="22"/>
                </a:cxn>
              </a:cxnLst>
              <a:rect l="0" t="0" r="r" b="b"/>
              <a:pathLst>
                <a:path w="16" h="29">
                  <a:moveTo>
                    <a:pt x="16" y="22"/>
                  </a:moveTo>
                  <a:lnTo>
                    <a:pt x="13" y="19"/>
                  </a:lnTo>
                  <a:lnTo>
                    <a:pt x="10" y="17"/>
                  </a:lnTo>
                  <a:lnTo>
                    <a:pt x="9" y="15"/>
                  </a:lnTo>
                  <a:lnTo>
                    <a:pt x="9" y="13"/>
                  </a:lnTo>
                  <a:lnTo>
                    <a:pt x="7" y="12"/>
                  </a:lnTo>
                  <a:lnTo>
                    <a:pt x="9" y="9"/>
                  </a:lnTo>
                  <a:lnTo>
                    <a:pt x="9" y="6"/>
                  </a:lnTo>
                  <a:lnTo>
                    <a:pt x="10" y="3"/>
                  </a:lnTo>
                  <a:lnTo>
                    <a:pt x="4" y="0"/>
                  </a:lnTo>
                  <a:lnTo>
                    <a:pt x="3" y="3"/>
                  </a:lnTo>
                  <a:lnTo>
                    <a:pt x="1" y="6"/>
                  </a:lnTo>
                  <a:lnTo>
                    <a:pt x="0" y="10"/>
                  </a:lnTo>
                  <a:lnTo>
                    <a:pt x="0" y="15"/>
                  </a:lnTo>
                  <a:lnTo>
                    <a:pt x="1" y="17"/>
                  </a:lnTo>
                  <a:lnTo>
                    <a:pt x="4" y="22"/>
                  </a:lnTo>
                  <a:lnTo>
                    <a:pt x="9" y="25"/>
                  </a:lnTo>
                  <a:lnTo>
                    <a:pt x="13" y="29"/>
                  </a:lnTo>
                  <a:lnTo>
                    <a:pt x="16" y="22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85" name="Freeform 689"/>
            <p:cNvSpPr>
              <a:spLocks/>
            </p:cNvSpPr>
            <p:nvPr/>
          </p:nvSpPr>
          <p:spPr bwMode="auto">
            <a:xfrm>
              <a:off x="6234742" y="5421779"/>
              <a:ext cx="33697" cy="16062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19" y="3"/>
                </a:cxn>
                <a:cxn ang="0">
                  <a:pos x="17" y="6"/>
                </a:cxn>
                <a:cxn ang="0">
                  <a:pos x="16" y="7"/>
                </a:cxn>
                <a:cxn ang="0">
                  <a:pos x="14" y="7"/>
                </a:cxn>
                <a:cxn ang="0">
                  <a:pos x="13" y="9"/>
                </a:cxn>
                <a:cxn ang="0">
                  <a:pos x="11" y="9"/>
                </a:cxn>
                <a:cxn ang="0">
                  <a:pos x="9" y="7"/>
                </a:cxn>
                <a:cxn ang="0">
                  <a:pos x="3" y="6"/>
                </a:cxn>
                <a:cxn ang="0">
                  <a:pos x="0" y="13"/>
                </a:cxn>
                <a:cxn ang="0">
                  <a:pos x="6" y="14"/>
                </a:cxn>
                <a:cxn ang="0">
                  <a:pos x="10" y="16"/>
                </a:cxn>
                <a:cxn ang="0">
                  <a:pos x="14" y="16"/>
                </a:cxn>
                <a:cxn ang="0">
                  <a:pos x="19" y="14"/>
                </a:cxn>
                <a:cxn ang="0">
                  <a:pos x="22" y="12"/>
                </a:cxn>
                <a:cxn ang="0">
                  <a:pos x="23" y="9"/>
                </a:cxn>
                <a:cxn ang="0">
                  <a:pos x="26" y="6"/>
                </a:cxn>
                <a:cxn ang="0">
                  <a:pos x="27" y="3"/>
                </a:cxn>
                <a:cxn ang="0">
                  <a:pos x="20" y="0"/>
                </a:cxn>
              </a:cxnLst>
              <a:rect l="0" t="0" r="r" b="b"/>
              <a:pathLst>
                <a:path w="27" h="16">
                  <a:moveTo>
                    <a:pt x="20" y="0"/>
                  </a:moveTo>
                  <a:lnTo>
                    <a:pt x="19" y="3"/>
                  </a:lnTo>
                  <a:lnTo>
                    <a:pt x="17" y="6"/>
                  </a:lnTo>
                  <a:lnTo>
                    <a:pt x="16" y="7"/>
                  </a:lnTo>
                  <a:lnTo>
                    <a:pt x="14" y="7"/>
                  </a:lnTo>
                  <a:lnTo>
                    <a:pt x="13" y="9"/>
                  </a:lnTo>
                  <a:lnTo>
                    <a:pt x="11" y="9"/>
                  </a:lnTo>
                  <a:lnTo>
                    <a:pt x="9" y="7"/>
                  </a:lnTo>
                  <a:lnTo>
                    <a:pt x="3" y="6"/>
                  </a:lnTo>
                  <a:lnTo>
                    <a:pt x="0" y="13"/>
                  </a:lnTo>
                  <a:lnTo>
                    <a:pt x="6" y="14"/>
                  </a:lnTo>
                  <a:lnTo>
                    <a:pt x="10" y="16"/>
                  </a:lnTo>
                  <a:lnTo>
                    <a:pt x="14" y="16"/>
                  </a:lnTo>
                  <a:lnTo>
                    <a:pt x="19" y="14"/>
                  </a:lnTo>
                  <a:lnTo>
                    <a:pt x="22" y="12"/>
                  </a:lnTo>
                  <a:lnTo>
                    <a:pt x="23" y="9"/>
                  </a:lnTo>
                  <a:lnTo>
                    <a:pt x="26" y="6"/>
                  </a:lnTo>
                  <a:lnTo>
                    <a:pt x="27" y="3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86" name="Freeform 690"/>
            <p:cNvSpPr>
              <a:spLocks/>
            </p:cNvSpPr>
            <p:nvPr/>
          </p:nvSpPr>
          <p:spPr bwMode="auto">
            <a:xfrm>
              <a:off x="6234742" y="5421779"/>
              <a:ext cx="33697" cy="16062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19" y="3"/>
                </a:cxn>
                <a:cxn ang="0">
                  <a:pos x="17" y="6"/>
                </a:cxn>
                <a:cxn ang="0">
                  <a:pos x="16" y="7"/>
                </a:cxn>
                <a:cxn ang="0">
                  <a:pos x="14" y="7"/>
                </a:cxn>
                <a:cxn ang="0">
                  <a:pos x="13" y="9"/>
                </a:cxn>
                <a:cxn ang="0">
                  <a:pos x="11" y="9"/>
                </a:cxn>
                <a:cxn ang="0">
                  <a:pos x="9" y="7"/>
                </a:cxn>
                <a:cxn ang="0">
                  <a:pos x="3" y="6"/>
                </a:cxn>
                <a:cxn ang="0">
                  <a:pos x="0" y="13"/>
                </a:cxn>
                <a:cxn ang="0">
                  <a:pos x="6" y="14"/>
                </a:cxn>
                <a:cxn ang="0">
                  <a:pos x="10" y="16"/>
                </a:cxn>
                <a:cxn ang="0">
                  <a:pos x="14" y="16"/>
                </a:cxn>
                <a:cxn ang="0">
                  <a:pos x="19" y="14"/>
                </a:cxn>
                <a:cxn ang="0">
                  <a:pos x="22" y="12"/>
                </a:cxn>
                <a:cxn ang="0">
                  <a:pos x="23" y="9"/>
                </a:cxn>
                <a:cxn ang="0">
                  <a:pos x="26" y="6"/>
                </a:cxn>
                <a:cxn ang="0">
                  <a:pos x="27" y="3"/>
                </a:cxn>
                <a:cxn ang="0">
                  <a:pos x="20" y="0"/>
                </a:cxn>
              </a:cxnLst>
              <a:rect l="0" t="0" r="r" b="b"/>
              <a:pathLst>
                <a:path w="27" h="16">
                  <a:moveTo>
                    <a:pt x="20" y="0"/>
                  </a:moveTo>
                  <a:lnTo>
                    <a:pt x="19" y="3"/>
                  </a:lnTo>
                  <a:lnTo>
                    <a:pt x="17" y="6"/>
                  </a:lnTo>
                  <a:lnTo>
                    <a:pt x="16" y="7"/>
                  </a:lnTo>
                  <a:lnTo>
                    <a:pt x="14" y="7"/>
                  </a:lnTo>
                  <a:lnTo>
                    <a:pt x="13" y="9"/>
                  </a:lnTo>
                  <a:lnTo>
                    <a:pt x="11" y="9"/>
                  </a:lnTo>
                  <a:lnTo>
                    <a:pt x="9" y="7"/>
                  </a:lnTo>
                  <a:lnTo>
                    <a:pt x="3" y="6"/>
                  </a:lnTo>
                  <a:lnTo>
                    <a:pt x="0" y="13"/>
                  </a:lnTo>
                  <a:lnTo>
                    <a:pt x="6" y="14"/>
                  </a:lnTo>
                  <a:lnTo>
                    <a:pt x="10" y="16"/>
                  </a:lnTo>
                  <a:lnTo>
                    <a:pt x="14" y="16"/>
                  </a:lnTo>
                  <a:lnTo>
                    <a:pt x="19" y="14"/>
                  </a:lnTo>
                  <a:lnTo>
                    <a:pt x="22" y="12"/>
                  </a:lnTo>
                  <a:lnTo>
                    <a:pt x="23" y="9"/>
                  </a:lnTo>
                  <a:lnTo>
                    <a:pt x="26" y="6"/>
                  </a:lnTo>
                  <a:lnTo>
                    <a:pt x="27" y="3"/>
                  </a:lnTo>
                  <a:lnTo>
                    <a:pt x="20" y="0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87" name="Freeform 691"/>
            <p:cNvSpPr>
              <a:spLocks/>
            </p:cNvSpPr>
            <p:nvPr/>
          </p:nvSpPr>
          <p:spPr bwMode="auto">
            <a:xfrm>
              <a:off x="6260352" y="5411741"/>
              <a:ext cx="14826" cy="13051"/>
            </a:xfrm>
            <a:custGeom>
              <a:avLst/>
              <a:gdLst/>
              <a:ahLst/>
              <a:cxnLst>
                <a:cxn ang="0">
                  <a:pos x="9" y="1"/>
                </a:cxn>
                <a:cxn ang="0">
                  <a:pos x="4" y="0"/>
                </a:cxn>
                <a:cxn ang="0">
                  <a:pos x="0" y="10"/>
                </a:cxn>
                <a:cxn ang="0">
                  <a:pos x="7" y="13"/>
                </a:cxn>
                <a:cxn ang="0">
                  <a:pos x="12" y="3"/>
                </a:cxn>
                <a:cxn ang="0">
                  <a:pos x="9" y="1"/>
                </a:cxn>
              </a:cxnLst>
              <a:rect l="0" t="0" r="r" b="b"/>
              <a:pathLst>
                <a:path w="12" h="13">
                  <a:moveTo>
                    <a:pt x="9" y="1"/>
                  </a:moveTo>
                  <a:lnTo>
                    <a:pt x="4" y="0"/>
                  </a:lnTo>
                  <a:lnTo>
                    <a:pt x="0" y="10"/>
                  </a:lnTo>
                  <a:lnTo>
                    <a:pt x="7" y="13"/>
                  </a:lnTo>
                  <a:lnTo>
                    <a:pt x="12" y="3"/>
                  </a:lnTo>
                  <a:lnTo>
                    <a:pt x="9" y="1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88" name="Freeform 692"/>
            <p:cNvSpPr>
              <a:spLocks/>
            </p:cNvSpPr>
            <p:nvPr/>
          </p:nvSpPr>
          <p:spPr bwMode="auto">
            <a:xfrm>
              <a:off x="6260352" y="5411741"/>
              <a:ext cx="14826" cy="13051"/>
            </a:xfrm>
            <a:custGeom>
              <a:avLst/>
              <a:gdLst/>
              <a:ahLst/>
              <a:cxnLst>
                <a:cxn ang="0">
                  <a:pos x="9" y="1"/>
                </a:cxn>
                <a:cxn ang="0">
                  <a:pos x="4" y="0"/>
                </a:cxn>
                <a:cxn ang="0">
                  <a:pos x="0" y="10"/>
                </a:cxn>
                <a:cxn ang="0">
                  <a:pos x="7" y="13"/>
                </a:cxn>
                <a:cxn ang="0">
                  <a:pos x="12" y="3"/>
                </a:cxn>
                <a:cxn ang="0">
                  <a:pos x="9" y="1"/>
                </a:cxn>
              </a:cxnLst>
              <a:rect l="0" t="0" r="r" b="b"/>
              <a:pathLst>
                <a:path w="12" h="13">
                  <a:moveTo>
                    <a:pt x="9" y="1"/>
                  </a:moveTo>
                  <a:lnTo>
                    <a:pt x="4" y="0"/>
                  </a:lnTo>
                  <a:lnTo>
                    <a:pt x="0" y="10"/>
                  </a:lnTo>
                  <a:lnTo>
                    <a:pt x="7" y="13"/>
                  </a:lnTo>
                  <a:lnTo>
                    <a:pt x="12" y="3"/>
                  </a:lnTo>
                  <a:lnTo>
                    <a:pt x="9" y="1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89" name="Freeform 693"/>
            <p:cNvSpPr>
              <a:spLocks/>
            </p:cNvSpPr>
            <p:nvPr/>
          </p:nvSpPr>
          <p:spPr bwMode="auto">
            <a:xfrm>
              <a:off x="6296744" y="5427803"/>
              <a:ext cx="16175" cy="11043"/>
            </a:xfrm>
            <a:custGeom>
              <a:avLst/>
              <a:gdLst/>
              <a:ahLst/>
              <a:cxnLst>
                <a:cxn ang="0">
                  <a:pos x="8" y="11"/>
                </a:cxn>
                <a:cxn ang="0">
                  <a:pos x="9" y="8"/>
                </a:cxn>
                <a:cxn ang="0">
                  <a:pos x="9" y="7"/>
                </a:cxn>
                <a:cxn ang="0">
                  <a:pos x="11" y="7"/>
                </a:cxn>
                <a:cxn ang="0">
                  <a:pos x="11" y="6"/>
                </a:cxn>
                <a:cxn ang="0">
                  <a:pos x="11" y="6"/>
                </a:cxn>
                <a:cxn ang="0">
                  <a:pos x="11" y="4"/>
                </a:cxn>
                <a:cxn ang="0">
                  <a:pos x="11" y="4"/>
                </a:cxn>
                <a:cxn ang="0">
                  <a:pos x="12" y="3"/>
                </a:cxn>
                <a:cxn ang="0">
                  <a:pos x="5" y="0"/>
                </a:cxn>
                <a:cxn ang="0">
                  <a:pos x="5" y="1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4"/>
                </a:cxn>
                <a:cxn ang="0">
                  <a:pos x="2" y="6"/>
                </a:cxn>
                <a:cxn ang="0">
                  <a:pos x="0" y="8"/>
                </a:cxn>
                <a:cxn ang="0">
                  <a:pos x="8" y="11"/>
                </a:cxn>
              </a:cxnLst>
              <a:rect l="0" t="0" r="r" b="b"/>
              <a:pathLst>
                <a:path w="12" h="11">
                  <a:moveTo>
                    <a:pt x="8" y="11"/>
                  </a:moveTo>
                  <a:lnTo>
                    <a:pt x="9" y="8"/>
                  </a:lnTo>
                  <a:lnTo>
                    <a:pt x="9" y="7"/>
                  </a:lnTo>
                  <a:lnTo>
                    <a:pt x="11" y="7"/>
                  </a:lnTo>
                  <a:lnTo>
                    <a:pt x="11" y="6"/>
                  </a:lnTo>
                  <a:lnTo>
                    <a:pt x="11" y="6"/>
                  </a:lnTo>
                  <a:lnTo>
                    <a:pt x="11" y="4"/>
                  </a:lnTo>
                  <a:lnTo>
                    <a:pt x="11" y="4"/>
                  </a:lnTo>
                  <a:lnTo>
                    <a:pt x="12" y="3"/>
                  </a:lnTo>
                  <a:lnTo>
                    <a:pt x="5" y="0"/>
                  </a:lnTo>
                  <a:lnTo>
                    <a:pt x="5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4"/>
                  </a:lnTo>
                  <a:lnTo>
                    <a:pt x="2" y="6"/>
                  </a:lnTo>
                  <a:lnTo>
                    <a:pt x="0" y="8"/>
                  </a:lnTo>
                  <a:lnTo>
                    <a:pt x="8" y="11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90" name="Freeform 694"/>
            <p:cNvSpPr>
              <a:spLocks/>
            </p:cNvSpPr>
            <p:nvPr/>
          </p:nvSpPr>
          <p:spPr bwMode="auto">
            <a:xfrm>
              <a:off x="6296744" y="5427803"/>
              <a:ext cx="16175" cy="11043"/>
            </a:xfrm>
            <a:custGeom>
              <a:avLst/>
              <a:gdLst/>
              <a:ahLst/>
              <a:cxnLst>
                <a:cxn ang="0">
                  <a:pos x="8" y="11"/>
                </a:cxn>
                <a:cxn ang="0">
                  <a:pos x="9" y="8"/>
                </a:cxn>
                <a:cxn ang="0">
                  <a:pos x="9" y="7"/>
                </a:cxn>
                <a:cxn ang="0">
                  <a:pos x="11" y="7"/>
                </a:cxn>
                <a:cxn ang="0">
                  <a:pos x="11" y="6"/>
                </a:cxn>
                <a:cxn ang="0">
                  <a:pos x="11" y="4"/>
                </a:cxn>
                <a:cxn ang="0">
                  <a:pos x="12" y="3"/>
                </a:cxn>
                <a:cxn ang="0">
                  <a:pos x="5" y="0"/>
                </a:cxn>
                <a:cxn ang="0">
                  <a:pos x="5" y="1"/>
                </a:cxn>
                <a:cxn ang="0">
                  <a:pos x="3" y="1"/>
                </a:cxn>
                <a:cxn ang="0">
                  <a:pos x="3" y="3"/>
                </a:cxn>
                <a:cxn ang="0">
                  <a:pos x="3" y="4"/>
                </a:cxn>
                <a:cxn ang="0">
                  <a:pos x="2" y="6"/>
                </a:cxn>
                <a:cxn ang="0">
                  <a:pos x="0" y="8"/>
                </a:cxn>
                <a:cxn ang="0">
                  <a:pos x="8" y="11"/>
                </a:cxn>
              </a:cxnLst>
              <a:rect l="0" t="0" r="r" b="b"/>
              <a:pathLst>
                <a:path w="12" h="11">
                  <a:moveTo>
                    <a:pt x="8" y="11"/>
                  </a:moveTo>
                  <a:lnTo>
                    <a:pt x="9" y="8"/>
                  </a:lnTo>
                  <a:lnTo>
                    <a:pt x="9" y="7"/>
                  </a:lnTo>
                  <a:lnTo>
                    <a:pt x="11" y="7"/>
                  </a:lnTo>
                  <a:lnTo>
                    <a:pt x="11" y="6"/>
                  </a:lnTo>
                  <a:lnTo>
                    <a:pt x="11" y="4"/>
                  </a:lnTo>
                  <a:lnTo>
                    <a:pt x="12" y="3"/>
                  </a:lnTo>
                  <a:lnTo>
                    <a:pt x="5" y="0"/>
                  </a:lnTo>
                  <a:lnTo>
                    <a:pt x="5" y="1"/>
                  </a:lnTo>
                  <a:lnTo>
                    <a:pt x="3" y="1"/>
                  </a:lnTo>
                  <a:lnTo>
                    <a:pt x="3" y="3"/>
                  </a:lnTo>
                  <a:lnTo>
                    <a:pt x="3" y="4"/>
                  </a:lnTo>
                  <a:lnTo>
                    <a:pt x="2" y="6"/>
                  </a:lnTo>
                  <a:lnTo>
                    <a:pt x="0" y="8"/>
                  </a:lnTo>
                  <a:lnTo>
                    <a:pt x="8" y="11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91" name="Freeform 695"/>
            <p:cNvSpPr>
              <a:spLocks/>
            </p:cNvSpPr>
            <p:nvPr/>
          </p:nvSpPr>
          <p:spPr bwMode="auto">
            <a:xfrm>
              <a:off x="6195653" y="5435833"/>
              <a:ext cx="111873" cy="96371"/>
            </a:xfrm>
            <a:custGeom>
              <a:avLst/>
              <a:gdLst/>
              <a:ahLst/>
              <a:cxnLst>
                <a:cxn ang="0">
                  <a:pos x="59" y="88"/>
                </a:cxn>
                <a:cxn ang="0">
                  <a:pos x="48" y="83"/>
                </a:cxn>
                <a:cxn ang="0">
                  <a:pos x="38" y="77"/>
                </a:cxn>
                <a:cxn ang="0">
                  <a:pos x="29" y="71"/>
                </a:cxn>
                <a:cxn ang="0">
                  <a:pos x="23" y="65"/>
                </a:cxn>
                <a:cxn ang="0">
                  <a:pos x="18" y="61"/>
                </a:cxn>
                <a:cxn ang="0">
                  <a:pos x="12" y="57"/>
                </a:cxn>
                <a:cxn ang="0">
                  <a:pos x="9" y="52"/>
                </a:cxn>
                <a:cxn ang="0">
                  <a:pos x="7" y="48"/>
                </a:cxn>
                <a:cxn ang="0">
                  <a:pos x="7" y="45"/>
                </a:cxn>
                <a:cxn ang="0">
                  <a:pos x="7" y="42"/>
                </a:cxn>
                <a:cxn ang="0">
                  <a:pos x="7" y="39"/>
                </a:cxn>
                <a:cxn ang="0">
                  <a:pos x="9" y="37"/>
                </a:cxn>
                <a:cxn ang="0">
                  <a:pos x="12" y="35"/>
                </a:cxn>
                <a:cxn ang="0">
                  <a:pos x="15" y="32"/>
                </a:cxn>
                <a:cxn ang="0">
                  <a:pos x="18" y="29"/>
                </a:cxn>
                <a:cxn ang="0">
                  <a:pos x="20" y="26"/>
                </a:cxn>
                <a:cxn ang="0">
                  <a:pos x="30" y="22"/>
                </a:cxn>
                <a:cxn ang="0">
                  <a:pos x="41" y="19"/>
                </a:cxn>
                <a:cxn ang="0">
                  <a:pos x="51" y="15"/>
                </a:cxn>
                <a:cxn ang="0">
                  <a:pos x="62" y="13"/>
                </a:cxn>
                <a:cxn ang="0">
                  <a:pos x="71" y="11"/>
                </a:cxn>
                <a:cxn ang="0">
                  <a:pos x="78" y="9"/>
                </a:cxn>
                <a:cxn ang="0">
                  <a:pos x="85" y="6"/>
                </a:cxn>
                <a:cxn ang="0">
                  <a:pos x="90" y="3"/>
                </a:cxn>
                <a:cxn ang="0">
                  <a:pos x="82" y="0"/>
                </a:cxn>
                <a:cxn ang="0">
                  <a:pos x="81" y="0"/>
                </a:cxn>
                <a:cxn ang="0">
                  <a:pos x="77" y="2"/>
                </a:cxn>
                <a:cxn ang="0">
                  <a:pos x="68" y="3"/>
                </a:cxn>
                <a:cxn ang="0">
                  <a:pos x="59" y="6"/>
                </a:cxn>
                <a:cxn ang="0">
                  <a:pos x="49" y="9"/>
                </a:cxn>
                <a:cxn ang="0">
                  <a:pos x="38" y="12"/>
                </a:cxn>
                <a:cxn ang="0">
                  <a:pos x="28" y="16"/>
                </a:cxn>
                <a:cxn ang="0">
                  <a:pos x="18" y="21"/>
                </a:cxn>
                <a:cxn ang="0">
                  <a:pos x="13" y="24"/>
                </a:cxn>
                <a:cxn ang="0">
                  <a:pos x="9" y="26"/>
                </a:cxn>
                <a:cxn ang="0">
                  <a:pos x="6" y="29"/>
                </a:cxn>
                <a:cxn ang="0">
                  <a:pos x="3" y="34"/>
                </a:cxn>
                <a:cxn ang="0">
                  <a:pos x="0" y="38"/>
                </a:cxn>
                <a:cxn ang="0">
                  <a:pos x="0" y="41"/>
                </a:cxn>
                <a:cxn ang="0">
                  <a:pos x="0" y="45"/>
                </a:cxn>
                <a:cxn ang="0">
                  <a:pos x="2" y="51"/>
                </a:cxn>
                <a:cxn ang="0">
                  <a:pos x="3" y="55"/>
                </a:cxn>
                <a:cxn ang="0">
                  <a:pos x="7" y="60"/>
                </a:cxn>
                <a:cxn ang="0">
                  <a:pos x="12" y="65"/>
                </a:cxn>
                <a:cxn ang="0">
                  <a:pos x="18" y="71"/>
                </a:cxn>
                <a:cxn ang="0">
                  <a:pos x="25" y="77"/>
                </a:cxn>
                <a:cxn ang="0">
                  <a:pos x="33" y="83"/>
                </a:cxn>
                <a:cxn ang="0">
                  <a:pos x="45" y="88"/>
                </a:cxn>
                <a:cxn ang="0">
                  <a:pos x="56" y="96"/>
                </a:cxn>
                <a:cxn ang="0">
                  <a:pos x="59" y="88"/>
                </a:cxn>
              </a:cxnLst>
              <a:rect l="0" t="0" r="r" b="b"/>
              <a:pathLst>
                <a:path w="90" h="96">
                  <a:moveTo>
                    <a:pt x="59" y="88"/>
                  </a:moveTo>
                  <a:lnTo>
                    <a:pt x="48" y="83"/>
                  </a:lnTo>
                  <a:lnTo>
                    <a:pt x="38" y="77"/>
                  </a:lnTo>
                  <a:lnTo>
                    <a:pt x="29" y="71"/>
                  </a:lnTo>
                  <a:lnTo>
                    <a:pt x="23" y="65"/>
                  </a:lnTo>
                  <a:lnTo>
                    <a:pt x="18" y="61"/>
                  </a:lnTo>
                  <a:lnTo>
                    <a:pt x="12" y="57"/>
                  </a:lnTo>
                  <a:lnTo>
                    <a:pt x="9" y="52"/>
                  </a:lnTo>
                  <a:lnTo>
                    <a:pt x="7" y="48"/>
                  </a:lnTo>
                  <a:lnTo>
                    <a:pt x="7" y="45"/>
                  </a:lnTo>
                  <a:lnTo>
                    <a:pt x="7" y="42"/>
                  </a:lnTo>
                  <a:lnTo>
                    <a:pt x="7" y="39"/>
                  </a:lnTo>
                  <a:lnTo>
                    <a:pt x="9" y="37"/>
                  </a:lnTo>
                  <a:lnTo>
                    <a:pt x="12" y="35"/>
                  </a:lnTo>
                  <a:lnTo>
                    <a:pt x="15" y="32"/>
                  </a:lnTo>
                  <a:lnTo>
                    <a:pt x="18" y="29"/>
                  </a:lnTo>
                  <a:lnTo>
                    <a:pt x="20" y="26"/>
                  </a:lnTo>
                  <a:lnTo>
                    <a:pt x="30" y="22"/>
                  </a:lnTo>
                  <a:lnTo>
                    <a:pt x="41" y="19"/>
                  </a:lnTo>
                  <a:lnTo>
                    <a:pt x="51" y="15"/>
                  </a:lnTo>
                  <a:lnTo>
                    <a:pt x="62" y="13"/>
                  </a:lnTo>
                  <a:lnTo>
                    <a:pt x="71" y="11"/>
                  </a:lnTo>
                  <a:lnTo>
                    <a:pt x="78" y="9"/>
                  </a:lnTo>
                  <a:lnTo>
                    <a:pt x="85" y="6"/>
                  </a:lnTo>
                  <a:lnTo>
                    <a:pt x="90" y="3"/>
                  </a:lnTo>
                  <a:lnTo>
                    <a:pt x="82" y="0"/>
                  </a:lnTo>
                  <a:lnTo>
                    <a:pt x="81" y="0"/>
                  </a:lnTo>
                  <a:lnTo>
                    <a:pt x="77" y="2"/>
                  </a:lnTo>
                  <a:lnTo>
                    <a:pt x="68" y="3"/>
                  </a:lnTo>
                  <a:lnTo>
                    <a:pt x="59" y="6"/>
                  </a:lnTo>
                  <a:lnTo>
                    <a:pt x="49" y="9"/>
                  </a:lnTo>
                  <a:lnTo>
                    <a:pt x="38" y="12"/>
                  </a:lnTo>
                  <a:lnTo>
                    <a:pt x="28" y="16"/>
                  </a:lnTo>
                  <a:lnTo>
                    <a:pt x="18" y="21"/>
                  </a:lnTo>
                  <a:lnTo>
                    <a:pt x="13" y="24"/>
                  </a:lnTo>
                  <a:lnTo>
                    <a:pt x="9" y="26"/>
                  </a:lnTo>
                  <a:lnTo>
                    <a:pt x="6" y="29"/>
                  </a:lnTo>
                  <a:lnTo>
                    <a:pt x="3" y="34"/>
                  </a:lnTo>
                  <a:lnTo>
                    <a:pt x="0" y="38"/>
                  </a:lnTo>
                  <a:lnTo>
                    <a:pt x="0" y="41"/>
                  </a:lnTo>
                  <a:lnTo>
                    <a:pt x="0" y="45"/>
                  </a:lnTo>
                  <a:lnTo>
                    <a:pt x="2" y="51"/>
                  </a:lnTo>
                  <a:lnTo>
                    <a:pt x="3" y="55"/>
                  </a:lnTo>
                  <a:lnTo>
                    <a:pt x="7" y="60"/>
                  </a:lnTo>
                  <a:lnTo>
                    <a:pt x="12" y="65"/>
                  </a:lnTo>
                  <a:lnTo>
                    <a:pt x="18" y="71"/>
                  </a:lnTo>
                  <a:lnTo>
                    <a:pt x="25" y="77"/>
                  </a:lnTo>
                  <a:lnTo>
                    <a:pt x="33" y="83"/>
                  </a:lnTo>
                  <a:lnTo>
                    <a:pt x="45" y="88"/>
                  </a:lnTo>
                  <a:lnTo>
                    <a:pt x="56" y="96"/>
                  </a:lnTo>
                  <a:lnTo>
                    <a:pt x="59" y="88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92" name="Freeform 696"/>
            <p:cNvSpPr>
              <a:spLocks/>
            </p:cNvSpPr>
            <p:nvPr/>
          </p:nvSpPr>
          <p:spPr bwMode="auto">
            <a:xfrm>
              <a:off x="6195653" y="5435833"/>
              <a:ext cx="111873" cy="96371"/>
            </a:xfrm>
            <a:custGeom>
              <a:avLst/>
              <a:gdLst/>
              <a:ahLst/>
              <a:cxnLst>
                <a:cxn ang="0">
                  <a:pos x="59" y="88"/>
                </a:cxn>
                <a:cxn ang="0">
                  <a:pos x="48" y="83"/>
                </a:cxn>
                <a:cxn ang="0">
                  <a:pos x="38" y="77"/>
                </a:cxn>
                <a:cxn ang="0">
                  <a:pos x="29" y="71"/>
                </a:cxn>
                <a:cxn ang="0">
                  <a:pos x="23" y="65"/>
                </a:cxn>
                <a:cxn ang="0">
                  <a:pos x="18" y="61"/>
                </a:cxn>
                <a:cxn ang="0">
                  <a:pos x="12" y="57"/>
                </a:cxn>
                <a:cxn ang="0">
                  <a:pos x="9" y="52"/>
                </a:cxn>
                <a:cxn ang="0">
                  <a:pos x="7" y="48"/>
                </a:cxn>
                <a:cxn ang="0">
                  <a:pos x="7" y="45"/>
                </a:cxn>
                <a:cxn ang="0">
                  <a:pos x="7" y="42"/>
                </a:cxn>
                <a:cxn ang="0">
                  <a:pos x="7" y="39"/>
                </a:cxn>
                <a:cxn ang="0">
                  <a:pos x="9" y="37"/>
                </a:cxn>
                <a:cxn ang="0">
                  <a:pos x="12" y="35"/>
                </a:cxn>
                <a:cxn ang="0">
                  <a:pos x="15" y="32"/>
                </a:cxn>
                <a:cxn ang="0">
                  <a:pos x="18" y="29"/>
                </a:cxn>
                <a:cxn ang="0">
                  <a:pos x="20" y="26"/>
                </a:cxn>
                <a:cxn ang="0">
                  <a:pos x="30" y="22"/>
                </a:cxn>
                <a:cxn ang="0">
                  <a:pos x="41" y="19"/>
                </a:cxn>
                <a:cxn ang="0">
                  <a:pos x="51" y="15"/>
                </a:cxn>
                <a:cxn ang="0">
                  <a:pos x="62" y="13"/>
                </a:cxn>
                <a:cxn ang="0">
                  <a:pos x="71" y="11"/>
                </a:cxn>
                <a:cxn ang="0">
                  <a:pos x="78" y="9"/>
                </a:cxn>
                <a:cxn ang="0">
                  <a:pos x="85" y="6"/>
                </a:cxn>
                <a:cxn ang="0">
                  <a:pos x="90" y="3"/>
                </a:cxn>
                <a:cxn ang="0">
                  <a:pos x="82" y="0"/>
                </a:cxn>
                <a:cxn ang="0">
                  <a:pos x="81" y="0"/>
                </a:cxn>
                <a:cxn ang="0">
                  <a:pos x="77" y="2"/>
                </a:cxn>
                <a:cxn ang="0">
                  <a:pos x="68" y="3"/>
                </a:cxn>
                <a:cxn ang="0">
                  <a:pos x="59" y="6"/>
                </a:cxn>
                <a:cxn ang="0">
                  <a:pos x="49" y="9"/>
                </a:cxn>
                <a:cxn ang="0">
                  <a:pos x="38" y="12"/>
                </a:cxn>
                <a:cxn ang="0">
                  <a:pos x="28" y="16"/>
                </a:cxn>
                <a:cxn ang="0">
                  <a:pos x="18" y="21"/>
                </a:cxn>
                <a:cxn ang="0">
                  <a:pos x="13" y="24"/>
                </a:cxn>
                <a:cxn ang="0">
                  <a:pos x="9" y="26"/>
                </a:cxn>
                <a:cxn ang="0">
                  <a:pos x="6" y="29"/>
                </a:cxn>
                <a:cxn ang="0">
                  <a:pos x="3" y="34"/>
                </a:cxn>
                <a:cxn ang="0">
                  <a:pos x="0" y="38"/>
                </a:cxn>
                <a:cxn ang="0">
                  <a:pos x="0" y="41"/>
                </a:cxn>
                <a:cxn ang="0">
                  <a:pos x="0" y="45"/>
                </a:cxn>
                <a:cxn ang="0">
                  <a:pos x="2" y="51"/>
                </a:cxn>
                <a:cxn ang="0">
                  <a:pos x="3" y="55"/>
                </a:cxn>
                <a:cxn ang="0">
                  <a:pos x="7" y="60"/>
                </a:cxn>
                <a:cxn ang="0">
                  <a:pos x="12" y="65"/>
                </a:cxn>
                <a:cxn ang="0">
                  <a:pos x="18" y="71"/>
                </a:cxn>
                <a:cxn ang="0">
                  <a:pos x="25" y="77"/>
                </a:cxn>
                <a:cxn ang="0">
                  <a:pos x="33" y="83"/>
                </a:cxn>
                <a:cxn ang="0">
                  <a:pos x="45" y="88"/>
                </a:cxn>
                <a:cxn ang="0">
                  <a:pos x="56" y="96"/>
                </a:cxn>
                <a:cxn ang="0">
                  <a:pos x="59" y="88"/>
                </a:cxn>
              </a:cxnLst>
              <a:rect l="0" t="0" r="r" b="b"/>
              <a:pathLst>
                <a:path w="90" h="96">
                  <a:moveTo>
                    <a:pt x="59" y="88"/>
                  </a:moveTo>
                  <a:lnTo>
                    <a:pt x="48" y="83"/>
                  </a:lnTo>
                  <a:lnTo>
                    <a:pt x="38" y="77"/>
                  </a:lnTo>
                  <a:lnTo>
                    <a:pt x="29" y="71"/>
                  </a:lnTo>
                  <a:lnTo>
                    <a:pt x="23" y="65"/>
                  </a:lnTo>
                  <a:lnTo>
                    <a:pt x="18" y="61"/>
                  </a:lnTo>
                  <a:lnTo>
                    <a:pt x="12" y="57"/>
                  </a:lnTo>
                  <a:lnTo>
                    <a:pt x="9" y="52"/>
                  </a:lnTo>
                  <a:lnTo>
                    <a:pt x="7" y="48"/>
                  </a:lnTo>
                  <a:lnTo>
                    <a:pt x="7" y="45"/>
                  </a:lnTo>
                  <a:lnTo>
                    <a:pt x="7" y="42"/>
                  </a:lnTo>
                  <a:lnTo>
                    <a:pt x="7" y="39"/>
                  </a:lnTo>
                  <a:lnTo>
                    <a:pt x="9" y="37"/>
                  </a:lnTo>
                  <a:lnTo>
                    <a:pt x="12" y="35"/>
                  </a:lnTo>
                  <a:lnTo>
                    <a:pt x="15" y="32"/>
                  </a:lnTo>
                  <a:lnTo>
                    <a:pt x="18" y="29"/>
                  </a:lnTo>
                  <a:lnTo>
                    <a:pt x="20" y="26"/>
                  </a:lnTo>
                  <a:lnTo>
                    <a:pt x="30" y="22"/>
                  </a:lnTo>
                  <a:lnTo>
                    <a:pt x="41" y="19"/>
                  </a:lnTo>
                  <a:lnTo>
                    <a:pt x="51" y="15"/>
                  </a:lnTo>
                  <a:lnTo>
                    <a:pt x="62" y="13"/>
                  </a:lnTo>
                  <a:lnTo>
                    <a:pt x="71" y="11"/>
                  </a:lnTo>
                  <a:lnTo>
                    <a:pt x="78" y="9"/>
                  </a:lnTo>
                  <a:lnTo>
                    <a:pt x="85" y="6"/>
                  </a:lnTo>
                  <a:lnTo>
                    <a:pt x="90" y="3"/>
                  </a:lnTo>
                  <a:lnTo>
                    <a:pt x="82" y="0"/>
                  </a:lnTo>
                  <a:lnTo>
                    <a:pt x="81" y="0"/>
                  </a:lnTo>
                  <a:lnTo>
                    <a:pt x="77" y="2"/>
                  </a:lnTo>
                  <a:lnTo>
                    <a:pt x="68" y="3"/>
                  </a:lnTo>
                  <a:lnTo>
                    <a:pt x="59" y="6"/>
                  </a:lnTo>
                  <a:lnTo>
                    <a:pt x="49" y="9"/>
                  </a:lnTo>
                  <a:lnTo>
                    <a:pt x="38" y="12"/>
                  </a:lnTo>
                  <a:lnTo>
                    <a:pt x="28" y="16"/>
                  </a:lnTo>
                  <a:lnTo>
                    <a:pt x="18" y="21"/>
                  </a:lnTo>
                  <a:lnTo>
                    <a:pt x="13" y="24"/>
                  </a:lnTo>
                  <a:lnTo>
                    <a:pt x="9" y="26"/>
                  </a:lnTo>
                  <a:lnTo>
                    <a:pt x="6" y="29"/>
                  </a:lnTo>
                  <a:lnTo>
                    <a:pt x="3" y="34"/>
                  </a:lnTo>
                  <a:lnTo>
                    <a:pt x="0" y="38"/>
                  </a:lnTo>
                  <a:lnTo>
                    <a:pt x="0" y="41"/>
                  </a:lnTo>
                  <a:lnTo>
                    <a:pt x="0" y="45"/>
                  </a:lnTo>
                  <a:lnTo>
                    <a:pt x="2" y="51"/>
                  </a:lnTo>
                  <a:lnTo>
                    <a:pt x="3" y="55"/>
                  </a:lnTo>
                  <a:lnTo>
                    <a:pt x="7" y="60"/>
                  </a:lnTo>
                  <a:lnTo>
                    <a:pt x="12" y="65"/>
                  </a:lnTo>
                  <a:lnTo>
                    <a:pt x="18" y="71"/>
                  </a:lnTo>
                  <a:lnTo>
                    <a:pt x="25" y="77"/>
                  </a:lnTo>
                  <a:lnTo>
                    <a:pt x="33" y="83"/>
                  </a:lnTo>
                  <a:lnTo>
                    <a:pt x="45" y="88"/>
                  </a:lnTo>
                  <a:lnTo>
                    <a:pt x="56" y="96"/>
                  </a:lnTo>
                  <a:lnTo>
                    <a:pt x="59" y="88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93" name="Freeform 697"/>
            <p:cNvSpPr>
              <a:spLocks/>
            </p:cNvSpPr>
            <p:nvPr/>
          </p:nvSpPr>
          <p:spPr bwMode="auto">
            <a:xfrm>
              <a:off x="6264395" y="5450892"/>
              <a:ext cx="105134" cy="101390"/>
            </a:xfrm>
            <a:custGeom>
              <a:avLst/>
              <a:gdLst/>
              <a:ahLst/>
              <a:cxnLst>
                <a:cxn ang="0">
                  <a:pos x="55" y="0"/>
                </a:cxn>
                <a:cxn ang="0">
                  <a:pos x="55" y="6"/>
                </a:cxn>
                <a:cxn ang="0">
                  <a:pos x="57" y="11"/>
                </a:cxn>
                <a:cxn ang="0">
                  <a:pos x="60" y="19"/>
                </a:cxn>
                <a:cxn ang="0">
                  <a:pos x="64" y="29"/>
                </a:cxn>
                <a:cxn ang="0">
                  <a:pos x="68" y="39"/>
                </a:cxn>
                <a:cxn ang="0">
                  <a:pos x="71" y="49"/>
                </a:cxn>
                <a:cxn ang="0">
                  <a:pos x="74" y="59"/>
                </a:cxn>
                <a:cxn ang="0">
                  <a:pos x="77" y="69"/>
                </a:cxn>
                <a:cxn ang="0">
                  <a:pos x="77" y="73"/>
                </a:cxn>
                <a:cxn ang="0">
                  <a:pos x="77" y="78"/>
                </a:cxn>
                <a:cxn ang="0">
                  <a:pos x="77" y="82"/>
                </a:cxn>
                <a:cxn ang="0">
                  <a:pos x="75" y="85"/>
                </a:cxn>
                <a:cxn ang="0">
                  <a:pos x="74" y="88"/>
                </a:cxn>
                <a:cxn ang="0">
                  <a:pos x="73" y="89"/>
                </a:cxn>
                <a:cxn ang="0">
                  <a:pos x="70" y="91"/>
                </a:cxn>
                <a:cxn ang="0">
                  <a:pos x="67" y="92"/>
                </a:cxn>
                <a:cxn ang="0">
                  <a:pos x="62" y="92"/>
                </a:cxn>
                <a:cxn ang="0">
                  <a:pos x="58" y="94"/>
                </a:cxn>
                <a:cxn ang="0">
                  <a:pos x="51" y="92"/>
                </a:cxn>
                <a:cxn ang="0">
                  <a:pos x="44" y="91"/>
                </a:cxn>
                <a:cxn ang="0">
                  <a:pos x="35" y="88"/>
                </a:cxn>
                <a:cxn ang="0">
                  <a:pos x="26" y="84"/>
                </a:cxn>
                <a:cxn ang="0">
                  <a:pos x="15" y="79"/>
                </a:cxn>
                <a:cxn ang="0">
                  <a:pos x="3" y="73"/>
                </a:cxn>
                <a:cxn ang="0">
                  <a:pos x="0" y="81"/>
                </a:cxn>
                <a:cxn ang="0">
                  <a:pos x="12" y="86"/>
                </a:cxn>
                <a:cxn ang="0">
                  <a:pos x="24" y="91"/>
                </a:cxn>
                <a:cxn ang="0">
                  <a:pos x="34" y="95"/>
                </a:cxn>
                <a:cxn ang="0">
                  <a:pos x="42" y="98"/>
                </a:cxn>
                <a:cxn ang="0">
                  <a:pos x="50" y="99"/>
                </a:cxn>
                <a:cxn ang="0">
                  <a:pos x="57" y="101"/>
                </a:cxn>
                <a:cxn ang="0">
                  <a:pos x="64" y="99"/>
                </a:cxn>
                <a:cxn ang="0">
                  <a:pos x="68" y="99"/>
                </a:cxn>
                <a:cxn ang="0">
                  <a:pos x="73" y="98"/>
                </a:cxn>
                <a:cxn ang="0">
                  <a:pos x="77" y="95"/>
                </a:cxn>
                <a:cxn ang="0">
                  <a:pos x="80" y="91"/>
                </a:cxn>
                <a:cxn ang="0">
                  <a:pos x="81" y="88"/>
                </a:cxn>
                <a:cxn ang="0">
                  <a:pos x="83" y="84"/>
                </a:cxn>
                <a:cxn ang="0">
                  <a:pos x="84" y="78"/>
                </a:cxn>
                <a:cxn ang="0">
                  <a:pos x="84" y="73"/>
                </a:cxn>
                <a:cxn ang="0">
                  <a:pos x="84" y="69"/>
                </a:cxn>
                <a:cxn ang="0">
                  <a:pos x="81" y="58"/>
                </a:cxn>
                <a:cxn ang="0">
                  <a:pos x="78" y="47"/>
                </a:cxn>
                <a:cxn ang="0">
                  <a:pos x="74" y="36"/>
                </a:cxn>
                <a:cxn ang="0">
                  <a:pos x="71" y="26"/>
                </a:cxn>
                <a:cxn ang="0">
                  <a:pos x="67" y="17"/>
                </a:cxn>
                <a:cxn ang="0">
                  <a:pos x="64" y="10"/>
                </a:cxn>
                <a:cxn ang="0">
                  <a:pos x="62" y="4"/>
                </a:cxn>
                <a:cxn ang="0">
                  <a:pos x="61" y="4"/>
                </a:cxn>
                <a:cxn ang="0">
                  <a:pos x="55" y="0"/>
                </a:cxn>
              </a:cxnLst>
              <a:rect l="0" t="0" r="r" b="b"/>
              <a:pathLst>
                <a:path w="84" h="101">
                  <a:moveTo>
                    <a:pt x="55" y="0"/>
                  </a:moveTo>
                  <a:lnTo>
                    <a:pt x="55" y="6"/>
                  </a:lnTo>
                  <a:lnTo>
                    <a:pt x="57" y="11"/>
                  </a:lnTo>
                  <a:lnTo>
                    <a:pt x="60" y="19"/>
                  </a:lnTo>
                  <a:lnTo>
                    <a:pt x="64" y="29"/>
                  </a:lnTo>
                  <a:lnTo>
                    <a:pt x="68" y="39"/>
                  </a:lnTo>
                  <a:lnTo>
                    <a:pt x="71" y="49"/>
                  </a:lnTo>
                  <a:lnTo>
                    <a:pt x="74" y="59"/>
                  </a:lnTo>
                  <a:lnTo>
                    <a:pt x="77" y="69"/>
                  </a:lnTo>
                  <a:lnTo>
                    <a:pt x="77" y="73"/>
                  </a:lnTo>
                  <a:lnTo>
                    <a:pt x="77" y="78"/>
                  </a:lnTo>
                  <a:lnTo>
                    <a:pt x="77" y="82"/>
                  </a:lnTo>
                  <a:lnTo>
                    <a:pt x="75" y="85"/>
                  </a:lnTo>
                  <a:lnTo>
                    <a:pt x="74" y="88"/>
                  </a:lnTo>
                  <a:lnTo>
                    <a:pt x="73" y="89"/>
                  </a:lnTo>
                  <a:lnTo>
                    <a:pt x="70" y="91"/>
                  </a:lnTo>
                  <a:lnTo>
                    <a:pt x="67" y="92"/>
                  </a:lnTo>
                  <a:lnTo>
                    <a:pt x="62" y="92"/>
                  </a:lnTo>
                  <a:lnTo>
                    <a:pt x="58" y="94"/>
                  </a:lnTo>
                  <a:lnTo>
                    <a:pt x="51" y="92"/>
                  </a:lnTo>
                  <a:lnTo>
                    <a:pt x="44" y="91"/>
                  </a:lnTo>
                  <a:lnTo>
                    <a:pt x="35" y="88"/>
                  </a:lnTo>
                  <a:lnTo>
                    <a:pt x="26" y="84"/>
                  </a:lnTo>
                  <a:lnTo>
                    <a:pt x="15" y="79"/>
                  </a:lnTo>
                  <a:lnTo>
                    <a:pt x="3" y="73"/>
                  </a:lnTo>
                  <a:lnTo>
                    <a:pt x="0" y="81"/>
                  </a:lnTo>
                  <a:lnTo>
                    <a:pt x="12" y="86"/>
                  </a:lnTo>
                  <a:lnTo>
                    <a:pt x="24" y="91"/>
                  </a:lnTo>
                  <a:lnTo>
                    <a:pt x="34" y="95"/>
                  </a:lnTo>
                  <a:lnTo>
                    <a:pt x="42" y="98"/>
                  </a:lnTo>
                  <a:lnTo>
                    <a:pt x="50" y="99"/>
                  </a:lnTo>
                  <a:lnTo>
                    <a:pt x="57" y="101"/>
                  </a:lnTo>
                  <a:lnTo>
                    <a:pt x="64" y="99"/>
                  </a:lnTo>
                  <a:lnTo>
                    <a:pt x="68" y="99"/>
                  </a:lnTo>
                  <a:lnTo>
                    <a:pt x="73" y="98"/>
                  </a:lnTo>
                  <a:lnTo>
                    <a:pt x="77" y="95"/>
                  </a:lnTo>
                  <a:lnTo>
                    <a:pt x="80" y="91"/>
                  </a:lnTo>
                  <a:lnTo>
                    <a:pt x="81" y="88"/>
                  </a:lnTo>
                  <a:lnTo>
                    <a:pt x="83" y="84"/>
                  </a:lnTo>
                  <a:lnTo>
                    <a:pt x="84" y="78"/>
                  </a:lnTo>
                  <a:lnTo>
                    <a:pt x="84" y="73"/>
                  </a:lnTo>
                  <a:lnTo>
                    <a:pt x="84" y="69"/>
                  </a:lnTo>
                  <a:lnTo>
                    <a:pt x="81" y="58"/>
                  </a:lnTo>
                  <a:lnTo>
                    <a:pt x="78" y="47"/>
                  </a:lnTo>
                  <a:lnTo>
                    <a:pt x="74" y="36"/>
                  </a:lnTo>
                  <a:lnTo>
                    <a:pt x="71" y="26"/>
                  </a:lnTo>
                  <a:lnTo>
                    <a:pt x="67" y="17"/>
                  </a:lnTo>
                  <a:lnTo>
                    <a:pt x="64" y="10"/>
                  </a:lnTo>
                  <a:lnTo>
                    <a:pt x="62" y="4"/>
                  </a:lnTo>
                  <a:lnTo>
                    <a:pt x="61" y="4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94" name="Freeform 698"/>
            <p:cNvSpPr>
              <a:spLocks/>
            </p:cNvSpPr>
            <p:nvPr/>
          </p:nvSpPr>
          <p:spPr bwMode="auto">
            <a:xfrm>
              <a:off x="6264395" y="5450892"/>
              <a:ext cx="105134" cy="101390"/>
            </a:xfrm>
            <a:custGeom>
              <a:avLst/>
              <a:gdLst/>
              <a:ahLst/>
              <a:cxnLst>
                <a:cxn ang="0">
                  <a:pos x="55" y="0"/>
                </a:cxn>
                <a:cxn ang="0">
                  <a:pos x="55" y="6"/>
                </a:cxn>
                <a:cxn ang="0">
                  <a:pos x="57" y="11"/>
                </a:cxn>
                <a:cxn ang="0">
                  <a:pos x="60" y="19"/>
                </a:cxn>
                <a:cxn ang="0">
                  <a:pos x="64" y="29"/>
                </a:cxn>
                <a:cxn ang="0">
                  <a:pos x="68" y="39"/>
                </a:cxn>
                <a:cxn ang="0">
                  <a:pos x="71" y="49"/>
                </a:cxn>
                <a:cxn ang="0">
                  <a:pos x="74" y="59"/>
                </a:cxn>
                <a:cxn ang="0">
                  <a:pos x="77" y="69"/>
                </a:cxn>
                <a:cxn ang="0">
                  <a:pos x="77" y="73"/>
                </a:cxn>
                <a:cxn ang="0">
                  <a:pos x="77" y="78"/>
                </a:cxn>
                <a:cxn ang="0">
                  <a:pos x="77" y="82"/>
                </a:cxn>
                <a:cxn ang="0">
                  <a:pos x="75" y="85"/>
                </a:cxn>
                <a:cxn ang="0">
                  <a:pos x="74" y="88"/>
                </a:cxn>
                <a:cxn ang="0">
                  <a:pos x="73" y="89"/>
                </a:cxn>
                <a:cxn ang="0">
                  <a:pos x="70" y="91"/>
                </a:cxn>
                <a:cxn ang="0">
                  <a:pos x="67" y="92"/>
                </a:cxn>
                <a:cxn ang="0">
                  <a:pos x="62" y="92"/>
                </a:cxn>
                <a:cxn ang="0">
                  <a:pos x="58" y="94"/>
                </a:cxn>
                <a:cxn ang="0">
                  <a:pos x="51" y="92"/>
                </a:cxn>
                <a:cxn ang="0">
                  <a:pos x="44" y="91"/>
                </a:cxn>
                <a:cxn ang="0">
                  <a:pos x="35" y="88"/>
                </a:cxn>
                <a:cxn ang="0">
                  <a:pos x="26" y="84"/>
                </a:cxn>
                <a:cxn ang="0">
                  <a:pos x="15" y="79"/>
                </a:cxn>
                <a:cxn ang="0">
                  <a:pos x="3" y="73"/>
                </a:cxn>
                <a:cxn ang="0">
                  <a:pos x="0" y="81"/>
                </a:cxn>
                <a:cxn ang="0">
                  <a:pos x="12" y="86"/>
                </a:cxn>
                <a:cxn ang="0">
                  <a:pos x="24" y="91"/>
                </a:cxn>
                <a:cxn ang="0">
                  <a:pos x="34" y="95"/>
                </a:cxn>
                <a:cxn ang="0">
                  <a:pos x="42" y="98"/>
                </a:cxn>
                <a:cxn ang="0">
                  <a:pos x="50" y="99"/>
                </a:cxn>
                <a:cxn ang="0">
                  <a:pos x="57" y="101"/>
                </a:cxn>
                <a:cxn ang="0">
                  <a:pos x="64" y="99"/>
                </a:cxn>
                <a:cxn ang="0">
                  <a:pos x="68" y="99"/>
                </a:cxn>
                <a:cxn ang="0">
                  <a:pos x="73" y="98"/>
                </a:cxn>
                <a:cxn ang="0">
                  <a:pos x="77" y="95"/>
                </a:cxn>
                <a:cxn ang="0">
                  <a:pos x="80" y="91"/>
                </a:cxn>
                <a:cxn ang="0">
                  <a:pos x="81" y="88"/>
                </a:cxn>
                <a:cxn ang="0">
                  <a:pos x="83" y="84"/>
                </a:cxn>
                <a:cxn ang="0">
                  <a:pos x="84" y="78"/>
                </a:cxn>
                <a:cxn ang="0">
                  <a:pos x="84" y="73"/>
                </a:cxn>
                <a:cxn ang="0">
                  <a:pos x="84" y="69"/>
                </a:cxn>
                <a:cxn ang="0">
                  <a:pos x="81" y="58"/>
                </a:cxn>
                <a:cxn ang="0">
                  <a:pos x="78" y="47"/>
                </a:cxn>
                <a:cxn ang="0">
                  <a:pos x="74" y="36"/>
                </a:cxn>
                <a:cxn ang="0">
                  <a:pos x="71" y="26"/>
                </a:cxn>
                <a:cxn ang="0">
                  <a:pos x="67" y="17"/>
                </a:cxn>
                <a:cxn ang="0">
                  <a:pos x="64" y="10"/>
                </a:cxn>
                <a:cxn ang="0">
                  <a:pos x="62" y="4"/>
                </a:cxn>
                <a:cxn ang="0">
                  <a:pos x="61" y="4"/>
                </a:cxn>
                <a:cxn ang="0">
                  <a:pos x="55" y="0"/>
                </a:cxn>
              </a:cxnLst>
              <a:rect l="0" t="0" r="r" b="b"/>
              <a:pathLst>
                <a:path w="84" h="101">
                  <a:moveTo>
                    <a:pt x="55" y="0"/>
                  </a:moveTo>
                  <a:lnTo>
                    <a:pt x="55" y="6"/>
                  </a:lnTo>
                  <a:lnTo>
                    <a:pt x="57" y="11"/>
                  </a:lnTo>
                  <a:lnTo>
                    <a:pt x="60" y="19"/>
                  </a:lnTo>
                  <a:lnTo>
                    <a:pt x="64" y="29"/>
                  </a:lnTo>
                  <a:lnTo>
                    <a:pt x="68" y="39"/>
                  </a:lnTo>
                  <a:lnTo>
                    <a:pt x="71" y="49"/>
                  </a:lnTo>
                  <a:lnTo>
                    <a:pt x="74" y="59"/>
                  </a:lnTo>
                  <a:lnTo>
                    <a:pt x="77" y="69"/>
                  </a:lnTo>
                  <a:lnTo>
                    <a:pt x="77" y="73"/>
                  </a:lnTo>
                  <a:lnTo>
                    <a:pt x="77" y="78"/>
                  </a:lnTo>
                  <a:lnTo>
                    <a:pt x="77" y="82"/>
                  </a:lnTo>
                  <a:lnTo>
                    <a:pt x="75" y="85"/>
                  </a:lnTo>
                  <a:lnTo>
                    <a:pt x="74" y="88"/>
                  </a:lnTo>
                  <a:lnTo>
                    <a:pt x="73" y="89"/>
                  </a:lnTo>
                  <a:lnTo>
                    <a:pt x="70" y="91"/>
                  </a:lnTo>
                  <a:lnTo>
                    <a:pt x="67" y="92"/>
                  </a:lnTo>
                  <a:lnTo>
                    <a:pt x="62" y="92"/>
                  </a:lnTo>
                  <a:lnTo>
                    <a:pt x="58" y="94"/>
                  </a:lnTo>
                  <a:lnTo>
                    <a:pt x="51" y="92"/>
                  </a:lnTo>
                  <a:lnTo>
                    <a:pt x="44" y="91"/>
                  </a:lnTo>
                  <a:lnTo>
                    <a:pt x="35" y="88"/>
                  </a:lnTo>
                  <a:lnTo>
                    <a:pt x="26" y="84"/>
                  </a:lnTo>
                  <a:lnTo>
                    <a:pt x="15" y="79"/>
                  </a:lnTo>
                  <a:lnTo>
                    <a:pt x="3" y="73"/>
                  </a:lnTo>
                  <a:lnTo>
                    <a:pt x="0" y="81"/>
                  </a:lnTo>
                  <a:lnTo>
                    <a:pt x="12" y="86"/>
                  </a:lnTo>
                  <a:lnTo>
                    <a:pt x="24" y="91"/>
                  </a:lnTo>
                  <a:lnTo>
                    <a:pt x="34" y="95"/>
                  </a:lnTo>
                  <a:lnTo>
                    <a:pt x="42" y="98"/>
                  </a:lnTo>
                  <a:lnTo>
                    <a:pt x="50" y="99"/>
                  </a:lnTo>
                  <a:lnTo>
                    <a:pt x="57" y="101"/>
                  </a:lnTo>
                  <a:lnTo>
                    <a:pt x="64" y="99"/>
                  </a:lnTo>
                  <a:lnTo>
                    <a:pt x="68" y="99"/>
                  </a:lnTo>
                  <a:lnTo>
                    <a:pt x="73" y="98"/>
                  </a:lnTo>
                  <a:lnTo>
                    <a:pt x="77" y="95"/>
                  </a:lnTo>
                  <a:lnTo>
                    <a:pt x="80" y="91"/>
                  </a:lnTo>
                  <a:lnTo>
                    <a:pt x="81" y="88"/>
                  </a:lnTo>
                  <a:lnTo>
                    <a:pt x="83" y="84"/>
                  </a:lnTo>
                  <a:lnTo>
                    <a:pt x="84" y="78"/>
                  </a:lnTo>
                  <a:lnTo>
                    <a:pt x="84" y="73"/>
                  </a:lnTo>
                  <a:lnTo>
                    <a:pt x="84" y="69"/>
                  </a:lnTo>
                  <a:lnTo>
                    <a:pt x="81" y="58"/>
                  </a:lnTo>
                  <a:lnTo>
                    <a:pt x="78" y="47"/>
                  </a:lnTo>
                  <a:lnTo>
                    <a:pt x="74" y="36"/>
                  </a:lnTo>
                  <a:lnTo>
                    <a:pt x="71" y="26"/>
                  </a:lnTo>
                  <a:lnTo>
                    <a:pt x="67" y="17"/>
                  </a:lnTo>
                  <a:lnTo>
                    <a:pt x="64" y="10"/>
                  </a:lnTo>
                  <a:lnTo>
                    <a:pt x="62" y="4"/>
                  </a:lnTo>
                  <a:lnTo>
                    <a:pt x="61" y="4"/>
                  </a:lnTo>
                  <a:lnTo>
                    <a:pt x="55" y="0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95" name="Freeform 699"/>
            <p:cNvSpPr>
              <a:spLocks/>
            </p:cNvSpPr>
            <p:nvPr/>
          </p:nvSpPr>
          <p:spPr bwMode="auto">
            <a:xfrm>
              <a:off x="6333137" y="5441857"/>
              <a:ext cx="14826" cy="13051"/>
            </a:xfrm>
            <a:custGeom>
              <a:avLst/>
              <a:gdLst/>
              <a:ahLst/>
              <a:cxnLst>
                <a:cxn ang="0">
                  <a:pos x="9" y="2"/>
                </a:cxn>
                <a:cxn ang="0">
                  <a:pos x="5" y="0"/>
                </a:cxn>
                <a:cxn ang="0">
                  <a:pos x="0" y="9"/>
                </a:cxn>
                <a:cxn ang="0">
                  <a:pos x="7" y="13"/>
                </a:cxn>
                <a:cxn ang="0">
                  <a:pos x="12" y="3"/>
                </a:cxn>
                <a:cxn ang="0">
                  <a:pos x="9" y="2"/>
                </a:cxn>
              </a:cxnLst>
              <a:rect l="0" t="0" r="r" b="b"/>
              <a:pathLst>
                <a:path w="12" h="13">
                  <a:moveTo>
                    <a:pt x="9" y="2"/>
                  </a:moveTo>
                  <a:lnTo>
                    <a:pt x="5" y="0"/>
                  </a:lnTo>
                  <a:lnTo>
                    <a:pt x="0" y="9"/>
                  </a:lnTo>
                  <a:lnTo>
                    <a:pt x="7" y="13"/>
                  </a:lnTo>
                  <a:lnTo>
                    <a:pt x="12" y="3"/>
                  </a:lnTo>
                  <a:lnTo>
                    <a:pt x="9" y="2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96" name="Freeform 700"/>
            <p:cNvSpPr>
              <a:spLocks/>
            </p:cNvSpPr>
            <p:nvPr/>
          </p:nvSpPr>
          <p:spPr bwMode="auto">
            <a:xfrm>
              <a:off x="6333137" y="5441857"/>
              <a:ext cx="14826" cy="13051"/>
            </a:xfrm>
            <a:custGeom>
              <a:avLst/>
              <a:gdLst/>
              <a:ahLst/>
              <a:cxnLst>
                <a:cxn ang="0">
                  <a:pos x="9" y="2"/>
                </a:cxn>
                <a:cxn ang="0">
                  <a:pos x="5" y="0"/>
                </a:cxn>
                <a:cxn ang="0">
                  <a:pos x="0" y="9"/>
                </a:cxn>
                <a:cxn ang="0">
                  <a:pos x="7" y="13"/>
                </a:cxn>
                <a:cxn ang="0">
                  <a:pos x="12" y="3"/>
                </a:cxn>
                <a:cxn ang="0">
                  <a:pos x="9" y="2"/>
                </a:cxn>
              </a:cxnLst>
              <a:rect l="0" t="0" r="r" b="b"/>
              <a:pathLst>
                <a:path w="12" h="13">
                  <a:moveTo>
                    <a:pt x="9" y="2"/>
                  </a:moveTo>
                  <a:lnTo>
                    <a:pt x="5" y="0"/>
                  </a:lnTo>
                  <a:lnTo>
                    <a:pt x="0" y="9"/>
                  </a:lnTo>
                  <a:lnTo>
                    <a:pt x="7" y="13"/>
                  </a:lnTo>
                  <a:lnTo>
                    <a:pt x="12" y="3"/>
                  </a:lnTo>
                  <a:lnTo>
                    <a:pt x="9" y="2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97" name="Freeform 701"/>
            <p:cNvSpPr>
              <a:spLocks/>
            </p:cNvSpPr>
            <p:nvPr/>
          </p:nvSpPr>
          <p:spPr bwMode="auto">
            <a:xfrm>
              <a:off x="6296744" y="5204946"/>
              <a:ext cx="16175" cy="13051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3" y="3"/>
                </a:cxn>
                <a:cxn ang="0">
                  <a:pos x="3" y="4"/>
                </a:cxn>
                <a:cxn ang="0">
                  <a:pos x="3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7"/>
                </a:cxn>
                <a:cxn ang="0">
                  <a:pos x="2" y="7"/>
                </a:cxn>
                <a:cxn ang="0">
                  <a:pos x="0" y="8"/>
                </a:cxn>
                <a:cxn ang="0">
                  <a:pos x="8" y="13"/>
                </a:cxn>
                <a:cxn ang="0">
                  <a:pos x="9" y="11"/>
                </a:cxn>
                <a:cxn ang="0">
                  <a:pos x="9" y="10"/>
                </a:cxn>
                <a:cxn ang="0">
                  <a:pos x="9" y="10"/>
                </a:cxn>
                <a:cxn ang="0">
                  <a:pos x="9" y="8"/>
                </a:cxn>
                <a:cxn ang="0">
                  <a:pos x="9" y="8"/>
                </a:cxn>
                <a:cxn ang="0">
                  <a:pos x="11" y="7"/>
                </a:cxn>
                <a:cxn ang="0">
                  <a:pos x="11" y="5"/>
                </a:cxn>
                <a:cxn ang="0">
                  <a:pos x="12" y="3"/>
                </a:cxn>
                <a:cxn ang="0">
                  <a:pos x="5" y="0"/>
                </a:cxn>
              </a:cxnLst>
              <a:rect l="0" t="0" r="r" b="b"/>
              <a:pathLst>
                <a:path w="12" h="13">
                  <a:moveTo>
                    <a:pt x="5" y="0"/>
                  </a:moveTo>
                  <a:lnTo>
                    <a:pt x="3" y="3"/>
                  </a:lnTo>
                  <a:lnTo>
                    <a:pt x="3" y="4"/>
                  </a:lnTo>
                  <a:lnTo>
                    <a:pt x="3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7"/>
                  </a:lnTo>
                  <a:lnTo>
                    <a:pt x="2" y="7"/>
                  </a:lnTo>
                  <a:lnTo>
                    <a:pt x="0" y="8"/>
                  </a:lnTo>
                  <a:lnTo>
                    <a:pt x="8" y="13"/>
                  </a:lnTo>
                  <a:lnTo>
                    <a:pt x="9" y="11"/>
                  </a:lnTo>
                  <a:lnTo>
                    <a:pt x="9" y="10"/>
                  </a:lnTo>
                  <a:lnTo>
                    <a:pt x="9" y="10"/>
                  </a:lnTo>
                  <a:lnTo>
                    <a:pt x="9" y="8"/>
                  </a:lnTo>
                  <a:lnTo>
                    <a:pt x="9" y="8"/>
                  </a:lnTo>
                  <a:lnTo>
                    <a:pt x="11" y="7"/>
                  </a:lnTo>
                  <a:lnTo>
                    <a:pt x="11" y="5"/>
                  </a:lnTo>
                  <a:lnTo>
                    <a:pt x="12" y="3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98" name="Freeform 702"/>
            <p:cNvSpPr>
              <a:spLocks/>
            </p:cNvSpPr>
            <p:nvPr/>
          </p:nvSpPr>
          <p:spPr bwMode="auto">
            <a:xfrm>
              <a:off x="6296744" y="5204946"/>
              <a:ext cx="16175" cy="13051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3" y="3"/>
                </a:cxn>
                <a:cxn ang="0">
                  <a:pos x="3" y="4"/>
                </a:cxn>
                <a:cxn ang="0">
                  <a:pos x="3" y="5"/>
                </a:cxn>
                <a:cxn ang="0">
                  <a:pos x="2" y="5"/>
                </a:cxn>
                <a:cxn ang="0">
                  <a:pos x="2" y="7"/>
                </a:cxn>
                <a:cxn ang="0">
                  <a:pos x="0" y="8"/>
                </a:cxn>
                <a:cxn ang="0">
                  <a:pos x="8" y="13"/>
                </a:cxn>
                <a:cxn ang="0">
                  <a:pos x="9" y="11"/>
                </a:cxn>
                <a:cxn ang="0">
                  <a:pos x="9" y="10"/>
                </a:cxn>
                <a:cxn ang="0">
                  <a:pos x="9" y="8"/>
                </a:cxn>
                <a:cxn ang="0">
                  <a:pos x="11" y="7"/>
                </a:cxn>
                <a:cxn ang="0">
                  <a:pos x="11" y="5"/>
                </a:cxn>
                <a:cxn ang="0">
                  <a:pos x="12" y="3"/>
                </a:cxn>
                <a:cxn ang="0">
                  <a:pos x="5" y="0"/>
                </a:cxn>
              </a:cxnLst>
              <a:rect l="0" t="0" r="r" b="b"/>
              <a:pathLst>
                <a:path w="12" h="13">
                  <a:moveTo>
                    <a:pt x="5" y="0"/>
                  </a:moveTo>
                  <a:lnTo>
                    <a:pt x="3" y="3"/>
                  </a:lnTo>
                  <a:lnTo>
                    <a:pt x="3" y="4"/>
                  </a:lnTo>
                  <a:lnTo>
                    <a:pt x="3" y="5"/>
                  </a:lnTo>
                  <a:lnTo>
                    <a:pt x="2" y="5"/>
                  </a:lnTo>
                  <a:lnTo>
                    <a:pt x="2" y="7"/>
                  </a:lnTo>
                  <a:lnTo>
                    <a:pt x="0" y="8"/>
                  </a:lnTo>
                  <a:lnTo>
                    <a:pt x="8" y="13"/>
                  </a:lnTo>
                  <a:lnTo>
                    <a:pt x="9" y="11"/>
                  </a:lnTo>
                  <a:lnTo>
                    <a:pt x="9" y="10"/>
                  </a:lnTo>
                  <a:lnTo>
                    <a:pt x="9" y="8"/>
                  </a:lnTo>
                  <a:lnTo>
                    <a:pt x="11" y="7"/>
                  </a:lnTo>
                  <a:lnTo>
                    <a:pt x="11" y="5"/>
                  </a:lnTo>
                  <a:lnTo>
                    <a:pt x="12" y="3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99" name="Freeform 703"/>
            <p:cNvSpPr>
              <a:spLocks/>
            </p:cNvSpPr>
            <p:nvPr/>
          </p:nvSpPr>
          <p:spPr bwMode="auto">
            <a:xfrm>
              <a:off x="6303484" y="5191896"/>
              <a:ext cx="36392" cy="16062"/>
            </a:xfrm>
            <a:custGeom>
              <a:avLst/>
              <a:gdLst/>
              <a:ahLst/>
              <a:cxnLst>
                <a:cxn ang="0">
                  <a:pos x="29" y="3"/>
                </a:cxn>
                <a:cxn ang="0">
                  <a:pos x="23" y="1"/>
                </a:cxn>
                <a:cxn ang="0">
                  <a:pos x="19" y="0"/>
                </a:cxn>
                <a:cxn ang="0">
                  <a:pos x="14" y="0"/>
                </a:cxn>
                <a:cxn ang="0">
                  <a:pos x="10" y="1"/>
                </a:cxn>
                <a:cxn ang="0">
                  <a:pos x="7" y="3"/>
                </a:cxn>
                <a:cxn ang="0">
                  <a:pos x="4" y="5"/>
                </a:cxn>
                <a:cxn ang="0">
                  <a:pos x="1" y="10"/>
                </a:cxn>
                <a:cxn ang="0">
                  <a:pos x="0" y="13"/>
                </a:cxn>
                <a:cxn ang="0">
                  <a:pos x="7" y="16"/>
                </a:cxn>
                <a:cxn ang="0">
                  <a:pos x="8" y="13"/>
                </a:cxn>
                <a:cxn ang="0">
                  <a:pos x="10" y="10"/>
                </a:cxn>
                <a:cxn ang="0">
                  <a:pos x="11" y="8"/>
                </a:cxn>
                <a:cxn ang="0">
                  <a:pos x="13" y="7"/>
                </a:cxn>
                <a:cxn ang="0">
                  <a:pos x="16" y="7"/>
                </a:cxn>
                <a:cxn ang="0">
                  <a:pos x="17" y="7"/>
                </a:cxn>
                <a:cxn ang="0">
                  <a:pos x="20" y="7"/>
                </a:cxn>
                <a:cxn ang="0">
                  <a:pos x="26" y="10"/>
                </a:cxn>
                <a:cxn ang="0">
                  <a:pos x="29" y="3"/>
                </a:cxn>
              </a:cxnLst>
              <a:rect l="0" t="0" r="r" b="b"/>
              <a:pathLst>
                <a:path w="29" h="16">
                  <a:moveTo>
                    <a:pt x="29" y="3"/>
                  </a:moveTo>
                  <a:lnTo>
                    <a:pt x="23" y="1"/>
                  </a:lnTo>
                  <a:lnTo>
                    <a:pt x="19" y="0"/>
                  </a:lnTo>
                  <a:lnTo>
                    <a:pt x="14" y="0"/>
                  </a:lnTo>
                  <a:lnTo>
                    <a:pt x="10" y="1"/>
                  </a:lnTo>
                  <a:lnTo>
                    <a:pt x="7" y="3"/>
                  </a:lnTo>
                  <a:lnTo>
                    <a:pt x="4" y="5"/>
                  </a:lnTo>
                  <a:lnTo>
                    <a:pt x="1" y="10"/>
                  </a:lnTo>
                  <a:lnTo>
                    <a:pt x="0" y="13"/>
                  </a:lnTo>
                  <a:lnTo>
                    <a:pt x="7" y="16"/>
                  </a:lnTo>
                  <a:lnTo>
                    <a:pt x="8" y="13"/>
                  </a:lnTo>
                  <a:lnTo>
                    <a:pt x="10" y="10"/>
                  </a:lnTo>
                  <a:lnTo>
                    <a:pt x="11" y="8"/>
                  </a:lnTo>
                  <a:lnTo>
                    <a:pt x="13" y="7"/>
                  </a:lnTo>
                  <a:lnTo>
                    <a:pt x="16" y="7"/>
                  </a:lnTo>
                  <a:lnTo>
                    <a:pt x="17" y="7"/>
                  </a:lnTo>
                  <a:lnTo>
                    <a:pt x="20" y="7"/>
                  </a:lnTo>
                  <a:lnTo>
                    <a:pt x="26" y="10"/>
                  </a:lnTo>
                  <a:lnTo>
                    <a:pt x="29" y="3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00" name="Freeform 704"/>
            <p:cNvSpPr>
              <a:spLocks/>
            </p:cNvSpPr>
            <p:nvPr/>
          </p:nvSpPr>
          <p:spPr bwMode="auto">
            <a:xfrm>
              <a:off x="6303484" y="5191896"/>
              <a:ext cx="36392" cy="16062"/>
            </a:xfrm>
            <a:custGeom>
              <a:avLst/>
              <a:gdLst/>
              <a:ahLst/>
              <a:cxnLst>
                <a:cxn ang="0">
                  <a:pos x="29" y="3"/>
                </a:cxn>
                <a:cxn ang="0">
                  <a:pos x="23" y="1"/>
                </a:cxn>
                <a:cxn ang="0">
                  <a:pos x="19" y="0"/>
                </a:cxn>
                <a:cxn ang="0">
                  <a:pos x="14" y="0"/>
                </a:cxn>
                <a:cxn ang="0">
                  <a:pos x="10" y="1"/>
                </a:cxn>
                <a:cxn ang="0">
                  <a:pos x="7" y="3"/>
                </a:cxn>
                <a:cxn ang="0">
                  <a:pos x="4" y="5"/>
                </a:cxn>
                <a:cxn ang="0">
                  <a:pos x="1" y="10"/>
                </a:cxn>
                <a:cxn ang="0">
                  <a:pos x="0" y="13"/>
                </a:cxn>
                <a:cxn ang="0">
                  <a:pos x="7" y="16"/>
                </a:cxn>
                <a:cxn ang="0">
                  <a:pos x="8" y="13"/>
                </a:cxn>
                <a:cxn ang="0">
                  <a:pos x="10" y="10"/>
                </a:cxn>
                <a:cxn ang="0">
                  <a:pos x="11" y="8"/>
                </a:cxn>
                <a:cxn ang="0">
                  <a:pos x="13" y="7"/>
                </a:cxn>
                <a:cxn ang="0">
                  <a:pos x="16" y="7"/>
                </a:cxn>
                <a:cxn ang="0">
                  <a:pos x="17" y="7"/>
                </a:cxn>
                <a:cxn ang="0">
                  <a:pos x="20" y="7"/>
                </a:cxn>
                <a:cxn ang="0">
                  <a:pos x="26" y="10"/>
                </a:cxn>
                <a:cxn ang="0">
                  <a:pos x="29" y="3"/>
                </a:cxn>
              </a:cxnLst>
              <a:rect l="0" t="0" r="r" b="b"/>
              <a:pathLst>
                <a:path w="29" h="16">
                  <a:moveTo>
                    <a:pt x="29" y="3"/>
                  </a:moveTo>
                  <a:lnTo>
                    <a:pt x="23" y="1"/>
                  </a:lnTo>
                  <a:lnTo>
                    <a:pt x="19" y="0"/>
                  </a:lnTo>
                  <a:lnTo>
                    <a:pt x="14" y="0"/>
                  </a:lnTo>
                  <a:lnTo>
                    <a:pt x="10" y="1"/>
                  </a:lnTo>
                  <a:lnTo>
                    <a:pt x="7" y="3"/>
                  </a:lnTo>
                  <a:lnTo>
                    <a:pt x="4" y="5"/>
                  </a:lnTo>
                  <a:lnTo>
                    <a:pt x="1" y="10"/>
                  </a:lnTo>
                  <a:lnTo>
                    <a:pt x="0" y="13"/>
                  </a:lnTo>
                  <a:lnTo>
                    <a:pt x="7" y="16"/>
                  </a:lnTo>
                  <a:lnTo>
                    <a:pt x="8" y="13"/>
                  </a:lnTo>
                  <a:lnTo>
                    <a:pt x="10" y="10"/>
                  </a:lnTo>
                  <a:lnTo>
                    <a:pt x="11" y="8"/>
                  </a:lnTo>
                  <a:lnTo>
                    <a:pt x="13" y="7"/>
                  </a:lnTo>
                  <a:lnTo>
                    <a:pt x="16" y="7"/>
                  </a:lnTo>
                  <a:lnTo>
                    <a:pt x="17" y="7"/>
                  </a:lnTo>
                  <a:lnTo>
                    <a:pt x="20" y="7"/>
                  </a:lnTo>
                  <a:lnTo>
                    <a:pt x="26" y="10"/>
                  </a:lnTo>
                  <a:lnTo>
                    <a:pt x="29" y="3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01" name="Freeform 705"/>
            <p:cNvSpPr>
              <a:spLocks/>
            </p:cNvSpPr>
            <p:nvPr/>
          </p:nvSpPr>
          <p:spPr bwMode="auto">
            <a:xfrm>
              <a:off x="6335833" y="5194907"/>
              <a:ext cx="17522" cy="27105"/>
            </a:xfrm>
            <a:custGeom>
              <a:avLst/>
              <a:gdLst/>
              <a:ahLst/>
              <a:cxnLst>
                <a:cxn ang="0">
                  <a:pos x="10" y="27"/>
                </a:cxn>
                <a:cxn ang="0">
                  <a:pos x="11" y="24"/>
                </a:cxn>
                <a:cxn ang="0">
                  <a:pos x="13" y="20"/>
                </a:cxn>
                <a:cxn ang="0">
                  <a:pos x="14" y="17"/>
                </a:cxn>
                <a:cxn ang="0">
                  <a:pos x="14" y="14"/>
                </a:cxn>
                <a:cxn ang="0">
                  <a:pos x="14" y="10"/>
                </a:cxn>
                <a:cxn ang="0">
                  <a:pos x="11" y="7"/>
                </a:cxn>
                <a:cxn ang="0">
                  <a:pos x="7" y="2"/>
                </a:cxn>
                <a:cxn ang="0">
                  <a:pos x="3" y="0"/>
                </a:cxn>
                <a:cxn ang="0">
                  <a:pos x="0" y="7"/>
                </a:cxn>
                <a:cxn ang="0">
                  <a:pos x="4" y="10"/>
                </a:cxn>
                <a:cxn ang="0">
                  <a:pos x="5" y="11"/>
                </a:cxn>
                <a:cxn ang="0">
                  <a:pos x="7" y="13"/>
                </a:cxn>
                <a:cxn ang="0">
                  <a:pos x="7" y="14"/>
                </a:cxn>
                <a:cxn ang="0">
                  <a:pos x="7" y="15"/>
                </a:cxn>
                <a:cxn ang="0">
                  <a:pos x="7" y="18"/>
                </a:cxn>
                <a:cxn ang="0">
                  <a:pos x="5" y="21"/>
                </a:cxn>
                <a:cxn ang="0">
                  <a:pos x="4" y="24"/>
                </a:cxn>
                <a:cxn ang="0">
                  <a:pos x="10" y="27"/>
                </a:cxn>
              </a:cxnLst>
              <a:rect l="0" t="0" r="r" b="b"/>
              <a:pathLst>
                <a:path w="14" h="27">
                  <a:moveTo>
                    <a:pt x="10" y="27"/>
                  </a:moveTo>
                  <a:lnTo>
                    <a:pt x="11" y="24"/>
                  </a:lnTo>
                  <a:lnTo>
                    <a:pt x="13" y="20"/>
                  </a:lnTo>
                  <a:lnTo>
                    <a:pt x="14" y="17"/>
                  </a:lnTo>
                  <a:lnTo>
                    <a:pt x="14" y="14"/>
                  </a:lnTo>
                  <a:lnTo>
                    <a:pt x="14" y="10"/>
                  </a:lnTo>
                  <a:lnTo>
                    <a:pt x="11" y="7"/>
                  </a:lnTo>
                  <a:lnTo>
                    <a:pt x="7" y="2"/>
                  </a:lnTo>
                  <a:lnTo>
                    <a:pt x="3" y="0"/>
                  </a:lnTo>
                  <a:lnTo>
                    <a:pt x="0" y="7"/>
                  </a:lnTo>
                  <a:lnTo>
                    <a:pt x="4" y="10"/>
                  </a:lnTo>
                  <a:lnTo>
                    <a:pt x="5" y="11"/>
                  </a:lnTo>
                  <a:lnTo>
                    <a:pt x="7" y="13"/>
                  </a:lnTo>
                  <a:lnTo>
                    <a:pt x="7" y="14"/>
                  </a:lnTo>
                  <a:lnTo>
                    <a:pt x="7" y="15"/>
                  </a:lnTo>
                  <a:lnTo>
                    <a:pt x="7" y="18"/>
                  </a:lnTo>
                  <a:lnTo>
                    <a:pt x="5" y="21"/>
                  </a:lnTo>
                  <a:lnTo>
                    <a:pt x="4" y="24"/>
                  </a:lnTo>
                  <a:lnTo>
                    <a:pt x="10" y="27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02" name="Freeform 706"/>
            <p:cNvSpPr>
              <a:spLocks/>
            </p:cNvSpPr>
            <p:nvPr/>
          </p:nvSpPr>
          <p:spPr bwMode="auto">
            <a:xfrm>
              <a:off x="6335833" y="5194907"/>
              <a:ext cx="17522" cy="27105"/>
            </a:xfrm>
            <a:custGeom>
              <a:avLst/>
              <a:gdLst/>
              <a:ahLst/>
              <a:cxnLst>
                <a:cxn ang="0">
                  <a:pos x="10" y="27"/>
                </a:cxn>
                <a:cxn ang="0">
                  <a:pos x="11" y="24"/>
                </a:cxn>
                <a:cxn ang="0">
                  <a:pos x="13" y="20"/>
                </a:cxn>
                <a:cxn ang="0">
                  <a:pos x="14" y="17"/>
                </a:cxn>
                <a:cxn ang="0">
                  <a:pos x="14" y="14"/>
                </a:cxn>
                <a:cxn ang="0">
                  <a:pos x="14" y="10"/>
                </a:cxn>
                <a:cxn ang="0">
                  <a:pos x="11" y="7"/>
                </a:cxn>
                <a:cxn ang="0">
                  <a:pos x="7" y="2"/>
                </a:cxn>
                <a:cxn ang="0">
                  <a:pos x="3" y="0"/>
                </a:cxn>
                <a:cxn ang="0">
                  <a:pos x="0" y="7"/>
                </a:cxn>
                <a:cxn ang="0">
                  <a:pos x="4" y="10"/>
                </a:cxn>
                <a:cxn ang="0">
                  <a:pos x="5" y="11"/>
                </a:cxn>
                <a:cxn ang="0">
                  <a:pos x="7" y="13"/>
                </a:cxn>
                <a:cxn ang="0">
                  <a:pos x="7" y="14"/>
                </a:cxn>
                <a:cxn ang="0">
                  <a:pos x="7" y="15"/>
                </a:cxn>
                <a:cxn ang="0">
                  <a:pos x="7" y="18"/>
                </a:cxn>
                <a:cxn ang="0">
                  <a:pos x="5" y="21"/>
                </a:cxn>
                <a:cxn ang="0">
                  <a:pos x="4" y="24"/>
                </a:cxn>
                <a:cxn ang="0">
                  <a:pos x="10" y="27"/>
                </a:cxn>
              </a:cxnLst>
              <a:rect l="0" t="0" r="r" b="b"/>
              <a:pathLst>
                <a:path w="14" h="27">
                  <a:moveTo>
                    <a:pt x="10" y="27"/>
                  </a:moveTo>
                  <a:lnTo>
                    <a:pt x="11" y="24"/>
                  </a:lnTo>
                  <a:lnTo>
                    <a:pt x="13" y="20"/>
                  </a:lnTo>
                  <a:lnTo>
                    <a:pt x="14" y="17"/>
                  </a:lnTo>
                  <a:lnTo>
                    <a:pt x="14" y="14"/>
                  </a:lnTo>
                  <a:lnTo>
                    <a:pt x="14" y="10"/>
                  </a:lnTo>
                  <a:lnTo>
                    <a:pt x="11" y="7"/>
                  </a:lnTo>
                  <a:lnTo>
                    <a:pt x="7" y="2"/>
                  </a:lnTo>
                  <a:lnTo>
                    <a:pt x="3" y="0"/>
                  </a:lnTo>
                  <a:lnTo>
                    <a:pt x="0" y="7"/>
                  </a:lnTo>
                  <a:lnTo>
                    <a:pt x="4" y="10"/>
                  </a:lnTo>
                  <a:lnTo>
                    <a:pt x="5" y="11"/>
                  </a:lnTo>
                  <a:lnTo>
                    <a:pt x="7" y="13"/>
                  </a:lnTo>
                  <a:lnTo>
                    <a:pt x="7" y="14"/>
                  </a:lnTo>
                  <a:lnTo>
                    <a:pt x="7" y="15"/>
                  </a:lnTo>
                  <a:lnTo>
                    <a:pt x="7" y="18"/>
                  </a:lnTo>
                  <a:lnTo>
                    <a:pt x="5" y="21"/>
                  </a:lnTo>
                  <a:lnTo>
                    <a:pt x="4" y="24"/>
                  </a:lnTo>
                  <a:lnTo>
                    <a:pt x="10" y="27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03" name="Freeform 707"/>
            <p:cNvSpPr>
              <a:spLocks/>
            </p:cNvSpPr>
            <p:nvPr/>
          </p:nvSpPr>
          <p:spPr bwMode="auto">
            <a:xfrm>
              <a:off x="6333137" y="5219000"/>
              <a:ext cx="14826" cy="12046"/>
            </a:xfrm>
            <a:custGeom>
              <a:avLst/>
              <a:gdLst/>
              <a:ahLst/>
              <a:cxnLst>
                <a:cxn ang="0">
                  <a:pos x="5" y="10"/>
                </a:cxn>
                <a:cxn ang="0">
                  <a:pos x="7" y="12"/>
                </a:cxn>
                <a:cxn ang="0">
                  <a:pos x="12" y="3"/>
                </a:cxn>
                <a:cxn ang="0">
                  <a:pos x="6" y="0"/>
                </a:cxn>
                <a:cxn ang="0">
                  <a:pos x="0" y="9"/>
                </a:cxn>
                <a:cxn ang="0">
                  <a:pos x="5" y="10"/>
                </a:cxn>
              </a:cxnLst>
              <a:rect l="0" t="0" r="r" b="b"/>
              <a:pathLst>
                <a:path w="12" h="12">
                  <a:moveTo>
                    <a:pt x="5" y="10"/>
                  </a:moveTo>
                  <a:lnTo>
                    <a:pt x="7" y="12"/>
                  </a:lnTo>
                  <a:lnTo>
                    <a:pt x="12" y="3"/>
                  </a:lnTo>
                  <a:lnTo>
                    <a:pt x="6" y="0"/>
                  </a:lnTo>
                  <a:lnTo>
                    <a:pt x="0" y="9"/>
                  </a:lnTo>
                  <a:lnTo>
                    <a:pt x="5" y="10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004" name="Group 708"/>
            <p:cNvGrpSpPr>
              <a:grpSpLocks/>
            </p:cNvGrpSpPr>
            <p:nvPr/>
          </p:nvGrpSpPr>
          <p:grpSpPr bwMode="auto">
            <a:xfrm>
              <a:off x="6244136" y="4455113"/>
              <a:ext cx="1438146" cy="1136391"/>
              <a:chOff x="1299" y="2797"/>
              <a:chExt cx="1067" cy="1132"/>
            </a:xfrm>
          </p:grpSpPr>
          <p:sp>
            <p:nvSpPr>
              <p:cNvPr id="2529" name="Freeform 709"/>
              <p:cNvSpPr>
                <a:spLocks/>
              </p:cNvSpPr>
              <p:nvPr/>
            </p:nvSpPr>
            <p:spPr bwMode="auto">
              <a:xfrm>
                <a:off x="1365" y="3558"/>
                <a:ext cx="11" cy="12"/>
              </a:xfrm>
              <a:custGeom>
                <a:avLst/>
                <a:gdLst/>
                <a:ahLst/>
                <a:cxnLst>
                  <a:cxn ang="0">
                    <a:pos x="5" y="10"/>
                  </a:cxn>
                  <a:cxn ang="0">
                    <a:pos x="7" y="12"/>
                  </a:cxn>
                  <a:cxn ang="0">
                    <a:pos x="12" y="3"/>
                  </a:cxn>
                  <a:cxn ang="0">
                    <a:pos x="6" y="0"/>
                  </a:cxn>
                  <a:cxn ang="0">
                    <a:pos x="0" y="9"/>
                  </a:cxn>
                  <a:cxn ang="0">
                    <a:pos x="5" y="10"/>
                  </a:cxn>
                </a:cxnLst>
                <a:rect l="0" t="0" r="r" b="b"/>
                <a:pathLst>
                  <a:path w="12" h="12">
                    <a:moveTo>
                      <a:pt x="5" y="10"/>
                    </a:moveTo>
                    <a:lnTo>
                      <a:pt x="7" y="12"/>
                    </a:lnTo>
                    <a:lnTo>
                      <a:pt x="12" y="3"/>
                    </a:lnTo>
                    <a:lnTo>
                      <a:pt x="6" y="0"/>
                    </a:lnTo>
                    <a:lnTo>
                      <a:pt x="0" y="9"/>
                    </a:lnTo>
                    <a:lnTo>
                      <a:pt x="5" y="10"/>
                    </a:lnTo>
                  </a:path>
                </a:pathLst>
              </a:custGeom>
              <a:noFill/>
              <a:ln w="0">
                <a:solidFill>
                  <a:srgbClr val="0066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30" name="Freeform 710"/>
              <p:cNvSpPr>
                <a:spLocks/>
              </p:cNvSpPr>
              <p:nvPr/>
            </p:nvSpPr>
            <p:spPr bwMode="auto">
              <a:xfrm>
                <a:off x="1394" y="3574"/>
                <a:ext cx="10" cy="12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2" y="3"/>
                  </a:cxn>
                  <a:cxn ang="0">
                    <a:pos x="2" y="4"/>
                  </a:cxn>
                  <a:cxn ang="0">
                    <a:pos x="1" y="4"/>
                  </a:cxn>
                  <a:cxn ang="0">
                    <a:pos x="2" y="6"/>
                  </a:cxn>
                  <a:cxn ang="0">
                    <a:pos x="1" y="6"/>
                  </a:cxn>
                  <a:cxn ang="0">
                    <a:pos x="1" y="7"/>
                  </a:cxn>
                  <a:cxn ang="0">
                    <a:pos x="1" y="7"/>
                  </a:cxn>
                  <a:cxn ang="0">
                    <a:pos x="0" y="9"/>
                  </a:cxn>
                  <a:cxn ang="0">
                    <a:pos x="5" y="12"/>
                  </a:cxn>
                  <a:cxn ang="0">
                    <a:pos x="7" y="10"/>
                  </a:cxn>
                  <a:cxn ang="0">
                    <a:pos x="7" y="10"/>
                  </a:cxn>
                  <a:cxn ang="0">
                    <a:pos x="7" y="9"/>
                  </a:cxn>
                  <a:cxn ang="0">
                    <a:pos x="8" y="9"/>
                  </a:cxn>
                  <a:cxn ang="0">
                    <a:pos x="8" y="9"/>
                  </a:cxn>
                  <a:cxn ang="0">
                    <a:pos x="8" y="7"/>
                  </a:cxn>
                  <a:cxn ang="0">
                    <a:pos x="10" y="6"/>
                  </a:cxn>
                  <a:cxn ang="0">
                    <a:pos x="11" y="3"/>
                  </a:cxn>
                  <a:cxn ang="0">
                    <a:pos x="4" y="0"/>
                  </a:cxn>
                </a:cxnLst>
                <a:rect l="0" t="0" r="r" b="b"/>
                <a:pathLst>
                  <a:path w="11" h="12">
                    <a:moveTo>
                      <a:pt x="4" y="0"/>
                    </a:moveTo>
                    <a:lnTo>
                      <a:pt x="2" y="3"/>
                    </a:lnTo>
                    <a:lnTo>
                      <a:pt x="2" y="4"/>
                    </a:lnTo>
                    <a:lnTo>
                      <a:pt x="1" y="4"/>
                    </a:lnTo>
                    <a:lnTo>
                      <a:pt x="2" y="6"/>
                    </a:lnTo>
                    <a:lnTo>
                      <a:pt x="1" y="6"/>
                    </a:lnTo>
                    <a:lnTo>
                      <a:pt x="1" y="7"/>
                    </a:lnTo>
                    <a:lnTo>
                      <a:pt x="1" y="7"/>
                    </a:lnTo>
                    <a:lnTo>
                      <a:pt x="0" y="9"/>
                    </a:lnTo>
                    <a:lnTo>
                      <a:pt x="5" y="12"/>
                    </a:lnTo>
                    <a:lnTo>
                      <a:pt x="7" y="10"/>
                    </a:lnTo>
                    <a:lnTo>
                      <a:pt x="7" y="10"/>
                    </a:lnTo>
                    <a:lnTo>
                      <a:pt x="7" y="9"/>
                    </a:lnTo>
                    <a:lnTo>
                      <a:pt x="8" y="9"/>
                    </a:lnTo>
                    <a:lnTo>
                      <a:pt x="8" y="9"/>
                    </a:lnTo>
                    <a:lnTo>
                      <a:pt x="8" y="7"/>
                    </a:lnTo>
                    <a:lnTo>
                      <a:pt x="10" y="6"/>
                    </a:lnTo>
                    <a:lnTo>
                      <a:pt x="11" y="3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66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31" name="Freeform 711"/>
              <p:cNvSpPr>
                <a:spLocks/>
              </p:cNvSpPr>
              <p:nvPr/>
            </p:nvSpPr>
            <p:spPr bwMode="auto">
              <a:xfrm>
                <a:off x="1394" y="3574"/>
                <a:ext cx="10" cy="12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2" y="3"/>
                  </a:cxn>
                  <a:cxn ang="0">
                    <a:pos x="2" y="4"/>
                  </a:cxn>
                  <a:cxn ang="0">
                    <a:pos x="1" y="4"/>
                  </a:cxn>
                  <a:cxn ang="0">
                    <a:pos x="2" y="6"/>
                  </a:cxn>
                  <a:cxn ang="0">
                    <a:pos x="1" y="6"/>
                  </a:cxn>
                  <a:cxn ang="0">
                    <a:pos x="1" y="7"/>
                  </a:cxn>
                  <a:cxn ang="0">
                    <a:pos x="0" y="9"/>
                  </a:cxn>
                  <a:cxn ang="0">
                    <a:pos x="5" y="12"/>
                  </a:cxn>
                  <a:cxn ang="0">
                    <a:pos x="7" y="10"/>
                  </a:cxn>
                  <a:cxn ang="0">
                    <a:pos x="7" y="9"/>
                  </a:cxn>
                  <a:cxn ang="0">
                    <a:pos x="8" y="9"/>
                  </a:cxn>
                  <a:cxn ang="0">
                    <a:pos x="8" y="7"/>
                  </a:cxn>
                  <a:cxn ang="0">
                    <a:pos x="10" y="6"/>
                  </a:cxn>
                  <a:cxn ang="0">
                    <a:pos x="11" y="3"/>
                  </a:cxn>
                  <a:cxn ang="0">
                    <a:pos x="4" y="0"/>
                  </a:cxn>
                </a:cxnLst>
                <a:rect l="0" t="0" r="r" b="b"/>
                <a:pathLst>
                  <a:path w="11" h="12">
                    <a:moveTo>
                      <a:pt x="4" y="0"/>
                    </a:moveTo>
                    <a:lnTo>
                      <a:pt x="2" y="3"/>
                    </a:lnTo>
                    <a:lnTo>
                      <a:pt x="2" y="4"/>
                    </a:lnTo>
                    <a:lnTo>
                      <a:pt x="1" y="4"/>
                    </a:lnTo>
                    <a:lnTo>
                      <a:pt x="2" y="6"/>
                    </a:lnTo>
                    <a:lnTo>
                      <a:pt x="1" y="6"/>
                    </a:lnTo>
                    <a:lnTo>
                      <a:pt x="1" y="7"/>
                    </a:lnTo>
                    <a:lnTo>
                      <a:pt x="0" y="9"/>
                    </a:lnTo>
                    <a:lnTo>
                      <a:pt x="5" y="12"/>
                    </a:lnTo>
                    <a:lnTo>
                      <a:pt x="7" y="10"/>
                    </a:lnTo>
                    <a:lnTo>
                      <a:pt x="7" y="9"/>
                    </a:lnTo>
                    <a:lnTo>
                      <a:pt x="8" y="9"/>
                    </a:lnTo>
                    <a:lnTo>
                      <a:pt x="8" y="7"/>
                    </a:lnTo>
                    <a:lnTo>
                      <a:pt x="10" y="6"/>
                    </a:lnTo>
                    <a:lnTo>
                      <a:pt x="11" y="3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66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32" name="Freeform 712"/>
              <p:cNvSpPr>
                <a:spLocks/>
              </p:cNvSpPr>
              <p:nvPr/>
            </p:nvSpPr>
            <p:spPr bwMode="auto">
              <a:xfrm>
                <a:off x="1398" y="3561"/>
                <a:ext cx="26" cy="16"/>
              </a:xfrm>
              <a:custGeom>
                <a:avLst/>
                <a:gdLst/>
                <a:ahLst/>
                <a:cxnLst>
                  <a:cxn ang="0">
                    <a:pos x="29" y="3"/>
                  </a:cxn>
                  <a:cxn ang="0">
                    <a:pos x="23" y="0"/>
                  </a:cxn>
                  <a:cxn ang="0">
                    <a:pos x="19" y="0"/>
                  </a:cxn>
                  <a:cxn ang="0">
                    <a:pos x="14" y="0"/>
                  </a:cxn>
                  <a:cxn ang="0">
                    <a:pos x="10" y="1"/>
                  </a:cxn>
                  <a:cxn ang="0">
                    <a:pos x="7" y="3"/>
                  </a:cxn>
                  <a:cxn ang="0">
                    <a:pos x="4" y="6"/>
                  </a:cxn>
                  <a:cxn ang="0">
                    <a:pos x="3" y="10"/>
                  </a:cxn>
                  <a:cxn ang="0">
                    <a:pos x="0" y="13"/>
                  </a:cxn>
                  <a:cxn ang="0">
                    <a:pos x="7" y="16"/>
                  </a:cxn>
                  <a:cxn ang="0">
                    <a:pos x="9" y="13"/>
                  </a:cxn>
                  <a:cxn ang="0">
                    <a:pos x="10" y="10"/>
                  </a:cxn>
                  <a:cxn ang="0">
                    <a:pos x="11" y="9"/>
                  </a:cxn>
                  <a:cxn ang="0">
                    <a:pos x="13" y="7"/>
                  </a:cxn>
                  <a:cxn ang="0">
                    <a:pos x="16" y="7"/>
                  </a:cxn>
                  <a:cxn ang="0">
                    <a:pos x="17" y="7"/>
                  </a:cxn>
                  <a:cxn ang="0">
                    <a:pos x="22" y="7"/>
                  </a:cxn>
                  <a:cxn ang="0">
                    <a:pos x="26" y="9"/>
                  </a:cxn>
                  <a:cxn ang="0">
                    <a:pos x="29" y="3"/>
                  </a:cxn>
                </a:cxnLst>
                <a:rect l="0" t="0" r="r" b="b"/>
                <a:pathLst>
                  <a:path w="29" h="16">
                    <a:moveTo>
                      <a:pt x="29" y="3"/>
                    </a:moveTo>
                    <a:lnTo>
                      <a:pt x="23" y="0"/>
                    </a:lnTo>
                    <a:lnTo>
                      <a:pt x="19" y="0"/>
                    </a:lnTo>
                    <a:lnTo>
                      <a:pt x="14" y="0"/>
                    </a:lnTo>
                    <a:lnTo>
                      <a:pt x="10" y="1"/>
                    </a:lnTo>
                    <a:lnTo>
                      <a:pt x="7" y="3"/>
                    </a:lnTo>
                    <a:lnTo>
                      <a:pt x="4" y="6"/>
                    </a:lnTo>
                    <a:lnTo>
                      <a:pt x="3" y="10"/>
                    </a:lnTo>
                    <a:lnTo>
                      <a:pt x="0" y="13"/>
                    </a:lnTo>
                    <a:lnTo>
                      <a:pt x="7" y="16"/>
                    </a:lnTo>
                    <a:lnTo>
                      <a:pt x="9" y="13"/>
                    </a:lnTo>
                    <a:lnTo>
                      <a:pt x="10" y="10"/>
                    </a:lnTo>
                    <a:lnTo>
                      <a:pt x="11" y="9"/>
                    </a:lnTo>
                    <a:lnTo>
                      <a:pt x="13" y="7"/>
                    </a:lnTo>
                    <a:lnTo>
                      <a:pt x="16" y="7"/>
                    </a:lnTo>
                    <a:lnTo>
                      <a:pt x="17" y="7"/>
                    </a:lnTo>
                    <a:lnTo>
                      <a:pt x="22" y="7"/>
                    </a:lnTo>
                    <a:lnTo>
                      <a:pt x="26" y="9"/>
                    </a:lnTo>
                    <a:lnTo>
                      <a:pt x="29" y="3"/>
                    </a:lnTo>
                    <a:close/>
                  </a:path>
                </a:pathLst>
              </a:custGeom>
              <a:solidFill>
                <a:srgbClr val="0066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33" name="Freeform 713"/>
              <p:cNvSpPr>
                <a:spLocks/>
              </p:cNvSpPr>
              <p:nvPr/>
            </p:nvSpPr>
            <p:spPr bwMode="auto">
              <a:xfrm>
                <a:off x="1398" y="3561"/>
                <a:ext cx="26" cy="16"/>
              </a:xfrm>
              <a:custGeom>
                <a:avLst/>
                <a:gdLst/>
                <a:ahLst/>
                <a:cxnLst>
                  <a:cxn ang="0">
                    <a:pos x="29" y="3"/>
                  </a:cxn>
                  <a:cxn ang="0">
                    <a:pos x="23" y="0"/>
                  </a:cxn>
                  <a:cxn ang="0">
                    <a:pos x="19" y="0"/>
                  </a:cxn>
                  <a:cxn ang="0">
                    <a:pos x="14" y="0"/>
                  </a:cxn>
                  <a:cxn ang="0">
                    <a:pos x="10" y="1"/>
                  </a:cxn>
                  <a:cxn ang="0">
                    <a:pos x="7" y="3"/>
                  </a:cxn>
                  <a:cxn ang="0">
                    <a:pos x="4" y="6"/>
                  </a:cxn>
                  <a:cxn ang="0">
                    <a:pos x="3" y="10"/>
                  </a:cxn>
                  <a:cxn ang="0">
                    <a:pos x="0" y="13"/>
                  </a:cxn>
                  <a:cxn ang="0">
                    <a:pos x="7" y="16"/>
                  </a:cxn>
                  <a:cxn ang="0">
                    <a:pos x="9" y="13"/>
                  </a:cxn>
                  <a:cxn ang="0">
                    <a:pos x="10" y="10"/>
                  </a:cxn>
                  <a:cxn ang="0">
                    <a:pos x="11" y="9"/>
                  </a:cxn>
                  <a:cxn ang="0">
                    <a:pos x="13" y="7"/>
                  </a:cxn>
                  <a:cxn ang="0">
                    <a:pos x="16" y="7"/>
                  </a:cxn>
                  <a:cxn ang="0">
                    <a:pos x="17" y="7"/>
                  </a:cxn>
                  <a:cxn ang="0">
                    <a:pos x="22" y="7"/>
                  </a:cxn>
                  <a:cxn ang="0">
                    <a:pos x="26" y="9"/>
                  </a:cxn>
                  <a:cxn ang="0">
                    <a:pos x="29" y="3"/>
                  </a:cxn>
                </a:cxnLst>
                <a:rect l="0" t="0" r="r" b="b"/>
                <a:pathLst>
                  <a:path w="29" h="16">
                    <a:moveTo>
                      <a:pt x="29" y="3"/>
                    </a:moveTo>
                    <a:lnTo>
                      <a:pt x="23" y="0"/>
                    </a:lnTo>
                    <a:lnTo>
                      <a:pt x="19" y="0"/>
                    </a:lnTo>
                    <a:lnTo>
                      <a:pt x="14" y="0"/>
                    </a:lnTo>
                    <a:lnTo>
                      <a:pt x="10" y="1"/>
                    </a:lnTo>
                    <a:lnTo>
                      <a:pt x="7" y="3"/>
                    </a:lnTo>
                    <a:lnTo>
                      <a:pt x="4" y="6"/>
                    </a:lnTo>
                    <a:lnTo>
                      <a:pt x="3" y="10"/>
                    </a:lnTo>
                    <a:lnTo>
                      <a:pt x="0" y="13"/>
                    </a:lnTo>
                    <a:lnTo>
                      <a:pt x="7" y="16"/>
                    </a:lnTo>
                    <a:lnTo>
                      <a:pt x="9" y="13"/>
                    </a:lnTo>
                    <a:lnTo>
                      <a:pt x="10" y="10"/>
                    </a:lnTo>
                    <a:lnTo>
                      <a:pt x="11" y="9"/>
                    </a:lnTo>
                    <a:lnTo>
                      <a:pt x="13" y="7"/>
                    </a:lnTo>
                    <a:lnTo>
                      <a:pt x="16" y="7"/>
                    </a:lnTo>
                    <a:lnTo>
                      <a:pt x="17" y="7"/>
                    </a:lnTo>
                    <a:lnTo>
                      <a:pt x="22" y="7"/>
                    </a:lnTo>
                    <a:lnTo>
                      <a:pt x="26" y="9"/>
                    </a:lnTo>
                    <a:lnTo>
                      <a:pt x="29" y="3"/>
                    </a:lnTo>
                  </a:path>
                </a:pathLst>
              </a:custGeom>
              <a:noFill/>
              <a:ln w="0">
                <a:solidFill>
                  <a:srgbClr val="0066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34" name="Freeform 714"/>
              <p:cNvSpPr>
                <a:spLocks/>
              </p:cNvSpPr>
              <p:nvPr/>
            </p:nvSpPr>
            <p:spPr bwMode="auto">
              <a:xfrm>
                <a:off x="1422" y="3564"/>
                <a:ext cx="12" cy="27"/>
              </a:xfrm>
              <a:custGeom>
                <a:avLst/>
                <a:gdLst/>
                <a:ahLst/>
                <a:cxnLst>
                  <a:cxn ang="0">
                    <a:pos x="11" y="27"/>
                  </a:cxn>
                  <a:cxn ang="0">
                    <a:pos x="13" y="24"/>
                  </a:cxn>
                  <a:cxn ang="0">
                    <a:pos x="13" y="20"/>
                  </a:cxn>
                  <a:cxn ang="0">
                    <a:pos x="14" y="17"/>
                  </a:cxn>
                  <a:cxn ang="0">
                    <a:pos x="14" y="14"/>
                  </a:cxn>
                  <a:cxn ang="0">
                    <a:pos x="14" y="10"/>
                  </a:cxn>
                  <a:cxn ang="0">
                    <a:pos x="11" y="7"/>
                  </a:cxn>
                  <a:cxn ang="0">
                    <a:pos x="9" y="3"/>
                  </a:cxn>
                  <a:cxn ang="0">
                    <a:pos x="3" y="0"/>
                  </a:cxn>
                  <a:cxn ang="0">
                    <a:pos x="0" y="6"/>
                  </a:cxn>
                  <a:cxn ang="0">
                    <a:pos x="3" y="9"/>
                  </a:cxn>
                  <a:cxn ang="0">
                    <a:pos x="6" y="11"/>
                  </a:cxn>
                  <a:cxn ang="0">
                    <a:pos x="7" y="13"/>
                  </a:cxn>
                  <a:cxn ang="0">
                    <a:pos x="7" y="14"/>
                  </a:cxn>
                  <a:cxn ang="0">
                    <a:pos x="7" y="16"/>
                  </a:cxn>
                  <a:cxn ang="0">
                    <a:pos x="7" y="19"/>
                  </a:cxn>
                  <a:cxn ang="0">
                    <a:pos x="6" y="22"/>
                  </a:cxn>
                  <a:cxn ang="0">
                    <a:pos x="4" y="24"/>
                  </a:cxn>
                  <a:cxn ang="0">
                    <a:pos x="11" y="27"/>
                  </a:cxn>
                </a:cxnLst>
                <a:rect l="0" t="0" r="r" b="b"/>
                <a:pathLst>
                  <a:path w="14" h="27">
                    <a:moveTo>
                      <a:pt x="11" y="27"/>
                    </a:moveTo>
                    <a:lnTo>
                      <a:pt x="13" y="24"/>
                    </a:lnTo>
                    <a:lnTo>
                      <a:pt x="13" y="20"/>
                    </a:lnTo>
                    <a:lnTo>
                      <a:pt x="14" y="17"/>
                    </a:lnTo>
                    <a:lnTo>
                      <a:pt x="14" y="14"/>
                    </a:lnTo>
                    <a:lnTo>
                      <a:pt x="14" y="10"/>
                    </a:lnTo>
                    <a:lnTo>
                      <a:pt x="11" y="7"/>
                    </a:lnTo>
                    <a:lnTo>
                      <a:pt x="9" y="3"/>
                    </a:lnTo>
                    <a:lnTo>
                      <a:pt x="3" y="0"/>
                    </a:lnTo>
                    <a:lnTo>
                      <a:pt x="0" y="6"/>
                    </a:lnTo>
                    <a:lnTo>
                      <a:pt x="3" y="9"/>
                    </a:lnTo>
                    <a:lnTo>
                      <a:pt x="6" y="11"/>
                    </a:lnTo>
                    <a:lnTo>
                      <a:pt x="7" y="13"/>
                    </a:lnTo>
                    <a:lnTo>
                      <a:pt x="7" y="14"/>
                    </a:lnTo>
                    <a:lnTo>
                      <a:pt x="7" y="16"/>
                    </a:lnTo>
                    <a:lnTo>
                      <a:pt x="7" y="19"/>
                    </a:lnTo>
                    <a:lnTo>
                      <a:pt x="6" y="22"/>
                    </a:lnTo>
                    <a:lnTo>
                      <a:pt x="4" y="24"/>
                    </a:lnTo>
                    <a:lnTo>
                      <a:pt x="11" y="27"/>
                    </a:lnTo>
                    <a:close/>
                  </a:path>
                </a:pathLst>
              </a:custGeom>
              <a:solidFill>
                <a:srgbClr val="0066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35" name="Freeform 715"/>
              <p:cNvSpPr>
                <a:spLocks/>
              </p:cNvSpPr>
              <p:nvPr/>
            </p:nvSpPr>
            <p:spPr bwMode="auto">
              <a:xfrm>
                <a:off x="1422" y="3564"/>
                <a:ext cx="12" cy="27"/>
              </a:xfrm>
              <a:custGeom>
                <a:avLst/>
                <a:gdLst/>
                <a:ahLst/>
                <a:cxnLst>
                  <a:cxn ang="0">
                    <a:pos x="11" y="27"/>
                  </a:cxn>
                  <a:cxn ang="0">
                    <a:pos x="13" y="24"/>
                  </a:cxn>
                  <a:cxn ang="0">
                    <a:pos x="13" y="20"/>
                  </a:cxn>
                  <a:cxn ang="0">
                    <a:pos x="14" y="17"/>
                  </a:cxn>
                  <a:cxn ang="0">
                    <a:pos x="14" y="14"/>
                  </a:cxn>
                  <a:cxn ang="0">
                    <a:pos x="14" y="10"/>
                  </a:cxn>
                  <a:cxn ang="0">
                    <a:pos x="11" y="7"/>
                  </a:cxn>
                  <a:cxn ang="0">
                    <a:pos x="9" y="3"/>
                  </a:cxn>
                  <a:cxn ang="0">
                    <a:pos x="3" y="0"/>
                  </a:cxn>
                  <a:cxn ang="0">
                    <a:pos x="0" y="6"/>
                  </a:cxn>
                  <a:cxn ang="0">
                    <a:pos x="3" y="9"/>
                  </a:cxn>
                  <a:cxn ang="0">
                    <a:pos x="6" y="11"/>
                  </a:cxn>
                  <a:cxn ang="0">
                    <a:pos x="7" y="13"/>
                  </a:cxn>
                  <a:cxn ang="0">
                    <a:pos x="7" y="14"/>
                  </a:cxn>
                  <a:cxn ang="0">
                    <a:pos x="7" y="16"/>
                  </a:cxn>
                  <a:cxn ang="0">
                    <a:pos x="7" y="19"/>
                  </a:cxn>
                  <a:cxn ang="0">
                    <a:pos x="6" y="22"/>
                  </a:cxn>
                  <a:cxn ang="0">
                    <a:pos x="4" y="24"/>
                  </a:cxn>
                  <a:cxn ang="0">
                    <a:pos x="11" y="27"/>
                  </a:cxn>
                </a:cxnLst>
                <a:rect l="0" t="0" r="r" b="b"/>
                <a:pathLst>
                  <a:path w="14" h="27">
                    <a:moveTo>
                      <a:pt x="11" y="27"/>
                    </a:moveTo>
                    <a:lnTo>
                      <a:pt x="13" y="24"/>
                    </a:lnTo>
                    <a:lnTo>
                      <a:pt x="13" y="20"/>
                    </a:lnTo>
                    <a:lnTo>
                      <a:pt x="14" y="17"/>
                    </a:lnTo>
                    <a:lnTo>
                      <a:pt x="14" y="14"/>
                    </a:lnTo>
                    <a:lnTo>
                      <a:pt x="14" y="10"/>
                    </a:lnTo>
                    <a:lnTo>
                      <a:pt x="11" y="7"/>
                    </a:lnTo>
                    <a:lnTo>
                      <a:pt x="9" y="3"/>
                    </a:lnTo>
                    <a:lnTo>
                      <a:pt x="3" y="0"/>
                    </a:lnTo>
                    <a:lnTo>
                      <a:pt x="0" y="6"/>
                    </a:lnTo>
                    <a:lnTo>
                      <a:pt x="3" y="9"/>
                    </a:lnTo>
                    <a:lnTo>
                      <a:pt x="6" y="11"/>
                    </a:lnTo>
                    <a:lnTo>
                      <a:pt x="7" y="13"/>
                    </a:lnTo>
                    <a:lnTo>
                      <a:pt x="7" y="14"/>
                    </a:lnTo>
                    <a:lnTo>
                      <a:pt x="7" y="16"/>
                    </a:lnTo>
                    <a:lnTo>
                      <a:pt x="7" y="19"/>
                    </a:lnTo>
                    <a:lnTo>
                      <a:pt x="6" y="22"/>
                    </a:lnTo>
                    <a:lnTo>
                      <a:pt x="4" y="24"/>
                    </a:lnTo>
                    <a:lnTo>
                      <a:pt x="11" y="27"/>
                    </a:lnTo>
                  </a:path>
                </a:pathLst>
              </a:custGeom>
              <a:noFill/>
              <a:ln w="0">
                <a:solidFill>
                  <a:srgbClr val="0066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36" name="Freeform 716"/>
              <p:cNvSpPr>
                <a:spLocks/>
              </p:cNvSpPr>
              <p:nvPr/>
            </p:nvSpPr>
            <p:spPr bwMode="auto">
              <a:xfrm>
                <a:off x="1422" y="3588"/>
                <a:ext cx="10" cy="12"/>
              </a:xfrm>
              <a:custGeom>
                <a:avLst/>
                <a:gdLst/>
                <a:ahLst/>
                <a:cxnLst>
                  <a:cxn ang="0">
                    <a:pos x="3" y="11"/>
                  </a:cxn>
                  <a:cxn ang="0">
                    <a:pos x="6" y="12"/>
                  </a:cxn>
                  <a:cxn ang="0">
                    <a:pos x="11" y="3"/>
                  </a:cxn>
                  <a:cxn ang="0">
                    <a:pos x="4" y="0"/>
                  </a:cxn>
                  <a:cxn ang="0">
                    <a:pos x="0" y="9"/>
                  </a:cxn>
                  <a:cxn ang="0">
                    <a:pos x="3" y="11"/>
                  </a:cxn>
                </a:cxnLst>
                <a:rect l="0" t="0" r="r" b="b"/>
                <a:pathLst>
                  <a:path w="11" h="12">
                    <a:moveTo>
                      <a:pt x="3" y="11"/>
                    </a:moveTo>
                    <a:lnTo>
                      <a:pt x="6" y="12"/>
                    </a:lnTo>
                    <a:lnTo>
                      <a:pt x="11" y="3"/>
                    </a:lnTo>
                    <a:lnTo>
                      <a:pt x="4" y="0"/>
                    </a:lnTo>
                    <a:lnTo>
                      <a:pt x="0" y="9"/>
                    </a:lnTo>
                    <a:lnTo>
                      <a:pt x="3" y="11"/>
                    </a:lnTo>
                    <a:close/>
                  </a:path>
                </a:pathLst>
              </a:custGeom>
              <a:solidFill>
                <a:srgbClr val="0066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37" name="Freeform 717"/>
              <p:cNvSpPr>
                <a:spLocks/>
              </p:cNvSpPr>
              <p:nvPr/>
            </p:nvSpPr>
            <p:spPr bwMode="auto">
              <a:xfrm>
                <a:off x="1422" y="3588"/>
                <a:ext cx="10" cy="12"/>
              </a:xfrm>
              <a:custGeom>
                <a:avLst/>
                <a:gdLst/>
                <a:ahLst/>
                <a:cxnLst>
                  <a:cxn ang="0">
                    <a:pos x="3" y="11"/>
                  </a:cxn>
                  <a:cxn ang="0">
                    <a:pos x="6" y="12"/>
                  </a:cxn>
                  <a:cxn ang="0">
                    <a:pos x="11" y="3"/>
                  </a:cxn>
                  <a:cxn ang="0">
                    <a:pos x="4" y="0"/>
                  </a:cxn>
                  <a:cxn ang="0">
                    <a:pos x="0" y="9"/>
                  </a:cxn>
                  <a:cxn ang="0">
                    <a:pos x="3" y="11"/>
                  </a:cxn>
                </a:cxnLst>
                <a:rect l="0" t="0" r="r" b="b"/>
                <a:pathLst>
                  <a:path w="11" h="12">
                    <a:moveTo>
                      <a:pt x="3" y="11"/>
                    </a:moveTo>
                    <a:lnTo>
                      <a:pt x="6" y="12"/>
                    </a:lnTo>
                    <a:lnTo>
                      <a:pt x="11" y="3"/>
                    </a:lnTo>
                    <a:lnTo>
                      <a:pt x="4" y="0"/>
                    </a:lnTo>
                    <a:lnTo>
                      <a:pt x="0" y="9"/>
                    </a:lnTo>
                    <a:lnTo>
                      <a:pt x="3" y="11"/>
                    </a:lnTo>
                  </a:path>
                </a:pathLst>
              </a:custGeom>
              <a:noFill/>
              <a:ln w="0">
                <a:solidFill>
                  <a:srgbClr val="0066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38" name="Freeform 718"/>
              <p:cNvSpPr>
                <a:spLocks/>
              </p:cNvSpPr>
              <p:nvPr/>
            </p:nvSpPr>
            <p:spPr bwMode="auto">
              <a:xfrm>
                <a:off x="1449" y="3604"/>
                <a:ext cx="11" cy="13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3" y="3"/>
                  </a:cxn>
                  <a:cxn ang="0">
                    <a:pos x="3" y="5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2" y="7"/>
                  </a:cxn>
                  <a:cxn ang="0">
                    <a:pos x="2" y="7"/>
                  </a:cxn>
                  <a:cxn ang="0">
                    <a:pos x="2" y="7"/>
                  </a:cxn>
                  <a:cxn ang="0">
                    <a:pos x="0" y="9"/>
                  </a:cxn>
                  <a:cxn ang="0">
                    <a:pos x="7" y="13"/>
                  </a:cxn>
                  <a:cxn ang="0">
                    <a:pos x="7" y="12"/>
                  </a:cxn>
                  <a:cxn ang="0">
                    <a:pos x="9" y="10"/>
                  </a:cxn>
                  <a:cxn ang="0">
                    <a:pos x="9" y="10"/>
                  </a:cxn>
                  <a:cxn ang="0">
                    <a:pos x="9" y="10"/>
                  </a:cxn>
                  <a:cxn ang="0">
                    <a:pos x="9" y="9"/>
                  </a:cxn>
                  <a:cxn ang="0">
                    <a:pos x="10" y="7"/>
                  </a:cxn>
                  <a:cxn ang="0">
                    <a:pos x="10" y="6"/>
                  </a:cxn>
                  <a:cxn ang="0">
                    <a:pos x="12" y="5"/>
                  </a:cxn>
                  <a:cxn ang="0">
                    <a:pos x="4" y="0"/>
                  </a:cxn>
                </a:cxnLst>
                <a:rect l="0" t="0" r="r" b="b"/>
                <a:pathLst>
                  <a:path w="12" h="13">
                    <a:moveTo>
                      <a:pt x="4" y="0"/>
                    </a:moveTo>
                    <a:lnTo>
                      <a:pt x="3" y="3"/>
                    </a:lnTo>
                    <a:lnTo>
                      <a:pt x="3" y="5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0" y="9"/>
                    </a:lnTo>
                    <a:lnTo>
                      <a:pt x="7" y="13"/>
                    </a:lnTo>
                    <a:lnTo>
                      <a:pt x="7" y="12"/>
                    </a:lnTo>
                    <a:lnTo>
                      <a:pt x="9" y="10"/>
                    </a:lnTo>
                    <a:lnTo>
                      <a:pt x="9" y="10"/>
                    </a:lnTo>
                    <a:lnTo>
                      <a:pt x="9" y="10"/>
                    </a:lnTo>
                    <a:lnTo>
                      <a:pt x="9" y="9"/>
                    </a:lnTo>
                    <a:lnTo>
                      <a:pt x="10" y="7"/>
                    </a:lnTo>
                    <a:lnTo>
                      <a:pt x="10" y="6"/>
                    </a:lnTo>
                    <a:lnTo>
                      <a:pt x="12" y="5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66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39" name="Freeform 719"/>
              <p:cNvSpPr>
                <a:spLocks/>
              </p:cNvSpPr>
              <p:nvPr/>
            </p:nvSpPr>
            <p:spPr bwMode="auto">
              <a:xfrm>
                <a:off x="1449" y="3604"/>
                <a:ext cx="11" cy="13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3" y="3"/>
                  </a:cxn>
                  <a:cxn ang="0">
                    <a:pos x="3" y="5"/>
                  </a:cxn>
                  <a:cxn ang="0">
                    <a:pos x="2" y="6"/>
                  </a:cxn>
                  <a:cxn ang="0">
                    <a:pos x="2" y="7"/>
                  </a:cxn>
                  <a:cxn ang="0">
                    <a:pos x="0" y="9"/>
                  </a:cxn>
                  <a:cxn ang="0">
                    <a:pos x="7" y="13"/>
                  </a:cxn>
                  <a:cxn ang="0">
                    <a:pos x="7" y="12"/>
                  </a:cxn>
                  <a:cxn ang="0">
                    <a:pos x="9" y="10"/>
                  </a:cxn>
                  <a:cxn ang="0">
                    <a:pos x="9" y="9"/>
                  </a:cxn>
                  <a:cxn ang="0">
                    <a:pos x="10" y="7"/>
                  </a:cxn>
                  <a:cxn ang="0">
                    <a:pos x="10" y="6"/>
                  </a:cxn>
                  <a:cxn ang="0">
                    <a:pos x="12" y="5"/>
                  </a:cxn>
                  <a:cxn ang="0">
                    <a:pos x="4" y="0"/>
                  </a:cxn>
                </a:cxnLst>
                <a:rect l="0" t="0" r="r" b="b"/>
                <a:pathLst>
                  <a:path w="12" h="13">
                    <a:moveTo>
                      <a:pt x="4" y="0"/>
                    </a:moveTo>
                    <a:lnTo>
                      <a:pt x="3" y="3"/>
                    </a:lnTo>
                    <a:lnTo>
                      <a:pt x="3" y="5"/>
                    </a:lnTo>
                    <a:lnTo>
                      <a:pt x="2" y="6"/>
                    </a:lnTo>
                    <a:lnTo>
                      <a:pt x="2" y="7"/>
                    </a:lnTo>
                    <a:lnTo>
                      <a:pt x="0" y="9"/>
                    </a:lnTo>
                    <a:lnTo>
                      <a:pt x="7" y="13"/>
                    </a:lnTo>
                    <a:lnTo>
                      <a:pt x="7" y="12"/>
                    </a:lnTo>
                    <a:lnTo>
                      <a:pt x="9" y="10"/>
                    </a:lnTo>
                    <a:lnTo>
                      <a:pt x="9" y="9"/>
                    </a:lnTo>
                    <a:lnTo>
                      <a:pt x="10" y="7"/>
                    </a:lnTo>
                    <a:lnTo>
                      <a:pt x="10" y="6"/>
                    </a:lnTo>
                    <a:lnTo>
                      <a:pt x="12" y="5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66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40" name="Freeform 720"/>
              <p:cNvSpPr>
                <a:spLocks/>
              </p:cNvSpPr>
              <p:nvPr/>
            </p:nvSpPr>
            <p:spPr bwMode="auto">
              <a:xfrm>
                <a:off x="1453" y="3591"/>
                <a:ext cx="27" cy="18"/>
              </a:xfrm>
              <a:custGeom>
                <a:avLst/>
                <a:gdLst/>
                <a:ahLst/>
                <a:cxnLst>
                  <a:cxn ang="0">
                    <a:pos x="29" y="3"/>
                  </a:cxn>
                  <a:cxn ang="0">
                    <a:pos x="24" y="2"/>
                  </a:cxn>
                  <a:cxn ang="0">
                    <a:pos x="19" y="0"/>
                  </a:cxn>
                  <a:cxn ang="0">
                    <a:pos x="13" y="0"/>
                  </a:cxn>
                  <a:cxn ang="0">
                    <a:pos x="11" y="2"/>
                  </a:cxn>
                  <a:cxn ang="0">
                    <a:pos x="8" y="5"/>
                  </a:cxn>
                  <a:cxn ang="0">
                    <a:pos x="5" y="6"/>
                  </a:cxn>
                  <a:cxn ang="0">
                    <a:pos x="2" y="10"/>
                  </a:cxn>
                  <a:cxn ang="0">
                    <a:pos x="0" y="13"/>
                  </a:cxn>
                  <a:cxn ang="0">
                    <a:pos x="8" y="18"/>
                  </a:cxn>
                  <a:cxn ang="0">
                    <a:pos x="9" y="13"/>
                  </a:cxn>
                  <a:cxn ang="0">
                    <a:pos x="11" y="10"/>
                  </a:cxn>
                  <a:cxn ang="0">
                    <a:pos x="12" y="10"/>
                  </a:cxn>
                  <a:cxn ang="0">
                    <a:pos x="13" y="9"/>
                  </a:cxn>
                  <a:cxn ang="0">
                    <a:pos x="16" y="8"/>
                  </a:cxn>
                  <a:cxn ang="0">
                    <a:pos x="18" y="8"/>
                  </a:cxn>
                  <a:cxn ang="0">
                    <a:pos x="21" y="9"/>
                  </a:cxn>
                  <a:cxn ang="0">
                    <a:pos x="26" y="10"/>
                  </a:cxn>
                  <a:cxn ang="0">
                    <a:pos x="29" y="3"/>
                  </a:cxn>
                </a:cxnLst>
                <a:rect l="0" t="0" r="r" b="b"/>
                <a:pathLst>
                  <a:path w="29" h="18">
                    <a:moveTo>
                      <a:pt x="29" y="3"/>
                    </a:moveTo>
                    <a:lnTo>
                      <a:pt x="24" y="2"/>
                    </a:lnTo>
                    <a:lnTo>
                      <a:pt x="19" y="0"/>
                    </a:lnTo>
                    <a:lnTo>
                      <a:pt x="13" y="0"/>
                    </a:lnTo>
                    <a:lnTo>
                      <a:pt x="11" y="2"/>
                    </a:lnTo>
                    <a:lnTo>
                      <a:pt x="8" y="5"/>
                    </a:lnTo>
                    <a:lnTo>
                      <a:pt x="5" y="6"/>
                    </a:lnTo>
                    <a:lnTo>
                      <a:pt x="2" y="10"/>
                    </a:lnTo>
                    <a:lnTo>
                      <a:pt x="0" y="13"/>
                    </a:lnTo>
                    <a:lnTo>
                      <a:pt x="8" y="18"/>
                    </a:lnTo>
                    <a:lnTo>
                      <a:pt x="9" y="13"/>
                    </a:lnTo>
                    <a:lnTo>
                      <a:pt x="11" y="10"/>
                    </a:lnTo>
                    <a:lnTo>
                      <a:pt x="12" y="10"/>
                    </a:lnTo>
                    <a:lnTo>
                      <a:pt x="13" y="9"/>
                    </a:lnTo>
                    <a:lnTo>
                      <a:pt x="16" y="8"/>
                    </a:lnTo>
                    <a:lnTo>
                      <a:pt x="18" y="8"/>
                    </a:lnTo>
                    <a:lnTo>
                      <a:pt x="21" y="9"/>
                    </a:lnTo>
                    <a:lnTo>
                      <a:pt x="26" y="10"/>
                    </a:lnTo>
                    <a:lnTo>
                      <a:pt x="29" y="3"/>
                    </a:lnTo>
                    <a:close/>
                  </a:path>
                </a:pathLst>
              </a:custGeom>
              <a:solidFill>
                <a:srgbClr val="0066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41" name="Freeform 721"/>
              <p:cNvSpPr>
                <a:spLocks/>
              </p:cNvSpPr>
              <p:nvPr/>
            </p:nvSpPr>
            <p:spPr bwMode="auto">
              <a:xfrm>
                <a:off x="1453" y="3591"/>
                <a:ext cx="27" cy="18"/>
              </a:xfrm>
              <a:custGeom>
                <a:avLst/>
                <a:gdLst/>
                <a:ahLst/>
                <a:cxnLst>
                  <a:cxn ang="0">
                    <a:pos x="29" y="3"/>
                  </a:cxn>
                  <a:cxn ang="0">
                    <a:pos x="24" y="2"/>
                  </a:cxn>
                  <a:cxn ang="0">
                    <a:pos x="19" y="0"/>
                  </a:cxn>
                  <a:cxn ang="0">
                    <a:pos x="13" y="0"/>
                  </a:cxn>
                  <a:cxn ang="0">
                    <a:pos x="11" y="2"/>
                  </a:cxn>
                  <a:cxn ang="0">
                    <a:pos x="8" y="5"/>
                  </a:cxn>
                  <a:cxn ang="0">
                    <a:pos x="5" y="6"/>
                  </a:cxn>
                  <a:cxn ang="0">
                    <a:pos x="2" y="10"/>
                  </a:cxn>
                  <a:cxn ang="0">
                    <a:pos x="0" y="13"/>
                  </a:cxn>
                  <a:cxn ang="0">
                    <a:pos x="8" y="18"/>
                  </a:cxn>
                  <a:cxn ang="0">
                    <a:pos x="9" y="13"/>
                  </a:cxn>
                  <a:cxn ang="0">
                    <a:pos x="11" y="10"/>
                  </a:cxn>
                  <a:cxn ang="0">
                    <a:pos x="12" y="10"/>
                  </a:cxn>
                  <a:cxn ang="0">
                    <a:pos x="13" y="9"/>
                  </a:cxn>
                  <a:cxn ang="0">
                    <a:pos x="16" y="8"/>
                  </a:cxn>
                  <a:cxn ang="0">
                    <a:pos x="18" y="8"/>
                  </a:cxn>
                  <a:cxn ang="0">
                    <a:pos x="21" y="9"/>
                  </a:cxn>
                  <a:cxn ang="0">
                    <a:pos x="26" y="10"/>
                  </a:cxn>
                  <a:cxn ang="0">
                    <a:pos x="29" y="3"/>
                  </a:cxn>
                </a:cxnLst>
                <a:rect l="0" t="0" r="r" b="b"/>
                <a:pathLst>
                  <a:path w="29" h="18">
                    <a:moveTo>
                      <a:pt x="29" y="3"/>
                    </a:moveTo>
                    <a:lnTo>
                      <a:pt x="24" y="2"/>
                    </a:lnTo>
                    <a:lnTo>
                      <a:pt x="19" y="0"/>
                    </a:lnTo>
                    <a:lnTo>
                      <a:pt x="13" y="0"/>
                    </a:lnTo>
                    <a:lnTo>
                      <a:pt x="11" y="2"/>
                    </a:lnTo>
                    <a:lnTo>
                      <a:pt x="8" y="5"/>
                    </a:lnTo>
                    <a:lnTo>
                      <a:pt x="5" y="6"/>
                    </a:lnTo>
                    <a:lnTo>
                      <a:pt x="2" y="10"/>
                    </a:lnTo>
                    <a:lnTo>
                      <a:pt x="0" y="13"/>
                    </a:lnTo>
                    <a:lnTo>
                      <a:pt x="8" y="18"/>
                    </a:lnTo>
                    <a:lnTo>
                      <a:pt x="9" y="13"/>
                    </a:lnTo>
                    <a:lnTo>
                      <a:pt x="11" y="10"/>
                    </a:lnTo>
                    <a:lnTo>
                      <a:pt x="12" y="10"/>
                    </a:lnTo>
                    <a:lnTo>
                      <a:pt x="13" y="9"/>
                    </a:lnTo>
                    <a:lnTo>
                      <a:pt x="16" y="8"/>
                    </a:lnTo>
                    <a:lnTo>
                      <a:pt x="18" y="8"/>
                    </a:lnTo>
                    <a:lnTo>
                      <a:pt x="21" y="9"/>
                    </a:lnTo>
                    <a:lnTo>
                      <a:pt x="26" y="10"/>
                    </a:lnTo>
                    <a:lnTo>
                      <a:pt x="29" y="3"/>
                    </a:lnTo>
                  </a:path>
                </a:pathLst>
              </a:custGeom>
              <a:noFill/>
              <a:ln w="0">
                <a:solidFill>
                  <a:srgbClr val="0066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42" name="Freeform 722"/>
              <p:cNvSpPr>
                <a:spLocks/>
              </p:cNvSpPr>
              <p:nvPr/>
            </p:nvSpPr>
            <p:spPr bwMode="auto">
              <a:xfrm>
                <a:off x="1477" y="3594"/>
                <a:ext cx="14" cy="28"/>
              </a:xfrm>
              <a:custGeom>
                <a:avLst/>
                <a:gdLst/>
                <a:ahLst/>
                <a:cxnLst>
                  <a:cxn ang="0">
                    <a:pos x="11" y="28"/>
                  </a:cxn>
                  <a:cxn ang="0">
                    <a:pos x="12" y="25"/>
                  </a:cxn>
                  <a:cxn ang="0">
                    <a:pos x="15" y="22"/>
                  </a:cxn>
                  <a:cxn ang="0">
                    <a:pos x="15" y="19"/>
                  </a:cxn>
                  <a:cxn ang="0">
                    <a:pos x="15" y="15"/>
                  </a:cxn>
                  <a:cxn ang="0">
                    <a:pos x="15" y="10"/>
                  </a:cxn>
                  <a:cxn ang="0">
                    <a:pos x="12" y="7"/>
                  </a:cxn>
                  <a:cxn ang="0">
                    <a:pos x="8" y="5"/>
                  </a:cxn>
                  <a:cxn ang="0">
                    <a:pos x="3" y="0"/>
                  </a:cxn>
                  <a:cxn ang="0">
                    <a:pos x="0" y="7"/>
                  </a:cxn>
                  <a:cxn ang="0">
                    <a:pos x="5" y="10"/>
                  </a:cxn>
                  <a:cxn ang="0">
                    <a:pos x="6" y="12"/>
                  </a:cxn>
                  <a:cxn ang="0">
                    <a:pos x="8" y="13"/>
                  </a:cxn>
                  <a:cxn ang="0">
                    <a:pos x="8" y="16"/>
                  </a:cxn>
                  <a:cxn ang="0">
                    <a:pos x="8" y="16"/>
                  </a:cxn>
                  <a:cxn ang="0">
                    <a:pos x="8" y="19"/>
                  </a:cxn>
                  <a:cxn ang="0">
                    <a:pos x="6" y="22"/>
                  </a:cxn>
                  <a:cxn ang="0">
                    <a:pos x="5" y="25"/>
                  </a:cxn>
                  <a:cxn ang="0">
                    <a:pos x="11" y="28"/>
                  </a:cxn>
                </a:cxnLst>
                <a:rect l="0" t="0" r="r" b="b"/>
                <a:pathLst>
                  <a:path w="15" h="28">
                    <a:moveTo>
                      <a:pt x="11" y="28"/>
                    </a:moveTo>
                    <a:lnTo>
                      <a:pt x="12" y="25"/>
                    </a:lnTo>
                    <a:lnTo>
                      <a:pt x="15" y="22"/>
                    </a:lnTo>
                    <a:lnTo>
                      <a:pt x="15" y="19"/>
                    </a:lnTo>
                    <a:lnTo>
                      <a:pt x="15" y="15"/>
                    </a:lnTo>
                    <a:lnTo>
                      <a:pt x="15" y="10"/>
                    </a:lnTo>
                    <a:lnTo>
                      <a:pt x="12" y="7"/>
                    </a:lnTo>
                    <a:lnTo>
                      <a:pt x="8" y="5"/>
                    </a:lnTo>
                    <a:lnTo>
                      <a:pt x="3" y="0"/>
                    </a:lnTo>
                    <a:lnTo>
                      <a:pt x="0" y="7"/>
                    </a:lnTo>
                    <a:lnTo>
                      <a:pt x="5" y="10"/>
                    </a:lnTo>
                    <a:lnTo>
                      <a:pt x="6" y="12"/>
                    </a:lnTo>
                    <a:lnTo>
                      <a:pt x="8" y="13"/>
                    </a:lnTo>
                    <a:lnTo>
                      <a:pt x="8" y="16"/>
                    </a:lnTo>
                    <a:lnTo>
                      <a:pt x="8" y="16"/>
                    </a:lnTo>
                    <a:lnTo>
                      <a:pt x="8" y="19"/>
                    </a:lnTo>
                    <a:lnTo>
                      <a:pt x="6" y="22"/>
                    </a:lnTo>
                    <a:lnTo>
                      <a:pt x="5" y="25"/>
                    </a:lnTo>
                    <a:lnTo>
                      <a:pt x="11" y="28"/>
                    </a:lnTo>
                    <a:close/>
                  </a:path>
                </a:pathLst>
              </a:custGeom>
              <a:solidFill>
                <a:srgbClr val="0066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43" name="Freeform 723"/>
              <p:cNvSpPr>
                <a:spLocks/>
              </p:cNvSpPr>
              <p:nvPr/>
            </p:nvSpPr>
            <p:spPr bwMode="auto">
              <a:xfrm>
                <a:off x="1477" y="3594"/>
                <a:ext cx="14" cy="28"/>
              </a:xfrm>
              <a:custGeom>
                <a:avLst/>
                <a:gdLst/>
                <a:ahLst/>
                <a:cxnLst>
                  <a:cxn ang="0">
                    <a:pos x="11" y="28"/>
                  </a:cxn>
                  <a:cxn ang="0">
                    <a:pos x="12" y="25"/>
                  </a:cxn>
                  <a:cxn ang="0">
                    <a:pos x="15" y="22"/>
                  </a:cxn>
                  <a:cxn ang="0">
                    <a:pos x="15" y="19"/>
                  </a:cxn>
                  <a:cxn ang="0">
                    <a:pos x="15" y="15"/>
                  </a:cxn>
                  <a:cxn ang="0">
                    <a:pos x="15" y="10"/>
                  </a:cxn>
                  <a:cxn ang="0">
                    <a:pos x="12" y="7"/>
                  </a:cxn>
                  <a:cxn ang="0">
                    <a:pos x="8" y="5"/>
                  </a:cxn>
                  <a:cxn ang="0">
                    <a:pos x="3" y="0"/>
                  </a:cxn>
                  <a:cxn ang="0">
                    <a:pos x="0" y="7"/>
                  </a:cxn>
                  <a:cxn ang="0">
                    <a:pos x="5" y="10"/>
                  </a:cxn>
                  <a:cxn ang="0">
                    <a:pos x="6" y="12"/>
                  </a:cxn>
                  <a:cxn ang="0">
                    <a:pos x="8" y="13"/>
                  </a:cxn>
                  <a:cxn ang="0">
                    <a:pos x="8" y="16"/>
                  </a:cxn>
                  <a:cxn ang="0">
                    <a:pos x="8" y="19"/>
                  </a:cxn>
                  <a:cxn ang="0">
                    <a:pos x="6" y="22"/>
                  </a:cxn>
                  <a:cxn ang="0">
                    <a:pos x="5" y="25"/>
                  </a:cxn>
                  <a:cxn ang="0">
                    <a:pos x="11" y="28"/>
                  </a:cxn>
                </a:cxnLst>
                <a:rect l="0" t="0" r="r" b="b"/>
                <a:pathLst>
                  <a:path w="15" h="28">
                    <a:moveTo>
                      <a:pt x="11" y="28"/>
                    </a:moveTo>
                    <a:lnTo>
                      <a:pt x="12" y="25"/>
                    </a:lnTo>
                    <a:lnTo>
                      <a:pt x="15" y="22"/>
                    </a:lnTo>
                    <a:lnTo>
                      <a:pt x="15" y="19"/>
                    </a:lnTo>
                    <a:lnTo>
                      <a:pt x="15" y="15"/>
                    </a:lnTo>
                    <a:lnTo>
                      <a:pt x="15" y="10"/>
                    </a:lnTo>
                    <a:lnTo>
                      <a:pt x="12" y="7"/>
                    </a:lnTo>
                    <a:lnTo>
                      <a:pt x="8" y="5"/>
                    </a:lnTo>
                    <a:lnTo>
                      <a:pt x="3" y="0"/>
                    </a:lnTo>
                    <a:lnTo>
                      <a:pt x="0" y="7"/>
                    </a:lnTo>
                    <a:lnTo>
                      <a:pt x="5" y="10"/>
                    </a:lnTo>
                    <a:lnTo>
                      <a:pt x="6" y="12"/>
                    </a:lnTo>
                    <a:lnTo>
                      <a:pt x="8" y="13"/>
                    </a:lnTo>
                    <a:lnTo>
                      <a:pt x="8" y="16"/>
                    </a:lnTo>
                    <a:lnTo>
                      <a:pt x="8" y="19"/>
                    </a:lnTo>
                    <a:lnTo>
                      <a:pt x="6" y="22"/>
                    </a:lnTo>
                    <a:lnTo>
                      <a:pt x="5" y="25"/>
                    </a:lnTo>
                    <a:lnTo>
                      <a:pt x="11" y="28"/>
                    </a:lnTo>
                  </a:path>
                </a:pathLst>
              </a:custGeom>
              <a:noFill/>
              <a:ln w="0">
                <a:solidFill>
                  <a:srgbClr val="0066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44" name="Freeform 724"/>
              <p:cNvSpPr>
                <a:spLocks/>
              </p:cNvSpPr>
              <p:nvPr/>
            </p:nvSpPr>
            <p:spPr bwMode="auto">
              <a:xfrm>
                <a:off x="1477" y="3619"/>
                <a:ext cx="10" cy="13"/>
              </a:xfrm>
              <a:custGeom>
                <a:avLst/>
                <a:gdLst/>
                <a:ahLst/>
                <a:cxnLst>
                  <a:cxn ang="0">
                    <a:pos x="3" y="11"/>
                  </a:cxn>
                  <a:cxn ang="0">
                    <a:pos x="6" y="13"/>
                  </a:cxn>
                  <a:cxn ang="0">
                    <a:pos x="11" y="3"/>
                  </a:cxn>
                  <a:cxn ang="0">
                    <a:pos x="5" y="0"/>
                  </a:cxn>
                  <a:cxn ang="0">
                    <a:pos x="0" y="8"/>
                  </a:cxn>
                  <a:cxn ang="0">
                    <a:pos x="3" y="11"/>
                  </a:cxn>
                </a:cxnLst>
                <a:rect l="0" t="0" r="r" b="b"/>
                <a:pathLst>
                  <a:path w="11" h="13">
                    <a:moveTo>
                      <a:pt x="3" y="11"/>
                    </a:moveTo>
                    <a:lnTo>
                      <a:pt x="6" y="13"/>
                    </a:lnTo>
                    <a:lnTo>
                      <a:pt x="11" y="3"/>
                    </a:lnTo>
                    <a:lnTo>
                      <a:pt x="5" y="0"/>
                    </a:lnTo>
                    <a:lnTo>
                      <a:pt x="0" y="8"/>
                    </a:lnTo>
                    <a:lnTo>
                      <a:pt x="3" y="11"/>
                    </a:lnTo>
                    <a:close/>
                  </a:path>
                </a:pathLst>
              </a:custGeom>
              <a:solidFill>
                <a:srgbClr val="0066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45" name="Freeform 725"/>
              <p:cNvSpPr>
                <a:spLocks/>
              </p:cNvSpPr>
              <p:nvPr/>
            </p:nvSpPr>
            <p:spPr bwMode="auto">
              <a:xfrm>
                <a:off x="1477" y="3619"/>
                <a:ext cx="10" cy="13"/>
              </a:xfrm>
              <a:custGeom>
                <a:avLst/>
                <a:gdLst/>
                <a:ahLst/>
                <a:cxnLst>
                  <a:cxn ang="0">
                    <a:pos x="3" y="11"/>
                  </a:cxn>
                  <a:cxn ang="0">
                    <a:pos x="6" y="13"/>
                  </a:cxn>
                  <a:cxn ang="0">
                    <a:pos x="11" y="3"/>
                  </a:cxn>
                  <a:cxn ang="0">
                    <a:pos x="5" y="0"/>
                  </a:cxn>
                  <a:cxn ang="0">
                    <a:pos x="0" y="8"/>
                  </a:cxn>
                  <a:cxn ang="0">
                    <a:pos x="3" y="11"/>
                  </a:cxn>
                </a:cxnLst>
                <a:rect l="0" t="0" r="r" b="b"/>
                <a:pathLst>
                  <a:path w="11" h="13">
                    <a:moveTo>
                      <a:pt x="3" y="11"/>
                    </a:moveTo>
                    <a:lnTo>
                      <a:pt x="6" y="13"/>
                    </a:lnTo>
                    <a:lnTo>
                      <a:pt x="11" y="3"/>
                    </a:lnTo>
                    <a:lnTo>
                      <a:pt x="5" y="0"/>
                    </a:lnTo>
                    <a:lnTo>
                      <a:pt x="0" y="8"/>
                    </a:lnTo>
                    <a:lnTo>
                      <a:pt x="3" y="11"/>
                    </a:lnTo>
                  </a:path>
                </a:pathLst>
              </a:custGeom>
              <a:noFill/>
              <a:ln w="0">
                <a:solidFill>
                  <a:srgbClr val="0066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46" name="Freeform 726"/>
              <p:cNvSpPr>
                <a:spLocks/>
              </p:cNvSpPr>
              <p:nvPr/>
            </p:nvSpPr>
            <p:spPr bwMode="auto">
              <a:xfrm>
                <a:off x="1384" y="3796"/>
                <a:ext cx="22" cy="28"/>
              </a:xfrm>
              <a:custGeom>
                <a:avLst/>
                <a:gdLst/>
                <a:ahLst/>
                <a:cxnLst>
                  <a:cxn ang="0">
                    <a:pos x="3" y="28"/>
                  </a:cxn>
                  <a:cxn ang="0">
                    <a:pos x="8" y="26"/>
                  </a:cxn>
                  <a:cxn ang="0">
                    <a:pos x="12" y="23"/>
                  </a:cxn>
                  <a:cxn ang="0">
                    <a:pos x="15" y="20"/>
                  </a:cxn>
                  <a:cxn ang="0">
                    <a:pos x="16" y="17"/>
                  </a:cxn>
                  <a:cxn ang="0">
                    <a:pos x="18" y="15"/>
                  </a:cxn>
                  <a:cxn ang="0">
                    <a:pos x="19" y="10"/>
                  </a:cxn>
                  <a:cxn ang="0">
                    <a:pos x="21" y="7"/>
                  </a:cxn>
                  <a:cxn ang="0">
                    <a:pos x="24" y="3"/>
                  </a:cxn>
                  <a:cxn ang="0">
                    <a:pos x="16" y="0"/>
                  </a:cxn>
                  <a:cxn ang="0">
                    <a:pos x="13" y="3"/>
                  </a:cxn>
                  <a:cxn ang="0">
                    <a:pos x="13" y="7"/>
                  </a:cxn>
                  <a:cxn ang="0">
                    <a:pos x="11" y="10"/>
                  </a:cxn>
                  <a:cxn ang="0">
                    <a:pos x="9" y="13"/>
                  </a:cxn>
                  <a:cxn ang="0">
                    <a:pos x="8" y="16"/>
                  </a:cxn>
                  <a:cxn ang="0">
                    <a:pos x="6" y="17"/>
                  </a:cxn>
                  <a:cxn ang="0">
                    <a:pos x="3" y="19"/>
                  </a:cxn>
                  <a:cxn ang="0">
                    <a:pos x="0" y="20"/>
                  </a:cxn>
                  <a:cxn ang="0">
                    <a:pos x="3" y="28"/>
                  </a:cxn>
                </a:cxnLst>
                <a:rect l="0" t="0" r="r" b="b"/>
                <a:pathLst>
                  <a:path w="24" h="28">
                    <a:moveTo>
                      <a:pt x="3" y="28"/>
                    </a:moveTo>
                    <a:lnTo>
                      <a:pt x="8" y="26"/>
                    </a:lnTo>
                    <a:lnTo>
                      <a:pt x="12" y="23"/>
                    </a:lnTo>
                    <a:lnTo>
                      <a:pt x="15" y="20"/>
                    </a:lnTo>
                    <a:lnTo>
                      <a:pt x="16" y="17"/>
                    </a:lnTo>
                    <a:lnTo>
                      <a:pt x="18" y="15"/>
                    </a:lnTo>
                    <a:lnTo>
                      <a:pt x="19" y="10"/>
                    </a:lnTo>
                    <a:lnTo>
                      <a:pt x="21" y="7"/>
                    </a:lnTo>
                    <a:lnTo>
                      <a:pt x="24" y="3"/>
                    </a:lnTo>
                    <a:lnTo>
                      <a:pt x="16" y="0"/>
                    </a:lnTo>
                    <a:lnTo>
                      <a:pt x="13" y="3"/>
                    </a:lnTo>
                    <a:lnTo>
                      <a:pt x="13" y="7"/>
                    </a:lnTo>
                    <a:lnTo>
                      <a:pt x="11" y="10"/>
                    </a:lnTo>
                    <a:lnTo>
                      <a:pt x="9" y="13"/>
                    </a:lnTo>
                    <a:lnTo>
                      <a:pt x="8" y="16"/>
                    </a:lnTo>
                    <a:lnTo>
                      <a:pt x="6" y="17"/>
                    </a:lnTo>
                    <a:lnTo>
                      <a:pt x="3" y="19"/>
                    </a:lnTo>
                    <a:lnTo>
                      <a:pt x="0" y="20"/>
                    </a:lnTo>
                    <a:lnTo>
                      <a:pt x="3" y="28"/>
                    </a:lnTo>
                    <a:close/>
                  </a:path>
                </a:pathLst>
              </a:custGeom>
              <a:solidFill>
                <a:srgbClr val="0066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47" name="Freeform 727"/>
              <p:cNvSpPr>
                <a:spLocks/>
              </p:cNvSpPr>
              <p:nvPr/>
            </p:nvSpPr>
            <p:spPr bwMode="auto">
              <a:xfrm>
                <a:off x="1384" y="3796"/>
                <a:ext cx="22" cy="28"/>
              </a:xfrm>
              <a:custGeom>
                <a:avLst/>
                <a:gdLst/>
                <a:ahLst/>
                <a:cxnLst>
                  <a:cxn ang="0">
                    <a:pos x="3" y="28"/>
                  </a:cxn>
                  <a:cxn ang="0">
                    <a:pos x="8" y="26"/>
                  </a:cxn>
                  <a:cxn ang="0">
                    <a:pos x="12" y="23"/>
                  </a:cxn>
                  <a:cxn ang="0">
                    <a:pos x="15" y="20"/>
                  </a:cxn>
                  <a:cxn ang="0">
                    <a:pos x="16" y="17"/>
                  </a:cxn>
                  <a:cxn ang="0">
                    <a:pos x="18" y="15"/>
                  </a:cxn>
                  <a:cxn ang="0">
                    <a:pos x="19" y="10"/>
                  </a:cxn>
                  <a:cxn ang="0">
                    <a:pos x="21" y="7"/>
                  </a:cxn>
                  <a:cxn ang="0">
                    <a:pos x="24" y="3"/>
                  </a:cxn>
                  <a:cxn ang="0">
                    <a:pos x="16" y="0"/>
                  </a:cxn>
                  <a:cxn ang="0">
                    <a:pos x="13" y="3"/>
                  </a:cxn>
                  <a:cxn ang="0">
                    <a:pos x="13" y="7"/>
                  </a:cxn>
                  <a:cxn ang="0">
                    <a:pos x="11" y="10"/>
                  </a:cxn>
                  <a:cxn ang="0">
                    <a:pos x="9" y="13"/>
                  </a:cxn>
                  <a:cxn ang="0">
                    <a:pos x="8" y="16"/>
                  </a:cxn>
                  <a:cxn ang="0">
                    <a:pos x="6" y="17"/>
                  </a:cxn>
                  <a:cxn ang="0">
                    <a:pos x="3" y="19"/>
                  </a:cxn>
                  <a:cxn ang="0">
                    <a:pos x="0" y="20"/>
                  </a:cxn>
                  <a:cxn ang="0">
                    <a:pos x="3" y="28"/>
                  </a:cxn>
                </a:cxnLst>
                <a:rect l="0" t="0" r="r" b="b"/>
                <a:pathLst>
                  <a:path w="24" h="28">
                    <a:moveTo>
                      <a:pt x="3" y="28"/>
                    </a:moveTo>
                    <a:lnTo>
                      <a:pt x="8" y="26"/>
                    </a:lnTo>
                    <a:lnTo>
                      <a:pt x="12" y="23"/>
                    </a:lnTo>
                    <a:lnTo>
                      <a:pt x="15" y="20"/>
                    </a:lnTo>
                    <a:lnTo>
                      <a:pt x="16" y="17"/>
                    </a:lnTo>
                    <a:lnTo>
                      <a:pt x="18" y="15"/>
                    </a:lnTo>
                    <a:lnTo>
                      <a:pt x="19" y="10"/>
                    </a:lnTo>
                    <a:lnTo>
                      <a:pt x="21" y="7"/>
                    </a:lnTo>
                    <a:lnTo>
                      <a:pt x="24" y="3"/>
                    </a:lnTo>
                    <a:lnTo>
                      <a:pt x="16" y="0"/>
                    </a:lnTo>
                    <a:lnTo>
                      <a:pt x="13" y="3"/>
                    </a:lnTo>
                    <a:lnTo>
                      <a:pt x="13" y="7"/>
                    </a:lnTo>
                    <a:lnTo>
                      <a:pt x="11" y="10"/>
                    </a:lnTo>
                    <a:lnTo>
                      <a:pt x="9" y="13"/>
                    </a:lnTo>
                    <a:lnTo>
                      <a:pt x="8" y="16"/>
                    </a:lnTo>
                    <a:lnTo>
                      <a:pt x="6" y="17"/>
                    </a:lnTo>
                    <a:lnTo>
                      <a:pt x="3" y="19"/>
                    </a:lnTo>
                    <a:lnTo>
                      <a:pt x="0" y="20"/>
                    </a:lnTo>
                    <a:lnTo>
                      <a:pt x="3" y="28"/>
                    </a:lnTo>
                  </a:path>
                </a:pathLst>
              </a:custGeom>
              <a:noFill/>
              <a:ln w="0">
                <a:solidFill>
                  <a:srgbClr val="0066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48" name="Freeform 728"/>
              <p:cNvSpPr>
                <a:spLocks/>
              </p:cNvSpPr>
              <p:nvPr/>
            </p:nvSpPr>
            <p:spPr bwMode="auto">
              <a:xfrm>
                <a:off x="1350" y="3812"/>
                <a:ext cx="36" cy="13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4" y="7"/>
                  </a:cxn>
                  <a:cxn ang="0">
                    <a:pos x="9" y="9"/>
                  </a:cxn>
                  <a:cxn ang="0">
                    <a:pos x="14" y="9"/>
                  </a:cxn>
                  <a:cxn ang="0">
                    <a:pos x="19" y="10"/>
                  </a:cxn>
                  <a:cxn ang="0">
                    <a:pos x="24" y="12"/>
                  </a:cxn>
                  <a:cxn ang="0">
                    <a:pos x="30" y="13"/>
                  </a:cxn>
                  <a:cxn ang="0">
                    <a:pos x="35" y="13"/>
                  </a:cxn>
                  <a:cxn ang="0">
                    <a:pos x="40" y="12"/>
                  </a:cxn>
                  <a:cxn ang="0">
                    <a:pos x="37" y="4"/>
                  </a:cxn>
                  <a:cxn ang="0">
                    <a:pos x="35" y="6"/>
                  </a:cxn>
                  <a:cxn ang="0">
                    <a:pos x="30" y="6"/>
                  </a:cxn>
                  <a:cxn ang="0">
                    <a:pos x="26" y="4"/>
                  </a:cxn>
                  <a:cxn ang="0">
                    <a:pos x="20" y="4"/>
                  </a:cxn>
                  <a:cxn ang="0">
                    <a:pos x="14" y="3"/>
                  </a:cxn>
                  <a:cxn ang="0">
                    <a:pos x="10" y="1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7"/>
                  </a:cxn>
                </a:cxnLst>
                <a:rect l="0" t="0" r="r" b="b"/>
                <a:pathLst>
                  <a:path w="40" h="13">
                    <a:moveTo>
                      <a:pt x="0" y="7"/>
                    </a:moveTo>
                    <a:lnTo>
                      <a:pt x="4" y="7"/>
                    </a:lnTo>
                    <a:lnTo>
                      <a:pt x="9" y="9"/>
                    </a:lnTo>
                    <a:lnTo>
                      <a:pt x="14" y="9"/>
                    </a:lnTo>
                    <a:lnTo>
                      <a:pt x="19" y="10"/>
                    </a:lnTo>
                    <a:lnTo>
                      <a:pt x="24" y="12"/>
                    </a:lnTo>
                    <a:lnTo>
                      <a:pt x="30" y="13"/>
                    </a:lnTo>
                    <a:lnTo>
                      <a:pt x="35" y="13"/>
                    </a:lnTo>
                    <a:lnTo>
                      <a:pt x="40" y="12"/>
                    </a:lnTo>
                    <a:lnTo>
                      <a:pt x="37" y="4"/>
                    </a:lnTo>
                    <a:lnTo>
                      <a:pt x="35" y="6"/>
                    </a:lnTo>
                    <a:lnTo>
                      <a:pt x="30" y="6"/>
                    </a:lnTo>
                    <a:lnTo>
                      <a:pt x="26" y="4"/>
                    </a:lnTo>
                    <a:lnTo>
                      <a:pt x="20" y="4"/>
                    </a:lnTo>
                    <a:lnTo>
                      <a:pt x="14" y="3"/>
                    </a:lnTo>
                    <a:lnTo>
                      <a:pt x="10" y="1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66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49" name="Freeform 729"/>
              <p:cNvSpPr>
                <a:spLocks/>
              </p:cNvSpPr>
              <p:nvPr/>
            </p:nvSpPr>
            <p:spPr bwMode="auto">
              <a:xfrm>
                <a:off x="1350" y="3812"/>
                <a:ext cx="36" cy="13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4" y="7"/>
                  </a:cxn>
                  <a:cxn ang="0">
                    <a:pos x="9" y="9"/>
                  </a:cxn>
                  <a:cxn ang="0">
                    <a:pos x="14" y="9"/>
                  </a:cxn>
                  <a:cxn ang="0">
                    <a:pos x="19" y="10"/>
                  </a:cxn>
                  <a:cxn ang="0">
                    <a:pos x="24" y="12"/>
                  </a:cxn>
                  <a:cxn ang="0">
                    <a:pos x="30" y="13"/>
                  </a:cxn>
                  <a:cxn ang="0">
                    <a:pos x="35" y="13"/>
                  </a:cxn>
                  <a:cxn ang="0">
                    <a:pos x="40" y="12"/>
                  </a:cxn>
                  <a:cxn ang="0">
                    <a:pos x="37" y="4"/>
                  </a:cxn>
                  <a:cxn ang="0">
                    <a:pos x="35" y="6"/>
                  </a:cxn>
                  <a:cxn ang="0">
                    <a:pos x="30" y="6"/>
                  </a:cxn>
                  <a:cxn ang="0">
                    <a:pos x="26" y="4"/>
                  </a:cxn>
                  <a:cxn ang="0">
                    <a:pos x="20" y="4"/>
                  </a:cxn>
                  <a:cxn ang="0">
                    <a:pos x="14" y="3"/>
                  </a:cxn>
                  <a:cxn ang="0">
                    <a:pos x="10" y="1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7"/>
                  </a:cxn>
                </a:cxnLst>
                <a:rect l="0" t="0" r="r" b="b"/>
                <a:pathLst>
                  <a:path w="40" h="13">
                    <a:moveTo>
                      <a:pt x="0" y="7"/>
                    </a:moveTo>
                    <a:lnTo>
                      <a:pt x="4" y="7"/>
                    </a:lnTo>
                    <a:lnTo>
                      <a:pt x="9" y="9"/>
                    </a:lnTo>
                    <a:lnTo>
                      <a:pt x="14" y="9"/>
                    </a:lnTo>
                    <a:lnTo>
                      <a:pt x="19" y="10"/>
                    </a:lnTo>
                    <a:lnTo>
                      <a:pt x="24" y="12"/>
                    </a:lnTo>
                    <a:lnTo>
                      <a:pt x="30" y="13"/>
                    </a:lnTo>
                    <a:lnTo>
                      <a:pt x="35" y="13"/>
                    </a:lnTo>
                    <a:lnTo>
                      <a:pt x="40" y="12"/>
                    </a:lnTo>
                    <a:lnTo>
                      <a:pt x="37" y="4"/>
                    </a:lnTo>
                    <a:lnTo>
                      <a:pt x="35" y="6"/>
                    </a:lnTo>
                    <a:lnTo>
                      <a:pt x="30" y="6"/>
                    </a:lnTo>
                    <a:lnTo>
                      <a:pt x="26" y="4"/>
                    </a:lnTo>
                    <a:lnTo>
                      <a:pt x="20" y="4"/>
                    </a:lnTo>
                    <a:lnTo>
                      <a:pt x="14" y="3"/>
                    </a:lnTo>
                    <a:lnTo>
                      <a:pt x="10" y="1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7"/>
                    </a:lnTo>
                  </a:path>
                </a:pathLst>
              </a:custGeom>
              <a:noFill/>
              <a:ln w="0">
                <a:solidFill>
                  <a:srgbClr val="0066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50" name="Freeform 730"/>
              <p:cNvSpPr>
                <a:spLocks/>
              </p:cNvSpPr>
              <p:nvPr/>
            </p:nvSpPr>
            <p:spPr bwMode="auto">
              <a:xfrm>
                <a:off x="1313" y="3812"/>
                <a:ext cx="37" cy="13"/>
              </a:xfrm>
              <a:custGeom>
                <a:avLst/>
                <a:gdLst/>
                <a:ahLst/>
                <a:cxnLst>
                  <a:cxn ang="0">
                    <a:pos x="4" y="13"/>
                  </a:cxn>
                  <a:cxn ang="0">
                    <a:pos x="7" y="10"/>
                  </a:cxn>
                  <a:cxn ang="0">
                    <a:pos x="11" y="10"/>
                  </a:cxn>
                  <a:cxn ang="0">
                    <a:pos x="15" y="9"/>
                  </a:cxn>
                  <a:cxn ang="0">
                    <a:pos x="20" y="7"/>
                  </a:cxn>
                  <a:cxn ang="0">
                    <a:pos x="26" y="7"/>
                  </a:cxn>
                  <a:cxn ang="0">
                    <a:pos x="30" y="7"/>
                  </a:cxn>
                  <a:cxn ang="0">
                    <a:pos x="36" y="7"/>
                  </a:cxn>
                  <a:cxn ang="0">
                    <a:pos x="40" y="7"/>
                  </a:cxn>
                  <a:cxn ang="0">
                    <a:pos x="40" y="0"/>
                  </a:cxn>
                  <a:cxn ang="0">
                    <a:pos x="34" y="0"/>
                  </a:cxn>
                  <a:cxn ang="0">
                    <a:pos x="30" y="0"/>
                  </a:cxn>
                  <a:cxn ang="0">
                    <a:pos x="24" y="0"/>
                  </a:cxn>
                  <a:cxn ang="0">
                    <a:pos x="18" y="1"/>
                  </a:cxn>
                  <a:cxn ang="0">
                    <a:pos x="14" y="1"/>
                  </a:cxn>
                  <a:cxn ang="0">
                    <a:pos x="8" y="3"/>
                  </a:cxn>
                  <a:cxn ang="0">
                    <a:pos x="4" y="4"/>
                  </a:cxn>
                  <a:cxn ang="0">
                    <a:pos x="0" y="6"/>
                  </a:cxn>
                  <a:cxn ang="0">
                    <a:pos x="4" y="13"/>
                  </a:cxn>
                </a:cxnLst>
                <a:rect l="0" t="0" r="r" b="b"/>
                <a:pathLst>
                  <a:path w="40" h="13">
                    <a:moveTo>
                      <a:pt x="4" y="13"/>
                    </a:moveTo>
                    <a:lnTo>
                      <a:pt x="7" y="10"/>
                    </a:lnTo>
                    <a:lnTo>
                      <a:pt x="11" y="10"/>
                    </a:lnTo>
                    <a:lnTo>
                      <a:pt x="15" y="9"/>
                    </a:lnTo>
                    <a:lnTo>
                      <a:pt x="20" y="7"/>
                    </a:lnTo>
                    <a:lnTo>
                      <a:pt x="26" y="7"/>
                    </a:lnTo>
                    <a:lnTo>
                      <a:pt x="30" y="7"/>
                    </a:lnTo>
                    <a:lnTo>
                      <a:pt x="36" y="7"/>
                    </a:lnTo>
                    <a:lnTo>
                      <a:pt x="40" y="7"/>
                    </a:lnTo>
                    <a:lnTo>
                      <a:pt x="40" y="0"/>
                    </a:lnTo>
                    <a:lnTo>
                      <a:pt x="34" y="0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18" y="1"/>
                    </a:lnTo>
                    <a:lnTo>
                      <a:pt x="14" y="1"/>
                    </a:lnTo>
                    <a:lnTo>
                      <a:pt x="8" y="3"/>
                    </a:lnTo>
                    <a:lnTo>
                      <a:pt x="4" y="4"/>
                    </a:lnTo>
                    <a:lnTo>
                      <a:pt x="0" y="6"/>
                    </a:lnTo>
                    <a:lnTo>
                      <a:pt x="4" y="13"/>
                    </a:lnTo>
                    <a:close/>
                  </a:path>
                </a:pathLst>
              </a:custGeom>
              <a:solidFill>
                <a:srgbClr val="0066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51" name="Freeform 731"/>
              <p:cNvSpPr>
                <a:spLocks/>
              </p:cNvSpPr>
              <p:nvPr/>
            </p:nvSpPr>
            <p:spPr bwMode="auto">
              <a:xfrm>
                <a:off x="1313" y="3812"/>
                <a:ext cx="37" cy="13"/>
              </a:xfrm>
              <a:custGeom>
                <a:avLst/>
                <a:gdLst/>
                <a:ahLst/>
                <a:cxnLst>
                  <a:cxn ang="0">
                    <a:pos x="4" y="13"/>
                  </a:cxn>
                  <a:cxn ang="0">
                    <a:pos x="7" y="10"/>
                  </a:cxn>
                  <a:cxn ang="0">
                    <a:pos x="11" y="10"/>
                  </a:cxn>
                  <a:cxn ang="0">
                    <a:pos x="15" y="9"/>
                  </a:cxn>
                  <a:cxn ang="0">
                    <a:pos x="20" y="7"/>
                  </a:cxn>
                  <a:cxn ang="0">
                    <a:pos x="26" y="7"/>
                  </a:cxn>
                  <a:cxn ang="0">
                    <a:pos x="30" y="7"/>
                  </a:cxn>
                  <a:cxn ang="0">
                    <a:pos x="36" y="7"/>
                  </a:cxn>
                  <a:cxn ang="0">
                    <a:pos x="40" y="7"/>
                  </a:cxn>
                  <a:cxn ang="0">
                    <a:pos x="40" y="0"/>
                  </a:cxn>
                  <a:cxn ang="0">
                    <a:pos x="34" y="0"/>
                  </a:cxn>
                  <a:cxn ang="0">
                    <a:pos x="30" y="0"/>
                  </a:cxn>
                  <a:cxn ang="0">
                    <a:pos x="24" y="0"/>
                  </a:cxn>
                  <a:cxn ang="0">
                    <a:pos x="18" y="1"/>
                  </a:cxn>
                  <a:cxn ang="0">
                    <a:pos x="14" y="1"/>
                  </a:cxn>
                  <a:cxn ang="0">
                    <a:pos x="8" y="3"/>
                  </a:cxn>
                  <a:cxn ang="0">
                    <a:pos x="4" y="4"/>
                  </a:cxn>
                  <a:cxn ang="0">
                    <a:pos x="0" y="6"/>
                  </a:cxn>
                  <a:cxn ang="0">
                    <a:pos x="4" y="13"/>
                  </a:cxn>
                </a:cxnLst>
                <a:rect l="0" t="0" r="r" b="b"/>
                <a:pathLst>
                  <a:path w="40" h="13">
                    <a:moveTo>
                      <a:pt x="4" y="13"/>
                    </a:moveTo>
                    <a:lnTo>
                      <a:pt x="7" y="10"/>
                    </a:lnTo>
                    <a:lnTo>
                      <a:pt x="11" y="10"/>
                    </a:lnTo>
                    <a:lnTo>
                      <a:pt x="15" y="9"/>
                    </a:lnTo>
                    <a:lnTo>
                      <a:pt x="20" y="7"/>
                    </a:lnTo>
                    <a:lnTo>
                      <a:pt x="26" y="7"/>
                    </a:lnTo>
                    <a:lnTo>
                      <a:pt x="30" y="7"/>
                    </a:lnTo>
                    <a:lnTo>
                      <a:pt x="36" y="7"/>
                    </a:lnTo>
                    <a:lnTo>
                      <a:pt x="40" y="7"/>
                    </a:lnTo>
                    <a:lnTo>
                      <a:pt x="40" y="0"/>
                    </a:lnTo>
                    <a:lnTo>
                      <a:pt x="34" y="0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18" y="1"/>
                    </a:lnTo>
                    <a:lnTo>
                      <a:pt x="14" y="1"/>
                    </a:lnTo>
                    <a:lnTo>
                      <a:pt x="8" y="3"/>
                    </a:lnTo>
                    <a:lnTo>
                      <a:pt x="4" y="4"/>
                    </a:lnTo>
                    <a:lnTo>
                      <a:pt x="0" y="6"/>
                    </a:lnTo>
                    <a:lnTo>
                      <a:pt x="4" y="13"/>
                    </a:lnTo>
                  </a:path>
                </a:pathLst>
              </a:custGeom>
              <a:noFill/>
              <a:ln w="0">
                <a:solidFill>
                  <a:srgbClr val="0066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52" name="Freeform 732"/>
              <p:cNvSpPr>
                <a:spLocks/>
              </p:cNvSpPr>
              <p:nvPr/>
            </p:nvSpPr>
            <p:spPr bwMode="auto">
              <a:xfrm>
                <a:off x="1299" y="3818"/>
                <a:ext cx="15" cy="27"/>
              </a:xfrm>
              <a:custGeom>
                <a:avLst/>
                <a:gdLst/>
                <a:ahLst/>
                <a:cxnLst>
                  <a:cxn ang="0">
                    <a:pos x="7" y="27"/>
                  </a:cxn>
                  <a:cxn ang="0">
                    <a:pos x="7" y="24"/>
                  </a:cxn>
                  <a:cxn ang="0">
                    <a:pos x="7" y="21"/>
                  </a:cxn>
                  <a:cxn ang="0">
                    <a:pos x="9" y="18"/>
                  </a:cxn>
                  <a:cxn ang="0">
                    <a:pos x="10" y="16"/>
                  </a:cxn>
                  <a:cxn ang="0">
                    <a:pos x="12" y="13"/>
                  </a:cxn>
                  <a:cxn ang="0">
                    <a:pos x="13" y="10"/>
                  </a:cxn>
                  <a:cxn ang="0">
                    <a:pos x="16" y="8"/>
                  </a:cxn>
                  <a:cxn ang="0">
                    <a:pos x="17" y="6"/>
                  </a:cxn>
                  <a:cxn ang="0">
                    <a:pos x="15" y="0"/>
                  </a:cxn>
                  <a:cxn ang="0">
                    <a:pos x="12" y="3"/>
                  </a:cxn>
                  <a:cxn ang="0">
                    <a:pos x="9" y="6"/>
                  </a:cxn>
                  <a:cxn ang="0">
                    <a:pos x="6" y="8"/>
                  </a:cxn>
                  <a:cxn ang="0">
                    <a:pos x="3" y="13"/>
                  </a:cxn>
                  <a:cxn ang="0">
                    <a:pos x="2" y="16"/>
                  </a:cxn>
                  <a:cxn ang="0">
                    <a:pos x="2" y="20"/>
                  </a:cxn>
                  <a:cxn ang="0">
                    <a:pos x="0" y="23"/>
                  </a:cxn>
                  <a:cxn ang="0">
                    <a:pos x="0" y="27"/>
                  </a:cxn>
                  <a:cxn ang="0">
                    <a:pos x="7" y="27"/>
                  </a:cxn>
                </a:cxnLst>
                <a:rect l="0" t="0" r="r" b="b"/>
                <a:pathLst>
                  <a:path w="17" h="27">
                    <a:moveTo>
                      <a:pt x="7" y="27"/>
                    </a:moveTo>
                    <a:lnTo>
                      <a:pt x="7" y="24"/>
                    </a:lnTo>
                    <a:lnTo>
                      <a:pt x="7" y="21"/>
                    </a:lnTo>
                    <a:lnTo>
                      <a:pt x="9" y="18"/>
                    </a:lnTo>
                    <a:lnTo>
                      <a:pt x="10" y="16"/>
                    </a:lnTo>
                    <a:lnTo>
                      <a:pt x="12" y="13"/>
                    </a:lnTo>
                    <a:lnTo>
                      <a:pt x="13" y="10"/>
                    </a:lnTo>
                    <a:lnTo>
                      <a:pt x="16" y="8"/>
                    </a:lnTo>
                    <a:lnTo>
                      <a:pt x="17" y="6"/>
                    </a:lnTo>
                    <a:lnTo>
                      <a:pt x="15" y="0"/>
                    </a:lnTo>
                    <a:lnTo>
                      <a:pt x="12" y="3"/>
                    </a:lnTo>
                    <a:lnTo>
                      <a:pt x="9" y="6"/>
                    </a:lnTo>
                    <a:lnTo>
                      <a:pt x="6" y="8"/>
                    </a:lnTo>
                    <a:lnTo>
                      <a:pt x="3" y="13"/>
                    </a:lnTo>
                    <a:lnTo>
                      <a:pt x="2" y="16"/>
                    </a:lnTo>
                    <a:lnTo>
                      <a:pt x="2" y="20"/>
                    </a:lnTo>
                    <a:lnTo>
                      <a:pt x="0" y="23"/>
                    </a:lnTo>
                    <a:lnTo>
                      <a:pt x="0" y="27"/>
                    </a:lnTo>
                    <a:lnTo>
                      <a:pt x="7" y="27"/>
                    </a:lnTo>
                    <a:close/>
                  </a:path>
                </a:pathLst>
              </a:custGeom>
              <a:solidFill>
                <a:srgbClr val="0066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53" name="Freeform 733"/>
              <p:cNvSpPr>
                <a:spLocks/>
              </p:cNvSpPr>
              <p:nvPr/>
            </p:nvSpPr>
            <p:spPr bwMode="auto">
              <a:xfrm>
                <a:off x="1299" y="3818"/>
                <a:ext cx="15" cy="27"/>
              </a:xfrm>
              <a:custGeom>
                <a:avLst/>
                <a:gdLst/>
                <a:ahLst/>
                <a:cxnLst>
                  <a:cxn ang="0">
                    <a:pos x="7" y="27"/>
                  </a:cxn>
                  <a:cxn ang="0">
                    <a:pos x="7" y="24"/>
                  </a:cxn>
                  <a:cxn ang="0">
                    <a:pos x="7" y="21"/>
                  </a:cxn>
                  <a:cxn ang="0">
                    <a:pos x="9" y="18"/>
                  </a:cxn>
                  <a:cxn ang="0">
                    <a:pos x="10" y="16"/>
                  </a:cxn>
                  <a:cxn ang="0">
                    <a:pos x="12" y="13"/>
                  </a:cxn>
                  <a:cxn ang="0">
                    <a:pos x="13" y="10"/>
                  </a:cxn>
                  <a:cxn ang="0">
                    <a:pos x="16" y="8"/>
                  </a:cxn>
                  <a:cxn ang="0">
                    <a:pos x="17" y="6"/>
                  </a:cxn>
                  <a:cxn ang="0">
                    <a:pos x="15" y="0"/>
                  </a:cxn>
                  <a:cxn ang="0">
                    <a:pos x="12" y="3"/>
                  </a:cxn>
                  <a:cxn ang="0">
                    <a:pos x="9" y="6"/>
                  </a:cxn>
                  <a:cxn ang="0">
                    <a:pos x="6" y="8"/>
                  </a:cxn>
                  <a:cxn ang="0">
                    <a:pos x="3" y="13"/>
                  </a:cxn>
                  <a:cxn ang="0">
                    <a:pos x="2" y="16"/>
                  </a:cxn>
                  <a:cxn ang="0">
                    <a:pos x="2" y="20"/>
                  </a:cxn>
                  <a:cxn ang="0">
                    <a:pos x="0" y="23"/>
                  </a:cxn>
                  <a:cxn ang="0">
                    <a:pos x="0" y="27"/>
                  </a:cxn>
                  <a:cxn ang="0">
                    <a:pos x="7" y="27"/>
                  </a:cxn>
                </a:cxnLst>
                <a:rect l="0" t="0" r="r" b="b"/>
                <a:pathLst>
                  <a:path w="17" h="27">
                    <a:moveTo>
                      <a:pt x="7" y="27"/>
                    </a:moveTo>
                    <a:lnTo>
                      <a:pt x="7" y="24"/>
                    </a:lnTo>
                    <a:lnTo>
                      <a:pt x="7" y="21"/>
                    </a:lnTo>
                    <a:lnTo>
                      <a:pt x="9" y="18"/>
                    </a:lnTo>
                    <a:lnTo>
                      <a:pt x="10" y="16"/>
                    </a:lnTo>
                    <a:lnTo>
                      <a:pt x="12" y="13"/>
                    </a:lnTo>
                    <a:lnTo>
                      <a:pt x="13" y="10"/>
                    </a:lnTo>
                    <a:lnTo>
                      <a:pt x="16" y="8"/>
                    </a:lnTo>
                    <a:lnTo>
                      <a:pt x="17" y="6"/>
                    </a:lnTo>
                    <a:lnTo>
                      <a:pt x="15" y="0"/>
                    </a:lnTo>
                    <a:lnTo>
                      <a:pt x="12" y="3"/>
                    </a:lnTo>
                    <a:lnTo>
                      <a:pt x="9" y="6"/>
                    </a:lnTo>
                    <a:lnTo>
                      <a:pt x="6" y="8"/>
                    </a:lnTo>
                    <a:lnTo>
                      <a:pt x="3" y="13"/>
                    </a:lnTo>
                    <a:lnTo>
                      <a:pt x="2" y="16"/>
                    </a:lnTo>
                    <a:lnTo>
                      <a:pt x="2" y="20"/>
                    </a:lnTo>
                    <a:lnTo>
                      <a:pt x="0" y="23"/>
                    </a:lnTo>
                    <a:lnTo>
                      <a:pt x="0" y="27"/>
                    </a:lnTo>
                    <a:lnTo>
                      <a:pt x="7" y="27"/>
                    </a:lnTo>
                  </a:path>
                </a:pathLst>
              </a:custGeom>
              <a:noFill/>
              <a:ln w="0">
                <a:solidFill>
                  <a:srgbClr val="0066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54" name="Freeform 734"/>
              <p:cNvSpPr>
                <a:spLocks/>
              </p:cNvSpPr>
              <p:nvPr/>
            </p:nvSpPr>
            <p:spPr bwMode="auto">
              <a:xfrm>
                <a:off x="1299" y="3845"/>
                <a:ext cx="23" cy="51"/>
              </a:xfrm>
              <a:custGeom>
                <a:avLst/>
                <a:gdLst/>
                <a:ahLst/>
                <a:cxnLst>
                  <a:cxn ang="0">
                    <a:pos x="25" y="46"/>
                  </a:cxn>
                  <a:cxn ang="0">
                    <a:pos x="20" y="41"/>
                  </a:cxn>
                  <a:cxn ang="0">
                    <a:pos x="17" y="36"/>
                  </a:cxn>
                  <a:cxn ang="0">
                    <a:pos x="15" y="30"/>
                  </a:cxn>
                  <a:cxn ang="0">
                    <a:pos x="13" y="25"/>
                  </a:cxn>
                  <a:cxn ang="0">
                    <a:pos x="10" y="19"/>
                  </a:cxn>
                  <a:cxn ang="0">
                    <a:pos x="9" y="12"/>
                  </a:cxn>
                  <a:cxn ang="0">
                    <a:pos x="7" y="6"/>
                  </a:cxn>
                  <a:cxn ang="0">
                    <a:pos x="7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2" y="13"/>
                  </a:cxn>
                  <a:cxn ang="0">
                    <a:pos x="3" y="20"/>
                  </a:cxn>
                  <a:cxn ang="0">
                    <a:pos x="4" y="26"/>
                  </a:cxn>
                  <a:cxn ang="0">
                    <a:pos x="7" y="32"/>
                  </a:cxn>
                  <a:cxn ang="0">
                    <a:pos x="12" y="39"/>
                  </a:cxn>
                  <a:cxn ang="0">
                    <a:pos x="15" y="45"/>
                  </a:cxn>
                  <a:cxn ang="0">
                    <a:pos x="19" y="51"/>
                  </a:cxn>
                  <a:cxn ang="0">
                    <a:pos x="25" y="46"/>
                  </a:cxn>
                </a:cxnLst>
                <a:rect l="0" t="0" r="r" b="b"/>
                <a:pathLst>
                  <a:path w="25" h="51">
                    <a:moveTo>
                      <a:pt x="25" y="46"/>
                    </a:moveTo>
                    <a:lnTo>
                      <a:pt x="20" y="41"/>
                    </a:lnTo>
                    <a:lnTo>
                      <a:pt x="17" y="36"/>
                    </a:lnTo>
                    <a:lnTo>
                      <a:pt x="15" y="30"/>
                    </a:lnTo>
                    <a:lnTo>
                      <a:pt x="13" y="25"/>
                    </a:lnTo>
                    <a:lnTo>
                      <a:pt x="10" y="19"/>
                    </a:lnTo>
                    <a:lnTo>
                      <a:pt x="9" y="12"/>
                    </a:lnTo>
                    <a:lnTo>
                      <a:pt x="7" y="6"/>
                    </a:lnTo>
                    <a:lnTo>
                      <a:pt x="7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2" y="13"/>
                    </a:lnTo>
                    <a:lnTo>
                      <a:pt x="3" y="20"/>
                    </a:lnTo>
                    <a:lnTo>
                      <a:pt x="4" y="26"/>
                    </a:lnTo>
                    <a:lnTo>
                      <a:pt x="7" y="32"/>
                    </a:lnTo>
                    <a:lnTo>
                      <a:pt x="12" y="39"/>
                    </a:lnTo>
                    <a:lnTo>
                      <a:pt x="15" y="45"/>
                    </a:lnTo>
                    <a:lnTo>
                      <a:pt x="19" y="51"/>
                    </a:lnTo>
                    <a:lnTo>
                      <a:pt x="25" y="46"/>
                    </a:lnTo>
                    <a:close/>
                  </a:path>
                </a:pathLst>
              </a:custGeom>
              <a:solidFill>
                <a:srgbClr val="0066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55" name="Freeform 735"/>
              <p:cNvSpPr>
                <a:spLocks/>
              </p:cNvSpPr>
              <p:nvPr/>
            </p:nvSpPr>
            <p:spPr bwMode="auto">
              <a:xfrm>
                <a:off x="1299" y="3845"/>
                <a:ext cx="23" cy="51"/>
              </a:xfrm>
              <a:custGeom>
                <a:avLst/>
                <a:gdLst/>
                <a:ahLst/>
                <a:cxnLst>
                  <a:cxn ang="0">
                    <a:pos x="25" y="46"/>
                  </a:cxn>
                  <a:cxn ang="0">
                    <a:pos x="20" y="41"/>
                  </a:cxn>
                  <a:cxn ang="0">
                    <a:pos x="17" y="36"/>
                  </a:cxn>
                  <a:cxn ang="0">
                    <a:pos x="15" y="30"/>
                  </a:cxn>
                  <a:cxn ang="0">
                    <a:pos x="13" y="25"/>
                  </a:cxn>
                  <a:cxn ang="0">
                    <a:pos x="10" y="19"/>
                  </a:cxn>
                  <a:cxn ang="0">
                    <a:pos x="9" y="12"/>
                  </a:cxn>
                  <a:cxn ang="0">
                    <a:pos x="7" y="6"/>
                  </a:cxn>
                  <a:cxn ang="0">
                    <a:pos x="7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2" y="13"/>
                  </a:cxn>
                  <a:cxn ang="0">
                    <a:pos x="3" y="20"/>
                  </a:cxn>
                  <a:cxn ang="0">
                    <a:pos x="4" y="26"/>
                  </a:cxn>
                  <a:cxn ang="0">
                    <a:pos x="7" y="32"/>
                  </a:cxn>
                  <a:cxn ang="0">
                    <a:pos x="12" y="39"/>
                  </a:cxn>
                  <a:cxn ang="0">
                    <a:pos x="15" y="45"/>
                  </a:cxn>
                  <a:cxn ang="0">
                    <a:pos x="19" y="51"/>
                  </a:cxn>
                  <a:cxn ang="0">
                    <a:pos x="25" y="46"/>
                  </a:cxn>
                </a:cxnLst>
                <a:rect l="0" t="0" r="r" b="b"/>
                <a:pathLst>
                  <a:path w="25" h="51">
                    <a:moveTo>
                      <a:pt x="25" y="46"/>
                    </a:moveTo>
                    <a:lnTo>
                      <a:pt x="20" y="41"/>
                    </a:lnTo>
                    <a:lnTo>
                      <a:pt x="17" y="36"/>
                    </a:lnTo>
                    <a:lnTo>
                      <a:pt x="15" y="30"/>
                    </a:lnTo>
                    <a:lnTo>
                      <a:pt x="13" y="25"/>
                    </a:lnTo>
                    <a:lnTo>
                      <a:pt x="10" y="19"/>
                    </a:lnTo>
                    <a:lnTo>
                      <a:pt x="9" y="12"/>
                    </a:lnTo>
                    <a:lnTo>
                      <a:pt x="7" y="6"/>
                    </a:lnTo>
                    <a:lnTo>
                      <a:pt x="7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2" y="13"/>
                    </a:lnTo>
                    <a:lnTo>
                      <a:pt x="3" y="20"/>
                    </a:lnTo>
                    <a:lnTo>
                      <a:pt x="4" y="26"/>
                    </a:lnTo>
                    <a:lnTo>
                      <a:pt x="7" y="32"/>
                    </a:lnTo>
                    <a:lnTo>
                      <a:pt x="12" y="39"/>
                    </a:lnTo>
                    <a:lnTo>
                      <a:pt x="15" y="45"/>
                    </a:lnTo>
                    <a:lnTo>
                      <a:pt x="19" y="51"/>
                    </a:lnTo>
                    <a:lnTo>
                      <a:pt x="25" y="46"/>
                    </a:lnTo>
                  </a:path>
                </a:pathLst>
              </a:custGeom>
              <a:noFill/>
              <a:ln w="0">
                <a:solidFill>
                  <a:srgbClr val="0066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56" name="Freeform 736"/>
              <p:cNvSpPr>
                <a:spLocks/>
              </p:cNvSpPr>
              <p:nvPr/>
            </p:nvSpPr>
            <p:spPr bwMode="auto">
              <a:xfrm>
                <a:off x="1316" y="3891"/>
                <a:ext cx="49" cy="38"/>
              </a:xfrm>
              <a:custGeom>
                <a:avLst/>
                <a:gdLst/>
                <a:ahLst/>
                <a:cxnLst>
                  <a:cxn ang="0">
                    <a:pos x="53" y="31"/>
                  </a:cxn>
                  <a:cxn ang="0">
                    <a:pos x="46" y="28"/>
                  </a:cxn>
                  <a:cxn ang="0">
                    <a:pos x="39" y="25"/>
                  </a:cxn>
                  <a:cxn ang="0">
                    <a:pos x="33" y="20"/>
                  </a:cxn>
                  <a:cxn ang="0">
                    <a:pos x="26" y="18"/>
                  </a:cxn>
                  <a:cxn ang="0">
                    <a:pos x="20" y="13"/>
                  </a:cxn>
                  <a:cxn ang="0">
                    <a:pos x="14" y="9"/>
                  </a:cxn>
                  <a:cxn ang="0">
                    <a:pos x="10" y="5"/>
                  </a:cxn>
                  <a:cxn ang="0">
                    <a:pos x="6" y="0"/>
                  </a:cxn>
                  <a:cxn ang="0">
                    <a:pos x="0" y="5"/>
                  </a:cxn>
                  <a:cxn ang="0">
                    <a:pos x="4" y="10"/>
                  </a:cxn>
                  <a:cxn ang="0">
                    <a:pos x="10" y="15"/>
                  </a:cxn>
                  <a:cxn ang="0">
                    <a:pos x="16" y="19"/>
                  </a:cxn>
                  <a:cxn ang="0">
                    <a:pos x="23" y="23"/>
                  </a:cxn>
                  <a:cxn ang="0">
                    <a:pos x="29" y="28"/>
                  </a:cxn>
                  <a:cxn ang="0">
                    <a:pos x="36" y="31"/>
                  </a:cxn>
                  <a:cxn ang="0">
                    <a:pos x="43" y="35"/>
                  </a:cxn>
                  <a:cxn ang="0">
                    <a:pos x="49" y="38"/>
                  </a:cxn>
                  <a:cxn ang="0">
                    <a:pos x="53" y="31"/>
                  </a:cxn>
                </a:cxnLst>
                <a:rect l="0" t="0" r="r" b="b"/>
                <a:pathLst>
                  <a:path w="53" h="38">
                    <a:moveTo>
                      <a:pt x="53" y="31"/>
                    </a:moveTo>
                    <a:lnTo>
                      <a:pt x="46" y="28"/>
                    </a:lnTo>
                    <a:lnTo>
                      <a:pt x="39" y="25"/>
                    </a:lnTo>
                    <a:lnTo>
                      <a:pt x="33" y="20"/>
                    </a:lnTo>
                    <a:lnTo>
                      <a:pt x="26" y="18"/>
                    </a:lnTo>
                    <a:lnTo>
                      <a:pt x="20" y="13"/>
                    </a:lnTo>
                    <a:lnTo>
                      <a:pt x="14" y="9"/>
                    </a:lnTo>
                    <a:lnTo>
                      <a:pt x="10" y="5"/>
                    </a:lnTo>
                    <a:lnTo>
                      <a:pt x="6" y="0"/>
                    </a:lnTo>
                    <a:lnTo>
                      <a:pt x="0" y="5"/>
                    </a:lnTo>
                    <a:lnTo>
                      <a:pt x="4" y="10"/>
                    </a:lnTo>
                    <a:lnTo>
                      <a:pt x="10" y="15"/>
                    </a:lnTo>
                    <a:lnTo>
                      <a:pt x="16" y="19"/>
                    </a:lnTo>
                    <a:lnTo>
                      <a:pt x="23" y="23"/>
                    </a:lnTo>
                    <a:lnTo>
                      <a:pt x="29" y="28"/>
                    </a:lnTo>
                    <a:lnTo>
                      <a:pt x="36" y="31"/>
                    </a:lnTo>
                    <a:lnTo>
                      <a:pt x="43" y="35"/>
                    </a:lnTo>
                    <a:lnTo>
                      <a:pt x="49" y="38"/>
                    </a:lnTo>
                    <a:lnTo>
                      <a:pt x="53" y="31"/>
                    </a:lnTo>
                    <a:close/>
                  </a:path>
                </a:pathLst>
              </a:custGeom>
              <a:solidFill>
                <a:srgbClr val="0066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57" name="Freeform 737"/>
              <p:cNvSpPr>
                <a:spLocks/>
              </p:cNvSpPr>
              <p:nvPr/>
            </p:nvSpPr>
            <p:spPr bwMode="auto">
              <a:xfrm>
                <a:off x="1316" y="3891"/>
                <a:ext cx="49" cy="38"/>
              </a:xfrm>
              <a:custGeom>
                <a:avLst/>
                <a:gdLst/>
                <a:ahLst/>
                <a:cxnLst>
                  <a:cxn ang="0">
                    <a:pos x="53" y="31"/>
                  </a:cxn>
                  <a:cxn ang="0">
                    <a:pos x="46" y="28"/>
                  </a:cxn>
                  <a:cxn ang="0">
                    <a:pos x="39" y="25"/>
                  </a:cxn>
                  <a:cxn ang="0">
                    <a:pos x="33" y="20"/>
                  </a:cxn>
                  <a:cxn ang="0">
                    <a:pos x="26" y="18"/>
                  </a:cxn>
                  <a:cxn ang="0">
                    <a:pos x="20" y="13"/>
                  </a:cxn>
                  <a:cxn ang="0">
                    <a:pos x="14" y="9"/>
                  </a:cxn>
                  <a:cxn ang="0">
                    <a:pos x="10" y="5"/>
                  </a:cxn>
                  <a:cxn ang="0">
                    <a:pos x="6" y="0"/>
                  </a:cxn>
                  <a:cxn ang="0">
                    <a:pos x="0" y="5"/>
                  </a:cxn>
                  <a:cxn ang="0">
                    <a:pos x="4" y="10"/>
                  </a:cxn>
                  <a:cxn ang="0">
                    <a:pos x="10" y="15"/>
                  </a:cxn>
                  <a:cxn ang="0">
                    <a:pos x="16" y="19"/>
                  </a:cxn>
                  <a:cxn ang="0">
                    <a:pos x="23" y="23"/>
                  </a:cxn>
                  <a:cxn ang="0">
                    <a:pos x="29" y="28"/>
                  </a:cxn>
                  <a:cxn ang="0">
                    <a:pos x="36" y="31"/>
                  </a:cxn>
                  <a:cxn ang="0">
                    <a:pos x="43" y="35"/>
                  </a:cxn>
                  <a:cxn ang="0">
                    <a:pos x="49" y="38"/>
                  </a:cxn>
                  <a:cxn ang="0">
                    <a:pos x="53" y="31"/>
                  </a:cxn>
                </a:cxnLst>
                <a:rect l="0" t="0" r="r" b="b"/>
                <a:pathLst>
                  <a:path w="53" h="38">
                    <a:moveTo>
                      <a:pt x="53" y="31"/>
                    </a:moveTo>
                    <a:lnTo>
                      <a:pt x="46" y="28"/>
                    </a:lnTo>
                    <a:lnTo>
                      <a:pt x="39" y="25"/>
                    </a:lnTo>
                    <a:lnTo>
                      <a:pt x="33" y="20"/>
                    </a:lnTo>
                    <a:lnTo>
                      <a:pt x="26" y="18"/>
                    </a:lnTo>
                    <a:lnTo>
                      <a:pt x="20" y="13"/>
                    </a:lnTo>
                    <a:lnTo>
                      <a:pt x="14" y="9"/>
                    </a:lnTo>
                    <a:lnTo>
                      <a:pt x="10" y="5"/>
                    </a:lnTo>
                    <a:lnTo>
                      <a:pt x="6" y="0"/>
                    </a:lnTo>
                    <a:lnTo>
                      <a:pt x="0" y="5"/>
                    </a:lnTo>
                    <a:lnTo>
                      <a:pt x="4" y="10"/>
                    </a:lnTo>
                    <a:lnTo>
                      <a:pt x="10" y="15"/>
                    </a:lnTo>
                    <a:lnTo>
                      <a:pt x="16" y="19"/>
                    </a:lnTo>
                    <a:lnTo>
                      <a:pt x="23" y="23"/>
                    </a:lnTo>
                    <a:lnTo>
                      <a:pt x="29" y="28"/>
                    </a:lnTo>
                    <a:lnTo>
                      <a:pt x="36" y="31"/>
                    </a:lnTo>
                    <a:lnTo>
                      <a:pt x="43" y="35"/>
                    </a:lnTo>
                    <a:lnTo>
                      <a:pt x="49" y="38"/>
                    </a:lnTo>
                    <a:lnTo>
                      <a:pt x="53" y="31"/>
                    </a:lnTo>
                  </a:path>
                </a:pathLst>
              </a:custGeom>
              <a:noFill/>
              <a:ln w="0">
                <a:solidFill>
                  <a:srgbClr val="0066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58" name="Freeform 738"/>
              <p:cNvSpPr>
                <a:spLocks/>
              </p:cNvSpPr>
              <p:nvPr/>
            </p:nvSpPr>
            <p:spPr bwMode="auto">
              <a:xfrm>
                <a:off x="1310" y="3511"/>
                <a:ext cx="16" cy="28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10" y="2"/>
                  </a:cxn>
                  <a:cxn ang="0">
                    <a:pos x="8" y="5"/>
                  </a:cxn>
                  <a:cxn ang="0">
                    <a:pos x="7" y="8"/>
                  </a:cxn>
                  <a:cxn ang="0">
                    <a:pos x="5" y="13"/>
                  </a:cxn>
                  <a:cxn ang="0">
                    <a:pos x="4" y="15"/>
                  </a:cxn>
                  <a:cxn ang="0">
                    <a:pos x="3" y="18"/>
                  </a:cxn>
                  <a:cxn ang="0">
                    <a:pos x="1" y="21"/>
                  </a:cxn>
                  <a:cxn ang="0">
                    <a:pos x="0" y="24"/>
                  </a:cxn>
                  <a:cxn ang="0">
                    <a:pos x="7" y="28"/>
                  </a:cxn>
                  <a:cxn ang="0">
                    <a:pos x="8" y="24"/>
                  </a:cxn>
                  <a:cxn ang="0">
                    <a:pos x="10" y="21"/>
                  </a:cxn>
                  <a:cxn ang="0">
                    <a:pos x="11" y="18"/>
                  </a:cxn>
                  <a:cxn ang="0">
                    <a:pos x="13" y="15"/>
                  </a:cxn>
                  <a:cxn ang="0">
                    <a:pos x="14" y="13"/>
                  </a:cxn>
                  <a:cxn ang="0">
                    <a:pos x="16" y="10"/>
                  </a:cxn>
                  <a:cxn ang="0">
                    <a:pos x="17" y="7"/>
                  </a:cxn>
                  <a:cxn ang="0">
                    <a:pos x="18" y="4"/>
                  </a:cxn>
                  <a:cxn ang="0">
                    <a:pos x="13" y="0"/>
                  </a:cxn>
                </a:cxnLst>
                <a:rect l="0" t="0" r="r" b="b"/>
                <a:pathLst>
                  <a:path w="18" h="28">
                    <a:moveTo>
                      <a:pt x="13" y="0"/>
                    </a:moveTo>
                    <a:lnTo>
                      <a:pt x="10" y="2"/>
                    </a:lnTo>
                    <a:lnTo>
                      <a:pt x="8" y="5"/>
                    </a:lnTo>
                    <a:lnTo>
                      <a:pt x="7" y="8"/>
                    </a:lnTo>
                    <a:lnTo>
                      <a:pt x="5" y="13"/>
                    </a:lnTo>
                    <a:lnTo>
                      <a:pt x="4" y="15"/>
                    </a:lnTo>
                    <a:lnTo>
                      <a:pt x="3" y="18"/>
                    </a:lnTo>
                    <a:lnTo>
                      <a:pt x="1" y="21"/>
                    </a:lnTo>
                    <a:lnTo>
                      <a:pt x="0" y="24"/>
                    </a:lnTo>
                    <a:lnTo>
                      <a:pt x="7" y="28"/>
                    </a:lnTo>
                    <a:lnTo>
                      <a:pt x="8" y="24"/>
                    </a:lnTo>
                    <a:lnTo>
                      <a:pt x="10" y="21"/>
                    </a:lnTo>
                    <a:lnTo>
                      <a:pt x="11" y="18"/>
                    </a:lnTo>
                    <a:lnTo>
                      <a:pt x="13" y="15"/>
                    </a:lnTo>
                    <a:lnTo>
                      <a:pt x="14" y="13"/>
                    </a:lnTo>
                    <a:lnTo>
                      <a:pt x="16" y="10"/>
                    </a:lnTo>
                    <a:lnTo>
                      <a:pt x="17" y="7"/>
                    </a:lnTo>
                    <a:lnTo>
                      <a:pt x="18" y="4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66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59" name="Freeform 739"/>
              <p:cNvSpPr>
                <a:spLocks/>
              </p:cNvSpPr>
              <p:nvPr/>
            </p:nvSpPr>
            <p:spPr bwMode="auto">
              <a:xfrm>
                <a:off x="1310" y="3511"/>
                <a:ext cx="16" cy="28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10" y="2"/>
                  </a:cxn>
                  <a:cxn ang="0">
                    <a:pos x="8" y="5"/>
                  </a:cxn>
                  <a:cxn ang="0">
                    <a:pos x="7" y="8"/>
                  </a:cxn>
                  <a:cxn ang="0">
                    <a:pos x="5" y="13"/>
                  </a:cxn>
                  <a:cxn ang="0">
                    <a:pos x="4" y="15"/>
                  </a:cxn>
                  <a:cxn ang="0">
                    <a:pos x="3" y="18"/>
                  </a:cxn>
                  <a:cxn ang="0">
                    <a:pos x="1" y="21"/>
                  </a:cxn>
                  <a:cxn ang="0">
                    <a:pos x="0" y="24"/>
                  </a:cxn>
                  <a:cxn ang="0">
                    <a:pos x="7" y="28"/>
                  </a:cxn>
                  <a:cxn ang="0">
                    <a:pos x="8" y="24"/>
                  </a:cxn>
                  <a:cxn ang="0">
                    <a:pos x="10" y="21"/>
                  </a:cxn>
                  <a:cxn ang="0">
                    <a:pos x="11" y="18"/>
                  </a:cxn>
                  <a:cxn ang="0">
                    <a:pos x="13" y="15"/>
                  </a:cxn>
                  <a:cxn ang="0">
                    <a:pos x="14" y="13"/>
                  </a:cxn>
                  <a:cxn ang="0">
                    <a:pos x="16" y="10"/>
                  </a:cxn>
                  <a:cxn ang="0">
                    <a:pos x="17" y="7"/>
                  </a:cxn>
                  <a:cxn ang="0">
                    <a:pos x="18" y="4"/>
                  </a:cxn>
                  <a:cxn ang="0">
                    <a:pos x="13" y="0"/>
                  </a:cxn>
                </a:cxnLst>
                <a:rect l="0" t="0" r="r" b="b"/>
                <a:pathLst>
                  <a:path w="18" h="28">
                    <a:moveTo>
                      <a:pt x="13" y="0"/>
                    </a:moveTo>
                    <a:lnTo>
                      <a:pt x="10" y="2"/>
                    </a:lnTo>
                    <a:lnTo>
                      <a:pt x="8" y="5"/>
                    </a:lnTo>
                    <a:lnTo>
                      <a:pt x="7" y="8"/>
                    </a:lnTo>
                    <a:lnTo>
                      <a:pt x="5" y="13"/>
                    </a:lnTo>
                    <a:lnTo>
                      <a:pt x="4" y="15"/>
                    </a:lnTo>
                    <a:lnTo>
                      <a:pt x="3" y="18"/>
                    </a:lnTo>
                    <a:lnTo>
                      <a:pt x="1" y="21"/>
                    </a:lnTo>
                    <a:lnTo>
                      <a:pt x="0" y="24"/>
                    </a:lnTo>
                    <a:lnTo>
                      <a:pt x="7" y="28"/>
                    </a:lnTo>
                    <a:lnTo>
                      <a:pt x="8" y="24"/>
                    </a:lnTo>
                    <a:lnTo>
                      <a:pt x="10" y="21"/>
                    </a:lnTo>
                    <a:lnTo>
                      <a:pt x="11" y="18"/>
                    </a:lnTo>
                    <a:lnTo>
                      <a:pt x="13" y="15"/>
                    </a:lnTo>
                    <a:lnTo>
                      <a:pt x="14" y="13"/>
                    </a:lnTo>
                    <a:lnTo>
                      <a:pt x="16" y="10"/>
                    </a:lnTo>
                    <a:lnTo>
                      <a:pt x="17" y="7"/>
                    </a:lnTo>
                    <a:lnTo>
                      <a:pt x="18" y="4"/>
                    </a:lnTo>
                    <a:lnTo>
                      <a:pt x="13" y="0"/>
                    </a:lnTo>
                  </a:path>
                </a:pathLst>
              </a:custGeom>
              <a:noFill/>
              <a:ln w="0">
                <a:solidFill>
                  <a:srgbClr val="0066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0" name="Freeform 740"/>
              <p:cNvSpPr>
                <a:spLocks/>
              </p:cNvSpPr>
              <p:nvPr/>
            </p:nvSpPr>
            <p:spPr bwMode="auto">
              <a:xfrm>
                <a:off x="1322" y="3487"/>
                <a:ext cx="24" cy="28"/>
              </a:xfrm>
              <a:custGeom>
                <a:avLst/>
                <a:gdLst/>
                <a:ahLst/>
                <a:cxnLst>
                  <a:cxn ang="0">
                    <a:pos x="23" y="0"/>
                  </a:cxn>
                  <a:cxn ang="0">
                    <a:pos x="18" y="2"/>
                  </a:cxn>
                  <a:cxn ang="0">
                    <a:pos x="14" y="5"/>
                  </a:cxn>
                  <a:cxn ang="0">
                    <a:pos x="13" y="8"/>
                  </a:cxn>
                  <a:cxn ang="0">
                    <a:pos x="8" y="11"/>
                  </a:cxn>
                  <a:cxn ang="0">
                    <a:pos x="7" y="15"/>
                  </a:cxn>
                  <a:cxn ang="0">
                    <a:pos x="4" y="18"/>
                  </a:cxn>
                  <a:cxn ang="0">
                    <a:pos x="3" y="21"/>
                  </a:cxn>
                  <a:cxn ang="0">
                    <a:pos x="0" y="24"/>
                  </a:cxn>
                  <a:cxn ang="0">
                    <a:pos x="5" y="28"/>
                  </a:cxn>
                  <a:cxn ang="0">
                    <a:pos x="8" y="25"/>
                  </a:cxn>
                  <a:cxn ang="0">
                    <a:pos x="10" y="22"/>
                  </a:cxn>
                  <a:cxn ang="0">
                    <a:pos x="13" y="19"/>
                  </a:cxn>
                  <a:cxn ang="0">
                    <a:pos x="16" y="16"/>
                  </a:cxn>
                  <a:cxn ang="0">
                    <a:pos x="17" y="13"/>
                  </a:cxn>
                  <a:cxn ang="0">
                    <a:pos x="20" y="11"/>
                  </a:cxn>
                  <a:cxn ang="0">
                    <a:pos x="23" y="9"/>
                  </a:cxn>
                  <a:cxn ang="0">
                    <a:pos x="26" y="6"/>
                  </a:cxn>
                  <a:cxn ang="0">
                    <a:pos x="23" y="0"/>
                  </a:cxn>
                </a:cxnLst>
                <a:rect l="0" t="0" r="r" b="b"/>
                <a:pathLst>
                  <a:path w="26" h="28">
                    <a:moveTo>
                      <a:pt x="23" y="0"/>
                    </a:moveTo>
                    <a:lnTo>
                      <a:pt x="18" y="2"/>
                    </a:lnTo>
                    <a:lnTo>
                      <a:pt x="14" y="5"/>
                    </a:lnTo>
                    <a:lnTo>
                      <a:pt x="13" y="8"/>
                    </a:lnTo>
                    <a:lnTo>
                      <a:pt x="8" y="11"/>
                    </a:lnTo>
                    <a:lnTo>
                      <a:pt x="7" y="15"/>
                    </a:lnTo>
                    <a:lnTo>
                      <a:pt x="4" y="18"/>
                    </a:lnTo>
                    <a:lnTo>
                      <a:pt x="3" y="21"/>
                    </a:lnTo>
                    <a:lnTo>
                      <a:pt x="0" y="24"/>
                    </a:lnTo>
                    <a:lnTo>
                      <a:pt x="5" y="28"/>
                    </a:lnTo>
                    <a:lnTo>
                      <a:pt x="8" y="25"/>
                    </a:lnTo>
                    <a:lnTo>
                      <a:pt x="10" y="22"/>
                    </a:lnTo>
                    <a:lnTo>
                      <a:pt x="13" y="19"/>
                    </a:lnTo>
                    <a:lnTo>
                      <a:pt x="16" y="16"/>
                    </a:lnTo>
                    <a:lnTo>
                      <a:pt x="17" y="13"/>
                    </a:lnTo>
                    <a:lnTo>
                      <a:pt x="20" y="11"/>
                    </a:lnTo>
                    <a:lnTo>
                      <a:pt x="23" y="9"/>
                    </a:lnTo>
                    <a:lnTo>
                      <a:pt x="26" y="6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0066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1" name="Freeform 741"/>
              <p:cNvSpPr>
                <a:spLocks/>
              </p:cNvSpPr>
              <p:nvPr/>
            </p:nvSpPr>
            <p:spPr bwMode="auto">
              <a:xfrm>
                <a:off x="1322" y="3487"/>
                <a:ext cx="24" cy="28"/>
              </a:xfrm>
              <a:custGeom>
                <a:avLst/>
                <a:gdLst/>
                <a:ahLst/>
                <a:cxnLst>
                  <a:cxn ang="0">
                    <a:pos x="23" y="0"/>
                  </a:cxn>
                  <a:cxn ang="0">
                    <a:pos x="18" y="2"/>
                  </a:cxn>
                  <a:cxn ang="0">
                    <a:pos x="14" y="5"/>
                  </a:cxn>
                  <a:cxn ang="0">
                    <a:pos x="13" y="8"/>
                  </a:cxn>
                  <a:cxn ang="0">
                    <a:pos x="8" y="11"/>
                  </a:cxn>
                  <a:cxn ang="0">
                    <a:pos x="7" y="15"/>
                  </a:cxn>
                  <a:cxn ang="0">
                    <a:pos x="4" y="18"/>
                  </a:cxn>
                  <a:cxn ang="0">
                    <a:pos x="3" y="21"/>
                  </a:cxn>
                  <a:cxn ang="0">
                    <a:pos x="0" y="24"/>
                  </a:cxn>
                  <a:cxn ang="0">
                    <a:pos x="5" y="28"/>
                  </a:cxn>
                  <a:cxn ang="0">
                    <a:pos x="8" y="25"/>
                  </a:cxn>
                  <a:cxn ang="0">
                    <a:pos x="10" y="22"/>
                  </a:cxn>
                  <a:cxn ang="0">
                    <a:pos x="13" y="19"/>
                  </a:cxn>
                  <a:cxn ang="0">
                    <a:pos x="16" y="16"/>
                  </a:cxn>
                  <a:cxn ang="0">
                    <a:pos x="17" y="13"/>
                  </a:cxn>
                  <a:cxn ang="0">
                    <a:pos x="20" y="11"/>
                  </a:cxn>
                  <a:cxn ang="0">
                    <a:pos x="23" y="9"/>
                  </a:cxn>
                  <a:cxn ang="0">
                    <a:pos x="26" y="6"/>
                  </a:cxn>
                  <a:cxn ang="0">
                    <a:pos x="23" y="0"/>
                  </a:cxn>
                </a:cxnLst>
                <a:rect l="0" t="0" r="r" b="b"/>
                <a:pathLst>
                  <a:path w="26" h="28">
                    <a:moveTo>
                      <a:pt x="23" y="0"/>
                    </a:moveTo>
                    <a:lnTo>
                      <a:pt x="18" y="2"/>
                    </a:lnTo>
                    <a:lnTo>
                      <a:pt x="14" y="5"/>
                    </a:lnTo>
                    <a:lnTo>
                      <a:pt x="13" y="8"/>
                    </a:lnTo>
                    <a:lnTo>
                      <a:pt x="8" y="11"/>
                    </a:lnTo>
                    <a:lnTo>
                      <a:pt x="7" y="15"/>
                    </a:lnTo>
                    <a:lnTo>
                      <a:pt x="4" y="18"/>
                    </a:lnTo>
                    <a:lnTo>
                      <a:pt x="3" y="21"/>
                    </a:lnTo>
                    <a:lnTo>
                      <a:pt x="0" y="24"/>
                    </a:lnTo>
                    <a:lnTo>
                      <a:pt x="5" y="28"/>
                    </a:lnTo>
                    <a:lnTo>
                      <a:pt x="8" y="25"/>
                    </a:lnTo>
                    <a:lnTo>
                      <a:pt x="10" y="22"/>
                    </a:lnTo>
                    <a:lnTo>
                      <a:pt x="13" y="19"/>
                    </a:lnTo>
                    <a:lnTo>
                      <a:pt x="16" y="16"/>
                    </a:lnTo>
                    <a:lnTo>
                      <a:pt x="17" y="13"/>
                    </a:lnTo>
                    <a:lnTo>
                      <a:pt x="20" y="11"/>
                    </a:lnTo>
                    <a:lnTo>
                      <a:pt x="23" y="9"/>
                    </a:lnTo>
                    <a:lnTo>
                      <a:pt x="26" y="6"/>
                    </a:lnTo>
                    <a:lnTo>
                      <a:pt x="23" y="0"/>
                    </a:lnTo>
                  </a:path>
                </a:pathLst>
              </a:custGeom>
              <a:noFill/>
              <a:ln w="0">
                <a:solidFill>
                  <a:srgbClr val="0066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2" name="Freeform 742"/>
              <p:cNvSpPr>
                <a:spLocks/>
              </p:cNvSpPr>
              <p:nvPr/>
            </p:nvSpPr>
            <p:spPr bwMode="auto">
              <a:xfrm>
                <a:off x="1343" y="3482"/>
                <a:ext cx="29" cy="11"/>
              </a:xfrm>
              <a:custGeom>
                <a:avLst/>
                <a:gdLst/>
                <a:ahLst/>
                <a:cxnLst>
                  <a:cxn ang="0">
                    <a:pos x="31" y="1"/>
                  </a:cxn>
                  <a:cxn ang="0">
                    <a:pos x="27" y="0"/>
                  </a:cxn>
                  <a:cxn ang="0">
                    <a:pos x="23" y="0"/>
                  </a:cxn>
                  <a:cxn ang="0">
                    <a:pos x="19" y="0"/>
                  </a:cxn>
                  <a:cxn ang="0">
                    <a:pos x="14" y="0"/>
                  </a:cxn>
                  <a:cxn ang="0">
                    <a:pos x="10" y="1"/>
                  </a:cxn>
                  <a:cxn ang="0">
                    <a:pos x="7" y="3"/>
                  </a:cxn>
                  <a:cxn ang="0">
                    <a:pos x="3" y="4"/>
                  </a:cxn>
                  <a:cxn ang="0">
                    <a:pos x="0" y="5"/>
                  </a:cxn>
                  <a:cxn ang="0">
                    <a:pos x="3" y="11"/>
                  </a:cxn>
                  <a:cxn ang="0">
                    <a:pos x="6" y="11"/>
                  </a:cxn>
                  <a:cxn ang="0">
                    <a:pos x="10" y="10"/>
                  </a:cxn>
                  <a:cxn ang="0">
                    <a:pos x="13" y="8"/>
                  </a:cxn>
                  <a:cxn ang="0">
                    <a:pos x="16" y="7"/>
                  </a:cxn>
                  <a:cxn ang="0">
                    <a:pos x="19" y="7"/>
                  </a:cxn>
                  <a:cxn ang="0">
                    <a:pos x="23" y="7"/>
                  </a:cxn>
                  <a:cxn ang="0">
                    <a:pos x="27" y="7"/>
                  </a:cxn>
                  <a:cxn ang="0">
                    <a:pos x="30" y="7"/>
                  </a:cxn>
                  <a:cxn ang="0">
                    <a:pos x="31" y="1"/>
                  </a:cxn>
                </a:cxnLst>
                <a:rect l="0" t="0" r="r" b="b"/>
                <a:pathLst>
                  <a:path w="31" h="11">
                    <a:moveTo>
                      <a:pt x="31" y="1"/>
                    </a:moveTo>
                    <a:lnTo>
                      <a:pt x="27" y="0"/>
                    </a:lnTo>
                    <a:lnTo>
                      <a:pt x="23" y="0"/>
                    </a:lnTo>
                    <a:lnTo>
                      <a:pt x="19" y="0"/>
                    </a:lnTo>
                    <a:lnTo>
                      <a:pt x="14" y="0"/>
                    </a:lnTo>
                    <a:lnTo>
                      <a:pt x="10" y="1"/>
                    </a:lnTo>
                    <a:lnTo>
                      <a:pt x="7" y="3"/>
                    </a:lnTo>
                    <a:lnTo>
                      <a:pt x="3" y="4"/>
                    </a:lnTo>
                    <a:lnTo>
                      <a:pt x="0" y="5"/>
                    </a:lnTo>
                    <a:lnTo>
                      <a:pt x="3" y="11"/>
                    </a:lnTo>
                    <a:lnTo>
                      <a:pt x="6" y="11"/>
                    </a:lnTo>
                    <a:lnTo>
                      <a:pt x="10" y="10"/>
                    </a:lnTo>
                    <a:lnTo>
                      <a:pt x="13" y="8"/>
                    </a:lnTo>
                    <a:lnTo>
                      <a:pt x="16" y="7"/>
                    </a:lnTo>
                    <a:lnTo>
                      <a:pt x="19" y="7"/>
                    </a:lnTo>
                    <a:lnTo>
                      <a:pt x="23" y="7"/>
                    </a:lnTo>
                    <a:lnTo>
                      <a:pt x="27" y="7"/>
                    </a:lnTo>
                    <a:lnTo>
                      <a:pt x="30" y="7"/>
                    </a:lnTo>
                    <a:lnTo>
                      <a:pt x="31" y="1"/>
                    </a:lnTo>
                    <a:close/>
                  </a:path>
                </a:pathLst>
              </a:custGeom>
              <a:solidFill>
                <a:srgbClr val="0066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3" name="Freeform 743"/>
              <p:cNvSpPr>
                <a:spLocks/>
              </p:cNvSpPr>
              <p:nvPr/>
            </p:nvSpPr>
            <p:spPr bwMode="auto">
              <a:xfrm>
                <a:off x="1343" y="3482"/>
                <a:ext cx="29" cy="11"/>
              </a:xfrm>
              <a:custGeom>
                <a:avLst/>
                <a:gdLst/>
                <a:ahLst/>
                <a:cxnLst>
                  <a:cxn ang="0">
                    <a:pos x="31" y="1"/>
                  </a:cxn>
                  <a:cxn ang="0">
                    <a:pos x="27" y="0"/>
                  </a:cxn>
                  <a:cxn ang="0">
                    <a:pos x="23" y="0"/>
                  </a:cxn>
                  <a:cxn ang="0">
                    <a:pos x="19" y="0"/>
                  </a:cxn>
                  <a:cxn ang="0">
                    <a:pos x="14" y="0"/>
                  </a:cxn>
                  <a:cxn ang="0">
                    <a:pos x="10" y="1"/>
                  </a:cxn>
                  <a:cxn ang="0">
                    <a:pos x="7" y="3"/>
                  </a:cxn>
                  <a:cxn ang="0">
                    <a:pos x="3" y="4"/>
                  </a:cxn>
                  <a:cxn ang="0">
                    <a:pos x="0" y="5"/>
                  </a:cxn>
                  <a:cxn ang="0">
                    <a:pos x="3" y="11"/>
                  </a:cxn>
                  <a:cxn ang="0">
                    <a:pos x="6" y="11"/>
                  </a:cxn>
                  <a:cxn ang="0">
                    <a:pos x="10" y="10"/>
                  </a:cxn>
                  <a:cxn ang="0">
                    <a:pos x="13" y="8"/>
                  </a:cxn>
                  <a:cxn ang="0">
                    <a:pos x="16" y="7"/>
                  </a:cxn>
                  <a:cxn ang="0">
                    <a:pos x="19" y="7"/>
                  </a:cxn>
                  <a:cxn ang="0">
                    <a:pos x="23" y="7"/>
                  </a:cxn>
                  <a:cxn ang="0">
                    <a:pos x="27" y="7"/>
                  </a:cxn>
                  <a:cxn ang="0">
                    <a:pos x="30" y="7"/>
                  </a:cxn>
                  <a:cxn ang="0">
                    <a:pos x="31" y="1"/>
                  </a:cxn>
                </a:cxnLst>
                <a:rect l="0" t="0" r="r" b="b"/>
                <a:pathLst>
                  <a:path w="31" h="11">
                    <a:moveTo>
                      <a:pt x="31" y="1"/>
                    </a:moveTo>
                    <a:lnTo>
                      <a:pt x="27" y="0"/>
                    </a:lnTo>
                    <a:lnTo>
                      <a:pt x="23" y="0"/>
                    </a:lnTo>
                    <a:lnTo>
                      <a:pt x="19" y="0"/>
                    </a:lnTo>
                    <a:lnTo>
                      <a:pt x="14" y="0"/>
                    </a:lnTo>
                    <a:lnTo>
                      <a:pt x="10" y="1"/>
                    </a:lnTo>
                    <a:lnTo>
                      <a:pt x="7" y="3"/>
                    </a:lnTo>
                    <a:lnTo>
                      <a:pt x="3" y="4"/>
                    </a:lnTo>
                    <a:lnTo>
                      <a:pt x="0" y="5"/>
                    </a:lnTo>
                    <a:lnTo>
                      <a:pt x="3" y="11"/>
                    </a:lnTo>
                    <a:lnTo>
                      <a:pt x="6" y="11"/>
                    </a:lnTo>
                    <a:lnTo>
                      <a:pt x="10" y="10"/>
                    </a:lnTo>
                    <a:lnTo>
                      <a:pt x="13" y="8"/>
                    </a:lnTo>
                    <a:lnTo>
                      <a:pt x="16" y="7"/>
                    </a:lnTo>
                    <a:lnTo>
                      <a:pt x="19" y="7"/>
                    </a:lnTo>
                    <a:lnTo>
                      <a:pt x="23" y="7"/>
                    </a:lnTo>
                    <a:lnTo>
                      <a:pt x="27" y="7"/>
                    </a:lnTo>
                    <a:lnTo>
                      <a:pt x="30" y="7"/>
                    </a:lnTo>
                    <a:lnTo>
                      <a:pt x="31" y="1"/>
                    </a:lnTo>
                  </a:path>
                </a:pathLst>
              </a:custGeom>
              <a:noFill/>
              <a:ln w="0">
                <a:solidFill>
                  <a:srgbClr val="0066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4" name="Freeform 744"/>
              <p:cNvSpPr>
                <a:spLocks/>
              </p:cNvSpPr>
              <p:nvPr/>
            </p:nvSpPr>
            <p:spPr bwMode="auto">
              <a:xfrm>
                <a:off x="1371" y="3483"/>
                <a:ext cx="37" cy="17"/>
              </a:xfrm>
              <a:custGeom>
                <a:avLst/>
                <a:gdLst/>
                <a:ahLst/>
                <a:cxnLst>
                  <a:cxn ang="0">
                    <a:pos x="40" y="12"/>
                  </a:cxn>
                  <a:cxn ang="0">
                    <a:pos x="36" y="9"/>
                  </a:cxn>
                  <a:cxn ang="0">
                    <a:pos x="30" y="6"/>
                  </a:cxn>
                  <a:cxn ang="0">
                    <a:pos x="26" y="4"/>
                  </a:cxn>
                  <a:cxn ang="0">
                    <a:pos x="20" y="3"/>
                  </a:cxn>
                  <a:cxn ang="0">
                    <a:pos x="16" y="2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1" y="0"/>
                  </a:cxn>
                  <a:cxn ang="0">
                    <a:pos x="0" y="6"/>
                  </a:cxn>
                  <a:cxn ang="0">
                    <a:pos x="6" y="7"/>
                  </a:cxn>
                  <a:cxn ang="0">
                    <a:pos x="10" y="7"/>
                  </a:cxn>
                  <a:cxn ang="0">
                    <a:pos x="14" y="9"/>
                  </a:cxn>
                  <a:cxn ang="0">
                    <a:pos x="19" y="10"/>
                  </a:cxn>
                  <a:cxn ang="0">
                    <a:pos x="23" y="12"/>
                  </a:cxn>
                  <a:cxn ang="0">
                    <a:pos x="27" y="13"/>
                  </a:cxn>
                  <a:cxn ang="0">
                    <a:pos x="32" y="15"/>
                  </a:cxn>
                  <a:cxn ang="0">
                    <a:pos x="38" y="17"/>
                  </a:cxn>
                  <a:cxn ang="0">
                    <a:pos x="40" y="12"/>
                  </a:cxn>
                </a:cxnLst>
                <a:rect l="0" t="0" r="r" b="b"/>
                <a:pathLst>
                  <a:path w="40" h="17">
                    <a:moveTo>
                      <a:pt x="40" y="12"/>
                    </a:moveTo>
                    <a:lnTo>
                      <a:pt x="36" y="9"/>
                    </a:lnTo>
                    <a:lnTo>
                      <a:pt x="30" y="6"/>
                    </a:lnTo>
                    <a:lnTo>
                      <a:pt x="26" y="4"/>
                    </a:lnTo>
                    <a:lnTo>
                      <a:pt x="20" y="3"/>
                    </a:lnTo>
                    <a:lnTo>
                      <a:pt x="16" y="2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1" y="0"/>
                    </a:lnTo>
                    <a:lnTo>
                      <a:pt x="0" y="6"/>
                    </a:lnTo>
                    <a:lnTo>
                      <a:pt x="6" y="7"/>
                    </a:lnTo>
                    <a:lnTo>
                      <a:pt x="10" y="7"/>
                    </a:lnTo>
                    <a:lnTo>
                      <a:pt x="14" y="9"/>
                    </a:lnTo>
                    <a:lnTo>
                      <a:pt x="19" y="10"/>
                    </a:lnTo>
                    <a:lnTo>
                      <a:pt x="23" y="12"/>
                    </a:lnTo>
                    <a:lnTo>
                      <a:pt x="27" y="13"/>
                    </a:lnTo>
                    <a:lnTo>
                      <a:pt x="32" y="15"/>
                    </a:lnTo>
                    <a:lnTo>
                      <a:pt x="38" y="17"/>
                    </a:lnTo>
                    <a:lnTo>
                      <a:pt x="40" y="12"/>
                    </a:lnTo>
                    <a:close/>
                  </a:path>
                </a:pathLst>
              </a:custGeom>
              <a:solidFill>
                <a:srgbClr val="0066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5" name="Freeform 745"/>
              <p:cNvSpPr>
                <a:spLocks/>
              </p:cNvSpPr>
              <p:nvPr/>
            </p:nvSpPr>
            <p:spPr bwMode="auto">
              <a:xfrm>
                <a:off x="1371" y="3483"/>
                <a:ext cx="37" cy="17"/>
              </a:xfrm>
              <a:custGeom>
                <a:avLst/>
                <a:gdLst/>
                <a:ahLst/>
                <a:cxnLst>
                  <a:cxn ang="0">
                    <a:pos x="40" y="12"/>
                  </a:cxn>
                  <a:cxn ang="0">
                    <a:pos x="36" y="9"/>
                  </a:cxn>
                  <a:cxn ang="0">
                    <a:pos x="30" y="6"/>
                  </a:cxn>
                  <a:cxn ang="0">
                    <a:pos x="26" y="4"/>
                  </a:cxn>
                  <a:cxn ang="0">
                    <a:pos x="20" y="3"/>
                  </a:cxn>
                  <a:cxn ang="0">
                    <a:pos x="16" y="2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1" y="0"/>
                  </a:cxn>
                  <a:cxn ang="0">
                    <a:pos x="0" y="6"/>
                  </a:cxn>
                  <a:cxn ang="0">
                    <a:pos x="6" y="7"/>
                  </a:cxn>
                  <a:cxn ang="0">
                    <a:pos x="10" y="7"/>
                  </a:cxn>
                  <a:cxn ang="0">
                    <a:pos x="14" y="9"/>
                  </a:cxn>
                  <a:cxn ang="0">
                    <a:pos x="19" y="10"/>
                  </a:cxn>
                  <a:cxn ang="0">
                    <a:pos x="23" y="12"/>
                  </a:cxn>
                  <a:cxn ang="0">
                    <a:pos x="27" y="13"/>
                  </a:cxn>
                  <a:cxn ang="0">
                    <a:pos x="32" y="15"/>
                  </a:cxn>
                  <a:cxn ang="0">
                    <a:pos x="38" y="17"/>
                  </a:cxn>
                  <a:cxn ang="0">
                    <a:pos x="40" y="12"/>
                  </a:cxn>
                </a:cxnLst>
                <a:rect l="0" t="0" r="r" b="b"/>
                <a:pathLst>
                  <a:path w="40" h="17">
                    <a:moveTo>
                      <a:pt x="40" y="12"/>
                    </a:moveTo>
                    <a:lnTo>
                      <a:pt x="36" y="9"/>
                    </a:lnTo>
                    <a:lnTo>
                      <a:pt x="30" y="6"/>
                    </a:lnTo>
                    <a:lnTo>
                      <a:pt x="26" y="4"/>
                    </a:lnTo>
                    <a:lnTo>
                      <a:pt x="20" y="3"/>
                    </a:lnTo>
                    <a:lnTo>
                      <a:pt x="16" y="2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1" y="0"/>
                    </a:lnTo>
                    <a:lnTo>
                      <a:pt x="0" y="6"/>
                    </a:lnTo>
                    <a:lnTo>
                      <a:pt x="6" y="7"/>
                    </a:lnTo>
                    <a:lnTo>
                      <a:pt x="10" y="7"/>
                    </a:lnTo>
                    <a:lnTo>
                      <a:pt x="14" y="9"/>
                    </a:lnTo>
                    <a:lnTo>
                      <a:pt x="19" y="10"/>
                    </a:lnTo>
                    <a:lnTo>
                      <a:pt x="23" y="12"/>
                    </a:lnTo>
                    <a:lnTo>
                      <a:pt x="27" y="13"/>
                    </a:lnTo>
                    <a:lnTo>
                      <a:pt x="32" y="15"/>
                    </a:lnTo>
                    <a:lnTo>
                      <a:pt x="38" y="17"/>
                    </a:lnTo>
                    <a:lnTo>
                      <a:pt x="40" y="12"/>
                    </a:lnTo>
                  </a:path>
                </a:pathLst>
              </a:custGeom>
              <a:noFill/>
              <a:ln w="0">
                <a:solidFill>
                  <a:srgbClr val="0066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6" name="Freeform 746"/>
              <p:cNvSpPr>
                <a:spLocks/>
              </p:cNvSpPr>
              <p:nvPr/>
            </p:nvSpPr>
            <p:spPr bwMode="auto">
              <a:xfrm>
                <a:off x="1406" y="3495"/>
                <a:ext cx="50" cy="31"/>
              </a:xfrm>
              <a:custGeom>
                <a:avLst/>
                <a:gdLst/>
                <a:ahLst/>
                <a:cxnLst>
                  <a:cxn ang="0">
                    <a:pos x="54" y="26"/>
                  </a:cxn>
                  <a:cxn ang="0">
                    <a:pos x="49" y="23"/>
                  </a:cxn>
                  <a:cxn ang="0">
                    <a:pos x="41" y="18"/>
                  </a:cxn>
                  <a:cxn ang="0">
                    <a:pos x="36" y="16"/>
                  </a:cxn>
                  <a:cxn ang="0">
                    <a:pos x="28" y="11"/>
                  </a:cxn>
                  <a:cxn ang="0">
                    <a:pos x="21" y="8"/>
                  </a:cxn>
                  <a:cxn ang="0">
                    <a:pos x="14" y="5"/>
                  </a:cxn>
                  <a:cxn ang="0">
                    <a:pos x="8" y="3"/>
                  </a:cxn>
                  <a:cxn ang="0">
                    <a:pos x="2" y="0"/>
                  </a:cxn>
                  <a:cxn ang="0">
                    <a:pos x="0" y="5"/>
                  </a:cxn>
                  <a:cxn ang="0">
                    <a:pos x="5" y="8"/>
                  </a:cxn>
                  <a:cxn ang="0">
                    <a:pos x="13" y="11"/>
                  </a:cxn>
                  <a:cxn ang="0">
                    <a:pos x="18" y="16"/>
                  </a:cxn>
                  <a:cxn ang="0">
                    <a:pos x="26" y="18"/>
                  </a:cxn>
                  <a:cxn ang="0">
                    <a:pos x="33" y="23"/>
                  </a:cxn>
                  <a:cxn ang="0">
                    <a:pos x="39" y="24"/>
                  </a:cxn>
                  <a:cxn ang="0">
                    <a:pos x="46" y="29"/>
                  </a:cxn>
                  <a:cxn ang="0">
                    <a:pos x="51" y="31"/>
                  </a:cxn>
                  <a:cxn ang="0">
                    <a:pos x="54" y="26"/>
                  </a:cxn>
                </a:cxnLst>
                <a:rect l="0" t="0" r="r" b="b"/>
                <a:pathLst>
                  <a:path w="54" h="31">
                    <a:moveTo>
                      <a:pt x="54" y="26"/>
                    </a:moveTo>
                    <a:lnTo>
                      <a:pt x="49" y="23"/>
                    </a:lnTo>
                    <a:lnTo>
                      <a:pt x="41" y="18"/>
                    </a:lnTo>
                    <a:lnTo>
                      <a:pt x="36" y="16"/>
                    </a:lnTo>
                    <a:lnTo>
                      <a:pt x="28" y="11"/>
                    </a:lnTo>
                    <a:lnTo>
                      <a:pt x="21" y="8"/>
                    </a:lnTo>
                    <a:lnTo>
                      <a:pt x="14" y="5"/>
                    </a:lnTo>
                    <a:lnTo>
                      <a:pt x="8" y="3"/>
                    </a:lnTo>
                    <a:lnTo>
                      <a:pt x="2" y="0"/>
                    </a:lnTo>
                    <a:lnTo>
                      <a:pt x="0" y="5"/>
                    </a:lnTo>
                    <a:lnTo>
                      <a:pt x="5" y="8"/>
                    </a:lnTo>
                    <a:lnTo>
                      <a:pt x="13" y="11"/>
                    </a:lnTo>
                    <a:lnTo>
                      <a:pt x="18" y="16"/>
                    </a:lnTo>
                    <a:lnTo>
                      <a:pt x="26" y="18"/>
                    </a:lnTo>
                    <a:lnTo>
                      <a:pt x="33" y="23"/>
                    </a:lnTo>
                    <a:lnTo>
                      <a:pt x="39" y="24"/>
                    </a:lnTo>
                    <a:lnTo>
                      <a:pt x="46" y="29"/>
                    </a:lnTo>
                    <a:lnTo>
                      <a:pt x="51" y="31"/>
                    </a:lnTo>
                    <a:lnTo>
                      <a:pt x="54" y="26"/>
                    </a:lnTo>
                    <a:close/>
                  </a:path>
                </a:pathLst>
              </a:custGeom>
              <a:solidFill>
                <a:srgbClr val="0066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7" name="Freeform 747"/>
              <p:cNvSpPr>
                <a:spLocks/>
              </p:cNvSpPr>
              <p:nvPr/>
            </p:nvSpPr>
            <p:spPr bwMode="auto">
              <a:xfrm>
                <a:off x="1406" y="3495"/>
                <a:ext cx="50" cy="31"/>
              </a:xfrm>
              <a:custGeom>
                <a:avLst/>
                <a:gdLst/>
                <a:ahLst/>
                <a:cxnLst>
                  <a:cxn ang="0">
                    <a:pos x="54" y="26"/>
                  </a:cxn>
                  <a:cxn ang="0">
                    <a:pos x="49" y="23"/>
                  </a:cxn>
                  <a:cxn ang="0">
                    <a:pos x="41" y="18"/>
                  </a:cxn>
                  <a:cxn ang="0">
                    <a:pos x="36" y="16"/>
                  </a:cxn>
                  <a:cxn ang="0">
                    <a:pos x="28" y="11"/>
                  </a:cxn>
                  <a:cxn ang="0">
                    <a:pos x="21" y="8"/>
                  </a:cxn>
                  <a:cxn ang="0">
                    <a:pos x="14" y="5"/>
                  </a:cxn>
                  <a:cxn ang="0">
                    <a:pos x="8" y="3"/>
                  </a:cxn>
                  <a:cxn ang="0">
                    <a:pos x="2" y="0"/>
                  </a:cxn>
                  <a:cxn ang="0">
                    <a:pos x="0" y="5"/>
                  </a:cxn>
                  <a:cxn ang="0">
                    <a:pos x="5" y="8"/>
                  </a:cxn>
                  <a:cxn ang="0">
                    <a:pos x="13" y="11"/>
                  </a:cxn>
                  <a:cxn ang="0">
                    <a:pos x="18" y="16"/>
                  </a:cxn>
                  <a:cxn ang="0">
                    <a:pos x="26" y="18"/>
                  </a:cxn>
                  <a:cxn ang="0">
                    <a:pos x="33" y="23"/>
                  </a:cxn>
                  <a:cxn ang="0">
                    <a:pos x="39" y="24"/>
                  </a:cxn>
                  <a:cxn ang="0">
                    <a:pos x="46" y="29"/>
                  </a:cxn>
                  <a:cxn ang="0">
                    <a:pos x="51" y="31"/>
                  </a:cxn>
                  <a:cxn ang="0">
                    <a:pos x="54" y="26"/>
                  </a:cxn>
                </a:cxnLst>
                <a:rect l="0" t="0" r="r" b="b"/>
                <a:pathLst>
                  <a:path w="54" h="31">
                    <a:moveTo>
                      <a:pt x="54" y="26"/>
                    </a:moveTo>
                    <a:lnTo>
                      <a:pt x="49" y="23"/>
                    </a:lnTo>
                    <a:lnTo>
                      <a:pt x="41" y="18"/>
                    </a:lnTo>
                    <a:lnTo>
                      <a:pt x="36" y="16"/>
                    </a:lnTo>
                    <a:lnTo>
                      <a:pt x="28" y="11"/>
                    </a:lnTo>
                    <a:lnTo>
                      <a:pt x="21" y="8"/>
                    </a:lnTo>
                    <a:lnTo>
                      <a:pt x="14" y="5"/>
                    </a:lnTo>
                    <a:lnTo>
                      <a:pt x="8" y="3"/>
                    </a:lnTo>
                    <a:lnTo>
                      <a:pt x="2" y="0"/>
                    </a:lnTo>
                    <a:lnTo>
                      <a:pt x="0" y="5"/>
                    </a:lnTo>
                    <a:lnTo>
                      <a:pt x="5" y="8"/>
                    </a:lnTo>
                    <a:lnTo>
                      <a:pt x="13" y="11"/>
                    </a:lnTo>
                    <a:lnTo>
                      <a:pt x="18" y="16"/>
                    </a:lnTo>
                    <a:lnTo>
                      <a:pt x="26" y="18"/>
                    </a:lnTo>
                    <a:lnTo>
                      <a:pt x="33" y="23"/>
                    </a:lnTo>
                    <a:lnTo>
                      <a:pt x="39" y="24"/>
                    </a:lnTo>
                    <a:lnTo>
                      <a:pt x="46" y="29"/>
                    </a:lnTo>
                    <a:lnTo>
                      <a:pt x="51" y="31"/>
                    </a:lnTo>
                    <a:lnTo>
                      <a:pt x="54" y="26"/>
                    </a:lnTo>
                  </a:path>
                </a:pathLst>
              </a:custGeom>
              <a:noFill/>
              <a:ln w="0">
                <a:solidFill>
                  <a:srgbClr val="0066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8" name="Freeform 748"/>
              <p:cNvSpPr>
                <a:spLocks/>
              </p:cNvSpPr>
              <p:nvPr/>
            </p:nvSpPr>
            <p:spPr bwMode="auto">
              <a:xfrm>
                <a:off x="1453" y="3521"/>
                <a:ext cx="38" cy="24"/>
              </a:xfrm>
              <a:custGeom>
                <a:avLst/>
                <a:gdLst/>
                <a:ahLst/>
                <a:cxnLst>
                  <a:cxn ang="0">
                    <a:pos x="41" y="18"/>
                  </a:cxn>
                  <a:cxn ang="0">
                    <a:pos x="3" y="0"/>
                  </a:cxn>
                  <a:cxn ang="0">
                    <a:pos x="0" y="5"/>
                  </a:cxn>
                  <a:cxn ang="0">
                    <a:pos x="37" y="24"/>
                  </a:cxn>
                  <a:cxn ang="0">
                    <a:pos x="41" y="18"/>
                  </a:cxn>
                </a:cxnLst>
                <a:rect l="0" t="0" r="r" b="b"/>
                <a:pathLst>
                  <a:path w="41" h="24">
                    <a:moveTo>
                      <a:pt x="41" y="18"/>
                    </a:moveTo>
                    <a:lnTo>
                      <a:pt x="3" y="0"/>
                    </a:lnTo>
                    <a:lnTo>
                      <a:pt x="0" y="5"/>
                    </a:lnTo>
                    <a:lnTo>
                      <a:pt x="37" y="24"/>
                    </a:lnTo>
                    <a:lnTo>
                      <a:pt x="41" y="18"/>
                    </a:lnTo>
                    <a:close/>
                  </a:path>
                </a:pathLst>
              </a:custGeom>
              <a:solidFill>
                <a:srgbClr val="0066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9" name="Freeform 749"/>
              <p:cNvSpPr>
                <a:spLocks/>
              </p:cNvSpPr>
              <p:nvPr/>
            </p:nvSpPr>
            <p:spPr bwMode="auto">
              <a:xfrm>
                <a:off x="1453" y="3521"/>
                <a:ext cx="38" cy="24"/>
              </a:xfrm>
              <a:custGeom>
                <a:avLst/>
                <a:gdLst/>
                <a:ahLst/>
                <a:cxnLst>
                  <a:cxn ang="0">
                    <a:pos x="41" y="18"/>
                  </a:cxn>
                  <a:cxn ang="0">
                    <a:pos x="3" y="0"/>
                  </a:cxn>
                  <a:cxn ang="0">
                    <a:pos x="0" y="5"/>
                  </a:cxn>
                  <a:cxn ang="0">
                    <a:pos x="37" y="24"/>
                  </a:cxn>
                  <a:cxn ang="0">
                    <a:pos x="41" y="18"/>
                  </a:cxn>
                </a:cxnLst>
                <a:rect l="0" t="0" r="r" b="b"/>
                <a:pathLst>
                  <a:path w="41" h="24">
                    <a:moveTo>
                      <a:pt x="41" y="18"/>
                    </a:moveTo>
                    <a:lnTo>
                      <a:pt x="3" y="0"/>
                    </a:lnTo>
                    <a:lnTo>
                      <a:pt x="0" y="5"/>
                    </a:lnTo>
                    <a:lnTo>
                      <a:pt x="37" y="24"/>
                    </a:lnTo>
                    <a:lnTo>
                      <a:pt x="41" y="18"/>
                    </a:lnTo>
                  </a:path>
                </a:pathLst>
              </a:custGeom>
              <a:noFill/>
              <a:ln w="0">
                <a:solidFill>
                  <a:srgbClr val="0066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0" name="Freeform 750"/>
              <p:cNvSpPr>
                <a:spLocks/>
              </p:cNvSpPr>
              <p:nvPr/>
            </p:nvSpPr>
            <p:spPr bwMode="auto">
              <a:xfrm>
                <a:off x="1487" y="3539"/>
                <a:ext cx="31" cy="21"/>
              </a:xfrm>
              <a:custGeom>
                <a:avLst/>
                <a:gdLst/>
                <a:ahLst/>
                <a:cxnLst>
                  <a:cxn ang="0">
                    <a:pos x="30" y="18"/>
                  </a:cxn>
                  <a:cxn ang="0">
                    <a:pos x="33" y="15"/>
                  </a:cxn>
                  <a:cxn ang="0">
                    <a:pos x="4" y="0"/>
                  </a:cxn>
                  <a:cxn ang="0">
                    <a:pos x="0" y="6"/>
                  </a:cxn>
                  <a:cxn ang="0">
                    <a:pos x="28" y="21"/>
                  </a:cxn>
                  <a:cxn ang="0">
                    <a:pos x="30" y="18"/>
                  </a:cxn>
                </a:cxnLst>
                <a:rect l="0" t="0" r="r" b="b"/>
                <a:pathLst>
                  <a:path w="33" h="21">
                    <a:moveTo>
                      <a:pt x="30" y="18"/>
                    </a:moveTo>
                    <a:lnTo>
                      <a:pt x="33" y="15"/>
                    </a:lnTo>
                    <a:lnTo>
                      <a:pt x="4" y="0"/>
                    </a:lnTo>
                    <a:lnTo>
                      <a:pt x="0" y="6"/>
                    </a:lnTo>
                    <a:lnTo>
                      <a:pt x="28" y="21"/>
                    </a:lnTo>
                    <a:lnTo>
                      <a:pt x="30" y="18"/>
                    </a:lnTo>
                    <a:close/>
                  </a:path>
                </a:pathLst>
              </a:custGeom>
              <a:solidFill>
                <a:srgbClr val="0066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1" name="Freeform 751"/>
              <p:cNvSpPr>
                <a:spLocks/>
              </p:cNvSpPr>
              <p:nvPr/>
            </p:nvSpPr>
            <p:spPr bwMode="auto">
              <a:xfrm>
                <a:off x="1487" y="3539"/>
                <a:ext cx="31" cy="21"/>
              </a:xfrm>
              <a:custGeom>
                <a:avLst/>
                <a:gdLst/>
                <a:ahLst/>
                <a:cxnLst>
                  <a:cxn ang="0">
                    <a:pos x="30" y="18"/>
                  </a:cxn>
                  <a:cxn ang="0">
                    <a:pos x="33" y="15"/>
                  </a:cxn>
                  <a:cxn ang="0">
                    <a:pos x="4" y="0"/>
                  </a:cxn>
                  <a:cxn ang="0">
                    <a:pos x="0" y="6"/>
                  </a:cxn>
                  <a:cxn ang="0">
                    <a:pos x="28" y="21"/>
                  </a:cxn>
                  <a:cxn ang="0">
                    <a:pos x="30" y="18"/>
                  </a:cxn>
                </a:cxnLst>
                <a:rect l="0" t="0" r="r" b="b"/>
                <a:pathLst>
                  <a:path w="33" h="21">
                    <a:moveTo>
                      <a:pt x="30" y="18"/>
                    </a:moveTo>
                    <a:lnTo>
                      <a:pt x="33" y="15"/>
                    </a:lnTo>
                    <a:lnTo>
                      <a:pt x="4" y="0"/>
                    </a:lnTo>
                    <a:lnTo>
                      <a:pt x="0" y="6"/>
                    </a:lnTo>
                    <a:lnTo>
                      <a:pt x="28" y="21"/>
                    </a:lnTo>
                    <a:lnTo>
                      <a:pt x="30" y="18"/>
                    </a:lnTo>
                  </a:path>
                </a:pathLst>
              </a:custGeom>
              <a:noFill/>
              <a:ln w="0">
                <a:solidFill>
                  <a:srgbClr val="0066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2" name="Freeform 752"/>
              <p:cNvSpPr>
                <a:spLocks/>
              </p:cNvSpPr>
              <p:nvPr/>
            </p:nvSpPr>
            <p:spPr bwMode="auto">
              <a:xfrm>
                <a:off x="2279" y="2797"/>
                <a:ext cx="87" cy="180"/>
              </a:xfrm>
              <a:custGeom>
                <a:avLst/>
                <a:gdLst/>
                <a:ahLst/>
                <a:cxnLst>
                  <a:cxn ang="0">
                    <a:pos x="75" y="180"/>
                  </a:cxn>
                  <a:cxn ang="0">
                    <a:pos x="91" y="173"/>
                  </a:cxn>
                  <a:cxn ang="0">
                    <a:pos x="92" y="173"/>
                  </a:cxn>
                  <a:cxn ang="0">
                    <a:pos x="92" y="171"/>
                  </a:cxn>
                  <a:cxn ang="0">
                    <a:pos x="92" y="171"/>
                  </a:cxn>
                  <a:cxn ang="0">
                    <a:pos x="94" y="170"/>
                  </a:cxn>
                  <a:cxn ang="0">
                    <a:pos x="92" y="170"/>
                  </a:cxn>
                  <a:cxn ang="0">
                    <a:pos x="94" y="170"/>
                  </a:cxn>
                  <a:cxn ang="0">
                    <a:pos x="92" y="168"/>
                  </a:cxn>
                  <a:cxn ang="0">
                    <a:pos x="23" y="3"/>
                  </a:cxn>
                  <a:cxn ang="0">
                    <a:pos x="22" y="1"/>
                  </a:cxn>
                  <a:cxn ang="0">
                    <a:pos x="22" y="1"/>
                  </a:cxn>
                  <a:cxn ang="0">
                    <a:pos x="22" y="1"/>
                  </a:cxn>
                  <a:cxn ang="0">
                    <a:pos x="20" y="1"/>
                  </a:cxn>
                  <a:cxn ang="0">
                    <a:pos x="20" y="0"/>
                  </a:cxn>
                  <a:cxn ang="0">
                    <a:pos x="20" y="0"/>
                  </a:cxn>
                  <a:cxn ang="0">
                    <a:pos x="19" y="1"/>
                  </a:cxn>
                  <a:cxn ang="0">
                    <a:pos x="17" y="1"/>
                  </a:cxn>
                  <a:cxn ang="0">
                    <a:pos x="1" y="7"/>
                  </a:cxn>
                  <a:cxn ang="0">
                    <a:pos x="1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71" y="177"/>
                  </a:cxn>
                  <a:cxn ang="0">
                    <a:pos x="71" y="178"/>
                  </a:cxn>
                  <a:cxn ang="0">
                    <a:pos x="72" y="180"/>
                  </a:cxn>
                  <a:cxn ang="0">
                    <a:pos x="72" y="180"/>
                  </a:cxn>
                  <a:cxn ang="0">
                    <a:pos x="72" y="180"/>
                  </a:cxn>
                  <a:cxn ang="0">
                    <a:pos x="74" y="180"/>
                  </a:cxn>
                  <a:cxn ang="0">
                    <a:pos x="74" y="180"/>
                  </a:cxn>
                  <a:cxn ang="0">
                    <a:pos x="75" y="180"/>
                  </a:cxn>
                </a:cxnLst>
                <a:rect l="0" t="0" r="r" b="b"/>
                <a:pathLst>
                  <a:path w="94" h="180">
                    <a:moveTo>
                      <a:pt x="75" y="180"/>
                    </a:moveTo>
                    <a:lnTo>
                      <a:pt x="91" y="173"/>
                    </a:lnTo>
                    <a:lnTo>
                      <a:pt x="92" y="173"/>
                    </a:lnTo>
                    <a:lnTo>
                      <a:pt x="92" y="171"/>
                    </a:lnTo>
                    <a:lnTo>
                      <a:pt x="92" y="171"/>
                    </a:lnTo>
                    <a:lnTo>
                      <a:pt x="94" y="170"/>
                    </a:lnTo>
                    <a:lnTo>
                      <a:pt x="92" y="170"/>
                    </a:lnTo>
                    <a:lnTo>
                      <a:pt x="94" y="170"/>
                    </a:lnTo>
                    <a:lnTo>
                      <a:pt x="92" y="168"/>
                    </a:lnTo>
                    <a:lnTo>
                      <a:pt x="23" y="3"/>
                    </a:lnTo>
                    <a:lnTo>
                      <a:pt x="22" y="1"/>
                    </a:lnTo>
                    <a:lnTo>
                      <a:pt x="22" y="1"/>
                    </a:lnTo>
                    <a:lnTo>
                      <a:pt x="22" y="1"/>
                    </a:lnTo>
                    <a:lnTo>
                      <a:pt x="20" y="1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19" y="1"/>
                    </a:lnTo>
                    <a:lnTo>
                      <a:pt x="17" y="1"/>
                    </a:lnTo>
                    <a:lnTo>
                      <a:pt x="1" y="7"/>
                    </a:lnTo>
                    <a:lnTo>
                      <a:pt x="1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71" y="177"/>
                    </a:lnTo>
                    <a:lnTo>
                      <a:pt x="71" y="178"/>
                    </a:lnTo>
                    <a:lnTo>
                      <a:pt x="72" y="180"/>
                    </a:lnTo>
                    <a:lnTo>
                      <a:pt x="72" y="180"/>
                    </a:lnTo>
                    <a:lnTo>
                      <a:pt x="72" y="180"/>
                    </a:lnTo>
                    <a:lnTo>
                      <a:pt x="74" y="180"/>
                    </a:lnTo>
                    <a:lnTo>
                      <a:pt x="74" y="180"/>
                    </a:lnTo>
                    <a:lnTo>
                      <a:pt x="75" y="180"/>
                    </a:lnTo>
                    <a:close/>
                  </a:path>
                </a:pathLst>
              </a:custGeom>
              <a:solidFill>
                <a:srgbClr val="0066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3" name="Freeform 753"/>
              <p:cNvSpPr>
                <a:spLocks/>
              </p:cNvSpPr>
              <p:nvPr/>
            </p:nvSpPr>
            <p:spPr bwMode="auto">
              <a:xfrm>
                <a:off x="2279" y="2797"/>
                <a:ext cx="87" cy="180"/>
              </a:xfrm>
              <a:custGeom>
                <a:avLst/>
                <a:gdLst/>
                <a:ahLst/>
                <a:cxnLst>
                  <a:cxn ang="0">
                    <a:pos x="75" y="180"/>
                  </a:cxn>
                  <a:cxn ang="0">
                    <a:pos x="91" y="173"/>
                  </a:cxn>
                  <a:cxn ang="0">
                    <a:pos x="92" y="173"/>
                  </a:cxn>
                  <a:cxn ang="0">
                    <a:pos x="92" y="171"/>
                  </a:cxn>
                  <a:cxn ang="0">
                    <a:pos x="94" y="170"/>
                  </a:cxn>
                  <a:cxn ang="0">
                    <a:pos x="92" y="170"/>
                  </a:cxn>
                  <a:cxn ang="0">
                    <a:pos x="94" y="170"/>
                  </a:cxn>
                  <a:cxn ang="0">
                    <a:pos x="92" y="168"/>
                  </a:cxn>
                  <a:cxn ang="0">
                    <a:pos x="23" y="3"/>
                  </a:cxn>
                  <a:cxn ang="0">
                    <a:pos x="22" y="1"/>
                  </a:cxn>
                  <a:cxn ang="0">
                    <a:pos x="20" y="1"/>
                  </a:cxn>
                  <a:cxn ang="0">
                    <a:pos x="20" y="0"/>
                  </a:cxn>
                  <a:cxn ang="0">
                    <a:pos x="19" y="1"/>
                  </a:cxn>
                  <a:cxn ang="0">
                    <a:pos x="17" y="1"/>
                  </a:cxn>
                  <a:cxn ang="0">
                    <a:pos x="1" y="7"/>
                  </a:cxn>
                  <a:cxn ang="0">
                    <a:pos x="1" y="8"/>
                  </a:cxn>
                  <a:cxn ang="0">
                    <a:pos x="0" y="8"/>
                  </a:cxn>
                  <a:cxn ang="0">
                    <a:pos x="0" y="10"/>
                  </a:cxn>
                  <a:cxn ang="0">
                    <a:pos x="0" y="11"/>
                  </a:cxn>
                  <a:cxn ang="0">
                    <a:pos x="71" y="177"/>
                  </a:cxn>
                  <a:cxn ang="0">
                    <a:pos x="71" y="178"/>
                  </a:cxn>
                  <a:cxn ang="0">
                    <a:pos x="72" y="180"/>
                  </a:cxn>
                  <a:cxn ang="0">
                    <a:pos x="74" y="180"/>
                  </a:cxn>
                  <a:cxn ang="0">
                    <a:pos x="75" y="180"/>
                  </a:cxn>
                </a:cxnLst>
                <a:rect l="0" t="0" r="r" b="b"/>
                <a:pathLst>
                  <a:path w="94" h="180">
                    <a:moveTo>
                      <a:pt x="75" y="180"/>
                    </a:moveTo>
                    <a:lnTo>
                      <a:pt x="91" y="173"/>
                    </a:lnTo>
                    <a:lnTo>
                      <a:pt x="92" y="173"/>
                    </a:lnTo>
                    <a:lnTo>
                      <a:pt x="92" y="171"/>
                    </a:lnTo>
                    <a:lnTo>
                      <a:pt x="94" y="170"/>
                    </a:lnTo>
                    <a:lnTo>
                      <a:pt x="92" y="170"/>
                    </a:lnTo>
                    <a:lnTo>
                      <a:pt x="94" y="170"/>
                    </a:lnTo>
                    <a:lnTo>
                      <a:pt x="92" y="168"/>
                    </a:lnTo>
                    <a:lnTo>
                      <a:pt x="23" y="3"/>
                    </a:lnTo>
                    <a:lnTo>
                      <a:pt x="22" y="1"/>
                    </a:lnTo>
                    <a:lnTo>
                      <a:pt x="20" y="1"/>
                    </a:lnTo>
                    <a:lnTo>
                      <a:pt x="20" y="0"/>
                    </a:lnTo>
                    <a:lnTo>
                      <a:pt x="19" y="1"/>
                    </a:lnTo>
                    <a:lnTo>
                      <a:pt x="17" y="1"/>
                    </a:lnTo>
                    <a:lnTo>
                      <a:pt x="1" y="7"/>
                    </a:lnTo>
                    <a:lnTo>
                      <a:pt x="1" y="8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0" y="11"/>
                    </a:lnTo>
                    <a:lnTo>
                      <a:pt x="71" y="177"/>
                    </a:lnTo>
                    <a:lnTo>
                      <a:pt x="71" y="178"/>
                    </a:lnTo>
                    <a:lnTo>
                      <a:pt x="72" y="180"/>
                    </a:lnTo>
                    <a:lnTo>
                      <a:pt x="74" y="180"/>
                    </a:lnTo>
                    <a:lnTo>
                      <a:pt x="75" y="180"/>
                    </a:lnTo>
                  </a:path>
                </a:pathLst>
              </a:custGeom>
              <a:noFill/>
              <a:ln w="0">
                <a:solidFill>
                  <a:srgbClr val="0066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4" name="Freeform 754"/>
              <p:cNvSpPr>
                <a:spLocks/>
              </p:cNvSpPr>
              <p:nvPr/>
            </p:nvSpPr>
            <p:spPr bwMode="auto">
              <a:xfrm>
                <a:off x="2276" y="2808"/>
                <a:ext cx="70" cy="167"/>
              </a:xfrm>
              <a:custGeom>
                <a:avLst/>
                <a:gdLst/>
                <a:ahLst/>
                <a:cxnLst>
                  <a:cxn ang="0">
                    <a:pos x="71" y="167"/>
                  </a:cxn>
                  <a:cxn ang="0">
                    <a:pos x="0" y="2"/>
                  </a:cxn>
                  <a:cxn ang="0">
                    <a:pos x="4" y="0"/>
                  </a:cxn>
                  <a:cxn ang="0">
                    <a:pos x="75" y="166"/>
                  </a:cxn>
                  <a:cxn ang="0">
                    <a:pos x="71" y="167"/>
                  </a:cxn>
                </a:cxnLst>
                <a:rect l="0" t="0" r="r" b="b"/>
                <a:pathLst>
                  <a:path w="75" h="167">
                    <a:moveTo>
                      <a:pt x="71" y="167"/>
                    </a:moveTo>
                    <a:lnTo>
                      <a:pt x="0" y="2"/>
                    </a:lnTo>
                    <a:lnTo>
                      <a:pt x="4" y="0"/>
                    </a:lnTo>
                    <a:lnTo>
                      <a:pt x="75" y="166"/>
                    </a:lnTo>
                    <a:lnTo>
                      <a:pt x="71" y="167"/>
                    </a:lnTo>
                    <a:close/>
                  </a:path>
                </a:pathLst>
              </a:custGeom>
              <a:solidFill>
                <a:srgbClr val="0066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5" name="Freeform 755"/>
              <p:cNvSpPr>
                <a:spLocks/>
              </p:cNvSpPr>
              <p:nvPr/>
            </p:nvSpPr>
            <p:spPr bwMode="auto">
              <a:xfrm>
                <a:off x="2276" y="2808"/>
                <a:ext cx="70" cy="167"/>
              </a:xfrm>
              <a:custGeom>
                <a:avLst/>
                <a:gdLst/>
                <a:ahLst/>
                <a:cxnLst>
                  <a:cxn ang="0">
                    <a:pos x="71" y="167"/>
                  </a:cxn>
                  <a:cxn ang="0">
                    <a:pos x="0" y="2"/>
                  </a:cxn>
                  <a:cxn ang="0">
                    <a:pos x="4" y="0"/>
                  </a:cxn>
                  <a:cxn ang="0">
                    <a:pos x="75" y="166"/>
                  </a:cxn>
                  <a:cxn ang="0">
                    <a:pos x="71" y="167"/>
                  </a:cxn>
                </a:cxnLst>
                <a:rect l="0" t="0" r="r" b="b"/>
                <a:pathLst>
                  <a:path w="75" h="167">
                    <a:moveTo>
                      <a:pt x="71" y="167"/>
                    </a:moveTo>
                    <a:lnTo>
                      <a:pt x="0" y="2"/>
                    </a:lnTo>
                    <a:lnTo>
                      <a:pt x="4" y="0"/>
                    </a:lnTo>
                    <a:lnTo>
                      <a:pt x="75" y="166"/>
                    </a:lnTo>
                    <a:lnTo>
                      <a:pt x="71" y="167"/>
                    </a:lnTo>
                  </a:path>
                </a:pathLst>
              </a:custGeom>
              <a:noFill/>
              <a:ln w="0">
                <a:solidFill>
                  <a:srgbClr val="0066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05" name="Group 756"/>
            <p:cNvGrpSpPr>
              <a:grpSpLocks/>
            </p:cNvGrpSpPr>
            <p:nvPr/>
          </p:nvGrpSpPr>
          <p:grpSpPr bwMode="auto">
            <a:xfrm>
              <a:off x="7561075" y="4455062"/>
              <a:ext cx="121310" cy="180695"/>
              <a:chOff x="2276" y="2797"/>
              <a:chExt cx="90" cy="180"/>
            </a:xfrm>
          </p:grpSpPr>
          <p:sp>
            <p:nvSpPr>
              <p:cNvPr id="2525" name="Freeform 757"/>
              <p:cNvSpPr>
                <a:spLocks/>
              </p:cNvSpPr>
              <p:nvPr/>
            </p:nvSpPr>
            <p:spPr bwMode="auto">
              <a:xfrm>
                <a:off x="2279" y="2797"/>
                <a:ext cx="87" cy="180"/>
              </a:xfrm>
              <a:custGeom>
                <a:avLst/>
                <a:gdLst/>
                <a:ahLst/>
                <a:cxnLst>
                  <a:cxn ang="0">
                    <a:pos x="75" y="180"/>
                  </a:cxn>
                  <a:cxn ang="0">
                    <a:pos x="91" y="173"/>
                  </a:cxn>
                  <a:cxn ang="0">
                    <a:pos x="92" y="173"/>
                  </a:cxn>
                  <a:cxn ang="0">
                    <a:pos x="92" y="171"/>
                  </a:cxn>
                  <a:cxn ang="0">
                    <a:pos x="92" y="171"/>
                  </a:cxn>
                  <a:cxn ang="0">
                    <a:pos x="94" y="170"/>
                  </a:cxn>
                  <a:cxn ang="0">
                    <a:pos x="92" y="170"/>
                  </a:cxn>
                  <a:cxn ang="0">
                    <a:pos x="94" y="170"/>
                  </a:cxn>
                  <a:cxn ang="0">
                    <a:pos x="92" y="168"/>
                  </a:cxn>
                  <a:cxn ang="0">
                    <a:pos x="23" y="3"/>
                  </a:cxn>
                  <a:cxn ang="0">
                    <a:pos x="22" y="1"/>
                  </a:cxn>
                  <a:cxn ang="0">
                    <a:pos x="22" y="1"/>
                  </a:cxn>
                  <a:cxn ang="0">
                    <a:pos x="22" y="1"/>
                  </a:cxn>
                  <a:cxn ang="0">
                    <a:pos x="20" y="1"/>
                  </a:cxn>
                  <a:cxn ang="0">
                    <a:pos x="20" y="0"/>
                  </a:cxn>
                  <a:cxn ang="0">
                    <a:pos x="20" y="0"/>
                  </a:cxn>
                  <a:cxn ang="0">
                    <a:pos x="19" y="1"/>
                  </a:cxn>
                  <a:cxn ang="0">
                    <a:pos x="17" y="1"/>
                  </a:cxn>
                  <a:cxn ang="0">
                    <a:pos x="1" y="7"/>
                  </a:cxn>
                  <a:cxn ang="0">
                    <a:pos x="1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71" y="177"/>
                  </a:cxn>
                  <a:cxn ang="0">
                    <a:pos x="71" y="178"/>
                  </a:cxn>
                  <a:cxn ang="0">
                    <a:pos x="72" y="180"/>
                  </a:cxn>
                  <a:cxn ang="0">
                    <a:pos x="72" y="180"/>
                  </a:cxn>
                  <a:cxn ang="0">
                    <a:pos x="72" y="180"/>
                  </a:cxn>
                  <a:cxn ang="0">
                    <a:pos x="74" y="180"/>
                  </a:cxn>
                  <a:cxn ang="0">
                    <a:pos x="74" y="180"/>
                  </a:cxn>
                  <a:cxn ang="0">
                    <a:pos x="75" y="180"/>
                  </a:cxn>
                </a:cxnLst>
                <a:rect l="0" t="0" r="r" b="b"/>
                <a:pathLst>
                  <a:path w="94" h="180">
                    <a:moveTo>
                      <a:pt x="75" y="180"/>
                    </a:moveTo>
                    <a:lnTo>
                      <a:pt x="91" y="173"/>
                    </a:lnTo>
                    <a:lnTo>
                      <a:pt x="92" y="173"/>
                    </a:lnTo>
                    <a:lnTo>
                      <a:pt x="92" y="171"/>
                    </a:lnTo>
                    <a:lnTo>
                      <a:pt x="92" y="171"/>
                    </a:lnTo>
                    <a:lnTo>
                      <a:pt x="94" y="170"/>
                    </a:lnTo>
                    <a:lnTo>
                      <a:pt x="92" y="170"/>
                    </a:lnTo>
                    <a:lnTo>
                      <a:pt x="94" y="170"/>
                    </a:lnTo>
                    <a:lnTo>
                      <a:pt x="92" y="168"/>
                    </a:lnTo>
                    <a:lnTo>
                      <a:pt x="23" y="3"/>
                    </a:lnTo>
                    <a:lnTo>
                      <a:pt x="22" y="1"/>
                    </a:lnTo>
                    <a:lnTo>
                      <a:pt x="22" y="1"/>
                    </a:lnTo>
                    <a:lnTo>
                      <a:pt x="22" y="1"/>
                    </a:lnTo>
                    <a:lnTo>
                      <a:pt x="20" y="1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19" y="1"/>
                    </a:lnTo>
                    <a:lnTo>
                      <a:pt x="17" y="1"/>
                    </a:lnTo>
                    <a:lnTo>
                      <a:pt x="1" y="7"/>
                    </a:lnTo>
                    <a:lnTo>
                      <a:pt x="1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71" y="177"/>
                    </a:lnTo>
                    <a:lnTo>
                      <a:pt x="71" y="178"/>
                    </a:lnTo>
                    <a:lnTo>
                      <a:pt x="72" y="180"/>
                    </a:lnTo>
                    <a:lnTo>
                      <a:pt x="72" y="180"/>
                    </a:lnTo>
                    <a:lnTo>
                      <a:pt x="72" y="180"/>
                    </a:lnTo>
                    <a:lnTo>
                      <a:pt x="74" y="180"/>
                    </a:lnTo>
                    <a:lnTo>
                      <a:pt x="74" y="180"/>
                    </a:lnTo>
                    <a:lnTo>
                      <a:pt x="75" y="180"/>
                    </a:lnTo>
                    <a:close/>
                  </a:path>
                </a:pathLst>
              </a:custGeom>
              <a:solidFill>
                <a:srgbClr val="0066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26" name="Freeform 758"/>
              <p:cNvSpPr>
                <a:spLocks/>
              </p:cNvSpPr>
              <p:nvPr/>
            </p:nvSpPr>
            <p:spPr bwMode="auto">
              <a:xfrm>
                <a:off x="2279" y="2797"/>
                <a:ext cx="87" cy="180"/>
              </a:xfrm>
              <a:custGeom>
                <a:avLst/>
                <a:gdLst/>
                <a:ahLst/>
                <a:cxnLst>
                  <a:cxn ang="0">
                    <a:pos x="75" y="180"/>
                  </a:cxn>
                  <a:cxn ang="0">
                    <a:pos x="91" y="173"/>
                  </a:cxn>
                  <a:cxn ang="0">
                    <a:pos x="92" y="173"/>
                  </a:cxn>
                  <a:cxn ang="0">
                    <a:pos x="92" y="171"/>
                  </a:cxn>
                  <a:cxn ang="0">
                    <a:pos x="94" y="170"/>
                  </a:cxn>
                  <a:cxn ang="0">
                    <a:pos x="92" y="170"/>
                  </a:cxn>
                  <a:cxn ang="0">
                    <a:pos x="94" y="170"/>
                  </a:cxn>
                  <a:cxn ang="0">
                    <a:pos x="92" y="168"/>
                  </a:cxn>
                  <a:cxn ang="0">
                    <a:pos x="23" y="3"/>
                  </a:cxn>
                  <a:cxn ang="0">
                    <a:pos x="22" y="1"/>
                  </a:cxn>
                  <a:cxn ang="0">
                    <a:pos x="20" y="1"/>
                  </a:cxn>
                  <a:cxn ang="0">
                    <a:pos x="20" y="0"/>
                  </a:cxn>
                  <a:cxn ang="0">
                    <a:pos x="19" y="1"/>
                  </a:cxn>
                  <a:cxn ang="0">
                    <a:pos x="17" y="1"/>
                  </a:cxn>
                  <a:cxn ang="0">
                    <a:pos x="1" y="7"/>
                  </a:cxn>
                  <a:cxn ang="0">
                    <a:pos x="1" y="8"/>
                  </a:cxn>
                  <a:cxn ang="0">
                    <a:pos x="0" y="8"/>
                  </a:cxn>
                  <a:cxn ang="0">
                    <a:pos x="0" y="10"/>
                  </a:cxn>
                  <a:cxn ang="0">
                    <a:pos x="0" y="11"/>
                  </a:cxn>
                  <a:cxn ang="0">
                    <a:pos x="71" y="177"/>
                  </a:cxn>
                  <a:cxn ang="0">
                    <a:pos x="71" y="178"/>
                  </a:cxn>
                  <a:cxn ang="0">
                    <a:pos x="72" y="180"/>
                  </a:cxn>
                  <a:cxn ang="0">
                    <a:pos x="74" y="180"/>
                  </a:cxn>
                  <a:cxn ang="0">
                    <a:pos x="75" y="180"/>
                  </a:cxn>
                </a:cxnLst>
                <a:rect l="0" t="0" r="r" b="b"/>
                <a:pathLst>
                  <a:path w="94" h="180">
                    <a:moveTo>
                      <a:pt x="75" y="180"/>
                    </a:moveTo>
                    <a:lnTo>
                      <a:pt x="91" y="173"/>
                    </a:lnTo>
                    <a:lnTo>
                      <a:pt x="92" y="173"/>
                    </a:lnTo>
                    <a:lnTo>
                      <a:pt x="92" y="171"/>
                    </a:lnTo>
                    <a:lnTo>
                      <a:pt x="94" y="170"/>
                    </a:lnTo>
                    <a:lnTo>
                      <a:pt x="92" y="170"/>
                    </a:lnTo>
                    <a:lnTo>
                      <a:pt x="94" y="170"/>
                    </a:lnTo>
                    <a:lnTo>
                      <a:pt x="92" y="168"/>
                    </a:lnTo>
                    <a:lnTo>
                      <a:pt x="23" y="3"/>
                    </a:lnTo>
                    <a:lnTo>
                      <a:pt x="22" y="1"/>
                    </a:lnTo>
                    <a:lnTo>
                      <a:pt x="20" y="1"/>
                    </a:lnTo>
                    <a:lnTo>
                      <a:pt x="20" y="0"/>
                    </a:lnTo>
                    <a:lnTo>
                      <a:pt x="19" y="1"/>
                    </a:lnTo>
                    <a:lnTo>
                      <a:pt x="17" y="1"/>
                    </a:lnTo>
                    <a:lnTo>
                      <a:pt x="1" y="7"/>
                    </a:lnTo>
                    <a:lnTo>
                      <a:pt x="1" y="8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0" y="11"/>
                    </a:lnTo>
                    <a:lnTo>
                      <a:pt x="71" y="177"/>
                    </a:lnTo>
                    <a:lnTo>
                      <a:pt x="71" y="178"/>
                    </a:lnTo>
                    <a:lnTo>
                      <a:pt x="72" y="180"/>
                    </a:lnTo>
                    <a:lnTo>
                      <a:pt x="74" y="180"/>
                    </a:lnTo>
                    <a:lnTo>
                      <a:pt x="75" y="180"/>
                    </a:lnTo>
                  </a:path>
                </a:pathLst>
              </a:custGeom>
              <a:noFill/>
              <a:ln w="0">
                <a:solidFill>
                  <a:srgbClr val="0066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27" name="Freeform 759"/>
              <p:cNvSpPr>
                <a:spLocks/>
              </p:cNvSpPr>
              <p:nvPr/>
            </p:nvSpPr>
            <p:spPr bwMode="auto">
              <a:xfrm>
                <a:off x="2276" y="2808"/>
                <a:ext cx="70" cy="167"/>
              </a:xfrm>
              <a:custGeom>
                <a:avLst/>
                <a:gdLst/>
                <a:ahLst/>
                <a:cxnLst>
                  <a:cxn ang="0">
                    <a:pos x="71" y="167"/>
                  </a:cxn>
                  <a:cxn ang="0">
                    <a:pos x="0" y="2"/>
                  </a:cxn>
                  <a:cxn ang="0">
                    <a:pos x="4" y="0"/>
                  </a:cxn>
                  <a:cxn ang="0">
                    <a:pos x="75" y="166"/>
                  </a:cxn>
                  <a:cxn ang="0">
                    <a:pos x="71" y="167"/>
                  </a:cxn>
                </a:cxnLst>
                <a:rect l="0" t="0" r="r" b="b"/>
                <a:pathLst>
                  <a:path w="75" h="167">
                    <a:moveTo>
                      <a:pt x="71" y="167"/>
                    </a:moveTo>
                    <a:lnTo>
                      <a:pt x="0" y="2"/>
                    </a:lnTo>
                    <a:lnTo>
                      <a:pt x="4" y="0"/>
                    </a:lnTo>
                    <a:lnTo>
                      <a:pt x="75" y="166"/>
                    </a:lnTo>
                    <a:lnTo>
                      <a:pt x="71" y="167"/>
                    </a:lnTo>
                    <a:close/>
                  </a:path>
                </a:pathLst>
              </a:custGeom>
              <a:solidFill>
                <a:srgbClr val="0066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28" name="Freeform 760"/>
              <p:cNvSpPr>
                <a:spLocks/>
              </p:cNvSpPr>
              <p:nvPr/>
            </p:nvSpPr>
            <p:spPr bwMode="auto">
              <a:xfrm>
                <a:off x="2276" y="2808"/>
                <a:ext cx="70" cy="167"/>
              </a:xfrm>
              <a:custGeom>
                <a:avLst/>
                <a:gdLst/>
                <a:ahLst/>
                <a:cxnLst>
                  <a:cxn ang="0">
                    <a:pos x="71" y="167"/>
                  </a:cxn>
                  <a:cxn ang="0">
                    <a:pos x="0" y="2"/>
                  </a:cxn>
                  <a:cxn ang="0">
                    <a:pos x="4" y="0"/>
                  </a:cxn>
                  <a:cxn ang="0">
                    <a:pos x="75" y="166"/>
                  </a:cxn>
                  <a:cxn ang="0">
                    <a:pos x="71" y="167"/>
                  </a:cxn>
                </a:cxnLst>
                <a:rect l="0" t="0" r="r" b="b"/>
                <a:pathLst>
                  <a:path w="75" h="167">
                    <a:moveTo>
                      <a:pt x="71" y="167"/>
                    </a:moveTo>
                    <a:lnTo>
                      <a:pt x="0" y="2"/>
                    </a:lnTo>
                    <a:lnTo>
                      <a:pt x="4" y="0"/>
                    </a:lnTo>
                    <a:lnTo>
                      <a:pt x="75" y="166"/>
                    </a:lnTo>
                    <a:lnTo>
                      <a:pt x="71" y="167"/>
                    </a:lnTo>
                  </a:path>
                </a:pathLst>
              </a:custGeom>
              <a:noFill/>
              <a:ln w="0">
                <a:solidFill>
                  <a:srgbClr val="00663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006" name="Rectangle 762"/>
            <p:cNvSpPr>
              <a:spLocks noChangeArrowheads="1"/>
            </p:cNvSpPr>
            <p:nvPr/>
          </p:nvSpPr>
          <p:spPr bwMode="auto">
            <a:xfrm>
              <a:off x="5559365" y="5257801"/>
              <a:ext cx="765235" cy="244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l">
                <a:spcBef>
                  <a:spcPct val="50000"/>
                </a:spcBef>
              </a:pPr>
              <a:r>
                <a:rPr lang="en-GB" sz="2000" b="1" dirty="0">
                  <a:sym typeface="Symbol" pitchFamily="18" charset="2"/>
                </a:rPr>
                <a:t>M3</a:t>
              </a:r>
            </a:p>
          </p:txBody>
        </p:sp>
        <p:sp>
          <p:nvSpPr>
            <p:cNvPr id="2007" name="Rectangle 763"/>
            <p:cNvSpPr>
              <a:spLocks noChangeArrowheads="1"/>
            </p:cNvSpPr>
            <p:nvPr/>
          </p:nvSpPr>
          <p:spPr bwMode="auto">
            <a:xfrm>
              <a:off x="6335833" y="5540235"/>
              <a:ext cx="1815590" cy="2509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GB" sz="2000" b="1" dirty="0">
                  <a:solidFill>
                    <a:srgbClr val="000099"/>
                  </a:solidFill>
                  <a:latin typeface="Arial Narrow" pitchFamily="34" charset="0"/>
                </a:rPr>
                <a:t>Smooth muscle cell</a:t>
              </a:r>
            </a:p>
          </p:txBody>
        </p:sp>
        <p:sp>
          <p:nvSpPr>
            <p:cNvPr id="2008" name="Rectangle 764"/>
            <p:cNvSpPr>
              <a:spLocks noChangeArrowheads="1"/>
            </p:cNvSpPr>
            <p:nvPr/>
          </p:nvSpPr>
          <p:spPr bwMode="auto">
            <a:xfrm>
              <a:off x="8310473" y="5283247"/>
              <a:ext cx="455583" cy="2509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GB" sz="2000" b="1">
                  <a:sym typeface="Symbol" pitchFamily="18" charset="2"/>
                </a:rPr>
                <a:t>M3</a:t>
              </a:r>
            </a:p>
          </p:txBody>
        </p:sp>
        <p:sp>
          <p:nvSpPr>
            <p:cNvPr id="2009" name="Rectangle 765"/>
            <p:cNvSpPr>
              <a:spLocks noChangeArrowheads="1"/>
            </p:cNvSpPr>
            <p:nvPr/>
          </p:nvSpPr>
          <p:spPr bwMode="auto">
            <a:xfrm>
              <a:off x="6843086" y="4716066"/>
              <a:ext cx="482540" cy="2318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GB" b="1" dirty="0" err="1">
                  <a:latin typeface="Arial Narrow" pitchFamily="34" charset="0"/>
                </a:rPr>
                <a:t>ACh</a:t>
              </a:r>
              <a:endParaRPr lang="en-GB" b="1" dirty="0">
                <a:latin typeface="Arial Narrow" pitchFamily="34" charset="0"/>
              </a:endParaRPr>
            </a:p>
          </p:txBody>
        </p:sp>
        <p:sp>
          <p:nvSpPr>
            <p:cNvPr id="2010" name="Freeform 766"/>
            <p:cNvSpPr>
              <a:spLocks/>
            </p:cNvSpPr>
            <p:nvPr/>
          </p:nvSpPr>
          <p:spPr bwMode="auto">
            <a:xfrm>
              <a:off x="5264270" y="3077766"/>
              <a:ext cx="812770" cy="458764"/>
            </a:xfrm>
            <a:custGeom>
              <a:avLst/>
              <a:gdLst/>
              <a:ahLst/>
              <a:cxnLst>
                <a:cxn ang="0">
                  <a:pos x="645" y="0"/>
                </a:cxn>
                <a:cxn ang="0">
                  <a:pos x="611" y="33"/>
                </a:cxn>
                <a:cxn ang="0">
                  <a:pos x="578" y="68"/>
                </a:cxn>
                <a:cxn ang="0">
                  <a:pos x="543" y="104"/>
                </a:cxn>
                <a:cxn ang="0">
                  <a:pos x="510" y="141"/>
                </a:cxn>
                <a:cxn ang="0">
                  <a:pos x="477" y="179"/>
                </a:cxn>
                <a:cxn ang="0">
                  <a:pos x="443" y="215"/>
                </a:cxn>
                <a:cxn ang="0">
                  <a:pos x="409" y="252"/>
                </a:cxn>
                <a:cxn ang="0">
                  <a:pos x="373" y="287"/>
                </a:cxn>
                <a:cxn ang="0">
                  <a:pos x="354" y="304"/>
                </a:cxn>
                <a:cxn ang="0">
                  <a:pos x="335" y="320"/>
                </a:cxn>
                <a:cxn ang="0">
                  <a:pos x="315" y="336"/>
                </a:cxn>
                <a:cxn ang="0">
                  <a:pos x="295" y="351"/>
                </a:cxn>
                <a:cxn ang="0">
                  <a:pos x="275" y="365"/>
                </a:cxn>
                <a:cxn ang="0">
                  <a:pos x="254" y="378"/>
                </a:cxn>
                <a:cxn ang="0">
                  <a:pos x="233" y="389"/>
                </a:cxn>
                <a:cxn ang="0">
                  <a:pos x="210" y="401"/>
                </a:cxn>
                <a:cxn ang="0">
                  <a:pos x="187" y="411"/>
                </a:cxn>
                <a:cxn ang="0">
                  <a:pos x="162" y="420"/>
                </a:cxn>
                <a:cxn ang="0">
                  <a:pos x="137" y="427"/>
                </a:cxn>
                <a:cxn ang="0">
                  <a:pos x="112" y="434"/>
                </a:cxn>
                <a:cxn ang="0">
                  <a:pos x="86" y="439"/>
                </a:cxn>
                <a:cxn ang="0">
                  <a:pos x="58" y="443"/>
                </a:cxn>
                <a:cxn ang="0">
                  <a:pos x="29" y="444"/>
                </a:cxn>
                <a:cxn ang="0">
                  <a:pos x="0" y="446"/>
                </a:cxn>
                <a:cxn ang="0">
                  <a:pos x="0" y="457"/>
                </a:cxn>
                <a:cxn ang="0">
                  <a:pos x="31" y="457"/>
                </a:cxn>
                <a:cxn ang="0">
                  <a:pos x="60" y="454"/>
                </a:cxn>
                <a:cxn ang="0">
                  <a:pos x="87" y="451"/>
                </a:cxn>
                <a:cxn ang="0">
                  <a:pos x="114" y="446"/>
                </a:cxn>
                <a:cxn ang="0">
                  <a:pos x="142" y="439"/>
                </a:cxn>
                <a:cxn ang="0">
                  <a:pos x="166" y="431"/>
                </a:cxn>
                <a:cxn ang="0">
                  <a:pos x="191" y="423"/>
                </a:cxn>
                <a:cxn ang="0">
                  <a:pos x="215" y="411"/>
                </a:cxn>
                <a:cxn ang="0">
                  <a:pos x="237" y="400"/>
                </a:cxn>
                <a:cxn ang="0">
                  <a:pos x="260" y="388"/>
                </a:cxn>
                <a:cxn ang="0">
                  <a:pos x="282" y="375"/>
                </a:cxn>
                <a:cxn ang="0">
                  <a:pos x="302" y="361"/>
                </a:cxn>
                <a:cxn ang="0">
                  <a:pos x="322" y="345"/>
                </a:cxn>
                <a:cxn ang="0">
                  <a:pos x="342" y="329"/>
                </a:cxn>
                <a:cxn ang="0">
                  <a:pos x="361" y="313"/>
                </a:cxn>
                <a:cxn ang="0">
                  <a:pos x="380" y="296"/>
                </a:cxn>
                <a:cxn ang="0">
                  <a:pos x="417" y="261"/>
                </a:cxn>
                <a:cxn ang="0">
                  <a:pos x="452" y="224"/>
                </a:cxn>
                <a:cxn ang="0">
                  <a:pos x="485" y="186"/>
                </a:cxn>
                <a:cxn ang="0">
                  <a:pos x="520" y="149"/>
                </a:cxn>
                <a:cxn ang="0">
                  <a:pos x="553" y="111"/>
                </a:cxn>
                <a:cxn ang="0">
                  <a:pos x="586" y="75"/>
                </a:cxn>
                <a:cxn ang="0">
                  <a:pos x="619" y="40"/>
                </a:cxn>
                <a:cxn ang="0">
                  <a:pos x="654" y="9"/>
                </a:cxn>
                <a:cxn ang="0">
                  <a:pos x="645" y="0"/>
                </a:cxn>
              </a:cxnLst>
              <a:rect l="0" t="0" r="r" b="b"/>
              <a:pathLst>
                <a:path w="654" h="457">
                  <a:moveTo>
                    <a:pt x="645" y="0"/>
                  </a:moveTo>
                  <a:lnTo>
                    <a:pt x="611" y="33"/>
                  </a:lnTo>
                  <a:lnTo>
                    <a:pt x="578" y="68"/>
                  </a:lnTo>
                  <a:lnTo>
                    <a:pt x="543" y="104"/>
                  </a:lnTo>
                  <a:lnTo>
                    <a:pt x="510" y="141"/>
                  </a:lnTo>
                  <a:lnTo>
                    <a:pt x="477" y="179"/>
                  </a:lnTo>
                  <a:lnTo>
                    <a:pt x="443" y="215"/>
                  </a:lnTo>
                  <a:lnTo>
                    <a:pt x="409" y="252"/>
                  </a:lnTo>
                  <a:lnTo>
                    <a:pt x="373" y="287"/>
                  </a:lnTo>
                  <a:lnTo>
                    <a:pt x="354" y="304"/>
                  </a:lnTo>
                  <a:lnTo>
                    <a:pt x="335" y="320"/>
                  </a:lnTo>
                  <a:lnTo>
                    <a:pt x="315" y="336"/>
                  </a:lnTo>
                  <a:lnTo>
                    <a:pt x="295" y="351"/>
                  </a:lnTo>
                  <a:lnTo>
                    <a:pt x="275" y="365"/>
                  </a:lnTo>
                  <a:lnTo>
                    <a:pt x="254" y="378"/>
                  </a:lnTo>
                  <a:lnTo>
                    <a:pt x="233" y="389"/>
                  </a:lnTo>
                  <a:lnTo>
                    <a:pt x="210" y="401"/>
                  </a:lnTo>
                  <a:lnTo>
                    <a:pt x="187" y="411"/>
                  </a:lnTo>
                  <a:lnTo>
                    <a:pt x="162" y="420"/>
                  </a:lnTo>
                  <a:lnTo>
                    <a:pt x="137" y="427"/>
                  </a:lnTo>
                  <a:lnTo>
                    <a:pt x="112" y="434"/>
                  </a:lnTo>
                  <a:lnTo>
                    <a:pt x="86" y="439"/>
                  </a:lnTo>
                  <a:lnTo>
                    <a:pt x="58" y="443"/>
                  </a:lnTo>
                  <a:lnTo>
                    <a:pt x="29" y="444"/>
                  </a:lnTo>
                  <a:lnTo>
                    <a:pt x="0" y="446"/>
                  </a:lnTo>
                  <a:lnTo>
                    <a:pt x="0" y="457"/>
                  </a:lnTo>
                  <a:lnTo>
                    <a:pt x="31" y="457"/>
                  </a:lnTo>
                  <a:lnTo>
                    <a:pt x="60" y="454"/>
                  </a:lnTo>
                  <a:lnTo>
                    <a:pt x="87" y="451"/>
                  </a:lnTo>
                  <a:lnTo>
                    <a:pt x="114" y="446"/>
                  </a:lnTo>
                  <a:lnTo>
                    <a:pt x="142" y="439"/>
                  </a:lnTo>
                  <a:lnTo>
                    <a:pt x="166" y="431"/>
                  </a:lnTo>
                  <a:lnTo>
                    <a:pt x="191" y="423"/>
                  </a:lnTo>
                  <a:lnTo>
                    <a:pt x="215" y="411"/>
                  </a:lnTo>
                  <a:lnTo>
                    <a:pt x="237" y="400"/>
                  </a:lnTo>
                  <a:lnTo>
                    <a:pt x="260" y="388"/>
                  </a:lnTo>
                  <a:lnTo>
                    <a:pt x="282" y="375"/>
                  </a:lnTo>
                  <a:lnTo>
                    <a:pt x="302" y="361"/>
                  </a:lnTo>
                  <a:lnTo>
                    <a:pt x="322" y="345"/>
                  </a:lnTo>
                  <a:lnTo>
                    <a:pt x="342" y="329"/>
                  </a:lnTo>
                  <a:lnTo>
                    <a:pt x="361" y="313"/>
                  </a:lnTo>
                  <a:lnTo>
                    <a:pt x="380" y="296"/>
                  </a:lnTo>
                  <a:lnTo>
                    <a:pt x="417" y="261"/>
                  </a:lnTo>
                  <a:lnTo>
                    <a:pt x="452" y="224"/>
                  </a:lnTo>
                  <a:lnTo>
                    <a:pt x="485" y="186"/>
                  </a:lnTo>
                  <a:lnTo>
                    <a:pt x="520" y="149"/>
                  </a:lnTo>
                  <a:lnTo>
                    <a:pt x="553" y="111"/>
                  </a:lnTo>
                  <a:lnTo>
                    <a:pt x="586" y="75"/>
                  </a:lnTo>
                  <a:lnTo>
                    <a:pt x="619" y="40"/>
                  </a:lnTo>
                  <a:lnTo>
                    <a:pt x="654" y="9"/>
                  </a:lnTo>
                  <a:lnTo>
                    <a:pt x="645" y="0"/>
                  </a:lnTo>
                  <a:close/>
                </a:path>
              </a:pathLst>
            </a:custGeom>
            <a:solidFill>
              <a:srgbClr val="000066"/>
            </a:solidFill>
            <a:ln w="1905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1" name="Freeform 767"/>
            <p:cNvSpPr>
              <a:spLocks/>
            </p:cNvSpPr>
            <p:nvPr/>
          </p:nvSpPr>
          <p:spPr bwMode="auto">
            <a:xfrm>
              <a:off x="6066257" y="2829812"/>
              <a:ext cx="1101215" cy="256988"/>
            </a:xfrm>
            <a:custGeom>
              <a:avLst/>
              <a:gdLst/>
              <a:ahLst/>
              <a:cxnLst>
                <a:cxn ang="0">
                  <a:pos x="885" y="2"/>
                </a:cxn>
                <a:cxn ang="0">
                  <a:pos x="849" y="0"/>
                </a:cxn>
                <a:cxn ang="0">
                  <a:pos x="813" y="2"/>
                </a:cxn>
                <a:cxn ang="0">
                  <a:pos x="775" y="3"/>
                </a:cxn>
                <a:cxn ang="0">
                  <a:pos x="739" y="5"/>
                </a:cxn>
                <a:cxn ang="0">
                  <a:pos x="703" y="8"/>
                </a:cxn>
                <a:cxn ang="0">
                  <a:pos x="667" y="12"/>
                </a:cxn>
                <a:cxn ang="0">
                  <a:pos x="632" y="16"/>
                </a:cxn>
                <a:cxn ang="0">
                  <a:pos x="596" y="22"/>
                </a:cxn>
                <a:cxn ang="0">
                  <a:pos x="528" y="35"/>
                </a:cxn>
                <a:cxn ang="0">
                  <a:pos x="461" y="49"/>
                </a:cxn>
                <a:cxn ang="0">
                  <a:pos x="397" y="67"/>
                </a:cxn>
                <a:cxn ang="0">
                  <a:pos x="336" y="84"/>
                </a:cxn>
                <a:cxn ang="0">
                  <a:pos x="279" y="104"/>
                </a:cxn>
                <a:cxn ang="0">
                  <a:pos x="224" y="124"/>
                </a:cxn>
                <a:cxn ang="0">
                  <a:pos x="175" y="146"/>
                </a:cxn>
                <a:cxn ang="0">
                  <a:pos x="129" y="168"/>
                </a:cxn>
                <a:cxn ang="0">
                  <a:pos x="88" y="188"/>
                </a:cxn>
                <a:cxn ang="0">
                  <a:pos x="54" y="208"/>
                </a:cxn>
                <a:cxn ang="0">
                  <a:pos x="25" y="228"/>
                </a:cxn>
                <a:cxn ang="0">
                  <a:pos x="0" y="247"/>
                </a:cxn>
                <a:cxn ang="0">
                  <a:pos x="9" y="256"/>
                </a:cxn>
                <a:cxn ang="0">
                  <a:pos x="31" y="238"/>
                </a:cxn>
                <a:cxn ang="0">
                  <a:pos x="59" y="218"/>
                </a:cxn>
                <a:cxn ang="0">
                  <a:pos x="94" y="198"/>
                </a:cxn>
                <a:cxn ang="0">
                  <a:pos x="134" y="178"/>
                </a:cxn>
                <a:cxn ang="0">
                  <a:pos x="179" y="156"/>
                </a:cxn>
                <a:cxn ang="0">
                  <a:pos x="228" y="136"/>
                </a:cxn>
                <a:cxn ang="0">
                  <a:pos x="283" y="116"/>
                </a:cxn>
                <a:cxn ang="0">
                  <a:pos x="339" y="96"/>
                </a:cxn>
                <a:cxn ang="0">
                  <a:pos x="400" y="78"/>
                </a:cxn>
                <a:cxn ang="0">
                  <a:pos x="463" y="61"/>
                </a:cxn>
                <a:cxn ang="0">
                  <a:pos x="530" y="47"/>
                </a:cxn>
                <a:cxn ang="0">
                  <a:pos x="599" y="34"/>
                </a:cxn>
                <a:cxn ang="0">
                  <a:pos x="634" y="28"/>
                </a:cxn>
                <a:cxn ang="0">
                  <a:pos x="668" y="24"/>
                </a:cxn>
                <a:cxn ang="0">
                  <a:pos x="704" y="21"/>
                </a:cxn>
                <a:cxn ang="0">
                  <a:pos x="740" y="16"/>
                </a:cxn>
                <a:cxn ang="0">
                  <a:pos x="776" y="15"/>
                </a:cxn>
                <a:cxn ang="0">
                  <a:pos x="813" y="13"/>
                </a:cxn>
                <a:cxn ang="0">
                  <a:pos x="849" y="13"/>
                </a:cxn>
                <a:cxn ang="0">
                  <a:pos x="885" y="13"/>
                </a:cxn>
                <a:cxn ang="0">
                  <a:pos x="885" y="2"/>
                </a:cxn>
              </a:cxnLst>
              <a:rect l="0" t="0" r="r" b="b"/>
              <a:pathLst>
                <a:path w="885" h="256">
                  <a:moveTo>
                    <a:pt x="885" y="2"/>
                  </a:moveTo>
                  <a:lnTo>
                    <a:pt x="849" y="0"/>
                  </a:lnTo>
                  <a:lnTo>
                    <a:pt x="813" y="2"/>
                  </a:lnTo>
                  <a:lnTo>
                    <a:pt x="775" y="3"/>
                  </a:lnTo>
                  <a:lnTo>
                    <a:pt x="739" y="5"/>
                  </a:lnTo>
                  <a:lnTo>
                    <a:pt x="703" y="8"/>
                  </a:lnTo>
                  <a:lnTo>
                    <a:pt x="667" y="12"/>
                  </a:lnTo>
                  <a:lnTo>
                    <a:pt x="632" y="16"/>
                  </a:lnTo>
                  <a:lnTo>
                    <a:pt x="596" y="22"/>
                  </a:lnTo>
                  <a:lnTo>
                    <a:pt x="528" y="35"/>
                  </a:lnTo>
                  <a:lnTo>
                    <a:pt x="461" y="49"/>
                  </a:lnTo>
                  <a:lnTo>
                    <a:pt x="397" y="67"/>
                  </a:lnTo>
                  <a:lnTo>
                    <a:pt x="336" y="84"/>
                  </a:lnTo>
                  <a:lnTo>
                    <a:pt x="279" y="104"/>
                  </a:lnTo>
                  <a:lnTo>
                    <a:pt x="224" y="124"/>
                  </a:lnTo>
                  <a:lnTo>
                    <a:pt x="175" y="146"/>
                  </a:lnTo>
                  <a:lnTo>
                    <a:pt x="129" y="168"/>
                  </a:lnTo>
                  <a:lnTo>
                    <a:pt x="88" y="188"/>
                  </a:lnTo>
                  <a:lnTo>
                    <a:pt x="54" y="208"/>
                  </a:lnTo>
                  <a:lnTo>
                    <a:pt x="25" y="228"/>
                  </a:lnTo>
                  <a:lnTo>
                    <a:pt x="0" y="247"/>
                  </a:lnTo>
                  <a:lnTo>
                    <a:pt x="9" y="256"/>
                  </a:lnTo>
                  <a:lnTo>
                    <a:pt x="31" y="238"/>
                  </a:lnTo>
                  <a:lnTo>
                    <a:pt x="59" y="218"/>
                  </a:lnTo>
                  <a:lnTo>
                    <a:pt x="94" y="198"/>
                  </a:lnTo>
                  <a:lnTo>
                    <a:pt x="134" y="178"/>
                  </a:lnTo>
                  <a:lnTo>
                    <a:pt x="179" y="156"/>
                  </a:lnTo>
                  <a:lnTo>
                    <a:pt x="228" y="136"/>
                  </a:lnTo>
                  <a:lnTo>
                    <a:pt x="283" y="116"/>
                  </a:lnTo>
                  <a:lnTo>
                    <a:pt x="339" y="96"/>
                  </a:lnTo>
                  <a:lnTo>
                    <a:pt x="400" y="78"/>
                  </a:lnTo>
                  <a:lnTo>
                    <a:pt x="463" y="61"/>
                  </a:lnTo>
                  <a:lnTo>
                    <a:pt x="530" y="47"/>
                  </a:lnTo>
                  <a:lnTo>
                    <a:pt x="599" y="34"/>
                  </a:lnTo>
                  <a:lnTo>
                    <a:pt x="634" y="28"/>
                  </a:lnTo>
                  <a:lnTo>
                    <a:pt x="668" y="24"/>
                  </a:lnTo>
                  <a:lnTo>
                    <a:pt x="704" y="21"/>
                  </a:lnTo>
                  <a:lnTo>
                    <a:pt x="740" y="16"/>
                  </a:lnTo>
                  <a:lnTo>
                    <a:pt x="776" y="15"/>
                  </a:lnTo>
                  <a:lnTo>
                    <a:pt x="813" y="13"/>
                  </a:lnTo>
                  <a:lnTo>
                    <a:pt x="849" y="13"/>
                  </a:lnTo>
                  <a:lnTo>
                    <a:pt x="885" y="13"/>
                  </a:lnTo>
                  <a:lnTo>
                    <a:pt x="885" y="2"/>
                  </a:lnTo>
                  <a:close/>
                </a:path>
              </a:pathLst>
            </a:custGeom>
            <a:solidFill>
              <a:srgbClr val="000066"/>
            </a:solidFill>
            <a:ln w="1905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2" name="Freeform 768"/>
            <p:cNvSpPr>
              <a:spLocks/>
            </p:cNvSpPr>
            <p:nvPr/>
          </p:nvSpPr>
          <p:spPr bwMode="auto">
            <a:xfrm>
              <a:off x="7167473" y="2831820"/>
              <a:ext cx="981255" cy="254981"/>
            </a:xfrm>
            <a:custGeom>
              <a:avLst/>
              <a:gdLst/>
              <a:ahLst/>
              <a:cxnLst>
                <a:cxn ang="0">
                  <a:pos x="789" y="245"/>
                </a:cxn>
                <a:cxn ang="0">
                  <a:pos x="766" y="226"/>
                </a:cxn>
                <a:cxn ang="0">
                  <a:pos x="738" y="208"/>
                </a:cxn>
                <a:cxn ang="0">
                  <a:pos x="707" y="187"/>
                </a:cxn>
                <a:cxn ang="0">
                  <a:pos x="672" y="169"/>
                </a:cxn>
                <a:cxn ang="0">
                  <a:pos x="634" y="148"/>
                </a:cxn>
                <a:cxn ang="0">
                  <a:pos x="593" y="128"/>
                </a:cxn>
                <a:cxn ang="0">
                  <a:pos x="546" y="109"/>
                </a:cxn>
                <a:cxn ang="0">
                  <a:pos x="499" y="91"/>
                </a:cxn>
                <a:cxn ang="0">
                  <a:pos x="447" y="73"/>
                </a:cxn>
                <a:cxn ang="0">
                  <a:pos x="392" y="58"/>
                </a:cxn>
                <a:cxn ang="0">
                  <a:pos x="333" y="43"/>
                </a:cxn>
                <a:cxn ang="0">
                  <a:pos x="272" y="30"/>
                </a:cxn>
                <a:cxn ang="0">
                  <a:pos x="209" y="19"/>
                </a:cxn>
                <a:cxn ang="0">
                  <a:pos x="143" y="10"/>
                </a:cxn>
                <a:cxn ang="0">
                  <a:pos x="108" y="6"/>
                </a:cxn>
                <a:cxn ang="0">
                  <a:pos x="72" y="3"/>
                </a:cxn>
                <a:cxn ang="0">
                  <a:pos x="37" y="1"/>
                </a:cxn>
                <a:cxn ang="0">
                  <a:pos x="0" y="0"/>
                </a:cxn>
                <a:cxn ang="0">
                  <a:pos x="0" y="11"/>
                </a:cxn>
                <a:cxn ang="0">
                  <a:pos x="36" y="13"/>
                </a:cxn>
                <a:cxn ang="0">
                  <a:pos x="72" y="16"/>
                </a:cxn>
                <a:cxn ang="0">
                  <a:pos x="106" y="19"/>
                </a:cxn>
                <a:cxn ang="0">
                  <a:pos x="141" y="22"/>
                </a:cxn>
                <a:cxn ang="0">
                  <a:pos x="207" y="30"/>
                </a:cxn>
                <a:cxn ang="0">
                  <a:pos x="271" y="42"/>
                </a:cxn>
                <a:cxn ang="0">
                  <a:pos x="332" y="55"/>
                </a:cxn>
                <a:cxn ang="0">
                  <a:pos x="389" y="69"/>
                </a:cxn>
                <a:cxn ang="0">
                  <a:pos x="443" y="85"/>
                </a:cxn>
                <a:cxn ang="0">
                  <a:pos x="495" y="102"/>
                </a:cxn>
                <a:cxn ang="0">
                  <a:pos x="542" y="121"/>
                </a:cxn>
                <a:cxn ang="0">
                  <a:pos x="587" y="140"/>
                </a:cxn>
                <a:cxn ang="0">
                  <a:pos x="629" y="159"/>
                </a:cxn>
                <a:cxn ang="0">
                  <a:pos x="666" y="179"/>
                </a:cxn>
                <a:cxn ang="0">
                  <a:pos x="701" y="199"/>
                </a:cxn>
                <a:cxn ang="0">
                  <a:pos x="731" y="218"/>
                </a:cxn>
                <a:cxn ang="0">
                  <a:pos x="759" y="236"/>
                </a:cxn>
                <a:cxn ang="0">
                  <a:pos x="782" y="254"/>
                </a:cxn>
                <a:cxn ang="0">
                  <a:pos x="789" y="245"/>
                </a:cxn>
              </a:cxnLst>
              <a:rect l="0" t="0" r="r" b="b"/>
              <a:pathLst>
                <a:path w="789" h="254">
                  <a:moveTo>
                    <a:pt x="789" y="245"/>
                  </a:moveTo>
                  <a:lnTo>
                    <a:pt x="766" y="226"/>
                  </a:lnTo>
                  <a:lnTo>
                    <a:pt x="738" y="208"/>
                  </a:lnTo>
                  <a:lnTo>
                    <a:pt x="707" y="187"/>
                  </a:lnTo>
                  <a:lnTo>
                    <a:pt x="672" y="169"/>
                  </a:lnTo>
                  <a:lnTo>
                    <a:pt x="634" y="148"/>
                  </a:lnTo>
                  <a:lnTo>
                    <a:pt x="593" y="128"/>
                  </a:lnTo>
                  <a:lnTo>
                    <a:pt x="546" y="109"/>
                  </a:lnTo>
                  <a:lnTo>
                    <a:pt x="499" y="91"/>
                  </a:lnTo>
                  <a:lnTo>
                    <a:pt x="447" y="73"/>
                  </a:lnTo>
                  <a:lnTo>
                    <a:pt x="392" y="58"/>
                  </a:lnTo>
                  <a:lnTo>
                    <a:pt x="333" y="43"/>
                  </a:lnTo>
                  <a:lnTo>
                    <a:pt x="272" y="30"/>
                  </a:lnTo>
                  <a:lnTo>
                    <a:pt x="209" y="19"/>
                  </a:lnTo>
                  <a:lnTo>
                    <a:pt x="143" y="10"/>
                  </a:lnTo>
                  <a:lnTo>
                    <a:pt x="108" y="6"/>
                  </a:lnTo>
                  <a:lnTo>
                    <a:pt x="72" y="3"/>
                  </a:lnTo>
                  <a:lnTo>
                    <a:pt x="37" y="1"/>
                  </a:lnTo>
                  <a:lnTo>
                    <a:pt x="0" y="0"/>
                  </a:lnTo>
                  <a:lnTo>
                    <a:pt x="0" y="11"/>
                  </a:lnTo>
                  <a:lnTo>
                    <a:pt x="36" y="13"/>
                  </a:lnTo>
                  <a:lnTo>
                    <a:pt x="72" y="16"/>
                  </a:lnTo>
                  <a:lnTo>
                    <a:pt x="106" y="19"/>
                  </a:lnTo>
                  <a:lnTo>
                    <a:pt x="141" y="22"/>
                  </a:lnTo>
                  <a:lnTo>
                    <a:pt x="207" y="30"/>
                  </a:lnTo>
                  <a:lnTo>
                    <a:pt x="271" y="42"/>
                  </a:lnTo>
                  <a:lnTo>
                    <a:pt x="332" y="55"/>
                  </a:lnTo>
                  <a:lnTo>
                    <a:pt x="389" y="69"/>
                  </a:lnTo>
                  <a:lnTo>
                    <a:pt x="443" y="85"/>
                  </a:lnTo>
                  <a:lnTo>
                    <a:pt x="495" y="102"/>
                  </a:lnTo>
                  <a:lnTo>
                    <a:pt x="542" y="121"/>
                  </a:lnTo>
                  <a:lnTo>
                    <a:pt x="587" y="140"/>
                  </a:lnTo>
                  <a:lnTo>
                    <a:pt x="629" y="159"/>
                  </a:lnTo>
                  <a:lnTo>
                    <a:pt x="666" y="179"/>
                  </a:lnTo>
                  <a:lnTo>
                    <a:pt x="701" y="199"/>
                  </a:lnTo>
                  <a:lnTo>
                    <a:pt x="731" y="218"/>
                  </a:lnTo>
                  <a:lnTo>
                    <a:pt x="759" y="236"/>
                  </a:lnTo>
                  <a:lnTo>
                    <a:pt x="782" y="254"/>
                  </a:lnTo>
                  <a:lnTo>
                    <a:pt x="789" y="245"/>
                  </a:lnTo>
                  <a:close/>
                </a:path>
              </a:pathLst>
            </a:custGeom>
            <a:solidFill>
              <a:srgbClr val="000066"/>
            </a:solidFill>
            <a:ln w="1905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4" name="Freeform 770"/>
            <p:cNvSpPr>
              <a:spLocks/>
            </p:cNvSpPr>
            <p:nvPr/>
          </p:nvSpPr>
          <p:spPr bwMode="auto">
            <a:xfrm>
              <a:off x="5264270" y="3915989"/>
              <a:ext cx="812770" cy="458764"/>
            </a:xfrm>
            <a:custGeom>
              <a:avLst/>
              <a:gdLst/>
              <a:ahLst/>
              <a:cxnLst>
                <a:cxn ang="0">
                  <a:pos x="654" y="449"/>
                </a:cxn>
                <a:cxn ang="0">
                  <a:pos x="619" y="415"/>
                </a:cxn>
                <a:cxn ang="0">
                  <a:pos x="586" y="381"/>
                </a:cxn>
                <a:cxn ang="0">
                  <a:pos x="553" y="345"/>
                </a:cxn>
                <a:cxn ang="0">
                  <a:pos x="520" y="309"/>
                </a:cxn>
                <a:cxn ang="0">
                  <a:pos x="485" y="271"/>
                </a:cxn>
                <a:cxn ang="0">
                  <a:pos x="452" y="234"/>
                </a:cxn>
                <a:cxn ang="0">
                  <a:pos x="417" y="196"/>
                </a:cxn>
                <a:cxn ang="0">
                  <a:pos x="380" y="162"/>
                </a:cxn>
                <a:cxn ang="0">
                  <a:pos x="361" y="144"/>
                </a:cxn>
                <a:cxn ang="0">
                  <a:pos x="342" y="128"/>
                </a:cxn>
                <a:cxn ang="0">
                  <a:pos x="322" y="113"/>
                </a:cxn>
                <a:cxn ang="0">
                  <a:pos x="302" y="97"/>
                </a:cxn>
                <a:cxn ang="0">
                  <a:pos x="282" y="82"/>
                </a:cxn>
                <a:cxn ang="0">
                  <a:pos x="260" y="69"/>
                </a:cxn>
                <a:cxn ang="0">
                  <a:pos x="237" y="56"/>
                </a:cxn>
                <a:cxn ang="0">
                  <a:pos x="215" y="45"/>
                </a:cxn>
                <a:cxn ang="0">
                  <a:pos x="191" y="35"/>
                </a:cxn>
                <a:cxn ang="0">
                  <a:pos x="166" y="26"/>
                </a:cxn>
                <a:cxn ang="0">
                  <a:pos x="142" y="17"/>
                </a:cxn>
                <a:cxn ang="0">
                  <a:pos x="114" y="12"/>
                </a:cxn>
                <a:cxn ang="0">
                  <a:pos x="87" y="6"/>
                </a:cxn>
                <a:cxn ang="0">
                  <a:pos x="60" y="3"/>
                </a:cxn>
                <a:cxn ang="0">
                  <a:pos x="31" y="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9" y="13"/>
                </a:cxn>
                <a:cxn ang="0">
                  <a:pos x="58" y="15"/>
                </a:cxn>
                <a:cxn ang="0">
                  <a:pos x="86" y="17"/>
                </a:cxn>
                <a:cxn ang="0">
                  <a:pos x="112" y="23"/>
                </a:cxn>
                <a:cxn ang="0">
                  <a:pos x="137" y="29"/>
                </a:cxn>
                <a:cxn ang="0">
                  <a:pos x="162" y="38"/>
                </a:cxn>
                <a:cxn ang="0">
                  <a:pos x="187" y="46"/>
                </a:cxn>
                <a:cxn ang="0">
                  <a:pos x="210" y="56"/>
                </a:cxn>
                <a:cxn ang="0">
                  <a:pos x="233" y="68"/>
                </a:cxn>
                <a:cxn ang="0">
                  <a:pos x="254" y="79"/>
                </a:cxn>
                <a:cxn ang="0">
                  <a:pos x="275" y="92"/>
                </a:cxn>
                <a:cxn ang="0">
                  <a:pos x="295" y="107"/>
                </a:cxn>
                <a:cxn ang="0">
                  <a:pos x="315" y="121"/>
                </a:cxn>
                <a:cxn ang="0">
                  <a:pos x="335" y="137"/>
                </a:cxn>
                <a:cxn ang="0">
                  <a:pos x="354" y="153"/>
                </a:cxn>
                <a:cxn ang="0">
                  <a:pos x="373" y="170"/>
                </a:cxn>
                <a:cxn ang="0">
                  <a:pos x="409" y="205"/>
                </a:cxn>
                <a:cxn ang="0">
                  <a:pos x="443" y="241"/>
                </a:cxn>
                <a:cxn ang="0">
                  <a:pos x="477" y="278"/>
                </a:cxn>
                <a:cxn ang="0">
                  <a:pos x="510" y="316"/>
                </a:cxn>
                <a:cxn ang="0">
                  <a:pos x="543" y="353"/>
                </a:cxn>
                <a:cxn ang="0">
                  <a:pos x="578" y="390"/>
                </a:cxn>
                <a:cxn ang="0">
                  <a:pos x="611" y="424"/>
                </a:cxn>
                <a:cxn ang="0">
                  <a:pos x="645" y="457"/>
                </a:cxn>
                <a:cxn ang="0">
                  <a:pos x="654" y="449"/>
                </a:cxn>
              </a:cxnLst>
              <a:rect l="0" t="0" r="r" b="b"/>
              <a:pathLst>
                <a:path w="654" h="457">
                  <a:moveTo>
                    <a:pt x="654" y="449"/>
                  </a:moveTo>
                  <a:lnTo>
                    <a:pt x="619" y="415"/>
                  </a:lnTo>
                  <a:lnTo>
                    <a:pt x="586" y="381"/>
                  </a:lnTo>
                  <a:lnTo>
                    <a:pt x="553" y="345"/>
                  </a:lnTo>
                  <a:lnTo>
                    <a:pt x="520" y="309"/>
                  </a:lnTo>
                  <a:lnTo>
                    <a:pt x="485" y="271"/>
                  </a:lnTo>
                  <a:lnTo>
                    <a:pt x="452" y="234"/>
                  </a:lnTo>
                  <a:lnTo>
                    <a:pt x="417" y="196"/>
                  </a:lnTo>
                  <a:lnTo>
                    <a:pt x="380" y="162"/>
                  </a:lnTo>
                  <a:lnTo>
                    <a:pt x="361" y="144"/>
                  </a:lnTo>
                  <a:lnTo>
                    <a:pt x="342" y="128"/>
                  </a:lnTo>
                  <a:lnTo>
                    <a:pt x="322" y="113"/>
                  </a:lnTo>
                  <a:lnTo>
                    <a:pt x="302" y="97"/>
                  </a:lnTo>
                  <a:lnTo>
                    <a:pt x="282" y="82"/>
                  </a:lnTo>
                  <a:lnTo>
                    <a:pt x="260" y="69"/>
                  </a:lnTo>
                  <a:lnTo>
                    <a:pt x="237" y="56"/>
                  </a:lnTo>
                  <a:lnTo>
                    <a:pt x="215" y="45"/>
                  </a:lnTo>
                  <a:lnTo>
                    <a:pt x="191" y="35"/>
                  </a:lnTo>
                  <a:lnTo>
                    <a:pt x="166" y="26"/>
                  </a:lnTo>
                  <a:lnTo>
                    <a:pt x="142" y="17"/>
                  </a:lnTo>
                  <a:lnTo>
                    <a:pt x="114" y="12"/>
                  </a:lnTo>
                  <a:lnTo>
                    <a:pt x="87" y="6"/>
                  </a:lnTo>
                  <a:lnTo>
                    <a:pt x="60" y="3"/>
                  </a:lnTo>
                  <a:lnTo>
                    <a:pt x="31" y="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9" y="13"/>
                  </a:lnTo>
                  <a:lnTo>
                    <a:pt x="58" y="15"/>
                  </a:lnTo>
                  <a:lnTo>
                    <a:pt x="86" y="17"/>
                  </a:lnTo>
                  <a:lnTo>
                    <a:pt x="112" y="23"/>
                  </a:lnTo>
                  <a:lnTo>
                    <a:pt x="137" y="29"/>
                  </a:lnTo>
                  <a:lnTo>
                    <a:pt x="162" y="38"/>
                  </a:lnTo>
                  <a:lnTo>
                    <a:pt x="187" y="46"/>
                  </a:lnTo>
                  <a:lnTo>
                    <a:pt x="210" y="56"/>
                  </a:lnTo>
                  <a:lnTo>
                    <a:pt x="233" y="68"/>
                  </a:lnTo>
                  <a:lnTo>
                    <a:pt x="254" y="79"/>
                  </a:lnTo>
                  <a:lnTo>
                    <a:pt x="275" y="92"/>
                  </a:lnTo>
                  <a:lnTo>
                    <a:pt x="295" y="107"/>
                  </a:lnTo>
                  <a:lnTo>
                    <a:pt x="315" y="121"/>
                  </a:lnTo>
                  <a:lnTo>
                    <a:pt x="335" y="137"/>
                  </a:lnTo>
                  <a:lnTo>
                    <a:pt x="354" y="153"/>
                  </a:lnTo>
                  <a:lnTo>
                    <a:pt x="373" y="170"/>
                  </a:lnTo>
                  <a:lnTo>
                    <a:pt x="409" y="205"/>
                  </a:lnTo>
                  <a:lnTo>
                    <a:pt x="443" y="241"/>
                  </a:lnTo>
                  <a:lnTo>
                    <a:pt x="477" y="278"/>
                  </a:lnTo>
                  <a:lnTo>
                    <a:pt x="510" y="316"/>
                  </a:lnTo>
                  <a:lnTo>
                    <a:pt x="543" y="353"/>
                  </a:lnTo>
                  <a:lnTo>
                    <a:pt x="578" y="390"/>
                  </a:lnTo>
                  <a:lnTo>
                    <a:pt x="611" y="424"/>
                  </a:lnTo>
                  <a:lnTo>
                    <a:pt x="645" y="457"/>
                  </a:lnTo>
                  <a:lnTo>
                    <a:pt x="654" y="449"/>
                  </a:lnTo>
                  <a:close/>
                </a:path>
              </a:pathLst>
            </a:custGeom>
            <a:solidFill>
              <a:srgbClr val="000066"/>
            </a:solidFill>
            <a:ln w="1905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5" name="Freeform 775"/>
            <p:cNvSpPr>
              <a:spLocks/>
            </p:cNvSpPr>
            <p:nvPr/>
          </p:nvSpPr>
          <p:spPr bwMode="auto">
            <a:xfrm>
              <a:off x="7056947" y="4122784"/>
              <a:ext cx="14827" cy="146564"/>
            </a:xfrm>
            <a:custGeom>
              <a:avLst/>
              <a:gdLst/>
              <a:ahLst/>
              <a:cxnLst>
                <a:cxn ang="0">
                  <a:pos x="5" y="146"/>
                </a:cxn>
                <a:cxn ang="0">
                  <a:pos x="11" y="146"/>
                </a:cxn>
                <a:cxn ang="0">
                  <a:pos x="11" y="0"/>
                </a:cxn>
                <a:cxn ang="0">
                  <a:pos x="0" y="0"/>
                </a:cxn>
                <a:cxn ang="0">
                  <a:pos x="0" y="146"/>
                </a:cxn>
                <a:cxn ang="0">
                  <a:pos x="5" y="146"/>
                </a:cxn>
              </a:cxnLst>
              <a:rect l="0" t="0" r="r" b="b"/>
              <a:pathLst>
                <a:path w="11" h="146">
                  <a:moveTo>
                    <a:pt x="5" y="146"/>
                  </a:moveTo>
                  <a:lnTo>
                    <a:pt x="11" y="146"/>
                  </a:lnTo>
                  <a:lnTo>
                    <a:pt x="11" y="0"/>
                  </a:lnTo>
                  <a:lnTo>
                    <a:pt x="0" y="0"/>
                  </a:lnTo>
                  <a:lnTo>
                    <a:pt x="0" y="146"/>
                  </a:lnTo>
                  <a:lnTo>
                    <a:pt x="5" y="14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6" name="Freeform 776"/>
            <p:cNvSpPr>
              <a:spLocks/>
            </p:cNvSpPr>
            <p:nvPr/>
          </p:nvSpPr>
          <p:spPr bwMode="auto">
            <a:xfrm>
              <a:off x="7032084" y="3886200"/>
              <a:ext cx="149765" cy="425310"/>
            </a:xfrm>
            <a:custGeom>
              <a:avLst/>
              <a:gdLst/>
              <a:ahLst/>
              <a:cxnLst>
                <a:cxn ang="0">
                  <a:pos x="36" y="84"/>
                </a:cxn>
                <a:cxn ang="0">
                  <a:pos x="73" y="0"/>
                </a:cxn>
                <a:cxn ang="0">
                  <a:pos x="70" y="2"/>
                </a:cxn>
                <a:cxn ang="0">
                  <a:pos x="68" y="3"/>
                </a:cxn>
                <a:cxn ang="0">
                  <a:pos x="65" y="3"/>
                </a:cxn>
                <a:cxn ang="0">
                  <a:pos x="64" y="5"/>
                </a:cxn>
                <a:cxn ang="0">
                  <a:pos x="61" y="5"/>
                </a:cxn>
                <a:cxn ang="0">
                  <a:pos x="58" y="6"/>
                </a:cxn>
                <a:cxn ang="0">
                  <a:pos x="57" y="6"/>
                </a:cxn>
                <a:cxn ang="0">
                  <a:pos x="54" y="7"/>
                </a:cxn>
                <a:cxn ang="0">
                  <a:pos x="52" y="7"/>
                </a:cxn>
                <a:cxn ang="0">
                  <a:pos x="49" y="7"/>
                </a:cxn>
                <a:cxn ang="0">
                  <a:pos x="48" y="9"/>
                </a:cxn>
                <a:cxn ang="0">
                  <a:pos x="45" y="9"/>
                </a:cxn>
                <a:cxn ang="0">
                  <a:pos x="42" y="9"/>
                </a:cxn>
                <a:cxn ang="0">
                  <a:pos x="41" y="9"/>
                </a:cxn>
                <a:cxn ang="0">
                  <a:pos x="38" y="9"/>
                </a:cxn>
                <a:cxn ang="0">
                  <a:pos x="36" y="9"/>
                </a:cxn>
                <a:cxn ang="0">
                  <a:pos x="34" y="9"/>
                </a:cxn>
                <a:cxn ang="0">
                  <a:pos x="32" y="9"/>
                </a:cxn>
                <a:cxn ang="0">
                  <a:pos x="29" y="9"/>
                </a:cxn>
                <a:cxn ang="0">
                  <a:pos x="28" y="9"/>
                </a:cxn>
                <a:cxn ang="0">
                  <a:pos x="25" y="9"/>
                </a:cxn>
                <a:cxn ang="0">
                  <a:pos x="22" y="7"/>
                </a:cxn>
                <a:cxn ang="0">
                  <a:pos x="21" y="7"/>
                </a:cxn>
                <a:cxn ang="0">
                  <a:pos x="18" y="7"/>
                </a:cxn>
                <a:cxn ang="0">
                  <a:pos x="16" y="6"/>
                </a:cxn>
                <a:cxn ang="0">
                  <a:pos x="13" y="6"/>
                </a:cxn>
                <a:cxn ang="0">
                  <a:pos x="12" y="5"/>
                </a:cxn>
                <a:cxn ang="0">
                  <a:pos x="9" y="5"/>
                </a:cxn>
                <a:cxn ang="0">
                  <a:pos x="6" y="3"/>
                </a:cxn>
                <a:cxn ang="0">
                  <a:pos x="5" y="3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36" y="84"/>
                </a:cxn>
              </a:cxnLst>
              <a:rect l="0" t="0" r="r" b="b"/>
              <a:pathLst>
                <a:path w="73" h="84">
                  <a:moveTo>
                    <a:pt x="36" y="84"/>
                  </a:moveTo>
                  <a:lnTo>
                    <a:pt x="73" y="0"/>
                  </a:lnTo>
                  <a:lnTo>
                    <a:pt x="70" y="2"/>
                  </a:lnTo>
                  <a:lnTo>
                    <a:pt x="68" y="3"/>
                  </a:lnTo>
                  <a:lnTo>
                    <a:pt x="65" y="3"/>
                  </a:lnTo>
                  <a:lnTo>
                    <a:pt x="64" y="5"/>
                  </a:lnTo>
                  <a:lnTo>
                    <a:pt x="61" y="5"/>
                  </a:lnTo>
                  <a:lnTo>
                    <a:pt x="58" y="6"/>
                  </a:lnTo>
                  <a:lnTo>
                    <a:pt x="57" y="6"/>
                  </a:lnTo>
                  <a:lnTo>
                    <a:pt x="54" y="7"/>
                  </a:lnTo>
                  <a:lnTo>
                    <a:pt x="52" y="7"/>
                  </a:lnTo>
                  <a:lnTo>
                    <a:pt x="49" y="7"/>
                  </a:lnTo>
                  <a:lnTo>
                    <a:pt x="48" y="9"/>
                  </a:lnTo>
                  <a:lnTo>
                    <a:pt x="45" y="9"/>
                  </a:lnTo>
                  <a:lnTo>
                    <a:pt x="42" y="9"/>
                  </a:lnTo>
                  <a:lnTo>
                    <a:pt x="41" y="9"/>
                  </a:lnTo>
                  <a:lnTo>
                    <a:pt x="38" y="9"/>
                  </a:lnTo>
                  <a:lnTo>
                    <a:pt x="36" y="9"/>
                  </a:lnTo>
                  <a:lnTo>
                    <a:pt x="34" y="9"/>
                  </a:lnTo>
                  <a:lnTo>
                    <a:pt x="32" y="9"/>
                  </a:lnTo>
                  <a:lnTo>
                    <a:pt x="29" y="9"/>
                  </a:lnTo>
                  <a:lnTo>
                    <a:pt x="28" y="9"/>
                  </a:lnTo>
                  <a:lnTo>
                    <a:pt x="25" y="9"/>
                  </a:lnTo>
                  <a:lnTo>
                    <a:pt x="22" y="7"/>
                  </a:lnTo>
                  <a:lnTo>
                    <a:pt x="21" y="7"/>
                  </a:lnTo>
                  <a:lnTo>
                    <a:pt x="18" y="7"/>
                  </a:lnTo>
                  <a:lnTo>
                    <a:pt x="16" y="6"/>
                  </a:lnTo>
                  <a:lnTo>
                    <a:pt x="13" y="6"/>
                  </a:lnTo>
                  <a:lnTo>
                    <a:pt x="12" y="5"/>
                  </a:lnTo>
                  <a:lnTo>
                    <a:pt x="9" y="5"/>
                  </a:lnTo>
                  <a:lnTo>
                    <a:pt x="6" y="3"/>
                  </a:lnTo>
                  <a:lnTo>
                    <a:pt x="5" y="3"/>
                  </a:lnTo>
                  <a:lnTo>
                    <a:pt x="2" y="2"/>
                  </a:lnTo>
                  <a:lnTo>
                    <a:pt x="0" y="0"/>
                  </a:lnTo>
                  <a:lnTo>
                    <a:pt x="36" y="8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7" name="Freeform 777"/>
            <p:cNvSpPr>
              <a:spLocks/>
            </p:cNvSpPr>
            <p:nvPr/>
          </p:nvSpPr>
          <p:spPr bwMode="auto">
            <a:xfrm>
              <a:off x="7734929" y="2822785"/>
              <a:ext cx="153658" cy="181698"/>
            </a:xfrm>
            <a:custGeom>
              <a:avLst/>
              <a:gdLst/>
              <a:ahLst/>
              <a:cxnLst>
                <a:cxn ang="0">
                  <a:pos x="113" y="3"/>
                </a:cxn>
                <a:cxn ang="0">
                  <a:pos x="115" y="6"/>
                </a:cxn>
                <a:cxn ang="0">
                  <a:pos x="118" y="9"/>
                </a:cxn>
                <a:cxn ang="0">
                  <a:pos x="120" y="13"/>
                </a:cxn>
                <a:cxn ang="0">
                  <a:pos x="121" y="18"/>
                </a:cxn>
                <a:cxn ang="0">
                  <a:pos x="123" y="29"/>
                </a:cxn>
                <a:cxn ang="0">
                  <a:pos x="121" y="42"/>
                </a:cxn>
                <a:cxn ang="0">
                  <a:pos x="118" y="58"/>
                </a:cxn>
                <a:cxn ang="0">
                  <a:pos x="113" y="75"/>
                </a:cxn>
                <a:cxn ang="0">
                  <a:pos x="105" y="93"/>
                </a:cxn>
                <a:cxn ang="0">
                  <a:pos x="97" y="110"/>
                </a:cxn>
                <a:cxn ang="0">
                  <a:pos x="85" y="127"/>
                </a:cxn>
                <a:cxn ang="0">
                  <a:pos x="74" y="143"/>
                </a:cxn>
                <a:cxn ang="0">
                  <a:pos x="62" y="156"/>
                </a:cxn>
                <a:cxn ang="0">
                  <a:pos x="51" y="166"/>
                </a:cxn>
                <a:cxn ang="0">
                  <a:pos x="39" y="175"/>
                </a:cxn>
                <a:cxn ang="0">
                  <a:pos x="29" y="179"/>
                </a:cxn>
                <a:cxn ang="0">
                  <a:pos x="23" y="181"/>
                </a:cxn>
                <a:cxn ang="0">
                  <a:pos x="19" y="181"/>
                </a:cxn>
                <a:cxn ang="0">
                  <a:pos x="14" y="179"/>
                </a:cxn>
                <a:cxn ang="0">
                  <a:pos x="10" y="178"/>
                </a:cxn>
                <a:cxn ang="0">
                  <a:pos x="7" y="175"/>
                </a:cxn>
                <a:cxn ang="0">
                  <a:pos x="4" y="172"/>
                </a:cxn>
                <a:cxn ang="0">
                  <a:pos x="3" y="168"/>
                </a:cxn>
                <a:cxn ang="0">
                  <a:pos x="1" y="163"/>
                </a:cxn>
                <a:cxn ang="0">
                  <a:pos x="0" y="152"/>
                </a:cxn>
                <a:cxn ang="0">
                  <a:pos x="1" y="137"/>
                </a:cxn>
                <a:cxn ang="0">
                  <a:pos x="4" y="123"/>
                </a:cxn>
                <a:cxn ang="0">
                  <a:pos x="10" y="106"/>
                </a:cxn>
                <a:cxn ang="0">
                  <a:pos x="17" y="88"/>
                </a:cxn>
                <a:cxn ang="0">
                  <a:pos x="26" y="69"/>
                </a:cxn>
                <a:cxn ang="0">
                  <a:pos x="38" y="54"/>
                </a:cxn>
                <a:cxn ang="0">
                  <a:pos x="49" y="38"/>
                </a:cxn>
                <a:cxn ang="0">
                  <a:pos x="61" y="25"/>
                </a:cxn>
                <a:cxn ang="0">
                  <a:pos x="72" y="15"/>
                </a:cxn>
                <a:cxn ang="0">
                  <a:pos x="84" y="6"/>
                </a:cxn>
                <a:cxn ang="0">
                  <a:pos x="94" y="2"/>
                </a:cxn>
                <a:cxn ang="0">
                  <a:pos x="100" y="0"/>
                </a:cxn>
                <a:cxn ang="0">
                  <a:pos x="104" y="0"/>
                </a:cxn>
                <a:cxn ang="0">
                  <a:pos x="108" y="2"/>
                </a:cxn>
                <a:cxn ang="0">
                  <a:pos x="113" y="3"/>
                </a:cxn>
              </a:cxnLst>
              <a:rect l="0" t="0" r="r" b="b"/>
              <a:pathLst>
                <a:path w="123" h="181">
                  <a:moveTo>
                    <a:pt x="113" y="3"/>
                  </a:moveTo>
                  <a:lnTo>
                    <a:pt x="115" y="6"/>
                  </a:lnTo>
                  <a:lnTo>
                    <a:pt x="118" y="9"/>
                  </a:lnTo>
                  <a:lnTo>
                    <a:pt x="120" y="13"/>
                  </a:lnTo>
                  <a:lnTo>
                    <a:pt x="121" y="18"/>
                  </a:lnTo>
                  <a:lnTo>
                    <a:pt x="123" y="29"/>
                  </a:lnTo>
                  <a:lnTo>
                    <a:pt x="121" y="42"/>
                  </a:lnTo>
                  <a:lnTo>
                    <a:pt x="118" y="58"/>
                  </a:lnTo>
                  <a:lnTo>
                    <a:pt x="113" y="75"/>
                  </a:lnTo>
                  <a:lnTo>
                    <a:pt x="105" y="93"/>
                  </a:lnTo>
                  <a:lnTo>
                    <a:pt x="97" y="110"/>
                  </a:lnTo>
                  <a:lnTo>
                    <a:pt x="85" y="127"/>
                  </a:lnTo>
                  <a:lnTo>
                    <a:pt x="74" y="143"/>
                  </a:lnTo>
                  <a:lnTo>
                    <a:pt x="62" y="156"/>
                  </a:lnTo>
                  <a:lnTo>
                    <a:pt x="51" y="166"/>
                  </a:lnTo>
                  <a:lnTo>
                    <a:pt x="39" y="175"/>
                  </a:lnTo>
                  <a:lnTo>
                    <a:pt x="29" y="179"/>
                  </a:lnTo>
                  <a:lnTo>
                    <a:pt x="23" y="181"/>
                  </a:lnTo>
                  <a:lnTo>
                    <a:pt x="19" y="181"/>
                  </a:lnTo>
                  <a:lnTo>
                    <a:pt x="14" y="179"/>
                  </a:lnTo>
                  <a:lnTo>
                    <a:pt x="10" y="178"/>
                  </a:lnTo>
                  <a:lnTo>
                    <a:pt x="7" y="175"/>
                  </a:lnTo>
                  <a:lnTo>
                    <a:pt x="4" y="172"/>
                  </a:lnTo>
                  <a:lnTo>
                    <a:pt x="3" y="168"/>
                  </a:lnTo>
                  <a:lnTo>
                    <a:pt x="1" y="163"/>
                  </a:lnTo>
                  <a:lnTo>
                    <a:pt x="0" y="152"/>
                  </a:lnTo>
                  <a:lnTo>
                    <a:pt x="1" y="137"/>
                  </a:lnTo>
                  <a:lnTo>
                    <a:pt x="4" y="123"/>
                  </a:lnTo>
                  <a:lnTo>
                    <a:pt x="10" y="106"/>
                  </a:lnTo>
                  <a:lnTo>
                    <a:pt x="17" y="88"/>
                  </a:lnTo>
                  <a:lnTo>
                    <a:pt x="26" y="69"/>
                  </a:lnTo>
                  <a:lnTo>
                    <a:pt x="38" y="54"/>
                  </a:lnTo>
                  <a:lnTo>
                    <a:pt x="49" y="38"/>
                  </a:lnTo>
                  <a:lnTo>
                    <a:pt x="61" y="25"/>
                  </a:lnTo>
                  <a:lnTo>
                    <a:pt x="72" y="15"/>
                  </a:lnTo>
                  <a:lnTo>
                    <a:pt x="84" y="6"/>
                  </a:lnTo>
                  <a:lnTo>
                    <a:pt x="94" y="2"/>
                  </a:lnTo>
                  <a:lnTo>
                    <a:pt x="100" y="0"/>
                  </a:lnTo>
                  <a:lnTo>
                    <a:pt x="104" y="0"/>
                  </a:lnTo>
                  <a:lnTo>
                    <a:pt x="108" y="2"/>
                  </a:lnTo>
                  <a:lnTo>
                    <a:pt x="113" y="3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8" name="Freeform 778"/>
            <p:cNvSpPr>
              <a:spLocks/>
            </p:cNvSpPr>
            <p:nvPr/>
          </p:nvSpPr>
          <p:spPr bwMode="auto">
            <a:xfrm>
              <a:off x="7848151" y="2819774"/>
              <a:ext cx="47175" cy="117452"/>
            </a:xfrm>
            <a:custGeom>
              <a:avLst/>
              <a:gdLst/>
              <a:ahLst/>
              <a:cxnLst>
                <a:cxn ang="0">
                  <a:pos x="10" y="117"/>
                </a:cxn>
                <a:cxn ang="0">
                  <a:pos x="20" y="98"/>
                </a:cxn>
                <a:cxn ang="0">
                  <a:pos x="27" y="80"/>
                </a:cxn>
                <a:cxn ang="0">
                  <a:pos x="33" y="62"/>
                </a:cxn>
                <a:cxn ang="0">
                  <a:pos x="37" y="46"/>
                </a:cxn>
                <a:cxn ang="0">
                  <a:pos x="37" y="32"/>
                </a:cxn>
                <a:cxn ang="0">
                  <a:pos x="36" y="19"/>
                </a:cxn>
                <a:cxn ang="0">
                  <a:pos x="35" y="13"/>
                </a:cxn>
                <a:cxn ang="0">
                  <a:pos x="32" y="9"/>
                </a:cxn>
                <a:cxn ang="0">
                  <a:pos x="29" y="5"/>
                </a:cxn>
                <a:cxn ang="0">
                  <a:pos x="24" y="0"/>
                </a:cxn>
                <a:cxn ang="0">
                  <a:pos x="17" y="10"/>
                </a:cxn>
                <a:cxn ang="0">
                  <a:pos x="20" y="13"/>
                </a:cxn>
                <a:cxn ang="0">
                  <a:pos x="22" y="15"/>
                </a:cxn>
                <a:cxn ang="0">
                  <a:pos x="23" y="18"/>
                </a:cxn>
                <a:cxn ang="0">
                  <a:pos x="24" y="22"/>
                </a:cxn>
                <a:cxn ang="0">
                  <a:pos x="26" y="32"/>
                </a:cxn>
                <a:cxn ang="0">
                  <a:pos x="24" y="45"/>
                </a:cxn>
                <a:cxn ang="0">
                  <a:pos x="22" y="59"/>
                </a:cxn>
                <a:cxn ang="0">
                  <a:pos x="17" y="75"/>
                </a:cxn>
                <a:cxn ang="0">
                  <a:pos x="10" y="93"/>
                </a:cxn>
                <a:cxn ang="0">
                  <a:pos x="0" y="110"/>
                </a:cxn>
                <a:cxn ang="0">
                  <a:pos x="10" y="117"/>
                </a:cxn>
              </a:cxnLst>
              <a:rect l="0" t="0" r="r" b="b"/>
              <a:pathLst>
                <a:path w="37" h="117">
                  <a:moveTo>
                    <a:pt x="10" y="117"/>
                  </a:moveTo>
                  <a:lnTo>
                    <a:pt x="20" y="98"/>
                  </a:lnTo>
                  <a:lnTo>
                    <a:pt x="27" y="80"/>
                  </a:lnTo>
                  <a:lnTo>
                    <a:pt x="33" y="62"/>
                  </a:lnTo>
                  <a:lnTo>
                    <a:pt x="37" y="46"/>
                  </a:lnTo>
                  <a:lnTo>
                    <a:pt x="37" y="32"/>
                  </a:lnTo>
                  <a:lnTo>
                    <a:pt x="36" y="19"/>
                  </a:lnTo>
                  <a:lnTo>
                    <a:pt x="35" y="13"/>
                  </a:lnTo>
                  <a:lnTo>
                    <a:pt x="32" y="9"/>
                  </a:lnTo>
                  <a:lnTo>
                    <a:pt x="29" y="5"/>
                  </a:lnTo>
                  <a:lnTo>
                    <a:pt x="24" y="0"/>
                  </a:lnTo>
                  <a:lnTo>
                    <a:pt x="17" y="10"/>
                  </a:lnTo>
                  <a:lnTo>
                    <a:pt x="20" y="13"/>
                  </a:lnTo>
                  <a:lnTo>
                    <a:pt x="22" y="15"/>
                  </a:lnTo>
                  <a:lnTo>
                    <a:pt x="23" y="18"/>
                  </a:lnTo>
                  <a:lnTo>
                    <a:pt x="24" y="22"/>
                  </a:lnTo>
                  <a:lnTo>
                    <a:pt x="26" y="32"/>
                  </a:lnTo>
                  <a:lnTo>
                    <a:pt x="24" y="45"/>
                  </a:lnTo>
                  <a:lnTo>
                    <a:pt x="22" y="59"/>
                  </a:lnTo>
                  <a:lnTo>
                    <a:pt x="17" y="75"/>
                  </a:lnTo>
                  <a:lnTo>
                    <a:pt x="10" y="93"/>
                  </a:lnTo>
                  <a:lnTo>
                    <a:pt x="0" y="110"/>
                  </a:lnTo>
                  <a:lnTo>
                    <a:pt x="10" y="117"/>
                  </a:lnTo>
                  <a:close/>
                </a:path>
              </a:pathLst>
            </a:custGeom>
            <a:solidFill>
              <a:srgbClr val="0000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9" name="Freeform 779"/>
            <p:cNvSpPr>
              <a:spLocks/>
            </p:cNvSpPr>
            <p:nvPr/>
          </p:nvSpPr>
          <p:spPr bwMode="auto">
            <a:xfrm>
              <a:off x="7744364" y="2930198"/>
              <a:ext cx="117266" cy="79305"/>
            </a:xfrm>
            <a:custGeom>
              <a:avLst/>
              <a:gdLst/>
              <a:ahLst/>
              <a:cxnLst>
                <a:cxn ang="0">
                  <a:pos x="0" y="76"/>
                </a:cxn>
                <a:cxn ang="0">
                  <a:pos x="6" y="78"/>
                </a:cxn>
                <a:cxn ang="0">
                  <a:pos x="12" y="79"/>
                </a:cxn>
                <a:cxn ang="0">
                  <a:pos x="18" y="79"/>
                </a:cxn>
                <a:cxn ang="0">
                  <a:pos x="23" y="78"/>
                </a:cxn>
                <a:cxn ang="0">
                  <a:pos x="35" y="72"/>
                </a:cxn>
                <a:cxn ang="0">
                  <a:pos x="46" y="63"/>
                </a:cxn>
                <a:cxn ang="0">
                  <a:pos x="59" y="53"/>
                </a:cxn>
                <a:cxn ang="0">
                  <a:pos x="71" y="40"/>
                </a:cxn>
                <a:cxn ang="0">
                  <a:pos x="84" y="24"/>
                </a:cxn>
                <a:cxn ang="0">
                  <a:pos x="94" y="7"/>
                </a:cxn>
                <a:cxn ang="0">
                  <a:pos x="84" y="0"/>
                </a:cxn>
                <a:cxn ang="0">
                  <a:pos x="74" y="17"/>
                </a:cxn>
                <a:cxn ang="0">
                  <a:pos x="62" y="32"/>
                </a:cxn>
                <a:cxn ang="0">
                  <a:pos x="51" y="45"/>
                </a:cxn>
                <a:cxn ang="0">
                  <a:pos x="39" y="55"/>
                </a:cxn>
                <a:cxn ang="0">
                  <a:pos x="29" y="62"/>
                </a:cxn>
                <a:cxn ang="0">
                  <a:pos x="19" y="66"/>
                </a:cxn>
                <a:cxn ang="0">
                  <a:pos x="16" y="66"/>
                </a:cxn>
                <a:cxn ang="0">
                  <a:pos x="12" y="68"/>
                </a:cxn>
                <a:cxn ang="0">
                  <a:pos x="9" y="66"/>
                </a:cxn>
                <a:cxn ang="0">
                  <a:pos x="7" y="66"/>
                </a:cxn>
                <a:cxn ang="0">
                  <a:pos x="0" y="76"/>
                </a:cxn>
              </a:cxnLst>
              <a:rect l="0" t="0" r="r" b="b"/>
              <a:pathLst>
                <a:path w="94" h="79">
                  <a:moveTo>
                    <a:pt x="0" y="76"/>
                  </a:moveTo>
                  <a:lnTo>
                    <a:pt x="6" y="78"/>
                  </a:lnTo>
                  <a:lnTo>
                    <a:pt x="12" y="79"/>
                  </a:lnTo>
                  <a:lnTo>
                    <a:pt x="18" y="79"/>
                  </a:lnTo>
                  <a:lnTo>
                    <a:pt x="23" y="78"/>
                  </a:lnTo>
                  <a:lnTo>
                    <a:pt x="35" y="72"/>
                  </a:lnTo>
                  <a:lnTo>
                    <a:pt x="46" y="63"/>
                  </a:lnTo>
                  <a:lnTo>
                    <a:pt x="59" y="53"/>
                  </a:lnTo>
                  <a:lnTo>
                    <a:pt x="71" y="40"/>
                  </a:lnTo>
                  <a:lnTo>
                    <a:pt x="84" y="24"/>
                  </a:lnTo>
                  <a:lnTo>
                    <a:pt x="94" y="7"/>
                  </a:lnTo>
                  <a:lnTo>
                    <a:pt x="84" y="0"/>
                  </a:lnTo>
                  <a:lnTo>
                    <a:pt x="74" y="17"/>
                  </a:lnTo>
                  <a:lnTo>
                    <a:pt x="62" y="32"/>
                  </a:lnTo>
                  <a:lnTo>
                    <a:pt x="51" y="45"/>
                  </a:lnTo>
                  <a:lnTo>
                    <a:pt x="39" y="55"/>
                  </a:lnTo>
                  <a:lnTo>
                    <a:pt x="29" y="62"/>
                  </a:lnTo>
                  <a:lnTo>
                    <a:pt x="19" y="66"/>
                  </a:lnTo>
                  <a:lnTo>
                    <a:pt x="16" y="66"/>
                  </a:lnTo>
                  <a:lnTo>
                    <a:pt x="12" y="68"/>
                  </a:lnTo>
                  <a:lnTo>
                    <a:pt x="9" y="66"/>
                  </a:lnTo>
                  <a:lnTo>
                    <a:pt x="7" y="66"/>
                  </a:lnTo>
                  <a:lnTo>
                    <a:pt x="0" y="76"/>
                  </a:lnTo>
                  <a:close/>
                </a:path>
              </a:pathLst>
            </a:custGeom>
            <a:solidFill>
              <a:srgbClr val="0000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20" name="Freeform 780"/>
            <p:cNvSpPr>
              <a:spLocks/>
            </p:cNvSpPr>
            <p:nvPr/>
          </p:nvSpPr>
          <p:spPr bwMode="auto">
            <a:xfrm>
              <a:off x="7728190" y="2890044"/>
              <a:ext cx="47176" cy="116448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18" y="18"/>
                </a:cxn>
                <a:cxn ang="0">
                  <a:pos x="10" y="37"/>
                </a:cxn>
                <a:cxn ang="0">
                  <a:pos x="5" y="54"/>
                </a:cxn>
                <a:cxn ang="0">
                  <a:pos x="0" y="70"/>
                </a:cxn>
                <a:cxn ang="0">
                  <a:pos x="0" y="85"/>
                </a:cxn>
                <a:cxn ang="0">
                  <a:pos x="2" y="98"/>
                </a:cxn>
                <a:cxn ang="0">
                  <a:pos x="3" y="103"/>
                </a:cxn>
                <a:cxn ang="0">
                  <a:pos x="6" y="108"/>
                </a:cxn>
                <a:cxn ang="0">
                  <a:pos x="9" y="112"/>
                </a:cxn>
                <a:cxn ang="0">
                  <a:pos x="13" y="116"/>
                </a:cxn>
                <a:cxn ang="0">
                  <a:pos x="20" y="106"/>
                </a:cxn>
                <a:cxn ang="0">
                  <a:pos x="18" y="103"/>
                </a:cxn>
                <a:cxn ang="0">
                  <a:pos x="16" y="102"/>
                </a:cxn>
                <a:cxn ang="0">
                  <a:pos x="15" y="99"/>
                </a:cxn>
                <a:cxn ang="0">
                  <a:pos x="13" y="95"/>
                </a:cxn>
                <a:cxn ang="0">
                  <a:pos x="12" y="85"/>
                </a:cxn>
                <a:cxn ang="0">
                  <a:pos x="13" y="72"/>
                </a:cxn>
                <a:cxn ang="0">
                  <a:pos x="16" y="57"/>
                </a:cxn>
                <a:cxn ang="0">
                  <a:pos x="20" y="41"/>
                </a:cxn>
                <a:cxn ang="0">
                  <a:pos x="28" y="24"/>
                </a:cxn>
                <a:cxn ang="0">
                  <a:pos x="38" y="7"/>
                </a:cxn>
                <a:cxn ang="0">
                  <a:pos x="28" y="0"/>
                </a:cxn>
              </a:cxnLst>
              <a:rect l="0" t="0" r="r" b="b"/>
              <a:pathLst>
                <a:path w="38" h="116">
                  <a:moveTo>
                    <a:pt x="28" y="0"/>
                  </a:moveTo>
                  <a:lnTo>
                    <a:pt x="18" y="18"/>
                  </a:lnTo>
                  <a:lnTo>
                    <a:pt x="10" y="37"/>
                  </a:lnTo>
                  <a:lnTo>
                    <a:pt x="5" y="54"/>
                  </a:lnTo>
                  <a:lnTo>
                    <a:pt x="0" y="70"/>
                  </a:lnTo>
                  <a:lnTo>
                    <a:pt x="0" y="85"/>
                  </a:lnTo>
                  <a:lnTo>
                    <a:pt x="2" y="98"/>
                  </a:lnTo>
                  <a:lnTo>
                    <a:pt x="3" y="103"/>
                  </a:lnTo>
                  <a:lnTo>
                    <a:pt x="6" y="108"/>
                  </a:lnTo>
                  <a:lnTo>
                    <a:pt x="9" y="112"/>
                  </a:lnTo>
                  <a:lnTo>
                    <a:pt x="13" y="116"/>
                  </a:lnTo>
                  <a:lnTo>
                    <a:pt x="20" y="106"/>
                  </a:lnTo>
                  <a:lnTo>
                    <a:pt x="18" y="103"/>
                  </a:lnTo>
                  <a:lnTo>
                    <a:pt x="16" y="102"/>
                  </a:lnTo>
                  <a:lnTo>
                    <a:pt x="15" y="99"/>
                  </a:lnTo>
                  <a:lnTo>
                    <a:pt x="13" y="95"/>
                  </a:lnTo>
                  <a:lnTo>
                    <a:pt x="12" y="85"/>
                  </a:lnTo>
                  <a:lnTo>
                    <a:pt x="13" y="72"/>
                  </a:lnTo>
                  <a:lnTo>
                    <a:pt x="16" y="57"/>
                  </a:lnTo>
                  <a:lnTo>
                    <a:pt x="20" y="41"/>
                  </a:lnTo>
                  <a:lnTo>
                    <a:pt x="28" y="24"/>
                  </a:lnTo>
                  <a:lnTo>
                    <a:pt x="38" y="7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0000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21" name="Freeform 781"/>
            <p:cNvSpPr>
              <a:spLocks/>
            </p:cNvSpPr>
            <p:nvPr/>
          </p:nvSpPr>
          <p:spPr bwMode="auto">
            <a:xfrm>
              <a:off x="7763234" y="2816762"/>
              <a:ext cx="115917" cy="80309"/>
            </a:xfrm>
            <a:custGeom>
              <a:avLst/>
              <a:gdLst/>
              <a:ahLst/>
              <a:cxnLst>
                <a:cxn ang="0">
                  <a:pos x="93" y="3"/>
                </a:cxn>
                <a:cxn ang="0">
                  <a:pos x="88" y="2"/>
                </a:cxn>
                <a:cxn ang="0">
                  <a:pos x="82" y="0"/>
                </a:cxn>
                <a:cxn ang="0">
                  <a:pos x="76" y="0"/>
                </a:cxn>
                <a:cxn ang="0">
                  <a:pos x="70" y="2"/>
                </a:cxn>
                <a:cxn ang="0">
                  <a:pos x="59" y="8"/>
                </a:cxn>
                <a:cxn ang="0">
                  <a:pos x="47" y="15"/>
                </a:cxn>
                <a:cxn ang="0">
                  <a:pos x="34" y="26"/>
                </a:cxn>
                <a:cxn ang="0">
                  <a:pos x="23" y="39"/>
                </a:cxn>
                <a:cxn ang="0">
                  <a:pos x="10" y="55"/>
                </a:cxn>
                <a:cxn ang="0">
                  <a:pos x="0" y="73"/>
                </a:cxn>
                <a:cxn ang="0">
                  <a:pos x="10" y="80"/>
                </a:cxn>
                <a:cxn ang="0">
                  <a:pos x="20" y="62"/>
                </a:cxn>
                <a:cxn ang="0">
                  <a:pos x="31" y="48"/>
                </a:cxn>
                <a:cxn ang="0">
                  <a:pos x="43" y="35"/>
                </a:cxn>
                <a:cxn ang="0">
                  <a:pos x="54" y="25"/>
                </a:cxn>
                <a:cxn ang="0">
                  <a:pos x="65" y="18"/>
                </a:cxn>
                <a:cxn ang="0">
                  <a:pos x="75" y="13"/>
                </a:cxn>
                <a:cxn ang="0">
                  <a:pos x="78" y="12"/>
                </a:cxn>
                <a:cxn ang="0">
                  <a:pos x="82" y="12"/>
                </a:cxn>
                <a:cxn ang="0">
                  <a:pos x="85" y="13"/>
                </a:cxn>
                <a:cxn ang="0">
                  <a:pos x="86" y="13"/>
                </a:cxn>
                <a:cxn ang="0">
                  <a:pos x="93" y="3"/>
                </a:cxn>
              </a:cxnLst>
              <a:rect l="0" t="0" r="r" b="b"/>
              <a:pathLst>
                <a:path w="93" h="80">
                  <a:moveTo>
                    <a:pt x="93" y="3"/>
                  </a:moveTo>
                  <a:lnTo>
                    <a:pt x="88" y="2"/>
                  </a:lnTo>
                  <a:lnTo>
                    <a:pt x="82" y="0"/>
                  </a:lnTo>
                  <a:lnTo>
                    <a:pt x="76" y="0"/>
                  </a:lnTo>
                  <a:lnTo>
                    <a:pt x="70" y="2"/>
                  </a:lnTo>
                  <a:lnTo>
                    <a:pt x="59" y="8"/>
                  </a:lnTo>
                  <a:lnTo>
                    <a:pt x="47" y="15"/>
                  </a:lnTo>
                  <a:lnTo>
                    <a:pt x="34" y="26"/>
                  </a:lnTo>
                  <a:lnTo>
                    <a:pt x="23" y="39"/>
                  </a:lnTo>
                  <a:lnTo>
                    <a:pt x="10" y="55"/>
                  </a:lnTo>
                  <a:lnTo>
                    <a:pt x="0" y="73"/>
                  </a:lnTo>
                  <a:lnTo>
                    <a:pt x="10" y="80"/>
                  </a:lnTo>
                  <a:lnTo>
                    <a:pt x="20" y="62"/>
                  </a:lnTo>
                  <a:lnTo>
                    <a:pt x="31" y="48"/>
                  </a:lnTo>
                  <a:lnTo>
                    <a:pt x="43" y="35"/>
                  </a:lnTo>
                  <a:lnTo>
                    <a:pt x="54" y="25"/>
                  </a:lnTo>
                  <a:lnTo>
                    <a:pt x="65" y="18"/>
                  </a:lnTo>
                  <a:lnTo>
                    <a:pt x="75" y="13"/>
                  </a:lnTo>
                  <a:lnTo>
                    <a:pt x="78" y="12"/>
                  </a:lnTo>
                  <a:lnTo>
                    <a:pt x="82" y="12"/>
                  </a:lnTo>
                  <a:lnTo>
                    <a:pt x="85" y="13"/>
                  </a:lnTo>
                  <a:lnTo>
                    <a:pt x="86" y="13"/>
                  </a:lnTo>
                  <a:lnTo>
                    <a:pt x="93" y="3"/>
                  </a:lnTo>
                  <a:close/>
                </a:path>
              </a:pathLst>
            </a:custGeom>
            <a:solidFill>
              <a:srgbClr val="0000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22" name="Freeform 782"/>
            <p:cNvSpPr>
              <a:spLocks/>
            </p:cNvSpPr>
            <p:nvPr/>
          </p:nvSpPr>
          <p:spPr bwMode="auto">
            <a:xfrm>
              <a:off x="7862977" y="2882013"/>
              <a:ext cx="155006" cy="181699"/>
            </a:xfrm>
            <a:custGeom>
              <a:avLst/>
              <a:gdLst/>
              <a:ahLst/>
              <a:cxnLst>
                <a:cxn ang="0">
                  <a:pos x="113" y="3"/>
                </a:cxn>
                <a:cxn ang="0">
                  <a:pos x="116" y="6"/>
                </a:cxn>
                <a:cxn ang="0">
                  <a:pos x="119" y="9"/>
                </a:cxn>
                <a:cxn ang="0">
                  <a:pos x="122" y="13"/>
                </a:cxn>
                <a:cxn ang="0">
                  <a:pos x="123" y="18"/>
                </a:cxn>
                <a:cxn ang="0">
                  <a:pos x="125" y="29"/>
                </a:cxn>
                <a:cxn ang="0">
                  <a:pos x="123" y="44"/>
                </a:cxn>
                <a:cxn ang="0">
                  <a:pos x="120" y="58"/>
                </a:cxn>
                <a:cxn ang="0">
                  <a:pos x="114" y="75"/>
                </a:cxn>
                <a:cxn ang="0">
                  <a:pos x="107" y="93"/>
                </a:cxn>
                <a:cxn ang="0">
                  <a:pos x="97" y="111"/>
                </a:cxn>
                <a:cxn ang="0">
                  <a:pos x="87" y="129"/>
                </a:cxn>
                <a:cxn ang="0">
                  <a:pos x="75" y="143"/>
                </a:cxn>
                <a:cxn ang="0">
                  <a:pos x="64" y="156"/>
                </a:cxn>
                <a:cxn ang="0">
                  <a:pos x="51" y="166"/>
                </a:cxn>
                <a:cxn ang="0">
                  <a:pos x="39" y="175"/>
                </a:cxn>
                <a:cxn ang="0">
                  <a:pos x="29" y="179"/>
                </a:cxn>
                <a:cxn ang="0">
                  <a:pos x="25" y="181"/>
                </a:cxn>
                <a:cxn ang="0">
                  <a:pos x="21" y="181"/>
                </a:cxn>
                <a:cxn ang="0">
                  <a:pos x="16" y="179"/>
                </a:cxn>
                <a:cxn ang="0">
                  <a:pos x="12" y="178"/>
                </a:cxn>
                <a:cxn ang="0">
                  <a:pos x="9" y="176"/>
                </a:cxn>
                <a:cxn ang="0">
                  <a:pos x="6" y="172"/>
                </a:cxn>
                <a:cxn ang="0">
                  <a:pos x="3" y="168"/>
                </a:cxn>
                <a:cxn ang="0">
                  <a:pos x="2" y="163"/>
                </a:cxn>
                <a:cxn ang="0">
                  <a:pos x="0" y="152"/>
                </a:cxn>
                <a:cxn ang="0">
                  <a:pos x="2" y="139"/>
                </a:cxn>
                <a:cxn ang="0">
                  <a:pos x="5" y="123"/>
                </a:cxn>
                <a:cxn ang="0">
                  <a:pos x="11" y="106"/>
                </a:cxn>
                <a:cxn ang="0">
                  <a:pos x="18" y="88"/>
                </a:cxn>
                <a:cxn ang="0">
                  <a:pos x="28" y="71"/>
                </a:cxn>
                <a:cxn ang="0">
                  <a:pos x="38" y="54"/>
                </a:cxn>
                <a:cxn ang="0">
                  <a:pos x="50" y="38"/>
                </a:cxn>
                <a:cxn ang="0">
                  <a:pos x="61" y="25"/>
                </a:cxn>
                <a:cxn ang="0">
                  <a:pos x="74" y="15"/>
                </a:cxn>
                <a:cxn ang="0">
                  <a:pos x="84" y="8"/>
                </a:cxn>
                <a:cxn ang="0">
                  <a:pos x="96" y="2"/>
                </a:cxn>
                <a:cxn ang="0">
                  <a:pos x="100" y="2"/>
                </a:cxn>
                <a:cxn ang="0">
                  <a:pos x="104" y="0"/>
                </a:cxn>
                <a:cxn ang="0">
                  <a:pos x="109" y="2"/>
                </a:cxn>
                <a:cxn ang="0">
                  <a:pos x="113" y="3"/>
                </a:cxn>
              </a:cxnLst>
              <a:rect l="0" t="0" r="r" b="b"/>
              <a:pathLst>
                <a:path w="125" h="181">
                  <a:moveTo>
                    <a:pt x="113" y="3"/>
                  </a:moveTo>
                  <a:lnTo>
                    <a:pt x="116" y="6"/>
                  </a:lnTo>
                  <a:lnTo>
                    <a:pt x="119" y="9"/>
                  </a:lnTo>
                  <a:lnTo>
                    <a:pt x="122" y="13"/>
                  </a:lnTo>
                  <a:lnTo>
                    <a:pt x="123" y="18"/>
                  </a:lnTo>
                  <a:lnTo>
                    <a:pt x="125" y="29"/>
                  </a:lnTo>
                  <a:lnTo>
                    <a:pt x="123" y="44"/>
                  </a:lnTo>
                  <a:lnTo>
                    <a:pt x="120" y="58"/>
                  </a:lnTo>
                  <a:lnTo>
                    <a:pt x="114" y="75"/>
                  </a:lnTo>
                  <a:lnTo>
                    <a:pt x="107" y="93"/>
                  </a:lnTo>
                  <a:lnTo>
                    <a:pt x="97" y="111"/>
                  </a:lnTo>
                  <a:lnTo>
                    <a:pt x="87" y="129"/>
                  </a:lnTo>
                  <a:lnTo>
                    <a:pt x="75" y="143"/>
                  </a:lnTo>
                  <a:lnTo>
                    <a:pt x="64" y="156"/>
                  </a:lnTo>
                  <a:lnTo>
                    <a:pt x="51" y="166"/>
                  </a:lnTo>
                  <a:lnTo>
                    <a:pt x="39" y="175"/>
                  </a:lnTo>
                  <a:lnTo>
                    <a:pt x="29" y="179"/>
                  </a:lnTo>
                  <a:lnTo>
                    <a:pt x="25" y="181"/>
                  </a:lnTo>
                  <a:lnTo>
                    <a:pt x="21" y="181"/>
                  </a:lnTo>
                  <a:lnTo>
                    <a:pt x="16" y="179"/>
                  </a:lnTo>
                  <a:lnTo>
                    <a:pt x="12" y="178"/>
                  </a:lnTo>
                  <a:lnTo>
                    <a:pt x="9" y="176"/>
                  </a:lnTo>
                  <a:lnTo>
                    <a:pt x="6" y="172"/>
                  </a:lnTo>
                  <a:lnTo>
                    <a:pt x="3" y="168"/>
                  </a:lnTo>
                  <a:lnTo>
                    <a:pt x="2" y="163"/>
                  </a:lnTo>
                  <a:lnTo>
                    <a:pt x="0" y="152"/>
                  </a:lnTo>
                  <a:lnTo>
                    <a:pt x="2" y="139"/>
                  </a:lnTo>
                  <a:lnTo>
                    <a:pt x="5" y="123"/>
                  </a:lnTo>
                  <a:lnTo>
                    <a:pt x="11" y="106"/>
                  </a:lnTo>
                  <a:lnTo>
                    <a:pt x="18" y="88"/>
                  </a:lnTo>
                  <a:lnTo>
                    <a:pt x="28" y="71"/>
                  </a:lnTo>
                  <a:lnTo>
                    <a:pt x="38" y="54"/>
                  </a:lnTo>
                  <a:lnTo>
                    <a:pt x="50" y="38"/>
                  </a:lnTo>
                  <a:lnTo>
                    <a:pt x="61" y="25"/>
                  </a:lnTo>
                  <a:lnTo>
                    <a:pt x="74" y="15"/>
                  </a:lnTo>
                  <a:lnTo>
                    <a:pt x="84" y="8"/>
                  </a:lnTo>
                  <a:lnTo>
                    <a:pt x="96" y="2"/>
                  </a:lnTo>
                  <a:lnTo>
                    <a:pt x="100" y="2"/>
                  </a:lnTo>
                  <a:lnTo>
                    <a:pt x="104" y="0"/>
                  </a:lnTo>
                  <a:lnTo>
                    <a:pt x="109" y="2"/>
                  </a:lnTo>
                  <a:lnTo>
                    <a:pt x="113" y="3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23" name="Freeform 783"/>
            <p:cNvSpPr>
              <a:spLocks/>
            </p:cNvSpPr>
            <p:nvPr/>
          </p:nvSpPr>
          <p:spPr bwMode="auto">
            <a:xfrm>
              <a:off x="7977547" y="2879002"/>
              <a:ext cx="47175" cy="117451"/>
            </a:xfrm>
            <a:custGeom>
              <a:avLst/>
              <a:gdLst/>
              <a:ahLst/>
              <a:cxnLst>
                <a:cxn ang="0">
                  <a:pos x="10" y="117"/>
                </a:cxn>
                <a:cxn ang="0">
                  <a:pos x="20" y="99"/>
                </a:cxn>
                <a:cxn ang="0">
                  <a:pos x="27" y="80"/>
                </a:cxn>
                <a:cxn ang="0">
                  <a:pos x="33" y="62"/>
                </a:cxn>
                <a:cxn ang="0">
                  <a:pos x="36" y="47"/>
                </a:cxn>
                <a:cxn ang="0">
                  <a:pos x="37" y="32"/>
                </a:cxn>
                <a:cxn ang="0">
                  <a:pos x="36" y="21"/>
                </a:cxn>
                <a:cxn ang="0">
                  <a:pos x="33" y="13"/>
                </a:cxn>
                <a:cxn ang="0">
                  <a:pos x="32" y="9"/>
                </a:cxn>
                <a:cxn ang="0">
                  <a:pos x="27" y="5"/>
                </a:cxn>
                <a:cxn ang="0">
                  <a:pos x="23" y="0"/>
                </a:cxn>
                <a:cxn ang="0">
                  <a:pos x="17" y="12"/>
                </a:cxn>
                <a:cxn ang="0">
                  <a:pos x="19" y="13"/>
                </a:cxn>
                <a:cxn ang="0">
                  <a:pos x="21" y="15"/>
                </a:cxn>
                <a:cxn ang="0">
                  <a:pos x="23" y="18"/>
                </a:cxn>
                <a:cxn ang="0">
                  <a:pos x="24" y="22"/>
                </a:cxn>
                <a:cxn ang="0">
                  <a:pos x="24" y="32"/>
                </a:cxn>
                <a:cxn ang="0">
                  <a:pos x="24" y="45"/>
                </a:cxn>
                <a:cxn ang="0">
                  <a:pos x="21" y="60"/>
                </a:cxn>
                <a:cxn ang="0">
                  <a:pos x="16" y="77"/>
                </a:cxn>
                <a:cxn ang="0">
                  <a:pos x="8" y="93"/>
                </a:cxn>
                <a:cxn ang="0">
                  <a:pos x="0" y="112"/>
                </a:cxn>
                <a:cxn ang="0">
                  <a:pos x="10" y="117"/>
                </a:cxn>
              </a:cxnLst>
              <a:rect l="0" t="0" r="r" b="b"/>
              <a:pathLst>
                <a:path w="37" h="117">
                  <a:moveTo>
                    <a:pt x="10" y="117"/>
                  </a:moveTo>
                  <a:lnTo>
                    <a:pt x="20" y="99"/>
                  </a:lnTo>
                  <a:lnTo>
                    <a:pt x="27" y="80"/>
                  </a:lnTo>
                  <a:lnTo>
                    <a:pt x="33" y="62"/>
                  </a:lnTo>
                  <a:lnTo>
                    <a:pt x="36" y="47"/>
                  </a:lnTo>
                  <a:lnTo>
                    <a:pt x="37" y="32"/>
                  </a:lnTo>
                  <a:lnTo>
                    <a:pt x="36" y="21"/>
                  </a:lnTo>
                  <a:lnTo>
                    <a:pt x="33" y="13"/>
                  </a:lnTo>
                  <a:lnTo>
                    <a:pt x="32" y="9"/>
                  </a:lnTo>
                  <a:lnTo>
                    <a:pt x="27" y="5"/>
                  </a:lnTo>
                  <a:lnTo>
                    <a:pt x="23" y="0"/>
                  </a:lnTo>
                  <a:lnTo>
                    <a:pt x="17" y="12"/>
                  </a:lnTo>
                  <a:lnTo>
                    <a:pt x="19" y="13"/>
                  </a:lnTo>
                  <a:lnTo>
                    <a:pt x="21" y="15"/>
                  </a:lnTo>
                  <a:lnTo>
                    <a:pt x="23" y="18"/>
                  </a:lnTo>
                  <a:lnTo>
                    <a:pt x="24" y="22"/>
                  </a:lnTo>
                  <a:lnTo>
                    <a:pt x="24" y="32"/>
                  </a:lnTo>
                  <a:lnTo>
                    <a:pt x="24" y="45"/>
                  </a:lnTo>
                  <a:lnTo>
                    <a:pt x="21" y="60"/>
                  </a:lnTo>
                  <a:lnTo>
                    <a:pt x="16" y="77"/>
                  </a:lnTo>
                  <a:lnTo>
                    <a:pt x="8" y="93"/>
                  </a:lnTo>
                  <a:lnTo>
                    <a:pt x="0" y="112"/>
                  </a:lnTo>
                  <a:lnTo>
                    <a:pt x="10" y="117"/>
                  </a:lnTo>
                  <a:close/>
                </a:path>
              </a:pathLst>
            </a:custGeom>
            <a:solidFill>
              <a:srgbClr val="0000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24" name="Freeform 784"/>
            <p:cNvSpPr>
              <a:spLocks/>
            </p:cNvSpPr>
            <p:nvPr/>
          </p:nvSpPr>
          <p:spPr bwMode="auto">
            <a:xfrm>
              <a:off x="7873760" y="2991434"/>
              <a:ext cx="117266" cy="77297"/>
            </a:xfrm>
            <a:custGeom>
              <a:avLst/>
              <a:gdLst/>
              <a:ahLst/>
              <a:cxnLst>
                <a:cxn ang="0">
                  <a:pos x="0" y="75"/>
                </a:cxn>
                <a:cxn ang="0">
                  <a:pos x="4" y="76"/>
                </a:cxn>
                <a:cxn ang="0">
                  <a:pos x="10" y="77"/>
                </a:cxn>
                <a:cxn ang="0">
                  <a:pos x="16" y="77"/>
                </a:cxn>
                <a:cxn ang="0">
                  <a:pos x="23" y="76"/>
                </a:cxn>
                <a:cxn ang="0">
                  <a:pos x="35" y="70"/>
                </a:cxn>
                <a:cxn ang="0">
                  <a:pos x="46" y="63"/>
                </a:cxn>
                <a:cxn ang="0">
                  <a:pos x="58" y="51"/>
                </a:cxn>
                <a:cxn ang="0">
                  <a:pos x="71" y="38"/>
                </a:cxn>
                <a:cxn ang="0">
                  <a:pos x="82" y="23"/>
                </a:cxn>
                <a:cxn ang="0">
                  <a:pos x="94" y="5"/>
                </a:cxn>
                <a:cxn ang="0">
                  <a:pos x="84" y="0"/>
                </a:cxn>
                <a:cxn ang="0">
                  <a:pos x="72" y="15"/>
                </a:cxn>
                <a:cxn ang="0">
                  <a:pos x="61" y="30"/>
                </a:cxn>
                <a:cxn ang="0">
                  <a:pos x="51" y="43"/>
                </a:cxn>
                <a:cxn ang="0">
                  <a:pos x="39" y="53"/>
                </a:cxn>
                <a:cxn ang="0">
                  <a:pos x="28" y="60"/>
                </a:cxn>
                <a:cxn ang="0">
                  <a:pos x="19" y="64"/>
                </a:cxn>
                <a:cxn ang="0">
                  <a:pos x="15" y="66"/>
                </a:cxn>
                <a:cxn ang="0">
                  <a:pos x="12" y="66"/>
                </a:cxn>
                <a:cxn ang="0">
                  <a:pos x="9" y="64"/>
                </a:cxn>
                <a:cxn ang="0">
                  <a:pos x="6" y="64"/>
                </a:cxn>
                <a:cxn ang="0">
                  <a:pos x="0" y="75"/>
                </a:cxn>
              </a:cxnLst>
              <a:rect l="0" t="0" r="r" b="b"/>
              <a:pathLst>
                <a:path w="94" h="77">
                  <a:moveTo>
                    <a:pt x="0" y="75"/>
                  </a:moveTo>
                  <a:lnTo>
                    <a:pt x="4" y="76"/>
                  </a:lnTo>
                  <a:lnTo>
                    <a:pt x="10" y="77"/>
                  </a:lnTo>
                  <a:lnTo>
                    <a:pt x="16" y="77"/>
                  </a:lnTo>
                  <a:lnTo>
                    <a:pt x="23" y="76"/>
                  </a:lnTo>
                  <a:lnTo>
                    <a:pt x="35" y="70"/>
                  </a:lnTo>
                  <a:lnTo>
                    <a:pt x="46" y="63"/>
                  </a:lnTo>
                  <a:lnTo>
                    <a:pt x="58" y="51"/>
                  </a:lnTo>
                  <a:lnTo>
                    <a:pt x="71" y="38"/>
                  </a:lnTo>
                  <a:lnTo>
                    <a:pt x="82" y="23"/>
                  </a:lnTo>
                  <a:lnTo>
                    <a:pt x="94" y="5"/>
                  </a:lnTo>
                  <a:lnTo>
                    <a:pt x="84" y="0"/>
                  </a:lnTo>
                  <a:lnTo>
                    <a:pt x="72" y="15"/>
                  </a:lnTo>
                  <a:lnTo>
                    <a:pt x="61" y="30"/>
                  </a:lnTo>
                  <a:lnTo>
                    <a:pt x="51" y="43"/>
                  </a:lnTo>
                  <a:lnTo>
                    <a:pt x="39" y="53"/>
                  </a:lnTo>
                  <a:lnTo>
                    <a:pt x="28" y="60"/>
                  </a:lnTo>
                  <a:lnTo>
                    <a:pt x="19" y="64"/>
                  </a:lnTo>
                  <a:lnTo>
                    <a:pt x="15" y="66"/>
                  </a:lnTo>
                  <a:lnTo>
                    <a:pt x="12" y="66"/>
                  </a:lnTo>
                  <a:lnTo>
                    <a:pt x="9" y="64"/>
                  </a:lnTo>
                  <a:lnTo>
                    <a:pt x="6" y="64"/>
                  </a:lnTo>
                  <a:lnTo>
                    <a:pt x="0" y="75"/>
                  </a:lnTo>
                  <a:close/>
                </a:path>
              </a:pathLst>
            </a:custGeom>
            <a:solidFill>
              <a:srgbClr val="0000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25" name="Freeform 785"/>
            <p:cNvSpPr>
              <a:spLocks/>
            </p:cNvSpPr>
            <p:nvPr/>
          </p:nvSpPr>
          <p:spPr bwMode="auto">
            <a:xfrm>
              <a:off x="7856238" y="2950275"/>
              <a:ext cx="45828" cy="116448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17" y="17"/>
                </a:cxn>
                <a:cxn ang="0">
                  <a:pos x="10" y="36"/>
                </a:cxn>
                <a:cxn ang="0">
                  <a:pos x="4" y="54"/>
                </a:cxn>
                <a:cxn ang="0">
                  <a:pos x="1" y="69"/>
                </a:cxn>
                <a:cxn ang="0">
                  <a:pos x="0" y="84"/>
                </a:cxn>
                <a:cxn ang="0">
                  <a:pos x="1" y="97"/>
                </a:cxn>
                <a:cxn ang="0">
                  <a:pos x="3" y="103"/>
                </a:cxn>
                <a:cxn ang="0">
                  <a:pos x="5" y="108"/>
                </a:cxn>
                <a:cxn ang="0">
                  <a:pos x="10" y="113"/>
                </a:cxn>
                <a:cxn ang="0">
                  <a:pos x="14" y="116"/>
                </a:cxn>
                <a:cxn ang="0">
                  <a:pos x="20" y="105"/>
                </a:cxn>
                <a:cxn ang="0">
                  <a:pos x="18" y="104"/>
                </a:cxn>
                <a:cxn ang="0">
                  <a:pos x="16" y="101"/>
                </a:cxn>
                <a:cxn ang="0">
                  <a:pos x="14" y="98"/>
                </a:cxn>
                <a:cxn ang="0">
                  <a:pos x="13" y="94"/>
                </a:cxn>
                <a:cxn ang="0">
                  <a:pos x="13" y="84"/>
                </a:cxn>
                <a:cxn ang="0">
                  <a:pos x="13" y="71"/>
                </a:cxn>
                <a:cxn ang="0">
                  <a:pos x="16" y="56"/>
                </a:cxn>
                <a:cxn ang="0">
                  <a:pos x="21" y="41"/>
                </a:cxn>
                <a:cxn ang="0">
                  <a:pos x="29" y="23"/>
                </a:cxn>
                <a:cxn ang="0">
                  <a:pos x="37" y="6"/>
                </a:cxn>
                <a:cxn ang="0">
                  <a:pos x="27" y="0"/>
                </a:cxn>
              </a:cxnLst>
              <a:rect l="0" t="0" r="r" b="b"/>
              <a:pathLst>
                <a:path w="37" h="116">
                  <a:moveTo>
                    <a:pt x="27" y="0"/>
                  </a:moveTo>
                  <a:lnTo>
                    <a:pt x="17" y="17"/>
                  </a:lnTo>
                  <a:lnTo>
                    <a:pt x="10" y="36"/>
                  </a:lnTo>
                  <a:lnTo>
                    <a:pt x="4" y="54"/>
                  </a:lnTo>
                  <a:lnTo>
                    <a:pt x="1" y="69"/>
                  </a:lnTo>
                  <a:lnTo>
                    <a:pt x="0" y="84"/>
                  </a:lnTo>
                  <a:lnTo>
                    <a:pt x="1" y="97"/>
                  </a:lnTo>
                  <a:lnTo>
                    <a:pt x="3" y="103"/>
                  </a:lnTo>
                  <a:lnTo>
                    <a:pt x="5" y="108"/>
                  </a:lnTo>
                  <a:lnTo>
                    <a:pt x="10" y="113"/>
                  </a:lnTo>
                  <a:lnTo>
                    <a:pt x="14" y="116"/>
                  </a:lnTo>
                  <a:lnTo>
                    <a:pt x="20" y="105"/>
                  </a:lnTo>
                  <a:lnTo>
                    <a:pt x="18" y="104"/>
                  </a:lnTo>
                  <a:lnTo>
                    <a:pt x="16" y="101"/>
                  </a:lnTo>
                  <a:lnTo>
                    <a:pt x="14" y="98"/>
                  </a:lnTo>
                  <a:lnTo>
                    <a:pt x="13" y="94"/>
                  </a:lnTo>
                  <a:lnTo>
                    <a:pt x="13" y="84"/>
                  </a:lnTo>
                  <a:lnTo>
                    <a:pt x="13" y="71"/>
                  </a:lnTo>
                  <a:lnTo>
                    <a:pt x="16" y="56"/>
                  </a:lnTo>
                  <a:lnTo>
                    <a:pt x="21" y="41"/>
                  </a:lnTo>
                  <a:lnTo>
                    <a:pt x="29" y="23"/>
                  </a:lnTo>
                  <a:lnTo>
                    <a:pt x="37" y="6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000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26" name="Freeform 786"/>
            <p:cNvSpPr>
              <a:spLocks/>
            </p:cNvSpPr>
            <p:nvPr/>
          </p:nvSpPr>
          <p:spPr bwMode="auto">
            <a:xfrm>
              <a:off x="7889935" y="2876994"/>
              <a:ext cx="117266" cy="79305"/>
            </a:xfrm>
            <a:custGeom>
              <a:avLst/>
              <a:gdLst/>
              <a:ahLst/>
              <a:cxnLst>
                <a:cxn ang="0">
                  <a:pos x="94" y="2"/>
                </a:cxn>
                <a:cxn ang="0">
                  <a:pos x="88" y="1"/>
                </a:cxn>
                <a:cxn ang="0">
                  <a:pos x="84" y="0"/>
                </a:cxn>
                <a:cxn ang="0">
                  <a:pos x="78" y="0"/>
                </a:cxn>
                <a:cxn ang="0">
                  <a:pos x="71" y="1"/>
                </a:cxn>
                <a:cxn ang="0">
                  <a:pos x="59" y="7"/>
                </a:cxn>
                <a:cxn ang="0">
                  <a:pos x="48" y="15"/>
                </a:cxn>
                <a:cxn ang="0">
                  <a:pos x="35" y="26"/>
                </a:cxn>
                <a:cxn ang="0">
                  <a:pos x="23" y="40"/>
                </a:cxn>
                <a:cxn ang="0">
                  <a:pos x="12" y="54"/>
                </a:cxn>
                <a:cxn ang="0">
                  <a:pos x="0" y="73"/>
                </a:cxn>
                <a:cxn ang="0">
                  <a:pos x="10" y="79"/>
                </a:cxn>
                <a:cxn ang="0">
                  <a:pos x="22" y="62"/>
                </a:cxn>
                <a:cxn ang="0">
                  <a:pos x="32" y="47"/>
                </a:cxn>
                <a:cxn ang="0">
                  <a:pos x="43" y="34"/>
                </a:cxn>
                <a:cxn ang="0">
                  <a:pos x="55" y="24"/>
                </a:cxn>
                <a:cxn ang="0">
                  <a:pos x="65" y="17"/>
                </a:cxn>
                <a:cxn ang="0">
                  <a:pos x="75" y="13"/>
                </a:cxn>
                <a:cxn ang="0">
                  <a:pos x="79" y="13"/>
                </a:cxn>
                <a:cxn ang="0">
                  <a:pos x="82" y="13"/>
                </a:cxn>
                <a:cxn ang="0">
                  <a:pos x="85" y="13"/>
                </a:cxn>
                <a:cxn ang="0">
                  <a:pos x="88" y="14"/>
                </a:cxn>
                <a:cxn ang="0">
                  <a:pos x="94" y="2"/>
                </a:cxn>
              </a:cxnLst>
              <a:rect l="0" t="0" r="r" b="b"/>
              <a:pathLst>
                <a:path w="94" h="79">
                  <a:moveTo>
                    <a:pt x="94" y="2"/>
                  </a:moveTo>
                  <a:lnTo>
                    <a:pt x="88" y="1"/>
                  </a:lnTo>
                  <a:lnTo>
                    <a:pt x="84" y="0"/>
                  </a:lnTo>
                  <a:lnTo>
                    <a:pt x="78" y="0"/>
                  </a:lnTo>
                  <a:lnTo>
                    <a:pt x="71" y="1"/>
                  </a:lnTo>
                  <a:lnTo>
                    <a:pt x="59" y="7"/>
                  </a:lnTo>
                  <a:lnTo>
                    <a:pt x="48" y="15"/>
                  </a:lnTo>
                  <a:lnTo>
                    <a:pt x="35" y="26"/>
                  </a:lnTo>
                  <a:lnTo>
                    <a:pt x="23" y="40"/>
                  </a:lnTo>
                  <a:lnTo>
                    <a:pt x="12" y="54"/>
                  </a:lnTo>
                  <a:lnTo>
                    <a:pt x="0" y="73"/>
                  </a:lnTo>
                  <a:lnTo>
                    <a:pt x="10" y="79"/>
                  </a:lnTo>
                  <a:lnTo>
                    <a:pt x="22" y="62"/>
                  </a:lnTo>
                  <a:lnTo>
                    <a:pt x="32" y="47"/>
                  </a:lnTo>
                  <a:lnTo>
                    <a:pt x="43" y="34"/>
                  </a:lnTo>
                  <a:lnTo>
                    <a:pt x="55" y="24"/>
                  </a:lnTo>
                  <a:lnTo>
                    <a:pt x="65" y="17"/>
                  </a:lnTo>
                  <a:lnTo>
                    <a:pt x="75" y="13"/>
                  </a:lnTo>
                  <a:lnTo>
                    <a:pt x="79" y="13"/>
                  </a:lnTo>
                  <a:lnTo>
                    <a:pt x="82" y="13"/>
                  </a:lnTo>
                  <a:lnTo>
                    <a:pt x="85" y="13"/>
                  </a:lnTo>
                  <a:lnTo>
                    <a:pt x="88" y="14"/>
                  </a:lnTo>
                  <a:lnTo>
                    <a:pt x="94" y="2"/>
                  </a:lnTo>
                  <a:close/>
                </a:path>
              </a:pathLst>
            </a:custGeom>
            <a:solidFill>
              <a:srgbClr val="0000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27" name="Freeform 787"/>
            <p:cNvSpPr>
              <a:spLocks/>
            </p:cNvSpPr>
            <p:nvPr/>
          </p:nvSpPr>
          <p:spPr bwMode="auto">
            <a:xfrm>
              <a:off x="7817150" y="2898075"/>
              <a:ext cx="99743" cy="108417"/>
            </a:xfrm>
            <a:custGeom>
              <a:avLst/>
              <a:gdLst/>
              <a:ahLst/>
              <a:cxnLst>
                <a:cxn ang="0">
                  <a:pos x="60" y="0"/>
                </a:cxn>
                <a:cxn ang="0">
                  <a:pos x="80" y="13"/>
                </a:cxn>
                <a:cxn ang="0">
                  <a:pos x="22" y="108"/>
                </a:cxn>
                <a:cxn ang="0">
                  <a:pos x="0" y="94"/>
                </a:cxn>
                <a:cxn ang="0">
                  <a:pos x="60" y="0"/>
                </a:cxn>
              </a:cxnLst>
              <a:rect l="0" t="0" r="r" b="b"/>
              <a:pathLst>
                <a:path w="80" h="108">
                  <a:moveTo>
                    <a:pt x="60" y="0"/>
                  </a:moveTo>
                  <a:lnTo>
                    <a:pt x="80" y="13"/>
                  </a:lnTo>
                  <a:lnTo>
                    <a:pt x="22" y="108"/>
                  </a:lnTo>
                  <a:lnTo>
                    <a:pt x="0" y="94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28" name="Freeform 788"/>
            <p:cNvSpPr>
              <a:spLocks/>
            </p:cNvSpPr>
            <p:nvPr/>
          </p:nvSpPr>
          <p:spPr bwMode="auto">
            <a:xfrm>
              <a:off x="7817150" y="2898075"/>
              <a:ext cx="99743" cy="108417"/>
            </a:xfrm>
            <a:custGeom>
              <a:avLst/>
              <a:gdLst/>
              <a:ahLst/>
              <a:cxnLst>
                <a:cxn ang="0">
                  <a:pos x="60" y="0"/>
                </a:cxn>
                <a:cxn ang="0">
                  <a:pos x="80" y="13"/>
                </a:cxn>
                <a:cxn ang="0">
                  <a:pos x="22" y="108"/>
                </a:cxn>
                <a:cxn ang="0">
                  <a:pos x="0" y="94"/>
                </a:cxn>
                <a:cxn ang="0">
                  <a:pos x="60" y="0"/>
                </a:cxn>
              </a:cxnLst>
              <a:rect l="0" t="0" r="r" b="b"/>
              <a:pathLst>
                <a:path w="80" h="108">
                  <a:moveTo>
                    <a:pt x="60" y="0"/>
                  </a:moveTo>
                  <a:lnTo>
                    <a:pt x="80" y="13"/>
                  </a:lnTo>
                  <a:lnTo>
                    <a:pt x="22" y="108"/>
                  </a:lnTo>
                  <a:lnTo>
                    <a:pt x="0" y="94"/>
                  </a:lnTo>
                  <a:lnTo>
                    <a:pt x="60" y="0"/>
                  </a:lnTo>
                </a:path>
              </a:pathLst>
            </a:custGeom>
            <a:noFill/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29" name="Freeform 789"/>
            <p:cNvSpPr>
              <a:spLocks/>
            </p:cNvSpPr>
            <p:nvPr/>
          </p:nvSpPr>
          <p:spPr bwMode="auto">
            <a:xfrm>
              <a:off x="7730885" y="2778616"/>
              <a:ext cx="292490" cy="328262"/>
            </a:xfrm>
            <a:custGeom>
              <a:avLst/>
              <a:gdLst/>
              <a:ahLst/>
              <a:cxnLst>
                <a:cxn ang="0">
                  <a:pos x="4" y="324"/>
                </a:cxn>
                <a:cxn ang="0">
                  <a:pos x="10" y="327"/>
                </a:cxn>
                <a:cxn ang="0">
                  <a:pos x="235" y="5"/>
                </a:cxn>
                <a:cxn ang="0">
                  <a:pos x="225" y="0"/>
                </a:cxn>
                <a:cxn ang="0">
                  <a:pos x="0" y="320"/>
                </a:cxn>
                <a:cxn ang="0">
                  <a:pos x="4" y="324"/>
                </a:cxn>
              </a:cxnLst>
              <a:rect l="0" t="0" r="r" b="b"/>
              <a:pathLst>
                <a:path w="235" h="327">
                  <a:moveTo>
                    <a:pt x="4" y="324"/>
                  </a:moveTo>
                  <a:lnTo>
                    <a:pt x="10" y="327"/>
                  </a:lnTo>
                  <a:lnTo>
                    <a:pt x="235" y="5"/>
                  </a:lnTo>
                  <a:lnTo>
                    <a:pt x="225" y="0"/>
                  </a:lnTo>
                  <a:lnTo>
                    <a:pt x="0" y="320"/>
                  </a:lnTo>
                  <a:lnTo>
                    <a:pt x="4" y="32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30" name="Freeform 790"/>
            <p:cNvSpPr>
              <a:spLocks/>
            </p:cNvSpPr>
            <p:nvPr/>
          </p:nvSpPr>
          <p:spPr bwMode="auto">
            <a:xfrm>
              <a:off x="7703928" y="3048654"/>
              <a:ext cx="97047" cy="88340"/>
            </a:xfrm>
            <a:custGeom>
              <a:avLst/>
              <a:gdLst/>
              <a:ahLst/>
              <a:cxnLst>
                <a:cxn ang="0">
                  <a:pos x="0" y="88"/>
                </a:cxn>
                <a:cxn ang="0">
                  <a:pos x="78" y="41"/>
                </a:cxn>
                <a:cxn ang="0">
                  <a:pos x="76" y="41"/>
                </a:cxn>
                <a:cxn ang="0">
                  <a:pos x="74" y="41"/>
                </a:cxn>
                <a:cxn ang="0">
                  <a:pos x="71" y="39"/>
                </a:cxn>
                <a:cxn ang="0">
                  <a:pos x="70" y="39"/>
                </a:cxn>
                <a:cxn ang="0">
                  <a:pos x="67" y="38"/>
                </a:cxn>
                <a:cxn ang="0">
                  <a:pos x="64" y="38"/>
                </a:cxn>
                <a:cxn ang="0">
                  <a:pos x="63" y="36"/>
                </a:cxn>
                <a:cxn ang="0">
                  <a:pos x="60" y="36"/>
                </a:cxn>
                <a:cxn ang="0">
                  <a:pos x="58" y="35"/>
                </a:cxn>
                <a:cxn ang="0">
                  <a:pos x="55" y="35"/>
                </a:cxn>
                <a:cxn ang="0">
                  <a:pos x="54" y="33"/>
                </a:cxn>
                <a:cxn ang="0">
                  <a:pos x="52" y="32"/>
                </a:cxn>
                <a:cxn ang="0">
                  <a:pos x="50" y="31"/>
                </a:cxn>
                <a:cxn ang="0">
                  <a:pos x="48" y="31"/>
                </a:cxn>
                <a:cxn ang="0">
                  <a:pos x="47" y="29"/>
                </a:cxn>
                <a:cxn ang="0">
                  <a:pos x="44" y="28"/>
                </a:cxn>
                <a:cxn ang="0">
                  <a:pos x="42" y="26"/>
                </a:cxn>
                <a:cxn ang="0">
                  <a:pos x="41" y="25"/>
                </a:cxn>
                <a:cxn ang="0">
                  <a:pos x="39" y="23"/>
                </a:cxn>
                <a:cxn ang="0">
                  <a:pos x="37" y="22"/>
                </a:cxn>
                <a:cxn ang="0">
                  <a:pos x="35" y="20"/>
                </a:cxn>
                <a:cxn ang="0">
                  <a:pos x="34" y="19"/>
                </a:cxn>
                <a:cxn ang="0">
                  <a:pos x="32" y="18"/>
                </a:cxn>
                <a:cxn ang="0">
                  <a:pos x="31" y="16"/>
                </a:cxn>
                <a:cxn ang="0">
                  <a:pos x="29" y="13"/>
                </a:cxn>
                <a:cxn ang="0">
                  <a:pos x="28" y="12"/>
                </a:cxn>
                <a:cxn ang="0">
                  <a:pos x="26" y="10"/>
                </a:cxn>
                <a:cxn ang="0">
                  <a:pos x="25" y="7"/>
                </a:cxn>
                <a:cxn ang="0">
                  <a:pos x="24" y="6"/>
                </a:cxn>
                <a:cxn ang="0">
                  <a:pos x="22" y="5"/>
                </a:cxn>
                <a:cxn ang="0">
                  <a:pos x="21" y="2"/>
                </a:cxn>
                <a:cxn ang="0">
                  <a:pos x="19" y="0"/>
                </a:cxn>
                <a:cxn ang="0">
                  <a:pos x="0" y="88"/>
                </a:cxn>
              </a:cxnLst>
              <a:rect l="0" t="0" r="r" b="b"/>
              <a:pathLst>
                <a:path w="78" h="88">
                  <a:moveTo>
                    <a:pt x="0" y="88"/>
                  </a:moveTo>
                  <a:lnTo>
                    <a:pt x="78" y="41"/>
                  </a:lnTo>
                  <a:lnTo>
                    <a:pt x="76" y="41"/>
                  </a:lnTo>
                  <a:lnTo>
                    <a:pt x="74" y="41"/>
                  </a:lnTo>
                  <a:lnTo>
                    <a:pt x="71" y="39"/>
                  </a:lnTo>
                  <a:lnTo>
                    <a:pt x="70" y="39"/>
                  </a:lnTo>
                  <a:lnTo>
                    <a:pt x="67" y="38"/>
                  </a:lnTo>
                  <a:lnTo>
                    <a:pt x="64" y="38"/>
                  </a:lnTo>
                  <a:lnTo>
                    <a:pt x="63" y="36"/>
                  </a:lnTo>
                  <a:lnTo>
                    <a:pt x="60" y="36"/>
                  </a:lnTo>
                  <a:lnTo>
                    <a:pt x="58" y="35"/>
                  </a:lnTo>
                  <a:lnTo>
                    <a:pt x="55" y="35"/>
                  </a:lnTo>
                  <a:lnTo>
                    <a:pt x="54" y="33"/>
                  </a:lnTo>
                  <a:lnTo>
                    <a:pt x="52" y="32"/>
                  </a:lnTo>
                  <a:lnTo>
                    <a:pt x="50" y="31"/>
                  </a:lnTo>
                  <a:lnTo>
                    <a:pt x="48" y="31"/>
                  </a:lnTo>
                  <a:lnTo>
                    <a:pt x="47" y="29"/>
                  </a:lnTo>
                  <a:lnTo>
                    <a:pt x="44" y="28"/>
                  </a:lnTo>
                  <a:lnTo>
                    <a:pt x="42" y="26"/>
                  </a:lnTo>
                  <a:lnTo>
                    <a:pt x="41" y="25"/>
                  </a:lnTo>
                  <a:lnTo>
                    <a:pt x="39" y="23"/>
                  </a:lnTo>
                  <a:lnTo>
                    <a:pt x="37" y="22"/>
                  </a:lnTo>
                  <a:lnTo>
                    <a:pt x="35" y="20"/>
                  </a:lnTo>
                  <a:lnTo>
                    <a:pt x="34" y="19"/>
                  </a:lnTo>
                  <a:lnTo>
                    <a:pt x="32" y="18"/>
                  </a:lnTo>
                  <a:lnTo>
                    <a:pt x="31" y="16"/>
                  </a:lnTo>
                  <a:lnTo>
                    <a:pt x="29" y="13"/>
                  </a:lnTo>
                  <a:lnTo>
                    <a:pt x="28" y="12"/>
                  </a:lnTo>
                  <a:lnTo>
                    <a:pt x="26" y="10"/>
                  </a:lnTo>
                  <a:lnTo>
                    <a:pt x="25" y="7"/>
                  </a:lnTo>
                  <a:lnTo>
                    <a:pt x="24" y="6"/>
                  </a:lnTo>
                  <a:lnTo>
                    <a:pt x="22" y="5"/>
                  </a:lnTo>
                  <a:lnTo>
                    <a:pt x="21" y="2"/>
                  </a:lnTo>
                  <a:lnTo>
                    <a:pt x="19" y="0"/>
                  </a:lnTo>
                  <a:lnTo>
                    <a:pt x="0" y="8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31" name="Freeform 792"/>
            <p:cNvSpPr>
              <a:spLocks/>
            </p:cNvSpPr>
            <p:nvPr/>
          </p:nvSpPr>
          <p:spPr bwMode="auto">
            <a:xfrm>
              <a:off x="7586663" y="4453055"/>
              <a:ext cx="8087" cy="50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3" y="0"/>
                </a:cxn>
                <a:cxn ang="0">
                  <a:pos x="5" y="0"/>
                </a:cxn>
                <a:cxn ang="0">
                  <a:pos x="6" y="2"/>
                </a:cxn>
                <a:cxn ang="0">
                  <a:pos x="6" y="2"/>
                </a:cxn>
                <a:cxn ang="0">
                  <a:pos x="7" y="3"/>
                </a:cxn>
                <a:cxn ang="0">
                  <a:pos x="7" y="3"/>
                </a:cxn>
                <a:cxn ang="0">
                  <a:pos x="3" y="5"/>
                </a:cxn>
                <a:cxn ang="0">
                  <a:pos x="3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0" y="0"/>
                </a:cxn>
              </a:cxnLst>
              <a:rect l="0" t="0" r="r" b="b"/>
              <a:pathLst>
                <a:path w="7" h="5">
                  <a:moveTo>
                    <a:pt x="0" y="0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5" y="0"/>
                  </a:lnTo>
                  <a:lnTo>
                    <a:pt x="6" y="2"/>
                  </a:lnTo>
                  <a:lnTo>
                    <a:pt x="6" y="2"/>
                  </a:lnTo>
                  <a:lnTo>
                    <a:pt x="7" y="3"/>
                  </a:lnTo>
                  <a:lnTo>
                    <a:pt x="7" y="3"/>
                  </a:lnTo>
                  <a:lnTo>
                    <a:pt x="3" y="5"/>
                  </a:lnTo>
                  <a:lnTo>
                    <a:pt x="3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32" name="Freeform 793"/>
            <p:cNvSpPr>
              <a:spLocks/>
            </p:cNvSpPr>
            <p:nvPr/>
          </p:nvSpPr>
          <p:spPr bwMode="auto">
            <a:xfrm>
              <a:off x="7586663" y="4453055"/>
              <a:ext cx="8087" cy="50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0"/>
                </a:cxn>
                <a:cxn ang="0">
                  <a:pos x="3" y="0"/>
                </a:cxn>
                <a:cxn ang="0">
                  <a:pos x="5" y="0"/>
                </a:cxn>
                <a:cxn ang="0">
                  <a:pos x="6" y="2"/>
                </a:cxn>
                <a:cxn ang="0">
                  <a:pos x="7" y="3"/>
                </a:cxn>
                <a:cxn ang="0">
                  <a:pos x="3" y="5"/>
                </a:cxn>
                <a:cxn ang="0">
                  <a:pos x="2" y="5"/>
                </a:cxn>
                <a:cxn ang="0">
                  <a:pos x="0" y="0"/>
                </a:cxn>
              </a:cxnLst>
              <a:rect l="0" t="0" r="r" b="b"/>
              <a:pathLst>
                <a:path w="7" h="5">
                  <a:moveTo>
                    <a:pt x="0" y="0"/>
                  </a:moveTo>
                  <a:lnTo>
                    <a:pt x="2" y="0"/>
                  </a:lnTo>
                  <a:lnTo>
                    <a:pt x="3" y="0"/>
                  </a:lnTo>
                  <a:lnTo>
                    <a:pt x="5" y="0"/>
                  </a:lnTo>
                  <a:lnTo>
                    <a:pt x="6" y="2"/>
                  </a:lnTo>
                  <a:lnTo>
                    <a:pt x="7" y="3"/>
                  </a:lnTo>
                  <a:lnTo>
                    <a:pt x="3" y="5"/>
                  </a:lnTo>
                  <a:lnTo>
                    <a:pt x="2" y="5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33" name="Freeform 794"/>
            <p:cNvSpPr>
              <a:spLocks/>
            </p:cNvSpPr>
            <p:nvPr/>
          </p:nvSpPr>
          <p:spPr bwMode="auto">
            <a:xfrm>
              <a:off x="7565097" y="4453055"/>
              <a:ext cx="24262" cy="10039"/>
            </a:xfrm>
            <a:custGeom>
              <a:avLst/>
              <a:gdLst/>
              <a:ahLst/>
              <a:cxnLst>
                <a:cxn ang="0">
                  <a:pos x="1" y="10"/>
                </a:cxn>
                <a:cxn ang="0">
                  <a:pos x="0" y="7"/>
                </a:cxn>
                <a:cxn ang="0">
                  <a:pos x="17" y="0"/>
                </a:cxn>
                <a:cxn ang="0">
                  <a:pos x="19" y="5"/>
                </a:cxn>
                <a:cxn ang="0">
                  <a:pos x="1" y="10"/>
                </a:cxn>
              </a:cxnLst>
              <a:rect l="0" t="0" r="r" b="b"/>
              <a:pathLst>
                <a:path w="19" h="10">
                  <a:moveTo>
                    <a:pt x="1" y="10"/>
                  </a:moveTo>
                  <a:lnTo>
                    <a:pt x="0" y="7"/>
                  </a:lnTo>
                  <a:lnTo>
                    <a:pt x="17" y="0"/>
                  </a:lnTo>
                  <a:lnTo>
                    <a:pt x="19" y="5"/>
                  </a:lnTo>
                  <a:lnTo>
                    <a:pt x="1" y="10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34" name="Freeform 795"/>
            <p:cNvSpPr>
              <a:spLocks/>
            </p:cNvSpPr>
            <p:nvPr/>
          </p:nvSpPr>
          <p:spPr bwMode="auto">
            <a:xfrm>
              <a:off x="7565097" y="4453055"/>
              <a:ext cx="24262" cy="10039"/>
            </a:xfrm>
            <a:custGeom>
              <a:avLst/>
              <a:gdLst/>
              <a:ahLst/>
              <a:cxnLst>
                <a:cxn ang="0">
                  <a:pos x="1" y="10"/>
                </a:cxn>
                <a:cxn ang="0">
                  <a:pos x="0" y="7"/>
                </a:cxn>
                <a:cxn ang="0">
                  <a:pos x="17" y="0"/>
                </a:cxn>
                <a:cxn ang="0">
                  <a:pos x="19" y="5"/>
                </a:cxn>
                <a:cxn ang="0">
                  <a:pos x="1" y="10"/>
                </a:cxn>
              </a:cxnLst>
              <a:rect l="0" t="0" r="r" b="b"/>
              <a:pathLst>
                <a:path w="19" h="10">
                  <a:moveTo>
                    <a:pt x="1" y="10"/>
                  </a:moveTo>
                  <a:lnTo>
                    <a:pt x="0" y="7"/>
                  </a:lnTo>
                  <a:lnTo>
                    <a:pt x="17" y="0"/>
                  </a:lnTo>
                  <a:lnTo>
                    <a:pt x="19" y="5"/>
                  </a:lnTo>
                  <a:lnTo>
                    <a:pt x="1" y="10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35" name="Freeform 796"/>
            <p:cNvSpPr>
              <a:spLocks/>
            </p:cNvSpPr>
            <p:nvPr/>
          </p:nvSpPr>
          <p:spPr bwMode="auto">
            <a:xfrm>
              <a:off x="7561053" y="4460081"/>
              <a:ext cx="5392" cy="8031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2" y="6"/>
                </a:cxn>
                <a:cxn ang="0">
                  <a:pos x="0" y="6"/>
                </a:cxn>
                <a:cxn ang="0">
                  <a:pos x="2" y="5"/>
                </a:cxn>
                <a:cxn ang="0">
                  <a:pos x="0" y="5"/>
                </a:cxn>
                <a:cxn ang="0">
                  <a:pos x="2" y="3"/>
                </a:cxn>
                <a:cxn ang="0">
                  <a:pos x="2" y="2"/>
                </a:cxn>
                <a:cxn ang="0">
                  <a:pos x="3" y="2"/>
                </a:cxn>
                <a:cxn ang="0">
                  <a:pos x="3" y="0"/>
                </a:cxn>
                <a:cxn ang="0">
                  <a:pos x="4" y="3"/>
                </a:cxn>
                <a:cxn ang="0">
                  <a:pos x="4" y="5"/>
                </a:cxn>
                <a:cxn ang="0">
                  <a:pos x="4" y="5"/>
                </a:cxn>
                <a:cxn ang="0">
                  <a:pos x="4" y="5"/>
                </a:cxn>
                <a:cxn ang="0">
                  <a:pos x="4" y="6"/>
                </a:cxn>
                <a:cxn ang="0">
                  <a:pos x="0" y="8"/>
                </a:cxn>
              </a:cxnLst>
              <a:rect l="0" t="0" r="r" b="b"/>
              <a:pathLst>
                <a:path w="4" h="8">
                  <a:moveTo>
                    <a:pt x="0" y="8"/>
                  </a:moveTo>
                  <a:lnTo>
                    <a:pt x="2" y="6"/>
                  </a:lnTo>
                  <a:lnTo>
                    <a:pt x="0" y="6"/>
                  </a:lnTo>
                  <a:lnTo>
                    <a:pt x="2" y="5"/>
                  </a:lnTo>
                  <a:lnTo>
                    <a:pt x="0" y="5"/>
                  </a:lnTo>
                  <a:lnTo>
                    <a:pt x="2" y="3"/>
                  </a:lnTo>
                  <a:lnTo>
                    <a:pt x="2" y="2"/>
                  </a:lnTo>
                  <a:lnTo>
                    <a:pt x="3" y="2"/>
                  </a:lnTo>
                  <a:lnTo>
                    <a:pt x="3" y="0"/>
                  </a:lnTo>
                  <a:lnTo>
                    <a:pt x="4" y="3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6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36" name="Freeform 797"/>
            <p:cNvSpPr>
              <a:spLocks/>
            </p:cNvSpPr>
            <p:nvPr/>
          </p:nvSpPr>
          <p:spPr bwMode="auto">
            <a:xfrm>
              <a:off x="7561053" y="4460081"/>
              <a:ext cx="5392" cy="8031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2" y="6"/>
                </a:cxn>
                <a:cxn ang="0">
                  <a:pos x="0" y="6"/>
                </a:cxn>
                <a:cxn ang="0">
                  <a:pos x="2" y="5"/>
                </a:cxn>
                <a:cxn ang="0">
                  <a:pos x="0" y="5"/>
                </a:cxn>
                <a:cxn ang="0">
                  <a:pos x="2" y="3"/>
                </a:cxn>
                <a:cxn ang="0">
                  <a:pos x="2" y="2"/>
                </a:cxn>
                <a:cxn ang="0">
                  <a:pos x="3" y="2"/>
                </a:cxn>
                <a:cxn ang="0">
                  <a:pos x="3" y="0"/>
                </a:cxn>
                <a:cxn ang="0">
                  <a:pos x="4" y="3"/>
                </a:cxn>
                <a:cxn ang="0">
                  <a:pos x="4" y="5"/>
                </a:cxn>
                <a:cxn ang="0">
                  <a:pos x="4" y="6"/>
                </a:cxn>
                <a:cxn ang="0">
                  <a:pos x="0" y="8"/>
                </a:cxn>
              </a:cxnLst>
              <a:rect l="0" t="0" r="r" b="b"/>
              <a:pathLst>
                <a:path w="4" h="8">
                  <a:moveTo>
                    <a:pt x="0" y="8"/>
                  </a:moveTo>
                  <a:lnTo>
                    <a:pt x="2" y="6"/>
                  </a:lnTo>
                  <a:lnTo>
                    <a:pt x="0" y="6"/>
                  </a:lnTo>
                  <a:lnTo>
                    <a:pt x="2" y="5"/>
                  </a:lnTo>
                  <a:lnTo>
                    <a:pt x="0" y="5"/>
                  </a:lnTo>
                  <a:lnTo>
                    <a:pt x="2" y="3"/>
                  </a:lnTo>
                  <a:lnTo>
                    <a:pt x="2" y="2"/>
                  </a:lnTo>
                  <a:lnTo>
                    <a:pt x="3" y="2"/>
                  </a:lnTo>
                  <a:lnTo>
                    <a:pt x="3" y="0"/>
                  </a:lnTo>
                  <a:lnTo>
                    <a:pt x="4" y="3"/>
                  </a:lnTo>
                  <a:lnTo>
                    <a:pt x="4" y="5"/>
                  </a:lnTo>
                  <a:lnTo>
                    <a:pt x="4" y="6"/>
                  </a:lnTo>
                  <a:lnTo>
                    <a:pt x="0" y="8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37" name="Freeform 798"/>
            <p:cNvSpPr>
              <a:spLocks/>
            </p:cNvSpPr>
            <p:nvPr/>
          </p:nvSpPr>
          <p:spPr bwMode="auto">
            <a:xfrm>
              <a:off x="7624403" y="4440004"/>
              <a:ext cx="9435" cy="602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4" y="2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5" y="3"/>
                </a:cxn>
                <a:cxn ang="0">
                  <a:pos x="7" y="3"/>
                </a:cxn>
                <a:cxn ang="0">
                  <a:pos x="2" y="6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1" y="5"/>
                </a:cxn>
                <a:cxn ang="0">
                  <a:pos x="1" y="3"/>
                </a:cxn>
                <a:cxn ang="0">
                  <a:pos x="0" y="0"/>
                </a:cxn>
              </a:cxnLst>
              <a:rect l="0" t="0" r="r" b="b"/>
              <a:pathLst>
                <a:path w="7" h="6">
                  <a:moveTo>
                    <a:pt x="0" y="0"/>
                  </a:moveTo>
                  <a:lnTo>
                    <a:pt x="1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4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3"/>
                  </a:lnTo>
                  <a:lnTo>
                    <a:pt x="7" y="3"/>
                  </a:lnTo>
                  <a:lnTo>
                    <a:pt x="2" y="6"/>
                  </a:lnTo>
                  <a:lnTo>
                    <a:pt x="2" y="5"/>
                  </a:lnTo>
                  <a:lnTo>
                    <a:pt x="2" y="5"/>
                  </a:lnTo>
                  <a:lnTo>
                    <a:pt x="1" y="5"/>
                  </a:lnTo>
                  <a:lnTo>
                    <a:pt x="1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38" name="Freeform 799"/>
            <p:cNvSpPr>
              <a:spLocks/>
            </p:cNvSpPr>
            <p:nvPr/>
          </p:nvSpPr>
          <p:spPr bwMode="auto">
            <a:xfrm>
              <a:off x="7624403" y="4440004"/>
              <a:ext cx="9435" cy="602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2"/>
                </a:cxn>
                <a:cxn ang="0">
                  <a:pos x="2" y="0"/>
                </a:cxn>
                <a:cxn ang="0">
                  <a:pos x="4" y="2"/>
                </a:cxn>
                <a:cxn ang="0">
                  <a:pos x="5" y="2"/>
                </a:cxn>
                <a:cxn ang="0">
                  <a:pos x="5" y="3"/>
                </a:cxn>
                <a:cxn ang="0">
                  <a:pos x="7" y="3"/>
                </a:cxn>
                <a:cxn ang="0">
                  <a:pos x="2" y="6"/>
                </a:cxn>
                <a:cxn ang="0">
                  <a:pos x="2" y="5"/>
                </a:cxn>
                <a:cxn ang="0">
                  <a:pos x="1" y="5"/>
                </a:cxn>
                <a:cxn ang="0">
                  <a:pos x="1" y="3"/>
                </a:cxn>
                <a:cxn ang="0">
                  <a:pos x="0" y="0"/>
                </a:cxn>
              </a:cxnLst>
              <a:rect l="0" t="0" r="r" b="b"/>
              <a:pathLst>
                <a:path w="7" h="6">
                  <a:moveTo>
                    <a:pt x="0" y="0"/>
                  </a:moveTo>
                  <a:lnTo>
                    <a:pt x="1" y="2"/>
                  </a:lnTo>
                  <a:lnTo>
                    <a:pt x="2" y="0"/>
                  </a:lnTo>
                  <a:lnTo>
                    <a:pt x="4" y="2"/>
                  </a:lnTo>
                  <a:lnTo>
                    <a:pt x="5" y="2"/>
                  </a:lnTo>
                  <a:lnTo>
                    <a:pt x="5" y="3"/>
                  </a:lnTo>
                  <a:lnTo>
                    <a:pt x="7" y="3"/>
                  </a:lnTo>
                  <a:lnTo>
                    <a:pt x="2" y="6"/>
                  </a:lnTo>
                  <a:lnTo>
                    <a:pt x="2" y="5"/>
                  </a:lnTo>
                  <a:lnTo>
                    <a:pt x="1" y="5"/>
                  </a:lnTo>
                  <a:lnTo>
                    <a:pt x="1" y="3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39" name="Freeform 800"/>
            <p:cNvSpPr>
              <a:spLocks/>
            </p:cNvSpPr>
            <p:nvPr/>
          </p:nvSpPr>
          <p:spPr bwMode="auto">
            <a:xfrm>
              <a:off x="7602837" y="4440004"/>
              <a:ext cx="22913" cy="10039"/>
            </a:xfrm>
            <a:custGeom>
              <a:avLst/>
              <a:gdLst/>
              <a:ahLst/>
              <a:cxnLst>
                <a:cxn ang="0">
                  <a:pos x="2" y="10"/>
                </a:cxn>
                <a:cxn ang="0">
                  <a:pos x="0" y="7"/>
                </a:cxn>
                <a:cxn ang="0">
                  <a:pos x="18" y="0"/>
                </a:cxn>
                <a:cxn ang="0">
                  <a:pos x="19" y="3"/>
                </a:cxn>
                <a:cxn ang="0">
                  <a:pos x="2" y="10"/>
                </a:cxn>
              </a:cxnLst>
              <a:rect l="0" t="0" r="r" b="b"/>
              <a:pathLst>
                <a:path w="19" h="10">
                  <a:moveTo>
                    <a:pt x="2" y="10"/>
                  </a:moveTo>
                  <a:lnTo>
                    <a:pt x="0" y="7"/>
                  </a:lnTo>
                  <a:lnTo>
                    <a:pt x="18" y="0"/>
                  </a:lnTo>
                  <a:lnTo>
                    <a:pt x="19" y="3"/>
                  </a:lnTo>
                  <a:lnTo>
                    <a:pt x="2" y="10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0" name="Freeform 801"/>
            <p:cNvSpPr>
              <a:spLocks/>
            </p:cNvSpPr>
            <p:nvPr/>
          </p:nvSpPr>
          <p:spPr bwMode="auto">
            <a:xfrm>
              <a:off x="7602837" y="4440004"/>
              <a:ext cx="22913" cy="10039"/>
            </a:xfrm>
            <a:custGeom>
              <a:avLst/>
              <a:gdLst/>
              <a:ahLst/>
              <a:cxnLst>
                <a:cxn ang="0">
                  <a:pos x="2" y="10"/>
                </a:cxn>
                <a:cxn ang="0">
                  <a:pos x="0" y="7"/>
                </a:cxn>
                <a:cxn ang="0">
                  <a:pos x="18" y="0"/>
                </a:cxn>
                <a:cxn ang="0">
                  <a:pos x="19" y="3"/>
                </a:cxn>
                <a:cxn ang="0">
                  <a:pos x="2" y="10"/>
                </a:cxn>
              </a:cxnLst>
              <a:rect l="0" t="0" r="r" b="b"/>
              <a:pathLst>
                <a:path w="19" h="10">
                  <a:moveTo>
                    <a:pt x="2" y="10"/>
                  </a:moveTo>
                  <a:lnTo>
                    <a:pt x="0" y="7"/>
                  </a:lnTo>
                  <a:lnTo>
                    <a:pt x="18" y="0"/>
                  </a:lnTo>
                  <a:lnTo>
                    <a:pt x="19" y="3"/>
                  </a:lnTo>
                  <a:lnTo>
                    <a:pt x="2" y="10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1" name="Freeform 802"/>
            <p:cNvSpPr>
              <a:spLocks/>
            </p:cNvSpPr>
            <p:nvPr/>
          </p:nvSpPr>
          <p:spPr bwMode="auto">
            <a:xfrm>
              <a:off x="7601489" y="4447031"/>
              <a:ext cx="4044" cy="8031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0" y="8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2"/>
                </a:cxn>
                <a:cxn ang="0">
                  <a:pos x="1" y="2"/>
                </a:cxn>
                <a:cxn ang="0">
                  <a:pos x="1" y="0"/>
                </a:cxn>
                <a:cxn ang="0">
                  <a:pos x="3" y="3"/>
                </a:cxn>
                <a:cxn ang="0">
                  <a:pos x="3" y="5"/>
                </a:cxn>
                <a:cxn ang="0">
                  <a:pos x="3" y="5"/>
                </a:cxn>
                <a:cxn ang="0">
                  <a:pos x="3" y="6"/>
                </a:cxn>
                <a:cxn ang="0">
                  <a:pos x="3" y="6"/>
                </a:cxn>
                <a:cxn ang="0">
                  <a:pos x="0" y="8"/>
                </a:cxn>
              </a:cxnLst>
              <a:rect l="0" t="0" r="r" b="b"/>
              <a:pathLst>
                <a:path w="3" h="8">
                  <a:moveTo>
                    <a:pt x="0" y="8"/>
                  </a:moveTo>
                  <a:lnTo>
                    <a:pt x="0" y="8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1" y="2"/>
                  </a:lnTo>
                  <a:lnTo>
                    <a:pt x="1" y="0"/>
                  </a:lnTo>
                  <a:lnTo>
                    <a:pt x="3" y="3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6"/>
                  </a:lnTo>
                  <a:lnTo>
                    <a:pt x="3" y="6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2" name="Freeform 803"/>
            <p:cNvSpPr>
              <a:spLocks/>
            </p:cNvSpPr>
            <p:nvPr/>
          </p:nvSpPr>
          <p:spPr bwMode="auto">
            <a:xfrm>
              <a:off x="7601489" y="4447031"/>
              <a:ext cx="4044" cy="8031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0" y="3"/>
                </a:cxn>
                <a:cxn ang="0">
                  <a:pos x="0" y="2"/>
                </a:cxn>
                <a:cxn ang="0">
                  <a:pos x="1" y="2"/>
                </a:cxn>
                <a:cxn ang="0">
                  <a:pos x="1" y="0"/>
                </a:cxn>
                <a:cxn ang="0">
                  <a:pos x="3" y="3"/>
                </a:cxn>
                <a:cxn ang="0">
                  <a:pos x="3" y="5"/>
                </a:cxn>
                <a:cxn ang="0">
                  <a:pos x="3" y="6"/>
                </a:cxn>
                <a:cxn ang="0">
                  <a:pos x="0" y="8"/>
                </a:cxn>
              </a:cxnLst>
              <a:rect l="0" t="0" r="r" b="b"/>
              <a:pathLst>
                <a:path w="3" h="8">
                  <a:moveTo>
                    <a:pt x="0" y="8"/>
                  </a:moveTo>
                  <a:lnTo>
                    <a:pt x="0" y="6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2"/>
                  </a:lnTo>
                  <a:lnTo>
                    <a:pt x="1" y="2"/>
                  </a:lnTo>
                  <a:lnTo>
                    <a:pt x="1" y="0"/>
                  </a:lnTo>
                  <a:lnTo>
                    <a:pt x="3" y="3"/>
                  </a:lnTo>
                  <a:lnTo>
                    <a:pt x="3" y="5"/>
                  </a:lnTo>
                  <a:lnTo>
                    <a:pt x="3" y="6"/>
                  </a:lnTo>
                  <a:lnTo>
                    <a:pt x="0" y="8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3" name="Freeform 804"/>
            <p:cNvSpPr>
              <a:spLocks/>
            </p:cNvSpPr>
            <p:nvPr/>
          </p:nvSpPr>
          <p:spPr bwMode="auto">
            <a:xfrm>
              <a:off x="7663492" y="4426954"/>
              <a:ext cx="9436" cy="50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0"/>
                </a:cxn>
                <a:cxn ang="0">
                  <a:pos x="3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5" y="2"/>
                </a:cxn>
                <a:cxn ang="0">
                  <a:pos x="6" y="2"/>
                </a:cxn>
                <a:cxn ang="0">
                  <a:pos x="8" y="3"/>
                </a:cxn>
                <a:cxn ang="0">
                  <a:pos x="8" y="3"/>
                </a:cxn>
                <a:cxn ang="0">
                  <a:pos x="5" y="5"/>
                </a:cxn>
                <a:cxn ang="0">
                  <a:pos x="3" y="5"/>
                </a:cxn>
                <a:cxn ang="0">
                  <a:pos x="3" y="5"/>
                </a:cxn>
                <a:cxn ang="0">
                  <a:pos x="3" y="3"/>
                </a:cxn>
                <a:cxn ang="0">
                  <a:pos x="2" y="5"/>
                </a:cxn>
                <a:cxn ang="0">
                  <a:pos x="2" y="3"/>
                </a:cxn>
                <a:cxn ang="0">
                  <a:pos x="0" y="0"/>
                </a:cxn>
              </a:cxnLst>
              <a:rect l="0" t="0" r="r" b="b"/>
              <a:pathLst>
                <a:path w="8" h="5">
                  <a:moveTo>
                    <a:pt x="0" y="0"/>
                  </a:moveTo>
                  <a:lnTo>
                    <a:pt x="2" y="0"/>
                  </a:lnTo>
                  <a:lnTo>
                    <a:pt x="3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2"/>
                  </a:lnTo>
                  <a:lnTo>
                    <a:pt x="6" y="2"/>
                  </a:lnTo>
                  <a:lnTo>
                    <a:pt x="8" y="3"/>
                  </a:lnTo>
                  <a:lnTo>
                    <a:pt x="8" y="3"/>
                  </a:lnTo>
                  <a:lnTo>
                    <a:pt x="5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3"/>
                  </a:lnTo>
                  <a:lnTo>
                    <a:pt x="2" y="5"/>
                  </a:lnTo>
                  <a:lnTo>
                    <a:pt x="2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4" name="Freeform 805"/>
            <p:cNvSpPr>
              <a:spLocks/>
            </p:cNvSpPr>
            <p:nvPr/>
          </p:nvSpPr>
          <p:spPr bwMode="auto">
            <a:xfrm>
              <a:off x="7663492" y="4426954"/>
              <a:ext cx="9436" cy="50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0"/>
                </a:cxn>
                <a:cxn ang="0">
                  <a:pos x="3" y="0"/>
                </a:cxn>
                <a:cxn ang="0">
                  <a:pos x="5" y="0"/>
                </a:cxn>
                <a:cxn ang="0">
                  <a:pos x="5" y="2"/>
                </a:cxn>
                <a:cxn ang="0">
                  <a:pos x="6" y="2"/>
                </a:cxn>
                <a:cxn ang="0">
                  <a:pos x="8" y="3"/>
                </a:cxn>
                <a:cxn ang="0">
                  <a:pos x="5" y="5"/>
                </a:cxn>
                <a:cxn ang="0">
                  <a:pos x="3" y="5"/>
                </a:cxn>
                <a:cxn ang="0">
                  <a:pos x="3" y="3"/>
                </a:cxn>
                <a:cxn ang="0">
                  <a:pos x="2" y="5"/>
                </a:cxn>
                <a:cxn ang="0">
                  <a:pos x="2" y="3"/>
                </a:cxn>
                <a:cxn ang="0">
                  <a:pos x="0" y="0"/>
                </a:cxn>
              </a:cxnLst>
              <a:rect l="0" t="0" r="r" b="b"/>
              <a:pathLst>
                <a:path w="8" h="5">
                  <a:moveTo>
                    <a:pt x="0" y="0"/>
                  </a:moveTo>
                  <a:lnTo>
                    <a:pt x="2" y="0"/>
                  </a:lnTo>
                  <a:lnTo>
                    <a:pt x="3" y="0"/>
                  </a:lnTo>
                  <a:lnTo>
                    <a:pt x="5" y="0"/>
                  </a:lnTo>
                  <a:lnTo>
                    <a:pt x="5" y="2"/>
                  </a:lnTo>
                  <a:lnTo>
                    <a:pt x="6" y="2"/>
                  </a:lnTo>
                  <a:lnTo>
                    <a:pt x="8" y="3"/>
                  </a:lnTo>
                  <a:lnTo>
                    <a:pt x="5" y="5"/>
                  </a:lnTo>
                  <a:lnTo>
                    <a:pt x="3" y="5"/>
                  </a:lnTo>
                  <a:lnTo>
                    <a:pt x="3" y="3"/>
                  </a:lnTo>
                  <a:lnTo>
                    <a:pt x="2" y="5"/>
                  </a:lnTo>
                  <a:lnTo>
                    <a:pt x="2" y="3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5" name="Freeform 806"/>
            <p:cNvSpPr>
              <a:spLocks/>
            </p:cNvSpPr>
            <p:nvPr/>
          </p:nvSpPr>
          <p:spPr bwMode="auto">
            <a:xfrm>
              <a:off x="7643274" y="4426954"/>
              <a:ext cx="22913" cy="10039"/>
            </a:xfrm>
            <a:custGeom>
              <a:avLst/>
              <a:gdLst/>
              <a:ahLst/>
              <a:cxnLst>
                <a:cxn ang="0">
                  <a:pos x="2" y="10"/>
                </a:cxn>
                <a:cxn ang="0">
                  <a:pos x="0" y="7"/>
                </a:cxn>
                <a:cxn ang="0">
                  <a:pos x="16" y="0"/>
                </a:cxn>
                <a:cxn ang="0">
                  <a:pos x="18" y="3"/>
                </a:cxn>
                <a:cxn ang="0">
                  <a:pos x="2" y="10"/>
                </a:cxn>
              </a:cxnLst>
              <a:rect l="0" t="0" r="r" b="b"/>
              <a:pathLst>
                <a:path w="18" h="10">
                  <a:moveTo>
                    <a:pt x="2" y="10"/>
                  </a:moveTo>
                  <a:lnTo>
                    <a:pt x="0" y="7"/>
                  </a:lnTo>
                  <a:lnTo>
                    <a:pt x="16" y="0"/>
                  </a:lnTo>
                  <a:lnTo>
                    <a:pt x="18" y="3"/>
                  </a:lnTo>
                  <a:lnTo>
                    <a:pt x="2" y="10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6" name="Freeform 807"/>
            <p:cNvSpPr>
              <a:spLocks/>
            </p:cNvSpPr>
            <p:nvPr/>
          </p:nvSpPr>
          <p:spPr bwMode="auto">
            <a:xfrm>
              <a:off x="7643274" y="4426954"/>
              <a:ext cx="22913" cy="10039"/>
            </a:xfrm>
            <a:custGeom>
              <a:avLst/>
              <a:gdLst/>
              <a:ahLst/>
              <a:cxnLst>
                <a:cxn ang="0">
                  <a:pos x="2" y="10"/>
                </a:cxn>
                <a:cxn ang="0">
                  <a:pos x="0" y="7"/>
                </a:cxn>
                <a:cxn ang="0">
                  <a:pos x="16" y="0"/>
                </a:cxn>
                <a:cxn ang="0">
                  <a:pos x="18" y="3"/>
                </a:cxn>
                <a:cxn ang="0">
                  <a:pos x="2" y="10"/>
                </a:cxn>
              </a:cxnLst>
              <a:rect l="0" t="0" r="r" b="b"/>
              <a:pathLst>
                <a:path w="18" h="10">
                  <a:moveTo>
                    <a:pt x="2" y="10"/>
                  </a:moveTo>
                  <a:lnTo>
                    <a:pt x="0" y="7"/>
                  </a:lnTo>
                  <a:lnTo>
                    <a:pt x="16" y="0"/>
                  </a:lnTo>
                  <a:lnTo>
                    <a:pt x="18" y="3"/>
                  </a:lnTo>
                  <a:lnTo>
                    <a:pt x="2" y="10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7" name="Freeform 808"/>
            <p:cNvSpPr>
              <a:spLocks/>
            </p:cNvSpPr>
            <p:nvPr/>
          </p:nvSpPr>
          <p:spPr bwMode="auto">
            <a:xfrm>
              <a:off x="7637882" y="4433981"/>
              <a:ext cx="8087" cy="8031"/>
            </a:xfrm>
            <a:custGeom>
              <a:avLst/>
              <a:gdLst/>
              <a:ahLst/>
              <a:cxnLst>
                <a:cxn ang="0">
                  <a:pos x="2" y="8"/>
                </a:cxn>
                <a:cxn ang="0">
                  <a:pos x="2" y="6"/>
                </a:cxn>
                <a:cxn ang="0">
                  <a:pos x="2" y="5"/>
                </a:cxn>
                <a:cxn ang="0">
                  <a:pos x="0" y="5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4" y="0"/>
                </a:cxn>
                <a:cxn ang="0">
                  <a:pos x="6" y="3"/>
                </a:cxn>
                <a:cxn ang="0">
                  <a:pos x="6" y="3"/>
                </a:cxn>
                <a:cxn ang="0">
                  <a:pos x="4" y="5"/>
                </a:cxn>
                <a:cxn ang="0">
                  <a:pos x="6" y="5"/>
                </a:cxn>
                <a:cxn ang="0">
                  <a:pos x="4" y="6"/>
                </a:cxn>
                <a:cxn ang="0">
                  <a:pos x="2" y="8"/>
                </a:cxn>
              </a:cxnLst>
              <a:rect l="0" t="0" r="r" b="b"/>
              <a:pathLst>
                <a:path w="6" h="8">
                  <a:moveTo>
                    <a:pt x="2" y="8"/>
                  </a:moveTo>
                  <a:lnTo>
                    <a:pt x="2" y="6"/>
                  </a:lnTo>
                  <a:lnTo>
                    <a:pt x="2" y="5"/>
                  </a:lnTo>
                  <a:lnTo>
                    <a:pt x="0" y="5"/>
                  </a:lnTo>
                  <a:lnTo>
                    <a:pt x="2" y="3"/>
                  </a:lnTo>
                  <a:lnTo>
                    <a:pt x="2" y="3"/>
                  </a:lnTo>
                  <a:lnTo>
                    <a:pt x="3" y="2"/>
                  </a:lnTo>
                  <a:lnTo>
                    <a:pt x="3" y="2"/>
                  </a:lnTo>
                  <a:lnTo>
                    <a:pt x="4" y="0"/>
                  </a:lnTo>
                  <a:lnTo>
                    <a:pt x="6" y="3"/>
                  </a:lnTo>
                  <a:lnTo>
                    <a:pt x="6" y="3"/>
                  </a:lnTo>
                  <a:lnTo>
                    <a:pt x="4" y="5"/>
                  </a:lnTo>
                  <a:lnTo>
                    <a:pt x="6" y="5"/>
                  </a:lnTo>
                  <a:lnTo>
                    <a:pt x="4" y="6"/>
                  </a:lnTo>
                  <a:lnTo>
                    <a:pt x="2" y="8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8" name="Freeform 809"/>
            <p:cNvSpPr>
              <a:spLocks/>
            </p:cNvSpPr>
            <p:nvPr/>
          </p:nvSpPr>
          <p:spPr bwMode="auto">
            <a:xfrm>
              <a:off x="7637882" y="4433981"/>
              <a:ext cx="8087" cy="8031"/>
            </a:xfrm>
            <a:custGeom>
              <a:avLst/>
              <a:gdLst/>
              <a:ahLst/>
              <a:cxnLst>
                <a:cxn ang="0">
                  <a:pos x="2" y="8"/>
                </a:cxn>
                <a:cxn ang="0">
                  <a:pos x="2" y="6"/>
                </a:cxn>
                <a:cxn ang="0">
                  <a:pos x="2" y="5"/>
                </a:cxn>
                <a:cxn ang="0">
                  <a:pos x="0" y="5"/>
                </a:cxn>
                <a:cxn ang="0">
                  <a:pos x="2" y="3"/>
                </a:cxn>
                <a:cxn ang="0">
                  <a:pos x="3" y="2"/>
                </a:cxn>
                <a:cxn ang="0">
                  <a:pos x="4" y="0"/>
                </a:cxn>
                <a:cxn ang="0">
                  <a:pos x="6" y="3"/>
                </a:cxn>
                <a:cxn ang="0">
                  <a:pos x="4" y="5"/>
                </a:cxn>
                <a:cxn ang="0">
                  <a:pos x="6" y="5"/>
                </a:cxn>
                <a:cxn ang="0">
                  <a:pos x="4" y="6"/>
                </a:cxn>
                <a:cxn ang="0">
                  <a:pos x="2" y="8"/>
                </a:cxn>
              </a:cxnLst>
              <a:rect l="0" t="0" r="r" b="b"/>
              <a:pathLst>
                <a:path w="6" h="8">
                  <a:moveTo>
                    <a:pt x="2" y="8"/>
                  </a:moveTo>
                  <a:lnTo>
                    <a:pt x="2" y="6"/>
                  </a:lnTo>
                  <a:lnTo>
                    <a:pt x="2" y="5"/>
                  </a:lnTo>
                  <a:lnTo>
                    <a:pt x="0" y="5"/>
                  </a:lnTo>
                  <a:lnTo>
                    <a:pt x="2" y="3"/>
                  </a:lnTo>
                  <a:lnTo>
                    <a:pt x="3" y="2"/>
                  </a:lnTo>
                  <a:lnTo>
                    <a:pt x="4" y="0"/>
                  </a:lnTo>
                  <a:lnTo>
                    <a:pt x="6" y="3"/>
                  </a:lnTo>
                  <a:lnTo>
                    <a:pt x="4" y="5"/>
                  </a:lnTo>
                  <a:lnTo>
                    <a:pt x="6" y="5"/>
                  </a:lnTo>
                  <a:lnTo>
                    <a:pt x="4" y="6"/>
                  </a:lnTo>
                  <a:lnTo>
                    <a:pt x="2" y="8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9" name="Freeform 810"/>
            <p:cNvSpPr>
              <a:spLocks/>
            </p:cNvSpPr>
            <p:nvPr/>
          </p:nvSpPr>
          <p:spPr bwMode="auto">
            <a:xfrm>
              <a:off x="7702580" y="4413904"/>
              <a:ext cx="8087" cy="50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4" y="0"/>
                </a:cxn>
                <a:cxn ang="0">
                  <a:pos x="6" y="2"/>
                </a:cxn>
                <a:cxn ang="0">
                  <a:pos x="6" y="2"/>
                </a:cxn>
                <a:cxn ang="0">
                  <a:pos x="6" y="3"/>
                </a:cxn>
                <a:cxn ang="0">
                  <a:pos x="3" y="5"/>
                </a:cxn>
                <a:cxn ang="0">
                  <a:pos x="3" y="5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0" y="0"/>
                </a:cxn>
              </a:cxnLst>
              <a:rect l="0" t="0" r="r" b="b"/>
              <a:pathLst>
                <a:path w="6" h="5">
                  <a:moveTo>
                    <a:pt x="0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6" y="2"/>
                  </a:lnTo>
                  <a:lnTo>
                    <a:pt x="6" y="2"/>
                  </a:lnTo>
                  <a:lnTo>
                    <a:pt x="6" y="3"/>
                  </a:lnTo>
                  <a:lnTo>
                    <a:pt x="3" y="5"/>
                  </a:lnTo>
                  <a:lnTo>
                    <a:pt x="3" y="5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0" name="Freeform 811"/>
            <p:cNvSpPr>
              <a:spLocks/>
            </p:cNvSpPr>
            <p:nvPr/>
          </p:nvSpPr>
          <p:spPr bwMode="auto">
            <a:xfrm>
              <a:off x="7702580" y="4413904"/>
              <a:ext cx="8087" cy="50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3" y="0"/>
                </a:cxn>
                <a:cxn ang="0">
                  <a:pos x="4" y="0"/>
                </a:cxn>
                <a:cxn ang="0">
                  <a:pos x="6" y="2"/>
                </a:cxn>
                <a:cxn ang="0">
                  <a:pos x="6" y="3"/>
                </a:cxn>
                <a:cxn ang="0">
                  <a:pos x="3" y="5"/>
                </a:cxn>
                <a:cxn ang="0">
                  <a:pos x="1" y="3"/>
                </a:cxn>
                <a:cxn ang="0">
                  <a:pos x="0" y="0"/>
                </a:cxn>
              </a:cxnLst>
              <a:rect l="0" t="0" r="r" b="b"/>
              <a:pathLst>
                <a:path w="6" h="5">
                  <a:moveTo>
                    <a:pt x="0" y="0"/>
                  </a:moveTo>
                  <a:lnTo>
                    <a:pt x="1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6" y="2"/>
                  </a:lnTo>
                  <a:lnTo>
                    <a:pt x="6" y="3"/>
                  </a:lnTo>
                  <a:lnTo>
                    <a:pt x="3" y="5"/>
                  </a:lnTo>
                  <a:lnTo>
                    <a:pt x="1" y="3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1" name="Freeform 812"/>
            <p:cNvSpPr>
              <a:spLocks/>
            </p:cNvSpPr>
            <p:nvPr/>
          </p:nvSpPr>
          <p:spPr bwMode="auto">
            <a:xfrm>
              <a:off x="7682362" y="4413904"/>
              <a:ext cx="21566" cy="10039"/>
            </a:xfrm>
            <a:custGeom>
              <a:avLst/>
              <a:gdLst/>
              <a:ahLst/>
              <a:cxnLst>
                <a:cxn ang="0">
                  <a:pos x="1" y="10"/>
                </a:cxn>
                <a:cxn ang="0">
                  <a:pos x="0" y="7"/>
                </a:cxn>
                <a:cxn ang="0">
                  <a:pos x="17" y="0"/>
                </a:cxn>
                <a:cxn ang="0">
                  <a:pos x="18" y="3"/>
                </a:cxn>
                <a:cxn ang="0">
                  <a:pos x="1" y="10"/>
                </a:cxn>
              </a:cxnLst>
              <a:rect l="0" t="0" r="r" b="b"/>
              <a:pathLst>
                <a:path w="18" h="10">
                  <a:moveTo>
                    <a:pt x="1" y="10"/>
                  </a:moveTo>
                  <a:lnTo>
                    <a:pt x="0" y="7"/>
                  </a:lnTo>
                  <a:lnTo>
                    <a:pt x="17" y="0"/>
                  </a:lnTo>
                  <a:lnTo>
                    <a:pt x="18" y="3"/>
                  </a:lnTo>
                  <a:lnTo>
                    <a:pt x="1" y="10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2" name="Freeform 813"/>
            <p:cNvSpPr>
              <a:spLocks/>
            </p:cNvSpPr>
            <p:nvPr/>
          </p:nvSpPr>
          <p:spPr bwMode="auto">
            <a:xfrm>
              <a:off x="7682362" y="4413904"/>
              <a:ext cx="21566" cy="10039"/>
            </a:xfrm>
            <a:custGeom>
              <a:avLst/>
              <a:gdLst/>
              <a:ahLst/>
              <a:cxnLst>
                <a:cxn ang="0">
                  <a:pos x="1" y="10"/>
                </a:cxn>
                <a:cxn ang="0">
                  <a:pos x="0" y="7"/>
                </a:cxn>
                <a:cxn ang="0">
                  <a:pos x="17" y="0"/>
                </a:cxn>
                <a:cxn ang="0">
                  <a:pos x="18" y="3"/>
                </a:cxn>
                <a:cxn ang="0">
                  <a:pos x="1" y="10"/>
                </a:cxn>
              </a:cxnLst>
              <a:rect l="0" t="0" r="r" b="b"/>
              <a:pathLst>
                <a:path w="18" h="10">
                  <a:moveTo>
                    <a:pt x="1" y="10"/>
                  </a:moveTo>
                  <a:lnTo>
                    <a:pt x="0" y="7"/>
                  </a:lnTo>
                  <a:lnTo>
                    <a:pt x="17" y="0"/>
                  </a:lnTo>
                  <a:lnTo>
                    <a:pt x="18" y="3"/>
                  </a:lnTo>
                  <a:lnTo>
                    <a:pt x="1" y="10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3" name="Freeform 814"/>
            <p:cNvSpPr>
              <a:spLocks/>
            </p:cNvSpPr>
            <p:nvPr/>
          </p:nvSpPr>
          <p:spPr bwMode="auto">
            <a:xfrm>
              <a:off x="7678319" y="4420931"/>
              <a:ext cx="5392" cy="6023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3" y="0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4" y="5"/>
                </a:cxn>
                <a:cxn ang="0">
                  <a:pos x="4" y="5"/>
                </a:cxn>
                <a:cxn ang="0">
                  <a:pos x="4" y="5"/>
                </a:cxn>
                <a:cxn ang="0">
                  <a:pos x="0" y="6"/>
                </a:cxn>
              </a:cxnLst>
              <a:rect l="0" t="0" r="r" b="b"/>
              <a:pathLst>
                <a:path w="4" h="6">
                  <a:moveTo>
                    <a:pt x="0" y="6"/>
                  </a:moveTo>
                  <a:lnTo>
                    <a:pt x="0" y="6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3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3" y="0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4" name="Freeform 815"/>
            <p:cNvSpPr>
              <a:spLocks/>
            </p:cNvSpPr>
            <p:nvPr/>
          </p:nvSpPr>
          <p:spPr bwMode="auto">
            <a:xfrm>
              <a:off x="7678319" y="4420931"/>
              <a:ext cx="5392" cy="6023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0" y="5"/>
                </a:cxn>
                <a:cxn ang="0">
                  <a:pos x="0" y="3"/>
                </a:cxn>
                <a:cxn ang="0">
                  <a:pos x="1" y="2"/>
                </a:cxn>
                <a:cxn ang="0">
                  <a:pos x="3" y="0"/>
                </a:cxn>
                <a:cxn ang="0">
                  <a:pos x="4" y="3"/>
                </a:cxn>
                <a:cxn ang="0">
                  <a:pos x="4" y="5"/>
                </a:cxn>
                <a:cxn ang="0">
                  <a:pos x="0" y="6"/>
                </a:cxn>
              </a:cxnLst>
              <a:rect l="0" t="0" r="r" b="b"/>
              <a:pathLst>
                <a:path w="4" h="6">
                  <a:moveTo>
                    <a:pt x="0" y="6"/>
                  </a:moveTo>
                  <a:lnTo>
                    <a:pt x="0" y="5"/>
                  </a:lnTo>
                  <a:lnTo>
                    <a:pt x="0" y="3"/>
                  </a:lnTo>
                  <a:lnTo>
                    <a:pt x="1" y="2"/>
                  </a:lnTo>
                  <a:lnTo>
                    <a:pt x="3" y="0"/>
                  </a:lnTo>
                  <a:lnTo>
                    <a:pt x="4" y="3"/>
                  </a:lnTo>
                  <a:lnTo>
                    <a:pt x="4" y="5"/>
                  </a:lnTo>
                  <a:lnTo>
                    <a:pt x="0" y="6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5" name="Freeform 816"/>
            <p:cNvSpPr>
              <a:spLocks/>
            </p:cNvSpPr>
            <p:nvPr/>
          </p:nvSpPr>
          <p:spPr bwMode="auto">
            <a:xfrm>
              <a:off x="7740321" y="4400854"/>
              <a:ext cx="8087" cy="50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3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6" y="2"/>
                </a:cxn>
                <a:cxn ang="0">
                  <a:pos x="6" y="3"/>
                </a:cxn>
                <a:cxn ang="0">
                  <a:pos x="6" y="3"/>
                </a:cxn>
                <a:cxn ang="0">
                  <a:pos x="3" y="5"/>
                </a:cxn>
                <a:cxn ang="0">
                  <a:pos x="3" y="5"/>
                </a:cxn>
                <a:cxn ang="0">
                  <a:pos x="2" y="5"/>
                </a:cxn>
                <a:cxn ang="0">
                  <a:pos x="2" y="3"/>
                </a:cxn>
                <a:cxn ang="0">
                  <a:pos x="2" y="5"/>
                </a:cxn>
                <a:cxn ang="0">
                  <a:pos x="2" y="3"/>
                </a:cxn>
                <a:cxn ang="0">
                  <a:pos x="0" y="0"/>
                </a:cxn>
              </a:cxnLst>
              <a:rect l="0" t="0" r="r" b="b"/>
              <a:pathLst>
                <a:path w="6" h="5">
                  <a:moveTo>
                    <a:pt x="0" y="0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6" y="2"/>
                  </a:lnTo>
                  <a:lnTo>
                    <a:pt x="6" y="3"/>
                  </a:lnTo>
                  <a:lnTo>
                    <a:pt x="6" y="3"/>
                  </a:lnTo>
                  <a:lnTo>
                    <a:pt x="3" y="5"/>
                  </a:lnTo>
                  <a:lnTo>
                    <a:pt x="3" y="5"/>
                  </a:lnTo>
                  <a:lnTo>
                    <a:pt x="2" y="5"/>
                  </a:lnTo>
                  <a:lnTo>
                    <a:pt x="2" y="3"/>
                  </a:lnTo>
                  <a:lnTo>
                    <a:pt x="2" y="5"/>
                  </a:lnTo>
                  <a:lnTo>
                    <a:pt x="2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6" name="Freeform 817"/>
            <p:cNvSpPr>
              <a:spLocks/>
            </p:cNvSpPr>
            <p:nvPr/>
          </p:nvSpPr>
          <p:spPr bwMode="auto">
            <a:xfrm>
              <a:off x="7740321" y="4400854"/>
              <a:ext cx="8087" cy="50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0"/>
                </a:cxn>
                <a:cxn ang="0">
                  <a:pos x="3" y="0"/>
                </a:cxn>
                <a:cxn ang="0">
                  <a:pos x="5" y="0"/>
                </a:cxn>
                <a:cxn ang="0">
                  <a:pos x="6" y="2"/>
                </a:cxn>
                <a:cxn ang="0">
                  <a:pos x="6" y="3"/>
                </a:cxn>
                <a:cxn ang="0">
                  <a:pos x="3" y="5"/>
                </a:cxn>
                <a:cxn ang="0">
                  <a:pos x="2" y="5"/>
                </a:cxn>
                <a:cxn ang="0">
                  <a:pos x="2" y="3"/>
                </a:cxn>
                <a:cxn ang="0">
                  <a:pos x="2" y="5"/>
                </a:cxn>
                <a:cxn ang="0">
                  <a:pos x="2" y="3"/>
                </a:cxn>
                <a:cxn ang="0">
                  <a:pos x="0" y="0"/>
                </a:cxn>
              </a:cxnLst>
              <a:rect l="0" t="0" r="r" b="b"/>
              <a:pathLst>
                <a:path w="6" h="5">
                  <a:moveTo>
                    <a:pt x="0" y="0"/>
                  </a:moveTo>
                  <a:lnTo>
                    <a:pt x="2" y="0"/>
                  </a:lnTo>
                  <a:lnTo>
                    <a:pt x="3" y="0"/>
                  </a:lnTo>
                  <a:lnTo>
                    <a:pt x="5" y="0"/>
                  </a:lnTo>
                  <a:lnTo>
                    <a:pt x="6" y="2"/>
                  </a:lnTo>
                  <a:lnTo>
                    <a:pt x="6" y="3"/>
                  </a:lnTo>
                  <a:lnTo>
                    <a:pt x="3" y="5"/>
                  </a:lnTo>
                  <a:lnTo>
                    <a:pt x="2" y="5"/>
                  </a:lnTo>
                  <a:lnTo>
                    <a:pt x="2" y="3"/>
                  </a:lnTo>
                  <a:lnTo>
                    <a:pt x="2" y="5"/>
                  </a:lnTo>
                  <a:lnTo>
                    <a:pt x="2" y="3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7" name="Freeform 818"/>
            <p:cNvSpPr>
              <a:spLocks/>
            </p:cNvSpPr>
            <p:nvPr/>
          </p:nvSpPr>
          <p:spPr bwMode="auto">
            <a:xfrm>
              <a:off x="7718755" y="4400854"/>
              <a:ext cx="24262" cy="10039"/>
            </a:xfrm>
            <a:custGeom>
              <a:avLst/>
              <a:gdLst/>
              <a:ahLst/>
              <a:cxnLst>
                <a:cxn ang="0">
                  <a:pos x="1" y="10"/>
                </a:cxn>
                <a:cxn ang="0">
                  <a:pos x="0" y="7"/>
                </a:cxn>
                <a:cxn ang="0">
                  <a:pos x="17" y="0"/>
                </a:cxn>
                <a:cxn ang="0">
                  <a:pos x="19" y="3"/>
                </a:cxn>
                <a:cxn ang="0">
                  <a:pos x="1" y="10"/>
                </a:cxn>
              </a:cxnLst>
              <a:rect l="0" t="0" r="r" b="b"/>
              <a:pathLst>
                <a:path w="19" h="10">
                  <a:moveTo>
                    <a:pt x="1" y="10"/>
                  </a:moveTo>
                  <a:lnTo>
                    <a:pt x="0" y="7"/>
                  </a:lnTo>
                  <a:lnTo>
                    <a:pt x="17" y="0"/>
                  </a:lnTo>
                  <a:lnTo>
                    <a:pt x="19" y="3"/>
                  </a:lnTo>
                  <a:lnTo>
                    <a:pt x="1" y="10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8" name="Freeform 819"/>
            <p:cNvSpPr>
              <a:spLocks/>
            </p:cNvSpPr>
            <p:nvPr/>
          </p:nvSpPr>
          <p:spPr bwMode="auto">
            <a:xfrm>
              <a:off x="7718755" y="4400854"/>
              <a:ext cx="24262" cy="10039"/>
            </a:xfrm>
            <a:custGeom>
              <a:avLst/>
              <a:gdLst/>
              <a:ahLst/>
              <a:cxnLst>
                <a:cxn ang="0">
                  <a:pos x="1" y="10"/>
                </a:cxn>
                <a:cxn ang="0">
                  <a:pos x="0" y="7"/>
                </a:cxn>
                <a:cxn ang="0">
                  <a:pos x="17" y="0"/>
                </a:cxn>
                <a:cxn ang="0">
                  <a:pos x="19" y="3"/>
                </a:cxn>
                <a:cxn ang="0">
                  <a:pos x="1" y="10"/>
                </a:cxn>
              </a:cxnLst>
              <a:rect l="0" t="0" r="r" b="b"/>
              <a:pathLst>
                <a:path w="19" h="10">
                  <a:moveTo>
                    <a:pt x="1" y="10"/>
                  </a:moveTo>
                  <a:lnTo>
                    <a:pt x="0" y="7"/>
                  </a:lnTo>
                  <a:lnTo>
                    <a:pt x="17" y="0"/>
                  </a:lnTo>
                  <a:lnTo>
                    <a:pt x="19" y="3"/>
                  </a:lnTo>
                  <a:lnTo>
                    <a:pt x="1" y="10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9" name="Freeform 820"/>
            <p:cNvSpPr>
              <a:spLocks/>
            </p:cNvSpPr>
            <p:nvPr/>
          </p:nvSpPr>
          <p:spPr bwMode="auto">
            <a:xfrm>
              <a:off x="7716059" y="4407881"/>
              <a:ext cx="4043" cy="8031"/>
            </a:xfrm>
            <a:custGeom>
              <a:avLst/>
              <a:gdLst/>
              <a:ahLst/>
              <a:cxnLst>
                <a:cxn ang="0">
                  <a:pos x="2" y="8"/>
                </a:cxn>
                <a:cxn ang="0">
                  <a:pos x="2" y="6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2" y="3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4" y="5"/>
                </a:cxn>
                <a:cxn ang="0">
                  <a:pos x="4" y="5"/>
                </a:cxn>
                <a:cxn ang="0">
                  <a:pos x="4" y="6"/>
                </a:cxn>
                <a:cxn ang="0">
                  <a:pos x="2" y="8"/>
                </a:cxn>
              </a:cxnLst>
              <a:rect l="0" t="0" r="r" b="b"/>
              <a:pathLst>
                <a:path w="4" h="8">
                  <a:moveTo>
                    <a:pt x="2" y="8"/>
                  </a:moveTo>
                  <a:lnTo>
                    <a:pt x="2" y="6"/>
                  </a:lnTo>
                  <a:lnTo>
                    <a:pt x="0" y="6"/>
                  </a:lnTo>
                  <a:lnTo>
                    <a:pt x="0" y="5"/>
                  </a:lnTo>
                  <a:lnTo>
                    <a:pt x="2" y="3"/>
                  </a:lnTo>
                  <a:lnTo>
                    <a:pt x="2" y="2"/>
                  </a:lnTo>
                  <a:lnTo>
                    <a:pt x="2" y="2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6"/>
                  </a:lnTo>
                  <a:lnTo>
                    <a:pt x="2" y="8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0" name="Freeform 821"/>
            <p:cNvSpPr>
              <a:spLocks/>
            </p:cNvSpPr>
            <p:nvPr/>
          </p:nvSpPr>
          <p:spPr bwMode="auto">
            <a:xfrm>
              <a:off x="7716059" y="4407881"/>
              <a:ext cx="4043" cy="8031"/>
            </a:xfrm>
            <a:custGeom>
              <a:avLst/>
              <a:gdLst/>
              <a:ahLst/>
              <a:cxnLst>
                <a:cxn ang="0">
                  <a:pos x="2" y="8"/>
                </a:cxn>
                <a:cxn ang="0">
                  <a:pos x="2" y="6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2" y="3"/>
                </a:cxn>
                <a:cxn ang="0">
                  <a:pos x="2" y="2"/>
                </a:cxn>
                <a:cxn ang="0">
                  <a:pos x="3" y="0"/>
                </a:cxn>
                <a:cxn ang="0">
                  <a:pos x="4" y="3"/>
                </a:cxn>
                <a:cxn ang="0">
                  <a:pos x="4" y="5"/>
                </a:cxn>
                <a:cxn ang="0">
                  <a:pos x="4" y="6"/>
                </a:cxn>
                <a:cxn ang="0">
                  <a:pos x="2" y="8"/>
                </a:cxn>
              </a:cxnLst>
              <a:rect l="0" t="0" r="r" b="b"/>
              <a:pathLst>
                <a:path w="4" h="8">
                  <a:moveTo>
                    <a:pt x="2" y="8"/>
                  </a:moveTo>
                  <a:lnTo>
                    <a:pt x="2" y="6"/>
                  </a:lnTo>
                  <a:lnTo>
                    <a:pt x="0" y="6"/>
                  </a:lnTo>
                  <a:lnTo>
                    <a:pt x="0" y="5"/>
                  </a:lnTo>
                  <a:lnTo>
                    <a:pt x="2" y="3"/>
                  </a:lnTo>
                  <a:lnTo>
                    <a:pt x="2" y="2"/>
                  </a:lnTo>
                  <a:lnTo>
                    <a:pt x="3" y="0"/>
                  </a:lnTo>
                  <a:lnTo>
                    <a:pt x="4" y="3"/>
                  </a:lnTo>
                  <a:lnTo>
                    <a:pt x="4" y="5"/>
                  </a:lnTo>
                  <a:lnTo>
                    <a:pt x="4" y="6"/>
                  </a:lnTo>
                  <a:lnTo>
                    <a:pt x="2" y="8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1" name="Freeform 822"/>
            <p:cNvSpPr>
              <a:spLocks/>
            </p:cNvSpPr>
            <p:nvPr/>
          </p:nvSpPr>
          <p:spPr bwMode="auto">
            <a:xfrm>
              <a:off x="7780757" y="4386800"/>
              <a:ext cx="8087" cy="6023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3" y="1"/>
                </a:cxn>
                <a:cxn ang="0">
                  <a:pos x="4" y="1"/>
                </a:cxn>
                <a:cxn ang="0">
                  <a:pos x="4" y="1"/>
                </a:cxn>
                <a:cxn ang="0">
                  <a:pos x="6" y="3"/>
                </a:cxn>
                <a:cxn ang="0">
                  <a:pos x="6" y="4"/>
                </a:cxn>
                <a:cxn ang="0">
                  <a:pos x="7" y="4"/>
                </a:cxn>
                <a:cxn ang="0">
                  <a:pos x="3" y="6"/>
                </a:cxn>
                <a:cxn ang="0">
                  <a:pos x="3" y="6"/>
                </a:cxn>
                <a:cxn ang="0">
                  <a:pos x="3" y="6"/>
                </a:cxn>
                <a:cxn ang="0">
                  <a:pos x="3" y="4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0" y="4"/>
                </a:cxn>
                <a:cxn ang="0">
                  <a:pos x="0" y="1"/>
                </a:cxn>
              </a:cxnLst>
              <a:rect l="0" t="0" r="r" b="b"/>
              <a:pathLst>
                <a:path w="7" h="6">
                  <a:moveTo>
                    <a:pt x="0" y="1"/>
                  </a:moveTo>
                  <a:lnTo>
                    <a:pt x="0" y="1"/>
                  </a:lnTo>
                  <a:lnTo>
                    <a:pt x="2" y="0"/>
                  </a:lnTo>
                  <a:lnTo>
                    <a:pt x="3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6" y="3"/>
                  </a:lnTo>
                  <a:lnTo>
                    <a:pt x="6" y="4"/>
                  </a:lnTo>
                  <a:lnTo>
                    <a:pt x="7" y="4"/>
                  </a:lnTo>
                  <a:lnTo>
                    <a:pt x="3" y="6"/>
                  </a:lnTo>
                  <a:lnTo>
                    <a:pt x="3" y="6"/>
                  </a:lnTo>
                  <a:lnTo>
                    <a:pt x="3" y="6"/>
                  </a:lnTo>
                  <a:lnTo>
                    <a:pt x="3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2" name="Freeform 823"/>
            <p:cNvSpPr>
              <a:spLocks/>
            </p:cNvSpPr>
            <p:nvPr/>
          </p:nvSpPr>
          <p:spPr bwMode="auto">
            <a:xfrm>
              <a:off x="7780757" y="4386800"/>
              <a:ext cx="8087" cy="6023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2" y="0"/>
                </a:cxn>
                <a:cxn ang="0">
                  <a:pos x="3" y="1"/>
                </a:cxn>
                <a:cxn ang="0">
                  <a:pos x="4" y="1"/>
                </a:cxn>
                <a:cxn ang="0">
                  <a:pos x="6" y="3"/>
                </a:cxn>
                <a:cxn ang="0">
                  <a:pos x="6" y="4"/>
                </a:cxn>
                <a:cxn ang="0">
                  <a:pos x="7" y="4"/>
                </a:cxn>
                <a:cxn ang="0">
                  <a:pos x="3" y="6"/>
                </a:cxn>
                <a:cxn ang="0">
                  <a:pos x="3" y="4"/>
                </a:cxn>
                <a:cxn ang="0">
                  <a:pos x="2" y="4"/>
                </a:cxn>
                <a:cxn ang="0">
                  <a:pos x="0" y="4"/>
                </a:cxn>
                <a:cxn ang="0">
                  <a:pos x="0" y="1"/>
                </a:cxn>
              </a:cxnLst>
              <a:rect l="0" t="0" r="r" b="b"/>
              <a:pathLst>
                <a:path w="7" h="6">
                  <a:moveTo>
                    <a:pt x="0" y="1"/>
                  </a:moveTo>
                  <a:lnTo>
                    <a:pt x="2" y="0"/>
                  </a:lnTo>
                  <a:lnTo>
                    <a:pt x="3" y="1"/>
                  </a:lnTo>
                  <a:lnTo>
                    <a:pt x="4" y="1"/>
                  </a:lnTo>
                  <a:lnTo>
                    <a:pt x="6" y="3"/>
                  </a:lnTo>
                  <a:lnTo>
                    <a:pt x="6" y="4"/>
                  </a:lnTo>
                  <a:lnTo>
                    <a:pt x="7" y="4"/>
                  </a:lnTo>
                  <a:lnTo>
                    <a:pt x="3" y="6"/>
                  </a:lnTo>
                  <a:lnTo>
                    <a:pt x="3" y="4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1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3" name="Freeform 824"/>
            <p:cNvSpPr>
              <a:spLocks/>
            </p:cNvSpPr>
            <p:nvPr/>
          </p:nvSpPr>
          <p:spPr bwMode="auto">
            <a:xfrm>
              <a:off x="7760539" y="4387803"/>
              <a:ext cx="20219" cy="9035"/>
            </a:xfrm>
            <a:custGeom>
              <a:avLst/>
              <a:gdLst/>
              <a:ahLst/>
              <a:cxnLst>
                <a:cxn ang="0">
                  <a:pos x="2" y="9"/>
                </a:cxn>
                <a:cxn ang="0">
                  <a:pos x="0" y="6"/>
                </a:cxn>
                <a:cxn ang="0">
                  <a:pos x="16" y="0"/>
                </a:cxn>
                <a:cxn ang="0">
                  <a:pos x="16" y="3"/>
                </a:cxn>
                <a:cxn ang="0">
                  <a:pos x="2" y="9"/>
                </a:cxn>
              </a:cxnLst>
              <a:rect l="0" t="0" r="r" b="b"/>
              <a:pathLst>
                <a:path w="16" h="9">
                  <a:moveTo>
                    <a:pt x="2" y="9"/>
                  </a:moveTo>
                  <a:lnTo>
                    <a:pt x="0" y="6"/>
                  </a:lnTo>
                  <a:lnTo>
                    <a:pt x="16" y="0"/>
                  </a:lnTo>
                  <a:lnTo>
                    <a:pt x="16" y="3"/>
                  </a:lnTo>
                  <a:lnTo>
                    <a:pt x="2" y="9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4" name="Freeform 825"/>
            <p:cNvSpPr>
              <a:spLocks/>
            </p:cNvSpPr>
            <p:nvPr/>
          </p:nvSpPr>
          <p:spPr bwMode="auto">
            <a:xfrm>
              <a:off x="7760539" y="4387803"/>
              <a:ext cx="20219" cy="9035"/>
            </a:xfrm>
            <a:custGeom>
              <a:avLst/>
              <a:gdLst/>
              <a:ahLst/>
              <a:cxnLst>
                <a:cxn ang="0">
                  <a:pos x="2" y="9"/>
                </a:cxn>
                <a:cxn ang="0">
                  <a:pos x="0" y="6"/>
                </a:cxn>
                <a:cxn ang="0">
                  <a:pos x="16" y="0"/>
                </a:cxn>
                <a:cxn ang="0">
                  <a:pos x="16" y="3"/>
                </a:cxn>
                <a:cxn ang="0">
                  <a:pos x="2" y="9"/>
                </a:cxn>
              </a:cxnLst>
              <a:rect l="0" t="0" r="r" b="b"/>
              <a:pathLst>
                <a:path w="16" h="9">
                  <a:moveTo>
                    <a:pt x="2" y="9"/>
                  </a:moveTo>
                  <a:lnTo>
                    <a:pt x="0" y="6"/>
                  </a:lnTo>
                  <a:lnTo>
                    <a:pt x="16" y="0"/>
                  </a:lnTo>
                  <a:lnTo>
                    <a:pt x="16" y="3"/>
                  </a:lnTo>
                  <a:lnTo>
                    <a:pt x="2" y="9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5" name="Freeform 826"/>
            <p:cNvSpPr>
              <a:spLocks/>
            </p:cNvSpPr>
            <p:nvPr/>
          </p:nvSpPr>
          <p:spPr bwMode="auto">
            <a:xfrm>
              <a:off x="7755147" y="4393826"/>
              <a:ext cx="8087" cy="9035"/>
            </a:xfrm>
            <a:custGeom>
              <a:avLst/>
              <a:gdLst/>
              <a:ahLst/>
              <a:cxnLst>
                <a:cxn ang="0">
                  <a:pos x="1" y="9"/>
                </a:cxn>
                <a:cxn ang="0">
                  <a:pos x="1" y="7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1" y="4"/>
                </a:cxn>
                <a:cxn ang="0">
                  <a:pos x="1" y="3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4" y="0"/>
                </a:cxn>
                <a:cxn ang="0">
                  <a:pos x="6" y="3"/>
                </a:cxn>
                <a:cxn ang="0">
                  <a:pos x="6" y="4"/>
                </a:cxn>
                <a:cxn ang="0">
                  <a:pos x="4" y="4"/>
                </a:cxn>
                <a:cxn ang="0">
                  <a:pos x="4" y="6"/>
                </a:cxn>
                <a:cxn ang="0">
                  <a:pos x="4" y="6"/>
                </a:cxn>
                <a:cxn ang="0">
                  <a:pos x="4" y="6"/>
                </a:cxn>
                <a:cxn ang="0">
                  <a:pos x="6" y="7"/>
                </a:cxn>
                <a:cxn ang="0">
                  <a:pos x="1" y="9"/>
                </a:cxn>
              </a:cxnLst>
              <a:rect l="0" t="0" r="r" b="b"/>
              <a:pathLst>
                <a:path w="6" h="9">
                  <a:moveTo>
                    <a:pt x="1" y="9"/>
                  </a:moveTo>
                  <a:lnTo>
                    <a:pt x="1" y="7"/>
                  </a:lnTo>
                  <a:lnTo>
                    <a:pt x="0" y="6"/>
                  </a:lnTo>
                  <a:lnTo>
                    <a:pt x="0" y="4"/>
                  </a:lnTo>
                  <a:lnTo>
                    <a:pt x="1" y="4"/>
                  </a:lnTo>
                  <a:lnTo>
                    <a:pt x="1" y="3"/>
                  </a:lnTo>
                  <a:lnTo>
                    <a:pt x="3" y="1"/>
                  </a:lnTo>
                  <a:lnTo>
                    <a:pt x="3" y="1"/>
                  </a:lnTo>
                  <a:lnTo>
                    <a:pt x="4" y="0"/>
                  </a:lnTo>
                  <a:lnTo>
                    <a:pt x="6" y="3"/>
                  </a:lnTo>
                  <a:lnTo>
                    <a:pt x="6" y="4"/>
                  </a:lnTo>
                  <a:lnTo>
                    <a:pt x="4" y="4"/>
                  </a:lnTo>
                  <a:lnTo>
                    <a:pt x="4" y="6"/>
                  </a:lnTo>
                  <a:lnTo>
                    <a:pt x="4" y="6"/>
                  </a:lnTo>
                  <a:lnTo>
                    <a:pt x="4" y="6"/>
                  </a:lnTo>
                  <a:lnTo>
                    <a:pt x="6" y="7"/>
                  </a:lnTo>
                  <a:lnTo>
                    <a:pt x="1" y="9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6" name="Freeform 827"/>
            <p:cNvSpPr>
              <a:spLocks/>
            </p:cNvSpPr>
            <p:nvPr/>
          </p:nvSpPr>
          <p:spPr bwMode="auto">
            <a:xfrm>
              <a:off x="7755147" y="4393826"/>
              <a:ext cx="8087" cy="9035"/>
            </a:xfrm>
            <a:custGeom>
              <a:avLst/>
              <a:gdLst/>
              <a:ahLst/>
              <a:cxnLst>
                <a:cxn ang="0">
                  <a:pos x="1" y="9"/>
                </a:cxn>
                <a:cxn ang="0">
                  <a:pos x="1" y="7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1" y="4"/>
                </a:cxn>
                <a:cxn ang="0">
                  <a:pos x="1" y="3"/>
                </a:cxn>
                <a:cxn ang="0">
                  <a:pos x="3" y="1"/>
                </a:cxn>
                <a:cxn ang="0">
                  <a:pos x="4" y="0"/>
                </a:cxn>
                <a:cxn ang="0">
                  <a:pos x="6" y="3"/>
                </a:cxn>
                <a:cxn ang="0">
                  <a:pos x="6" y="4"/>
                </a:cxn>
                <a:cxn ang="0">
                  <a:pos x="4" y="4"/>
                </a:cxn>
                <a:cxn ang="0">
                  <a:pos x="4" y="6"/>
                </a:cxn>
                <a:cxn ang="0">
                  <a:pos x="6" y="7"/>
                </a:cxn>
                <a:cxn ang="0">
                  <a:pos x="1" y="9"/>
                </a:cxn>
              </a:cxnLst>
              <a:rect l="0" t="0" r="r" b="b"/>
              <a:pathLst>
                <a:path w="6" h="9">
                  <a:moveTo>
                    <a:pt x="1" y="9"/>
                  </a:moveTo>
                  <a:lnTo>
                    <a:pt x="1" y="7"/>
                  </a:lnTo>
                  <a:lnTo>
                    <a:pt x="0" y="6"/>
                  </a:lnTo>
                  <a:lnTo>
                    <a:pt x="0" y="4"/>
                  </a:lnTo>
                  <a:lnTo>
                    <a:pt x="1" y="4"/>
                  </a:lnTo>
                  <a:lnTo>
                    <a:pt x="1" y="3"/>
                  </a:lnTo>
                  <a:lnTo>
                    <a:pt x="3" y="1"/>
                  </a:lnTo>
                  <a:lnTo>
                    <a:pt x="4" y="0"/>
                  </a:lnTo>
                  <a:lnTo>
                    <a:pt x="6" y="3"/>
                  </a:lnTo>
                  <a:lnTo>
                    <a:pt x="6" y="4"/>
                  </a:lnTo>
                  <a:lnTo>
                    <a:pt x="4" y="4"/>
                  </a:lnTo>
                  <a:lnTo>
                    <a:pt x="4" y="6"/>
                  </a:lnTo>
                  <a:lnTo>
                    <a:pt x="6" y="7"/>
                  </a:lnTo>
                  <a:lnTo>
                    <a:pt x="1" y="9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7" name="Freeform 828"/>
            <p:cNvSpPr>
              <a:spLocks/>
            </p:cNvSpPr>
            <p:nvPr/>
          </p:nvSpPr>
          <p:spPr bwMode="auto">
            <a:xfrm>
              <a:off x="7817150" y="4373749"/>
              <a:ext cx="10783" cy="602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0"/>
                </a:cxn>
                <a:cxn ang="0">
                  <a:pos x="3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6" y="1"/>
                </a:cxn>
                <a:cxn ang="0">
                  <a:pos x="6" y="1"/>
                </a:cxn>
                <a:cxn ang="0">
                  <a:pos x="8" y="3"/>
                </a:cxn>
                <a:cxn ang="0">
                  <a:pos x="8" y="3"/>
                </a:cxn>
                <a:cxn ang="0">
                  <a:pos x="3" y="6"/>
                </a:cxn>
                <a:cxn ang="0">
                  <a:pos x="3" y="4"/>
                </a:cxn>
                <a:cxn ang="0">
                  <a:pos x="3" y="4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0" y="0"/>
                </a:cxn>
              </a:cxnLst>
              <a:rect l="0" t="0" r="r" b="b"/>
              <a:pathLst>
                <a:path w="8" h="6">
                  <a:moveTo>
                    <a:pt x="0" y="0"/>
                  </a:moveTo>
                  <a:lnTo>
                    <a:pt x="2" y="0"/>
                  </a:lnTo>
                  <a:lnTo>
                    <a:pt x="3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6" y="1"/>
                  </a:lnTo>
                  <a:lnTo>
                    <a:pt x="6" y="1"/>
                  </a:lnTo>
                  <a:lnTo>
                    <a:pt x="8" y="3"/>
                  </a:lnTo>
                  <a:lnTo>
                    <a:pt x="8" y="3"/>
                  </a:lnTo>
                  <a:lnTo>
                    <a:pt x="3" y="6"/>
                  </a:lnTo>
                  <a:lnTo>
                    <a:pt x="3" y="4"/>
                  </a:lnTo>
                  <a:lnTo>
                    <a:pt x="3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8" name="Freeform 829"/>
            <p:cNvSpPr>
              <a:spLocks/>
            </p:cNvSpPr>
            <p:nvPr/>
          </p:nvSpPr>
          <p:spPr bwMode="auto">
            <a:xfrm>
              <a:off x="7817150" y="4373749"/>
              <a:ext cx="10783" cy="602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0"/>
                </a:cxn>
                <a:cxn ang="0">
                  <a:pos x="3" y="0"/>
                </a:cxn>
                <a:cxn ang="0">
                  <a:pos x="5" y="0"/>
                </a:cxn>
                <a:cxn ang="0">
                  <a:pos x="6" y="1"/>
                </a:cxn>
                <a:cxn ang="0">
                  <a:pos x="8" y="3"/>
                </a:cxn>
                <a:cxn ang="0">
                  <a:pos x="3" y="6"/>
                </a:cxn>
                <a:cxn ang="0">
                  <a:pos x="3" y="4"/>
                </a:cxn>
                <a:cxn ang="0">
                  <a:pos x="2" y="4"/>
                </a:cxn>
                <a:cxn ang="0">
                  <a:pos x="0" y="0"/>
                </a:cxn>
              </a:cxnLst>
              <a:rect l="0" t="0" r="r" b="b"/>
              <a:pathLst>
                <a:path w="8" h="6">
                  <a:moveTo>
                    <a:pt x="0" y="0"/>
                  </a:moveTo>
                  <a:lnTo>
                    <a:pt x="2" y="0"/>
                  </a:lnTo>
                  <a:lnTo>
                    <a:pt x="3" y="0"/>
                  </a:lnTo>
                  <a:lnTo>
                    <a:pt x="5" y="0"/>
                  </a:lnTo>
                  <a:lnTo>
                    <a:pt x="6" y="1"/>
                  </a:lnTo>
                  <a:lnTo>
                    <a:pt x="8" y="3"/>
                  </a:lnTo>
                  <a:lnTo>
                    <a:pt x="3" y="6"/>
                  </a:lnTo>
                  <a:lnTo>
                    <a:pt x="3" y="4"/>
                  </a:lnTo>
                  <a:lnTo>
                    <a:pt x="2" y="4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9" name="Freeform 830"/>
            <p:cNvSpPr>
              <a:spLocks/>
            </p:cNvSpPr>
            <p:nvPr/>
          </p:nvSpPr>
          <p:spPr bwMode="auto">
            <a:xfrm>
              <a:off x="7798279" y="4373749"/>
              <a:ext cx="21566" cy="10039"/>
            </a:xfrm>
            <a:custGeom>
              <a:avLst/>
              <a:gdLst/>
              <a:ahLst/>
              <a:cxnLst>
                <a:cxn ang="0">
                  <a:pos x="1" y="10"/>
                </a:cxn>
                <a:cxn ang="0">
                  <a:pos x="0" y="7"/>
                </a:cxn>
                <a:cxn ang="0">
                  <a:pos x="15" y="0"/>
                </a:cxn>
                <a:cxn ang="0">
                  <a:pos x="17" y="4"/>
                </a:cxn>
                <a:cxn ang="0">
                  <a:pos x="1" y="10"/>
                </a:cxn>
              </a:cxnLst>
              <a:rect l="0" t="0" r="r" b="b"/>
              <a:pathLst>
                <a:path w="17" h="10">
                  <a:moveTo>
                    <a:pt x="1" y="10"/>
                  </a:moveTo>
                  <a:lnTo>
                    <a:pt x="0" y="7"/>
                  </a:lnTo>
                  <a:lnTo>
                    <a:pt x="15" y="0"/>
                  </a:lnTo>
                  <a:lnTo>
                    <a:pt x="17" y="4"/>
                  </a:lnTo>
                  <a:lnTo>
                    <a:pt x="1" y="10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0" name="Freeform 831"/>
            <p:cNvSpPr>
              <a:spLocks/>
            </p:cNvSpPr>
            <p:nvPr/>
          </p:nvSpPr>
          <p:spPr bwMode="auto">
            <a:xfrm>
              <a:off x="7798279" y="4373749"/>
              <a:ext cx="21566" cy="10039"/>
            </a:xfrm>
            <a:custGeom>
              <a:avLst/>
              <a:gdLst/>
              <a:ahLst/>
              <a:cxnLst>
                <a:cxn ang="0">
                  <a:pos x="1" y="10"/>
                </a:cxn>
                <a:cxn ang="0">
                  <a:pos x="0" y="7"/>
                </a:cxn>
                <a:cxn ang="0">
                  <a:pos x="15" y="0"/>
                </a:cxn>
                <a:cxn ang="0">
                  <a:pos x="17" y="4"/>
                </a:cxn>
                <a:cxn ang="0">
                  <a:pos x="1" y="10"/>
                </a:cxn>
              </a:cxnLst>
              <a:rect l="0" t="0" r="r" b="b"/>
              <a:pathLst>
                <a:path w="17" h="10">
                  <a:moveTo>
                    <a:pt x="1" y="10"/>
                  </a:moveTo>
                  <a:lnTo>
                    <a:pt x="0" y="7"/>
                  </a:lnTo>
                  <a:lnTo>
                    <a:pt x="15" y="0"/>
                  </a:lnTo>
                  <a:lnTo>
                    <a:pt x="17" y="4"/>
                  </a:lnTo>
                  <a:lnTo>
                    <a:pt x="1" y="10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1" name="Freeform 832"/>
            <p:cNvSpPr>
              <a:spLocks/>
            </p:cNvSpPr>
            <p:nvPr/>
          </p:nvSpPr>
          <p:spPr bwMode="auto">
            <a:xfrm>
              <a:off x="7795583" y="4380777"/>
              <a:ext cx="4044" cy="7027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0" y="7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2"/>
                </a:cxn>
                <a:cxn ang="0">
                  <a:pos x="1" y="2"/>
                </a:cxn>
                <a:cxn ang="0">
                  <a:pos x="3" y="0"/>
                </a:cxn>
                <a:cxn ang="0">
                  <a:pos x="4" y="3"/>
                </a:cxn>
                <a:cxn ang="0">
                  <a:pos x="4" y="4"/>
                </a:cxn>
                <a:cxn ang="0">
                  <a:pos x="3" y="6"/>
                </a:cxn>
                <a:cxn ang="0">
                  <a:pos x="3" y="6"/>
                </a:cxn>
                <a:cxn ang="0">
                  <a:pos x="0" y="7"/>
                </a:cxn>
              </a:cxnLst>
              <a:rect l="0" t="0" r="r" b="b"/>
              <a:pathLst>
                <a:path w="4" h="7">
                  <a:moveTo>
                    <a:pt x="0" y="7"/>
                  </a:moveTo>
                  <a:lnTo>
                    <a:pt x="0" y="7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1" y="2"/>
                  </a:lnTo>
                  <a:lnTo>
                    <a:pt x="3" y="0"/>
                  </a:lnTo>
                  <a:lnTo>
                    <a:pt x="4" y="3"/>
                  </a:lnTo>
                  <a:lnTo>
                    <a:pt x="4" y="4"/>
                  </a:lnTo>
                  <a:lnTo>
                    <a:pt x="3" y="6"/>
                  </a:lnTo>
                  <a:lnTo>
                    <a:pt x="3" y="6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2" name="Freeform 833"/>
            <p:cNvSpPr>
              <a:spLocks/>
            </p:cNvSpPr>
            <p:nvPr/>
          </p:nvSpPr>
          <p:spPr bwMode="auto">
            <a:xfrm>
              <a:off x="7795583" y="4380777"/>
              <a:ext cx="4044" cy="7027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0" y="3"/>
                </a:cxn>
                <a:cxn ang="0">
                  <a:pos x="0" y="2"/>
                </a:cxn>
                <a:cxn ang="0">
                  <a:pos x="1" y="2"/>
                </a:cxn>
                <a:cxn ang="0">
                  <a:pos x="3" y="0"/>
                </a:cxn>
                <a:cxn ang="0">
                  <a:pos x="4" y="3"/>
                </a:cxn>
                <a:cxn ang="0">
                  <a:pos x="4" y="4"/>
                </a:cxn>
                <a:cxn ang="0">
                  <a:pos x="3" y="6"/>
                </a:cxn>
                <a:cxn ang="0">
                  <a:pos x="0" y="7"/>
                </a:cxn>
              </a:cxnLst>
              <a:rect l="0" t="0" r="r" b="b"/>
              <a:pathLst>
                <a:path w="4" h="7">
                  <a:moveTo>
                    <a:pt x="0" y="7"/>
                  </a:moveTo>
                  <a:lnTo>
                    <a:pt x="0" y="6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1" y="2"/>
                  </a:lnTo>
                  <a:lnTo>
                    <a:pt x="3" y="0"/>
                  </a:lnTo>
                  <a:lnTo>
                    <a:pt x="4" y="3"/>
                  </a:lnTo>
                  <a:lnTo>
                    <a:pt x="4" y="4"/>
                  </a:lnTo>
                  <a:lnTo>
                    <a:pt x="3" y="6"/>
                  </a:lnTo>
                  <a:lnTo>
                    <a:pt x="0" y="7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3" name="Freeform 834"/>
            <p:cNvSpPr>
              <a:spLocks/>
            </p:cNvSpPr>
            <p:nvPr/>
          </p:nvSpPr>
          <p:spPr bwMode="auto">
            <a:xfrm>
              <a:off x="7566444" y="4447031"/>
              <a:ext cx="14827" cy="13050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9" y="3"/>
                </a:cxn>
                <a:cxn ang="0">
                  <a:pos x="11" y="5"/>
                </a:cxn>
                <a:cxn ang="0">
                  <a:pos x="11" y="6"/>
                </a:cxn>
                <a:cxn ang="0">
                  <a:pos x="11" y="8"/>
                </a:cxn>
                <a:cxn ang="0">
                  <a:pos x="11" y="8"/>
                </a:cxn>
                <a:cxn ang="0">
                  <a:pos x="11" y="8"/>
                </a:cxn>
                <a:cxn ang="0">
                  <a:pos x="12" y="9"/>
                </a:cxn>
                <a:cxn ang="0">
                  <a:pos x="12" y="11"/>
                </a:cxn>
                <a:cxn ang="0">
                  <a:pos x="5" y="13"/>
                </a:cxn>
                <a:cxn ang="0">
                  <a:pos x="5" y="12"/>
                </a:cxn>
                <a:cxn ang="0">
                  <a:pos x="3" y="11"/>
                </a:cxn>
                <a:cxn ang="0">
                  <a:pos x="3" y="11"/>
                </a:cxn>
                <a:cxn ang="0">
                  <a:pos x="3" y="11"/>
                </a:cxn>
                <a:cxn ang="0">
                  <a:pos x="3" y="9"/>
                </a:cxn>
                <a:cxn ang="0">
                  <a:pos x="3" y="8"/>
                </a:cxn>
                <a:cxn ang="0">
                  <a:pos x="2" y="6"/>
                </a:cxn>
                <a:cxn ang="0">
                  <a:pos x="0" y="5"/>
                </a:cxn>
                <a:cxn ang="0">
                  <a:pos x="8" y="0"/>
                </a:cxn>
              </a:cxnLst>
              <a:rect l="0" t="0" r="r" b="b"/>
              <a:pathLst>
                <a:path w="12" h="13">
                  <a:moveTo>
                    <a:pt x="8" y="0"/>
                  </a:moveTo>
                  <a:lnTo>
                    <a:pt x="9" y="3"/>
                  </a:lnTo>
                  <a:lnTo>
                    <a:pt x="11" y="5"/>
                  </a:lnTo>
                  <a:lnTo>
                    <a:pt x="11" y="6"/>
                  </a:lnTo>
                  <a:lnTo>
                    <a:pt x="11" y="8"/>
                  </a:lnTo>
                  <a:lnTo>
                    <a:pt x="11" y="8"/>
                  </a:lnTo>
                  <a:lnTo>
                    <a:pt x="11" y="8"/>
                  </a:lnTo>
                  <a:lnTo>
                    <a:pt x="12" y="9"/>
                  </a:lnTo>
                  <a:lnTo>
                    <a:pt x="12" y="11"/>
                  </a:lnTo>
                  <a:lnTo>
                    <a:pt x="5" y="13"/>
                  </a:lnTo>
                  <a:lnTo>
                    <a:pt x="5" y="12"/>
                  </a:lnTo>
                  <a:lnTo>
                    <a:pt x="3" y="11"/>
                  </a:lnTo>
                  <a:lnTo>
                    <a:pt x="3" y="11"/>
                  </a:lnTo>
                  <a:lnTo>
                    <a:pt x="3" y="11"/>
                  </a:lnTo>
                  <a:lnTo>
                    <a:pt x="3" y="9"/>
                  </a:lnTo>
                  <a:lnTo>
                    <a:pt x="3" y="8"/>
                  </a:lnTo>
                  <a:lnTo>
                    <a:pt x="2" y="6"/>
                  </a:lnTo>
                  <a:lnTo>
                    <a:pt x="0" y="5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4" name="Freeform 835"/>
            <p:cNvSpPr>
              <a:spLocks/>
            </p:cNvSpPr>
            <p:nvPr/>
          </p:nvSpPr>
          <p:spPr bwMode="auto">
            <a:xfrm>
              <a:off x="7566444" y="4447031"/>
              <a:ext cx="14827" cy="13050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9" y="3"/>
                </a:cxn>
                <a:cxn ang="0">
                  <a:pos x="11" y="5"/>
                </a:cxn>
                <a:cxn ang="0">
                  <a:pos x="11" y="6"/>
                </a:cxn>
                <a:cxn ang="0">
                  <a:pos x="11" y="8"/>
                </a:cxn>
                <a:cxn ang="0">
                  <a:pos x="12" y="9"/>
                </a:cxn>
                <a:cxn ang="0">
                  <a:pos x="12" y="11"/>
                </a:cxn>
                <a:cxn ang="0">
                  <a:pos x="5" y="13"/>
                </a:cxn>
                <a:cxn ang="0">
                  <a:pos x="5" y="12"/>
                </a:cxn>
                <a:cxn ang="0">
                  <a:pos x="3" y="11"/>
                </a:cxn>
                <a:cxn ang="0">
                  <a:pos x="3" y="9"/>
                </a:cxn>
                <a:cxn ang="0">
                  <a:pos x="3" y="8"/>
                </a:cxn>
                <a:cxn ang="0">
                  <a:pos x="2" y="6"/>
                </a:cxn>
                <a:cxn ang="0">
                  <a:pos x="0" y="5"/>
                </a:cxn>
                <a:cxn ang="0">
                  <a:pos x="8" y="0"/>
                </a:cxn>
              </a:cxnLst>
              <a:rect l="0" t="0" r="r" b="b"/>
              <a:pathLst>
                <a:path w="12" h="13">
                  <a:moveTo>
                    <a:pt x="8" y="0"/>
                  </a:moveTo>
                  <a:lnTo>
                    <a:pt x="9" y="3"/>
                  </a:lnTo>
                  <a:lnTo>
                    <a:pt x="11" y="5"/>
                  </a:lnTo>
                  <a:lnTo>
                    <a:pt x="11" y="6"/>
                  </a:lnTo>
                  <a:lnTo>
                    <a:pt x="11" y="8"/>
                  </a:lnTo>
                  <a:lnTo>
                    <a:pt x="12" y="9"/>
                  </a:lnTo>
                  <a:lnTo>
                    <a:pt x="12" y="11"/>
                  </a:lnTo>
                  <a:lnTo>
                    <a:pt x="5" y="13"/>
                  </a:lnTo>
                  <a:lnTo>
                    <a:pt x="5" y="12"/>
                  </a:lnTo>
                  <a:lnTo>
                    <a:pt x="3" y="11"/>
                  </a:lnTo>
                  <a:lnTo>
                    <a:pt x="3" y="9"/>
                  </a:lnTo>
                  <a:lnTo>
                    <a:pt x="3" y="8"/>
                  </a:lnTo>
                  <a:lnTo>
                    <a:pt x="2" y="6"/>
                  </a:lnTo>
                  <a:lnTo>
                    <a:pt x="0" y="5"/>
                  </a:lnTo>
                  <a:lnTo>
                    <a:pt x="8" y="0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5" name="Freeform 836"/>
            <p:cNvSpPr>
              <a:spLocks/>
            </p:cNvSpPr>
            <p:nvPr/>
          </p:nvSpPr>
          <p:spPr bwMode="auto">
            <a:xfrm>
              <a:off x="7563749" y="4422939"/>
              <a:ext cx="21566" cy="29112"/>
            </a:xfrm>
            <a:custGeom>
              <a:avLst/>
              <a:gdLst/>
              <a:ahLst/>
              <a:cxnLst>
                <a:cxn ang="0">
                  <a:pos x="17" y="7"/>
                </a:cxn>
                <a:cxn ang="0">
                  <a:pos x="11" y="10"/>
                </a:cxn>
                <a:cxn ang="0">
                  <a:pos x="10" y="11"/>
                </a:cxn>
                <a:cxn ang="0">
                  <a:pos x="8" y="13"/>
                </a:cxn>
                <a:cxn ang="0">
                  <a:pos x="7" y="14"/>
                </a:cxn>
                <a:cxn ang="0">
                  <a:pos x="7" y="17"/>
                </a:cxn>
                <a:cxn ang="0">
                  <a:pos x="7" y="20"/>
                </a:cxn>
                <a:cxn ang="0">
                  <a:pos x="8" y="22"/>
                </a:cxn>
                <a:cxn ang="0">
                  <a:pos x="10" y="24"/>
                </a:cxn>
                <a:cxn ang="0">
                  <a:pos x="2" y="29"/>
                </a:cxn>
                <a:cxn ang="0">
                  <a:pos x="1" y="24"/>
                </a:cxn>
                <a:cxn ang="0">
                  <a:pos x="0" y="22"/>
                </a:cxn>
                <a:cxn ang="0">
                  <a:pos x="0" y="17"/>
                </a:cxn>
                <a:cxn ang="0">
                  <a:pos x="0" y="14"/>
                </a:cxn>
                <a:cxn ang="0">
                  <a:pos x="1" y="10"/>
                </a:cxn>
                <a:cxn ang="0">
                  <a:pos x="4" y="6"/>
                </a:cxn>
                <a:cxn ang="0">
                  <a:pos x="8" y="3"/>
                </a:cxn>
                <a:cxn ang="0">
                  <a:pos x="14" y="0"/>
                </a:cxn>
                <a:cxn ang="0">
                  <a:pos x="17" y="7"/>
                </a:cxn>
              </a:cxnLst>
              <a:rect l="0" t="0" r="r" b="b"/>
              <a:pathLst>
                <a:path w="17" h="29">
                  <a:moveTo>
                    <a:pt x="17" y="7"/>
                  </a:moveTo>
                  <a:lnTo>
                    <a:pt x="11" y="10"/>
                  </a:lnTo>
                  <a:lnTo>
                    <a:pt x="10" y="11"/>
                  </a:lnTo>
                  <a:lnTo>
                    <a:pt x="8" y="13"/>
                  </a:lnTo>
                  <a:lnTo>
                    <a:pt x="7" y="14"/>
                  </a:lnTo>
                  <a:lnTo>
                    <a:pt x="7" y="17"/>
                  </a:lnTo>
                  <a:lnTo>
                    <a:pt x="7" y="20"/>
                  </a:lnTo>
                  <a:lnTo>
                    <a:pt x="8" y="22"/>
                  </a:lnTo>
                  <a:lnTo>
                    <a:pt x="10" y="24"/>
                  </a:lnTo>
                  <a:lnTo>
                    <a:pt x="2" y="29"/>
                  </a:lnTo>
                  <a:lnTo>
                    <a:pt x="1" y="24"/>
                  </a:lnTo>
                  <a:lnTo>
                    <a:pt x="0" y="22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1" y="10"/>
                  </a:lnTo>
                  <a:lnTo>
                    <a:pt x="4" y="6"/>
                  </a:lnTo>
                  <a:lnTo>
                    <a:pt x="8" y="3"/>
                  </a:lnTo>
                  <a:lnTo>
                    <a:pt x="14" y="0"/>
                  </a:lnTo>
                  <a:lnTo>
                    <a:pt x="17" y="7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6" name="Freeform 837"/>
            <p:cNvSpPr>
              <a:spLocks/>
            </p:cNvSpPr>
            <p:nvPr/>
          </p:nvSpPr>
          <p:spPr bwMode="auto">
            <a:xfrm>
              <a:off x="7563749" y="4422939"/>
              <a:ext cx="21566" cy="29112"/>
            </a:xfrm>
            <a:custGeom>
              <a:avLst/>
              <a:gdLst/>
              <a:ahLst/>
              <a:cxnLst>
                <a:cxn ang="0">
                  <a:pos x="17" y="7"/>
                </a:cxn>
                <a:cxn ang="0">
                  <a:pos x="11" y="10"/>
                </a:cxn>
                <a:cxn ang="0">
                  <a:pos x="10" y="11"/>
                </a:cxn>
                <a:cxn ang="0">
                  <a:pos x="8" y="13"/>
                </a:cxn>
                <a:cxn ang="0">
                  <a:pos x="7" y="14"/>
                </a:cxn>
                <a:cxn ang="0">
                  <a:pos x="7" y="17"/>
                </a:cxn>
                <a:cxn ang="0">
                  <a:pos x="7" y="20"/>
                </a:cxn>
                <a:cxn ang="0">
                  <a:pos x="8" y="22"/>
                </a:cxn>
                <a:cxn ang="0">
                  <a:pos x="10" y="24"/>
                </a:cxn>
                <a:cxn ang="0">
                  <a:pos x="2" y="29"/>
                </a:cxn>
                <a:cxn ang="0">
                  <a:pos x="1" y="24"/>
                </a:cxn>
                <a:cxn ang="0">
                  <a:pos x="0" y="22"/>
                </a:cxn>
                <a:cxn ang="0">
                  <a:pos x="0" y="17"/>
                </a:cxn>
                <a:cxn ang="0">
                  <a:pos x="0" y="14"/>
                </a:cxn>
                <a:cxn ang="0">
                  <a:pos x="1" y="10"/>
                </a:cxn>
                <a:cxn ang="0">
                  <a:pos x="4" y="6"/>
                </a:cxn>
                <a:cxn ang="0">
                  <a:pos x="8" y="3"/>
                </a:cxn>
                <a:cxn ang="0">
                  <a:pos x="14" y="0"/>
                </a:cxn>
                <a:cxn ang="0">
                  <a:pos x="17" y="7"/>
                </a:cxn>
              </a:cxnLst>
              <a:rect l="0" t="0" r="r" b="b"/>
              <a:pathLst>
                <a:path w="17" h="29">
                  <a:moveTo>
                    <a:pt x="17" y="7"/>
                  </a:moveTo>
                  <a:lnTo>
                    <a:pt x="11" y="10"/>
                  </a:lnTo>
                  <a:lnTo>
                    <a:pt x="10" y="11"/>
                  </a:lnTo>
                  <a:lnTo>
                    <a:pt x="8" y="13"/>
                  </a:lnTo>
                  <a:lnTo>
                    <a:pt x="7" y="14"/>
                  </a:lnTo>
                  <a:lnTo>
                    <a:pt x="7" y="17"/>
                  </a:lnTo>
                  <a:lnTo>
                    <a:pt x="7" y="20"/>
                  </a:lnTo>
                  <a:lnTo>
                    <a:pt x="8" y="22"/>
                  </a:lnTo>
                  <a:lnTo>
                    <a:pt x="10" y="24"/>
                  </a:lnTo>
                  <a:lnTo>
                    <a:pt x="2" y="29"/>
                  </a:lnTo>
                  <a:lnTo>
                    <a:pt x="1" y="24"/>
                  </a:lnTo>
                  <a:lnTo>
                    <a:pt x="0" y="22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1" y="10"/>
                  </a:lnTo>
                  <a:lnTo>
                    <a:pt x="4" y="6"/>
                  </a:lnTo>
                  <a:lnTo>
                    <a:pt x="8" y="3"/>
                  </a:lnTo>
                  <a:lnTo>
                    <a:pt x="14" y="0"/>
                  </a:lnTo>
                  <a:lnTo>
                    <a:pt x="17" y="7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7" name="Freeform 838"/>
            <p:cNvSpPr>
              <a:spLocks/>
            </p:cNvSpPr>
            <p:nvPr/>
          </p:nvSpPr>
          <p:spPr bwMode="auto">
            <a:xfrm>
              <a:off x="7581271" y="4419927"/>
              <a:ext cx="32349" cy="17066"/>
            </a:xfrm>
            <a:custGeom>
              <a:avLst/>
              <a:gdLst/>
              <a:ahLst/>
              <a:cxnLst>
                <a:cxn ang="0">
                  <a:pos x="19" y="17"/>
                </a:cxn>
                <a:cxn ang="0">
                  <a:pos x="17" y="14"/>
                </a:cxn>
                <a:cxn ang="0">
                  <a:pos x="16" y="12"/>
                </a:cxn>
                <a:cxn ang="0">
                  <a:pos x="14" y="10"/>
                </a:cxn>
                <a:cxn ang="0">
                  <a:pos x="13" y="9"/>
                </a:cxn>
                <a:cxn ang="0">
                  <a:pos x="11" y="9"/>
                </a:cxn>
                <a:cxn ang="0">
                  <a:pos x="10" y="9"/>
                </a:cxn>
                <a:cxn ang="0">
                  <a:pos x="7" y="9"/>
                </a:cxn>
                <a:cxn ang="0">
                  <a:pos x="3" y="10"/>
                </a:cxn>
                <a:cxn ang="0">
                  <a:pos x="0" y="3"/>
                </a:cxn>
                <a:cxn ang="0">
                  <a:pos x="6" y="1"/>
                </a:cxn>
                <a:cxn ang="0">
                  <a:pos x="10" y="0"/>
                </a:cxn>
                <a:cxn ang="0">
                  <a:pos x="14" y="1"/>
                </a:cxn>
                <a:cxn ang="0">
                  <a:pos x="17" y="3"/>
                </a:cxn>
                <a:cxn ang="0">
                  <a:pos x="20" y="6"/>
                </a:cxn>
                <a:cxn ang="0">
                  <a:pos x="23" y="9"/>
                </a:cxn>
                <a:cxn ang="0">
                  <a:pos x="24" y="12"/>
                </a:cxn>
                <a:cxn ang="0">
                  <a:pos x="26" y="14"/>
                </a:cxn>
                <a:cxn ang="0">
                  <a:pos x="19" y="17"/>
                </a:cxn>
              </a:cxnLst>
              <a:rect l="0" t="0" r="r" b="b"/>
              <a:pathLst>
                <a:path w="26" h="17">
                  <a:moveTo>
                    <a:pt x="19" y="17"/>
                  </a:moveTo>
                  <a:lnTo>
                    <a:pt x="17" y="14"/>
                  </a:lnTo>
                  <a:lnTo>
                    <a:pt x="16" y="12"/>
                  </a:lnTo>
                  <a:lnTo>
                    <a:pt x="14" y="10"/>
                  </a:lnTo>
                  <a:lnTo>
                    <a:pt x="13" y="9"/>
                  </a:lnTo>
                  <a:lnTo>
                    <a:pt x="11" y="9"/>
                  </a:lnTo>
                  <a:lnTo>
                    <a:pt x="10" y="9"/>
                  </a:lnTo>
                  <a:lnTo>
                    <a:pt x="7" y="9"/>
                  </a:lnTo>
                  <a:lnTo>
                    <a:pt x="3" y="10"/>
                  </a:lnTo>
                  <a:lnTo>
                    <a:pt x="0" y="3"/>
                  </a:lnTo>
                  <a:lnTo>
                    <a:pt x="6" y="1"/>
                  </a:lnTo>
                  <a:lnTo>
                    <a:pt x="10" y="0"/>
                  </a:lnTo>
                  <a:lnTo>
                    <a:pt x="14" y="1"/>
                  </a:lnTo>
                  <a:lnTo>
                    <a:pt x="17" y="3"/>
                  </a:lnTo>
                  <a:lnTo>
                    <a:pt x="20" y="6"/>
                  </a:lnTo>
                  <a:lnTo>
                    <a:pt x="23" y="9"/>
                  </a:lnTo>
                  <a:lnTo>
                    <a:pt x="24" y="12"/>
                  </a:lnTo>
                  <a:lnTo>
                    <a:pt x="26" y="14"/>
                  </a:lnTo>
                  <a:lnTo>
                    <a:pt x="19" y="17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8" name="Freeform 839"/>
            <p:cNvSpPr>
              <a:spLocks/>
            </p:cNvSpPr>
            <p:nvPr/>
          </p:nvSpPr>
          <p:spPr bwMode="auto">
            <a:xfrm>
              <a:off x="7581271" y="4419927"/>
              <a:ext cx="32349" cy="17066"/>
            </a:xfrm>
            <a:custGeom>
              <a:avLst/>
              <a:gdLst/>
              <a:ahLst/>
              <a:cxnLst>
                <a:cxn ang="0">
                  <a:pos x="19" y="17"/>
                </a:cxn>
                <a:cxn ang="0">
                  <a:pos x="17" y="14"/>
                </a:cxn>
                <a:cxn ang="0">
                  <a:pos x="16" y="12"/>
                </a:cxn>
                <a:cxn ang="0">
                  <a:pos x="14" y="10"/>
                </a:cxn>
                <a:cxn ang="0">
                  <a:pos x="13" y="9"/>
                </a:cxn>
                <a:cxn ang="0">
                  <a:pos x="11" y="9"/>
                </a:cxn>
                <a:cxn ang="0">
                  <a:pos x="10" y="9"/>
                </a:cxn>
                <a:cxn ang="0">
                  <a:pos x="7" y="9"/>
                </a:cxn>
                <a:cxn ang="0">
                  <a:pos x="3" y="10"/>
                </a:cxn>
                <a:cxn ang="0">
                  <a:pos x="0" y="3"/>
                </a:cxn>
                <a:cxn ang="0">
                  <a:pos x="6" y="1"/>
                </a:cxn>
                <a:cxn ang="0">
                  <a:pos x="10" y="0"/>
                </a:cxn>
                <a:cxn ang="0">
                  <a:pos x="14" y="1"/>
                </a:cxn>
                <a:cxn ang="0">
                  <a:pos x="17" y="3"/>
                </a:cxn>
                <a:cxn ang="0">
                  <a:pos x="20" y="6"/>
                </a:cxn>
                <a:cxn ang="0">
                  <a:pos x="23" y="9"/>
                </a:cxn>
                <a:cxn ang="0">
                  <a:pos x="24" y="12"/>
                </a:cxn>
                <a:cxn ang="0">
                  <a:pos x="26" y="14"/>
                </a:cxn>
                <a:cxn ang="0">
                  <a:pos x="19" y="17"/>
                </a:cxn>
              </a:cxnLst>
              <a:rect l="0" t="0" r="r" b="b"/>
              <a:pathLst>
                <a:path w="26" h="17">
                  <a:moveTo>
                    <a:pt x="19" y="17"/>
                  </a:moveTo>
                  <a:lnTo>
                    <a:pt x="17" y="14"/>
                  </a:lnTo>
                  <a:lnTo>
                    <a:pt x="16" y="12"/>
                  </a:lnTo>
                  <a:lnTo>
                    <a:pt x="14" y="10"/>
                  </a:lnTo>
                  <a:lnTo>
                    <a:pt x="13" y="9"/>
                  </a:lnTo>
                  <a:lnTo>
                    <a:pt x="11" y="9"/>
                  </a:lnTo>
                  <a:lnTo>
                    <a:pt x="10" y="9"/>
                  </a:lnTo>
                  <a:lnTo>
                    <a:pt x="7" y="9"/>
                  </a:lnTo>
                  <a:lnTo>
                    <a:pt x="3" y="10"/>
                  </a:lnTo>
                  <a:lnTo>
                    <a:pt x="0" y="3"/>
                  </a:lnTo>
                  <a:lnTo>
                    <a:pt x="6" y="1"/>
                  </a:lnTo>
                  <a:lnTo>
                    <a:pt x="10" y="0"/>
                  </a:lnTo>
                  <a:lnTo>
                    <a:pt x="14" y="1"/>
                  </a:lnTo>
                  <a:lnTo>
                    <a:pt x="17" y="3"/>
                  </a:lnTo>
                  <a:lnTo>
                    <a:pt x="20" y="6"/>
                  </a:lnTo>
                  <a:lnTo>
                    <a:pt x="23" y="9"/>
                  </a:lnTo>
                  <a:lnTo>
                    <a:pt x="24" y="12"/>
                  </a:lnTo>
                  <a:lnTo>
                    <a:pt x="26" y="14"/>
                  </a:lnTo>
                  <a:lnTo>
                    <a:pt x="19" y="17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9" name="Freeform 840"/>
            <p:cNvSpPr>
              <a:spLocks/>
            </p:cNvSpPr>
            <p:nvPr/>
          </p:nvSpPr>
          <p:spPr bwMode="auto">
            <a:xfrm>
              <a:off x="7605533" y="4433981"/>
              <a:ext cx="13479" cy="13051"/>
            </a:xfrm>
            <a:custGeom>
              <a:avLst/>
              <a:gdLst/>
              <a:ahLst/>
              <a:cxnLst>
                <a:cxn ang="0">
                  <a:pos x="7" y="12"/>
                </a:cxn>
                <a:cxn ang="0">
                  <a:pos x="4" y="13"/>
                </a:cxn>
                <a:cxn ang="0">
                  <a:pos x="0" y="3"/>
                </a:cxn>
                <a:cxn ang="0">
                  <a:pos x="7" y="0"/>
                </a:cxn>
                <a:cxn ang="0">
                  <a:pos x="11" y="11"/>
                </a:cxn>
                <a:cxn ang="0">
                  <a:pos x="7" y="12"/>
                </a:cxn>
              </a:cxnLst>
              <a:rect l="0" t="0" r="r" b="b"/>
              <a:pathLst>
                <a:path w="11" h="13">
                  <a:moveTo>
                    <a:pt x="7" y="12"/>
                  </a:moveTo>
                  <a:lnTo>
                    <a:pt x="4" y="13"/>
                  </a:lnTo>
                  <a:lnTo>
                    <a:pt x="0" y="3"/>
                  </a:lnTo>
                  <a:lnTo>
                    <a:pt x="7" y="0"/>
                  </a:lnTo>
                  <a:lnTo>
                    <a:pt x="11" y="11"/>
                  </a:lnTo>
                  <a:lnTo>
                    <a:pt x="7" y="12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0" name="Freeform 841"/>
            <p:cNvSpPr>
              <a:spLocks/>
            </p:cNvSpPr>
            <p:nvPr/>
          </p:nvSpPr>
          <p:spPr bwMode="auto">
            <a:xfrm>
              <a:off x="7605533" y="4433981"/>
              <a:ext cx="13479" cy="13051"/>
            </a:xfrm>
            <a:custGeom>
              <a:avLst/>
              <a:gdLst/>
              <a:ahLst/>
              <a:cxnLst>
                <a:cxn ang="0">
                  <a:pos x="7" y="12"/>
                </a:cxn>
                <a:cxn ang="0">
                  <a:pos x="4" y="13"/>
                </a:cxn>
                <a:cxn ang="0">
                  <a:pos x="0" y="3"/>
                </a:cxn>
                <a:cxn ang="0">
                  <a:pos x="7" y="0"/>
                </a:cxn>
                <a:cxn ang="0">
                  <a:pos x="11" y="11"/>
                </a:cxn>
                <a:cxn ang="0">
                  <a:pos x="7" y="12"/>
                </a:cxn>
              </a:cxnLst>
              <a:rect l="0" t="0" r="r" b="b"/>
              <a:pathLst>
                <a:path w="11" h="13">
                  <a:moveTo>
                    <a:pt x="7" y="12"/>
                  </a:moveTo>
                  <a:lnTo>
                    <a:pt x="4" y="13"/>
                  </a:lnTo>
                  <a:lnTo>
                    <a:pt x="0" y="3"/>
                  </a:lnTo>
                  <a:lnTo>
                    <a:pt x="7" y="0"/>
                  </a:lnTo>
                  <a:lnTo>
                    <a:pt x="11" y="11"/>
                  </a:lnTo>
                  <a:lnTo>
                    <a:pt x="7" y="12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1" name="Freeform 842"/>
            <p:cNvSpPr>
              <a:spLocks/>
            </p:cNvSpPr>
            <p:nvPr/>
          </p:nvSpPr>
          <p:spPr bwMode="auto">
            <a:xfrm>
              <a:off x="7647317" y="4420931"/>
              <a:ext cx="12131" cy="12046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8" y="3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9" y="6"/>
                </a:cxn>
                <a:cxn ang="0">
                  <a:pos x="10" y="6"/>
                </a:cxn>
                <a:cxn ang="0">
                  <a:pos x="10" y="8"/>
                </a:cxn>
                <a:cxn ang="0">
                  <a:pos x="10" y="8"/>
                </a:cxn>
                <a:cxn ang="0">
                  <a:pos x="10" y="9"/>
                </a:cxn>
                <a:cxn ang="0">
                  <a:pos x="3" y="12"/>
                </a:cxn>
                <a:cxn ang="0">
                  <a:pos x="3" y="11"/>
                </a:cxn>
                <a:cxn ang="0">
                  <a:pos x="3" y="11"/>
                </a:cxn>
                <a:cxn ang="0">
                  <a:pos x="3" y="9"/>
                </a:cxn>
                <a:cxn ang="0">
                  <a:pos x="2" y="9"/>
                </a:cxn>
                <a:cxn ang="0">
                  <a:pos x="2" y="8"/>
                </a:cxn>
                <a:cxn ang="0">
                  <a:pos x="2" y="8"/>
                </a:cxn>
                <a:cxn ang="0">
                  <a:pos x="0" y="6"/>
                </a:cxn>
                <a:cxn ang="0">
                  <a:pos x="0" y="3"/>
                </a:cxn>
                <a:cxn ang="0">
                  <a:pos x="8" y="0"/>
                </a:cxn>
              </a:cxnLst>
              <a:rect l="0" t="0" r="r" b="b"/>
              <a:pathLst>
                <a:path w="10" h="12">
                  <a:moveTo>
                    <a:pt x="8" y="0"/>
                  </a:moveTo>
                  <a:lnTo>
                    <a:pt x="8" y="3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6"/>
                  </a:lnTo>
                  <a:lnTo>
                    <a:pt x="10" y="6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0" y="9"/>
                  </a:lnTo>
                  <a:lnTo>
                    <a:pt x="3" y="12"/>
                  </a:lnTo>
                  <a:lnTo>
                    <a:pt x="3" y="11"/>
                  </a:lnTo>
                  <a:lnTo>
                    <a:pt x="3" y="11"/>
                  </a:lnTo>
                  <a:lnTo>
                    <a:pt x="3" y="9"/>
                  </a:lnTo>
                  <a:lnTo>
                    <a:pt x="2" y="9"/>
                  </a:lnTo>
                  <a:lnTo>
                    <a:pt x="2" y="8"/>
                  </a:lnTo>
                  <a:lnTo>
                    <a:pt x="2" y="8"/>
                  </a:lnTo>
                  <a:lnTo>
                    <a:pt x="0" y="6"/>
                  </a:lnTo>
                  <a:lnTo>
                    <a:pt x="0" y="3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2" name="Freeform 843"/>
            <p:cNvSpPr>
              <a:spLocks/>
            </p:cNvSpPr>
            <p:nvPr/>
          </p:nvSpPr>
          <p:spPr bwMode="auto">
            <a:xfrm>
              <a:off x="7647317" y="4420931"/>
              <a:ext cx="12131" cy="12046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8" y="3"/>
                </a:cxn>
                <a:cxn ang="0">
                  <a:pos x="9" y="5"/>
                </a:cxn>
                <a:cxn ang="0">
                  <a:pos x="9" y="6"/>
                </a:cxn>
                <a:cxn ang="0">
                  <a:pos x="10" y="6"/>
                </a:cxn>
                <a:cxn ang="0">
                  <a:pos x="10" y="8"/>
                </a:cxn>
                <a:cxn ang="0">
                  <a:pos x="10" y="9"/>
                </a:cxn>
                <a:cxn ang="0">
                  <a:pos x="3" y="12"/>
                </a:cxn>
                <a:cxn ang="0">
                  <a:pos x="3" y="11"/>
                </a:cxn>
                <a:cxn ang="0">
                  <a:pos x="3" y="9"/>
                </a:cxn>
                <a:cxn ang="0">
                  <a:pos x="2" y="9"/>
                </a:cxn>
                <a:cxn ang="0">
                  <a:pos x="2" y="8"/>
                </a:cxn>
                <a:cxn ang="0">
                  <a:pos x="0" y="6"/>
                </a:cxn>
                <a:cxn ang="0">
                  <a:pos x="0" y="3"/>
                </a:cxn>
                <a:cxn ang="0">
                  <a:pos x="8" y="0"/>
                </a:cxn>
              </a:cxnLst>
              <a:rect l="0" t="0" r="r" b="b"/>
              <a:pathLst>
                <a:path w="10" h="12">
                  <a:moveTo>
                    <a:pt x="8" y="0"/>
                  </a:moveTo>
                  <a:lnTo>
                    <a:pt x="8" y="3"/>
                  </a:lnTo>
                  <a:lnTo>
                    <a:pt x="9" y="5"/>
                  </a:lnTo>
                  <a:lnTo>
                    <a:pt x="9" y="6"/>
                  </a:lnTo>
                  <a:lnTo>
                    <a:pt x="10" y="6"/>
                  </a:lnTo>
                  <a:lnTo>
                    <a:pt x="10" y="8"/>
                  </a:lnTo>
                  <a:lnTo>
                    <a:pt x="10" y="9"/>
                  </a:lnTo>
                  <a:lnTo>
                    <a:pt x="3" y="12"/>
                  </a:lnTo>
                  <a:lnTo>
                    <a:pt x="3" y="11"/>
                  </a:lnTo>
                  <a:lnTo>
                    <a:pt x="3" y="9"/>
                  </a:lnTo>
                  <a:lnTo>
                    <a:pt x="2" y="9"/>
                  </a:lnTo>
                  <a:lnTo>
                    <a:pt x="2" y="8"/>
                  </a:lnTo>
                  <a:lnTo>
                    <a:pt x="0" y="6"/>
                  </a:lnTo>
                  <a:lnTo>
                    <a:pt x="0" y="3"/>
                  </a:lnTo>
                  <a:lnTo>
                    <a:pt x="8" y="0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3" name="Freeform 844"/>
            <p:cNvSpPr>
              <a:spLocks/>
            </p:cNvSpPr>
            <p:nvPr/>
          </p:nvSpPr>
          <p:spPr bwMode="auto">
            <a:xfrm>
              <a:off x="7641925" y="4394831"/>
              <a:ext cx="21566" cy="29112"/>
            </a:xfrm>
            <a:custGeom>
              <a:avLst/>
              <a:gdLst/>
              <a:ahLst/>
              <a:cxnLst>
                <a:cxn ang="0">
                  <a:pos x="17" y="8"/>
                </a:cxn>
                <a:cxn ang="0">
                  <a:pos x="13" y="9"/>
                </a:cxn>
                <a:cxn ang="0">
                  <a:pos x="10" y="12"/>
                </a:cxn>
                <a:cxn ang="0">
                  <a:pos x="9" y="13"/>
                </a:cxn>
                <a:cxn ang="0">
                  <a:pos x="9" y="15"/>
                </a:cxn>
                <a:cxn ang="0">
                  <a:pos x="9" y="18"/>
                </a:cxn>
                <a:cxn ang="0">
                  <a:pos x="9" y="21"/>
                </a:cxn>
                <a:cxn ang="0">
                  <a:pos x="9" y="22"/>
                </a:cxn>
                <a:cxn ang="0">
                  <a:pos x="10" y="26"/>
                </a:cxn>
                <a:cxn ang="0">
                  <a:pos x="4" y="29"/>
                </a:cxn>
                <a:cxn ang="0">
                  <a:pos x="3" y="25"/>
                </a:cxn>
                <a:cxn ang="0">
                  <a:pos x="1" y="22"/>
                </a:cxn>
                <a:cxn ang="0">
                  <a:pos x="0" y="18"/>
                </a:cxn>
                <a:cxn ang="0">
                  <a:pos x="1" y="15"/>
                </a:cxn>
                <a:cxn ang="0">
                  <a:pos x="3" y="11"/>
                </a:cxn>
                <a:cxn ang="0">
                  <a:pos x="6" y="6"/>
                </a:cxn>
                <a:cxn ang="0">
                  <a:pos x="10" y="3"/>
                </a:cxn>
                <a:cxn ang="0">
                  <a:pos x="14" y="0"/>
                </a:cxn>
                <a:cxn ang="0">
                  <a:pos x="17" y="8"/>
                </a:cxn>
              </a:cxnLst>
              <a:rect l="0" t="0" r="r" b="b"/>
              <a:pathLst>
                <a:path w="17" h="29">
                  <a:moveTo>
                    <a:pt x="17" y="8"/>
                  </a:moveTo>
                  <a:lnTo>
                    <a:pt x="13" y="9"/>
                  </a:lnTo>
                  <a:lnTo>
                    <a:pt x="10" y="12"/>
                  </a:lnTo>
                  <a:lnTo>
                    <a:pt x="9" y="13"/>
                  </a:lnTo>
                  <a:lnTo>
                    <a:pt x="9" y="15"/>
                  </a:lnTo>
                  <a:lnTo>
                    <a:pt x="9" y="18"/>
                  </a:lnTo>
                  <a:lnTo>
                    <a:pt x="9" y="21"/>
                  </a:lnTo>
                  <a:lnTo>
                    <a:pt x="9" y="22"/>
                  </a:lnTo>
                  <a:lnTo>
                    <a:pt x="10" y="26"/>
                  </a:lnTo>
                  <a:lnTo>
                    <a:pt x="4" y="29"/>
                  </a:lnTo>
                  <a:lnTo>
                    <a:pt x="3" y="25"/>
                  </a:lnTo>
                  <a:lnTo>
                    <a:pt x="1" y="22"/>
                  </a:lnTo>
                  <a:lnTo>
                    <a:pt x="0" y="18"/>
                  </a:lnTo>
                  <a:lnTo>
                    <a:pt x="1" y="15"/>
                  </a:lnTo>
                  <a:lnTo>
                    <a:pt x="3" y="11"/>
                  </a:lnTo>
                  <a:lnTo>
                    <a:pt x="6" y="6"/>
                  </a:lnTo>
                  <a:lnTo>
                    <a:pt x="10" y="3"/>
                  </a:lnTo>
                  <a:lnTo>
                    <a:pt x="14" y="0"/>
                  </a:lnTo>
                  <a:lnTo>
                    <a:pt x="17" y="8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4" name="Freeform 845"/>
            <p:cNvSpPr>
              <a:spLocks/>
            </p:cNvSpPr>
            <p:nvPr/>
          </p:nvSpPr>
          <p:spPr bwMode="auto">
            <a:xfrm>
              <a:off x="7641925" y="4394831"/>
              <a:ext cx="21566" cy="29112"/>
            </a:xfrm>
            <a:custGeom>
              <a:avLst/>
              <a:gdLst/>
              <a:ahLst/>
              <a:cxnLst>
                <a:cxn ang="0">
                  <a:pos x="17" y="8"/>
                </a:cxn>
                <a:cxn ang="0">
                  <a:pos x="13" y="9"/>
                </a:cxn>
                <a:cxn ang="0">
                  <a:pos x="10" y="12"/>
                </a:cxn>
                <a:cxn ang="0">
                  <a:pos x="9" y="13"/>
                </a:cxn>
                <a:cxn ang="0">
                  <a:pos x="9" y="15"/>
                </a:cxn>
                <a:cxn ang="0">
                  <a:pos x="9" y="18"/>
                </a:cxn>
                <a:cxn ang="0">
                  <a:pos x="9" y="21"/>
                </a:cxn>
                <a:cxn ang="0">
                  <a:pos x="9" y="22"/>
                </a:cxn>
                <a:cxn ang="0">
                  <a:pos x="10" y="26"/>
                </a:cxn>
                <a:cxn ang="0">
                  <a:pos x="4" y="29"/>
                </a:cxn>
                <a:cxn ang="0">
                  <a:pos x="3" y="25"/>
                </a:cxn>
                <a:cxn ang="0">
                  <a:pos x="1" y="22"/>
                </a:cxn>
                <a:cxn ang="0">
                  <a:pos x="0" y="18"/>
                </a:cxn>
                <a:cxn ang="0">
                  <a:pos x="1" y="15"/>
                </a:cxn>
                <a:cxn ang="0">
                  <a:pos x="3" y="11"/>
                </a:cxn>
                <a:cxn ang="0">
                  <a:pos x="6" y="6"/>
                </a:cxn>
                <a:cxn ang="0">
                  <a:pos x="10" y="3"/>
                </a:cxn>
                <a:cxn ang="0">
                  <a:pos x="14" y="0"/>
                </a:cxn>
                <a:cxn ang="0">
                  <a:pos x="17" y="8"/>
                </a:cxn>
              </a:cxnLst>
              <a:rect l="0" t="0" r="r" b="b"/>
              <a:pathLst>
                <a:path w="17" h="29">
                  <a:moveTo>
                    <a:pt x="17" y="8"/>
                  </a:moveTo>
                  <a:lnTo>
                    <a:pt x="13" y="9"/>
                  </a:lnTo>
                  <a:lnTo>
                    <a:pt x="10" y="12"/>
                  </a:lnTo>
                  <a:lnTo>
                    <a:pt x="9" y="13"/>
                  </a:lnTo>
                  <a:lnTo>
                    <a:pt x="9" y="15"/>
                  </a:lnTo>
                  <a:lnTo>
                    <a:pt x="9" y="18"/>
                  </a:lnTo>
                  <a:lnTo>
                    <a:pt x="9" y="21"/>
                  </a:lnTo>
                  <a:lnTo>
                    <a:pt x="9" y="22"/>
                  </a:lnTo>
                  <a:lnTo>
                    <a:pt x="10" y="26"/>
                  </a:lnTo>
                  <a:lnTo>
                    <a:pt x="4" y="29"/>
                  </a:lnTo>
                  <a:lnTo>
                    <a:pt x="3" y="25"/>
                  </a:lnTo>
                  <a:lnTo>
                    <a:pt x="1" y="22"/>
                  </a:lnTo>
                  <a:lnTo>
                    <a:pt x="0" y="18"/>
                  </a:lnTo>
                  <a:lnTo>
                    <a:pt x="1" y="15"/>
                  </a:lnTo>
                  <a:lnTo>
                    <a:pt x="3" y="11"/>
                  </a:lnTo>
                  <a:lnTo>
                    <a:pt x="6" y="6"/>
                  </a:lnTo>
                  <a:lnTo>
                    <a:pt x="10" y="3"/>
                  </a:lnTo>
                  <a:lnTo>
                    <a:pt x="14" y="0"/>
                  </a:lnTo>
                  <a:lnTo>
                    <a:pt x="17" y="8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5" name="Freeform 846"/>
            <p:cNvSpPr>
              <a:spLocks/>
            </p:cNvSpPr>
            <p:nvPr/>
          </p:nvSpPr>
          <p:spPr bwMode="auto">
            <a:xfrm>
              <a:off x="7659448" y="4393826"/>
              <a:ext cx="32349" cy="16062"/>
            </a:xfrm>
            <a:custGeom>
              <a:avLst/>
              <a:gdLst/>
              <a:ahLst/>
              <a:cxnLst>
                <a:cxn ang="0">
                  <a:pos x="21" y="16"/>
                </a:cxn>
                <a:cxn ang="0">
                  <a:pos x="19" y="13"/>
                </a:cxn>
                <a:cxn ang="0">
                  <a:pos x="18" y="10"/>
                </a:cxn>
                <a:cxn ang="0">
                  <a:pos x="16" y="9"/>
                </a:cxn>
                <a:cxn ang="0">
                  <a:pos x="15" y="7"/>
                </a:cxn>
                <a:cxn ang="0">
                  <a:pos x="13" y="7"/>
                </a:cxn>
                <a:cxn ang="0">
                  <a:pos x="12" y="6"/>
                </a:cxn>
                <a:cxn ang="0">
                  <a:pos x="9" y="7"/>
                </a:cxn>
                <a:cxn ang="0">
                  <a:pos x="3" y="9"/>
                </a:cxn>
                <a:cxn ang="0">
                  <a:pos x="0" y="1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16" y="0"/>
                </a:cxn>
                <a:cxn ang="0">
                  <a:pos x="19" y="1"/>
                </a:cxn>
                <a:cxn ang="0">
                  <a:pos x="22" y="4"/>
                </a:cxn>
                <a:cxn ang="0">
                  <a:pos x="24" y="7"/>
                </a:cxn>
                <a:cxn ang="0">
                  <a:pos x="25" y="10"/>
                </a:cxn>
                <a:cxn ang="0">
                  <a:pos x="26" y="13"/>
                </a:cxn>
                <a:cxn ang="0">
                  <a:pos x="21" y="16"/>
                </a:cxn>
              </a:cxnLst>
              <a:rect l="0" t="0" r="r" b="b"/>
              <a:pathLst>
                <a:path w="26" h="16">
                  <a:moveTo>
                    <a:pt x="21" y="16"/>
                  </a:moveTo>
                  <a:lnTo>
                    <a:pt x="19" y="13"/>
                  </a:lnTo>
                  <a:lnTo>
                    <a:pt x="18" y="10"/>
                  </a:lnTo>
                  <a:lnTo>
                    <a:pt x="16" y="9"/>
                  </a:lnTo>
                  <a:lnTo>
                    <a:pt x="15" y="7"/>
                  </a:lnTo>
                  <a:lnTo>
                    <a:pt x="13" y="7"/>
                  </a:lnTo>
                  <a:lnTo>
                    <a:pt x="12" y="6"/>
                  </a:lnTo>
                  <a:lnTo>
                    <a:pt x="9" y="7"/>
                  </a:lnTo>
                  <a:lnTo>
                    <a:pt x="3" y="9"/>
                  </a:lnTo>
                  <a:lnTo>
                    <a:pt x="0" y="1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6" y="0"/>
                  </a:lnTo>
                  <a:lnTo>
                    <a:pt x="19" y="1"/>
                  </a:lnTo>
                  <a:lnTo>
                    <a:pt x="22" y="4"/>
                  </a:lnTo>
                  <a:lnTo>
                    <a:pt x="24" y="7"/>
                  </a:lnTo>
                  <a:lnTo>
                    <a:pt x="25" y="10"/>
                  </a:lnTo>
                  <a:lnTo>
                    <a:pt x="26" y="13"/>
                  </a:lnTo>
                  <a:lnTo>
                    <a:pt x="21" y="16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6" name="Freeform 847"/>
            <p:cNvSpPr>
              <a:spLocks/>
            </p:cNvSpPr>
            <p:nvPr/>
          </p:nvSpPr>
          <p:spPr bwMode="auto">
            <a:xfrm>
              <a:off x="7659448" y="4393826"/>
              <a:ext cx="32349" cy="16062"/>
            </a:xfrm>
            <a:custGeom>
              <a:avLst/>
              <a:gdLst/>
              <a:ahLst/>
              <a:cxnLst>
                <a:cxn ang="0">
                  <a:pos x="21" y="16"/>
                </a:cxn>
                <a:cxn ang="0">
                  <a:pos x="19" y="13"/>
                </a:cxn>
                <a:cxn ang="0">
                  <a:pos x="18" y="10"/>
                </a:cxn>
                <a:cxn ang="0">
                  <a:pos x="16" y="9"/>
                </a:cxn>
                <a:cxn ang="0">
                  <a:pos x="15" y="7"/>
                </a:cxn>
                <a:cxn ang="0">
                  <a:pos x="13" y="7"/>
                </a:cxn>
                <a:cxn ang="0">
                  <a:pos x="12" y="6"/>
                </a:cxn>
                <a:cxn ang="0">
                  <a:pos x="9" y="7"/>
                </a:cxn>
                <a:cxn ang="0">
                  <a:pos x="3" y="9"/>
                </a:cxn>
                <a:cxn ang="0">
                  <a:pos x="0" y="1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16" y="0"/>
                </a:cxn>
                <a:cxn ang="0">
                  <a:pos x="19" y="1"/>
                </a:cxn>
                <a:cxn ang="0">
                  <a:pos x="22" y="4"/>
                </a:cxn>
                <a:cxn ang="0">
                  <a:pos x="24" y="7"/>
                </a:cxn>
                <a:cxn ang="0">
                  <a:pos x="25" y="10"/>
                </a:cxn>
                <a:cxn ang="0">
                  <a:pos x="26" y="13"/>
                </a:cxn>
                <a:cxn ang="0">
                  <a:pos x="21" y="16"/>
                </a:cxn>
              </a:cxnLst>
              <a:rect l="0" t="0" r="r" b="b"/>
              <a:pathLst>
                <a:path w="26" h="16">
                  <a:moveTo>
                    <a:pt x="21" y="16"/>
                  </a:moveTo>
                  <a:lnTo>
                    <a:pt x="19" y="13"/>
                  </a:lnTo>
                  <a:lnTo>
                    <a:pt x="18" y="10"/>
                  </a:lnTo>
                  <a:lnTo>
                    <a:pt x="16" y="9"/>
                  </a:lnTo>
                  <a:lnTo>
                    <a:pt x="15" y="7"/>
                  </a:lnTo>
                  <a:lnTo>
                    <a:pt x="13" y="7"/>
                  </a:lnTo>
                  <a:lnTo>
                    <a:pt x="12" y="6"/>
                  </a:lnTo>
                  <a:lnTo>
                    <a:pt x="9" y="7"/>
                  </a:lnTo>
                  <a:lnTo>
                    <a:pt x="3" y="9"/>
                  </a:lnTo>
                  <a:lnTo>
                    <a:pt x="0" y="1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6" y="0"/>
                  </a:lnTo>
                  <a:lnTo>
                    <a:pt x="19" y="1"/>
                  </a:lnTo>
                  <a:lnTo>
                    <a:pt x="22" y="4"/>
                  </a:lnTo>
                  <a:lnTo>
                    <a:pt x="24" y="7"/>
                  </a:lnTo>
                  <a:lnTo>
                    <a:pt x="25" y="10"/>
                  </a:lnTo>
                  <a:lnTo>
                    <a:pt x="26" y="13"/>
                  </a:lnTo>
                  <a:lnTo>
                    <a:pt x="21" y="16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7" name="Freeform 848"/>
            <p:cNvSpPr>
              <a:spLocks/>
            </p:cNvSpPr>
            <p:nvPr/>
          </p:nvSpPr>
          <p:spPr bwMode="auto">
            <a:xfrm>
              <a:off x="7686406" y="4406877"/>
              <a:ext cx="12130" cy="13050"/>
            </a:xfrm>
            <a:custGeom>
              <a:avLst/>
              <a:gdLst/>
              <a:ahLst/>
              <a:cxnLst>
                <a:cxn ang="0">
                  <a:pos x="7" y="12"/>
                </a:cxn>
                <a:cxn ang="0">
                  <a:pos x="3" y="13"/>
                </a:cxn>
                <a:cxn ang="0">
                  <a:pos x="0" y="3"/>
                </a:cxn>
                <a:cxn ang="0">
                  <a:pos x="5" y="0"/>
                </a:cxn>
                <a:cxn ang="0">
                  <a:pos x="10" y="10"/>
                </a:cxn>
                <a:cxn ang="0">
                  <a:pos x="7" y="12"/>
                </a:cxn>
              </a:cxnLst>
              <a:rect l="0" t="0" r="r" b="b"/>
              <a:pathLst>
                <a:path w="10" h="13">
                  <a:moveTo>
                    <a:pt x="7" y="12"/>
                  </a:moveTo>
                  <a:lnTo>
                    <a:pt x="3" y="13"/>
                  </a:lnTo>
                  <a:lnTo>
                    <a:pt x="0" y="3"/>
                  </a:lnTo>
                  <a:lnTo>
                    <a:pt x="5" y="0"/>
                  </a:lnTo>
                  <a:lnTo>
                    <a:pt x="10" y="10"/>
                  </a:lnTo>
                  <a:lnTo>
                    <a:pt x="7" y="12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8" name="Freeform 849"/>
            <p:cNvSpPr>
              <a:spLocks/>
            </p:cNvSpPr>
            <p:nvPr/>
          </p:nvSpPr>
          <p:spPr bwMode="auto">
            <a:xfrm>
              <a:off x="7686406" y="4406877"/>
              <a:ext cx="12130" cy="13050"/>
            </a:xfrm>
            <a:custGeom>
              <a:avLst/>
              <a:gdLst/>
              <a:ahLst/>
              <a:cxnLst>
                <a:cxn ang="0">
                  <a:pos x="7" y="12"/>
                </a:cxn>
                <a:cxn ang="0">
                  <a:pos x="3" y="13"/>
                </a:cxn>
                <a:cxn ang="0">
                  <a:pos x="0" y="3"/>
                </a:cxn>
                <a:cxn ang="0">
                  <a:pos x="5" y="0"/>
                </a:cxn>
                <a:cxn ang="0">
                  <a:pos x="10" y="10"/>
                </a:cxn>
                <a:cxn ang="0">
                  <a:pos x="7" y="12"/>
                </a:cxn>
              </a:cxnLst>
              <a:rect l="0" t="0" r="r" b="b"/>
              <a:pathLst>
                <a:path w="10" h="13">
                  <a:moveTo>
                    <a:pt x="7" y="12"/>
                  </a:moveTo>
                  <a:lnTo>
                    <a:pt x="3" y="13"/>
                  </a:lnTo>
                  <a:lnTo>
                    <a:pt x="0" y="3"/>
                  </a:lnTo>
                  <a:lnTo>
                    <a:pt x="5" y="0"/>
                  </a:lnTo>
                  <a:lnTo>
                    <a:pt x="10" y="10"/>
                  </a:lnTo>
                  <a:lnTo>
                    <a:pt x="7" y="12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9" name="Freeform 850"/>
            <p:cNvSpPr>
              <a:spLocks/>
            </p:cNvSpPr>
            <p:nvPr/>
          </p:nvSpPr>
          <p:spPr bwMode="auto">
            <a:xfrm>
              <a:off x="7722798" y="4393826"/>
              <a:ext cx="13479" cy="13051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9" y="3"/>
                </a:cxn>
                <a:cxn ang="0">
                  <a:pos x="9" y="4"/>
                </a:cxn>
                <a:cxn ang="0">
                  <a:pos x="10" y="6"/>
                </a:cxn>
                <a:cxn ang="0">
                  <a:pos x="10" y="7"/>
                </a:cxn>
                <a:cxn ang="0">
                  <a:pos x="10" y="7"/>
                </a:cxn>
                <a:cxn ang="0">
                  <a:pos x="10" y="7"/>
                </a:cxn>
                <a:cxn ang="0">
                  <a:pos x="10" y="9"/>
                </a:cxn>
                <a:cxn ang="0">
                  <a:pos x="11" y="10"/>
                </a:cxn>
                <a:cxn ang="0">
                  <a:pos x="4" y="13"/>
                </a:cxn>
                <a:cxn ang="0">
                  <a:pos x="3" y="12"/>
                </a:cxn>
                <a:cxn ang="0">
                  <a:pos x="3" y="12"/>
                </a:cxn>
                <a:cxn ang="0">
                  <a:pos x="3" y="10"/>
                </a:cxn>
                <a:cxn ang="0">
                  <a:pos x="3" y="10"/>
                </a:cxn>
                <a:cxn ang="0">
                  <a:pos x="3" y="9"/>
                </a:cxn>
                <a:cxn ang="0">
                  <a:pos x="1" y="9"/>
                </a:cxn>
                <a:cxn ang="0">
                  <a:pos x="1" y="7"/>
                </a:cxn>
                <a:cxn ang="0">
                  <a:pos x="0" y="4"/>
                </a:cxn>
                <a:cxn ang="0">
                  <a:pos x="7" y="0"/>
                </a:cxn>
              </a:cxnLst>
              <a:rect l="0" t="0" r="r" b="b"/>
              <a:pathLst>
                <a:path w="11" h="13">
                  <a:moveTo>
                    <a:pt x="7" y="0"/>
                  </a:moveTo>
                  <a:lnTo>
                    <a:pt x="9" y="3"/>
                  </a:lnTo>
                  <a:lnTo>
                    <a:pt x="9" y="4"/>
                  </a:lnTo>
                  <a:lnTo>
                    <a:pt x="10" y="6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10" y="9"/>
                  </a:lnTo>
                  <a:lnTo>
                    <a:pt x="11" y="10"/>
                  </a:lnTo>
                  <a:lnTo>
                    <a:pt x="4" y="13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3" y="10"/>
                  </a:lnTo>
                  <a:lnTo>
                    <a:pt x="3" y="10"/>
                  </a:lnTo>
                  <a:lnTo>
                    <a:pt x="3" y="9"/>
                  </a:lnTo>
                  <a:lnTo>
                    <a:pt x="1" y="9"/>
                  </a:lnTo>
                  <a:lnTo>
                    <a:pt x="1" y="7"/>
                  </a:lnTo>
                  <a:lnTo>
                    <a:pt x="0" y="4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0" name="Freeform 851"/>
            <p:cNvSpPr>
              <a:spLocks/>
            </p:cNvSpPr>
            <p:nvPr/>
          </p:nvSpPr>
          <p:spPr bwMode="auto">
            <a:xfrm>
              <a:off x="7722798" y="4393826"/>
              <a:ext cx="13479" cy="13051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9" y="3"/>
                </a:cxn>
                <a:cxn ang="0">
                  <a:pos x="9" y="4"/>
                </a:cxn>
                <a:cxn ang="0">
                  <a:pos x="10" y="6"/>
                </a:cxn>
                <a:cxn ang="0">
                  <a:pos x="10" y="7"/>
                </a:cxn>
                <a:cxn ang="0">
                  <a:pos x="10" y="9"/>
                </a:cxn>
                <a:cxn ang="0">
                  <a:pos x="11" y="10"/>
                </a:cxn>
                <a:cxn ang="0">
                  <a:pos x="4" y="13"/>
                </a:cxn>
                <a:cxn ang="0">
                  <a:pos x="3" y="12"/>
                </a:cxn>
                <a:cxn ang="0">
                  <a:pos x="3" y="10"/>
                </a:cxn>
                <a:cxn ang="0">
                  <a:pos x="3" y="9"/>
                </a:cxn>
                <a:cxn ang="0">
                  <a:pos x="1" y="9"/>
                </a:cxn>
                <a:cxn ang="0">
                  <a:pos x="1" y="7"/>
                </a:cxn>
                <a:cxn ang="0">
                  <a:pos x="0" y="4"/>
                </a:cxn>
                <a:cxn ang="0">
                  <a:pos x="7" y="0"/>
                </a:cxn>
              </a:cxnLst>
              <a:rect l="0" t="0" r="r" b="b"/>
              <a:pathLst>
                <a:path w="11" h="13">
                  <a:moveTo>
                    <a:pt x="7" y="0"/>
                  </a:moveTo>
                  <a:lnTo>
                    <a:pt x="9" y="3"/>
                  </a:lnTo>
                  <a:lnTo>
                    <a:pt x="9" y="4"/>
                  </a:lnTo>
                  <a:lnTo>
                    <a:pt x="10" y="6"/>
                  </a:lnTo>
                  <a:lnTo>
                    <a:pt x="10" y="7"/>
                  </a:lnTo>
                  <a:lnTo>
                    <a:pt x="10" y="9"/>
                  </a:lnTo>
                  <a:lnTo>
                    <a:pt x="11" y="10"/>
                  </a:lnTo>
                  <a:lnTo>
                    <a:pt x="4" y="13"/>
                  </a:lnTo>
                  <a:lnTo>
                    <a:pt x="3" y="12"/>
                  </a:lnTo>
                  <a:lnTo>
                    <a:pt x="3" y="10"/>
                  </a:lnTo>
                  <a:lnTo>
                    <a:pt x="3" y="9"/>
                  </a:lnTo>
                  <a:lnTo>
                    <a:pt x="1" y="9"/>
                  </a:lnTo>
                  <a:lnTo>
                    <a:pt x="1" y="7"/>
                  </a:lnTo>
                  <a:lnTo>
                    <a:pt x="0" y="4"/>
                  </a:lnTo>
                  <a:lnTo>
                    <a:pt x="7" y="0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1" name="Freeform 852"/>
            <p:cNvSpPr>
              <a:spLocks/>
            </p:cNvSpPr>
            <p:nvPr/>
          </p:nvSpPr>
          <p:spPr bwMode="auto">
            <a:xfrm>
              <a:off x="7624403" y="4301471"/>
              <a:ext cx="107830" cy="96371"/>
            </a:xfrm>
            <a:custGeom>
              <a:avLst/>
              <a:gdLst/>
              <a:ahLst/>
              <a:cxnLst>
                <a:cxn ang="0">
                  <a:pos x="63" y="6"/>
                </a:cxn>
                <a:cxn ang="0">
                  <a:pos x="50" y="11"/>
                </a:cxn>
                <a:cxn ang="0">
                  <a:pos x="40" y="17"/>
                </a:cxn>
                <a:cxn ang="0">
                  <a:pos x="31" y="21"/>
                </a:cxn>
                <a:cxn ang="0">
                  <a:pos x="24" y="26"/>
                </a:cxn>
                <a:cxn ang="0">
                  <a:pos x="18" y="30"/>
                </a:cxn>
                <a:cxn ang="0">
                  <a:pos x="13" y="34"/>
                </a:cxn>
                <a:cxn ang="0">
                  <a:pos x="10" y="39"/>
                </a:cxn>
                <a:cxn ang="0">
                  <a:pos x="8" y="42"/>
                </a:cxn>
                <a:cxn ang="0">
                  <a:pos x="7" y="44"/>
                </a:cxn>
                <a:cxn ang="0">
                  <a:pos x="7" y="49"/>
                </a:cxn>
                <a:cxn ang="0">
                  <a:pos x="7" y="50"/>
                </a:cxn>
                <a:cxn ang="0">
                  <a:pos x="8" y="53"/>
                </a:cxn>
                <a:cxn ang="0">
                  <a:pos x="11" y="56"/>
                </a:cxn>
                <a:cxn ang="0">
                  <a:pos x="14" y="59"/>
                </a:cxn>
                <a:cxn ang="0">
                  <a:pos x="17" y="62"/>
                </a:cxn>
                <a:cxn ang="0">
                  <a:pos x="20" y="65"/>
                </a:cxn>
                <a:cxn ang="0">
                  <a:pos x="28" y="70"/>
                </a:cxn>
                <a:cxn ang="0">
                  <a:pos x="39" y="75"/>
                </a:cxn>
                <a:cxn ang="0">
                  <a:pos x="49" y="78"/>
                </a:cxn>
                <a:cxn ang="0">
                  <a:pos x="59" y="82"/>
                </a:cxn>
                <a:cxn ang="0">
                  <a:pos x="67" y="85"/>
                </a:cxn>
                <a:cxn ang="0">
                  <a:pos x="76" y="86"/>
                </a:cxn>
                <a:cxn ang="0">
                  <a:pos x="82" y="89"/>
                </a:cxn>
                <a:cxn ang="0">
                  <a:pos x="86" y="93"/>
                </a:cxn>
                <a:cxn ang="0">
                  <a:pos x="79" y="96"/>
                </a:cxn>
                <a:cxn ang="0">
                  <a:pos x="79" y="95"/>
                </a:cxn>
                <a:cxn ang="0">
                  <a:pos x="73" y="93"/>
                </a:cxn>
                <a:cxn ang="0">
                  <a:pos x="66" y="91"/>
                </a:cxn>
                <a:cxn ang="0">
                  <a:pos x="56" y="88"/>
                </a:cxn>
                <a:cxn ang="0">
                  <a:pos x="46" y="85"/>
                </a:cxn>
                <a:cxn ang="0">
                  <a:pos x="36" y="81"/>
                </a:cxn>
                <a:cxn ang="0">
                  <a:pos x="26" y="76"/>
                </a:cxn>
                <a:cxn ang="0">
                  <a:pos x="15" y="70"/>
                </a:cxn>
                <a:cxn ang="0">
                  <a:pos x="11" y="68"/>
                </a:cxn>
                <a:cxn ang="0">
                  <a:pos x="8" y="65"/>
                </a:cxn>
                <a:cxn ang="0">
                  <a:pos x="4" y="62"/>
                </a:cxn>
                <a:cxn ang="0">
                  <a:pos x="2" y="57"/>
                </a:cxn>
                <a:cxn ang="0">
                  <a:pos x="1" y="53"/>
                </a:cxn>
                <a:cxn ang="0">
                  <a:pos x="0" y="49"/>
                </a:cxn>
                <a:cxn ang="0">
                  <a:pos x="0" y="44"/>
                </a:cxn>
                <a:cxn ang="0">
                  <a:pos x="1" y="40"/>
                </a:cxn>
                <a:cxn ang="0">
                  <a:pos x="4" y="34"/>
                </a:cxn>
                <a:cxn ang="0">
                  <a:pos x="8" y="30"/>
                </a:cxn>
                <a:cxn ang="0">
                  <a:pos x="13" y="26"/>
                </a:cxn>
                <a:cxn ang="0">
                  <a:pos x="20" y="20"/>
                </a:cxn>
                <a:cxn ang="0">
                  <a:pos x="27" y="16"/>
                </a:cxn>
                <a:cxn ang="0">
                  <a:pos x="37" y="11"/>
                </a:cxn>
                <a:cxn ang="0">
                  <a:pos x="47" y="4"/>
                </a:cxn>
                <a:cxn ang="0">
                  <a:pos x="60" y="0"/>
                </a:cxn>
                <a:cxn ang="0">
                  <a:pos x="63" y="6"/>
                </a:cxn>
              </a:cxnLst>
              <a:rect l="0" t="0" r="r" b="b"/>
              <a:pathLst>
                <a:path w="86" h="96">
                  <a:moveTo>
                    <a:pt x="63" y="6"/>
                  </a:moveTo>
                  <a:lnTo>
                    <a:pt x="50" y="11"/>
                  </a:lnTo>
                  <a:lnTo>
                    <a:pt x="40" y="17"/>
                  </a:lnTo>
                  <a:lnTo>
                    <a:pt x="31" y="21"/>
                  </a:lnTo>
                  <a:lnTo>
                    <a:pt x="24" y="26"/>
                  </a:lnTo>
                  <a:lnTo>
                    <a:pt x="18" y="30"/>
                  </a:lnTo>
                  <a:lnTo>
                    <a:pt x="13" y="34"/>
                  </a:lnTo>
                  <a:lnTo>
                    <a:pt x="10" y="39"/>
                  </a:lnTo>
                  <a:lnTo>
                    <a:pt x="8" y="42"/>
                  </a:lnTo>
                  <a:lnTo>
                    <a:pt x="7" y="44"/>
                  </a:lnTo>
                  <a:lnTo>
                    <a:pt x="7" y="49"/>
                  </a:lnTo>
                  <a:lnTo>
                    <a:pt x="7" y="50"/>
                  </a:lnTo>
                  <a:lnTo>
                    <a:pt x="8" y="53"/>
                  </a:lnTo>
                  <a:lnTo>
                    <a:pt x="11" y="56"/>
                  </a:lnTo>
                  <a:lnTo>
                    <a:pt x="14" y="59"/>
                  </a:lnTo>
                  <a:lnTo>
                    <a:pt x="17" y="62"/>
                  </a:lnTo>
                  <a:lnTo>
                    <a:pt x="20" y="65"/>
                  </a:lnTo>
                  <a:lnTo>
                    <a:pt x="28" y="70"/>
                  </a:lnTo>
                  <a:lnTo>
                    <a:pt x="39" y="75"/>
                  </a:lnTo>
                  <a:lnTo>
                    <a:pt x="49" y="78"/>
                  </a:lnTo>
                  <a:lnTo>
                    <a:pt x="59" y="82"/>
                  </a:lnTo>
                  <a:lnTo>
                    <a:pt x="67" y="85"/>
                  </a:lnTo>
                  <a:lnTo>
                    <a:pt x="76" y="86"/>
                  </a:lnTo>
                  <a:lnTo>
                    <a:pt x="82" y="89"/>
                  </a:lnTo>
                  <a:lnTo>
                    <a:pt x="86" y="93"/>
                  </a:lnTo>
                  <a:lnTo>
                    <a:pt x="79" y="96"/>
                  </a:lnTo>
                  <a:lnTo>
                    <a:pt x="79" y="95"/>
                  </a:lnTo>
                  <a:lnTo>
                    <a:pt x="73" y="93"/>
                  </a:lnTo>
                  <a:lnTo>
                    <a:pt x="66" y="91"/>
                  </a:lnTo>
                  <a:lnTo>
                    <a:pt x="56" y="88"/>
                  </a:lnTo>
                  <a:lnTo>
                    <a:pt x="46" y="85"/>
                  </a:lnTo>
                  <a:lnTo>
                    <a:pt x="36" y="81"/>
                  </a:lnTo>
                  <a:lnTo>
                    <a:pt x="26" y="76"/>
                  </a:lnTo>
                  <a:lnTo>
                    <a:pt x="15" y="70"/>
                  </a:lnTo>
                  <a:lnTo>
                    <a:pt x="11" y="68"/>
                  </a:lnTo>
                  <a:lnTo>
                    <a:pt x="8" y="65"/>
                  </a:lnTo>
                  <a:lnTo>
                    <a:pt x="4" y="62"/>
                  </a:lnTo>
                  <a:lnTo>
                    <a:pt x="2" y="57"/>
                  </a:lnTo>
                  <a:lnTo>
                    <a:pt x="1" y="53"/>
                  </a:lnTo>
                  <a:lnTo>
                    <a:pt x="0" y="49"/>
                  </a:lnTo>
                  <a:lnTo>
                    <a:pt x="0" y="44"/>
                  </a:lnTo>
                  <a:lnTo>
                    <a:pt x="1" y="40"/>
                  </a:lnTo>
                  <a:lnTo>
                    <a:pt x="4" y="34"/>
                  </a:lnTo>
                  <a:lnTo>
                    <a:pt x="8" y="30"/>
                  </a:lnTo>
                  <a:lnTo>
                    <a:pt x="13" y="26"/>
                  </a:lnTo>
                  <a:lnTo>
                    <a:pt x="20" y="20"/>
                  </a:lnTo>
                  <a:lnTo>
                    <a:pt x="27" y="16"/>
                  </a:lnTo>
                  <a:lnTo>
                    <a:pt x="37" y="11"/>
                  </a:lnTo>
                  <a:lnTo>
                    <a:pt x="47" y="4"/>
                  </a:lnTo>
                  <a:lnTo>
                    <a:pt x="60" y="0"/>
                  </a:lnTo>
                  <a:lnTo>
                    <a:pt x="63" y="6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2" name="Freeform 853"/>
            <p:cNvSpPr>
              <a:spLocks/>
            </p:cNvSpPr>
            <p:nvPr/>
          </p:nvSpPr>
          <p:spPr bwMode="auto">
            <a:xfrm>
              <a:off x="7624403" y="4301471"/>
              <a:ext cx="107830" cy="96371"/>
            </a:xfrm>
            <a:custGeom>
              <a:avLst/>
              <a:gdLst/>
              <a:ahLst/>
              <a:cxnLst>
                <a:cxn ang="0">
                  <a:pos x="63" y="6"/>
                </a:cxn>
                <a:cxn ang="0">
                  <a:pos x="50" y="11"/>
                </a:cxn>
                <a:cxn ang="0">
                  <a:pos x="40" y="17"/>
                </a:cxn>
                <a:cxn ang="0">
                  <a:pos x="31" y="21"/>
                </a:cxn>
                <a:cxn ang="0">
                  <a:pos x="24" y="26"/>
                </a:cxn>
                <a:cxn ang="0">
                  <a:pos x="18" y="30"/>
                </a:cxn>
                <a:cxn ang="0">
                  <a:pos x="13" y="34"/>
                </a:cxn>
                <a:cxn ang="0">
                  <a:pos x="10" y="39"/>
                </a:cxn>
                <a:cxn ang="0">
                  <a:pos x="8" y="42"/>
                </a:cxn>
                <a:cxn ang="0">
                  <a:pos x="7" y="44"/>
                </a:cxn>
                <a:cxn ang="0">
                  <a:pos x="7" y="49"/>
                </a:cxn>
                <a:cxn ang="0">
                  <a:pos x="7" y="50"/>
                </a:cxn>
                <a:cxn ang="0">
                  <a:pos x="8" y="53"/>
                </a:cxn>
                <a:cxn ang="0">
                  <a:pos x="11" y="56"/>
                </a:cxn>
                <a:cxn ang="0">
                  <a:pos x="14" y="59"/>
                </a:cxn>
                <a:cxn ang="0">
                  <a:pos x="17" y="62"/>
                </a:cxn>
                <a:cxn ang="0">
                  <a:pos x="20" y="65"/>
                </a:cxn>
                <a:cxn ang="0">
                  <a:pos x="28" y="70"/>
                </a:cxn>
                <a:cxn ang="0">
                  <a:pos x="39" y="75"/>
                </a:cxn>
                <a:cxn ang="0">
                  <a:pos x="49" y="78"/>
                </a:cxn>
                <a:cxn ang="0">
                  <a:pos x="59" y="82"/>
                </a:cxn>
                <a:cxn ang="0">
                  <a:pos x="67" y="85"/>
                </a:cxn>
                <a:cxn ang="0">
                  <a:pos x="76" y="86"/>
                </a:cxn>
                <a:cxn ang="0">
                  <a:pos x="82" y="89"/>
                </a:cxn>
                <a:cxn ang="0">
                  <a:pos x="86" y="93"/>
                </a:cxn>
                <a:cxn ang="0">
                  <a:pos x="79" y="96"/>
                </a:cxn>
                <a:cxn ang="0">
                  <a:pos x="79" y="95"/>
                </a:cxn>
                <a:cxn ang="0">
                  <a:pos x="73" y="93"/>
                </a:cxn>
                <a:cxn ang="0">
                  <a:pos x="66" y="91"/>
                </a:cxn>
                <a:cxn ang="0">
                  <a:pos x="56" y="88"/>
                </a:cxn>
                <a:cxn ang="0">
                  <a:pos x="46" y="85"/>
                </a:cxn>
                <a:cxn ang="0">
                  <a:pos x="36" y="81"/>
                </a:cxn>
                <a:cxn ang="0">
                  <a:pos x="26" y="76"/>
                </a:cxn>
                <a:cxn ang="0">
                  <a:pos x="15" y="70"/>
                </a:cxn>
                <a:cxn ang="0">
                  <a:pos x="11" y="68"/>
                </a:cxn>
                <a:cxn ang="0">
                  <a:pos x="8" y="65"/>
                </a:cxn>
                <a:cxn ang="0">
                  <a:pos x="4" y="62"/>
                </a:cxn>
                <a:cxn ang="0">
                  <a:pos x="2" y="57"/>
                </a:cxn>
                <a:cxn ang="0">
                  <a:pos x="1" y="53"/>
                </a:cxn>
                <a:cxn ang="0">
                  <a:pos x="0" y="49"/>
                </a:cxn>
                <a:cxn ang="0">
                  <a:pos x="0" y="44"/>
                </a:cxn>
                <a:cxn ang="0">
                  <a:pos x="1" y="40"/>
                </a:cxn>
                <a:cxn ang="0">
                  <a:pos x="4" y="34"/>
                </a:cxn>
                <a:cxn ang="0">
                  <a:pos x="8" y="30"/>
                </a:cxn>
                <a:cxn ang="0">
                  <a:pos x="13" y="26"/>
                </a:cxn>
                <a:cxn ang="0">
                  <a:pos x="20" y="20"/>
                </a:cxn>
                <a:cxn ang="0">
                  <a:pos x="27" y="16"/>
                </a:cxn>
                <a:cxn ang="0">
                  <a:pos x="37" y="11"/>
                </a:cxn>
                <a:cxn ang="0">
                  <a:pos x="47" y="4"/>
                </a:cxn>
                <a:cxn ang="0">
                  <a:pos x="60" y="0"/>
                </a:cxn>
                <a:cxn ang="0">
                  <a:pos x="63" y="6"/>
                </a:cxn>
              </a:cxnLst>
              <a:rect l="0" t="0" r="r" b="b"/>
              <a:pathLst>
                <a:path w="86" h="96">
                  <a:moveTo>
                    <a:pt x="63" y="6"/>
                  </a:moveTo>
                  <a:lnTo>
                    <a:pt x="50" y="11"/>
                  </a:lnTo>
                  <a:lnTo>
                    <a:pt x="40" y="17"/>
                  </a:lnTo>
                  <a:lnTo>
                    <a:pt x="31" y="21"/>
                  </a:lnTo>
                  <a:lnTo>
                    <a:pt x="24" y="26"/>
                  </a:lnTo>
                  <a:lnTo>
                    <a:pt x="18" y="30"/>
                  </a:lnTo>
                  <a:lnTo>
                    <a:pt x="13" y="34"/>
                  </a:lnTo>
                  <a:lnTo>
                    <a:pt x="10" y="39"/>
                  </a:lnTo>
                  <a:lnTo>
                    <a:pt x="8" y="42"/>
                  </a:lnTo>
                  <a:lnTo>
                    <a:pt x="7" y="44"/>
                  </a:lnTo>
                  <a:lnTo>
                    <a:pt x="7" y="49"/>
                  </a:lnTo>
                  <a:lnTo>
                    <a:pt x="7" y="50"/>
                  </a:lnTo>
                  <a:lnTo>
                    <a:pt x="8" y="53"/>
                  </a:lnTo>
                  <a:lnTo>
                    <a:pt x="11" y="56"/>
                  </a:lnTo>
                  <a:lnTo>
                    <a:pt x="14" y="59"/>
                  </a:lnTo>
                  <a:lnTo>
                    <a:pt x="17" y="62"/>
                  </a:lnTo>
                  <a:lnTo>
                    <a:pt x="20" y="65"/>
                  </a:lnTo>
                  <a:lnTo>
                    <a:pt x="28" y="70"/>
                  </a:lnTo>
                  <a:lnTo>
                    <a:pt x="39" y="75"/>
                  </a:lnTo>
                  <a:lnTo>
                    <a:pt x="49" y="78"/>
                  </a:lnTo>
                  <a:lnTo>
                    <a:pt x="59" y="82"/>
                  </a:lnTo>
                  <a:lnTo>
                    <a:pt x="67" y="85"/>
                  </a:lnTo>
                  <a:lnTo>
                    <a:pt x="76" y="86"/>
                  </a:lnTo>
                  <a:lnTo>
                    <a:pt x="82" y="89"/>
                  </a:lnTo>
                  <a:lnTo>
                    <a:pt x="86" y="93"/>
                  </a:lnTo>
                  <a:lnTo>
                    <a:pt x="79" y="96"/>
                  </a:lnTo>
                  <a:lnTo>
                    <a:pt x="79" y="95"/>
                  </a:lnTo>
                  <a:lnTo>
                    <a:pt x="73" y="93"/>
                  </a:lnTo>
                  <a:lnTo>
                    <a:pt x="66" y="91"/>
                  </a:lnTo>
                  <a:lnTo>
                    <a:pt x="56" y="88"/>
                  </a:lnTo>
                  <a:lnTo>
                    <a:pt x="46" y="85"/>
                  </a:lnTo>
                  <a:lnTo>
                    <a:pt x="36" y="81"/>
                  </a:lnTo>
                  <a:lnTo>
                    <a:pt x="26" y="76"/>
                  </a:lnTo>
                  <a:lnTo>
                    <a:pt x="15" y="70"/>
                  </a:lnTo>
                  <a:lnTo>
                    <a:pt x="11" y="68"/>
                  </a:lnTo>
                  <a:lnTo>
                    <a:pt x="8" y="65"/>
                  </a:lnTo>
                  <a:lnTo>
                    <a:pt x="4" y="62"/>
                  </a:lnTo>
                  <a:lnTo>
                    <a:pt x="2" y="57"/>
                  </a:lnTo>
                  <a:lnTo>
                    <a:pt x="1" y="53"/>
                  </a:lnTo>
                  <a:lnTo>
                    <a:pt x="0" y="49"/>
                  </a:lnTo>
                  <a:lnTo>
                    <a:pt x="0" y="44"/>
                  </a:lnTo>
                  <a:lnTo>
                    <a:pt x="1" y="40"/>
                  </a:lnTo>
                  <a:lnTo>
                    <a:pt x="4" y="34"/>
                  </a:lnTo>
                  <a:lnTo>
                    <a:pt x="8" y="30"/>
                  </a:lnTo>
                  <a:lnTo>
                    <a:pt x="13" y="26"/>
                  </a:lnTo>
                  <a:lnTo>
                    <a:pt x="20" y="20"/>
                  </a:lnTo>
                  <a:lnTo>
                    <a:pt x="27" y="16"/>
                  </a:lnTo>
                  <a:lnTo>
                    <a:pt x="37" y="11"/>
                  </a:lnTo>
                  <a:lnTo>
                    <a:pt x="47" y="4"/>
                  </a:lnTo>
                  <a:lnTo>
                    <a:pt x="60" y="0"/>
                  </a:lnTo>
                  <a:lnTo>
                    <a:pt x="63" y="6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3" name="Freeform 854"/>
            <p:cNvSpPr>
              <a:spLocks/>
            </p:cNvSpPr>
            <p:nvPr/>
          </p:nvSpPr>
          <p:spPr bwMode="auto">
            <a:xfrm>
              <a:off x="7699885" y="4283402"/>
              <a:ext cx="103786" cy="100386"/>
            </a:xfrm>
            <a:custGeom>
              <a:avLst/>
              <a:gdLst/>
              <a:ahLst/>
              <a:cxnLst>
                <a:cxn ang="0">
                  <a:pos x="49" y="100"/>
                </a:cxn>
                <a:cxn ang="0">
                  <a:pos x="49" y="96"/>
                </a:cxn>
                <a:cxn ang="0">
                  <a:pos x="52" y="90"/>
                </a:cxn>
                <a:cxn ang="0">
                  <a:pos x="55" y="83"/>
                </a:cxn>
                <a:cxn ang="0">
                  <a:pos x="59" y="74"/>
                </a:cxn>
                <a:cxn ang="0">
                  <a:pos x="64" y="64"/>
                </a:cxn>
                <a:cxn ang="0">
                  <a:pos x="68" y="54"/>
                </a:cxn>
                <a:cxn ang="0">
                  <a:pos x="72" y="44"/>
                </a:cxn>
                <a:cxn ang="0">
                  <a:pos x="75" y="34"/>
                </a:cxn>
                <a:cxn ang="0">
                  <a:pos x="75" y="29"/>
                </a:cxn>
                <a:cxn ang="0">
                  <a:pos x="75" y="25"/>
                </a:cxn>
                <a:cxn ang="0">
                  <a:pos x="75" y="21"/>
                </a:cxn>
                <a:cxn ang="0">
                  <a:pos x="75" y="18"/>
                </a:cxn>
                <a:cxn ang="0">
                  <a:pos x="74" y="15"/>
                </a:cxn>
                <a:cxn ang="0">
                  <a:pos x="72" y="13"/>
                </a:cxn>
                <a:cxn ang="0">
                  <a:pos x="69" y="11"/>
                </a:cxn>
                <a:cxn ang="0">
                  <a:pos x="67" y="9"/>
                </a:cxn>
                <a:cxn ang="0">
                  <a:pos x="64" y="9"/>
                </a:cxn>
                <a:cxn ang="0">
                  <a:pos x="58" y="8"/>
                </a:cxn>
                <a:cxn ang="0">
                  <a:pos x="52" y="8"/>
                </a:cxn>
                <a:cxn ang="0">
                  <a:pos x="43" y="11"/>
                </a:cxn>
                <a:cxn ang="0">
                  <a:pos x="36" y="12"/>
                </a:cxn>
                <a:cxn ang="0">
                  <a:pos x="26" y="15"/>
                </a:cxn>
                <a:cxn ang="0">
                  <a:pos x="15" y="19"/>
                </a:cxn>
                <a:cxn ang="0">
                  <a:pos x="3" y="24"/>
                </a:cxn>
                <a:cxn ang="0">
                  <a:pos x="0" y="18"/>
                </a:cxn>
                <a:cxn ang="0">
                  <a:pos x="12" y="12"/>
                </a:cxn>
                <a:cxn ang="0">
                  <a:pos x="23" y="8"/>
                </a:cxn>
                <a:cxn ang="0">
                  <a:pos x="33" y="5"/>
                </a:cxn>
                <a:cxn ang="0">
                  <a:pos x="43" y="3"/>
                </a:cxn>
                <a:cxn ang="0">
                  <a:pos x="51" y="2"/>
                </a:cxn>
                <a:cxn ang="0">
                  <a:pos x="58" y="0"/>
                </a:cxn>
                <a:cxn ang="0">
                  <a:pos x="64" y="2"/>
                </a:cxn>
                <a:cxn ang="0">
                  <a:pos x="69" y="3"/>
                </a:cxn>
                <a:cxn ang="0">
                  <a:pos x="74" y="5"/>
                </a:cxn>
                <a:cxn ang="0">
                  <a:pos x="78" y="8"/>
                </a:cxn>
                <a:cxn ang="0">
                  <a:pos x="80" y="12"/>
                </a:cxn>
                <a:cxn ang="0">
                  <a:pos x="81" y="16"/>
                </a:cxn>
                <a:cxn ang="0">
                  <a:pos x="82" y="19"/>
                </a:cxn>
                <a:cxn ang="0">
                  <a:pos x="84" y="25"/>
                </a:cxn>
                <a:cxn ang="0">
                  <a:pos x="82" y="29"/>
                </a:cxn>
                <a:cxn ang="0">
                  <a:pos x="82" y="35"/>
                </a:cxn>
                <a:cxn ang="0">
                  <a:pos x="80" y="45"/>
                </a:cxn>
                <a:cxn ang="0">
                  <a:pos x="75" y="55"/>
                </a:cxn>
                <a:cxn ang="0">
                  <a:pos x="71" y="65"/>
                </a:cxn>
                <a:cxn ang="0">
                  <a:pos x="67" y="77"/>
                </a:cxn>
                <a:cxn ang="0">
                  <a:pos x="61" y="84"/>
                </a:cxn>
                <a:cxn ang="0">
                  <a:pos x="58" y="93"/>
                </a:cxn>
                <a:cxn ang="0">
                  <a:pos x="56" y="97"/>
                </a:cxn>
                <a:cxn ang="0">
                  <a:pos x="55" y="97"/>
                </a:cxn>
                <a:cxn ang="0">
                  <a:pos x="49" y="100"/>
                </a:cxn>
              </a:cxnLst>
              <a:rect l="0" t="0" r="r" b="b"/>
              <a:pathLst>
                <a:path w="84" h="100">
                  <a:moveTo>
                    <a:pt x="49" y="100"/>
                  </a:moveTo>
                  <a:lnTo>
                    <a:pt x="49" y="96"/>
                  </a:lnTo>
                  <a:lnTo>
                    <a:pt x="52" y="90"/>
                  </a:lnTo>
                  <a:lnTo>
                    <a:pt x="55" y="83"/>
                  </a:lnTo>
                  <a:lnTo>
                    <a:pt x="59" y="74"/>
                  </a:lnTo>
                  <a:lnTo>
                    <a:pt x="64" y="64"/>
                  </a:lnTo>
                  <a:lnTo>
                    <a:pt x="68" y="54"/>
                  </a:lnTo>
                  <a:lnTo>
                    <a:pt x="72" y="44"/>
                  </a:lnTo>
                  <a:lnTo>
                    <a:pt x="75" y="34"/>
                  </a:lnTo>
                  <a:lnTo>
                    <a:pt x="75" y="29"/>
                  </a:lnTo>
                  <a:lnTo>
                    <a:pt x="75" y="25"/>
                  </a:lnTo>
                  <a:lnTo>
                    <a:pt x="75" y="21"/>
                  </a:lnTo>
                  <a:lnTo>
                    <a:pt x="75" y="18"/>
                  </a:lnTo>
                  <a:lnTo>
                    <a:pt x="74" y="15"/>
                  </a:lnTo>
                  <a:lnTo>
                    <a:pt x="72" y="13"/>
                  </a:lnTo>
                  <a:lnTo>
                    <a:pt x="69" y="11"/>
                  </a:lnTo>
                  <a:lnTo>
                    <a:pt x="67" y="9"/>
                  </a:lnTo>
                  <a:lnTo>
                    <a:pt x="64" y="9"/>
                  </a:lnTo>
                  <a:lnTo>
                    <a:pt x="58" y="8"/>
                  </a:lnTo>
                  <a:lnTo>
                    <a:pt x="52" y="8"/>
                  </a:lnTo>
                  <a:lnTo>
                    <a:pt x="43" y="11"/>
                  </a:lnTo>
                  <a:lnTo>
                    <a:pt x="36" y="12"/>
                  </a:lnTo>
                  <a:lnTo>
                    <a:pt x="26" y="15"/>
                  </a:lnTo>
                  <a:lnTo>
                    <a:pt x="15" y="19"/>
                  </a:lnTo>
                  <a:lnTo>
                    <a:pt x="3" y="24"/>
                  </a:lnTo>
                  <a:lnTo>
                    <a:pt x="0" y="18"/>
                  </a:lnTo>
                  <a:lnTo>
                    <a:pt x="12" y="12"/>
                  </a:lnTo>
                  <a:lnTo>
                    <a:pt x="23" y="8"/>
                  </a:lnTo>
                  <a:lnTo>
                    <a:pt x="33" y="5"/>
                  </a:lnTo>
                  <a:lnTo>
                    <a:pt x="43" y="3"/>
                  </a:lnTo>
                  <a:lnTo>
                    <a:pt x="51" y="2"/>
                  </a:lnTo>
                  <a:lnTo>
                    <a:pt x="58" y="0"/>
                  </a:lnTo>
                  <a:lnTo>
                    <a:pt x="64" y="2"/>
                  </a:lnTo>
                  <a:lnTo>
                    <a:pt x="69" y="3"/>
                  </a:lnTo>
                  <a:lnTo>
                    <a:pt x="74" y="5"/>
                  </a:lnTo>
                  <a:lnTo>
                    <a:pt x="78" y="8"/>
                  </a:lnTo>
                  <a:lnTo>
                    <a:pt x="80" y="12"/>
                  </a:lnTo>
                  <a:lnTo>
                    <a:pt x="81" y="16"/>
                  </a:lnTo>
                  <a:lnTo>
                    <a:pt x="82" y="19"/>
                  </a:lnTo>
                  <a:lnTo>
                    <a:pt x="84" y="25"/>
                  </a:lnTo>
                  <a:lnTo>
                    <a:pt x="82" y="29"/>
                  </a:lnTo>
                  <a:lnTo>
                    <a:pt x="82" y="35"/>
                  </a:lnTo>
                  <a:lnTo>
                    <a:pt x="80" y="45"/>
                  </a:lnTo>
                  <a:lnTo>
                    <a:pt x="75" y="55"/>
                  </a:lnTo>
                  <a:lnTo>
                    <a:pt x="71" y="65"/>
                  </a:lnTo>
                  <a:lnTo>
                    <a:pt x="67" y="77"/>
                  </a:lnTo>
                  <a:lnTo>
                    <a:pt x="61" y="84"/>
                  </a:lnTo>
                  <a:lnTo>
                    <a:pt x="58" y="93"/>
                  </a:lnTo>
                  <a:lnTo>
                    <a:pt x="56" y="97"/>
                  </a:lnTo>
                  <a:lnTo>
                    <a:pt x="55" y="97"/>
                  </a:lnTo>
                  <a:lnTo>
                    <a:pt x="49" y="100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4" name="Freeform 855"/>
            <p:cNvSpPr>
              <a:spLocks/>
            </p:cNvSpPr>
            <p:nvPr/>
          </p:nvSpPr>
          <p:spPr bwMode="auto">
            <a:xfrm>
              <a:off x="7699885" y="4283402"/>
              <a:ext cx="103786" cy="100386"/>
            </a:xfrm>
            <a:custGeom>
              <a:avLst/>
              <a:gdLst/>
              <a:ahLst/>
              <a:cxnLst>
                <a:cxn ang="0">
                  <a:pos x="49" y="100"/>
                </a:cxn>
                <a:cxn ang="0">
                  <a:pos x="49" y="96"/>
                </a:cxn>
                <a:cxn ang="0">
                  <a:pos x="52" y="90"/>
                </a:cxn>
                <a:cxn ang="0">
                  <a:pos x="55" y="83"/>
                </a:cxn>
                <a:cxn ang="0">
                  <a:pos x="59" y="74"/>
                </a:cxn>
                <a:cxn ang="0">
                  <a:pos x="64" y="64"/>
                </a:cxn>
                <a:cxn ang="0">
                  <a:pos x="68" y="54"/>
                </a:cxn>
                <a:cxn ang="0">
                  <a:pos x="72" y="44"/>
                </a:cxn>
                <a:cxn ang="0">
                  <a:pos x="75" y="34"/>
                </a:cxn>
                <a:cxn ang="0">
                  <a:pos x="75" y="29"/>
                </a:cxn>
                <a:cxn ang="0">
                  <a:pos x="75" y="25"/>
                </a:cxn>
                <a:cxn ang="0">
                  <a:pos x="75" y="21"/>
                </a:cxn>
                <a:cxn ang="0">
                  <a:pos x="75" y="18"/>
                </a:cxn>
                <a:cxn ang="0">
                  <a:pos x="74" y="15"/>
                </a:cxn>
                <a:cxn ang="0">
                  <a:pos x="72" y="13"/>
                </a:cxn>
                <a:cxn ang="0">
                  <a:pos x="69" y="11"/>
                </a:cxn>
                <a:cxn ang="0">
                  <a:pos x="67" y="9"/>
                </a:cxn>
                <a:cxn ang="0">
                  <a:pos x="64" y="9"/>
                </a:cxn>
                <a:cxn ang="0">
                  <a:pos x="58" y="8"/>
                </a:cxn>
                <a:cxn ang="0">
                  <a:pos x="52" y="8"/>
                </a:cxn>
                <a:cxn ang="0">
                  <a:pos x="43" y="11"/>
                </a:cxn>
                <a:cxn ang="0">
                  <a:pos x="36" y="12"/>
                </a:cxn>
                <a:cxn ang="0">
                  <a:pos x="26" y="15"/>
                </a:cxn>
                <a:cxn ang="0">
                  <a:pos x="15" y="19"/>
                </a:cxn>
                <a:cxn ang="0">
                  <a:pos x="3" y="24"/>
                </a:cxn>
                <a:cxn ang="0">
                  <a:pos x="0" y="18"/>
                </a:cxn>
                <a:cxn ang="0">
                  <a:pos x="12" y="12"/>
                </a:cxn>
                <a:cxn ang="0">
                  <a:pos x="23" y="8"/>
                </a:cxn>
                <a:cxn ang="0">
                  <a:pos x="33" y="5"/>
                </a:cxn>
                <a:cxn ang="0">
                  <a:pos x="43" y="3"/>
                </a:cxn>
                <a:cxn ang="0">
                  <a:pos x="51" y="2"/>
                </a:cxn>
                <a:cxn ang="0">
                  <a:pos x="58" y="0"/>
                </a:cxn>
                <a:cxn ang="0">
                  <a:pos x="64" y="2"/>
                </a:cxn>
                <a:cxn ang="0">
                  <a:pos x="69" y="3"/>
                </a:cxn>
                <a:cxn ang="0">
                  <a:pos x="74" y="5"/>
                </a:cxn>
                <a:cxn ang="0">
                  <a:pos x="78" y="8"/>
                </a:cxn>
                <a:cxn ang="0">
                  <a:pos x="80" y="12"/>
                </a:cxn>
                <a:cxn ang="0">
                  <a:pos x="81" y="16"/>
                </a:cxn>
                <a:cxn ang="0">
                  <a:pos x="82" y="19"/>
                </a:cxn>
                <a:cxn ang="0">
                  <a:pos x="84" y="25"/>
                </a:cxn>
                <a:cxn ang="0">
                  <a:pos x="82" y="29"/>
                </a:cxn>
                <a:cxn ang="0">
                  <a:pos x="82" y="35"/>
                </a:cxn>
                <a:cxn ang="0">
                  <a:pos x="80" y="45"/>
                </a:cxn>
                <a:cxn ang="0">
                  <a:pos x="75" y="55"/>
                </a:cxn>
                <a:cxn ang="0">
                  <a:pos x="71" y="65"/>
                </a:cxn>
                <a:cxn ang="0">
                  <a:pos x="67" y="77"/>
                </a:cxn>
                <a:cxn ang="0">
                  <a:pos x="61" y="84"/>
                </a:cxn>
                <a:cxn ang="0">
                  <a:pos x="58" y="93"/>
                </a:cxn>
                <a:cxn ang="0">
                  <a:pos x="56" y="97"/>
                </a:cxn>
                <a:cxn ang="0">
                  <a:pos x="55" y="97"/>
                </a:cxn>
                <a:cxn ang="0">
                  <a:pos x="49" y="100"/>
                </a:cxn>
              </a:cxnLst>
              <a:rect l="0" t="0" r="r" b="b"/>
              <a:pathLst>
                <a:path w="84" h="100">
                  <a:moveTo>
                    <a:pt x="49" y="100"/>
                  </a:moveTo>
                  <a:lnTo>
                    <a:pt x="49" y="96"/>
                  </a:lnTo>
                  <a:lnTo>
                    <a:pt x="52" y="90"/>
                  </a:lnTo>
                  <a:lnTo>
                    <a:pt x="55" y="83"/>
                  </a:lnTo>
                  <a:lnTo>
                    <a:pt x="59" y="74"/>
                  </a:lnTo>
                  <a:lnTo>
                    <a:pt x="64" y="64"/>
                  </a:lnTo>
                  <a:lnTo>
                    <a:pt x="68" y="54"/>
                  </a:lnTo>
                  <a:lnTo>
                    <a:pt x="72" y="44"/>
                  </a:lnTo>
                  <a:lnTo>
                    <a:pt x="75" y="34"/>
                  </a:lnTo>
                  <a:lnTo>
                    <a:pt x="75" y="29"/>
                  </a:lnTo>
                  <a:lnTo>
                    <a:pt x="75" y="25"/>
                  </a:lnTo>
                  <a:lnTo>
                    <a:pt x="75" y="21"/>
                  </a:lnTo>
                  <a:lnTo>
                    <a:pt x="75" y="18"/>
                  </a:lnTo>
                  <a:lnTo>
                    <a:pt x="74" y="15"/>
                  </a:lnTo>
                  <a:lnTo>
                    <a:pt x="72" y="13"/>
                  </a:lnTo>
                  <a:lnTo>
                    <a:pt x="69" y="11"/>
                  </a:lnTo>
                  <a:lnTo>
                    <a:pt x="67" y="9"/>
                  </a:lnTo>
                  <a:lnTo>
                    <a:pt x="64" y="9"/>
                  </a:lnTo>
                  <a:lnTo>
                    <a:pt x="58" y="8"/>
                  </a:lnTo>
                  <a:lnTo>
                    <a:pt x="52" y="8"/>
                  </a:lnTo>
                  <a:lnTo>
                    <a:pt x="43" y="11"/>
                  </a:lnTo>
                  <a:lnTo>
                    <a:pt x="36" y="12"/>
                  </a:lnTo>
                  <a:lnTo>
                    <a:pt x="26" y="15"/>
                  </a:lnTo>
                  <a:lnTo>
                    <a:pt x="15" y="19"/>
                  </a:lnTo>
                  <a:lnTo>
                    <a:pt x="3" y="24"/>
                  </a:lnTo>
                  <a:lnTo>
                    <a:pt x="0" y="18"/>
                  </a:lnTo>
                  <a:lnTo>
                    <a:pt x="12" y="12"/>
                  </a:lnTo>
                  <a:lnTo>
                    <a:pt x="23" y="8"/>
                  </a:lnTo>
                  <a:lnTo>
                    <a:pt x="33" y="5"/>
                  </a:lnTo>
                  <a:lnTo>
                    <a:pt x="43" y="3"/>
                  </a:lnTo>
                  <a:lnTo>
                    <a:pt x="51" y="2"/>
                  </a:lnTo>
                  <a:lnTo>
                    <a:pt x="58" y="0"/>
                  </a:lnTo>
                  <a:lnTo>
                    <a:pt x="64" y="2"/>
                  </a:lnTo>
                  <a:lnTo>
                    <a:pt x="69" y="3"/>
                  </a:lnTo>
                  <a:lnTo>
                    <a:pt x="74" y="5"/>
                  </a:lnTo>
                  <a:lnTo>
                    <a:pt x="78" y="8"/>
                  </a:lnTo>
                  <a:lnTo>
                    <a:pt x="80" y="12"/>
                  </a:lnTo>
                  <a:lnTo>
                    <a:pt x="81" y="16"/>
                  </a:lnTo>
                  <a:lnTo>
                    <a:pt x="82" y="19"/>
                  </a:lnTo>
                  <a:lnTo>
                    <a:pt x="84" y="25"/>
                  </a:lnTo>
                  <a:lnTo>
                    <a:pt x="82" y="29"/>
                  </a:lnTo>
                  <a:lnTo>
                    <a:pt x="82" y="35"/>
                  </a:lnTo>
                  <a:lnTo>
                    <a:pt x="80" y="45"/>
                  </a:lnTo>
                  <a:lnTo>
                    <a:pt x="75" y="55"/>
                  </a:lnTo>
                  <a:lnTo>
                    <a:pt x="71" y="65"/>
                  </a:lnTo>
                  <a:lnTo>
                    <a:pt x="67" y="77"/>
                  </a:lnTo>
                  <a:lnTo>
                    <a:pt x="61" y="84"/>
                  </a:lnTo>
                  <a:lnTo>
                    <a:pt x="58" y="93"/>
                  </a:lnTo>
                  <a:lnTo>
                    <a:pt x="56" y="97"/>
                  </a:lnTo>
                  <a:lnTo>
                    <a:pt x="55" y="97"/>
                  </a:lnTo>
                  <a:lnTo>
                    <a:pt x="49" y="100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5" name="Freeform 856"/>
            <p:cNvSpPr>
              <a:spLocks/>
            </p:cNvSpPr>
            <p:nvPr/>
          </p:nvSpPr>
          <p:spPr bwMode="auto">
            <a:xfrm>
              <a:off x="7760539" y="4380777"/>
              <a:ext cx="14827" cy="13050"/>
            </a:xfrm>
            <a:custGeom>
              <a:avLst/>
              <a:gdLst/>
              <a:ahLst/>
              <a:cxnLst>
                <a:cxn ang="0">
                  <a:pos x="7" y="12"/>
                </a:cxn>
                <a:cxn ang="0">
                  <a:pos x="5" y="13"/>
                </a:cxn>
                <a:cxn ang="0">
                  <a:pos x="0" y="3"/>
                </a:cxn>
                <a:cxn ang="0">
                  <a:pos x="7" y="0"/>
                </a:cxn>
                <a:cxn ang="0">
                  <a:pos x="12" y="10"/>
                </a:cxn>
                <a:cxn ang="0">
                  <a:pos x="7" y="12"/>
                </a:cxn>
              </a:cxnLst>
              <a:rect l="0" t="0" r="r" b="b"/>
              <a:pathLst>
                <a:path w="12" h="13">
                  <a:moveTo>
                    <a:pt x="7" y="12"/>
                  </a:moveTo>
                  <a:lnTo>
                    <a:pt x="5" y="13"/>
                  </a:lnTo>
                  <a:lnTo>
                    <a:pt x="0" y="3"/>
                  </a:lnTo>
                  <a:lnTo>
                    <a:pt x="7" y="0"/>
                  </a:lnTo>
                  <a:lnTo>
                    <a:pt x="12" y="10"/>
                  </a:lnTo>
                  <a:lnTo>
                    <a:pt x="7" y="12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6" name="Freeform 857"/>
            <p:cNvSpPr>
              <a:spLocks/>
            </p:cNvSpPr>
            <p:nvPr/>
          </p:nvSpPr>
          <p:spPr bwMode="auto">
            <a:xfrm>
              <a:off x="7760539" y="4380777"/>
              <a:ext cx="14827" cy="13050"/>
            </a:xfrm>
            <a:custGeom>
              <a:avLst/>
              <a:gdLst/>
              <a:ahLst/>
              <a:cxnLst>
                <a:cxn ang="0">
                  <a:pos x="7" y="12"/>
                </a:cxn>
                <a:cxn ang="0">
                  <a:pos x="5" y="13"/>
                </a:cxn>
                <a:cxn ang="0">
                  <a:pos x="0" y="3"/>
                </a:cxn>
                <a:cxn ang="0">
                  <a:pos x="7" y="0"/>
                </a:cxn>
                <a:cxn ang="0">
                  <a:pos x="12" y="10"/>
                </a:cxn>
                <a:cxn ang="0">
                  <a:pos x="7" y="12"/>
                </a:cxn>
              </a:cxnLst>
              <a:rect l="0" t="0" r="r" b="b"/>
              <a:pathLst>
                <a:path w="12" h="13">
                  <a:moveTo>
                    <a:pt x="7" y="12"/>
                  </a:moveTo>
                  <a:lnTo>
                    <a:pt x="5" y="13"/>
                  </a:lnTo>
                  <a:lnTo>
                    <a:pt x="0" y="3"/>
                  </a:lnTo>
                  <a:lnTo>
                    <a:pt x="7" y="0"/>
                  </a:lnTo>
                  <a:lnTo>
                    <a:pt x="12" y="10"/>
                  </a:lnTo>
                  <a:lnTo>
                    <a:pt x="7" y="12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7" name="Freeform 858"/>
            <p:cNvSpPr>
              <a:spLocks/>
            </p:cNvSpPr>
            <p:nvPr/>
          </p:nvSpPr>
          <p:spPr bwMode="auto">
            <a:xfrm>
              <a:off x="7787496" y="4351664"/>
              <a:ext cx="26958" cy="29112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7" y="2"/>
                </a:cxn>
                <a:cxn ang="0">
                  <a:pos x="11" y="5"/>
                </a:cxn>
                <a:cxn ang="0">
                  <a:pos x="14" y="7"/>
                </a:cxn>
                <a:cxn ang="0">
                  <a:pos x="16" y="12"/>
                </a:cxn>
                <a:cxn ang="0">
                  <a:pos x="17" y="15"/>
                </a:cxn>
                <a:cxn ang="0">
                  <a:pos x="19" y="19"/>
                </a:cxn>
                <a:cxn ang="0">
                  <a:pos x="20" y="22"/>
                </a:cxn>
                <a:cxn ang="0">
                  <a:pos x="22" y="26"/>
                </a:cxn>
                <a:cxn ang="0">
                  <a:pos x="14" y="29"/>
                </a:cxn>
                <a:cxn ang="0">
                  <a:pos x="13" y="25"/>
                </a:cxn>
                <a:cxn ang="0">
                  <a:pos x="11" y="20"/>
                </a:cxn>
                <a:cxn ang="0">
                  <a:pos x="10" y="18"/>
                </a:cxn>
                <a:cxn ang="0">
                  <a:pos x="9" y="15"/>
                </a:cxn>
                <a:cxn ang="0">
                  <a:pos x="7" y="12"/>
                </a:cxn>
                <a:cxn ang="0">
                  <a:pos x="6" y="10"/>
                </a:cxn>
                <a:cxn ang="0">
                  <a:pos x="3" y="9"/>
                </a:cxn>
                <a:cxn ang="0">
                  <a:pos x="0" y="6"/>
                </a:cxn>
                <a:cxn ang="0">
                  <a:pos x="4" y="0"/>
                </a:cxn>
              </a:cxnLst>
              <a:rect l="0" t="0" r="r" b="b"/>
              <a:pathLst>
                <a:path w="22" h="29">
                  <a:moveTo>
                    <a:pt x="4" y="0"/>
                  </a:moveTo>
                  <a:lnTo>
                    <a:pt x="7" y="2"/>
                  </a:lnTo>
                  <a:lnTo>
                    <a:pt x="11" y="5"/>
                  </a:lnTo>
                  <a:lnTo>
                    <a:pt x="14" y="7"/>
                  </a:lnTo>
                  <a:lnTo>
                    <a:pt x="16" y="12"/>
                  </a:lnTo>
                  <a:lnTo>
                    <a:pt x="17" y="15"/>
                  </a:lnTo>
                  <a:lnTo>
                    <a:pt x="19" y="19"/>
                  </a:lnTo>
                  <a:lnTo>
                    <a:pt x="20" y="22"/>
                  </a:lnTo>
                  <a:lnTo>
                    <a:pt x="22" y="26"/>
                  </a:lnTo>
                  <a:lnTo>
                    <a:pt x="14" y="29"/>
                  </a:lnTo>
                  <a:lnTo>
                    <a:pt x="13" y="25"/>
                  </a:lnTo>
                  <a:lnTo>
                    <a:pt x="11" y="20"/>
                  </a:lnTo>
                  <a:lnTo>
                    <a:pt x="10" y="18"/>
                  </a:lnTo>
                  <a:lnTo>
                    <a:pt x="9" y="15"/>
                  </a:lnTo>
                  <a:lnTo>
                    <a:pt x="7" y="12"/>
                  </a:lnTo>
                  <a:lnTo>
                    <a:pt x="6" y="10"/>
                  </a:lnTo>
                  <a:lnTo>
                    <a:pt x="3" y="9"/>
                  </a:lnTo>
                  <a:lnTo>
                    <a:pt x="0" y="6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8" name="Freeform 859"/>
            <p:cNvSpPr>
              <a:spLocks/>
            </p:cNvSpPr>
            <p:nvPr/>
          </p:nvSpPr>
          <p:spPr bwMode="auto">
            <a:xfrm>
              <a:off x="7787496" y="4351664"/>
              <a:ext cx="26958" cy="29112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7" y="2"/>
                </a:cxn>
                <a:cxn ang="0">
                  <a:pos x="11" y="5"/>
                </a:cxn>
                <a:cxn ang="0">
                  <a:pos x="14" y="7"/>
                </a:cxn>
                <a:cxn ang="0">
                  <a:pos x="16" y="12"/>
                </a:cxn>
                <a:cxn ang="0">
                  <a:pos x="17" y="15"/>
                </a:cxn>
                <a:cxn ang="0">
                  <a:pos x="19" y="19"/>
                </a:cxn>
                <a:cxn ang="0">
                  <a:pos x="20" y="22"/>
                </a:cxn>
                <a:cxn ang="0">
                  <a:pos x="22" y="26"/>
                </a:cxn>
                <a:cxn ang="0">
                  <a:pos x="14" y="29"/>
                </a:cxn>
                <a:cxn ang="0">
                  <a:pos x="13" y="25"/>
                </a:cxn>
                <a:cxn ang="0">
                  <a:pos x="11" y="20"/>
                </a:cxn>
                <a:cxn ang="0">
                  <a:pos x="10" y="18"/>
                </a:cxn>
                <a:cxn ang="0">
                  <a:pos x="9" y="15"/>
                </a:cxn>
                <a:cxn ang="0">
                  <a:pos x="7" y="12"/>
                </a:cxn>
                <a:cxn ang="0">
                  <a:pos x="6" y="10"/>
                </a:cxn>
                <a:cxn ang="0">
                  <a:pos x="3" y="9"/>
                </a:cxn>
                <a:cxn ang="0">
                  <a:pos x="0" y="6"/>
                </a:cxn>
                <a:cxn ang="0">
                  <a:pos x="4" y="0"/>
                </a:cxn>
              </a:cxnLst>
              <a:rect l="0" t="0" r="r" b="b"/>
              <a:pathLst>
                <a:path w="22" h="29">
                  <a:moveTo>
                    <a:pt x="4" y="0"/>
                  </a:moveTo>
                  <a:lnTo>
                    <a:pt x="7" y="2"/>
                  </a:lnTo>
                  <a:lnTo>
                    <a:pt x="11" y="5"/>
                  </a:lnTo>
                  <a:lnTo>
                    <a:pt x="14" y="7"/>
                  </a:lnTo>
                  <a:lnTo>
                    <a:pt x="16" y="12"/>
                  </a:lnTo>
                  <a:lnTo>
                    <a:pt x="17" y="15"/>
                  </a:lnTo>
                  <a:lnTo>
                    <a:pt x="19" y="19"/>
                  </a:lnTo>
                  <a:lnTo>
                    <a:pt x="20" y="22"/>
                  </a:lnTo>
                  <a:lnTo>
                    <a:pt x="22" y="26"/>
                  </a:lnTo>
                  <a:lnTo>
                    <a:pt x="14" y="29"/>
                  </a:lnTo>
                  <a:lnTo>
                    <a:pt x="13" y="25"/>
                  </a:lnTo>
                  <a:lnTo>
                    <a:pt x="11" y="20"/>
                  </a:lnTo>
                  <a:lnTo>
                    <a:pt x="10" y="18"/>
                  </a:lnTo>
                  <a:lnTo>
                    <a:pt x="9" y="15"/>
                  </a:lnTo>
                  <a:lnTo>
                    <a:pt x="7" y="12"/>
                  </a:lnTo>
                  <a:lnTo>
                    <a:pt x="6" y="10"/>
                  </a:lnTo>
                  <a:lnTo>
                    <a:pt x="3" y="9"/>
                  </a:lnTo>
                  <a:lnTo>
                    <a:pt x="0" y="6"/>
                  </a:lnTo>
                  <a:lnTo>
                    <a:pt x="4" y="0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9" name="Freeform 860"/>
            <p:cNvSpPr>
              <a:spLocks/>
            </p:cNvSpPr>
            <p:nvPr/>
          </p:nvSpPr>
          <p:spPr bwMode="auto">
            <a:xfrm>
              <a:off x="7740321" y="4350661"/>
              <a:ext cx="52567" cy="10039"/>
            </a:xfrm>
            <a:custGeom>
              <a:avLst/>
              <a:gdLst/>
              <a:ahLst/>
              <a:cxnLst>
                <a:cxn ang="0">
                  <a:pos x="2" y="3"/>
                </a:cxn>
                <a:cxn ang="0">
                  <a:pos x="5" y="3"/>
                </a:cxn>
                <a:cxn ang="0">
                  <a:pos x="10" y="3"/>
                </a:cxn>
                <a:cxn ang="0">
                  <a:pos x="15" y="1"/>
                </a:cxn>
                <a:cxn ang="0">
                  <a:pos x="21" y="0"/>
                </a:cxn>
                <a:cxn ang="0">
                  <a:pos x="26" y="0"/>
                </a:cxn>
                <a:cxn ang="0">
                  <a:pos x="31" y="0"/>
                </a:cxn>
                <a:cxn ang="0">
                  <a:pos x="36" y="0"/>
                </a:cxn>
                <a:cxn ang="0">
                  <a:pos x="42" y="1"/>
                </a:cxn>
                <a:cxn ang="0">
                  <a:pos x="38" y="7"/>
                </a:cxn>
                <a:cxn ang="0">
                  <a:pos x="35" y="7"/>
                </a:cxn>
                <a:cxn ang="0">
                  <a:pos x="31" y="7"/>
                </a:cxn>
                <a:cxn ang="0">
                  <a:pos x="26" y="7"/>
                </a:cxn>
                <a:cxn ang="0">
                  <a:pos x="21" y="7"/>
                </a:cxn>
                <a:cxn ang="0">
                  <a:pos x="16" y="8"/>
                </a:cxn>
                <a:cxn ang="0">
                  <a:pos x="10" y="8"/>
                </a:cxn>
                <a:cxn ang="0">
                  <a:pos x="6" y="10"/>
                </a:cxn>
                <a:cxn ang="0">
                  <a:pos x="0" y="10"/>
                </a:cxn>
                <a:cxn ang="0">
                  <a:pos x="2" y="3"/>
                </a:cxn>
              </a:cxnLst>
              <a:rect l="0" t="0" r="r" b="b"/>
              <a:pathLst>
                <a:path w="42" h="10">
                  <a:moveTo>
                    <a:pt x="2" y="3"/>
                  </a:moveTo>
                  <a:lnTo>
                    <a:pt x="5" y="3"/>
                  </a:lnTo>
                  <a:lnTo>
                    <a:pt x="10" y="3"/>
                  </a:lnTo>
                  <a:lnTo>
                    <a:pt x="15" y="1"/>
                  </a:lnTo>
                  <a:lnTo>
                    <a:pt x="21" y="0"/>
                  </a:lnTo>
                  <a:lnTo>
                    <a:pt x="26" y="0"/>
                  </a:lnTo>
                  <a:lnTo>
                    <a:pt x="31" y="0"/>
                  </a:lnTo>
                  <a:lnTo>
                    <a:pt x="36" y="0"/>
                  </a:lnTo>
                  <a:lnTo>
                    <a:pt x="42" y="1"/>
                  </a:lnTo>
                  <a:lnTo>
                    <a:pt x="38" y="7"/>
                  </a:lnTo>
                  <a:lnTo>
                    <a:pt x="35" y="7"/>
                  </a:lnTo>
                  <a:lnTo>
                    <a:pt x="31" y="7"/>
                  </a:lnTo>
                  <a:lnTo>
                    <a:pt x="26" y="7"/>
                  </a:lnTo>
                  <a:lnTo>
                    <a:pt x="21" y="7"/>
                  </a:lnTo>
                  <a:lnTo>
                    <a:pt x="16" y="8"/>
                  </a:lnTo>
                  <a:lnTo>
                    <a:pt x="10" y="8"/>
                  </a:lnTo>
                  <a:lnTo>
                    <a:pt x="6" y="10"/>
                  </a:lnTo>
                  <a:lnTo>
                    <a:pt x="0" y="10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00" name="Freeform 861"/>
            <p:cNvSpPr>
              <a:spLocks/>
            </p:cNvSpPr>
            <p:nvPr/>
          </p:nvSpPr>
          <p:spPr bwMode="auto">
            <a:xfrm>
              <a:off x="7740321" y="4350661"/>
              <a:ext cx="52567" cy="10039"/>
            </a:xfrm>
            <a:custGeom>
              <a:avLst/>
              <a:gdLst/>
              <a:ahLst/>
              <a:cxnLst>
                <a:cxn ang="0">
                  <a:pos x="2" y="3"/>
                </a:cxn>
                <a:cxn ang="0">
                  <a:pos x="5" y="3"/>
                </a:cxn>
                <a:cxn ang="0">
                  <a:pos x="10" y="3"/>
                </a:cxn>
                <a:cxn ang="0">
                  <a:pos x="15" y="1"/>
                </a:cxn>
                <a:cxn ang="0">
                  <a:pos x="21" y="0"/>
                </a:cxn>
                <a:cxn ang="0">
                  <a:pos x="26" y="0"/>
                </a:cxn>
                <a:cxn ang="0">
                  <a:pos x="31" y="0"/>
                </a:cxn>
                <a:cxn ang="0">
                  <a:pos x="36" y="0"/>
                </a:cxn>
                <a:cxn ang="0">
                  <a:pos x="42" y="1"/>
                </a:cxn>
                <a:cxn ang="0">
                  <a:pos x="38" y="7"/>
                </a:cxn>
                <a:cxn ang="0">
                  <a:pos x="35" y="7"/>
                </a:cxn>
                <a:cxn ang="0">
                  <a:pos x="31" y="7"/>
                </a:cxn>
                <a:cxn ang="0">
                  <a:pos x="26" y="7"/>
                </a:cxn>
                <a:cxn ang="0">
                  <a:pos x="21" y="7"/>
                </a:cxn>
                <a:cxn ang="0">
                  <a:pos x="16" y="8"/>
                </a:cxn>
                <a:cxn ang="0">
                  <a:pos x="10" y="8"/>
                </a:cxn>
                <a:cxn ang="0">
                  <a:pos x="6" y="10"/>
                </a:cxn>
                <a:cxn ang="0">
                  <a:pos x="0" y="10"/>
                </a:cxn>
                <a:cxn ang="0">
                  <a:pos x="2" y="3"/>
                </a:cxn>
              </a:cxnLst>
              <a:rect l="0" t="0" r="r" b="b"/>
              <a:pathLst>
                <a:path w="42" h="10">
                  <a:moveTo>
                    <a:pt x="2" y="3"/>
                  </a:moveTo>
                  <a:lnTo>
                    <a:pt x="5" y="3"/>
                  </a:lnTo>
                  <a:lnTo>
                    <a:pt x="10" y="3"/>
                  </a:lnTo>
                  <a:lnTo>
                    <a:pt x="15" y="1"/>
                  </a:lnTo>
                  <a:lnTo>
                    <a:pt x="21" y="0"/>
                  </a:lnTo>
                  <a:lnTo>
                    <a:pt x="26" y="0"/>
                  </a:lnTo>
                  <a:lnTo>
                    <a:pt x="31" y="0"/>
                  </a:lnTo>
                  <a:lnTo>
                    <a:pt x="36" y="0"/>
                  </a:lnTo>
                  <a:lnTo>
                    <a:pt x="42" y="1"/>
                  </a:lnTo>
                  <a:lnTo>
                    <a:pt x="38" y="7"/>
                  </a:lnTo>
                  <a:lnTo>
                    <a:pt x="35" y="7"/>
                  </a:lnTo>
                  <a:lnTo>
                    <a:pt x="31" y="7"/>
                  </a:lnTo>
                  <a:lnTo>
                    <a:pt x="26" y="7"/>
                  </a:lnTo>
                  <a:lnTo>
                    <a:pt x="21" y="7"/>
                  </a:lnTo>
                  <a:lnTo>
                    <a:pt x="16" y="8"/>
                  </a:lnTo>
                  <a:lnTo>
                    <a:pt x="10" y="8"/>
                  </a:lnTo>
                  <a:lnTo>
                    <a:pt x="6" y="10"/>
                  </a:lnTo>
                  <a:lnTo>
                    <a:pt x="0" y="10"/>
                  </a:lnTo>
                  <a:lnTo>
                    <a:pt x="2" y="3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01" name="Freeform 862"/>
            <p:cNvSpPr>
              <a:spLocks/>
            </p:cNvSpPr>
            <p:nvPr/>
          </p:nvSpPr>
          <p:spPr bwMode="auto">
            <a:xfrm>
              <a:off x="7690449" y="4345641"/>
              <a:ext cx="52568" cy="15058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7" y="2"/>
                </a:cxn>
                <a:cxn ang="0">
                  <a:pos x="11" y="3"/>
                </a:cxn>
                <a:cxn ang="0">
                  <a:pos x="16" y="5"/>
                </a:cxn>
                <a:cxn ang="0">
                  <a:pos x="22" y="6"/>
                </a:cxn>
                <a:cxn ang="0">
                  <a:pos x="26" y="6"/>
                </a:cxn>
                <a:cxn ang="0">
                  <a:pos x="32" y="6"/>
                </a:cxn>
                <a:cxn ang="0">
                  <a:pos x="36" y="8"/>
                </a:cxn>
                <a:cxn ang="0">
                  <a:pos x="42" y="8"/>
                </a:cxn>
                <a:cxn ang="0">
                  <a:pos x="40" y="15"/>
                </a:cxn>
                <a:cxn ang="0">
                  <a:pos x="35" y="15"/>
                </a:cxn>
                <a:cxn ang="0">
                  <a:pos x="30" y="13"/>
                </a:cxn>
                <a:cxn ang="0">
                  <a:pos x="24" y="13"/>
                </a:cxn>
                <a:cxn ang="0">
                  <a:pos x="19" y="12"/>
                </a:cxn>
                <a:cxn ang="0">
                  <a:pos x="14" y="12"/>
                </a:cxn>
                <a:cxn ang="0">
                  <a:pos x="9" y="11"/>
                </a:cxn>
                <a:cxn ang="0">
                  <a:pos x="4" y="9"/>
                </a:cxn>
                <a:cxn ang="0">
                  <a:pos x="0" y="6"/>
                </a:cxn>
                <a:cxn ang="0">
                  <a:pos x="4" y="0"/>
                </a:cxn>
              </a:cxnLst>
              <a:rect l="0" t="0" r="r" b="b"/>
              <a:pathLst>
                <a:path w="42" h="15">
                  <a:moveTo>
                    <a:pt x="4" y="0"/>
                  </a:moveTo>
                  <a:lnTo>
                    <a:pt x="7" y="2"/>
                  </a:lnTo>
                  <a:lnTo>
                    <a:pt x="11" y="3"/>
                  </a:lnTo>
                  <a:lnTo>
                    <a:pt x="16" y="5"/>
                  </a:lnTo>
                  <a:lnTo>
                    <a:pt x="22" y="6"/>
                  </a:lnTo>
                  <a:lnTo>
                    <a:pt x="26" y="6"/>
                  </a:lnTo>
                  <a:lnTo>
                    <a:pt x="32" y="6"/>
                  </a:lnTo>
                  <a:lnTo>
                    <a:pt x="36" y="8"/>
                  </a:lnTo>
                  <a:lnTo>
                    <a:pt x="42" y="8"/>
                  </a:lnTo>
                  <a:lnTo>
                    <a:pt x="40" y="15"/>
                  </a:lnTo>
                  <a:lnTo>
                    <a:pt x="35" y="15"/>
                  </a:lnTo>
                  <a:lnTo>
                    <a:pt x="30" y="13"/>
                  </a:lnTo>
                  <a:lnTo>
                    <a:pt x="24" y="13"/>
                  </a:lnTo>
                  <a:lnTo>
                    <a:pt x="19" y="12"/>
                  </a:lnTo>
                  <a:lnTo>
                    <a:pt x="14" y="12"/>
                  </a:lnTo>
                  <a:lnTo>
                    <a:pt x="9" y="11"/>
                  </a:lnTo>
                  <a:lnTo>
                    <a:pt x="4" y="9"/>
                  </a:lnTo>
                  <a:lnTo>
                    <a:pt x="0" y="6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02" name="Freeform 863"/>
            <p:cNvSpPr>
              <a:spLocks/>
            </p:cNvSpPr>
            <p:nvPr/>
          </p:nvSpPr>
          <p:spPr bwMode="auto">
            <a:xfrm>
              <a:off x="7690449" y="4345641"/>
              <a:ext cx="52568" cy="15058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7" y="2"/>
                </a:cxn>
                <a:cxn ang="0">
                  <a:pos x="11" y="3"/>
                </a:cxn>
                <a:cxn ang="0">
                  <a:pos x="16" y="5"/>
                </a:cxn>
                <a:cxn ang="0">
                  <a:pos x="22" y="6"/>
                </a:cxn>
                <a:cxn ang="0">
                  <a:pos x="26" y="6"/>
                </a:cxn>
                <a:cxn ang="0">
                  <a:pos x="32" y="6"/>
                </a:cxn>
                <a:cxn ang="0">
                  <a:pos x="36" y="8"/>
                </a:cxn>
                <a:cxn ang="0">
                  <a:pos x="42" y="8"/>
                </a:cxn>
                <a:cxn ang="0">
                  <a:pos x="40" y="15"/>
                </a:cxn>
                <a:cxn ang="0">
                  <a:pos x="35" y="15"/>
                </a:cxn>
                <a:cxn ang="0">
                  <a:pos x="30" y="13"/>
                </a:cxn>
                <a:cxn ang="0">
                  <a:pos x="24" y="13"/>
                </a:cxn>
                <a:cxn ang="0">
                  <a:pos x="19" y="12"/>
                </a:cxn>
                <a:cxn ang="0">
                  <a:pos x="14" y="12"/>
                </a:cxn>
                <a:cxn ang="0">
                  <a:pos x="9" y="11"/>
                </a:cxn>
                <a:cxn ang="0">
                  <a:pos x="4" y="9"/>
                </a:cxn>
                <a:cxn ang="0">
                  <a:pos x="0" y="6"/>
                </a:cxn>
                <a:cxn ang="0">
                  <a:pos x="4" y="0"/>
                </a:cxn>
              </a:cxnLst>
              <a:rect l="0" t="0" r="r" b="b"/>
              <a:pathLst>
                <a:path w="42" h="15">
                  <a:moveTo>
                    <a:pt x="4" y="0"/>
                  </a:moveTo>
                  <a:lnTo>
                    <a:pt x="7" y="2"/>
                  </a:lnTo>
                  <a:lnTo>
                    <a:pt x="11" y="3"/>
                  </a:lnTo>
                  <a:lnTo>
                    <a:pt x="16" y="5"/>
                  </a:lnTo>
                  <a:lnTo>
                    <a:pt x="22" y="6"/>
                  </a:lnTo>
                  <a:lnTo>
                    <a:pt x="26" y="6"/>
                  </a:lnTo>
                  <a:lnTo>
                    <a:pt x="32" y="6"/>
                  </a:lnTo>
                  <a:lnTo>
                    <a:pt x="36" y="8"/>
                  </a:lnTo>
                  <a:lnTo>
                    <a:pt x="42" y="8"/>
                  </a:lnTo>
                  <a:lnTo>
                    <a:pt x="40" y="15"/>
                  </a:lnTo>
                  <a:lnTo>
                    <a:pt x="35" y="15"/>
                  </a:lnTo>
                  <a:lnTo>
                    <a:pt x="30" y="13"/>
                  </a:lnTo>
                  <a:lnTo>
                    <a:pt x="24" y="13"/>
                  </a:lnTo>
                  <a:lnTo>
                    <a:pt x="19" y="12"/>
                  </a:lnTo>
                  <a:lnTo>
                    <a:pt x="14" y="12"/>
                  </a:lnTo>
                  <a:lnTo>
                    <a:pt x="9" y="11"/>
                  </a:lnTo>
                  <a:lnTo>
                    <a:pt x="4" y="9"/>
                  </a:lnTo>
                  <a:lnTo>
                    <a:pt x="0" y="6"/>
                  </a:lnTo>
                  <a:lnTo>
                    <a:pt x="4" y="0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03" name="Freeform 864"/>
            <p:cNvSpPr>
              <a:spLocks/>
            </p:cNvSpPr>
            <p:nvPr/>
          </p:nvSpPr>
          <p:spPr bwMode="auto">
            <a:xfrm>
              <a:off x="7675623" y="4322553"/>
              <a:ext cx="20218" cy="29112"/>
            </a:xfrm>
            <a:custGeom>
              <a:avLst/>
              <a:gdLst/>
              <a:ahLst/>
              <a:cxnLst>
                <a:cxn ang="0">
                  <a:pos x="8" y="2"/>
                </a:cxn>
                <a:cxn ang="0">
                  <a:pos x="6" y="5"/>
                </a:cxn>
                <a:cxn ang="0">
                  <a:pos x="8" y="8"/>
                </a:cxn>
                <a:cxn ang="0">
                  <a:pos x="8" y="10"/>
                </a:cxn>
                <a:cxn ang="0">
                  <a:pos x="9" y="13"/>
                </a:cxn>
                <a:cxn ang="0">
                  <a:pos x="11" y="16"/>
                </a:cxn>
                <a:cxn ang="0">
                  <a:pos x="12" y="19"/>
                </a:cxn>
                <a:cxn ang="0">
                  <a:pos x="13" y="21"/>
                </a:cxn>
                <a:cxn ang="0">
                  <a:pos x="16" y="23"/>
                </a:cxn>
                <a:cxn ang="0">
                  <a:pos x="12" y="29"/>
                </a:cxn>
                <a:cxn ang="0">
                  <a:pos x="9" y="26"/>
                </a:cxn>
                <a:cxn ang="0">
                  <a:pos x="6" y="23"/>
                </a:cxn>
                <a:cxn ang="0">
                  <a:pos x="3" y="21"/>
                </a:cxn>
                <a:cxn ang="0">
                  <a:pos x="2" y="16"/>
                </a:cxn>
                <a:cxn ang="0">
                  <a:pos x="0" y="13"/>
                </a:cxn>
                <a:cxn ang="0">
                  <a:pos x="0" y="8"/>
                </a:cxn>
                <a:cxn ang="0">
                  <a:pos x="0" y="5"/>
                </a:cxn>
                <a:cxn ang="0">
                  <a:pos x="0" y="0"/>
                </a:cxn>
                <a:cxn ang="0">
                  <a:pos x="8" y="2"/>
                </a:cxn>
              </a:cxnLst>
              <a:rect l="0" t="0" r="r" b="b"/>
              <a:pathLst>
                <a:path w="16" h="29">
                  <a:moveTo>
                    <a:pt x="8" y="2"/>
                  </a:moveTo>
                  <a:lnTo>
                    <a:pt x="6" y="5"/>
                  </a:lnTo>
                  <a:lnTo>
                    <a:pt x="8" y="8"/>
                  </a:lnTo>
                  <a:lnTo>
                    <a:pt x="8" y="10"/>
                  </a:lnTo>
                  <a:lnTo>
                    <a:pt x="9" y="13"/>
                  </a:lnTo>
                  <a:lnTo>
                    <a:pt x="11" y="16"/>
                  </a:lnTo>
                  <a:lnTo>
                    <a:pt x="12" y="19"/>
                  </a:lnTo>
                  <a:lnTo>
                    <a:pt x="13" y="21"/>
                  </a:lnTo>
                  <a:lnTo>
                    <a:pt x="16" y="23"/>
                  </a:lnTo>
                  <a:lnTo>
                    <a:pt x="12" y="29"/>
                  </a:lnTo>
                  <a:lnTo>
                    <a:pt x="9" y="26"/>
                  </a:lnTo>
                  <a:lnTo>
                    <a:pt x="6" y="23"/>
                  </a:lnTo>
                  <a:lnTo>
                    <a:pt x="3" y="21"/>
                  </a:lnTo>
                  <a:lnTo>
                    <a:pt x="2" y="16"/>
                  </a:lnTo>
                  <a:lnTo>
                    <a:pt x="0" y="13"/>
                  </a:lnTo>
                  <a:lnTo>
                    <a:pt x="0" y="8"/>
                  </a:lnTo>
                  <a:lnTo>
                    <a:pt x="0" y="5"/>
                  </a:lnTo>
                  <a:lnTo>
                    <a:pt x="0" y="0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04" name="Freeform 865"/>
            <p:cNvSpPr>
              <a:spLocks/>
            </p:cNvSpPr>
            <p:nvPr/>
          </p:nvSpPr>
          <p:spPr bwMode="auto">
            <a:xfrm>
              <a:off x="7675623" y="4322553"/>
              <a:ext cx="20218" cy="29112"/>
            </a:xfrm>
            <a:custGeom>
              <a:avLst/>
              <a:gdLst/>
              <a:ahLst/>
              <a:cxnLst>
                <a:cxn ang="0">
                  <a:pos x="8" y="2"/>
                </a:cxn>
                <a:cxn ang="0">
                  <a:pos x="6" y="5"/>
                </a:cxn>
                <a:cxn ang="0">
                  <a:pos x="8" y="8"/>
                </a:cxn>
                <a:cxn ang="0">
                  <a:pos x="8" y="10"/>
                </a:cxn>
                <a:cxn ang="0">
                  <a:pos x="9" y="13"/>
                </a:cxn>
                <a:cxn ang="0">
                  <a:pos x="11" y="16"/>
                </a:cxn>
                <a:cxn ang="0">
                  <a:pos x="12" y="19"/>
                </a:cxn>
                <a:cxn ang="0">
                  <a:pos x="13" y="21"/>
                </a:cxn>
                <a:cxn ang="0">
                  <a:pos x="16" y="23"/>
                </a:cxn>
                <a:cxn ang="0">
                  <a:pos x="12" y="29"/>
                </a:cxn>
                <a:cxn ang="0">
                  <a:pos x="9" y="26"/>
                </a:cxn>
                <a:cxn ang="0">
                  <a:pos x="6" y="23"/>
                </a:cxn>
                <a:cxn ang="0">
                  <a:pos x="3" y="21"/>
                </a:cxn>
                <a:cxn ang="0">
                  <a:pos x="2" y="16"/>
                </a:cxn>
                <a:cxn ang="0">
                  <a:pos x="0" y="13"/>
                </a:cxn>
                <a:cxn ang="0">
                  <a:pos x="0" y="8"/>
                </a:cxn>
                <a:cxn ang="0">
                  <a:pos x="0" y="5"/>
                </a:cxn>
                <a:cxn ang="0">
                  <a:pos x="0" y="0"/>
                </a:cxn>
                <a:cxn ang="0">
                  <a:pos x="8" y="2"/>
                </a:cxn>
              </a:cxnLst>
              <a:rect l="0" t="0" r="r" b="b"/>
              <a:pathLst>
                <a:path w="16" h="29">
                  <a:moveTo>
                    <a:pt x="8" y="2"/>
                  </a:moveTo>
                  <a:lnTo>
                    <a:pt x="6" y="5"/>
                  </a:lnTo>
                  <a:lnTo>
                    <a:pt x="8" y="8"/>
                  </a:lnTo>
                  <a:lnTo>
                    <a:pt x="8" y="10"/>
                  </a:lnTo>
                  <a:lnTo>
                    <a:pt x="9" y="13"/>
                  </a:lnTo>
                  <a:lnTo>
                    <a:pt x="11" y="16"/>
                  </a:lnTo>
                  <a:lnTo>
                    <a:pt x="12" y="19"/>
                  </a:lnTo>
                  <a:lnTo>
                    <a:pt x="13" y="21"/>
                  </a:lnTo>
                  <a:lnTo>
                    <a:pt x="16" y="23"/>
                  </a:lnTo>
                  <a:lnTo>
                    <a:pt x="12" y="29"/>
                  </a:lnTo>
                  <a:lnTo>
                    <a:pt x="9" y="26"/>
                  </a:lnTo>
                  <a:lnTo>
                    <a:pt x="6" y="23"/>
                  </a:lnTo>
                  <a:lnTo>
                    <a:pt x="3" y="21"/>
                  </a:lnTo>
                  <a:lnTo>
                    <a:pt x="2" y="16"/>
                  </a:lnTo>
                  <a:lnTo>
                    <a:pt x="0" y="13"/>
                  </a:lnTo>
                  <a:lnTo>
                    <a:pt x="0" y="8"/>
                  </a:lnTo>
                  <a:lnTo>
                    <a:pt x="0" y="5"/>
                  </a:lnTo>
                  <a:lnTo>
                    <a:pt x="0" y="0"/>
                  </a:lnTo>
                  <a:lnTo>
                    <a:pt x="8" y="2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05" name="Freeform 866"/>
            <p:cNvSpPr>
              <a:spLocks/>
            </p:cNvSpPr>
            <p:nvPr/>
          </p:nvSpPr>
          <p:spPr bwMode="auto">
            <a:xfrm>
              <a:off x="7675623" y="4275371"/>
              <a:ext cx="32349" cy="49189"/>
            </a:xfrm>
            <a:custGeom>
              <a:avLst/>
              <a:gdLst/>
              <a:ahLst/>
              <a:cxnLst>
                <a:cxn ang="0">
                  <a:pos x="26" y="4"/>
                </a:cxn>
                <a:cxn ang="0">
                  <a:pos x="23" y="8"/>
                </a:cxn>
                <a:cxn ang="0">
                  <a:pos x="19" y="13"/>
                </a:cxn>
                <a:cxn ang="0">
                  <a:pos x="16" y="19"/>
                </a:cxn>
                <a:cxn ang="0">
                  <a:pos x="15" y="24"/>
                </a:cxn>
                <a:cxn ang="0">
                  <a:pos x="12" y="30"/>
                </a:cxn>
                <a:cxn ang="0">
                  <a:pos x="9" y="36"/>
                </a:cxn>
                <a:cxn ang="0">
                  <a:pos x="8" y="42"/>
                </a:cxn>
                <a:cxn ang="0">
                  <a:pos x="8" y="49"/>
                </a:cxn>
                <a:cxn ang="0">
                  <a:pos x="0" y="47"/>
                </a:cxn>
                <a:cxn ang="0">
                  <a:pos x="0" y="42"/>
                </a:cxn>
                <a:cxn ang="0">
                  <a:pos x="3" y="34"/>
                </a:cxn>
                <a:cxn ang="0">
                  <a:pos x="5" y="29"/>
                </a:cxn>
                <a:cxn ang="0">
                  <a:pos x="6" y="21"/>
                </a:cxn>
                <a:cxn ang="0">
                  <a:pos x="11" y="16"/>
                </a:cxn>
                <a:cxn ang="0">
                  <a:pos x="13" y="10"/>
                </a:cxn>
                <a:cxn ang="0">
                  <a:pos x="18" y="4"/>
                </a:cxn>
                <a:cxn ang="0">
                  <a:pos x="22" y="0"/>
                </a:cxn>
                <a:cxn ang="0">
                  <a:pos x="26" y="4"/>
                </a:cxn>
              </a:cxnLst>
              <a:rect l="0" t="0" r="r" b="b"/>
              <a:pathLst>
                <a:path w="26" h="49">
                  <a:moveTo>
                    <a:pt x="26" y="4"/>
                  </a:moveTo>
                  <a:lnTo>
                    <a:pt x="23" y="8"/>
                  </a:lnTo>
                  <a:lnTo>
                    <a:pt x="19" y="13"/>
                  </a:lnTo>
                  <a:lnTo>
                    <a:pt x="16" y="19"/>
                  </a:lnTo>
                  <a:lnTo>
                    <a:pt x="15" y="24"/>
                  </a:lnTo>
                  <a:lnTo>
                    <a:pt x="12" y="30"/>
                  </a:lnTo>
                  <a:lnTo>
                    <a:pt x="9" y="36"/>
                  </a:lnTo>
                  <a:lnTo>
                    <a:pt x="8" y="42"/>
                  </a:lnTo>
                  <a:lnTo>
                    <a:pt x="8" y="49"/>
                  </a:lnTo>
                  <a:lnTo>
                    <a:pt x="0" y="47"/>
                  </a:lnTo>
                  <a:lnTo>
                    <a:pt x="0" y="42"/>
                  </a:lnTo>
                  <a:lnTo>
                    <a:pt x="3" y="34"/>
                  </a:lnTo>
                  <a:lnTo>
                    <a:pt x="5" y="29"/>
                  </a:lnTo>
                  <a:lnTo>
                    <a:pt x="6" y="21"/>
                  </a:lnTo>
                  <a:lnTo>
                    <a:pt x="11" y="16"/>
                  </a:lnTo>
                  <a:lnTo>
                    <a:pt x="13" y="10"/>
                  </a:lnTo>
                  <a:lnTo>
                    <a:pt x="18" y="4"/>
                  </a:lnTo>
                  <a:lnTo>
                    <a:pt x="22" y="0"/>
                  </a:lnTo>
                  <a:lnTo>
                    <a:pt x="26" y="4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06" name="Freeform 867"/>
            <p:cNvSpPr>
              <a:spLocks/>
            </p:cNvSpPr>
            <p:nvPr/>
          </p:nvSpPr>
          <p:spPr bwMode="auto">
            <a:xfrm>
              <a:off x="7675623" y="4275371"/>
              <a:ext cx="32349" cy="49189"/>
            </a:xfrm>
            <a:custGeom>
              <a:avLst/>
              <a:gdLst/>
              <a:ahLst/>
              <a:cxnLst>
                <a:cxn ang="0">
                  <a:pos x="26" y="4"/>
                </a:cxn>
                <a:cxn ang="0">
                  <a:pos x="23" y="8"/>
                </a:cxn>
                <a:cxn ang="0">
                  <a:pos x="19" y="13"/>
                </a:cxn>
                <a:cxn ang="0">
                  <a:pos x="16" y="19"/>
                </a:cxn>
                <a:cxn ang="0">
                  <a:pos x="15" y="24"/>
                </a:cxn>
                <a:cxn ang="0">
                  <a:pos x="12" y="30"/>
                </a:cxn>
                <a:cxn ang="0">
                  <a:pos x="9" y="36"/>
                </a:cxn>
                <a:cxn ang="0">
                  <a:pos x="8" y="42"/>
                </a:cxn>
                <a:cxn ang="0">
                  <a:pos x="8" y="49"/>
                </a:cxn>
                <a:cxn ang="0">
                  <a:pos x="0" y="47"/>
                </a:cxn>
                <a:cxn ang="0">
                  <a:pos x="0" y="42"/>
                </a:cxn>
                <a:cxn ang="0">
                  <a:pos x="3" y="34"/>
                </a:cxn>
                <a:cxn ang="0">
                  <a:pos x="5" y="29"/>
                </a:cxn>
                <a:cxn ang="0">
                  <a:pos x="6" y="21"/>
                </a:cxn>
                <a:cxn ang="0">
                  <a:pos x="11" y="16"/>
                </a:cxn>
                <a:cxn ang="0">
                  <a:pos x="13" y="10"/>
                </a:cxn>
                <a:cxn ang="0">
                  <a:pos x="18" y="4"/>
                </a:cxn>
                <a:cxn ang="0">
                  <a:pos x="22" y="0"/>
                </a:cxn>
                <a:cxn ang="0">
                  <a:pos x="26" y="4"/>
                </a:cxn>
              </a:cxnLst>
              <a:rect l="0" t="0" r="r" b="b"/>
              <a:pathLst>
                <a:path w="26" h="49">
                  <a:moveTo>
                    <a:pt x="26" y="4"/>
                  </a:moveTo>
                  <a:lnTo>
                    <a:pt x="23" y="8"/>
                  </a:lnTo>
                  <a:lnTo>
                    <a:pt x="19" y="13"/>
                  </a:lnTo>
                  <a:lnTo>
                    <a:pt x="16" y="19"/>
                  </a:lnTo>
                  <a:lnTo>
                    <a:pt x="15" y="24"/>
                  </a:lnTo>
                  <a:lnTo>
                    <a:pt x="12" y="30"/>
                  </a:lnTo>
                  <a:lnTo>
                    <a:pt x="9" y="36"/>
                  </a:lnTo>
                  <a:lnTo>
                    <a:pt x="8" y="42"/>
                  </a:lnTo>
                  <a:lnTo>
                    <a:pt x="8" y="49"/>
                  </a:lnTo>
                  <a:lnTo>
                    <a:pt x="0" y="47"/>
                  </a:lnTo>
                  <a:lnTo>
                    <a:pt x="0" y="42"/>
                  </a:lnTo>
                  <a:lnTo>
                    <a:pt x="3" y="34"/>
                  </a:lnTo>
                  <a:lnTo>
                    <a:pt x="5" y="29"/>
                  </a:lnTo>
                  <a:lnTo>
                    <a:pt x="6" y="21"/>
                  </a:lnTo>
                  <a:lnTo>
                    <a:pt x="11" y="16"/>
                  </a:lnTo>
                  <a:lnTo>
                    <a:pt x="13" y="10"/>
                  </a:lnTo>
                  <a:lnTo>
                    <a:pt x="18" y="4"/>
                  </a:lnTo>
                  <a:lnTo>
                    <a:pt x="22" y="0"/>
                  </a:lnTo>
                  <a:lnTo>
                    <a:pt x="26" y="4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07" name="Freeform 868"/>
            <p:cNvSpPr>
              <a:spLocks/>
            </p:cNvSpPr>
            <p:nvPr/>
          </p:nvSpPr>
          <p:spPr bwMode="auto">
            <a:xfrm>
              <a:off x="7702580" y="4245255"/>
              <a:ext cx="68741" cy="34131"/>
            </a:xfrm>
            <a:custGeom>
              <a:avLst/>
              <a:gdLst/>
              <a:ahLst/>
              <a:cxnLst>
                <a:cxn ang="0">
                  <a:pos x="55" y="5"/>
                </a:cxn>
                <a:cxn ang="0">
                  <a:pos x="48" y="10"/>
                </a:cxn>
                <a:cxn ang="0">
                  <a:pos x="40" y="12"/>
                </a:cxn>
                <a:cxn ang="0">
                  <a:pos x="35" y="15"/>
                </a:cxn>
                <a:cxn ang="0">
                  <a:pos x="27" y="18"/>
                </a:cxn>
                <a:cxn ang="0">
                  <a:pos x="20" y="21"/>
                </a:cxn>
                <a:cxn ang="0">
                  <a:pos x="14" y="25"/>
                </a:cxn>
                <a:cxn ang="0">
                  <a:pos x="10" y="30"/>
                </a:cxn>
                <a:cxn ang="0">
                  <a:pos x="4" y="34"/>
                </a:cxn>
                <a:cxn ang="0">
                  <a:pos x="0" y="30"/>
                </a:cxn>
                <a:cxn ang="0">
                  <a:pos x="4" y="24"/>
                </a:cxn>
                <a:cxn ang="0">
                  <a:pos x="12" y="20"/>
                </a:cxn>
                <a:cxn ang="0">
                  <a:pos x="17" y="15"/>
                </a:cxn>
                <a:cxn ang="0">
                  <a:pos x="25" y="12"/>
                </a:cxn>
                <a:cxn ang="0">
                  <a:pos x="30" y="8"/>
                </a:cxn>
                <a:cxn ang="0">
                  <a:pos x="39" y="5"/>
                </a:cxn>
                <a:cxn ang="0">
                  <a:pos x="45" y="2"/>
                </a:cxn>
                <a:cxn ang="0">
                  <a:pos x="52" y="0"/>
                </a:cxn>
                <a:cxn ang="0">
                  <a:pos x="55" y="5"/>
                </a:cxn>
              </a:cxnLst>
              <a:rect l="0" t="0" r="r" b="b"/>
              <a:pathLst>
                <a:path w="55" h="34">
                  <a:moveTo>
                    <a:pt x="55" y="5"/>
                  </a:moveTo>
                  <a:lnTo>
                    <a:pt x="48" y="10"/>
                  </a:lnTo>
                  <a:lnTo>
                    <a:pt x="40" y="12"/>
                  </a:lnTo>
                  <a:lnTo>
                    <a:pt x="35" y="15"/>
                  </a:lnTo>
                  <a:lnTo>
                    <a:pt x="27" y="18"/>
                  </a:lnTo>
                  <a:lnTo>
                    <a:pt x="20" y="21"/>
                  </a:lnTo>
                  <a:lnTo>
                    <a:pt x="14" y="25"/>
                  </a:lnTo>
                  <a:lnTo>
                    <a:pt x="10" y="30"/>
                  </a:lnTo>
                  <a:lnTo>
                    <a:pt x="4" y="34"/>
                  </a:lnTo>
                  <a:lnTo>
                    <a:pt x="0" y="30"/>
                  </a:lnTo>
                  <a:lnTo>
                    <a:pt x="4" y="24"/>
                  </a:lnTo>
                  <a:lnTo>
                    <a:pt x="12" y="20"/>
                  </a:lnTo>
                  <a:lnTo>
                    <a:pt x="17" y="15"/>
                  </a:lnTo>
                  <a:lnTo>
                    <a:pt x="25" y="12"/>
                  </a:lnTo>
                  <a:lnTo>
                    <a:pt x="30" y="8"/>
                  </a:lnTo>
                  <a:lnTo>
                    <a:pt x="39" y="5"/>
                  </a:lnTo>
                  <a:lnTo>
                    <a:pt x="45" y="2"/>
                  </a:lnTo>
                  <a:lnTo>
                    <a:pt x="52" y="0"/>
                  </a:lnTo>
                  <a:lnTo>
                    <a:pt x="55" y="5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08" name="Freeform 869"/>
            <p:cNvSpPr>
              <a:spLocks/>
            </p:cNvSpPr>
            <p:nvPr/>
          </p:nvSpPr>
          <p:spPr bwMode="auto">
            <a:xfrm>
              <a:off x="7702580" y="4245255"/>
              <a:ext cx="68741" cy="34131"/>
            </a:xfrm>
            <a:custGeom>
              <a:avLst/>
              <a:gdLst/>
              <a:ahLst/>
              <a:cxnLst>
                <a:cxn ang="0">
                  <a:pos x="55" y="5"/>
                </a:cxn>
                <a:cxn ang="0">
                  <a:pos x="48" y="10"/>
                </a:cxn>
                <a:cxn ang="0">
                  <a:pos x="40" y="12"/>
                </a:cxn>
                <a:cxn ang="0">
                  <a:pos x="35" y="15"/>
                </a:cxn>
                <a:cxn ang="0">
                  <a:pos x="27" y="18"/>
                </a:cxn>
                <a:cxn ang="0">
                  <a:pos x="20" y="21"/>
                </a:cxn>
                <a:cxn ang="0">
                  <a:pos x="14" y="25"/>
                </a:cxn>
                <a:cxn ang="0">
                  <a:pos x="10" y="30"/>
                </a:cxn>
                <a:cxn ang="0">
                  <a:pos x="4" y="34"/>
                </a:cxn>
                <a:cxn ang="0">
                  <a:pos x="0" y="30"/>
                </a:cxn>
                <a:cxn ang="0">
                  <a:pos x="4" y="24"/>
                </a:cxn>
                <a:cxn ang="0">
                  <a:pos x="12" y="20"/>
                </a:cxn>
                <a:cxn ang="0">
                  <a:pos x="17" y="15"/>
                </a:cxn>
                <a:cxn ang="0">
                  <a:pos x="25" y="12"/>
                </a:cxn>
                <a:cxn ang="0">
                  <a:pos x="30" y="8"/>
                </a:cxn>
                <a:cxn ang="0">
                  <a:pos x="39" y="5"/>
                </a:cxn>
                <a:cxn ang="0">
                  <a:pos x="45" y="2"/>
                </a:cxn>
                <a:cxn ang="0">
                  <a:pos x="52" y="0"/>
                </a:cxn>
                <a:cxn ang="0">
                  <a:pos x="55" y="5"/>
                </a:cxn>
              </a:cxnLst>
              <a:rect l="0" t="0" r="r" b="b"/>
              <a:pathLst>
                <a:path w="55" h="34">
                  <a:moveTo>
                    <a:pt x="55" y="5"/>
                  </a:moveTo>
                  <a:lnTo>
                    <a:pt x="48" y="10"/>
                  </a:lnTo>
                  <a:lnTo>
                    <a:pt x="40" y="12"/>
                  </a:lnTo>
                  <a:lnTo>
                    <a:pt x="35" y="15"/>
                  </a:lnTo>
                  <a:lnTo>
                    <a:pt x="27" y="18"/>
                  </a:lnTo>
                  <a:lnTo>
                    <a:pt x="20" y="21"/>
                  </a:lnTo>
                  <a:lnTo>
                    <a:pt x="14" y="25"/>
                  </a:lnTo>
                  <a:lnTo>
                    <a:pt x="10" y="30"/>
                  </a:lnTo>
                  <a:lnTo>
                    <a:pt x="4" y="34"/>
                  </a:lnTo>
                  <a:lnTo>
                    <a:pt x="0" y="30"/>
                  </a:lnTo>
                  <a:lnTo>
                    <a:pt x="4" y="24"/>
                  </a:lnTo>
                  <a:lnTo>
                    <a:pt x="12" y="20"/>
                  </a:lnTo>
                  <a:lnTo>
                    <a:pt x="17" y="15"/>
                  </a:lnTo>
                  <a:lnTo>
                    <a:pt x="25" y="12"/>
                  </a:lnTo>
                  <a:lnTo>
                    <a:pt x="30" y="8"/>
                  </a:lnTo>
                  <a:lnTo>
                    <a:pt x="39" y="5"/>
                  </a:lnTo>
                  <a:lnTo>
                    <a:pt x="45" y="2"/>
                  </a:lnTo>
                  <a:lnTo>
                    <a:pt x="52" y="0"/>
                  </a:lnTo>
                  <a:lnTo>
                    <a:pt x="55" y="5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09" name="Freeform 870"/>
            <p:cNvSpPr>
              <a:spLocks/>
            </p:cNvSpPr>
            <p:nvPr/>
          </p:nvSpPr>
          <p:spPr bwMode="auto">
            <a:xfrm>
              <a:off x="7586663" y="4453055"/>
              <a:ext cx="8087" cy="50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3" y="0"/>
                </a:cxn>
                <a:cxn ang="0">
                  <a:pos x="5" y="0"/>
                </a:cxn>
                <a:cxn ang="0">
                  <a:pos x="6" y="2"/>
                </a:cxn>
                <a:cxn ang="0">
                  <a:pos x="6" y="2"/>
                </a:cxn>
                <a:cxn ang="0">
                  <a:pos x="7" y="3"/>
                </a:cxn>
                <a:cxn ang="0">
                  <a:pos x="7" y="3"/>
                </a:cxn>
                <a:cxn ang="0">
                  <a:pos x="3" y="5"/>
                </a:cxn>
                <a:cxn ang="0">
                  <a:pos x="3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0" y="0"/>
                </a:cxn>
              </a:cxnLst>
              <a:rect l="0" t="0" r="r" b="b"/>
              <a:pathLst>
                <a:path w="7" h="5">
                  <a:moveTo>
                    <a:pt x="0" y="0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5" y="0"/>
                  </a:lnTo>
                  <a:lnTo>
                    <a:pt x="6" y="2"/>
                  </a:lnTo>
                  <a:lnTo>
                    <a:pt x="6" y="2"/>
                  </a:lnTo>
                  <a:lnTo>
                    <a:pt x="7" y="3"/>
                  </a:lnTo>
                  <a:lnTo>
                    <a:pt x="7" y="3"/>
                  </a:lnTo>
                  <a:lnTo>
                    <a:pt x="3" y="5"/>
                  </a:lnTo>
                  <a:lnTo>
                    <a:pt x="3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10" name="Freeform 871"/>
            <p:cNvSpPr>
              <a:spLocks/>
            </p:cNvSpPr>
            <p:nvPr/>
          </p:nvSpPr>
          <p:spPr bwMode="auto">
            <a:xfrm>
              <a:off x="7586663" y="4453055"/>
              <a:ext cx="8087" cy="50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0"/>
                </a:cxn>
                <a:cxn ang="0">
                  <a:pos x="3" y="0"/>
                </a:cxn>
                <a:cxn ang="0">
                  <a:pos x="5" y="0"/>
                </a:cxn>
                <a:cxn ang="0">
                  <a:pos x="6" y="2"/>
                </a:cxn>
                <a:cxn ang="0">
                  <a:pos x="7" y="3"/>
                </a:cxn>
                <a:cxn ang="0">
                  <a:pos x="3" y="5"/>
                </a:cxn>
                <a:cxn ang="0">
                  <a:pos x="2" y="5"/>
                </a:cxn>
                <a:cxn ang="0">
                  <a:pos x="0" y="0"/>
                </a:cxn>
              </a:cxnLst>
              <a:rect l="0" t="0" r="r" b="b"/>
              <a:pathLst>
                <a:path w="7" h="5">
                  <a:moveTo>
                    <a:pt x="0" y="0"/>
                  </a:moveTo>
                  <a:lnTo>
                    <a:pt x="2" y="0"/>
                  </a:lnTo>
                  <a:lnTo>
                    <a:pt x="3" y="0"/>
                  </a:lnTo>
                  <a:lnTo>
                    <a:pt x="5" y="0"/>
                  </a:lnTo>
                  <a:lnTo>
                    <a:pt x="6" y="2"/>
                  </a:lnTo>
                  <a:lnTo>
                    <a:pt x="7" y="3"/>
                  </a:lnTo>
                  <a:lnTo>
                    <a:pt x="3" y="5"/>
                  </a:lnTo>
                  <a:lnTo>
                    <a:pt x="2" y="5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11" name="Freeform 872"/>
            <p:cNvSpPr>
              <a:spLocks/>
            </p:cNvSpPr>
            <p:nvPr/>
          </p:nvSpPr>
          <p:spPr bwMode="auto">
            <a:xfrm>
              <a:off x="7565097" y="4453055"/>
              <a:ext cx="24262" cy="10039"/>
            </a:xfrm>
            <a:custGeom>
              <a:avLst/>
              <a:gdLst/>
              <a:ahLst/>
              <a:cxnLst>
                <a:cxn ang="0">
                  <a:pos x="1" y="10"/>
                </a:cxn>
                <a:cxn ang="0">
                  <a:pos x="0" y="7"/>
                </a:cxn>
                <a:cxn ang="0">
                  <a:pos x="17" y="0"/>
                </a:cxn>
                <a:cxn ang="0">
                  <a:pos x="19" y="5"/>
                </a:cxn>
                <a:cxn ang="0">
                  <a:pos x="1" y="10"/>
                </a:cxn>
              </a:cxnLst>
              <a:rect l="0" t="0" r="r" b="b"/>
              <a:pathLst>
                <a:path w="19" h="10">
                  <a:moveTo>
                    <a:pt x="1" y="10"/>
                  </a:moveTo>
                  <a:lnTo>
                    <a:pt x="0" y="7"/>
                  </a:lnTo>
                  <a:lnTo>
                    <a:pt x="17" y="0"/>
                  </a:lnTo>
                  <a:lnTo>
                    <a:pt x="19" y="5"/>
                  </a:lnTo>
                  <a:lnTo>
                    <a:pt x="1" y="10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12" name="Freeform 873"/>
            <p:cNvSpPr>
              <a:spLocks/>
            </p:cNvSpPr>
            <p:nvPr/>
          </p:nvSpPr>
          <p:spPr bwMode="auto">
            <a:xfrm>
              <a:off x="7565097" y="4453055"/>
              <a:ext cx="24262" cy="10039"/>
            </a:xfrm>
            <a:custGeom>
              <a:avLst/>
              <a:gdLst/>
              <a:ahLst/>
              <a:cxnLst>
                <a:cxn ang="0">
                  <a:pos x="1" y="10"/>
                </a:cxn>
                <a:cxn ang="0">
                  <a:pos x="0" y="7"/>
                </a:cxn>
                <a:cxn ang="0">
                  <a:pos x="17" y="0"/>
                </a:cxn>
                <a:cxn ang="0">
                  <a:pos x="19" y="5"/>
                </a:cxn>
                <a:cxn ang="0">
                  <a:pos x="1" y="10"/>
                </a:cxn>
              </a:cxnLst>
              <a:rect l="0" t="0" r="r" b="b"/>
              <a:pathLst>
                <a:path w="19" h="10">
                  <a:moveTo>
                    <a:pt x="1" y="10"/>
                  </a:moveTo>
                  <a:lnTo>
                    <a:pt x="0" y="7"/>
                  </a:lnTo>
                  <a:lnTo>
                    <a:pt x="17" y="0"/>
                  </a:lnTo>
                  <a:lnTo>
                    <a:pt x="19" y="5"/>
                  </a:lnTo>
                  <a:lnTo>
                    <a:pt x="1" y="10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13" name="Freeform 874"/>
            <p:cNvSpPr>
              <a:spLocks/>
            </p:cNvSpPr>
            <p:nvPr/>
          </p:nvSpPr>
          <p:spPr bwMode="auto">
            <a:xfrm>
              <a:off x="7561053" y="4460081"/>
              <a:ext cx="5392" cy="8031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2" y="6"/>
                </a:cxn>
                <a:cxn ang="0">
                  <a:pos x="0" y="6"/>
                </a:cxn>
                <a:cxn ang="0">
                  <a:pos x="2" y="5"/>
                </a:cxn>
                <a:cxn ang="0">
                  <a:pos x="0" y="5"/>
                </a:cxn>
                <a:cxn ang="0">
                  <a:pos x="2" y="3"/>
                </a:cxn>
                <a:cxn ang="0">
                  <a:pos x="2" y="2"/>
                </a:cxn>
                <a:cxn ang="0">
                  <a:pos x="3" y="2"/>
                </a:cxn>
                <a:cxn ang="0">
                  <a:pos x="3" y="0"/>
                </a:cxn>
                <a:cxn ang="0">
                  <a:pos x="4" y="3"/>
                </a:cxn>
                <a:cxn ang="0">
                  <a:pos x="4" y="5"/>
                </a:cxn>
                <a:cxn ang="0">
                  <a:pos x="4" y="5"/>
                </a:cxn>
                <a:cxn ang="0">
                  <a:pos x="4" y="5"/>
                </a:cxn>
                <a:cxn ang="0">
                  <a:pos x="4" y="6"/>
                </a:cxn>
                <a:cxn ang="0">
                  <a:pos x="0" y="8"/>
                </a:cxn>
              </a:cxnLst>
              <a:rect l="0" t="0" r="r" b="b"/>
              <a:pathLst>
                <a:path w="4" h="8">
                  <a:moveTo>
                    <a:pt x="0" y="8"/>
                  </a:moveTo>
                  <a:lnTo>
                    <a:pt x="2" y="6"/>
                  </a:lnTo>
                  <a:lnTo>
                    <a:pt x="0" y="6"/>
                  </a:lnTo>
                  <a:lnTo>
                    <a:pt x="2" y="5"/>
                  </a:lnTo>
                  <a:lnTo>
                    <a:pt x="0" y="5"/>
                  </a:lnTo>
                  <a:lnTo>
                    <a:pt x="2" y="3"/>
                  </a:lnTo>
                  <a:lnTo>
                    <a:pt x="2" y="2"/>
                  </a:lnTo>
                  <a:lnTo>
                    <a:pt x="3" y="2"/>
                  </a:lnTo>
                  <a:lnTo>
                    <a:pt x="3" y="0"/>
                  </a:lnTo>
                  <a:lnTo>
                    <a:pt x="4" y="3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6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14" name="Freeform 875"/>
            <p:cNvSpPr>
              <a:spLocks/>
            </p:cNvSpPr>
            <p:nvPr/>
          </p:nvSpPr>
          <p:spPr bwMode="auto">
            <a:xfrm>
              <a:off x="7561053" y="4460081"/>
              <a:ext cx="5392" cy="8031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2" y="6"/>
                </a:cxn>
                <a:cxn ang="0">
                  <a:pos x="0" y="6"/>
                </a:cxn>
                <a:cxn ang="0">
                  <a:pos x="2" y="5"/>
                </a:cxn>
                <a:cxn ang="0">
                  <a:pos x="0" y="5"/>
                </a:cxn>
                <a:cxn ang="0">
                  <a:pos x="2" y="3"/>
                </a:cxn>
                <a:cxn ang="0">
                  <a:pos x="2" y="2"/>
                </a:cxn>
                <a:cxn ang="0">
                  <a:pos x="3" y="2"/>
                </a:cxn>
                <a:cxn ang="0">
                  <a:pos x="3" y="0"/>
                </a:cxn>
                <a:cxn ang="0">
                  <a:pos x="4" y="3"/>
                </a:cxn>
                <a:cxn ang="0">
                  <a:pos x="4" y="5"/>
                </a:cxn>
                <a:cxn ang="0">
                  <a:pos x="4" y="6"/>
                </a:cxn>
                <a:cxn ang="0">
                  <a:pos x="0" y="8"/>
                </a:cxn>
              </a:cxnLst>
              <a:rect l="0" t="0" r="r" b="b"/>
              <a:pathLst>
                <a:path w="4" h="8">
                  <a:moveTo>
                    <a:pt x="0" y="8"/>
                  </a:moveTo>
                  <a:lnTo>
                    <a:pt x="2" y="6"/>
                  </a:lnTo>
                  <a:lnTo>
                    <a:pt x="0" y="6"/>
                  </a:lnTo>
                  <a:lnTo>
                    <a:pt x="2" y="5"/>
                  </a:lnTo>
                  <a:lnTo>
                    <a:pt x="0" y="5"/>
                  </a:lnTo>
                  <a:lnTo>
                    <a:pt x="2" y="3"/>
                  </a:lnTo>
                  <a:lnTo>
                    <a:pt x="2" y="2"/>
                  </a:lnTo>
                  <a:lnTo>
                    <a:pt x="3" y="2"/>
                  </a:lnTo>
                  <a:lnTo>
                    <a:pt x="3" y="0"/>
                  </a:lnTo>
                  <a:lnTo>
                    <a:pt x="4" y="3"/>
                  </a:lnTo>
                  <a:lnTo>
                    <a:pt x="4" y="5"/>
                  </a:lnTo>
                  <a:lnTo>
                    <a:pt x="4" y="6"/>
                  </a:lnTo>
                  <a:lnTo>
                    <a:pt x="0" y="8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15" name="Freeform 876"/>
            <p:cNvSpPr>
              <a:spLocks/>
            </p:cNvSpPr>
            <p:nvPr/>
          </p:nvSpPr>
          <p:spPr bwMode="auto">
            <a:xfrm>
              <a:off x="7624403" y="4440004"/>
              <a:ext cx="9435" cy="602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4" y="2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5" y="3"/>
                </a:cxn>
                <a:cxn ang="0">
                  <a:pos x="7" y="3"/>
                </a:cxn>
                <a:cxn ang="0">
                  <a:pos x="2" y="6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1" y="5"/>
                </a:cxn>
                <a:cxn ang="0">
                  <a:pos x="1" y="3"/>
                </a:cxn>
                <a:cxn ang="0">
                  <a:pos x="0" y="0"/>
                </a:cxn>
              </a:cxnLst>
              <a:rect l="0" t="0" r="r" b="b"/>
              <a:pathLst>
                <a:path w="7" h="6">
                  <a:moveTo>
                    <a:pt x="0" y="0"/>
                  </a:moveTo>
                  <a:lnTo>
                    <a:pt x="1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4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3"/>
                  </a:lnTo>
                  <a:lnTo>
                    <a:pt x="7" y="3"/>
                  </a:lnTo>
                  <a:lnTo>
                    <a:pt x="2" y="6"/>
                  </a:lnTo>
                  <a:lnTo>
                    <a:pt x="2" y="5"/>
                  </a:lnTo>
                  <a:lnTo>
                    <a:pt x="2" y="5"/>
                  </a:lnTo>
                  <a:lnTo>
                    <a:pt x="1" y="5"/>
                  </a:lnTo>
                  <a:lnTo>
                    <a:pt x="1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16" name="Freeform 877"/>
            <p:cNvSpPr>
              <a:spLocks/>
            </p:cNvSpPr>
            <p:nvPr/>
          </p:nvSpPr>
          <p:spPr bwMode="auto">
            <a:xfrm>
              <a:off x="7624403" y="4440004"/>
              <a:ext cx="9435" cy="602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2"/>
                </a:cxn>
                <a:cxn ang="0">
                  <a:pos x="2" y="0"/>
                </a:cxn>
                <a:cxn ang="0">
                  <a:pos x="4" y="2"/>
                </a:cxn>
                <a:cxn ang="0">
                  <a:pos x="5" y="2"/>
                </a:cxn>
                <a:cxn ang="0">
                  <a:pos x="5" y="3"/>
                </a:cxn>
                <a:cxn ang="0">
                  <a:pos x="7" y="3"/>
                </a:cxn>
                <a:cxn ang="0">
                  <a:pos x="2" y="6"/>
                </a:cxn>
                <a:cxn ang="0">
                  <a:pos x="2" y="5"/>
                </a:cxn>
                <a:cxn ang="0">
                  <a:pos x="1" y="5"/>
                </a:cxn>
                <a:cxn ang="0">
                  <a:pos x="1" y="3"/>
                </a:cxn>
                <a:cxn ang="0">
                  <a:pos x="0" y="0"/>
                </a:cxn>
              </a:cxnLst>
              <a:rect l="0" t="0" r="r" b="b"/>
              <a:pathLst>
                <a:path w="7" h="6">
                  <a:moveTo>
                    <a:pt x="0" y="0"/>
                  </a:moveTo>
                  <a:lnTo>
                    <a:pt x="1" y="2"/>
                  </a:lnTo>
                  <a:lnTo>
                    <a:pt x="2" y="0"/>
                  </a:lnTo>
                  <a:lnTo>
                    <a:pt x="4" y="2"/>
                  </a:lnTo>
                  <a:lnTo>
                    <a:pt x="5" y="2"/>
                  </a:lnTo>
                  <a:lnTo>
                    <a:pt x="5" y="3"/>
                  </a:lnTo>
                  <a:lnTo>
                    <a:pt x="7" y="3"/>
                  </a:lnTo>
                  <a:lnTo>
                    <a:pt x="2" y="6"/>
                  </a:lnTo>
                  <a:lnTo>
                    <a:pt x="2" y="5"/>
                  </a:lnTo>
                  <a:lnTo>
                    <a:pt x="1" y="5"/>
                  </a:lnTo>
                  <a:lnTo>
                    <a:pt x="1" y="3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17" name="Freeform 878"/>
            <p:cNvSpPr>
              <a:spLocks/>
            </p:cNvSpPr>
            <p:nvPr/>
          </p:nvSpPr>
          <p:spPr bwMode="auto">
            <a:xfrm>
              <a:off x="7602837" y="4440004"/>
              <a:ext cx="22913" cy="10039"/>
            </a:xfrm>
            <a:custGeom>
              <a:avLst/>
              <a:gdLst/>
              <a:ahLst/>
              <a:cxnLst>
                <a:cxn ang="0">
                  <a:pos x="2" y="10"/>
                </a:cxn>
                <a:cxn ang="0">
                  <a:pos x="0" y="7"/>
                </a:cxn>
                <a:cxn ang="0">
                  <a:pos x="18" y="0"/>
                </a:cxn>
                <a:cxn ang="0">
                  <a:pos x="19" y="3"/>
                </a:cxn>
                <a:cxn ang="0">
                  <a:pos x="2" y="10"/>
                </a:cxn>
              </a:cxnLst>
              <a:rect l="0" t="0" r="r" b="b"/>
              <a:pathLst>
                <a:path w="19" h="10">
                  <a:moveTo>
                    <a:pt x="2" y="10"/>
                  </a:moveTo>
                  <a:lnTo>
                    <a:pt x="0" y="7"/>
                  </a:lnTo>
                  <a:lnTo>
                    <a:pt x="18" y="0"/>
                  </a:lnTo>
                  <a:lnTo>
                    <a:pt x="19" y="3"/>
                  </a:lnTo>
                  <a:lnTo>
                    <a:pt x="2" y="10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18" name="Freeform 879"/>
            <p:cNvSpPr>
              <a:spLocks/>
            </p:cNvSpPr>
            <p:nvPr/>
          </p:nvSpPr>
          <p:spPr bwMode="auto">
            <a:xfrm>
              <a:off x="7602837" y="4440004"/>
              <a:ext cx="22913" cy="10039"/>
            </a:xfrm>
            <a:custGeom>
              <a:avLst/>
              <a:gdLst/>
              <a:ahLst/>
              <a:cxnLst>
                <a:cxn ang="0">
                  <a:pos x="2" y="10"/>
                </a:cxn>
                <a:cxn ang="0">
                  <a:pos x="0" y="7"/>
                </a:cxn>
                <a:cxn ang="0">
                  <a:pos x="18" y="0"/>
                </a:cxn>
                <a:cxn ang="0">
                  <a:pos x="19" y="3"/>
                </a:cxn>
                <a:cxn ang="0">
                  <a:pos x="2" y="10"/>
                </a:cxn>
              </a:cxnLst>
              <a:rect l="0" t="0" r="r" b="b"/>
              <a:pathLst>
                <a:path w="19" h="10">
                  <a:moveTo>
                    <a:pt x="2" y="10"/>
                  </a:moveTo>
                  <a:lnTo>
                    <a:pt x="0" y="7"/>
                  </a:lnTo>
                  <a:lnTo>
                    <a:pt x="18" y="0"/>
                  </a:lnTo>
                  <a:lnTo>
                    <a:pt x="19" y="3"/>
                  </a:lnTo>
                  <a:lnTo>
                    <a:pt x="2" y="10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19" name="Freeform 880"/>
            <p:cNvSpPr>
              <a:spLocks/>
            </p:cNvSpPr>
            <p:nvPr/>
          </p:nvSpPr>
          <p:spPr bwMode="auto">
            <a:xfrm>
              <a:off x="7601489" y="4447031"/>
              <a:ext cx="4044" cy="8031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0" y="8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2"/>
                </a:cxn>
                <a:cxn ang="0">
                  <a:pos x="1" y="2"/>
                </a:cxn>
                <a:cxn ang="0">
                  <a:pos x="1" y="0"/>
                </a:cxn>
                <a:cxn ang="0">
                  <a:pos x="3" y="3"/>
                </a:cxn>
                <a:cxn ang="0">
                  <a:pos x="3" y="5"/>
                </a:cxn>
                <a:cxn ang="0">
                  <a:pos x="3" y="5"/>
                </a:cxn>
                <a:cxn ang="0">
                  <a:pos x="3" y="6"/>
                </a:cxn>
                <a:cxn ang="0">
                  <a:pos x="3" y="6"/>
                </a:cxn>
                <a:cxn ang="0">
                  <a:pos x="0" y="8"/>
                </a:cxn>
              </a:cxnLst>
              <a:rect l="0" t="0" r="r" b="b"/>
              <a:pathLst>
                <a:path w="3" h="8">
                  <a:moveTo>
                    <a:pt x="0" y="8"/>
                  </a:moveTo>
                  <a:lnTo>
                    <a:pt x="0" y="8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1" y="2"/>
                  </a:lnTo>
                  <a:lnTo>
                    <a:pt x="1" y="0"/>
                  </a:lnTo>
                  <a:lnTo>
                    <a:pt x="3" y="3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6"/>
                  </a:lnTo>
                  <a:lnTo>
                    <a:pt x="3" y="6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20" name="Freeform 881"/>
            <p:cNvSpPr>
              <a:spLocks/>
            </p:cNvSpPr>
            <p:nvPr/>
          </p:nvSpPr>
          <p:spPr bwMode="auto">
            <a:xfrm>
              <a:off x="7601489" y="4447031"/>
              <a:ext cx="4044" cy="8031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0" y="3"/>
                </a:cxn>
                <a:cxn ang="0">
                  <a:pos x="0" y="2"/>
                </a:cxn>
                <a:cxn ang="0">
                  <a:pos x="1" y="2"/>
                </a:cxn>
                <a:cxn ang="0">
                  <a:pos x="1" y="0"/>
                </a:cxn>
                <a:cxn ang="0">
                  <a:pos x="3" y="3"/>
                </a:cxn>
                <a:cxn ang="0">
                  <a:pos x="3" y="5"/>
                </a:cxn>
                <a:cxn ang="0">
                  <a:pos x="3" y="6"/>
                </a:cxn>
                <a:cxn ang="0">
                  <a:pos x="0" y="8"/>
                </a:cxn>
              </a:cxnLst>
              <a:rect l="0" t="0" r="r" b="b"/>
              <a:pathLst>
                <a:path w="3" h="8">
                  <a:moveTo>
                    <a:pt x="0" y="8"/>
                  </a:moveTo>
                  <a:lnTo>
                    <a:pt x="0" y="6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2"/>
                  </a:lnTo>
                  <a:lnTo>
                    <a:pt x="1" y="2"/>
                  </a:lnTo>
                  <a:lnTo>
                    <a:pt x="1" y="0"/>
                  </a:lnTo>
                  <a:lnTo>
                    <a:pt x="3" y="3"/>
                  </a:lnTo>
                  <a:lnTo>
                    <a:pt x="3" y="5"/>
                  </a:lnTo>
                  <a:lnTo>
                    <a:pt x="3" y="6"/>
                  </a:lnTo>
                  <a:lnTo>
                    <a:pt x="0" y="8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21" name="Freeform 882"/>
            <p:cNvSpPr>
              <a:spLocks/>
            </p:cNvSpPr>
            <p:nvPr/>
          </p:nvSpPr>
          <p:spPr bwMode="auto">
            <a:xfrm>
              <a:off x="7663492" y="4426954"/>
              <a:ext cx="9436" cy="50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0"/>
                </a:cxn>
                <a:cxn ang="0">
                  <a:pos x="3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5" y="2"/>
                </a:cxn>
                <a:cxn ang="0">
                  <a:pos x="6" y="2"/>
                </a:cxn>
                <a:cxn ang="0">
                  <a:pos x="8" y="3"/>
                </a:cxn>
                <a:cxn ang="0">
                  <a:pos x="8" y="3"/>
                </a:cxn>
                <a:cxn ang="0">
                  <a:pos x="5" y="5"/>
                </a:cxn>
                <a:cxn ang="0">
                  <a:pos x="3" y="5"/>
                </a:cxn>
                <a:cxn ang="0">
                  <a:pos x="3" y="5"/>
                </a:cxn>
                <a:cxn ang="0">
                  <a:pos x="3" y="3"/>
                </a:cxn>
                <a:cxn ang="0">
                  <a:pos x="2" y="5"/>
                </a:cxn>
                <a:cxn ang="0">
                  <a:pos x="2" y="3"/>
                </a:cxn>
                <a:cxn ang="0">
                  <a:pos x="0" y="0"/>
                </a:cxn>
              </a:cxnLst>
              <a:rect l="0" t="0" r="r" b="b"/>
              <a:pathLst>
                <a:path w="8" h="5">
                  <a:moveTo>
                    <a:pt x="0" y="0"/>
                  </a:moveTo>
                  <a:lnTo>
                    <a:pt x="2" y="0"/>
                  </a:lnTo>
                  <a:lnTo>
                    <a:pt x="3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2"/>
                  </a:lnTo>
                  <a:lnTo>
                    <a:pt x="6" y="2"/>
                  </a:lnTo>
                  <a:lnTo>
                    <a:pt x="8" y="3"/>
                  </a:lnTo>
                  <a:lnTo>
                    <a:pt x="8" y="3"/>
                  </a:lnTo>
                  <a:lnTo>
                    <a:pt x="5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3"/>
                  </a:lnTo>
                  <a:lnTo>
                    <a:pt x="2" y="5"/>
                  </a:lnTo>
                  <a:lnTo>
                    <a:pt x="2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22" name="Freeform 883"/>
            <p:cNvSpPr>
              <a:spLocks/>
            </p:cNvSpPr>
            <p:nvPr/>
          </p:nvSpPr>
          <p:spPr bwMode="auto">
            <a:xfrm>
              <a:off x="7663492" y="4426954"/>
              <a:ext cx="9436" cy="50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0"/>
                </a:cxn>
                <a:cxn ang="0">
                  <a:pos x="3" y="0"/>
                </a:cxn>
                <a:cxn ang="0">
                  <a:pos x="5" y="0"/>
                </a:cxn>
                <a:cxn ang="0">
                  <a:pos x="5" y="2"/>
                </a:cxn>
                <a:cxn ang="0">
                  <a:pos x="6" y="2"/>
                </a:cxn>
                <a:cxn ang="0">
                  <a:pos x="8" y="3"/>
                </a:cxn>
                <a:cxn ang="0">
                  <a:pos x="5" y="5"/>
                </a:cxn>
                <a:cxn ang="0">
                  <a:pos x="3" y="5"/>
                </a:cxn>
                <a:cxn ang="0">
                  <a:pos x="3" y="3"/>
                </a:cxn>
                <a:cxn ang="0">
                  <a:pos x="2" y="5"/>
                </a:cxn>
                <a:cxn ang="0">
                  <a:pos x="2" y="3"/>
                </a:cxn>
                <a:cxn ang="0">
                  <a:pos x="0" y="0"/>
                </a:cxn>
              </a:cxnLst>
              <a:rect l="0" t="0" r="r" b="b"/>
              <a:pathLst>
                <a:path w="8" h="5">
                  <a:moveTo>
                    <a:pt x="0" y="0"/>
                  </a:moveTo>
                  <a:lnTo>
                    <a:pt x="2" y="0"/>
                  </a:lnTo>
                  <a:lnTo>
                    <a:pt x="3" y="0"/>
                  </a:lnTo>
                  <a:lnTo>
                    <a:pt x="5" y="0"/>
                  </a:lnTo>
                  <a:lnTo>
                    <a:pt x="5" y="2"/>
                  </a:lnTo>
                  <a:lnTo>
                    <a:pt x="6" y="2"/>
                  </a:lnTo>
                  <a:lnTo>
                    <a:pt x="8" y="3"/>
                  </a:lnTo>
                  <a:lnTo>
                    <a:pt x="5" y="5"/>
                  </a:lnTo>
                  <a:lnTo>
                    <a:pt x="3" y="5"/>
                  </a:lnTo>
                  <a:lnTo>
                    <a:pt x="3" y="3"/>
                  </a:lnTo>
                  <a:lnTo>
                    <a:pt x="2" y="5"/>
                  </a:lnTo>
                  <a:lnTo>
                    <a:pt x="2" y="3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23" name="Freeform 884"/>
            <p:cNvSpPr>
              <a:spLocks/>
            </p:cNvSpPr>
            <p:nvPr/>
          </p:nvSpPr>
          <p:spPr bwMode="auto">
            <a:xfrm>
              <a:off x="7643274" y="4426954"/>
              <a:ext cx="22913" cy="10039"/>
            </a:xfrm>
            <a:custGeom>
              <a:avLst/>
              <a:gdLst/>
              <a:ahLst/>
              <a:cxnLst>
                <a:cxn ang="0">
                  <a:pos x="2" y="10"/>
                </a:cxn>
                <a:cxn ang="0">
                  <a:pos x="0" y="7"/>
                </a:cxn>
                <a:cxn ang="0">
                  <a:pos x="16" y="0"/>
                </a:cxn>
                <a:cxn ang="0">
                  <a:pos x="18" y="3"/>
                </a:cxn>
                <a:cxn ang="0">
                  <a:pos x="2" y="10"/>
                </a:cxn>
              </a:cxnLst>
              <a:rect l="0" t="0" r="r" b="b"/>
              <a:pathLst>
                <a:path w="18" h="10">
                  <a:moveTo>
                    <a:pt x="2" y="10"/>
                  </a:moveTo>
                  <a:lnTo>
                    <a:pt x="0" y="7"/>
                  </a:lnTo>
                  <a:lnTo>
                    <a:pt x="16" y="0"/>
                  </a:lnTo>
                  <a:lnTo>
                    <a:pt x="18" y="3"/>
                  </a:lnTo>
                  <a:lnTo>
                    <a:pt x="2" y="10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24" name="Freeform 885"/>
            <p:cNvSpPr>
              <a:spLocks/>
            </p:cNvSpPr>
            <p:nvPr/>
          </p:nvSpPr>
          <p:spPr bwMode="auto">
            <a:xfrm>
              <a:off x="7643274" y="4426954"/>
              <a:ext cx="22913" cy="10039"/>
            </a:xfrm>
            <a:custGeom>
              <a:avLst/>
              <a:gdLst/>
              <a:ahLst/>
              <a:cxnLst>
                <a:cxn ang="0">
                  <a:pos x="2" y="10"/>
                </a:cxn>
                <a:cxn ang="0">
                  <a:pos x="0" y="7"/>
                </a:cxn>
                <a:cxn ang="0">
                  <a:pos x="16" y="0"/>
                </a:cxn>
                <a:cxn ang="0">
                  <a:pos x="18" y="3"/>
                </a:cxn>
                <a:cxn ang="0">
                  <a:pos x="2" y="10"/>
                </a:cxn>
              </a:cxnLst>
              <a:rect l="0" t="0" r="r" b="b"/>
              <a:pathLst>
                <a:path w="18" h="10">
                  <a:moveTo>
                    <a:pt x="2" y="10"/>
                  </a:moveTo>
                  <a:lnTo>
                    <a:pt x="0" y="7"/>
                  </a:lnTo>
                  <a:lnTo>
                    <a:pt x="16" y="0"/>
                  </a:lnTo>
                  <a:lnTo>
                    <a:pt x="18" y="3"/>
                  </a:lnTo>
                  <a:lnTo>
                    <a:pt x="2" y="10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25" name="Freeform 886"/>
            <p:cNvSpPr>
              <a:spLocks/>
            </p:cNvSpPr>
            <p:nvPr/>
          </p:nvSpPr>
          <p:spPr bwMode="auto">
            <a:xfrm>
              <a:off x="7637882" y="4433981"/>
              <a:ext cx="8087" cy="8031"/>
            </a:xfrm>
            <a:custGeom>
              <a:avLst/>
              <a:gdLst/>
              <a:ahLst/>
              <a:cxnLst>
                <a:cxn ang="0">
                  <a:pos x="2" y="8"/>
                </a:cxn>
                <a:cxn ang="0">
                  <a:pos x="2" y="6"/>
                </a:cxn>
                <a:cxn ang="0">
                  <a:pos x="2" y="5"/>
                </a:cxn>
                <a:cxn ang="0">
                  <a:pos x="0" y="5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4" y="0"/>
                </a:cxn>
                <a:cxn ang="0">
                  <a:pos x="6" y="3"/>
                </a:cxn>
                <a:cxn ang="0">
                  <a:pos x="6" y="3"/>
                </a:cxn>
                <a:cxn ang="0">
                  <a:pos x="4" y="5"/>
                </a:cxn>
                <a:cxn ang="0">
                  <a:pos x="6" y="5"/>
                </a:cxn>
                <a:cxn ang="0">
                  <a:pos x="4" y="6"/>
                </a:cxn>
                <a:cxn ang="0">
                  <a:pos x="2" y="8"/>
                </a:cxn>
              </a:cxnLst>
              <a:rect l="0" t="0" r="r" b="b"/>
              <a:pathLst>
                <a:path w="6" h="8">
                  <a:moveTo>
                    <a:pt x="2" y="8"/>
                  </a:moveTo>
                  <a:lnTo>
                    <a:pt x="2" y="6"/>
                  </a:lnTo>
                  <a:lnTo>
                    <a:pt x="2" y="5"/>
                  </a:lnTo>
                  <a:lnTo>
                    <a:pt x="0" y="5"/>
                  </a:lnTo>
                  <a:lnTo>
                    <a:pt x="2" y="3"/>
                  </a:lnTo>
                  <a:lnTo>
                    <a:pt x="2" y="3"/>
                  </a:lnTo>
                  <a:lnTo>
                    <a:pt x="3" y="2"/>
                  </a:lnTo>
                  <a:lnTo>
                    <a:pt x="3" y="2"/>
                  </a:lnTo>
                  <a:lnTo>
                    <a:pt x="4" y="0"/>
                  </a:lnTo>
                  <a:lnTo>
                    <a:pt x="6" y="3"/>
                  </a:lnTo>
                  <a:lnTo>
                    <a:pt x="6" y="3"/>
                  </a:lnTo>
                  <a:lnTo>
                    <a:pt x="4" y="5"/>
                  </a:lnTo>
                  <a:lnTo>
                    <a:pt x="6" y="5"/>
                  </a:lnTo>
                  <a:lnTo>
                    <a:pt x="4" y="6"/>
                  </a:lnTo>
                  <a:lnTo>
                    <a:pt x="2" y="8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26" name="Freeform 887"/>
            <p:cNvSpPr>
              <a:spLocks/>
            </p:cNvSpPr>
            <p:nvPr/>
          </p:nvSpPr>
          <p:spPr bwMode="auto">
            <a:xfrm>
              <a:off x="7637882" y="4433981"/>
              <a:ext cx="8087" cy="8031"/>
            </a:xfrm>
            <a:custGeom>
              <a:avLst/>
              <a:gdLst/>
              <a:ahLst/>
              <a:cxnLst>
                <a:cxn ang="0">
                  <a:pos x="2" y="8"/>
                </a:cxn>
                <a:cxn ang="0">
                  <a:pos x="2" y="6"/>
                </a:cxn>
                <a:cxn ang="0">
                  <a:pos x="2" y="5"/>
                </a:cxn>
                <a:cxn ang="0">
                  <a:pos x="0" y="5"/>
                </a:cxn>
                <a:cxn ang="0">
                  <a:pos x="2" y="3"/>
                </a:cxn>
                <a:cxn ang="0">
                  <a:pos x="3" y="2"/>
                </a:cxn>
                <a:cxn ang="0">
                  <a:pos x="4" y="0"/>
                </a:cxn>
                <a:cxn ang="0">
                  <a:pos x="6" y="3"/>
                </a:cxn>
                <a:cxn ang="0">
                  <a:pos x="4" y="5"/>
                </a:cxn>
                <a:cxn ang="0">
                  <a:pos x="6" y="5"/>
                </a:cxn>
                <a:cxn ang="0">
                  <a:pos x="4" y="6"/>
                </a:cxn>
                <a:cxn ang="0">
                  <a:pos x="2" y="8"/>
                </a:cxn>
              </a:cxnLst>
              <a:rect l="0" t="0" r="r" b="b"/>
              <a:pathLst>
                <a:path w="6" h="8">
                  <a:moveTo>
                    <a:pt x="2" y="8"/>
                  </a:moveTo>
                  <a:lnTo>
                    <a:pt x="2" y="6"/>
                  </a:lnTo>
                  <a:lnTo>
                    <a:pt x="2" y="5"/>
                  </a:lnTo>
                  <a:lnTo>
                    <a:pt x="0" y="5"/>
                  </a:lnTo>
                  <a:lnTo>
                    <a:pt x="2" y="3"/>
                  </a:lnTo>
                  <a:lnTo>
                    <a:pt x="3" y="2"/>
                  </a:lnTo>
                  <a:lnTo>
                    <a:pt x="4" y="0"/>
                  </a:lnTo>
                  <a:lnTo>
                    <a:pt x="6" y="3"/>
                  </a:lnTo>
                  <a:lnTo>
                    <a:pt x="4" y="5"/>
                  </a:lnTo>
                  <a:lnTo>
                    <a:pt x="6" y="5"/>
                  </a:lnTo>
                  <a:lnTo>
                    <a:pt x="4" y="6"/>
                  </a:lnTo>
                  <a:lnTo>
                    <a:pt x="2" y="8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27" name="Freeform 888"/>
            <p:cNvSpPr>
              <a:spLocks/>
            </p:cNvSpPr>
            <p:nvPr/>
          </p:nvSpPr>
          <p:spPr bwMode="auto">
            <a:xfrm>
              <a:off x="7702580" y="4413904"/>
              <a:ext cx="8087" cy="50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4" y="0"/>
                </a:cxn>
                <a:cxn ang="0">
                  <a:pos x="6" y="2"/>
                </a:cxn>
                <a:cxn ang="0">
                  <a:pos x="6" y="2"/>
                </a:cxn>
                <a:cxn ang="0">
                  <a:pos x="6" y="3"/>
                </a:cxn>
                <a:cxn ang="0">
                  <a:pos x="3" y="5"/>
                </a:cxn>
                <a:cxn ang="0">
                  <a:pos x="3" y="5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0" y="0"/>
                </a:cxn>
              </a:cxnLst>
              <a:rect l="0" t="0" r="r" b="b"/>
              <a:pathLst>
                <a:path w="6" h="5">
                  <a:moveTo>
                    <a:pt x="0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6" y="2"/>
                  </a:lnTo>
                  <a:lnTo>
                    <a:pt x="6" y="2"/>
                  </a:lnTo>
                  <a:lnTo>
                    <a:pt x="6" y="3"/>
                  </a:lnTo>
                  <a:lnTo>
                    <a:pt x="3" y="5"/>
                  </a:lnTo>
                  <a:lnTo>
                    <a:pt x="3" y="5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28" name="Freeform 889"/>
            <p:cNvSpPr>
              <a:spLocks/>
            </p:cNvSpPr>
            <p:nvPr/>
          </p:nvSpPr>
          <p:spPr bwMode="auto">
            <a:xfrm>
              <a:off x="7702580" y="4413904"/>
              <a:ext cx="8087" cy="50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3" y="0"/>
                </a:cxn>
                <a:cxn ang="0">
                  <a:pos x="4" y="0"/>
                </a:cxn>
                <a:cxn ang="0">
                  <a:pos x="6" y="2"/>
                </a:cxn>
                <a:cxn ang="0">
                  <a:pos x="6" y="3"/>
                </a:cxn>
                <a:cxn ang="0">
                  <a:pos x="3" y="5"/>
                </a:cxn>
                <a:cxn ang="0">
                  <a:pos x="1" y="3"/>
                </a:cxn>
                <a:cxn ang="0">
                  <a:pos x="0" y="0"/>
                </a:cxn>
              </a:cxnLst>
              <a:rect l="0" t="0" r="r" b="b"/>
              <a:pathLst>
                <a:path w="6" h="5">
                  <a:moveTo>
                    <a:pt x="0" y="0"/>
                  </a:moveTo>
                  <a:lnTo>
                    <a:pt x="1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6" y="2"/>
                  </a:lnTo>
                  <a:lnTo>
                    <a:pt x="6" y="3"/>
                  </a:lnTo>
                  <a:lnTo>
                    <a:pt x="3" y="5"/>
                  </a:lnTo>
                  <a:lnTo>
                    <a:pt x="1" y="3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29" name="Freeform 890"/>
            <p:cNvSpPr>
              <a:spLocks/>
            </p:cNvSpPr>
            <p:nvPr/>
          </p:nvSpPr>
          <p:spPr bwMode="auto">
            <a:xfrm>
              <a:off x="7682362" y="4413904"/>
              <a:ext cx="21566" cy="10039"/>
            </a:xfrm>
            <a:custGeom>
              <a:avLst/>
              <a:gdLst/>
              <a:ahLst/>
              <a:cxnLst>
                <a:cxn ang="0">
                  <a:pos x="1" y="10"/>
                </a:cxn>
                <a:cxn ang="0">
                  <a:pos x="0" y="7"/>
                </a:cxn>
                <a:cxn ang="0">
                  <a:pos x="17" y="0"/>
                </a:cxn>
                <a:cxn ang="0">
                  <a:pos x="18" y="3"/>
                </a:cxn>
                <a:cxn ang="0">
                  <a:pos x="1" y="10"/>
                </a:cxn>
              </a:cxnLst>
              <a:rect l="0" t="0" r="r" b="b"/>
              <a:pathLst>
                <a:path w="18" h="10">
                  <a:moveTo>
                    <a:pt x="1" y="10"/>
                  </a:moveTo>
                  <a:lnTo>
                    <a:pt x="0" y="7"/>
                  </a:lnTo>
                  <a:lnTo>
                    <a:pt x="17" y="0"/>
                  </a:lnTo>
                  <a:lnTo>
                    <a:pt x="18" y="3"/>
                  </a:lnTo>
                  <a:lnTo>
                    <a:pt x="1" y="10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30" name="Freeform 891"/>
            <p:cNvSpPr>
              <a:spLocks/>
            </p:cNvSpPr>
            <p:nvPr/>
          </p:nvSpPr>
          <p:spPr bwMode="auto">
            <a:xfrm>
              <a:off x="7682362" y="4413904"/>
              <a:ext cx="21566" cy="10039"/>
            </a:xfrm>
            <a:custGeom>
              <a:avLst/>
              <a:gdLst/>
              <a:ahLst/>
              <a:cxnLst>
                <a:cxn ang="0">
                  <a:pos x="1" y="10"/>
                </a:cxn>
                <a:cxn ang="0">
                  <a:pos x="0" y="7"/>
                </a:cxn>
                <a:cxn ang="0">
                  <a:pos x="17" y="0"/>
                </a:cxn>
                <a:cxn ang="0">
                  <a:pos x="18" y="3"/>
                </a:cxn>
                <a:cxn ang="0">
                  <a:pos x="1" y="10"/>
                </a:cxn>
              </a:cxnLst>
              <a:rect l="0" t="0" r="r" b="b"/>
              <a:pathLst>
                <a:path w="18" h="10">
                  <a:moveTo>
                    <a:pt x="1" y="10"/>
                  </a:moveTo>
                  <a:lnTo>
                    <a:pt x="0" y="7"/>
                  </a:lnTo>
                  <a:lnTo>
                    <a:pt x="17" y="0"/>
                  </a:lnTo>
                  <a:lnTo>
                    <a:pt x="18" y="3"/>
                  </a:lnTo>
                  <a:lnTo>
                    <a:pt x="1" y="10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31" name="Freeform 892"/>
            <p:cNvSpPr>
              <a:spLocks/>
            </p:cNvSpPr>
            <p:nvPr/>
          </p:nvSpPr>
          <p:spPr bwMode="auto">
            <a:xfrm>
              <a:off x="7678319" y="4420931"/>
              <a:ext cx="5392" cy="6023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3" y="0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4" y="5"/>
                </a:cxn>
                <a:cxn ang="0">
                  <a:pos x="4" y="5"/>
                </a:cxn>
                <a:cxn ang="0">
                  <a:pos x="4" y="5"/>
                </a:cxn>
                <a:cxn ang="0">
                  <a:pos x="0" y="6"/>
                </a:cxn>
              </a:cxnLst>
              <a:rect l="0" t="0" r="r" b="b"/>
              <a:pathLst>
                <a:path w="4" h="6">
                  <a:moveTo>
                    <a:pt x="0" y="6"/>
                  </a:moveTo>
                  <a:lnTo>
                    <a:pt x="0" y="6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3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3" y="0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32" name="Freeform 893"/>
            <p:cNvSpPr>
              <a:spLocks/>
            </p:cNvSpPr>
            <p:nvPr/>
          </p:nvSpPr>
          <p:spPr bwMode="auto">
            <a:xfrm>
              <a:off x="7678319" y="4420931"/>
              <a:ext cx="5392" cy="6023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0" y="5"/>
                </a:cxn>
                <a:cxn ang="0">
                  <a:pos x="0" y="3"/>
                </a:cxn>
                <a:cxn ang="0">
                  <a:pos x="1" y="2"/>
                </a:cxn>
                <a:cxn ang="0">
                  <a:pos x="3" y="0"/>
                </a:cxn>
                <a:cxn ang="0">
                  <a:pos x="4" y="3"/>
                </a:cxn>
                <a:cxn ang="0">
                  <a:pos x="4" y="5"/>
                </a:cxn>
                <a:cxn ang="0">
                  <a:pos x="0" y="6"/>
                </a:cxn>
              </a:cxnLst>
              <a:rect l="0" t="0" r="r" b="b"/>
              <a:pathLst>
                <a:path w="4" h="6">
                  <a:moveTo>
                    <a:pt x="0" y="6"/>
                  </a:moveTo>
                  <a:lnTo>
                    <a:pt x="0" y="5"/>
                  </a:lnTo>
                  <a:lnTo>
                    <a:pt x="0" y="3"/>
                  </a:lnTo>
                  <a:lnTo>
                    <a:pt x="1" y="2"/>
                  </a:lnTo>
                  <a:lnTo>
                    <a:pt x="3" y="0"/>
                  </a:lnTo>
                  <a:lnTo>
                    <a:pt x="4" y="3"/>
                  </a:lnTo>
                  <a:lnTo>
                    <a:pt x="4" y="5"/>
                  </a:lnTo>
                  <a:lnTo>
                    <a:pt x="0" y="6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33" name="Freeform 894"/>
            <p:cNvSpPr>
              <a:spLocks/>
            </p:cNvSpPr>
            <p:nvPr/>
          </p:nvSpPr>
          <p:spPr bwMode="auto">
            <a:xfrm>
              <a:off x="7740321" y="4400854"/>
              <a:ext cx="8087" cy="50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3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6" y="2"/>
                </a:cxn>
                <a:cxn ang="0">
                  <a:pos x="6" y="3"/>
                </a:cxn>
                <a:cxn ang="0">
                  <a:pos x="6" y="3"/>
                </a:cxn>
                <a:cxn ang="0">
                  <a:pos x="3" y="5"/>
                </a:cxn>
                <a:cxn ang="0">
                  <a:pos x="3" y="5"/>
                </a:cxn>
                <a:cxn ang="0">
                  <a:pos x="2" y="5"/>
                </a:cxn>
                <a:cxn ang="0">
                  <a:pos x="2" y="3"/>
                </a:cxn>
                <a:cxn ang="0">
                  <a:pos x="2" y="5"/>
                </a:cxn>
                <a:cxn ang="0">
                  <a:pos x="2" y="3"/>
                </a:cxn>
                <a:cxn ang="0">
                  <a:pos x="0" y="0"/>
                </a:cxn>
              </a:cxnLst>
              <a:rect l="0" t="0" r="r" b="b"/>
              <a:pathLst>
                <a:path w="6" h="5">
                  <a:moveTo>
                    <a:pt x="0" y="0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6" y="2"/>
                  </a:lnTo>
                  <a:lnTo>
                    <a:pt x="6" y="3"/>
                  </a:lnTo>
                  <a:lnTo>
                    <a:pt x="6" y="3"/>
                  </a:lnTo>
                  <a:lnTo>
                    <a:pt x="3" y="5"/>
                  </a:lnTo>
                  <a:lnTo>
                    <a:pt x="3" y="5"/>
                  </a:lnTo>
                  <a:lnTo>
                    <a:pt x="2" y="5"/>
                  </a:lnTo>
                  <a:lnTo>
                    <a:pt x="2" y="3"/>
                  </a:lnTo>
                  <a:lnTo>
                    <a:pt x="2" y="5"/>
                  </a:lnTo>
                  <a:lnTo>
                    <a:pt x="2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34" name="Freeform 895"/>
            <p:cNvSpPr>
              <a:spLocks/>
            </p:cNvSpPr>
            <p:nvPr/>
          </p:nvSpPr>
          <p:spPr bwMode="auto">
            <a:xfrm>
              <a:off x="7740321" y="4400854"/>
              <a:ext cx="8087" cy="50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0"/>
                </a:cxn>
                <a:cxn ang="0">
                  <a:pos x="3" y="0"/>
                </a:cxn>
                <a:cxn ang="0">
                  <a:pos x="5" y="0"/>
                </a:cxn>
                <a:cxn ang="0">
                  <a:pos x="6" y="2"/>
                </a:cxn>
                <a:cxn ang="0">
                  <a:pos x="6" y="3"/>
                </a:cxn>
                <a:cxn ang="0">
                  <a:pos x="3" y="5"/>
                </a:cxn>
                <a:cxn ang="0">
                  <a:pos x="2" y="5"/>
                </a:cxn>
                <a:cxn ang="0">
                  <a:pos x="2" y="3"/>
                </a:cxn>
                <a:cxn ang="0">
                  <a:pos x="2" y="5"/>
                </a:cxn>
                <a:cxn ang="0">
                  <a:pos x="2" y="3"/>
                </a:cxn>
                <a:cxn ang="0">
                  <a:pos x="0" y="0"/>
                </a:cxn>
              </a:cxnLst>
              <a:rect l="0" t="0" r="r" b="b"/>
              <a:pathLst>
                <a:path w="6" h="5">
                  <a:moveTo>
                    <a:pt x="0" y="0"/>
                  </a:moveTo>
                  <a:lnTo>
                    <a:pt x="2" y="0"/>
                  </a:lnTo>
                  <a:lnTo>
                    <a:pt x="3" y="0"/>
                  </a:lnTo>
                  <a:lnTo>
                    <a:pt x="5" y="0"/>
                  </a:lnTo>
                  <a:lnTo>
                    <a:pt x="6" y="2"/>
                  </a:lnTo>
                  <a:lnTo>
                    <a:pt x="6" y="3"/>
                  </a:lnTo>
                  <a:lnTo>
                    <a:pt x="3" y="5"/>
                  </a:lnTo>
                  <a:lnTo>
                    <a:pt x="2" y="5"/>
                  </a:lnTo>
                  <a:lnTo>
                    <a:pt x="2" y="3"/>
                  </a:lnTo>
                  <a:lnTo>
                    <a:pt x="2" y="5"/>
                  </a:lnTo>
                  <a:lnTo>
                    <a:pt x="2" y="3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35" name="Freeform 896"/>
            <p:cNvSpPr>
              <a:spLocks/>
            </p:cNvSpPr>
            <p:nvPr/>
          </p:nvSpPr>
          <p:spPr bwMode="auto">
            <a:xfrm>
              <a:off x="7718755" y="4400854"/>
              <a:ext cx="24262" cy="10039"/>
            </a:xfrm>
            <a:custGeom>
              <a:avLst/>
              <a:gdLst/>
              <a:ahLst/>
              <a:cxnLst>
                <a:cxn ang="0">
                  <a:pos x="1" y="10"/>
                </a:cxn>
                <a:cxn ang="0">
                  <a:pos x="0" y="7"/>
                </a:cxn>
                <a:cxn ang="0">
                  <a:pos x="17" y="0"/>
                </a:cxn>
                <a:cxn ang="0">
                  <a:pos x="19" y="3"/>
                </a:cxn>
                <a:cxn ang="0">
                  <a:pos x="1" y="10"/>
                </a:cxn>
              </a:cxnLst>
              <a:rect l="0" t="0" r="r" b="b"/>
              <a:pathLst>
                <a:path w="19" h="10">
                  <a:moveTo>
                    <a:pt x="1" y="10"/>
                  </a:moveTo>
                  <a:lnTo>
                    <a:pt x="0" y="7"/>
                  </a:lnTo>
                  <a:lnTo>
                    <a:pt x="17" y="0"/>
                  </a:lnTo>
                  <a:lnTo>
                    <a:pt x="19" y="3"/>
                  </a:lnTo>
                  <a:lnTo>
                    <a:pt x="1" y="10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36" name="Freeform 897"/>
            <p:cNvSpPr>
              <a:spLocks/>
            </p:cNvSpPr>
            <p:nvPr/>
          </p:nvSpPr>
          <p:spPr bwMode="auto">
            <a:xfrm>
              <a:off x="7718755" y="4400854"/>
              <a:ext cx="24262" cy="10039"/>
            </a:xfrm>
            <a:custGeom>
              <a:avLst/>
              <a:gdLst/>
              <a:ahLst/>
              <a:cxnLst>
                <a:cxn ang="0">
                  <a:pos x="1" y="10"/>
                </a:cxn>
                <a:cxn ang="0">
                  <a:pos x="0" y="7"/>
                </a:cxn>
                <a:cxn ang="0">
                  <a:pos x="17" y="0"/>
                </a:cxn>
                <a:cxn ang="0">
                  <a:pos x="19" y="3"/>
                </a:cxn>
                <a:cxn ang="0">
                  <a:pos x="1" y="10"/>
                </a:cxn>
              </a:cxnLst>
              <a:rect l="0" t="0" r="r" b="b"/>
              <a:pathLst>
                <a:path w="19" h="10">
                  <a:moveTo>
                    <a:pt x="1" y="10"/>
                  </a:moveTo>
                  <a:lnTo>
                    <a:pt x="0" y="7"/>
                  </a:lnTo>
                  <a:lnTo>
                    <a:pt x="17" y="0"/>
                  </a:lnTo>
                  <a:lnTo>
                    <a:pt x="19" y="3"/>
                  </a:lnTo>
                  <a:lnTo>
                    <a:pt x="1" y="10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37" name="Freeform 898"/>
            <p:cNvSpPr>
              <a:spLocks/>
            </p:cNvSpPr>
            <p:nvPr/>
          </p:nvSpPr>
          <p:spPr bwMode="auto">
            <a:xfrm>
              <a:off x="7716059" y="4407881"/>
              <a:ext cx="4043" cy="8031"/>
            </a:xfrm>
            <a:custGeom>
              <a:avLst/>
              <a:gdLst/>
              <a:ahLst/>
              <a:cxnLst>
                <a:cxn ang="0">
                  <a:pos x="2" y="8"/>
                </a:cxn>
                <a:cxn ang="0">
                  <a:pos x="2" y="6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2" y="3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4" y="5"/>
                </a:cxn>
                <a:cxn ang="0">
                  <a:pos x="4" y="5"/>
                </a:cxn>
                <a:cxn ang="0">
                  <a:pos x="4" y="6"/>
                </a:cxn>
                <a:cxn ang="0">
                  <a:pos x="2" y="8"/>
                </a:cxn>
              </a:cxnLst>
              <a:rect l="0" t="0" r="r" b="b"/>
              <a:pathLst>
                <a:path w="4" h="8">
                  <a:moveTo>
                    <a:pt x="2" y="8"/>
                  </a:moveTo>
                  <a:lnTo>
                    <a:pt x="2" y="6"/>
                  </a:lnTo>
                  <a:lnTo>
                    <a:pt x="0" y="6"/>
                  </a:lnTo>
                  <a:lnTo>
                    <a:pt x="0" y="5"/>
                  </a:lnTo>
                  <a:lnTo>
                    <a:pt x="2" y="3"/>
                  </a:lnTo>
                  <a:lnTo>
                    <a:pt x="2" y="2"/>
                  </a:lnTo>
                  <a:lnTo>
                    <a:pt x="2" y="2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6"/>
                  </a:lnTo>
                  <a:lnTo>
                    <a:pt x="2" y="8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38" name="Freeform 899"/>
            <p:cNvSpPr>
              <a:spLocks/>
            </p:cNvSpPr>
            <p:nvPr/>
          </p:nvSpPr>
          <p:spPr bwMode="auto">
            <a:xfrm>
              <a:off x="7716059" y="4407881"/>
              <a:ext cx="4043" cy="8031"/>
            </a:xfrm>
            <a:custGeom>
              <a:avLst/>
              <a:gdLst/>
              <a:ahLst/>
              <a:cxnLst>
                <a:cxn ang="0">
                  <a:pos x="2" y="8"/>
                </a:cxn>
                <a:cxn ang="0">
                  <a:pos x="2" y="6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2" y="3"/>
                </a:cxn>
                <a:cxn ang="0">
                  <a:pos x="2" y="2"/>
                </a:cxn>
                <a:cxn ang="0">
                  <a:pos x="3" y="0"/>
                </a:cxn>
                <a:cxn ang="0">
                  <a:pos x="4" y="3"/>
                </a:cxn>
                <a:cxn ang="0">
                  <a:pos x="4" y="5"/>
                </a:cxn>
                <a:cxn ang="0">
                  <a:pos x="4" y="6"/>
                </a:cxn>
                <a:cxn ang="0">
                  <a:pos x="2" y="8"/>
                </a:cxn>
              </a:cxnLst>
              <a:rect l="0" t="0" r="r" b="b"/>
              <a:pathLst>
                <a:path w="4" h="8">
                  <a:moveTo>
                    <a:pt x="2" y="8"/>
                  </a:moveTo>
                  <a:lnTo>
                    <a:pt x="2" y="6"/>
                  </a:lnTo>
                  <a:lnTo>
                    <a:pt x="0" y="6"/>
                  </a:lnTo>
                  <a:lnTo>
                    <a:pt x="0" y="5"/>
                  </a:lnTo>
                  <a:lnTo>
                    <a:pt x="2" y="3"/>
                  </a:lnTo>
                  <a:lnTo>
                    <a:pt x="2" y="2"/>
                  </a:lnTo>
                  <a:lnTo>
                    <a:pt x="3" y="0"/>
                  </a:lnTo>
                  <a:lnTo>
                    <a:pt x="4" y="3"/>
                  </a:lnTo>
                  <a:lnTo>
                    <a:pt x="4" y="5"/>
                  </a:lnTo>
                  <a:lnTo>
                    <a:pt x="4" y="6"/>
                  </a:lnTo>
                  <a:lnTo>
                    <a:pt x="2" y="8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39" name="Freeform 900"/>
            <p:cNvSpPr>
              <a:spLocks/>
            </p:cNvSpPr>
            <p:nvPr/>
          </p:nvSpPr>
          <p:spPr bwMode="auto">
            <a:xfrm>
              <a:off x="7780757" y="4386800"/>
              <a:ext cx="8087" cy="6023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3" y="1"/>
                </a:cxn>
                <a:cxn ang="0">
                  <a:pos x="4" y="1"/>
                </a:cxn>
                <a:cxn ang="0">
                  <a:pos x="4" y="1"/>
                </a:cxn>
                <a:cxn ang="0">
                  <a:pos x="6" y="3"/>
                </a:cxn>
                <a:cxn ang="0">
                  <a:pos x="6" y="4"/>
                </a:cxn>
                <a:cxn ang="0">
                  <a:pos x="7" y="4"/>
                </a:cxn>
                <a:cxn ang="0">
                  <a:pos x="3" y="6"/>
                </a:cxn>
                <a:cxn ang="0">
                  <a:pos x="3" y="6"/>
                </a:cxn>
                <a:cxn ang="0">
                  <a:pos x="3" y="6"/>
                </a:cxn>
                <a:cxn ang="0">
                  <a:pos x="3" y="4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0" y="4"/>
                </a:cxn>
                <a:cxn ang="0">
                  <a:pos x="0" y="1"/>
                </a:cxn>
              </a:cxnLst>
              <a:rect l="0" t="0" r="r" b="b"/>
              <a:pathLst>
                <a:path w="7" h="6">
                  <a:moveTo>
                    <a:pt x="0" y="1"/>
                  </a:moveTo>
                  <a:lnTo>
                    <a:pt x="0" y="1"/>
                  </a:lnTo>
                  <a:lnTo>
                    <a:pt x="2" y="0"/>
                  </a:lnTo>
                  <a:lnTo>
                    <a:pt x="3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6" y="3"/>
                  </a:lnTo>
                  <a:lnTo>
                    <a:pt x="6" y="4"/>
                  </a:lnTo>
                  <a:lnTo>
                    <a:pt x="7" y="4"/>
                  </a:lnTo>
                  <a:lnTo>
                    <a:pt x="3" y="6"/>
                  </a:lnTo>
                  <a:lnTo>
                    <a:pt x="3" y="6"/>
                  </a:lnTo>
                  <a:lnTo>
                    <a:pt x="3" y="6"/>
                  </a:lnTo>
                  <a:lnTo>
                    <a:pt x="3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40" name="Freeform 901"/>
            <p:cNvSpPr>
              <a:spLocks/>
            </p:cNvSpPr>
            <p:nvPr/>
          </p:nvSpPr>
          <p:spPr bwMode="auto">
            <a:xfrm>
              <a:off x="7780757" y="4386800"/>
              <a:ext cx="8087" cy="6023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2" y="0"/>
                </a:cxn>
                <a:cxn ang="0">
                  <a:pos x="3" y="1"/>
                </a:cxn>
                <a:cxn ang="0">
                  <a:pos x="4" y="1"/>
                </a:cxn>
                <a:cxn ang="0">
                  <a:pos x="6" y="3"/>
                </a:cxn>
                <a:cxn ang="0">
                  <a:pos x="6" y="4"/>
                </a:cxn>
                <a:cxn ang="0">
                  <a:pos x="7" y="4"/>
                </a:cxn>
                <a:cxn ang="0">
                  <a:pos x="3" y="6"/>
                </a:cxn>
                <a:cxn ang="0">
                  <a:pos x="3" y="4"/>
                </a:cxn>
                <a:cxn ang="0">
                  <a:pos x="2" y="4"/>
                </a:cxn>
                <a:cxn ang="0">
                  <a:pos x="0" y="4"/>
                </a:cxn>
                <a:cxn ang="0">
                  <a:pos x="0" y="1"/>
                </a:cxn>
              </a:cxnLst>
              <a:rect l="0" t="0" r="r" b="b"/>
              <a:pathLst>
                <a:path w="7" h="6">
                  <a:moveTo>
                    <a:pt x="0" y="1"/>
                  </a:moveTo>
                  <a:lnTo>
                    <a:pt x="2" y="0"/>
                  </a:lnTo>
                  <a:lnTo>
                    <a:pt x="3" y="1"/>
                  </a:lnTo>
                  <a:lnTo>
                    <a:pt x="4" y="1"/>
                  </a:lnTo>
                  <a:lnTo>
                    <a:pt x="6" y="3"/>
                  </a:lnTo>
                  <a:lnTo>
                    <a:pt x="6" y="4"/>
                  </a:lnTo>
                  <a:lnTo>
                    <a:pt x="7" y="4"/>
                  </a:lnTo>
                  <a:lnTo>
                    <a:pt x="3" y="6"/>
                  </a:lnTo>
                  <a:lnTo>
                    <a:pt x="3" y="4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1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41" name="Freeform 902"/>
            <p:cNvSpPr>
              <a:spLocks/>
            </p:cNvSpPr>
            <p:nvPr/>
          </p:nvSpPr>
          <p:spPr bwMode="auto">
            <a:xfrm>
              <a:off x="7760539" y="4387803"/>
              <a:ext cx="20219" cy="9035"/>
            </a:xfrm>
            <a:custGeom>
              <a:avLst/>
              <a:gdLst/>
              <a:ahLst/>
              <a:cxnLst>
                <a:cxn ang="0">
                  <a:pos x="2" y="9"/>
                </a:cxn>
                <a:cxn ang="0">
                  <a:pos x="0" y="6"/>
                </a:cxn>
                <a:cxn ang="0">
                  <a:pos x="16" y="0"/>
                </a:cxn>
                <a:cxn ang="0">
                  <a:pos x="16" y="3"/>
                </a:cxn>
                <a:cxn ang="0">
                  <a:pos x="2" y="9"/>
                </a:cxn>
              </a:cxnLst>
              <a:rect l="0" t="0" r="r" b="b"/>
              <a:pathLst>
                <a:path w="16" h="9">
                  <a:moveTo>
                    <a:pt x="2" y="9"/>
                  </a:moveTo>
                  <a:lnTo>
                    <a:pt x="0" y="6"/>
                  </a:lnTo>
                  <a:lnTo>
                    <a:pt x="16" y="0"/>
                  </a:lnTo>
                  <a:lnTo>
                    <a:pt x="16" y="3"/>
                  </a:lnTo>
                  <a:lnTo>
                    <a:pt x="2" y="9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42" name="Freeform 903"/>
            <p:cNvSpPr>
              <a:spLocks/>
            </p:cNvSpPr>
            <p:nvPr/>
          </p:nvSpPr>
          <p:spPr bwMode="auto">
            <a:xfrm>
              <a:off x="7760539" y="4387803"/>
              <a:ext cx="20219" cy="9035"/>
            </a:xfrm>
            <a:custGeom>
              <a:avLst/>
              <a:gdLst/>
              <a:ahLst/>
              <a:cxnLst>
                <a:cxn ang="0">
                  <a:pos x="2" y="9"/>
                </a:cxn>
                <a:cxn ang="0">
                  <a:pos x="0" y="6"/>
                </a:cxn>
                <a:cxn ang="0">
                  <a:pos x="16" y="0"/>
                </a:cxn>
                <a:cxn ang="0">
                  <a:pos x="16" y="3"/>
                </a:cxn>
                <a:cxn ang="0">
                  <a:pos x="2" y="9"/>
                </a:cxn>
              </a:cxnLst>
              <a:rect l="0" t="0" r="r" b="b"/>
              <a:pathLst>
                <a:path w="16" h="9">
                  <a:moveTo>
                    <a:pt x="2" y="9"/>
                  </a:moveTo>
                  <a:lnTo>
                    <a:pt x="0" y="6"/>
                  </a:lnTo>
                  <a:lnTo>
                    <a:pt x="16" y="0"/>
                  </a:lnTo>
                  <a:lnTo>
                    <a:pt x="16" y="3"/>
                  </a:lnTo>
                  <a:lnTo>
                    <a:pt x="2" y="9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43" name="Freeform 904"/>
            <p:cNvSpPr>
              <a:spLocks/>
            </p:cNvSpPr>
            <p:nvPr/>
          </p:nvSpPr>
          <p:spPr bwMode="auto">
            <a:xfrm>
              <a:off x="7755147" y="4393826"/>
              <a:ext cx="8087" cy="9035"/>
            </a:xfrm>
            <a:custGeom>
              <a:avLst/>
              <a:gdLst/>
              <a:ahLst/>
              <a:cxnLst>
                <a:cxn ang="0">
                  <a:pos x="1" y="9"/>
                </a:cxn>
                <a:cxn ang="0">
                  <a:pos x="1" y="7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1" y="4"/>
                </a:cxn>
                <a:cxn ang="0">
                  <a:pos x="1" y="3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4" y="0"/>
                </a:cxn>
                <a:cxn ang="0">
                  <a:pos x="6" y="3"/>
                </a:cxn>
                <a:cxn ang="0">
                  <a:pos x="6" y="4"/>
                </a:cxn>
                <a:cxn ang="0">
                  <a:pos x="4" y="4"/>
                </a:cxn>
                <a:cxn ang="0">
                  <a:pos x="4" y="6"/>
                </a:cxn>
                <a:cxn ang="0">
                  <a:pos x="4" y="6"/>
                </a:cxn>
                <a:cxn ang="0">
                  <a:pos x="4" y="6"/>
                </a:cxn>
                <a:cxn ang="0">
                  <a:pos x="6" y="7"/>
                </a:cxn>
                <a:cxn ang="0">
                  <a:pos x="1" y="9"/>
                </a:cxn>
              </a:cxnLst>
              <a:rect l="0" t="0" r="r" b="b"/>
              <a:pathLst>
                <a:path w="6" h="9">
                  <a:moveTo>
                    <a:pt x="1" y="9"/>
                  </a:moveTo>
                  <a:lnTo>
                    <a:pt x="1" y="7"/>
                  </a:lnTo>
                  <a:lnTo>
                    <a:pt x="0" y="6"/>
                  </a:lnTo>
                  <a:lnTo>
                    <a:pt x="0" y="4"/>
                  </a:lnTo>
                  <a:lnTo>
                    <a:pt x="1" y="4"/>
                  </a:lnTo>
                  <a:lnTo>
                    <a:pt x="1" y="3"/>
                  </a:lnTo>
                  <a:lnTo>
                    <a:pt x="3" y="1"/>
                  </a:lnTo>
                  <a:lnTo>
                    <a:pt x="3" y="1"/>
                  </a:lnTo>
                  <a:lnTo>
                    <a:pt x="4" y="0"/>
                  </a:lnTo>
                  <a:lnTo>
                    <a:pt x="6" y="3"/>
                  </a:lnTo>
                  <a:lnTo>
                    <a:pt x="6" y="4"/>
                  </a:lnTo>
                  <a:lnTo>
                    <a:pt x="4" y="4"/>
                  </a:lnTo>
                  <a:lnTo>
                    <a:pt x="4" y="6"/>
                  </a:lnTo>
                  <a:lnTo>
                    <a:pt x="4" y="6"/>
                  </a:lnTo>
                  <a:lnTo>
                    <a:pt x="4" y="6"/>
                  </a:lnTo>
                  <a:lnTo>
                    <a:pt x="6" y="7"/>
                  </a:lnTo>
                  <a:lnTo>
                    <a:pt x="1" y="9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44" name="Freeform 905"/>
            <p:cNvSpPr>
              <a:spLocks/>
            </p:cNvSpPr>
            <p:nvPr/>
          </p:nvSpPr>
          <p:spPr bwMode="auto">
            <a:xfrm>
              <a:off x="7755147" y="4393826"/>
              <a:ext cx="8087" cy="9035"/>
            </a:xfrm>
            <a:custGeom>
              <a:avLst/>
              <a:gdLst/>
              <a:ahLst/>
              <a:cxnLst>
                <a:cxn ang="0">
                  <a:pos x="1" y="9"/>
                </a:cxn>
                <a:cxn ang="0">
                  <a:pos x="1" y="7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1" y="4"/>
                </a:cxn>
                <a:cxn ang="0">
                  <a:pos x="1" y="3"/>
                </a:cxn>
                <a:cxn ang="0">
                  <a:pos x="3" y="1"/>
                </a:cxn>
                <a:cxn ang="0">
                  <a:pos x="4" y="0"/>
                </a:cxn>
                <a:cxn ang="0">
                  <a:pos x="6" y="3"/>
                </a:cxn>
                <a:cxn ang="0">
                  <a:pos x="6" y="4"/>
                </a:cxn>
                <a:cxn ang="0">
                  <a:pos x="4" y="4"/>
                </a:cxn>
                <a:cxn ang="0">
                  <a:pos x="4" y="6"/>
                </a:cxn>
                <a:cxn ang="0">
                  <a:pos x="6" y="7"/>
                </a:cxn>
                <a:cxn ang="0">
                  <a:pos x="1" y="9"/>
                </a:cxn>
              </a:cxnLst>
              <a:rect l="0" t="0" r="r" b="b"/>
              <a:pathLst>
                <a:path w="6" h="9">
                  <a:moveTo>
                    <a:pt x="1" y="9"/>
                  </a:moveTo>
                  <a:lnTo>
                    <a:pt x="1" y="7"/>
                  </a:lnTo>
                  <a:lnTo>
                    <a:pt x="0" y="6"/>
                  </a:lnTo>
                  <a:lnTo>
                    <a:pt x="0" y="4"/>
                  </a:lnTo>
                  <a:lnTo>
                    <a:pt x="1" y="4"/>
                  </a:lnTo>
                  <a:lnTo>
                    <a:pt x="1" y="3"/>
                  </a:lnTo>
                  <a:lnTo>
                    <a:pt x="3" y="1"/>
                  </a:lnTo>
                  <a:lnTo>
                    <a:pt x="4" y="0"/>
                  </a:lnTo>
                  <a:lnTo>
                    <a:pt x="6" y="3"/>
                  </a:lnTo>
                  <a:lnTo>
                    <a:pt x="6" y="4"/>
                  </a:lnTo>
                  <a:lnTo>
                    <a:pt x="4" y="4"/>
                  </a:lnTo>
                  <a:lnTo>
                    <a:pt x="4" y="6"/>
                  </a:lnTo>
                  <a:lnTo>
                    <a:pt x="6" y="7"/>
                  </a:lnTo>
                  <a:lnTo>
                    <a:pt x="1" y="9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45" name="Freeform 906"/>
            <p:cNvSpPr>
              <a:spLocks/>
            </p:cNvSpPr>
            <p:nvPr/>
          </p:nvSpPr>
          <p:spPr bwMode="auto">
            <a:xfrm>
              <a:off x="7817150" y="4373749"/>
              <a:ext cx="10783" cy="602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0"/>
                </a:cxn>
                <a:cxn ang="0">
                  <a:pos x="3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6" y="1"/>
                </a:cxn>
                <a:cxn ang="0">
                  <a:pos x="6" y="1"/>
                </a:cxn>
                <a:cxn ang="0">
                  <a:pos x="8" y="3"/>
                </a:cxn>
                <a:cxn ang="0">
                  <a:pos x="8" y="3"/>
                </a:cxn>
                <a:cxn ang="0">
                  <a:pos x="3" y="6"/>
                </a:cxn>
                <a:cxn ang="0">
                  <a:pos x="3" y="4"/>
                </a:cxn>
                <a:cxn ang="0">
                  <a:pos x="3" y="4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0" y="0"/>
                </a:cxn>
              </a:cxnLst>
              <a:rect l="0" t="0" r="r" b="b"/>
              <a:pathLst>
                <a:path w="8" h="6">
                  <a:moveTo>
                    <a:pt x="0" y="0"/>
                  </a:moveTo>
                  <a:lnTo>
                    <a:pt x="2" y="0"/>
                  </a:lnTo>
                  <a:lnTo>
                    <a:pt x="3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6" y="1"/>
                  </a:lnTo>
                  <a:lnTo>
                    <a:pt x="6" y="1"/>
                  </a:lnTo>
                  <a:lnTo>
                    <a:pt x="8" y="3"/>
                  </a:lnTo>
                  <a:lnTo>
                    <a:pt x="8" y="3"/>
                  </a:lnTo>
                  <a:lnTo>
                    <a:pt x="3" y="6"/>
                  </a:lnTo>
                  <a:lnTo>
                    <a:pt x="3" y="4"/>
                  </a:lnTo>
                  <a:lnTo>
                    <a:pt x="3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46" name="Freeform 907"/>
            <p:cNvSpPr>
              <a:spLocks/>
            </p:cNvSpPr>
            <p:nvPr/>
          </p:nvSpPr>
          <p:spPr bwMode="auto">
            <a:xfrm>
              <a:off x="7817150" y="4373749"/>
              <a:ext cx="10783" cy="602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0"/>
                </a:cxn>
                <a:cxn ang="0">
                  <a:pos x="3" y="0"/>
                </a:cxn>
                <a:cxn ang="0">
                  <a:pos x="5" y="0"/>
                </a:cxn>
                <a:cxn ang="0">
                  <a:pos x="6" y="1"/>
                </a:cxn>
                <a:cxn ang="0">
                  <a:pos x="8" y="3"/>
                </a:cxn>
                <a:cxn ang="0">
                  <a:pos x="3" y="6"/>
                </a:cxn>
                <a:cxn ang="0">
                  <a:pos x="3" y="4"/>
                </a:cxn>
                <a:cxn ang="0">
                  <a:pos x="2" y="4"/>
                </a:cxn>
                <a:cxn ang="0">
                  <a:pos x="0" y="0"/>
                </a:cxn>
              </a:cxnLst>
              <a:rect l="0" t="0" r="r" b="b"/>
              <a:pathLst>
                <a:path w="8" h="6">
                  <a:moveTo>
                    <a:pt x="0" y="0"/>
                  </a:moveTo>
                  <a:lnTo>
                    <a:pt x="2" y="0"/>
                  </a:lnTo>
                  <a:lnTo>
                    <a:pt x="3" y="0"/>
                  </a:lnTo>
                  <a:lnTo>
                    <a:pt x="5" y="0"/>
                  </a:lnTo>
                  <a:lnTo>
                    <a:pt x="6" y="1"/>
                  </a:lnTo>
                  <a:lnTo>
                    <a:pt x="8" y="3"/>
                  </a:lnTo>
                  <a:lnTo>
                    <a:pt x="3" y="6"/>
                  </a:lnTo>
                  <a:lnTo>
                    <a:pt x="3" y="4"/>
                  </a:lnTo>
                  <a:lnTo>
                    <a:pt x="2" y="4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47" name="Freeform 908"/>
            <p:cNvSpPr>
              <a:spLocks/>
            </p:cNvSpPr>
            <p:nvPr/>
          </p:nvSpPr>
          <p:spPr bwMode="auto">
            <a:xfrm>
              <a:off x="7798279" y="4373749"/>
              <a:ext cx="21566" cy="10039"/>
            </a:xfrm>
            <a:custGeom>
              <a:avLst/>
              <a:gdLst/>
              <a:ahLst/>
              <a:cxnLst>
                <a:cxn ang="0">
                  <a:pos x="1" y="10"/>
                </a:cxn>
                <a:cxn ang="0">
                  <a:pos x="0" y="7"/>
                </a:cxn>
                <a:cxn ang="0">
                  <a:pos x="15" y="0"/>
                </a:cxn>
                <a:cxn ang="0">
                  <a:pos x="17" y="4"/>
                </a:cxn>
                <a:cxn ang="0">
                  <a:pos x="1" y="10"/>
                </a:cxn>
              </a:cxnLst>
              <a:rect l="0" t="0" r="r" b="b"/>
              <a:pathLst>
                <a:path w="17" h="10">
                  <a:moveTo>
                    <a:pt x="1" y="10"/>
                  </a:moveTo>
                  <a:lnTo>
                    <a:pt x="0" y="7"/>
                  </a:lnTo>
                  <a:lnTo>
                    <a:pt x="15" y="0"/>
                  </a:lnTo>
                  <a:lnTo>
                    <a:pt x="17" y="4"/>
                  </a:lnTo>
                  <a:lnTo>
                    <a:pt x="1" y="10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48" name="Freeform 909"/>
            <p:cNvSpPr>
              <a:spLocks/>
            </p:cNvSpPr>
            <p:nvPr/>
          </p:nvSpPr>
          <p:spPr bwMode="auto">
            <a:xfrm>
              <a:off x="7798279" y="4373749"/>
              <a:ext cx="21566" cy="10039"/>
            </a:xfrm>
            <a:custGeom>
              <a:avLst/>
              <a:gdLst/>
              <a:ahLst/>
              <a:cxnLst>
                <a:cxn ang="0">
                  <a:pos x="1" y="10"/>
                </a:cxn>
                <a:cxn ang="0">
                  <a:pos x="0" y="7"/>
                </a:cxn>
                <a:cxn ang="0">
                  <a:pos x="15" y="0"/>
                </a:cxn>
                <a:cxn ang="0">
                  <a:pos x="17" y="4"/>
                </a:cxn>
                <a:cxn ang="0">
                  <a:pos x="1" y="10"/>
                </a:cxn>
              </a:cxnLst>
              <a:rect l="0" t="0" r="r" b="b"/>
              <a:pathLst>
                <a:path w="17" h="10">
                  <a:moveTo>
                    <a:pt x="1" y="10"/>
                  </a:moveTo>
                  <a:lnTo>
                    <a:pt x="0" y="7"/>
                  </a:lnTo>
                  <a:lnTo>
                    <a:pt x="15" y="0"/>
                  </a:lnTo>
                  <a:lnTo>
                    <a:pt x="17" y="4"/>
                  </a:lnTo>
                  <a:lnTo>
                    <a:pt x="1" y="10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49" name="Freeform 910"/>
            <p:cNvSpPr>
              <a:spLocks/>
            </p:cNvSpPr>
            <p:nvPr/>
          </p:nvSpPr>
          <p:spPr bwMode="auto">
            <a:xfrm>
              <a:off x="7795583" y="4380777"/>
              <a:ext cx="4044" cy="7027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0" y="7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2"/>
                </a:cxn>
                <a:cxn ang="0">
                  <a:pos x="1" y="2"/>
                </a:cxn>
                <a:cxn ang="0">
                  <a:pos x="3" y="0"/>
                </a:cxn>
                <a:cxn ang="0">
                  <a:pos x="4" y="3"/>
                </a:cxn>
                <a:cxn ang="0">
                  <a:pos x="4" y="4"/>
                </a:cxn>
                <a:cxn ang="0">
                  <a:pos x="3" y="6"/>
                </a:cxn>
                <a:cxn ang="0">
                  <a:pos x="3" y="6"/>
                </a:cxn>
                <a:cxn ang="0">
                  <a:pos x="0" y="7"/>
                </a:cxn>
              </a:cxnLst>
              <a:rect l="0" t="0" r="r" b="b"/>
              <a:pathLst>
                <a:path w="4" h="7">
                  <a:moveTo>
                    <a:pt x="0" y="7"/>
                  </a:moveTo>
                  <a:lnTo>
                    <a:pt x="0" y="7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1" y="2"/>
                  </a:lnTo>
                  <a:lnTo>
                    <a:pt x="3" y="0"/>
                  </a:lnTo>
                  <a:lnTo>
                    <a:pt x="4" y="3"/>
                  </a:lnTo>
                  <a:lnTo>
                    <a:pt x="4" y="4"/>
                  </a:lnTo>
                  <a:lnTo>
                    <a:pt x="3" y="6"/>
                  </a:lnTo>
                  <a:lnTo>
                    <a:pt x="3" y="6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0" name="Freeform 911"/>
            <p:cNvSpPr>
              <a:spLocks/>
            </p:cNvSpPr>
            <p:nvPr/>
          </p:nvSpPr>
          <p:spPr bwMode="auto">
            <a:xfrm>
              <a:off x="7795583" y="4380777"/>
              <a:ext cx="4044" cy="7027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0" y="3"/>
                </a:cxn>
                <a:cxn ang="0">
                  <a:pos x="0" y="2"/>
                </a:cxn>
                <a:cxn ang="0">
                  <a:pos x="1" y="2"/>
                </a:cxn>
                <a:cxn ang="0">
                  <a:pos x="3" y="0"/>
                </a:cxn>
                <a:cxn ang="0">
                  <a:pos x="4" y="3"/>
                </a:cxn>
                <a:cxn ang="0">
                  <a:pos x="4" y="4"/>
                </a:cxn>
                <a:cxn ang="0">
                  <a:pos x="3" y="6"/>
                </a:cxn>
                <a:cxn ang="0">
                  <a:pos x="0" y="7"/>
                </a:cxn>
              </a:cxnLst>
              <a:rect l="0" t="0" r="r" b="b"/>
              <a:pathLst>
                <a:path w="4" h="7">
                  <a:moveTo>
                    <a:pt x="0" y="7"/>
                  </a:moveTo>
                  <a:lnTo>
                    <a:pt x="0" y="6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1" y="2"/>
                  </a:lnTo>
                  <a:lnTo>
                    <a:pt x="3" y="0"/>
                  </a:lnTo>
                  <a:lnTo>
                    <a:pt x="4" y="3"/>
                  </a:lnTo>
                  <a:lnTo>
                    <a:pt x="4" y="4"/>
                  </a:lnTo>
                  <a:lnTo>
                    <a:pt x="3" y="6"/>
                  </a:lnTo>
                  <a:lnTo>
                    <a:pt x="0" y="7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1" name="Freeform 912"/>
            <p:cNvSpPr>
              <a:spLocks/>
            </p:cNvSpPr>
            <p:nvPr/>
          </p:nvSpPr>
          <p:spPr bwMode="auto">
            <a:xfrm>
              <a:off x="7566444" y="4447031"/>
              <a:ext cx="14827" cy="13050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9" y="3"/>
                </a:cxn>
                <a:cxn ang="0">
                  <a:pos x="11" y="5"/>
                </a:cxn>
                <a:cxn ang="0">
                  <a:pos x="11" y="6"/>
                </a:cxn>
                <a:cxn ang="0">
                  <a:pos x="11" y="8"/>
                </a:cxn>
                <a:cxn ang="0">
                  <a:pos x="11" y="8"/>
                </a:cxn>
                <a:cxn ang="0">
                  <a:pos x="11" y="8"/>
                </a:cxn>
                <a:cxn ang="0">
                  <a:pos x="12" y="9"/>
                </a:cxn>
                <a:cxn ang="0">
                  <a:pos x="12" y="11"/>
                </a:cxn>
                <a:cxn ang="0">
                  <a:pos x="5" y="13"/>
                </a:cxn>
                <a:cxn ang="0">
                  <a:pos x="5" y="12"/>
                </a:cxn>
                <a:cxn ang="0">
                  <a:pos x="3" y="11"/>
                </a:cxn>
                <a:cxn ang="0">
                  <a:pos x="3" y="11"/>
                </a:cxn>
                <a:cxn ang="0">
                  <a:pos x="3" y="11"/>
                </a:cxn>
                <a:cxn ang="0">
                  <a:pos x="3" y="9"/>
                </a:cxn>
                <a:cxn ang="0">
                  <a:pos x="3" y="8"/>
                </a:cxn>
                <a:cxn ang="0">
                  <a:pos x="2" y="6"/>
                </a:cxn>
                <a:cxn ang="0">
                  <a:pos x="0" y="5"/>
                </a:cxn>
                <a:cxn ang="0">
                  <a:pos x="8" y="0"/>
                </a:cxn>
              </a:cxnLst>
              <a:rect l="0" t="0" r="r" b="b"/>
              <a:pathLst>
                <a:path w="12" h="13">
                  <a:moveTo>
                    <a:pt x="8" y="0"/>
                  </a:moveTo>
                  <a:lnTo>
                    <a:pt x="9" y="3"/>
                  </a:lnTo>
                  <a:lnTo>
                    <a:pt x="11" y="5"/>
                  </a:lnTo>
                  <a:lnTo>
                    <a:pt x="11" y="6"/>
                  </a:lnTo>
                  <a:lnTo>
                    <a:pt x="11" y="8"/>
                  </a:lnTo>
                  <a:lnTo>
                    <a:pt x="11" y="8"/>
                  </a:lnTo>
                  <a:lnTo>
                    <a:pt x="11" y="8"/>
                  </a:lnTo>
                  <a:lnTo>
                    <a:pt x="12" y="9"/>
                  </a:lnTo>
                  <a:lnTo>
                    <a:pt x="12" y="11"/>
                  </a:lnTo>
                  <a:lnTo>
                    <a:pt x="5" y="13"/>
                  </a:lnTo>
                  <a:lnTo>
                    <a:pt x="5" y="12"/>
                  </a:lnTo>
                  <a:lnTo>
                    <a:pt x="3" y="11"/>
                  </a:lnTo>
                  <a:lnTo>
                    <a:pt x="3" y="11"/>
                  </a:lnTo>
                  <a:lnTo>
                    <a:pt x="3" y="11"/>
                  </a:lnTo>
                  <a:lnTo>
                    <a:pt x="3" y="9"/>
                  </a:lnTo>
                  <a:lnTo>
                    <a:pt x="3" y="8"/>
                  </a:lnTo>
                  <a:lnTo>
                    <a:pt x="2" y="6"/>
                  </a:lnTo>
                  <a:lnTo>
                    <a:pt x="0" y="5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2" name="Freeform 913"/>
            <p:cNvSpPr>
              <a:spLocks/>
            </p:cNvSpPr>
            <p:nvPr/>
          </p:nvSpPr>
          <p:spPr bwMode="auto">
            <a:xfrm>
              <a:off x="7566444" y="4447031"/>
              <a:ext cx="14827" cy="13050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9" y="3"/>
                </a:cxn>
                <a:cxn ang="0">
                  <a:pos x="11" y="5"/>
                </a:cxn>
                <a:cxn ang="0">
                  <a:pos x="11" y="6"/>
                </a:cxn>
                <a:cxn ang="0">
                  <a:pos x="11" y="8"/>
                </a:cxn>
                <a:cxn ang="0">
                  <a:pos x="12" y="9"/>
                </a:cxn>
                <a:cxn ang="0">
                  <a:pos x="12" y="11"/>
                </a:cxn>
                <a:cxn ang="0">
                  <a:pos x="5" y="13"/>
                </a:cxn>
                <a:cxn ang="0">
                  <a:pos x="5" y="12"/>
                </a:cxn>
                <a:cxn ang="0">
                  <a:pos x="3" y="11"/>
                </a:cxn>
                <a:cxn ang="0">
                  <a:pos x="3" y="9"/>
                </a:cxn>
                <a:cxn ang="0">
                  <a:pos x="3" y="8"/>
                </a:cxn>
                <a:cxn ang="0">
                  <a:pos x="2" y="6"/>
                </a:cxn>
                <a:cxn ang="0">
                  <a:pos x="0" y="5"/>
                </a:cxn>
                <a:cxn ang="0">
                  <a:pos x="8" y="0"/>
                </a:cxn>
              </a:cxnLst>
              <a:rect l="0" t="0" r="r" b="b"/>
              <a:pathLst>
                <a:path w="12" h="13">
                  <a:moveTo>
                    <a:pt x="8" y="0"/>
                  </a:moveTo>
                  <a:lnTo>
                    <a:pt x="9" y="3"/>
                  </a:lnTo>
                  <a:lnTo>
                    <a:pt x="11" y="5"/>
                  </a:lnTo>
                  <a:lnTo>
                    <a:pt x="11" y="6"/>
                  </a:lnTo>
                  <a:lnTo>
                    <a:pt x="11" y="8"/>
                  </a:lnTo>
                  <a:lnTo>
                    <a:pt x="12" y="9"/>
                  </a:lnTo>
                  <a:lnTo>
                    <a:pt x="12" y="11"/>
                  </a:lnTo>
                  <a:lnTo>
                    <a:pt x="5" y="13"/>
                  </a:lnTo>
                  <a:lnTo>
                    <a:pt x="5" y="12"/>
                  </a:lnTo>
                  <a:lnTo>
                    <a:pt x="3" y="11"/>
                  </a:lnTo>
                  <a:lnTo>
                    <a:pt x="3" y="9"/>
                  </a:lnTo>
                  <a:lnTo>
                    <a:pt x="3" y="8"/>
                  </a:lnTo>
                  <a:lnTo>
                    <a:pt x="2" y="6"/>
                  </a:lnTo>
                  <a:lnTo>
                    <a:pt x="0" y="5"/>
                  </a:lnTo>
                  <a:lnTo>
                    <a:pt x="8" y="0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3" name="Freeform 914"/>
            <p:cNvSpPr>
              <a:spLocks/>
            </p:cNvSpPr>
            <p:nvPr/>
          </p:nvSpPr>
          <p:spPr bwMode="auto">
            <a:xfrm>
              <a:off x="7563749" y="4422939"/>
              <a:ext cx="21566" cy="29112"/>
            </a:xfrm>
            <a:custGeom>
              <a:avLst/>
              <a:gdLst/>
              <a:ahLst/>
              <a:cxnLst>
                <a:cxn ang="0">
                  <a:pos x="17" y="7"/>
                </a:cxn>
                <a:cxn ang="0">
                  <a:pos x="11" y="10"/>
                </a:cxn>
                <a:cxn ang="0">
                  <a:pos x="10" y="11"/>
                </a:cxn>
                <a:cxn ang="0">
                  <a:pos x="8" y="13"/>
                </a:cxn>
                <a:cxn ang="0">
                  <a:pos x="7" y="14"/>
                </a:cxn>
                <a:cxn ang="0">
                  <a:pos x="7" y="17"/>
                </a:cxn>
                <a:cxn ang="0">
                  <a:pos x="7" y="20"/>
                </a:cxn>
                <a:cxn ang="0">
                  <a:pos x="8" y="22"/>
                </a:cxn>
                <a:cxn ang="0">
                  <a:pos x="10" y="24"/>
                </a:cxn>
                <a:cxn ang="0">
                  <a:pos x="2" y="29"/>
                </a:cxn>
                <a:cxn ang="0">
                  <a:pos x="1" y="24"/>
                </a:cxn>
                <a:cxn ang="0">
                  <a:pos x="0" y="22"/>
                </a:cxn>
                <a:cxn ang="0">
                  <a:pos x="0" y="17"/>
                </a:cxn>
                <a:cxn ang="0">
                  <a:pos x="0" y="14"/>
                </a:cxn>
                <a:cxn ang="0">
                  <a:pos x="1" y="10"/>
                </a:cxn>
                <a:cxn ang="0">
                  <a:pos x="4" y="6"/>
                </a:cxn>
                <a:cxn ang="0">
                  <a:pos x="8" y="3"/>
                </a:cxn>
                <a:cxn ang="0">
                  <a:pos x="14" y="0"/>
                </a:cxn>
                <a:cxn ang="0">
                  <a:pos x="17" y="7"/>
                </a:cxn>
              </a:cxnLst>
              <a:rect l="0" t="0" r="r" b="b"/>
              <a:pathLst>
                <a:path w="17" h="29">
                  <a:moveTo>
                    <a:pt x="17" y="7"/>
                  </a:moveTo>
                  <a:lnTo>
                    <a:pt x="11" y="10"/>
                  </a:lnTo>
                  <a:lnTo>
                    <a:pt x="10" y="11"/>
                  </a:lnTo>
                  <a:lnTo>
                    <a:pt x="8" y="13"/>
                  </a:lnTo>
                  <a:lnTo>
                    <a:pt x="7" y="14"/>
                  </a:lnTo>
                  <a:lnTo>
                    <a:pt x="7" y="17"/>
                  </a:lnTo>
                  <a:lnTo>
                    <a:pt x="7" y="20"/>
                  </a:lnTo>
                  <a:lnTo>
                    <a:pt x="8" y="22"/>
                  </a:lnTo>
                  <a:lnTo>
                    <a:pt x="10" y="24"/>
                  </a:lnTo>
                  <a:lnTo>
                    <a:pt x="2" y="29"/>
                  </a:lnTo>
                  <a:lnTo>
                    <a:pt x="1" y="24"/>
                  </a:lnTo>
                  <a:lnTo>
                    <a:pt x="0" y="22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1" y="10"/>
                  </a:lnTo>
                  <a:lnTo>
                    <a:pt x="4" y="6"/>
                  </a:lnTo>
                  <a:lnTo>
                    <a:pt x="8" y="3"/>
                  </a:lnTo>
                  <a:lnTo>
                    <a:pt x="14" y="0"/>
                  </a:lnTo>
                  <a:lnTo>
                    <a:pt x="17" y="7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4" name="Freeform 915"/>
            <p:cNvSpPr>
              <a:spLocks/>
            </p:cNvSpPr>
            <p:nvPr/>
          </p:nvSpPr>
          <p:spPr bwMode="auto">
            <a:xfrm>
              <a:off x="7563749" y="4422939"/>
              <a:ext cx="21566" cy="29112"/>
            </a:xfrm>
            <a:custGeom>
              <a:avLst/>
              <a:gdLst/>
              <a:ahLst/>
              <a:cxnLst>
                <a:cxn ang="0">
                  <a:pos x="17" y="7"/>
                </a:cxn>
                <a:cxn ang="0">
                  <a:pos x="11" y="10"/>
                </a:cxn>
                <a:cxn ang="0">
                  <a:pos x="10" y="11"/>
                </a:cxn>
                <a:cxn ang="0">
                  <a:pos x="8" y="13"/>
                </a:cxn>
                <a:cxn ang="0">
                  <a:pos x="7" y="14"/>
                </a:cxn>
                <a:cxn ang="0">
                  <a:pos x="7" y="17"/>
                </a:cxn>
                <a:cxn ang="0">
                  <a:pos x="7" y="20"/>
                </a:cxn>
                <a:cxn ang="0">
                  <a:pos x="8" y="22"/>
                </a:cxn>
                <a:cxn ang="0">
                  <a:pos x="10" y="24"/>
                </a:cxn>
                <a:cxn ang="0">
                  <a:pos x="2" y="29"/>
                </a:cxn>
                <a:cxn ang="0">
                  <a:pos x="1" y="24"/>
                </a:cxn>
                <a:cxn ang="0">
                  <a:pos x="0" y="22"/>
                </a:cxn>
                <a:cxn ang="0">
                  <a:pos x="0" y="17"/>
                </a:cxn>
                <a:cxn ang="0">
                  <a:pos x="0" y="14"/>
                </a:cxn>
                <a:cxn ang="0">
                  <a:pos x="1" y="10"/>
                </a:cxn>
                <a:cxn ang="0">
                  <a:pos x="4" y="6"/>
                </a:cxn>
                <a:cxn ang="0">
                  <a:pos x="8" y="3"/>
                </a:cxn>
                <a:cxn ang="0">
                  <a:pos x="14" y="0"/>
                </a:cxn>
                <a:cxn ang="0">
                  <a:pos x="17" y="7"/>
                </a:cxn>
              </a:cxnLst>
              <a:rect l="0" t="0" r="r" b="b"/>
              <a:pathLst>
                <a:path w="17" h="29">
                  <a:moveTo>
                    <a:pt x="17" y="7"/>
                  </a:moveTo>
                  <a:lnTo>
                    <a:pt x="11" y="10"/>
                  </a:lnTo>
                  <a:lnTo>
                    <a:pt x="10" y="11"/>
                  </a:lnTo>
                  <a:lnTo>
                    <a:pt x="8" y="13"/>
                  </a:lnTo>
                  <a:lnTo>
                    <a:pt x="7" y="14"/>
                  </a:lnTo>
                  <a:lnTo>
                    <a:pt x="7" y="17"/>
                  </a:lnTo>
                  <a:lnTo>
                    <a:pt x="7" y="20"/>
                  </a:lnTo>
                  <a:lnTo>
                    <a:pt x="8" y="22"/>
                  </a:lnTo>
                  <a:lnTo>
                    <a:pt x="10" y="24"/>
                  </a:lnTo>
                  <a:lnTo>
                    <a:pt x="2" y="29"/>
                  </a:lnTo>
                  <a:lnTo>
                    <a:pt x="1" y="24"/>
                  </a:lnTo>
                  <a:lnTo>
                    <a:pt x="0" y="22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1" y="10"/>
                  </a:lnTo>
                  <a:lnTo>
                    <a:pt x="4" y="6"/>
                  </a:lnTo>
                  <a:lnTo>
                    <a:pt x="8" y="3"/>
                  </a:lnTo>
                  <a:lnTo>
                    <a:pt x="14" y="0"/>
                  </a:lnTo>
                  <a:lnTo>
                    <a:pt x="17" y="7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5" name="Freeform 916"/>
            <p:cNvSpPr>
              <a:spLocks/>
            </p:cNvSpPr>
            <p:nvPr/>
          </p:nvSpPr>
          <p:spPr bwMode="auto">
            <a:xfrm>
              <a:off x="7581271" y="4419927"/>
              <a:ext cx="32349" cy="17066"/>
            </a:xfrm>
            <a:custGeom>
              <a:avLst/>
              <a:gdLst/>
              <a:ahLst/>
              <a:cxnLst>
                <a:cxn ang="0">
                  <a:pos x="19" y="17"/>
                </a:cxn>
                <a:cxn ang="0">
                  <a:pos x="17" y="14"/>
                </a:cxn>
                <a:cxn ang="0">
                  <a:pos x="16" y="12"/>
                </a:cxn>
                <a:cxn ang="0">
                  <a:pos x="14" y="10"/>
                </a:cxn>
                <a:cxn ang="0">
                  <a:pos x="13" y="9"/>
                </a:cxn>
                <a:cxn ang="0">
                  <a:pos x="11" y="9"/>
                </a:cxn>
                <a:cxn ang="0">
                  <a:pos x="10" y="9"/>
                </a:cxn>
                <a:cxn ang="0">
                  <a:pos x="7" y="9"/>
                </a:cxn>
                <a:cxn ang="0">
                  <a:pos x="3" y="10"/>
                </a:cxn>
                <a:cxn ang="0">
                  <a:pos x="0" y="3"/>
                </a:cxn>
                <a:cxn ang="0">
                  <a:pos x="6" y="1"/>
                </a:cxn>
                <a:cxn ang="0">
                  <a:pos x="10" y="0"/>
                </a:cxn>
                <a:cxn ang="0">
                  <a:pos x="14" y="1"/>
                </a:cxn>
                <a:cxn ang="0">
                  <a:pos x="17" y="3"/>
                </a:cxn>
                <a:cxn ang="0">
                  <a:pos x="20" y="6"/>
                </a:cxn>
                <a:cxn ang="0">
                  <a:pos x="23" y="9"/>
                </a:cxn>
                <a:cxn ang="0">
                  <a:pos x="24" y="12"/>
                </a:cxn>
                <a:cxn ang="0">
                  <a:pos x="26" y="14"/>
                </a:cxn>
                <a:cxn ang="0">
                  <a:pos x="19" y="17"/>
                </a:cxn>
              </a:cxnLst>
              <a:rect l="0" t="0" r="r" b="b"/>
              <a:pathLst>
                <a:path w="26" h="17">
                  <a:moveTo>
                    <a:pt x="19" y="17"/>
                  </a:moveTo>
                  <a:lnTo>
                    <a:pt x="17" y="14"/>
                  </a:lnTo>
                  <a:lnTo>
                    <a:pt x="16" y="12"/>
                  </a:lnTo>
                  <a:lnTo>
                    <a:pt x="14" y="10"/>
                  </a:lnTo>
                  <a:lnTo>
                    <a:pt x="13" y="9"/>
                  </a:lnTo>
                  <a:lnTo>
                    <a:pt x="11" y="9"/>
                  </a:lnTo>
                  <a:lnTo>
                    <a:pt x="10" y="9"/>
                  </a:lnTo>
                  <a:lnTo>
                    <a:pt x="7" y="9"/>
                  </a:lnTo>
                  <a:lnTo>
                    <a:pt x="3" y="10"/>
                  </a:lnTo>
                  <a:lnTo>
                    <a:pt x="0" y="3"/>
                  </a:lnTo>
                  <a:lnTo>
                    <a:pt x="6" y="1"/>
                  </a:lnTo>
                  <a:lnTo>
                    <a:pt x="10" y="0"/>
                  </a:lnTo>
                  <a:lnTo>
                    <a:pt x="14" y="1"/>
                  </a:lnTo>
                  <a:lnTo>
                    <a:pt x="17" y="3"/>
                  </a:lnTo>
                  <a:lnTo>
                    <a:pt x="20" y="6"/>
                  </a:lnTo>
                  <a:lnTo>
                    <a:pt x="23" y="9"/>
                  </a:lnTo>
                  <a:lnTo>
                    <a:pt x="24" y="12"/>
                  </a:lnTo>
                  <a:lnTo>
                    <a:pt x="26" y="14"/>
                  </a:lnTo>
                  <a:lnTo>
                    <a:pt x="19" y="17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6" name="Freeform 917"/>
            <p:cNvSpPr>
              <a:spLocks/>
            </p:cNvSpPr>
            <p:nvPr/>
          </p:nvSpPr>
          <p:spPr bwMode="auto">
            <a:xfrm>
              <a:off x="7581271" y="4419927"/>
              <a:ext cx="32349" cy="17066"/>
            </a:xfrm>
            <a:custGeom>
              <a:avLst/>
              <a:gdLst/>
              <a:ahLst/>
              <a:cxnLst>
                <a:cxn ang="0">
                  <a:pos x="19" y="17"/>
                </a:cxn>
                <a:cxn ang="0">
                  <a:pos x="17" y="14"/>
                </a:cxn>
                <a:cxn ang="0">
                  <a:pos x="16" y="12"/>
                </a:cxn>
                <a:cxn ang="0">
                  <a:pos x="14" y="10"/>
                </a:cxn>
                <a:cxn ang="0">
                  <a:pos x="13" y="9"/>
                </a:cxn>
                <a:cxn ang="0">
                  <a:pos x="11" y="9"/>
                </a:cxn>
                <a:cxn ang="0">
                  <a:pos x="10" y="9"/>
                </a:cxn>
                <a:cxn ang="0">
                  <a:pos x="7" y="9"/>
                </a:cxn>
                <a:cxn ang="0">
                  <a:pos x="3" y="10"/>
                </a:cxn>
                <a:cxn ang="0">
                  <a:pos x="0" y="3"/>
                </a:cxn>
                <a:cxn ang="0">
                  <a:pos x="6" y="1"/>
                </a:cxn>
                <a:cxn ang="0">
                  <a:pos x="10" y="0"/>
                </a:cxn>
                <a:cxn ang="0">
                  <a:pos x="14" y="1"/>
                </a:cxn>
                <a:cxn ang="0">
                  <a:pos x="17" y="3"/>
                </a:cxn>
                <a:cxn ang="0">
                  <a:pos x="20" y="6"/>
                </a:cxn>
                <a:cxn ang="0">
                  <a:pos x="23" y="9"/>
                </a:cxn>
                <a:cxn ang="0">
                  <a:pos x="24" y="12"/>
                </a:cxn>
                <a:cxn ang="0">
                  <a:pos x="26" y="14"/>
                </a:cxn>
                <a:cxn ang="0">
                  <a:pos x="19" y="17"/>
                </a:cxn>
              </a:cxnLst>
              <a:rect l="0" t="0" r="r" b="b"/>
              <a:pathLst>
                <a:path w="26" h="17">
                  <a:moveTo>
                    <a:pt x="19" y="17"/>
                  </a:moveTo>
                  <a:lnTo>
                    <a:pt x="17" y="14"/>
                  </a:lnTo>
                  <a:lnTo>
                    <a:pt x="16" y="12"/>
                  </a:lnTo>
                  <a:lnTo>
                    <a:pt x="14" y="10"/>
                  </a:lnTo>
                  <a:lnTo>
                    <a:pt x="13" y="9"/>
                  </a:lnTo>
                  <a:lnTo>
                    <a:pt x="11" y="9"/>
                  </a:lnTo>
                  <a:lnTo>
                    <a:pt x="10" y="9"/>
                  </a:lnTo>
                  <a:lnTo>
                    <a:pt x="7" y="9"/>
                  </a:lnTo>
                  <a:lnTo>
                    <a:pt x="3" y="10"/>
                  </a:lnTo>
                  <a:lnTo>
                    <a:pt x="0" y="3"/>
                  </a:lnTo>
                  <a:lnTo>
                    <a:pt x="6" y="1"/>
                  </a:lnTo>
                  <a:lnTo>
                    <a:pt x="10" y="0"/>
                  </a:lnTo>
                  <a:lnTo>
                    <a:pt x="14" y="1"/>
                  </a:lnTo>
                  <a:lnTo>
                    <a:pt x="17" y="3"/>
                  </a:lnTo>
                  <a:lnTo>
                    <a:pt x="20" y="6"/>
                  </a:lnTo>
                  <a:lnTo>
                    <a:pt x="23" y="9"/>
                  </a:lnTo>
                  <a:lnTo>
                    <a:pt x="24" y="12"/>
                  </a:lnTo>
                  <a:lnTo>
                    <a:pt x="26" y="14"/>
                  </a:lnTo>
                  <a:lnTo>
                    <a:pt x="19" y="17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7" name="Freeform 918"/>
            <p:cNvSpPr>
              <a:spLocks/>
            </p:cNvSpPr>
            <p:nvPr/>
          </p:nvSpPr>
          <p:spPr bwMode="auto">
            <a:xfrm>
              <a:off x="7605533" y="4433981"/>
              <a:ext cx="13479" cy="13051"/>
            </a:xfrm>
            <a:custGeom>
              <a:avLst/>
              <a:gdLst/>
              <a:ahLst/>
              <a:cxnLst>
                <a:cxn ang="0">
                  <a:pos x="7" y="12"/>
                </a:cxn>
                <a:cxn ang="0">
                  <a:pos x="4" y="13"/>
                </a:cxn>
                <a:cxn ang="0">
                  <a:pos x="0" y="3"/>
                </a:cxn>
                <a:cxn ang="0">
                  <a:pos x="7" y="0"/>
                </a:cxn>
                <a:cxn ang="0">
                  <a:pos x="11" y="11"/>
                </a:cxn>
                <a:cxn ang="0">
                  <a:pos x="7" y="12"/>
                </a:cxn>
              </a:cxnLst>
              <a:rect l="0" t="0" r="r" b="b"/>
              <a:pathLst>
                <a:path w="11" h="13">
                  <a:moveTo>
                    <a:pt x="7" y="12"/>
                  </a:moveTo>
                  <a:lnTo>
                    <a:pt x="4" y="13"/>
                  </a:lnTo>
                  <a:lnTo>
                    <a:pt x="0" y="3"/>
                  </a:lnTo>
                  <a:lnTo>
                    <a:pt x="7" y="0"/>
                  </a:lnTo>
                  <a:lnTo>
                    <a:pt x="11" y="11"/>
                  </a:lnTo>
                  <a:lnTo>
                    <a:pt x="7" y="12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8" name="Freeform 919"/>
            <p:cNvSpPr>
              <a:spLocks/>
            </p:cNvSpPr>
            <p:nvPr/>
          </p:nvSpPr>
          <p:spPr bwMode="auto">
            <a:xfrm>
              <a:off x="7605533" y="4433981"/>
              <a:ext cx="13479" cy="13051"/>
            </a:xfrm>
            <a:custGeom>
              <a:avLst/>
              <a:gdLst/>
              <a:ahLst/>
              <a:cxnLst>
                <a:cxn ang="0">
                  <a:pos x="7" y="12"/>
                </a:cxn>
                <a:cxn ang="0">
                  <a:pos x="4" y="13"/>
                </a:cxn>
                <a:cxn ang="0">
                  <a:pos x="0" y="3"/>
                </a:cxn>
                <a:cxn ang="0">
                  <a:pos x="7" y="0"/>
                </a:cxn>
                <a:cxn ang="0">
                  <a:pos x="11" y="11"/>
                </a:cxn>
                <a:cxn ang="0">
                  <a:pos x="7" y="12"/>
                </a:cxn>
              </a:cxnLst>
              <a:rect l="0" t="0" r="r" b="b"/>
              <a:pathLst>
                <a:path w="11" h="13">
                  <a:moveTo>
                    <a:pt x="7" y="12"/>
                  </a:moveTo>
                  <a:lnTo>
                    <a:pt x="4" y="13"/>
                  </a:lnTo>
                  <a:lnTo>
                    <a:pt x="0" y="3"/>
                  </a:lnTo>
                  <a:lnTo>
                    <a:pt x="7" y="0"/>
                  </a:lnTo>
                  <a:lnTo>
                    <a:pt x="11" y="11"/>
                  </a:lnTo>
                  <a:lnTo>
                    <a:pt x="7" y="12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9" name="Freeform 920"/>
            <p:cNvSpPr>
              <a:spLocks/>
            </p:cNvSpPr>
            <p:nvPr/>
          </p:nvSpPr>
          <p:spPr bwMode="auto">
            <a:xfrm>
              <a:off x="7647317" y="4420931"/>
              <a:ext cx="12131" cy="12046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8" y="3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9" y="6"/>
                </a:cxn>
                <a:cxn ang="0">
                  <a:pos x="10" y="6"/>
                </a:cxn>
                <a:cxn ang="0">
                  <a:pos x="10" y="8"/>
                </a:cxn>
                <a:cxn ang="0">
                  <a:pos x="10" y="8"/>
                </a:cxn>
                <a:cxn ang="0">
                  <a:pos x="10" y="9"/>
                </a:cxn>
                <a:cxn ang="0">
                  <a:pos x="3" y="12"/>
                </a:cxn>
                <a:cxn ang="0">
                  <a:pos x="3" y="11"/>
                </a:cxn>
                <a:cxn ang="0">
                  <a:pos x="3" y="11"/>
                </a:cxn>
                <a:cxn ang="0">
                  <a:pos x="3" y="9"/>
                </a:cxn>
                <a:cxn ang="0">
                  <a:pos x="2" y="9"/>
                </a:cxn>
                <a:cxn ang="0">
                  <a:pos x="2" y="8"/>
                </a:cxn>
                <a:cxn ang="0">
                  <a:pos x="2" y="8"/>
                </a:cxn>
                <a:cxn ang="0">
                  <a:pos x="0" y="6"/>
                </a:cxn>
                <a:cxn ang="0">
                  <a:pos x="0" y="3"/>
                </a:cxn>
                <a:cxn ang="0">
                  <a:pos x="8" y="0"/>
                </a:cxn>
              </a:cxnLst>
              <a:rect l="0" t="0" r="r" b="b"/>
              <a:pathLst>
                <a:path w="10" h="12">
                  <a:moveTo>
                    <a:pt x="8" y="0"/>
                  </a:moveTo>
                  <a:lnTo>
                    <a:pt x="8" y="3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6"/>
                  </a:lnTo>
                  <a:lnTo>
                    <a:pt x="10" y="6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0" y="9"/>
                  </a:lnTo>
                  <a:lnTo>
                    <a:pt x="3" y="12"/>
                  </a:lnTo>
                  <a:lnTo>
                    <a:pt x="3" y="11"/>
                  </a:lnTo>
                  <a:lnTo>
                    <a:pt x="3" y="11"/>
                  </a:lnTo>
                  <a:lnTo>
                    <a:pt x="3" y="9"/>
                  </a:lnTo>
                  <a:lnTo>
                    <a:pt x="2" y="9"/>
                  </a:lnTo>
                  <a:lnTo>
                    <a:pt x="2" y="8"/>
                  </a:lnTo>
                  <a:lnTo>
                    <a:pt x="2" y="8"/>
                  </a:lnTo>
                  <a:lnTo>
                    <a:pt x="0" y="6"/>
                  </a:lnTo>
                  <a:lnTo>
                    <a:pt x="0" y="3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0" name="Freeform 921"/>
            <p:cNvSpPr>
              <a:spLocks/>
            </p:cNvSpPr>
            <p:nvPr/>
          </p:nvSpPr>
          <p:spPr bwMode="auto">
            <a:xfrm>
              <a:off x="7647317" y="4420931"/>
              <a:ext cx="12131" cy="12046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8" y="3"/>
                </a:cxn>
                <a:cxn ang="0">
                  <a:pos x="9" y="5"/>
                </a:cxn>
                <a:cxn ang="0">
                  <a:pos x="9" y="6"/>
                </a:cxn>
                <a:cxn ang="0">
                  <a:pos x="10" y="6"/>
                </a:cxn>
                <a:cxn ang="0">
                  <a:pos x="10" y="8"/>
                </a:cxn>
                <a:cxn ang="0">
                  <a:pos x="10" y="9"/>
                </a:cxn>
                <a:cxn ang="0">
                  <a:pos x="3" y="12"/>
                </a:cxn>
                <a:cxn ang="0">
                  <a:pos x="3" y="11"/>
                </a:cxn>
                <a:cxn ang="0">
                  <a:pos x="3" y="9"/>
                </a:cxn>
                <a:cxn ang="0">
                  <a:pos x="2" y="9"/>
                </a:cxn>
                <a:cxn ang="0">
                  <a:pos x="2" y="8"/>
                </a:cxn>
                <a:cxn ang="0">
                  <a:pos x="0" y="6"/>
                </a:cxn>
                <a:cxn ang="0">
                  <a:pos x="0" y="3"/>
                </a:cxn>
                <a:cxn ang="0">
                  <a:pos x="8" y="0"/>
                </a:cxn>
              </a:cxnLst>
              <a:rect l="0" t="0" r="r" b="b"/>
              <a:pathLst>
                <a:path w="10" h="12">
                  <a:moveTo>
                    <a:pt x="8" y="0"/>
                  </a:moveTo>
                  <a:lnTo>
                    <a:pt x="8" y="3"/>
                  </a:lnTo>
                  <a:lnTo>
                    <a:pt x="9" y="5"/>
                  </a:lnTo>
                  <a:lnTo>
                    <a:pt x="9" y="6"/>
                  </a:lnTo>
                  <a:lnTo>
                    <a:pt x="10" y="6"/>
                  </a:lnTo>
                  <a:lnTo>
                    <a:pt x="10" y="8"/>
                  </a:lnTo>
                  <a:lnTo>
                    <a:pt x="10" y="9"/>
                  </a:lnTo>
                  <a:lnTo>
                    <a:pt x="3" y="12"/>
                  </a:lnTo>
                  <a:lnTo>
                    <a:pt x="3" y="11"/>
                  </a:lnTo>
                  <a:lnTo>
                    <a:pt x="3" y="9"/>
                  </a:lnTo>
                  <a:lnTo>
                    <a:pt x="2" y="9"/>
                  </a:lnTo>
                  <a:lnTo>
                    <a:pt x="2" y="8"/>
                  </a:lnTo>
                  <a:lnTo>
                    <a:pt x="0" y="6"/>
                  </a:lnTo>
                  <a:lnTo>
                    <a:pt x="0" y="3"/>
                  </a:lnTo>
                  <a:lnTo>
                    <a:pt x="8" y="0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1" name="Freeform 922"/>
            <p:cNvSpPr>
              <a:spLocks/>
            </p:cNvSpPr>
            <p:nvPr/>
          </p:nvSpPr>
          <p:spPr bwMode="auto">
            <a:xfrm>
              <a:off x="7641925" y="4394831"/>
              <a:ext cx="21566" cy="29112"/>
            </a:xfrm>
            <a:custGeom>
              <a:avLst/>
              <a:gdLst/>
              <a:ahLst/>
              <a:cxnLst>
                <a:cxn ang="0">
                  <a:pos x="17" y="8"/>
                </a:cxn>
                <a:cxn ang="0">
                  <a:pos x="13" y="9"/>
                </a:cxn>
                <a:cxn ang="0">
                  <a:pos x="10" y="12"/>
                </a:cxn>
                <a:cxn ang="0">
                  <a:pos x="9" y="13"/>
                </a:cxn>
                <a:cxn ang="0">
                  <a:pos x="9" y="15"/>
                </a:cxn>
                <a:cxn ang="0">
                  <a:pos x="9" y="18"/>
                </a:cxn>
                <a:cxn ang="0">
                  <a:pos x="9" y="21"/>
                </a:cxn>
                <a:cxn ang="0">
                  <a:pos x="9" y="22"/>
                </a:cxn>
                <a:cxn ang="0">
                  <a:pos x="10" y="26"/>
                </a:cxn>
                <a:cxn ang="0">
                  <a:pos x="4" y="29"/>
                </a:cxn>
                <a:cxn ang="0">
                  <a:pos x="3" y="25"/>
                </a:cxn>
                <a:cxn ang="0">
                  <a:pos x="1" y="22"/>
                </a:cxn>
                <a:cxn ang="0">
                  <a:pos x="0" y="18"/>
                </a:cxn>
                <a:cxn ang="0">
                  <a:pos x="1" y="15"/>
                </a:cxn>
                <a:cxn ang="0">
                  <a:pos x="3" y="11"/>
                </a:cxn>
                <a:cxn ang="0">
                  <a:pos x="6" y="6"/>
                </a:cxn>
                <a:cxn ang="0">
                  <a:pos x="10" y="3"/>
                </a:cxn>
                <a:cxn ang="0">
                  <a:pos x="14" y="0"/>
                </a:cxn>
                <a:cxn ang="0">
                  <a:pos x="17" y="8"/>
                </a:cxn>
              </a:cxnLst>
              <a:rect l="0" t="0" r="r" b="b"/>
              <a:pathLst>
                <a:path w="17" h="29">
                  <a:moveTo>
                    <a:pt x="17" y="8"/>
                  </a:moveTo>
                  <a:lnTo>
                    <a:pt x="13" y="9"/>
                  </a:lnTo>
                  <a:lnTo>
                    <a:pt x="10" y="12"/>
                  </a:lnTo>
                  <a:lnTo>
                    <a:pt x="9" y="13"/>
                  </a:lnTo>
                  <a:lnTo>
                    <a:pt x="9" y="15"/>
                  </a:lnTo>
                  <a:lnTo>
                    <a:pt x="9" y="18"/>
                  </a:lnTo>
                  <a:lnTo>
                    <a:pt x="9" y="21"/>
                  </a:lnTo>
                  <a:lnTo>
                    <a:pt x="9" y="22"/>
                  </a:lnTo>
                  <a:lnTo>
                    <a:pt x="10" y="26"/>
                  </a:lnTo>
                  <a:lnTo>
                    <a:pt x="4" y="29"/>
                  </a:lnTo>
                  <a:lnTo>
                    <a:pt x="3" y="25"/>
                  </a:lnTo>
                  <a:lnTo>
                    <a:pt x="1" y="22"/>
                  </a:lnTo>
                  <a:lnTo>
                    <a:pt x="0" y="18"/>
                  </a:lnTo>
                  <a:lnTo>
                    <a:pt x="1" y="15"/>
                  </a:lnTo>
                  <a:lnTo>
                    <a:pt x="3" y="11"/>
                  </a:lnTo>
                  <a:lnTo>
                    <a:pt x="6" y="6"/>
                  </a:lnTo>
                  <a:lnTo>
                    <a:pt x="10" y="3"/>
                  </a:lnTo>
                  <a:lnTo>
                    <a:pt x="14" y="0"/>
                  </a:lnTo>
                  <a:lnTo>
                    <a:pt x="17" y="8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2" name="Freeform 923"/>
            <p:cNvSpPr>
              <a:spLocks/>
            </p:cNvSpPr>
            <p:nvPr/>
          </p:nvSpPr>
          <p:spPr bwMode="auto">
            <a:xfrm>
              <a:off x="7641925" y="4394831"/>
              <a:ext cx="21566" cy="29112"/>
            </a:xfrm>
            <a:custGeom>
              <a:avLst/>
              <a:gdLst/>
              <a:ahLst/>
              <a:cxnLst>
                <a:cxn ang="0">
                  <a:pos x="17" y="8"/>
                </a:cxn>
                <a:cxn ang="0">
                  <a:pos x="13" y="9"/>
                </a:cxn>
                <a:cxn ang="0">
                  <a:pos x="10" y="12"/>
                </a:cxn>
                <a:cxn ang="0">
                  <a:pos x="9" y="13"/>
                </a:cxn>
                <a:cxn ang="0">
                  <a:pos x="9" y="15"/>
                </a:cxn>
                <a:cxn ang="0">
                  <a:pos x="9" y="18"/>
                </a:cxn>
                <a:cxn ang="0">
                  <a:pos x="9" y="21"/>
                </a:cxn>
                <a:cxn ang="0">
                  <a:pos x="9" y="22"/>
                </a:cxn>
                <a:cxn ang="0">
                  <a:pos x="10" y="26"/>
                </a:cxn>
                <a:cxn ang="0">
                  <a:pos x="4" y="29"/>
                </a:cxn>
                <a:cxn ang="0">
                  <a:pos x="3" y="25"/>
                </a:cxn>
                <a:cxn ang="0">
                  <a:pos x="1" y="22"/>
                </a:cxn>
                <a:cxn ang="0">
                  <a:pos x="0" y="18"/>
                </a:cxn>
                <a:cxn ang="0">
                  <a:pos x="1" y="15"/>
                </a:cxn>
                <a:cxn ang="0">
                  <a:pos x="3" y="11"/>
                </a:cxn>
                <a:cxn ang="0">
                  <a:pos x="6" y="6"/>
                </a:cxn>
                <a:cxn ang="0">
                  <a:pos x="10" y="3"/>
                </a:cxn>
                <a:cxn ang="0">
                  <a:pos x="14" y="0"/>
                </a:cxn>
                <a:cxn ang="0">
                  <a:pos x="17" y="8"/>
                </a:cxn>
              </a:cxnLst>
              <a:rect l="0" t="0" r="r" b="b"/>
              <a:pathLst>
                <a:path w="17" h="29">
                  <a:moveTo>
                    <a:pt x="17" y="8"/>
                  </a:moveTo>
                  <a:lnTo>
                    <a:pt x="13" y="9"/>
                  </a:lnTo>
                  <a:lnTo>
                    <a:pt x="10" y="12"/>
                  </a:lnTo>
                  <a:lnTo>
                    <a:pt x="9" y="13"/>
                  </a:lnTo>
                  <a:lnTo>
                    <a:pt x="9" y="15"/>
                  </a:lnTo>
                  <a:lnTo>
                    <a:pt x="9" y="18"/>
                  </a:lnTo>
                  <a:lnTo>
                    <a:pt x="9" y="21"/>
                  </a:lnTo>
                  <a:lnTo>
                    <a:pt x="9" y="22"/>
                  </a:lnTo>
                  <a:lnTo>
                    <a:pt x="10" y="26"/>
                  </a:lnTo>
                  <a:lnTo>
                    <a:pt x="4" y="29"/>
                  </a:lnTo>
                  <a:lnTo>
                    <a:pt x="3" y="25"/>
                  </a:lnTo>
                  <a:lnTo>
                    <a:pt x="1" y="22"/>
                  </a:lnTo>
                  <a:lnTo>
                    <a:pt x="0" y="18"/>
                  </a:lnTo>
                  <a:lnTo>
                    <a:pt x="1" y="15"/>
                  </a:lnTo>
                  <a:lnTo>
                    <a:pt x="3" y="11"/>
                  </a:lnTo>
                  <a:lnTo>
                    <a:pt x="6" y="6"/>
                  </a:lnTo>
                  <a:lnTo>
                    <a:pt x="10" y="3"/>
                  </a:lnTo>
                  <a:lnTo>
                    <a:pt x="14" y="0"/>
                  </a:lnTo>
                  <a:lnTo>
                    <a:pt x="17" y="8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3" name="Freeform 924"/>
            <p:cNvSpPr>
              <a:spLocks/>
            </p:cNvSpPr>
            <p:nvPr/>
          </p:nvSpPr>
          <p:spPr bwMode="auto">
            <a:xfrm>
              <a:off x="7659448" y="4393826"/>
              <a:ext cx="32349" cy="16062"/>
            </a:xfrm>
            <a:custGeom>
              <a:avLst/>
              <a:gdLst/>
              <a:ahLst/>
              <a:cxnLst>
                <a:cxn ang="0">
                  <a:pos x="21" y="16"/>
                </a:cxn>
                <a:cxn ang="0">
                  <a:pos x="19" y="13"/>
                </a:cxn>
                <a:cxn ang="0">
                  <a:pos x="18" y="10"/>
                </a:cxn>
                <a:cxn ang="0">
                  <a:pos x="16" y="9"/>
                </a:cxn>
                <a:cxn ang="0">
                  <a:pos x="15" y="7"/>
                </a:cxn>
                <a:cxn ang="0">
                  <a:pos x="13" y="7"/>
                </a:cxn>
                <a:cxn ang="0">
                  <a:pos x="12" y="6"/>
                </a:cxn>
                <a:cxn ang="0">
                  <a:pos x="9" y="7"/>
                </a:cxn>
                <a:cxn ang="0">
                  <a:pos x="3" y="9"/>
                </a:cxn>
                <a:cxn ang="0">
                  <a:pos x="0" y="1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16" y="0"/>
                </a:cxn>
                <a:cxn ang="0">
                  <a:pos x="19" y="1"/>
                </a:cxn>
                <a:cxn ang="0">
                  <a:pos x="22" y="4"/>
                </a:cxn>
                <a:cxn ang="0">
                  <a:pos x="24" y="7"/>
                </a:cxn>
                <a:cxn ang="0">
                  <a:pos x="25" y="10"/>
                </a:cxn>
                <a:cxn ang="0">
                  <a:pos x="26" y="13"/>
                </a:cxn>
                <a:cxn ang="0">
                  <a:pos x="21" y="16"/>
                </a:cxn>
              </a:cxnLst>
              <a:rect l="0" t="0" r="r" b="b"/>
              <a:pathLst>
                <a:path w="26" h="16">
                  <a:moveTo>
                    <a:pt x="21" y="16"/>
                  </a:moveTo>
                  <a:lnTo>
                    <a:pt x="19" y="13"/>
                  </a:lnTo>
                  <a:lnTo>
                    <a:pt x="18" y="10"/>
                  </a:lnTo>
                  <a:lnTo>
                    <a:pt x="16" y="9"/>
                  </a:lnTo>
                  <a:lnTo>
                    <a:pt x="15" y="7"/>
                  </a:lnTo>
                  <a:lnTo>
                    <a:pt x="13" y="7"/>
                  </a:lnTo>
                  <a:lnTo>
                    <a:pt x="12" y="6"/>
                  </a:lnTo>
                  <a:lnTo>
                    <a:pt x="9" y="7"/>
                  </a:lnTo>
                  <a:lnTo>
                    <a:pt x="3" y="9"/>
                  </a:lnTo>
                  <a:lnTo>
                    <a:pt x="0" y="1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6" y="0"/>
                  </a:lnTo>
                  <a:lnTo>
                    <a:pt x="19" y="1"/>
                  </a:lnTo>
                  <a:lnTo>
                    <a:pt x="22" y="4"/>
                  </a:lnTo>
                  <a:lnTo>
                    <a:pt x="24" y="7"/>
                  </a:lnTo>
                  <a:lnTo>
                    <a:pt x="25" y="10"/>
                  </a:lnTo>
                  <a:lnTo>
                    <a:pt x="26" y="13"/>
                  </a:lnTo>
                  <a:lnTo>
                    <a:pt x="21" y="16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4" name="Freeform 925"/>
            <p:cNvSpPr>
              <a:spLocks/>
            </p:cNvSpPr>
            <p:nvPr/>
          </p:nvSpPr>
          <p:spPr bwMode="auto">
            <a:xfrm>
              <a:off x="7659448" y="4393826"/>
              <a:ext cx="32349" cy="16062"/>
            </a:xfrm>
            <a:custGeom>
              <a:avLst/>
              <a:gdLst/>
              <a:ahLst/>
              <a:cxnLst>
                <a:cxn ang="0">
                  <a:pos x="21" y="16"/>
                </a:cxn>
                <a:cxn ang="0">
                  <a:pos x="19" y="13"/>
                </a:cxn>
                <a:cxn ang="0">
                  <a:pos x="18" y="10"/>
                </a:cxn>
                <a:cxn ang="0">
                  <a:pos x="16" y="9"/>
                </a:cxn>
                <a:cxn ang="0">
                  <a:pos x="15" y="7"/>
                </a:cxn>
                <a:cxn ang="0">
                  <a:pos x="13" y="7"/>
                </a:cxn>
                <a:cxn ang="0">
                  <a:pos x="12" y="6"/>
                </a:cxn>
                <a:cxn ang="0">
                  <a:pos x="9" y="7"/>
                </a:cxn>
                <a:cxn ang="0">
                  <a:pos x="3" y="9"/>
                </a:cxn>
                <a:cxn ang="0">
                  <a:pos x="0" y="1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16" y="0"/>
                </a:cxn>
                <a:cxn ang="0">
                  <a:pos x="19" y="1"/>
                </a:cxn>
                <a:cxn ang="0">
                  <a:pos x="22" y="4"/>
                </a:cxn>
                <a:cxn ang="0">
                  <a:pos x="24" y="7"/>
                </a:cxn>
                <a:cxn ang="0">
                  <a:pos x="25" y="10"/>
                </a:cxn>
                <a:cxn ang="0">
                  <a:pos x="26" y="13"/>
                </a:cxn>
                <a:cxn ang="0">
                  <a:pos x="21" y="16"/>
                </a:cxn>
              </a:cxnLst>
              <a:rect l="0" t="0" r="r" b="b"/>
              <a:pathLst>
                <a:path w="26" h="16">
                  <a:moveTo>
                    <a:pt x="21" y="16"/>
                  </a:moveTo>
                  <a:lnTo>
                    <a:pt x="19" y="13"/>
                  </a:lnTo>
                  <a:lnTo>
                    <a:pt x="18" y="10"/>
                  </a:lnTo>
                  <a:lnTo>
                    <a:pt x="16" y="9"/>
                  </a:lnTo>
                  <a:lnTo>
                    <a:pt x="15" y="7"/>
                  </a:lnTo>
                  <a:lnTo>
                    <a:pt x="13" y="7"/>
                  </a:lnTo>
                  <a:lnTo>
                    <a:pt x="12" y="6"/>
                  </a:lnTo>
                  <a:lnTo>
                    <a:pt x="9" y="7"/>
                  </a:lnTo>
                  <a:lnTo>
                    <a:pt x="3" y="9"/>
                  </a:lnTo>
                  <a:lnTo>
                    <a:pt x="0" y="1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6" y="0"/>
                  </a:lnTo>
                  <a:lnTo>
                    <a:pt x="19" y="1"/>
                  </a:lnTo>
                  <a:lnTo>
                    <a:pt x="22" y="4"/>
                  </a:lnTo>
                  <a:lnTo>
                    <a:pt x="24" y="7"/>
                  </a:lnTo>
                  <a:lnTo>
                    <a:pt x="25" y="10"/>
                  </a:lnTo>
                  <a:lnTo>
                    <a:pt x="26" y="13"/>
                  </a:lnTo>
                  <a:lnTo>
                    <a:pt x="21" y="16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5" name="Freeform 926"/>
            <p:cNvSpPr>
              <a:spLocks/>
            </p:cNvSpPr>
            <p:nvPr/>
          </p:nvSpPr>
          <p:spPr bwMode="auto">
            <a:xfrm>
              <a:off x="7686406" y="4406877"/>
              <a:ext cx="12130" cy="13050"/>
            </a:xfrm>
            <a:custGeom>
              <a:avLst/>
              <a:gdLst/>
              <a:ahLst/>
              <a:cxnLst>
                <a:cxn ang="0">
                  <a:pos x="7" y="12"/>
                </a:cxn>
                <a:cxn ang="0">
                  <a:pos x="3" y="13"/>
                </a:cxn>
                <a:cxn ang="0">
                  <a:pos x="0" y="3"/>
                </a:cxn>
                <a:cxn ang="0">
                  <a:pos x="5" y="0"/>
                </a:cxn>
                <a:cxn ang="0">
                  <a:pos x="10" y="10"/>
                </a:cxn>
                <a:cxn ang="0">
                  <a:pos x="7" y="12"/>
                </a:cxn>
              </a:cxnLst>
              <a:rect l="0" t="0" r="r" b="b"/>
              <a:pathLst>
                <a:path w="10" h="13">
                  <a:moveTo>
                    <a:pt x="7" y="12"/>
                  </a:moveTo>
                  <a:lnTo>
                    <a:pt x="3" y="13"/>
                  </a:lnTo>
                  <a:lnTo>
                    <a:pt x="0" y="3"/>
                  </a:lnTo>
                  <a:lnTo>
                    <a:pt x="5" y="0"/>
                  </a:lnTo>
                  <a:lnTo>
                    <a:pt x="10" y="10"/>
                  </a:lnTo>
                  <a:lnTo>
                    <a:pt x="7" y="12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6" name="Freeform 927"/>
            <p:cNvSpPr>
              <a:spLocks/>
            </p:cNvSpPr>
            <p:nvPr/>
          </p:nvSpPr>
          <p:spPr bwMode="auto">
            <a:xfrm>
              <a:off x="7686406" y="4406877"/>
              <a:ext cx="12130" cy="13050"/>
            </a:xfrm>
            <a:custGeom>
              <a:avLst/>
              <a:gdLst/>
              <a:ahLst/>
              <a:cxnLst>
                <a:cxn ang="0">
                  <a:pos x="7" y="12"/>
                </a:cxn>
                <a:cxn ang="0">
                  <a:pos x="3" y="13"/>
                </a:cxn>
                <a:cxn ang="0">
                  <a:pos x="0" y="3"/>
                </a:cxn>
                <a:cxn ang="0">
                  <a:pos x="5" y="0"/>
                </a:cxn>
                <a:cxn ang="0">
                  <a:pos x="10" y="10"/>
                </a:cxn>
                <a:cxn ang="0">
                  <a:pos x="7" y="12"/>
                </a:cxn>
              </a:cxnLst>
              <a:rect l="0" t="0" r="r" b="b"/>
              <a:pathLst>
                <a:path w="10" h="13">
                  <a:moveTo>
                    <a:pt x="7" y="12"/>
                  </a:moveTo>
                  <a:lnTo>
                    <a:pt x="3" y="13"/>
                  </a:lnTo>
                  <a:lnTo>
                    <a:pt x="0" y="3"/>
                  </a:lnTo>
                  <a:lnTo>
                    <a:pt x="5" y="0"/>
                  </a:lnTo>
                  <a:lnTo>
                    <a:pt x="10" y="10"/>
                  </a:lnTo>
                  <a:lnTo>
                    <a:pt x="7" y="12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7" name="Freeform 928"/>
            <p:cNvSpPr>
              <a:spLocks/>
            </p:cNvSpPr>
            <p:nvPr/>
          </p:nvSpPr>
          <p:spPr bwMode="auto">
            <a:xfrm>
              <a:off x="7722798" y="4393826"/>
              <a:ext cx="13479" cy="13051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9" y="3"/>
                </a:cxn>
                <a:cxn ang="0">
                  <a:pos x="9" y="4"/>
                </a:cxn>
                <a:cxn ang="0">
                  <a:pos x="10" y="6"/>
                </a:cxn>
                <a:cxn ang="0">
                  <a:pos x="10" y="7"/>
                </a:cxn>
                <a:cxn ang="0">
                  <a:pos x="10" y="7"/>
                </a:cxn>
                <a:cxn ang="0">
                  <a:pos x="10" y="7"/>
                </a:cxn>
                <a:cxn ang="0">
                  <a:pos x="10" y="9"/>
                </a:cxn>
                <a:cxn ang="0">
                  <a:pos x="11" y="10"/>
                </a:cxn>
                <a:cxn ang="0">
                  <a:pos x="4" y="13"/>
                </a:cxn>
                <a:cxn ang="0">
                  <a:pos x="3" y="12"/>
                </a:cxn>
                <a:cxn ang="0">
                  <a:pos x="3" y="12"/>
                </a:cxn>
                <a:cxn ang="0">
                  <a:pos x="3" y="10"/>
                </a:cxn>
                <a:cxn ang="0">
                  <a:pos x="3" y="10"/>
                </a:cxn>
                <a:cxn ang="0">
                  <a:pos x="3" y="9"/>
                </a:cxn>
                <a:cxn ang="0">
                  <a:pos x="1" y="9"/>
                </a:cxn>
                <a:cxn ang="0">
                  <a:pos x="1" y="7"/>
                </a:cxn>
                <a:cxn ang="0">
                  <a:pos x="0" y="4"/>
                </a:cxn>
                <a:cxn ang="0">
                  <a:pos x="7" y="0"/>
                </a:cxn>
              </a:cxnLst>
              <a:rect l="0" t="0" r="r" b="b"/>
              <a:pathLst>
                <a:path w="11" h="13">
                  <a:moveTo>
                    <a:pt x="7" y="0"/>
                  </a:moveTo>
                  <a:lnTo>
                    <a:pt x="9" y="3"/>
                  </a:lnTo>
                  <a:lnTo>
                    <a:pt x="9" y="4"/>
                  </a:lnTo>
                  <a:lnTo>
                    <a:pt x="10" y="6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10" y="9"/>
                  </a:lnTo>
                  <a:lnTo>
                    <a:pt x="11" y="10"/>
                  </a:lnTo>
                  <a:lnTo>
                    <a:pt x="4" y="13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3" y="10"/>
                  </a:lnTo>
                  <a:lnTo>
                    <a:pt x="3" y="10"/>
                  </a:lnTo>
                  <a:lnTo>
                    <a:pt x="3" y="9"/>
                  </a:lnTo>
                  <a:lnTo>
                    <a:pt x="1" y="9"/>
                  </a:lnTo>
                  <a:lnTo>
                    <a:pt x="1" y="7"/>
                  </a:lnTo>
                  <a:lnTo>
                    <a:pt x="0" y="4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8" name="Freeform 929"/>
            <p:cNvSpPr>
              <a:spLocks/>
            </p:cNvSpPr>
            <p:nvPr/>
          </p:nvSpPr>
          <p:spPr bwMode="auto">
            <a:xfrm>
              <a:off x="7722798" y="4393826"/>
              <a:ext cx="13479" cy="13051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9" y="3"/>
                </a:cxn>
                <a:cxn ang="0">
                  <a:pos x="9" y="4"/>
                </a:cxn>
                <a:cxn ang="0">
                  <a:pos x="10" y="6"/>
                </a:cxn>
                <a:cxn ang="0">
                  <a:pos x="10" y="7"/>
                </a:cxn>
                <a:cxn ang="0">
                  <a:pos x="10" y="9"/>
                </a:cxn>
                <a:cxn ang="0">
                  <a:pos x="11" y="10"/>
                </a:cxn>
                <a:cxn ang="0">
                  <a:pos x="4" y="13"/>
                </a:cxn>
                <a:cxn ang="0">
                  <a:pos x="3" y="12"/>
                </a:cxn>
                <a:cxn ang="0">
                  <a:pos x="3" y="10"/>
                </a:cxn>
                <a:cxn ang="0">
                  <a:pos x="3" y="9"/>
                </a:cxn>
                <a:cxn ang="0">
                  <a:pos x="1" y="9"/>
                </a:cxn>
                <a:cxn ang="0">
                  <a:pos x="1" y="7"/>
                </a:cxn>
                <a:cxn ang="0">
                  <a:pos x="0" y="4"/>
                </a:cxn>
                <a:cxn ang="0">
                  <a:pos x="7" y="0"/>
                </a:cxn>
              </a:cxnLst>
              <a:rect l="0" t="0" r="r" b="b"/>
              <a:pathLst>
                <a:path w="11" h="13">
                  <a:moveTo>
                    <a:pt x="7" y="0"/>
                  </a:moveTo>
                  <a:lnTo>
                    <a:pt x="9" y="3"/>
                  </a:lnTo>
                  <a:lnTo>
                    <a:pt x="9" y="4"/>
                  </a:lnTo>
                  <a:lnTo>
                    <a:pt x="10" y="6"/>
                  </a:lnTo>
                  <a:lnTo>
                    <a:pt x="10" y="7"/>
                  </a:lnTo>
                  <a:lnTo>
                    <a:pt x="10" y="9"/>
                  </a:lnTo>
                  <a:lnTo>
                    <a:pt x="11" y="10"/>
                  </a:lnTo>
                  <a:lnTo>
                    <a:pt x="4" y="13"/>
                  </a:lnTo>
                  <a:lnTo>
                    <a:pt x="3" y="12"/>
                  </a:lnTo>
                  <a:lnTo>
                    <a:pt x="3" y="10"/>
                  </a:lnTo>
                  <a:lnTo>
                    <a:pt x="3" y="9"/>
                  </a:lnTo>
                  <a:lnTo>
                    <a:pt x="1" y="9"/>
                  </a:lnTo>
                  <a:lnTo>
                    <a:pt x="1" y="7"/>
                  </a:lnTo>
                  <a:lnTo>
                    <a:pt x="0" y="4"/>
                  </a:lnTo>
                  <a:lnTo>
                    <a:pt x="7" y="0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9" name="Freeform 930"/>
            <p:cNvSpPr>
              <a:spLocks/>
            </p:cNvSpPr>
            <p:nvPr/>
          </p:nvSpPr>
          <p:spPr bwMode="auto">
            <a:xfrm>
              <a:off x="7624403" y="4301471"/>
              <a:ext cx="107830" cy="96371"/>
            </a:xfrm>
            <a:custGeom>
              <a:avLst/>
              <a:gdLst/>
              <a:ahLst/>
              <a:cxnLst>
                <a:cxn ang="0">
                  <a:pos x="63" y="6"/>
                </a:cxn>
                <a:cxn ang="0">
                  <a:pos x="50" y="11"/>
                </a:cxn>
                <a:cxn ang="0">
                  <a:pos x="40" y="17"/>
                </a:cxn>
                <a:cxn ang="0">
                  <a:pos x="31" y="21"/>
                </a:cxn>
                <a:cxn ang="0">
                  <a:pos x="24" y="26"/>
                </a:cxn>
                <a:cxn ang="0">
                  <a:pos x="18" y="30"/>
                </a:cxn>
                <a:cxn ang="0">
                  <a:pos x="13" y="34"/>
                </a:cxn>
                <a:cxn ang="0">
                  <a:pos x="10" y="39"/>
                </a:cxn>
                <a:cxn ang="0">
                  <a:pos x="8" y="42"/>
                </a:cxn>
                <a:cxn ang="0">
                  <a:pos x="7" y="44"/>
                </a:cxn>
                <a:cxn ang="0">
                  <a:pos x="7" y="49"/>
                </a:cxn>
                <a:cxn ang="0">
                  <a:pos x="7" y="50"/>
                </a:cxn>
                <a:cxn ang="0">
                  <a:pos x="8" y="53"/>
                </a:cxn>
                <a:cxn ang="0">
                  <a:pos x="11" y="56"/>
                </a:cxn>
                <a:cxn ang="0">
                  <a:pos x="14" y="59"/>
                </a:cxn>
                <a:cxn ang="0">
                  <a:pos x="17" y="62"/>
                </a:cxn>
                <a:cxn ang="0">
                  <a:pos x="20" y="65"/>
                </a:cxn>
                <a:cxn ang="0">
                  <a:pos x="28" y="70"/>
                </a:cxn>
                <a:cxn ang="0">
                  <a:pos x="39" y="75"/>
                </a:cxn>
                <a:cxn ang="0">
                  <a:pos x="49" y="78"/>
                </a:cxn>
                <a:cxn ang="0">
                  <a:pos x="59" y="82"/>
                </a:cxn>
                <a:cxn ang="0">
                  <a:pos x="67" y="85"/>
                </a:cxn>
                <a:cxn ang="0">
                  <a:pos x="76" y="86"/>
                </a:cxn>
                <a:cxn ang="0">
                  <a:pos x="82" y="89"/>
                </a:cxn>
                <a:cxn ang="0">
                  <a:pos x="86" y="93"/>
                </a:cxn>
                <a:cxn ang="0">
                  <a:pos x="79" y="96"/>
                </a:cxn>
                <a:cxn ang="0">
                  <a:pos x="79" y="95"/>
                </a:cxn>
                <a:cxn ang="0">
                  <a:pos x="73" y="93"/>
                </a:cxn>
                <a:cxn ang="0">
                  <a:pos x="66" y="91"/>
                </a:cxn>
                <a:cxn ang="0">
                  <a:pos x="56" y="88"/>
                </a:cxn>
                <a:cxn ang="0">
                  <a:pos x="46" y="85"/>
                </a:cxn>
                <a:cxn ang="0">
                  <a:pos x="36" y="81"/>
                </a:cxn>
                <a:cxn ang="0">
                  <a:pos x="26" y="76"/>
                </a:cxn>
                <a:cxn ang="0">
                  <a:pos x="15" y="70"/>
                </a:cxn>
                <a:cxn ang="0">
                  <a:pos x="11" y="68"/>
                </a:cxn>
                <a:cxn ang="0">
                  <a:pos x="8" y="65"/>
                </a:cxn>
                <a:cxn ang="0">
                  <a:pos x="4" y="62"/>
                </a:cxn>
                <a:cxn ang="0">
                  <a:pos x="2" y="57"/>
                </a:cxn>
                <a:cxn ang="0">
                  <a:pos x="1" y="53"/>
                </a:cxn>
                <a:cxn ang="0">
                  <a:pos x="0" y="49"/>
                </a:cxn>
                <a:cxn ang="0">
                  <a:pos x="0" y="44"/>
                </a:cxn>
                <a:cxn ang="0">
                  <a:pos x="1" y="40"/>
                </a:cxn>
                <a:cxn ang="0">
                  <a:pos x="4" y="34"/>
                </a:cxn>
                <a:cxn ang="0">
                  <a:pos x="8" y="30"/>
                </a:cxn>
                <a:cxn ang="0">
                  <a:pos x="13" y="26"/>
                </a:cxn>
                <a:cxn ang="0">
                  <a:pos x="20" y="20"/>
                </a:cxn>
                <a:cxn ang="0">
                  <a:pos x="27" y="16"/>
                </a:cxn>
                <a:cxn ang="0">
                  <a:pos x="37" y="11"/>
                </a:cxn>
                <a:cxn ang="0">
                  <a:pos x="47" y="4"/>
                </a:cxn>
                <a:cxn ang="0">
                  <a:pos x="60" y="0"/>
                </a:cxn>
                <a:cxn ang="0">
                  <a:pos x="63" y="6"/>
                </a:cxn>
              </a:cxnLst>
              <a:rect l="0" t="0" r="r" b="b"/>
              <a:pathLst>
                <a:path w="86" h="96">
                  <a:moveTo>
                    <a:pt x="63" y="6"/>
                  </a:moveTo>
                  <a:lnTo>
                    <a:pt x="50" y="11"/>
                  </a:lnTo>
                  <a:lnTo>
                    <a:pt x="40" y="17"/>
                  </a:lnTo>
                  <a:lnTo>
                    <a:pt x="31" y="21"/>
                  </a:lnTo>
                  <a:lnTo>
                    <a:pt x="24" y="26"/>
                  </a:lnTo>
                  <a:lnTo>
                    <a:pt x="18" y="30"/>
                  </a:lnTo>
                  <a:lnTo>
                    <a:pt x="13" y="34"/>
                  </a:lnTo>
                  <a:lnTo>
                    <a:pt x="10" y="39"/>
                  </a:lnTo>
                  <a:lnTo>
                    <a:pt x="8" y="42"/>
                  </a:lnTo>
                  <a:lnTo>
                    <a:pt x="7" y="44"/>
                  </a:lnTo>
                  <a:lnTo>
                    <a:pt x="7" y="49"/>
                  </a:lnTo>
                  <a:lnTo>
                    <a:pt x="7" y="50"/>
                  </a:lnTo>
                  <a:lnTo>
                    <a:pt x="8" y="53"/>
                  </a:lnTo>
                  <a:lnTo>
                    <a:pt x="11" y="56"/>
                  </a:lnTo>
                  <a:lnTo>
                    <a:pt x="14" y="59"/>
                  </a:lnTo>
                  <a:lnTo>
                    <a:pt x="17" y="62"/>
                  </a:lnTo>
                  <a:lnTo>
                    <a:pt x="20" y="65"/>
                  </a:lnTo>
                  <a:lnTo>
                    <a:pt x="28" y="70"/>
                  </a:lnTo>
                  <a:lnTo>
                    <a:pt x="39" y="75"/>
                  </a:lnTo>
                  <a:lnTo>
                    <a:pt x="49" y="78"/>
                  </a:lnTo>
                  <a:lnTo>
                    <a:pt x="59" y="82"/>
                  </a:lnTo>
                  <a:lnTo>
                    <a:pt x="67" y="85"/>
                  </a:lnTo>
                  <a:lnTo>
                    <a:pt x="76" y="86"/>
                  </a:lnTo>
                  <a:lnTo>
                    <a:pt x="82" y="89"/>
                  </a:lnTo>
                  <a:lnTo>
                    <a:pt x="86" y="93"/>
                  </a:lnTo>
                  <a:lnTo>
                    <a:pt x="79" y="96"/>
                  </a:lnTo>
                  <a:lnTo>
                    <a:pt x="79" y="95"/>
                  </a:lnTo>
                  <a:lnTo>
                    <a:pt x="73" y="93"/>
                  </a:lnTo>
                  <a:lnTo>
                    <a:pt x="66" y="91"/>
                  </a:lnTo>
                  <a:lnTo>
                    <a:pt x="56" y="88"/>
                  </a:lnTo>
                  <a:lnTo>
                    <a:pt x="46" y="85"/>
                  </a:lnTo>
                  <a:lnTo>
                    <a:pt x="36" y="81"/>
                  </a:lnTo>
                  <a:lnTo>
                    <a:pt x="26" y="76"/>
                  </a:lnTo>
                  <a:lnTo>
                    <a:pt x="15" y="70"/>
                  </a:lnTo>
                  <a:lnTo>
                    <a:pt x="11" y="68"/>
                  </a:lnTo>
                  <a:lnTo>
                    <a:pt x="8" y="65"/>
                  </a:lnTo>
                  <a:lnTo>
                    <a:pt x="4" y="62"/>
                  </a:lnTo>
                  <a:lnTo>
                    <a:pt x="2" y="57"/>
                  </a:lnTo>
                  <a:lnTo>
                    <a:pt x="1" y="53"/>
                  </a:lnTo>
                  <a:lnTo>
                    <a:pt x="0" y="49"/>
                  </a:lnTo>
                  <a:lnTo>
                    <a:pt x="0" y="44"/>
                  </a:lnTo>
                  <a:lnTo>
                    <a:pt x="1" y="40"/>
                  </a:lnTo>
                  <a:lnTo>
                    <a:pt x="4" y="34"/>
                  </a:lnTo>
                  <a:lnTo>
                    <a:pt x="8" y="30"/>
                  </a:lnTo>
                  <a:lnTo>
                    <a:pt x="13" y="26"/>
                  </a:lnTo>
                  <a:lnTo>
                    <a:pt x="20" y="20"/>
                  </a:lnTo>
                  <a:lnTo>
                    <a:pt x="27" y="16"/>
                  </a:lnTo>
                  <a:lnTo>
                    <a:pt x="37" y="11"/>
                  </a:lnTo>
                  <a:lnTo>
                    <a:pt x="47" y="4"/>
                  </a:lnTo>
                  <a:lnTo>
                    <a:pt x="60" y="0"/>
                  </a:lnTo>
                  <a:lnTo>
                    <a:pt x="63" y="6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0" name="Freeform 931"/>
            <p:cNvSpPr>
              <a:spLocks/>
            </p:cNvSpPr>
            <p:nvPr/>
          </p:nvSpPr>
          <p:spPr bwMode="auto">
            <a:xfrm>
              <a:off x="7624403" y="4301471"/>
              <a:ext cx="107830" cy="96371"/>
            </a:xfrm>
            <a:custGeom>
              <a:avLst/>
              <a:gdLst/>
              <a:ahLst/>
              <a:cxnLst>
                <a:cxn ang="0">
                  <a:pos x="63" y="6"/>
                </a:cxn>
                <a:cxn ang="0">
                  <a:pos x="50" y="11"/>
                </a:cxn>
                <a:cxn ang="0">
                  <a:pos x="40" y="17"/>
                </a:cxn>
                <a:cxn ang="0">
                  <a:pos x="31" y="21"/>
                </a:cxn>
                <a:cxn ang="0">
                  <a:pos x="24" y="26"/>
                </a:cxn>
                <a:cxn ang="0">
                  <a:pos x="18" y="30"/>
                </a:cxn>
                <a:cxn ang="0">
                  <a:pos x="13" y="34"/>
                </a:cxn>
                <a:cxn ang="0">
                  <a:pos x="10" y="39"/>
                </a:cxn>
                <a:cxn ang="0">
                  <a:pos x="8" y="42"/>
                </a:cxn>
                <a:cxn ang="0">
                  <a:pos x="7" y="44"/>
                </a:cxn>
                <a:cxn ang="0">
                  <a:pos x="7" y="49"/>
                </a:cxn>
                <a:cxn ang="0">
                  <a:pos x="7" y="50"/>
                </a:cxn>
                <a:cxn ang="0">
                  <a:pos x="8" y="53"/>
                </a:cxn>
                <a:cxn ang="0">
                  <a:pos x="11" y="56"/>
                </a:cxn>
                <a:cxn ang="0">
                  <a:pos x="14" y="59"/>
                </a:cxn>
                <a:cxn ang="0">
                  <a:pos x="17" y="62"/>
                </a:cxn>
                <a:cxn ang="0">
                  <a:pos x="20" y="65"/>
                </a:cxn>
                <a:cxn ang="0">
                  <a:pos x="28" y="70"/>
                </a:cxn>
                <a:cxn ang="0">
                  <a:pos x="39" y="75"/>
                </a:cxn>
                <a:cxn ang="0">
                  <a:pos x="49" y="78"/>
                </a:cxn>
                <a:cxn ang="0">
                  <a:pos x="59" y="82"/>
                </a:cxn>
                <a:cxn ang="0">
                  <a:pos x="67" y="85"/>
                </a:cxn>
                <a:cxn ang="0">
                  <a:pos x="76" y="86"/>
                </a:cxn>
                <a:cxn ang="0">
                  <a:pos x="82" y="89"/>
                </a:cxn>
                <a:cxn ang="0">
                  <a:pos x="86" y="93"/>
                </a:cxn>
                <a:cxn ang="0">
                  <a:pos x="79" y="96"/>
                </a:cxn>
                <a:cxn ang="0">
                  <a:pos x="79" y="95"/>
                </a:cxn>
                <a:cxn ang="0">
                  <a:pos x="73" y="93"/>
                </a:cxn>
                <a:cxn ang="0">
                  <a:pos x="66" y="91"/>
                </a:cxn>
                <a:cxn ang="0">
                  <a:pos x="56" y="88"/>
                </a:cxn>
                <a:cxn ang="0">
                  <a:pos x="46" y="85"/>
                </a:cxn>
                <a:cxn ang="0">
                  <a:pos x="36" y="81"/>
                </a:cxn>
                <a:cxn ang="0">
                  <a:pos x="26" y="76"/>
                </a:cxn>
                <a:cxn ang="0">
                  <a:pos x="15" y="70"/>
                </a:cxn>
                <a:cxn ang="0">
                  <a:pos x="11" y="68"/>
                </a:cxn>
                <a:cxn ang="0">
                  <a:pos x="8" y="65"/>
                </a:cxn>
                <a:cxn ang="0">
                  <a:pos x="4" y="62"/>
                </a:cxn>
                <a:cxn ang="0">
                  <a:pos x="2" y="57"/>
                </a:cxn>
                <a:cxn ang="0">
                  <a:pos x="1" y="53"/>
                </a:cxn>
                <a:cxn ang="0">
                  <a:pos x="0" y="49"/>
                </a:cxn>
                <a:cxn ang="0">
                  <a:pos x="0" y="44"/>
                </a:cxn>
                <a:cxn ang="0">
                  <a:pos x="1" y="40"/>
                </a:cxn>
                <a:cxn ang="0">
                  <a:pos x="4" y="34"/>
                </a:cxn>
                <a:cxn ang="0">
                  <a:pos x="8" y="30"/>
                </a:cxn>
                <a:cxn ang="0">
                  <a:pos x="13" y="26"/>
                </a:cxn>
                <a:cxn ang="0">
                  <a:pos x="20" y="20"/>
                </a:cxn>
                <a:cxn ang="0">
                  <a:pos x="27" y="16"/>
                </a:cxn>
                <a:cxn ang="0">
                  <a:pos x="37" y="11"/>
                </a:cxn>
                <a:cxn ang="0">
                  <a:pos x="47" y="4"/>
                </a:cxn>
                <a:cxn ang="0">
                  <a:pos x="60" y="0"/>
                </a:cxn>
                <a:cxn ang="0">
                  <a:pos x="63" y="6"/>
                </a:cxn>
              </a:cxnLst>
              <a:rect l="0" t="0" r="r" b="b"/>
              <a:pathLst>
                <a:path w="86" h="96">
                  <a:moveTo>
                    <a:pt x="63" y="6"/>
                  </a:moveTo>
                  <a:lnTo>
                    <a:pt x="50" y="11"/>
                  </a:lnTo>
                  <a:lnTo>
                    <a:pt x="40" y="17"/>
                  </a:lnTo>
                  <a:lnTo>
                    <a:pt x="31" y="21"/>
                  </a:lnTo>
                  <a:lnTo>
                    <a:pt x="24" y="26"/>
                  </a:lnTo>
                  <a:lnTo>
                    <a:pt x="18" y="30"/>
                  </a:lnTo>
                  <a:lnTo>
                    <a:pt x="13" y="34"/>
                  </a:lnTo>
                  <a:lnTo>
                    <a:pt x="10" y="39"/>
                  </a:lnTo>
                  <a:lnTo>
                    <a:pt x="8" y="42"/>
                  </a:lnTo>
                  <a:lnTo>
                    <a:pt x="7" y="44"/>
                  </a:lnTo>
                  <a:lnTo>
                    <a:pt x="7" y="49"/>
                  </a:lnTo>
                  <a:lnTo>
                    <a:pt x="7" y="50"/>
                  </a:lnTo>
                  <a:lnTo>
                    <a:pt x="8" y="53"/>
                  </a:lnTo>
                  <a:lnTo>
                    <a:pt x="11" y="56"/>
                  </a:lnTo>
                  <a:lnTo>
                    <a:pt x="14" y="59"/>
                  </a:lnTo>
                  <a:lnTo>
                    <a:pt x="17" y="62"/>
                  </a:lnTo>
                  <a:lnTo>
                    <a:pt x="20" y="65"/>
                  </a:lnTo>
                  <a:lnTo>
                    <a:pt x="28" y="70"/>
                  </a:lnTo>
                  <a:lnTo>
                    <a:pt x="39" y="75"/>
                  </a:lnTo>
                  <a:lnTo>
                    <a:pt x="49" y="78"/>
                  </a:lnTo>
                  <a:lnTo>
                    <a:pt x="59" y="82"/>
                  </a:lnTo>
                  <a:lnTo>
                    <a:pt x="67" y="85"/>
                  </a:lnTo>
                  <a:lnTo>
                    <a:pt x="76" y="86"/>
                  </a:lnTo>
                  <a:lnTo>
                    <a:pt x="82" y="89"/>
                  </a:lnTo>
                  <a:lnTo>
                    <a:pt x="86" y="93"/>
                  </a:lnTo>
                  <a:lnTo>
                    <a:pt x="79" y="96"/>
                  </a:lnTo>
                  <a:lnTo>
                    <a:pt x="79" y="95"/>
                  </a:lnTo>
                  <a:lnTo>
                    <a:pt x="73" y="93"/>
                  </a:lnTo>
                  <a:lnTo>
                    <a:pt x="66" y="91"/>
                  </a:lnTo>
                  <a:lnTo>
                    <a:pt x="56" y="88"/>
                  </a:lnTo>
                  <a:lnTo>
                    <a:pt x="46" y="85"/>
                  </a:lnTo>
                  <a:lnTo>
                    <a:pt x="36" y="81"/>
                  </a:lnTo>
                  <a:lnTo>
                    <a:pt x="26" y="76"/>
                  </a:lnTo>
                  <a:lnTo>
                    <a:pt x="15" y="70"/>
                  </a:lnTo>
                  <a:lnTo>
                    <a:pt x="11" y="68"/>
                  </a:lnTo>
                  <a:lnTo>
                    <a:pt x="8" y="65"/>
                  </a:lnTo>
                  <a:lnTo>
                    <a:pt x="4" y="62"/>
                  </a:lnTo>
                  <a:lnTo>
                    <a:pt x="2" y="57"/>
                  </a:lnTo>
                  <a:lnTo>
                    <a:pt x="1" y="53"/>
                  </a:lnTo>
                  <a:lnTo>
                    <a:pt x="0" y="49"/>
                  </a:lnTo>
                  <a:lnTo>
                    <a:pt x="0" y="44"/>
                  </a:lnTo>
                  <a:lnTo>
                    <a:pt x="1" y="40"/>
                  </a:lnTo>
                  <a:lnTo>
                    <a:pt x="4" y="34"/>
                  </a:lnTo>
                  <a:lnTo>
                    <a:pt x="8" y="30"/>
                  </a:lnTo>
                  <a:lnTo>
                    <a:pt x="13" y="26"/>
                  </a:lnTo>
                  <a:lnTo>
                    <a:pt x="20" y="20"/>
                  </a:lnTo>
                  <a:lnTo>
                    <a:pt x="27" y="16"/>
                  </a:lnTo>
                  <a:lnTo>
                    <a:pt x="37" y="11"/>
                  </a:lnTo>
                  <a:lnTo>
                    <a:pt x="47" y="4"/>
                  </a:lnTo>
                  <a:lnTo>
                    <a:pt x="60" y="0"/>
                  </a:lnTo>
                  <a:lnTo>
                    <a:pt x="63" y="6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1" name="Freeform 932"/>
            <p:cNvSpPr>
              <a:spLocks/>
            </p:cNvSpPr>
            <p:nvPr/>
          </p:nvSpPr>
          <p:spPr bwMode="auto">
            <a:xfrm>
              <a:off x="7699885" y="4283402"/>
              <a:ext cx="103786" cy="100386"/>
            </a:xfrm>
            <a:custGeom>
              <a:avLst/>
              <a:gdLst/>
              <a:ahLst/>
              <a:cxnLst>
                <a:cxn ang="0">
                  <a:pos x="49" y="100"/>
                </a:cxn>
                <a:cxn ang="0">
                  <a:pos x="49" y="96"/>
                </a:cxn>
                <a:cxn ang="0">
                  <a:pos x="52" y="90"/>
                </a:cxn>
                <a:cxn ang="0">
                  <a:pos x="55" y="83"/>
                </a:cxn>
                <a:cxn ang="0">
                  <a:pos x="59" y="74"/>
                </a:cxn>
                <a:cxn ang="0">
                  <a:pos x="64" y="64"/>
                </a:cxn>
                <a:cxn ang="0">
                  <a:pos x="68" y="54"/>
                </a:cxn>
                <a:cxn ang="0">
                  <a:pos x="72" y="44"/>
                </a:cxn>
                <a:cxn ang="0">
                  <a:pos x="75" y="34"/>
                </a:cxn>
                <a:cxn ang="0">
                  <a:pos x="75" y="29"/>
                </a:cxn>
                <a:cxn ang="0">
                  <a:pos x="75" y="25"/>
                </a:cxn>
                <a:cxn ang="0">
                  <a:pos x="75" y="21"/>
                </a:cxn>
                <a:cxn ang="0">
                  <a:pos x="75" y="18"/>
                </a:cxn>
                <a:cxn ang="0">
                  <a:pos x="74" y="15"/>
                </a:cxn>
                <a:cxn ang="0">
                  <a:pos x="72" y="13"/>
                </a:cxn>
                <a:cxn ang="0">
                  <a:pos x="69" y="11"/>
                </a:cxn>
                <a:cxn ang="0">
                  <a:pos x="67" y="9"/>
                </a:cxn>
                <a:cxn ang="0">
                  <a:pos x="64" y="9"/>
                </a:cxn>
                <a:cxn ang="0">
                  <a:pos x="58" y="8"/>
                </a:cxn>
                <a:cxn ang="0">
                  <a:pos x="52" y="8"/>
                </a:cxn>
                <a:cxn ang="0">
                  <a:pos x="43" y="11"/>
                </a:cxn>
                <a:cxn ang="0">
                  <a:pos x="36" y="12"/>
                </a:cxn>
                <a:cxn ang="0">
                  <a:pos x="26" y="15"/>
                </a:cxn>
                <a:cxn ang="0">
                  <a:pos x="15" y="19"/>
                </a:cxn>
                <a:cxn ang="0">
                  <a:pos x="3" y="24"/>
                </a:cxn>
                <a:cxn ang="0">
                  <a:pos x="0" y="18"/>
                </a:cxn>
                <a:cxn ang="0">
                  <a:pos x="12" y="12"/>
                </a:cxn>
                <a:cxn ang="0">
                  <a:pos x="23" y="8"/>
                </a:cxn>
                <a:cxn ang="0">
                  <a:pos x="33" y="5"/>
                </a:cxn>
                <a:cxn ang="0">
                  <a:pos x="43" y="3"/>
                </a:cxn>
                <a:cxn ang="0">
                  <a:pos x="51" y="2"/>
                </a:cxn>
                <a:cxn ang="0">
                  <a:pos x="58" y="0"/>
                </a:cxn>
                <a:cxn ang="0">
                  <a:pos x="64" y="2"/>
                </a:cxn>
                <a:cxn ang="0">
                  <a:pos x="69" y="3"/>
                </a:cxn>
                <a:cxn ang="0">
                  <a:pos x="74" y="5"/>
                </a:cxn>
                <a:cxn ang="0">
                  <a:pos x="78" y="8"/>
                </a:cxn>
                <a:cxn ang="0">
                  <a:pos x="80" y="12"/>
                </a:cxn>
                <a:cxn ang="0">
                  <a:pos x="81" y="16"/>
                </a:cxn>
                <a:cxn ang="0">
                  <a:pos x="82" y="19"/>
                </a:cxn>
                <a:cxn ang="0">
                  <a:pos x="84" y="25"/>
                </a:cxn>
                <a:cxn ang="0">
                  <a:pos x="82" y="29"/>
                </a:cxn>
                <a:cxn ang="0">
                  <a:pos x="82" y="35"/>
                </a:cxn>
                <a:cxn ang="0">
                  <a:pos x="80" y="45"/>
                </a:cxn>
                <a:cxn ang="0">
                  <a:pos x="75" y="55"/>
                </a:cxn>
                <a:cxn ang="0">
                  <a:pos x="71" y="65"/>
                </a:cxn>
                <a:cxn ang="0">
                  <a:pos x="67" y="77"/>
                </a:cxn>
                <a:cxn ang="0">
                  <a:pos x="61" y="84"/>
                </a:cxn>
                <a:cxn ang="0">
                  <a:pos x="58" y="93"/>
                </a:cxn>
                <a:cxn ang="0">
                  <a:pos x="56" y="97"/>
                </a:cxn>
                <a:cxn ang="0">
                  <a:pos x="55" y="97"/>
                </a:cxn>
                <a:cxn ang="0">
                  <a:pos x="49" y="100"/>
                </a:cxn>
              </a:cxnLst>
              <a:rect l="0" t="0" r="r" b="b"/>
              <a:pathLst>
                <a:path w="84" h="100">
                  <a:moveTo>
                    <a:pt x="49" y="100"/>
                  </a:moveTo>
                  <a:lnTo>
                    <a:pt x="49" y="96"/>
                  </a:lnTo>
                  <a:lnTo>
                    <a:pt x="52" y="90"/>
                  </a:lnTo>
                  <a:lnTo>
                    <a:pt x="55" y="83"/>
                  </a:lnTo>
                  <a:lnTo>
                    <a:pt x="59" y="74"/>
                  </a:lnTo>
                  <a:lnTo>
                    <a:pt x="64" y="64"/>
                  </a:lnTo>
                  <a:lnTo>
                    <a:pt x="68" y="54"/>
                  </a:lnTo>
                  <a:lnTo>
                    <a:pt x="72" y="44"/>
                  </a:lnTo>
                  <a:lnTo>
                    <a:pt x="75" y="34"/>
                  </a:lnTo>
                  <a:lnTo>
                    <a:pt x="75" y="29"/>
                  </a:lnTo>
                  <a:lnTo>
                    <a:pt x="75" y="25"/>
                  </a:lnTo>
                  <a:lnTo>
                    <a:pt x="75" y="21"/>
                  </a:lnTo>
                  <a:lnTo>
                    <a:pt x="75" y="18"/>
                  </a:lnTo>
                  <a:lnTo>
                    <a:pt x="74" y="15"/>
                  </a:lnTo>
                  <a:lnTo>
                    <a:pt x="72" y="13"/>
                  </a:lnTo>
                  <a:lnTo>
                    <a:pt x="69" y="11"/>
                  </a:lnTo>
                  <a:lnTo>
                    <a:pt x="67" y="9"/>
                  </a:lnTo>
                  <a:lnTo>
                    <a:pt x="64" y="9"/>
                  </a:lnTo>
                  <a:lnTo>
                    <a:pt x="58" y="8"/>
                  </a:lnTo>
                  <a:lnTo>
                    <a:pt x="52" y="8"/>
                  </a:lnTo>
                  <a:lnTo>
                    <a:pt x="43" y="11"/>
                  </a:lnTo>
                  <a:lnTo>
                    <a:pt x="36" y="12"/>
                  </a:lnTo>
                  <a:lnTo>
                    <a:pt x="26" y="15"/>
                  </a:lnTo>
                  <a:lnTo>
                    <a:pt x="15" y="19"/>
                  </a:lnTo>
                  <a:lnTo>
                    <a:pt x="3" y="24"/>
                  </a:lnTo>
                  <a:lnTo>
                    <a:pt x="0" y="18"/>
                  </a:lnTo>
                  <a:lnTo>
                    <a:pt x="12" y="12"/>
                  </a:lnTo>
                  <a:lnTo>
                    <a:pt x="23" y="8"/>
                  </a:lnTo>
                  <a:lnTo>
                    <a:pt x="33" y="5"/>
                  </a:lnTo>
                  <a:lnTo>
                    <a:pt x="43" y="3"/>
                  </a:lnTo>
                  <a:lnTo>
                    <a:pt x="51" y="2"/>
                  </a:lnTo>
                  <a:lnTo>
                    <a:pt x="58" y="0"/>
                  </a:lnTo>
                  <a:lnTo>
                    <a:pt x="64" y="2"/>
                  </a:lnTo>
                  <a:lnTo>
                    <a:pt x="69" y="3"/>
                  </a:lnTo>
                  <a:lnTo>
                    <a:pt x="74" y="5"/>
                  </a:lnTo>
                  <a:lnTo>
                    <a:pt x="78" y="8"/>
                  </a:lnTo>
                  <a:lnTo>
                    <a:pt x="80" y="12"/>
                  </a:lnTo>
                  <a:lnTo>
                    <a:pt x="81" y="16"/>
                  </a:lnTo>
                  <a:lnTo>
                    <a:pt x="82" y="19"/>
                  </a:lnTo>
                  <a:lnTo>
                    <a:pt x="84" y="25"/>
                  </a:lnTo>
                  <a:lnTo>
                    <a:pt x="82" y="29"/>
                  </a:lnTo>
                  <a:lnTo>
                    <a:pt x="82" y="35"/>
                  </a:lnTo>
                  <a:lnTo>
                    <a:pt x="80" y="45"/>
                  </a:lnTo>
                  <a:lnTo>
                    <a:pt x="75" y="55"/>
                  </a:lnTo>
                  <a:lnTo>
                    <a:pt x="71" y="65"/>
                  </a:lnTo>
                  <a:lnTo>
                    <a:pt x="67" y="77"/>
                  </a:lnTo>
                  <a:lnTo>
                    <a:pt x="61" y="84"/>
                  </a:lnTo>
                  <a:lnTo>
                    <a:pt x="58" y="93"/>
                  </a:lnTo>
                  <a:lnTo>
                    <a:pt x="56" y="97"/>
                  </a:lnTo>
                  <a:lnTo>
                    <a:pt x="55" y="97"/>
                  </a:lnTo>
                  <a:lnTo>
                    <a:pt x="49" y="100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2" name="Freeform 933"/>
            <p:cNvSpPr>
              <a:spLocks/>
            </p:cNvSpPr>
            <p:nvPr/>
          </p:nvSpPr>
          <p:spPr bwMode="auto">
            <a:xfrm>
              <a:off x="7699885" y="4283402"/>
              <a:ext cx="103786" cy="100386"/>
            </a:xfrm>
            <a:custGeom>
              <a:avLst/>
              <a:gdLst/>
              <a:ahLst/>
              <a:cxnLst>
                <a:cxn ang="0">
                  <a:pos x="49" y="100"/>
                </a:cxn>
                <a:cxn ang="0">
                  <a:pos x="49" y="96"/>
                </a:cxn>
                <a:cxn ang="0">
                  <a:pos x="52" y="90"/>
                </a:cxn>
                <a:cxn ang="0">
                  <a:pos x="55" y="83"/>
                </a:cxn>
                <a:cxn ang="0">
                  <a:pos x="59" y="74"/>
                </a:cxn>
                <a:cxn ang="0">
                  <a:pos x="64" y="64"/>
                </a:cxn>
                <a:cxn ang="0">
                  <a:pos x="68" y="54"/>
                </a:cxn>
                <a:cxn ang="0">
                  <a:pos x="72" y="44"/>
                </a:cxn>
                <a:cxn ang="0">
                  <a:pos x="75" y="34"/>
                </a:cxn>
                <a:cxn ang="0">
                  <a:pos x="75" y="29"/>
                </a:cxn>
                <a:cxn ang="0">
                  <a:pos x="75" y="25"/>
                </a:cxn>
                <a:cxn ang="0">
                  <a:pos x="75" y="21"/>
                </a:cxn>
                <a:cxn ang="0">
                  <a:pos x="75" y="18"/>
                </a:cxn>
                <a:cxn ang="0">
                  <a:pos x="74" y="15"/>
                </a:cxn>
                <a:cxn ang="0">
                  <a:pos x="72" y="13"/>
                </a:cxn>
                <a:cxn ang="0">
                  <a:pos x="69" y="11"/>
                </a:cxn>
                <a:cxn ang="0">
                  <a:pos x="67" y="9"/>
                </a:cxn>
                <a:cxn ang="0">
                  <a:pos x="64" y="9"/>
                </a:cxn>
                <a:cxn ang="0">
                  <a:pos x="58" y="8"/>
                </a:cxn>
                <a:cxn ang="0">
                  <a:pos x="52" y="8"/>
                </a:cxn>
                <a:cxn ang="0">
                  <a:pos x="43" y="11"/>
                </a:cxn>
                <a:cxn ang="0">
                  <a:pos x="36" y="12"/>
                </a:cxn>
                <a:cxn ang="0">
                  <a:pos x="26" y="15"/>
                </a:cxn>
                <a:cxn ang="0">
                  <a:pos x="15" y="19"/>
                </a:cxn>
                <a:cxn ang="0">
                  <a:pos x="3" y="24"/>
                </a:cxn>
                <a:cxn ang="0">
                  <a:pos x="0" y="18"/>
                </a:cxn>
                <a:cxn ang="0">
                  <a:pos x="12" y="12"/>
                </a:cxn>
                <a:cxn ang="0">
                  <a:pos x="23" y="8"/>
                </a:cxn>
                <a:cxn ang="0">
                  <a:pos x="33" y="5"/>
                </a:cxn>
                <a:cxn ang="0">
                  <a:pos x="43" y="3"/>
                </a:cxn>
                <a:cxn ang="0">
                  <a:pos x="51" y="2"/>
                </a:cxn>
                <a:cxn ang="0">
                  <a:pos x="58" y="0"/>
                </a:cxn>
                <a:cxn ang="0">
                  <a:pos x="64" y="2"/>
                </a:cxn>
                <a:cxn ang="0">
                  <a:pos x="69" y="3"/>
                </a:cxn>
                <a:cxn ang="0">
                  <a:pos x="74" y="5"/>
                </a:cxn>
                <a:cxn ang="0">
                  <a:pos x="78" y="8"/>
                </a:cxn>
                <a:cxn ang="0">
                  <a:pos x="80" y="12"/>
                </a:cxn>
                <a:cxn ang="0">
                  <a:pos x="81" y="16"/>
                </a:cxn>
                <a:cxn ang="0">
                  <a:pos x="82" y="19"/>
                </a:cxn>
                <a:cxn ang="0">
                  <a:pos x="84" y="25"/>
                </a:cxn>
                <a:cxn ang="0">
                  <a:pos x="82" y="29"/>
                </a:cxn>
                <a:cxn ang="0">
                  <a:pos x="82" y="35"/>
                </a:cxn>
                <a:cxn ang="0">
                  <a:pos x="80" y="45"/>
                </a:cxn>
                <a:cxn ang="0">
                  <a:pos x="75" y="55"/>
                </a:cxn>
                <a:cxn ang="0">
                  <a:pos x="71" y="65"/>
                </a:cxn>
                <a:cxn ang="0">
                  <a:pos x="67" y="77"/>
                </a:cxn>
                <a:cxn ang="0">
                  <a:pos x="61" y="84"/>
                </a:cxn>
                <a:cxn ang="0">
                  <a:pos x="58" y="93"/>
                </a:cxn>
                <a:cxn ang="0">
                  <a:pos x="56" y="97"/>
                </a:cxn>
                <a:cxn ang="0">
                  <a:pos x="55" y="97"/>
                </a:cxn>
                <a:cxn ang="0">
                  <a:pos x="49" y="100"/>
                </a:cxn>
              </a:cxnLst>
              <a:rect l="0" t="0" r="r" b="b"/>
              <a:pathLst>
                <a:path w="84" h="100">
                  <a:moveTo>
                    <a:pt x="49" y="100"/>
                  </a:moveTo>
                  <a:lnTo>
                    <a:pt x="49" y="96"/>
                  </a:lnTo>
                  <a:lnTo>
                    <a:pt x="52" y="90"/>
                  </a:lnTo>
                  <a:lnTo>
                    <a:pt x="55" y="83"/>
                  </a:lnTo>
                  <a:lnTo>
                    <a:pt x="59" y="74"/>
                  </a:lnTo>
                  <a:lnTo>
                    <a:pt x="64" y="64"/>
                  </a:lnTo>
                  <a:lnTo>
                    <a:pt x="68" y="54"/>
                  </a:lnTo>
                  <a:lnTo>
                    <a:pt x="72" y="44"/>
                  </a:lnTo>
                  <a:lnTo>
                    <a:pt x="75" y="34"/>
                  </a:lnTo>
                  <a:lnTo>
                    <a:pt x="75" y="29"/>
                  </a:lnTo>
                  <a:lnTo>
                    <a:pt x="75" y="25"/>
                  </a:lnTo>
                  <a:lnTo>
                    <a:pt x="75" y="21"/>
                  </a:lnTo>
                  <a:lnTo>
                    <a:pt x="75" y="18"/>
                  </a:lnTo>
                  <a:lnTo>
                    <a:pt x="74" y="15"/>
                  </a:lnTo>
                  <a:lnTo>
                    <a:pt x="72" y="13"/>
                  </a:lnTo>
                  <a:lnTo>
                    <a:pt x="69" y="11"/>
                  </a:lnTo>
                  <a:lnTo>
                    <a:pt x="67" y="9"/>
                  </a:lnTo>
                  <a:lnTo>
                    <a:pt x="64" y="9"/>
                  </a:lnTo>
                  <a:lnTo>
                    <a:pt x="58" y="8"/>
                  </a:lnTo>
                  <a:lnTo>
                    <a:pt x="52" y="8"/>
                  </a:lnTo>
                  <a:lnTo>
                    <a:pt x="43" y="11"/>
                  </a:lnTo>
                  <a:lnTo>
                    <a:pt x="36" y="12"/>
                  </a:lnTo>
                  <a:lnTo>
                    <a:pt x="26" y="15"/>
                  </a:lnTo>
                  <a:lnTo>
                    <a:pt x="15" y="19"/>
                  </a:lnTo>
                  <a:lnTo>
                    <a:pt x="3" y="24"/>
                  </a:lnTo>
                  <a:lnTo>
                    <a:pt x="0" y="18"/>
                  </a:lnTo>
                  <a:lnTo>
                    <a:pt x="12" y="12"/>
                  </a:lnTo>
                  <a:lnTo>
                    <a:pt x="23" y="8"/>
                  </a:lnTo>
                  <a:lnTo>
                    <a:pt x="33" y="5"/>
                  </a:lnTo>
                  <a:lnTo>
                    <a:pt x="43" y="3"/>
                  </a:lnTo>
                  <a:lnTo>
                    <a:pt x="51" y="2"/>
                  </a:lnTo>
                  <a:lnTo>
                    <a:pt x="58" y="0"/>
                  </a:lnTo>
                  <a:lnTo>
                    <a:pt x="64" y="2"/>
                  </a:lnTo>
                  <a:lnTo>
                    <a:pt x="69" y="3"/>
                  </a:lnTo>
                  <a:lnTo>
                    <a:pt x="74" y="5"/>
                  </a:lnTo>
                  <a:lnTo>
                    <a:pt x="78" y="8"/>
                  </a:lnTo>
                  <a:lnTo>
                    <a:pt x="80" y="12"/>
                  </a:lnTo>
                  <a:lnTo>
                    <a:pt x="81" y="16"/>
                  </a:lnTo>
                  <a:lnTo>
                    <a:pt x="82" y="19"/>
                  </a:lnTo>
                  <a:lnTo>
                    <a:pt x="84" y="25"/>
                  </a:lnTo>
                  <a:lnTo>
                    <a:pt x="82" y="29"/>
                  </a:lnTo>
                  <a:lnTo>
                    <a:pt x="82" y="35"/>
                  </a:lnTo>
                  <a:lnTo>
                    <a:pt x="80" y="45"/>
                  </a:lnTo>
                  <a:lnTo>
                    <a:pt x="75" y="55"/>
                  </a:lnTo>
                  <a:lnTo>
                    <a:pt x="71" y="65"/>
                  </a:lnTo>
                  <a:lnTo>
                    <a:pt x="67" y="77"/>
                  </a:lnTo>
                  <a:lnTo>
                    <a:pt x="61" y="84"/>
                  </a:lnTo>
                  <a:lnTo>
                    <a:pt x="58" y="93"/>
                  </a:lnTo>
                  <a:lnTo>
                    <a:pt x="56" y="97"/>
                  </a:lnTo>
                  <a:lnTo>
                    <a:pt x="55" y="97"/>
                  </a:lnTo>
                  <a:lnTo>
                    <a:pt x="49" y="100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3" name="Freeform 934"/>
            <p:cNvSpPr>
              <a:spLocks/>
            </p:cNvSpPr>
            <p:nvPr/>
          </p:nvSpPr>
          <p:spPr bwMode="auto">
            <a:xfrm>
              <a:off x="7760539" y="4380777"/>
              <a:ext cx="14827" cy="13050"/>
            </a:xfrm>
            <a:custGeom>
              <a:avLst/>
              <a:gdLst/>
              <a:ahLst/>
              <a:cxnLst>
                <a:cxn ang="0">
                  <a:pos x="7" y="12"/>
                </a:cxn>
                <a:cxn ang="0">
                  <a:pos x="5" y="13"/>
                </a:cxn>
                <a:cxn ang="0">
                  <a:pos x="0" y="3"/>
                </a:cxn>
                <a:cxn ang="0">
                  <a:pos x="7" y="0"/>
                </a:cxn>
                <a:cxn ang="0">
                  <a:pos x="12" y="10"/>
                </a:cxn>
                <a:cxn ang="0">
                  <a:pos x="7" y="12"/>
                </a:cxn>
              </a:cxnLst>
              <a:rect l="0" t="0" r="r" b="b"/>
              <a:pathLst>
                <a:path w="12" h="13">
                  <a:moveTo>
                    <a:pt x="7" y="12"/>
                  </a:moveTo>
                  <a:lnTo>
                    <a:pt x="5" y="13"/>
                  </a:lnTo>
                  <a:lnTo>
                    <a:pt x="0" y="3"/>
                  </a:lnTo>
                  <a:lnTo>
                    <a:pt x="7" y="0"/>
                  </a:lnTo>
                  <a:lnTo>
                    <a:pt x="12" y="10"/>
                  </a:lnTo>
                  <a:lnTo>
                    <a:pt x="7" y="12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4" name="Freeform 935"/>
            <p:cNvSpPr>
              <a:spLocks/>
            </p:cNvSpPr>
            <p:nvPr/>
          </p:nvSpPr>
          <p:spPr bwMode="auto">
            <a:xfrm>
              <a:off x="7760539" y="4380777"/>
              <a:ext cx="14827" cy="13050"/>
            </a:xfrm>
            <a:custGeom>
              <a:avLst/>
              <a:gdLst/>
              <a:ahLst/>
              <a:cxnLst>
                <a:cxn ang="0">
                  <a:pos x="7" y="12"/>
                </a:cxn>
                <a:cxn ang="0">
                  <a:pos x="5" y="13"/>
                </a:cxn>
                <a:cxn ang="0">
                  <a:pos x="0" y="3"/>
                </a:cxn>
                <a:cxn ang="0">
                  <a:pos x="7" y="0"/>
                </a:cxn>
                <a:cxn ang="0">
                  <a:pos x="12" y="10"/>
                </a:cxn>
                <a:cxn ang="0">
                  <a:pos x="7" y="12"/>
                </a:cxn>
              </a:cxnLst>
              <a:rect l="0" t="0" r="r" b="b"/>
              <a:pathLst>
                <a:path w="12" h="13">
                  <a:moveTo>
                    <a:pt x="7" y="12"/>
                  </a:moveTo>
                  <a:lnTo>
                    <a:pt x="5" y="13"/>
                  </a:lnTo>
                  <a:lnTo>
                    <a:pt x="0" y="3"/>
                  </a:lnTo>
                  <a:lnTo>
                    <a:pt x="7" y="0"/>
                  </a:lnTo>
                  <a:lnTo>
                    <a:pt x="12" y="10"/>
                  </a:lnTo>
                  <a:lnTo>
                    <a:pt x="7" y="12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5" name="Freeform 936"/>
            <p:cNvSpPr>
              <a:spLocks/>
            </p:cNvSpPr>
            <p:nvPr/>
          </p:nvSpPr>
          <p:spPr bwMode="auto">
            <a:xfrm>
              <a:off x="7787496" y="4351664"/>
              <a:ext cx="26958" cy="29112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7" y="2"/>
                </a:cxn>
                <a:cxn ang="0">
                  <a:pos x="11" y="5"/>
                </a:cxn>
                <a:cxn ang="0">
                  <a:pos x="14" y="7"/>
                </a:cxn>
                <a:cxn ang="0">
                  <a:pos x="16" y="12"/>
                </a:cxn>
                <a:cxn ang="0">
                  <a:pos x="17" y="15"/>
                </a:cxn>
                <a:cxn ang="0">
                  <a:pos x="19" y="19"/>
                </a:cxn>
                <a:cxn ang="0">
                  <a:pos x="20" y="22"/>
                </a:cxn>
                <a:cxn ang="0">
                  <a:pos x="22" y="26"/>
                </a:cxn>
                <a:cxn ang="0">
                  <a:pos x="14" y="29"/>
                </a:cxn>
                <a:cxn ang="0">
                  <a:pos x="13" y="25"/>
                </a:cxn>
                <a:cxn ang="0">
                  <a:pos x="11" y="20"/>
                </a:cxn>
                <a:cxn ang="0">
                  <a:pos x="10" y="18"/>
                </a:cxn>
                <a:cxn ang="0">
                  <a:pos x="9" y="15"/>
                </a:cxn>
                <a:cxn ang="0">
                  <a:pos x="7" y="12"/>
                </a:cxn>
                <a:cxn ang="0">
                  <a:pos x="6" y="10"/>
                </a:cxn>
                <a:cxn ang="0">
                  <a:pos x="3" y="9"/>
                </a:cxn>
                <a:cxn ang="0">
                  <a:pos x="0" y="6"/>
                </a:cxn>
                <a:cxn ang="0">
                  <a:pos x="4" y="0"/>
                </a:cxn>
              </a:cxnLst>
              <a:rect l="0" t="0" r="r" b="b"/>
              <a:pathLst>
                <a:path w="22" h="29">
                  <a:moveTo>
                    <a:pt x="4" y="0"/>
                  </a:moveTo>
                  <a:lnTo>
                    <a:pt x="7" y="2"/>
                  </a:lnTo>
                  <a:lnTo>
                    <a:pt x="11" y="5"/>
                  </a:lnTo>
                  <a:lnTo>
                    <a:pt x="14" y="7"/>
                  </a:lnTo>
                  <a:lnTo>
                    <a:pt x="16" y="12"/>
                  </a:lnTo>
                  <a:lnTo>
                    <a:pt x="17" y="15"/>
                  </a:lnTo>
                  <a:lnTo>
                    <a:pt x="19" y="19"/>
                  </a:lnTo>
                  <a:lnTo>
                    <a:pt x="20" y="22"/>
                  </a:lnTo>
                  <a:lnTo>
                    <a:pt x="22" y="26"/>
                  </a:lnTo>
                  <a:lnTo>
                    <a:pt x="14" y="29"/>
                  </a:lnTo>
                  <a:lnTo>
                    <a:pt x="13" y="25"/>
                  </a:lnTo>
                  <a:lnTo>
                    <a:pt x="11" y="20"/>
                  </a:lnTo>
                  <a:lnTo>
                    <a:pt x="10" y="18"/>
                  </a:lnTo>
                  <a:lnTo>
                    <a:pt x="9" y="15"/>
                  </a:lnTo>
                  <a:lnTo>
                    <a:pt x="7" y="12"/>
                  </a:lnTo>
                  <a:lnTo>
                    <a:pt x="6" y="10"/>
                  </a:lnTo>
                  <a:lnTo>
                    <a:pt x="3" y="9"/>
                  </a:lnTo>
                  <a:lnTo>
                    <a:pt x="0" y="6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6" name="Freeform 937"/>
            <p:cNvSpPr>
              <a:spLocks/>
            </p:cNvSpPr>
            <p:nvPr/>
          </p:nvSpPr>
          <p:spPr bwMode="auto">
            <a:xfrm>
              <a:off x="7787496" y="4351664"/>
              <a:ext cx="26958" cy="29112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7" y="2"/>
                </a:cxn>
                <a:cxn ang="0">
                  <a:pos x="11" y="5"/>
                </a:cxn>
                <a:cxn ang="0">
                  <a:pos x="14" y="7"/>
                </a:cxn>
                <a:cxn ang="0">
                  <a:pos x="16" y="12"/>
                </a:cxn>
                <a:cxn ang="0">
                  <a:pos x="17" y="15"/>
                </a:cxn>
                <a:cxn ang="0">
                  <a:pos x="19" y="19"/>
                </a:cxn>
                <a:cxn ang="0">
                  <a:pos x="20" y="22"/>
                </a:cxn>
                <a:cxn ang="0">
                  <a:pos x="22" y="26"/>
                </a:cxn>
                <a:cxn ang="0">
                  <a:pos x="14" y="29"/>
                </a:cxn>
                <a:cxn ang="0">
                  <a:pos x="13" y="25"/>
                </a:cxn>
                <a:cxn ang="0">
                  <a:pos x="11" y="20"/>
                </a:cxn>
                <a:cxn ang="0">
                  <a:pos x="10" y="18"/>
                </a:cxn>
                <a:cxn ang="0">
                  <a:pos x="9" y="15"/>
                </a:cxn>
                <a:cxn ang="0">
                  <a:pos x="7" y="12"/>
                </a:cxn>
                <a:cxn ang="0">
                  <a:pos x="6" y="10"/>
                </a:cxn>
                <a:cxn ang="0">
                  <a:pos x="3" y="9"/>
                </a:cxn>
                <a:cxn ang="0">
                  <a:pos x="0" y="6"/>
                </a:cxn>
                <a:cxn ang="0">
                  <a:pos x="4" y="0"/>
                </a:cxn>
              </a:cxnLst>
              <a:rect l="0" t="0" r="r" b="b"/>
              <a:pathLst>
                <a:path w="22" h="29">
                  <a:moveTo>
                    <a:pt x="4" y="0"/>
                  </a:moveTo>
                  <a:lnTo>
                    <a:pt x="7" y="2"/>
                  </a:lnTo>
                  <a:lnTo>
                    <a:pt x="11" y="5"/>
                  </a:lnTo>
                  <a:lnTo>
                    <a:pt x="14" y="7"/>
                  </a:lnTo>
                  <a:lnTo>
                    <a:pt x="16" y="12"/>
                  </a:lnTo>
                  <a:lnTo>
                    <a:pt x="17" y="15"/>
                  </a:lnTo>
                  <a:lnTo>
                    <a:pt x="19" y="19"/>
                  </a:lnTo>
                  <a:lnTo>
                    <a:pt x="20" y="22"/>
                  </a:lnTo>
                  <a:lnTo>
                    <a:pt x="22" y="26"/>
                  </a:lnTo>
                  <a:lnTo>
                    <a:pt x="14" y="29"/>
                  </a:lnTo>
                  <a:lnTo>
                    <a:pt x="13" y="25"/>
                  </a:lnTo>
                  <a:lnTo>
                    <a:pt x="11" y="20"/>
                  </a:lnTo>
                  <a:lnTo>
                    <a:pt x="10" y="18"/>
                  </a:lnTo>
                  <a:lnTo>
                    <a:pt x="9" y="15"/>
                  </a:lnTo>
                  <a:lnTo>
                    <a:pt x="7" y="12"/>
                  </a:lnTo>
                  <a:lnTo>
                    <a:pt x="6" y="10"/>
                  </a:lnTo>
                  <a:lnTo>
                    <a:pt x="3" y="9"/>
                  </a:lnTo>
                  <a:lnTo>
                    <a:pt x="0" y="6"/>
                  </a:lnTo>
                  <a:lnTo>
                    <a:pt x="4" y="0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7" name="Freeform 938"/>
            <p:cNvSpPr>
              <a:spLocks/>
            </p:cNvSpPr>
            <p:nvPr/>
          </p:nvSpPr>
          <p:spPr bwMode="auto">
            <a:xfrm>
              <a:off x="7740321" y="4350661"/>
              <a:ext cx="52567" cy="10039"/>
            </a:xfrm>
            <a:custGeom>
              <a:avLst/>
              <a:gdLst/>
              <a:ahLst/>
              <a:cxnLst>
                <a:cxn ang="0">
                  <a:pos x="2" y="3"/>
                </a:cxn>
                <a:cxn ang="0">
                  <a:pos x="5" y="3"/>
                </a:cxn>
                <a:cxn ang="0">
                  <a:pos x="10" y="3"/>
                </a:cxn>
                <a:cxn ang="0">
                  <a:pos x="15" y="1"/>
                </a:cxn>
                <a:cxn ang="0">
                  <a:pos x="21" y="0"/>
                </a:cxn>
                <a:cxn ang="0">
                  <a:pos x="26" y="0"/>
                </a:cxn>
                <a:cxn ang="0">
                  <a:pos x="31" y="0"/>
                </a:cxn>
                <a:cxn ang="0">
                  <a:pos x="36" y="0"/>
                </a:cxn>
                <a:cxn ang="0">
                  <a:pos x="42" y="1"/>
                </a:cxn>
                <a:cxn ang="0">
                  <a:pos x="38" y="7"/>
                </a:cxn>
                <a:cxn ang="0">
                  <a:pos x="35" y="7"/>
                </a:cxn>
                <a:cxn ang="0">
                  <a:pos x="31" y="7"/>
                </a:cxn>
                <a:cxn ang="0">
                  <a:pos x="26" y="7"/>
                </a:cxn>
                <a:cxn ang="0">
                  <a:pos x="21" y="7"/>
                </a:cxn>
                <a:cxn ang="0">
                  <a:pos x="16" y="8"/>
                </a:cxn>
                <a:cxn ang="0">
                  <a:pos x="10" y="8"/>
                </a:cxn>
                <a:cxn ang="0">
                  <a:pos x="6" y="10"/>
                </a:cxn>
                <a:cxn ang="0">
                  <a:pos x="0" y="10"/>
                </a:cxn>
                <a:cxn ang="0">
                  <a:pos x="2" y="3"/>
                </a:cxn>
              </a:cxnLst>
              <a:rect l="0" t="0" r="r" b="b"/>
              <a:pathLst>
                <a:path w="42" h="10">
                  <a:moveTo>
                    <a:pt x="2" y="3"/>
                  </a:moveTo>
                  <a:lnTo>
                    <a:pt x="5" y="3"/>
                  </a:lnTo>
                  <a:lnTo>
                    <a:pt x="10" y="3"/>
                  </a:lnTo>
                  <a:lnTo>
                    <a:pt x="15" y="1"/>
                  </a:lnTo>
                  <a:lnTo>
                    <a:pt x="21" y="0"/>
                  </a:lnTo>
                  <a:lnTo>
                    <a:pt x="26" y="0"/>
                  </a:lnTo>
                  <a:lnTo>
                    <a:pt x="31" y="0"/>
                  </a:lnTo>
                  <a:lnTo>
                    <a:pt x="36" y="0"/>
                  </a:lnTo>
                  <a:lnTo>
                    <a:pt x="42" y="1"/>
                  </a:lnTo>
                  <a:lnTo>
                    <a:pt x="38" y="7"/>
                  </a:lnTo>
                  <a:lnTo>
                    <a:pt x="35" y="7"/>
                  </a:lnTo>
                  <a:lnTo>
                    <a:pt x="31" y="7"/>
                  </a:lnTo>
                  <a:lnTo>
                    <a:pt x="26" y="7"/>
                  </a:lnTo>
                  <a:lnTo>
                    <a:pt x="21" y="7"/>
                  </a:lnTo>
                  <a:lnTo>
                    <a:pt x="16" y="8"/>
                  </a:lnTo>
                  <a:lnTo>
                    <a:pt x="10" y="8"/>
                  </a:lnTo>
                  <a:lnTo>
                    <a:pt x="6" y="10"/>
                  </a:lnTo>
                  <a:lnTo>
                    <a:pt x="0" y="10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8" name="Freeform 939"/>
            <p:cNvSpPr>
              <a:spLocks/>
            </p:cNvSpPr>
            <p:nvPr/>
          </p:nvSpPr>
          <p:spPr bwMode="auto">
            <a:xfrm>
              <a:off x="7740321" y="4350661"/>
              <a:ext cx="52567" cy="10039"/>
            </a:xfrm>
            <a:custGeom>
              <a:avLst/>
              <a:gdLst/>
              <a:ahLst/>
              <a:cxnLst>
                <a:cxn ang="0">
                  <a:pos x="2" y="3"/>
                </a:cxn>
                <a:cxn ang="0">
                  <a:pos x="5" y="3"/>
                </a:cxn>
                <a:cxn ang="0">
                  <a:pos x="10" y="3"/>
                </a:cxn>
                <a:cxn ang="0">
                  <a:pos x="15" y="1"/>
                </a:cxn>
                <a:cxn ang="0">
                  <a:pos x="21" y="0"/>
                </a:cxn>
                <a:cxn ang="0">
                  <a:pos x="26" y="0"/>
                </a:cxn>
                <a:cxn ang="0">
                  <a:pos x="31" y="0"/>
                </a:cxn>
                <a:cxn ang="0">
                  <a:pos x="36" y="0"/>
                </a:cxn>
                <a:cxn ang="0">
                  <a:pos x="42" y="1"/>
                </a:cxn>
                <a:cxn ang="0">
                  <a:pos x="38" y="7"/>
                </a:cxn>
                <a:cxn ang="0">
                  <a:pos x="35" y="7"/>
                </a:cxn>
                <a:cxn ang="0">
                  <a:pos x="31" y="7"/>
                </a:cxn>
                <a:cxn ang="0">
                  <a:pos x="26" y="7"/>
                </a:cxn>
                <a:cxn ang="0">
                  <a:pos x="21" y="7"/>
                </a:cxn>
                <a:cxn ang="0">
                  <a:pos x="16" y="8"/>
                </a:cxn>
                <a:cxn ang="0">
                  <a:pos x="10" y="8"/>
                </a:cxn>
                <a:cxn ang="0">
                  <a:pos x="6" y="10"/>
                </a:cxn>
                <a:cxn ang="0">
                  <a:pos x="0" y="10"/>
                </a:cxn>
                <a:cxn ang="0">
                  <a:pos x="2" y="3"/>
                </a:cxn>
              </a:cxnLst>
              <a:rect l="0" t="0" r="r" b="b"/>
              <a:pathLst>
                <a:path w="42" h="10">
                  <a:moveTo>
                    <a:pt x="2" y="3"/>
                  </a:moveTo>
                  <a:lnTo>
                    <a:pt x="5" y="3"/>
                  </a:lnTo>
                  <a:lnTo>
                    <a:pt x="10" y="3"/>
                  </a:lnTo>
                  <a:lnTo>
                    <a:pt x="15" y="1"/>
                  </a:lnTo>
                  <a:lnTo>
                    <a:pt x="21" y="0"/>
                  </a:lnTo>
                  <a:lnTo>
                    <a:pt x="26" y="0"/>
                  </a:lnTo>
                  <a:lnTo>
                    <a:pt x="31" y="0"/>
                  </a:lnTo>
                  <a:lnTo>
                    <a:pt x="36" y="0"/>
                  </a:lnTo>
                  <a:lnTo>
                    <a:pt x="42" y="1"/>
                  </a:lnTo>
                  <a:lnTo>
                    <a:pt x="38" y="7"/>
                  </a:lnTo>
                  <a:lnTo>
                    <a:pt x="35" y="7"/>
                  </a:lnTo>
                  <a:lnTo>
                    <a:pt x="31" y="7"/>
                  </a:lnTo>
                  <a:lnTo>
                    <a:pt x="26" y="7"/>
                  </a:lnTo>
                  <a:lnTo>
                    <a:pt x="21" y="7"/>
                  </a:lnTo>
                  <a:lnTo>
                    <a:pt x="16" y="8"/>
                  </a:lnTo>
                  <a:lnTo>
                    <a:pt x="10" y="8"/>
                  </a:lnTo>
                  <a:lnTo>
                    <a:pt x="6" y="10"/>
                  </a:lnTo>
                  <a:lnTo>
                    <a:pt x="0" y="10"/>
                  </a:lnTo>
                  <a:lnTo>
                    <a:pt x="2" y="3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9" name="Freeform 940"/>
            <p:cNvSpPr>
              <a:spLocks/>
            </p:cNvSpPr>
            <p:nvPr/>
          </p:nvSpPr>
          <p:spPr bwMode="auto">
            <a:xfrm>
              <a:off x="7690449" y="4345641"/>
              <a:ext cx="52568" cy="15058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7" y="2"/>
                </a:cxn>
                <a:cxn ang="0">
                  <a:pos x="11" y="3"/>
                </a:cxn>
                <a:cxn ang="0">
                  <a:pos x="16" y="5"/>
                </a:cxn>
                <a:cxn ang="0">
                  <a:pos x="22" y="6"/>
                </a:cxn>
                <a:cxn ang="0">
                  <a:pos x="26" y="6"/>
                </a:cxn>
                <a:cxn ang="0">
                  <a:pos x="32" y="6"/>
                </a:cxn>
                <a:cxn ang="0">
                  <a:pos x="36" y="8"/>
                </a:cxn>
                <a:cxn ang="0">
                  <a:pos x="42" y="8"/>
                </a:cxn>
                <a:cxn ang="0">
                  <a:pos x="40" y="15"/>
                </a:cxn>
                <a:cxn ang="0">
                  <a:pos x="35" y="15"/>
                </a:cxn>
                <a:cxn ang="0">
                  <a:pos x="30" y="13"/>
                </a:cxn>
                <a:cxn ang="0">
                  <a:pos x="24" y="13"/>
                </a:cxn>
                <a:cxn ang="0">
                  <a:pos x="19" y="12"/>
                </a:cxn>
                <a:cxn ang="0">
                  <a:pos x="14" y="12"/>
                </a:cxn>
                <a:cxn ang="0">
                  <a:pos x="9" y="11"/>
                </a:cxn>
                <a:cxn ang="0">
                  <a:pos x="4" y="9"/>
                </a:cxn>
                <a:cxn ang="0">
                  <a:pos x="0" y="6"/>
                </a:cxn>
                <a:cxn ang="0">
                  <a:pos x="4" y="0"/>
                </a:cxn>
              </a:cxnLst>
              <a:rect l="0" t="0" r="r" b="b"/>
              <a:pathLst>
                <a:path w="42" h="15">
                  <a:moveTo>
                    <a:pt x="4" y="0"/>
                  </a:moveTo>
                  <a:lnTo>
                    <a:pt x="7" y="2"/>
                  </a:lnTo>
                  <a:lnTo>
                    <a:pt x="11" y="3"/>
                  </a:lnTo>
                  <a:lnTo>
                    <a:pt x="16" y="5"/>
                  </a:lnTo>
                  <a:lnTo>
                    <a:pt x="22" y="6"/>
                  </a:lnTo>
                  <a:lnTo>
                    <a:pt x="26" y="6"/>
                  </a:lnTo>
                  <a:lnTo>
                    <a:pt x="32" y="6"/>
                  </a:lnTo>
                  <a:lnTo>
                    <a:pt x="36" y="8"/>
                  </a:lnTo>
                  <a:lnTo>
                    <a:pt x="42" y="8"/>
                  </a:lnTo>
                  <a:lnTo>
                    <a:pt x="40" y="15"/>
                  </a:lnTo>
                  <a:lnTo>
                    <a:pt x="35" y="15"/>
                  </a:lnTo>
                  <a:lnTo>
                    <a:pt x="30" y="13"/>
                  </a:lnTo>
                  <a:lnTo>
                    <a:pt x="24" y="13"/>
                  </a:lnTo>
                  <a:lnTo>
                    <a:pt x="19" y="12"/>
                  </a:lnTo>
                  <a:lnTo>
                    <a:pt x="14" y="12"/>
                  </a:lnTo>
                  <a:lnTo>
                    <a:pt x="9" y="11"/>
                  </a:lnTo>
                  <a:lnTo>
                    <a:pt x="4" y="9"/>
                  </a:lnTo>
                  <a:lnTo>
                    <a:pt x="0" y="6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0" name="Freeform 941"/>
            <p:cNvSpPr>
              <a:spLocks/>
            </p:cNvSpPr>
            <p:nvPr/>
          </p:nvSpPr>
          <p:spPr bwMode="auto">
            <a:xfrm>
              <a:off x="7690449" y="4345641"/>
              <a:ext cx="52568" cy="15058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7" y="2"/>
                </a:cxn>
                <a:cxn ang="0">
                  <a:pos x="11" y="3"/>
                </a:cxn>
                <a:cxn ang="0">
                  <a:pos x="16" y="5"/>
                </a:cxn>
                <a:cxn ang="0">
                  <a:pos x="22" y="6"/>
                </a:cxn>
                <a:cxn ang="0">
                  <a:pos x="26" y="6"/>
                </a:cxn>
                <a:cxn ang="0">
                  <a:pos x="32" y="6"/>
                </a:cxn>
                <a:cxn ang="0">
                  <a:pos x="36" y="8"/>
                </a:cxn>
                <a:cxn ang="0">
                  <a:pos x="42" y="8"/>
                </a:cxn>
                <a:cxn ang="0">
                  <a:pos x="40" y="15"/>
                </a:cxn>
                <a:cxn ang="0">
                  <a:pos x="35" y="15"/>
                </a:cxn>
                <a:cxn ang="0">
                  <a:pos x="30" y="13"/>
                </a:cxn>
                <a:cxn ang="0">
                  <a:pos x="24" y="13"/>
                </a:cxn>
                <a:cxn ang="0">
                  <a:pos x="19" y="12"/>
                </a:cxn>
                <a:cxn ang="0">
                  <a:pos x="14" y="12"/>
                </a:cxn>
                <a:cxn ang="0">
                  <a:pos x="9" y="11"/>
                </a:cxn>
                <a:cxn ang="0">
                  <a:pos x="4" y="9"/>
                </a:cxn>
                <a:cxn ang="0">
                  <a:pos x="0" y="6"/>
                </a:cxn>
                <a:cxn ang="0">
                  <a:pos x="4" y="0"/>
                </a:cxn>
              </a:cxnLst>
              <a:rect l="0" t="0" r="r" b="b"/>
              <a:pathLst>
                <a:path w="42" h="15">
                  <a:moveTo>
                    <a:pt x="4" y="0"/>
                  </a:moveTo>
                  <a:lnTo>
                    <a:pt x="7" y="2"/>
                  </a:lnTo>
                  <a:lnTo>
                    <a:pt x="11" y="3"/>
                  </a:lnTo>
                  <a:lnTo>
                    <a:pt x="16" y="5"/>
                  </a:lnTo>
                  <a:lnTo>
                    <a:pt x="22" y="6"/>
                  </a:lnTo>
                  <a:lnTo>
                    <a:pt x="26" y="6"/>
                  </a:lnTo>
                  <a:lnTo>
                    <a:pt x="32" y="6"/>
                  </a:lnTo>
                  <a:lnTo>
                    <a:pt x="36" y="8"/>
                  </a:lnTo>
                  <a:lnTo>
                    <a:pt x="42" y="8"/>
                  </a:lnTo>
                  <a:lnTo>
                    <a:pt x="40" y="15"/>
                  </a:lnTo>
                  <a:lnTo>
                    <a:pt x="35" y="15"/>
                  </a:lnTo>
                  <a:lnTo>
                    <a:pt x="30" y="13"/>
                  </a:lnTo>
                  <a:lnTo>
                    <a:pt x="24" y="13"/>
                  </a:lnTo>
                  <a:lnTo>
                    <a:pt x="19" y="12"/>
                  </a:lnTo>
                  <a:lnTo>
                    <a:pt x="14" y="12"/>
                  </a:lnTo>
                  <a:lnTo>
                    <a:pt x="9" y="11"/>
                  </a:lnTo>
                  <a:lnTo>
                    <a:pt x="4" y="9"/>
                  </a:lnTo>
                  <a:lnTo>
                    <a:pt x="0" y="6"/>
                  </a:lnTo>
                  <a:lnTo>
                    <a:pt x="4" y="0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1" name="Freeform 942"/>
            <p:cNvSpPr>
              <a:spLocks/>
            </p:cNvSpPr>
            <p:nvPr/>
          </p:nvSpPr>
          <p:spPr bwMode="auto">
            <a:xfrm>
              <a:off x="7675623" y="4322553"/>
              <a:ext cx="20218" cy="29112"/>
            </a:xfrm>
            <a:custGeom>
              <a:avLst/>
              <a:gdLst/>
              <a:ahLst/>
              <a:cxnLst>
                <a:cxn ang="0">
                  <a:pos x="8" y="2"/>
                </a:cxn>
                <a:cxn ang="0">
                  <a:pos x="6" y="5"/>
                </a:cxn>
                <a:cxn ang="0">
                  <a:pos x="8" y="8"/>
                </a:cxn>
                <a:cxn ang="0">
                  <a:pos x="8" y="10"/>
                </a:cxn>
                <a:cxn ang="0">
                  <a:pos x="9" y="13"/>
                </a:cxn>
                <a:cxn ang="0">
                  <a:pos x="11" y="16"/>
                </a:cxn>
                <a:cxn ang="0">
                  <a:pos x="12" y="19"/>
                </a:cxn>
                <a:cxn ang="0">
                  <a:pos x="13" y="21"/>
                </a:cxn>
                <a:cxn ang="0">
                  <a:pos x="16" y="23"/>
                </a:cxn>
                <a:cxn ang="0">
                  <a:pos x="12" y="29"/>
                </a:cxn>
                <a:cxn ang="0">
                  <a:pos x="9" y="26"/>
                </a:cxn>
                <a:cxn ang="0">
                  <a:pos x="6" y="23"/>
                </a:cxn>
                <a:cxn ang="0">
                  <a:pos x="3" y="21"/>
                </a:cxn>
                <a:cxn ang="0">
                  <a:pos x="2" y="16"/>
                </a:cxn>
                <a:cxn ang="0">
                  <a:pos x="0" y="13"/>
                </a:cxn>
                <a:cxn ang="0">
                  <a:pos x="0" y="8"/>
                </a:cxn>
                <a:cxn ang="0">
                  <a:pos x="0" y="5"/>
                </a:cxn>
                <a:cxn ang="0">
                  <a:pos x="0" y="0"/>
                </a:cxn>
                <a:cxn ang="0">
                  <a:pos x="8" y="2"/>
                </a:cxn>
              </a:cxnLst>
              <a:rect l="0" t="0" r="r" b="b"/>
              <a:pathLst>
                <a:path w="16" h="29">
                  <a:moveTo>
                    <a:pt x="8" y="2"/>
                  </a:moveTo>
                  <a:lnTo>
                    <a:pt x="6" y="5"/>
                  </a:lnTo>
                  <a:lnTo>
                    <a:pt x="8" y="8"/>
                  </a:lnTo>
                  <a:lnTo>
                    <a:pt x="8" y="10"/>
                  </a:lnTo>
                  <a:lnTo>
                    <a:pt x="9" y="13"/>
                  </a:lnTo>
                  <a:lnTo>
                    <a:pt x="11" y="16"/>
                  </a:lnTo>
                  <a:lnTo>
                    <a:pt x="12" y="19"/>
                  </a:lnTo>
                  <a:lnTo>
                    <a:pt x="13" y="21"/>
                  </a:lnTo>
                  <a:lnTo>
                    <a:pt x="16" y="23"/>
                  </a:lnTo>
                  <a:lnTo>
                    <a:pt x="12" y="29"/>
                  </a:lnTo>
                  <a:lnTo>
                    <a:pt x="9" y="26"/>
                  </a:lnTo>
                  <a:lnTo>
                    <a:pt x="6" y="23"/>
                  </a:lnTo>
                  <a:lnTo>
                    <a:pt x="3" y="21"/>
                  </a:lnTo>
                  <a:lnTo>
                    <a:pt x="2" y="16"/>
                  </a:lnTo>
                  <a:lnTo>
                    <a:pt x="0" y="13"/>
                  </a:lnTo>
                  <a:lnTo>
                    <a:pt x="0" y="8"/>
                  </a:lnTo>
                  <a:lnTo>
                    <a:pt x="0" y="5"/>
                  </a:lnTo>
                  <a:lnTo>
                    <a:pt x="0" y="0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2" name="Freeform 943"/>
            <p:cNvSpPr>
              <a:spLocks/>
            </p:cNvSpPr>
            <p:nvPr/>
          </p:nvSpPr>
          <p:spPr bwMode="auto">
            <a:xfrm>
              <a:off x="7675623" y="4322553"/>
              <a:ext cx="20218" cy="29112"/>
            </a:xfrm>
            <a:custGeom>
              <a:avLst/>
              <a:gdLst/>
              <a:ahLst/>
              <a:cxnLst>
                <a:cxn ang="0">
                  <a:pos x="8" y="2"/>
                </a:cxn>
                <a:cxn ang="0">
                  <a:pos x="6" y="5"/>
                </a:cxn>
                <a:cxn ang="0">
                  <a:pos x="8" y="8"/>
                </a:cxn>
                <a:cxn ang="0">
                  <a:pos x="8" y="10"/>
                </a:cxn>
                <a:cxn ang="0">
                  <a:pos x="9" y="13"/>
                </a:cxn>
                <a:cxn ang="0">
                  <a:pos x="11" y="16"/>
                </a:cxn>
                <a:cxn ang="0">
                  <a:pos x="12" y="19"/>
                </a:cxn>
                <a:cxn ang="0">
                  <a:pos x="13" y="21"/>
                </a:cxn>
                <a:cxn ang="0">
                  <a:pos x="16" y="23"/>
                </a:cxn>
                <a:cxn ang="0">
                  <a:pos x="12" y="29"/>
                </a:cxn>
                <a:cxn ang="0">
                  <a:pos x="9" y="26"/>
                </a:cxn>
                <a:cxn ang="0">
                  <a:pos x="6" y="23"/>
                </a:cxn>
                <a:cxn ang="0">
                  <a:pos x="3" y="21"/>
                </a:cxn>
                <a:cxn ang="0">
                  <a:pos x="2" y="16"/>
                </a:cxn>
                <a:cxn ang="0">
                  <a:pos x="0" y="13"/>
                </a:cxn>
                <a:cxn ang="0">
                  <a:pos x="0" y="8"/>
                </a:cxn>
                <a:cxn ang="0">
                  <a:pos x="0" y="5"/>
                </a:cxn>
                <a:cxn ang="0">
                  <a:pos x="0" y="0"/>
                </a:cxn>
                <a:cxn ang="0">
                  <a:pos x="8" y="2"/>
                </a:cxn>
              </a:cxnLst>
              <a:rect l="0" t="0" r="r" b="b"/>
              <a:pathLst>
                <a:path w="16" h="29">
                  <a:moveTo>
                    <a:pt x="8" y="2"/>
                  </a:moveTo>
                  <a:lnTo>
                    <a:pt x="6" y="5"/>
                  </a:lnTo>
                  <a:lnTo>
                    <a:pt x="8" y="8"/>
                  </a:lnTo>
                  <a:lnTo>
                    <a:pt x="8" y="10"/>
                  </a:lnTo>
                  <a:lnTo>
                    <a:pt x="9" y="13"/>
                  </a:lnTo>
                  <a:lnTo>
                    <a:pt x="11" y="16"/>
                  </a:lnTo>
                  <a:lnTo>
                    <a:pt x="12" y="19"/>
                  </a:lnTo>
                  <a:lnTo>
                    <a:pt x="13" y="21"/>
                  </a:lnTo>
                  <a:lnTo>
                    <a:pt x="16" y="23"/>
                  </a:lnTo>
                  <a:lnTo>
                    <a:pt x="12" y="29"/>
                  </a:lnTo>
                  <a:lnTo>
                    <a:pt x="9" y="26"/>
                  </a:lnTo>
                  <a:lnTo>
                    <a:pt x="6" y="23"/>
                  </a:lnTo>
                  <a:lnTo>
                    <a:pt x="3" y="21"/>
                  </a:lnTo>
                  <a:lnTo>
                    <a:pt x="2" y="16"/>
                  </a:lnTo>
                  <a:lnTo>
                    <a:pt x="0" y="13"/>
                  </a:lnTo>
                  <a:lnTo>
                    <a:pt x="0" y="8"/>
                  </a:lnTo>
                  <a:lnTo>
                    <a:pt x="0" y="5"/>
                  </a:lnTo>
                  <a:lnTo>
                    <a:pt x="0" y="0"/>
                  </a:lnTo>
                  <a:lnTo>
                    <a:pt x="8" y="2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3" name="Freeform 944"/>
            <p:cNvSpPr>
              <a:spLocks/>
            </p:cNvSpPr>
            <p:nvPr/>
          </p:nvSpPr>
          <p:spPr bwMode="auto">
            <a:xfrm>
              <a:off x="7675623" y="4275371"/>
              <a:ext cx="32349" cy="49189"/>
            </a:xfrm>
            <a:custGeom>
              <a:avLst/>
              <a:gdLst/>
              <a:ahLst/>
              <a:cxnLst>
                <a:cxn ang="0">
                  <a:pos x="26" y="4"/>
                </a:cxn>
                <a:cxn ang="0">
                  <a:pos x="23" y="8"/>
                </a:cxn>
                <a:cxn ang="0">
                  <a:pos x="19" y="13"/>
                </a:cxn>
                <a:cxn ang="0">
                  <a:pos x="16" y="19"/>
                </a:cxn>
                <a:cxn ang="0">
                  <a:pos x="15" y="24"/>
                </a:cxn>
                <a:cxn ang="0">
                  <a:pos x="12" y="30"/>
                </a:cxn>
                <a:cxn ang="0">
                  <a:pos x="9" y="36"/>
                </a:cxn>
                <a:cxn ang="0">
                  <a:pos x="8" y="42"/>
                </a:cxn>
                <a:cxn ang="0">
                  <a:pos x="8" y="49"/>
                </a:cxn>
                <a:cxn ang="0">
                  <a:pos x="0" y="47"/>
                </a:cxn>
                <a:cxn ang="0">
                  <a:pos x="0" y="42"/>
                </a:cxn>
                <a:cxn ang="0">
                  <a:pos x="3" y="34"/>
                </a:cxn>
                <a:cxn ang="0">
                  <a:pos x="5" y="29"/>
                </a:cxn>
                <a:cxn ang="0">
                  <a:pos x="6" y="21"/>
                </a:cxn>
                <a:cxn ang="0">
                  <a:pos x="11" y="16"/>
                </a:cxn>
                <a:cxn ang="0">
                  <a:pos x="13" y="10"/>
                </a:cxn>
                <a:cxn ang="0">
                  <a:pos x="18" y="4"/>
                </a:cxn>
                <a:cxn ang="0">
                  <a:pos x="22" y="0"/>
                </a:cxn>
                <a:cxn ang="0">
                  <a:pos x="26" y="4"/>
                </a:cxn>
              </a:cxnLst>
              <a:rect l="0" t="0" r="r" b="b"/>
              <a:pathLst>
                <a:path w="26" h="49">
                  <a:moveTo>
                    <a:pt x="26" y="4"/>
                  </a:moveTo>
                  <a:lnTo>
                    <a:pt x="23" y="8"/>
                  </a:lnTo>
                  <a:lnTo>
                    <a:pt x="19" y="13"/>
                  </a:lnTo>
                  <a:lnTo>
                    <a:pt x="16" y="19"/>
                  </a:lnTo>
                  <a:lnTo>
                    <a:pt x="15" y="24"/>
                  </a:lnTo>
                  <a:lnTo>
                    <a:pt x="12" y="30"/>
                  </a:lnTo>
                  <a:lnTo>
                    <a:pt x="9" y="36"/>
                  </a:lnTo>
                  <a:lnTo>
                    <a:pt x="8" y="42"/>
                  </a:lnTo>
                  <a:lnTo>
                    <a:pt x="8" y="49"/>
                  </a:lnTo>
                  <a:lnTo>
                    <a:pt x="0" y="47"/>
                  </a:lnTo>
                  <a:lnTo>
                    <a:pt x="0" y="42"/>
                  </a:lnTo>
                  <a:lnTo>
                    <a:pt x="3" y="34"/>
                  </a:lnTo>
                  <a:lnTo>
                    <a:pt x="5" y="29"/>
                  </a:lnTo>
                  <a:lnTo>
                    <a:pt x="6" y="21"/>
                  </a:lnTo>
                  <a:lnTo>
                    <a:pt x="11" y="16"/>
                  </a:lnTo>
                  <a:lnTo>
                    <a:pt x="13" y="10"/>
                  </a:lnTo>
                  <a:lnTo>
                    <a:pt x="18" y="4"/>
                  </a:lnTo>
                  <a:lnTo>
                    <a:pt x="22" y="0"/>
                  </a:lnTo>
                  <a:lnTo>
                    <a:pt x="26" y="4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4" name="Freeform 945"/>
            <p:cNvSpPr>
              <a:spLocks/>
            </p:cNvSpPr>
            <p:nvPr/>
          </p:nvSpPr>
          <p:spPr bwMode="auto">
            <a:xfrm>
              <a:off x="7675623" y="4275371"/>
              <a:ext cx="32349" cy="49189"/>
            </a:xfrm>
            <a:custGeom>
              <a:avLst/>
              <a:gdLst/>
              <a:ahLst/>
              <a:cxnLst>
                <a:cxn ang="0">
                  <a:pos x="26" y="4"/>
                </a:cxn>
                <a:cxn ang="0">
                  <a:pos x="23" y="8"/>
                </a:cxn>
                <a:cxn ang="0">
                  <a:pos x="19" y="13"/>
                </a:cxn>
                <a:cxn ang="0">
                  <a:pos x="16" y="19"/>
                </a:cxn>
                <a:cxn ang="0">
                  <a:pos x="15" y="24"/>
                </a:cxn>
                <a:cxn ang="0">
                  <a:pos x="12" y="30"/>
                </a:cxn>
                <a:cxn ang="0">
                  <a:pos x="9" y="36"/>
                </a:cxn>
                <a:cxn ang="0">
                  <a:pos x="8" y="42"/>
                </a:cxn>
                <a:cxn ang="0">
                  <a:pos x="8" y="49"/>
                </a:cxn>
                <a:cxn ang="0">
                  <a:pos x="0" y="47"/>
                </a:cxn>
                <a:cxn ang="0">
                  <a:pos x="0" y="42"/>
                </a:cxn>
                <a:cxn ang="0">
                  <a:pos x="3" y="34"/>
                </a:cxn>
                <a:cxn ang="0">
                  <a:pos x="5" y="29"/>
                </a:cxn>
                <a:cxn ang="0">
                  <a:pos x="6" y="21"/>
                </a:cxn>
                <a:cxn ang="0">
                  <a:pos x="11" y="16"/>
                </a:cxn>
                <a:cxn ang="0">
                  <a:pos x="13" y="10"/>
                </a:cxn>
                <a:cxn ang="0">
                  <a:pos x="18" y="4"/>
                </a:cxn>
                <a:cxn ang="0">
                  <a:pos x="22" y="0"/>
                </a:cxn>
                <a:cxn ang="0">
                  <a:pos x="26" y="4"/>
                </a:cxn>
              </a:cxnLst>
              <a:rect l="0" t="0" r="r" b="b"/>
              <a:pathLst>
                <a:path w="26" h="49">
                  <a:moveTo>
                    <a:pt x="26" y="4"/>
                  </a:moveTo>
                  <a:lnTo>
                    <a:pt x="23" y="8"/>
                  </a:lnTo>
                  <a:lnTo>
                    <a:pt x="19" y="13"/>
                  </a:lnTo>
                  <a:lnTo>
                    <a:pt x="16" y="19"/>
                  </a:lnTo>
                  <a:lnTo>
                    <a:pt x="15" y="24"/>
                  </a:lnTo>
                  <a:lnTo>
                    <a:pt x="12" y="30"/>
                  </a:lnTo>
                  <a:lnTo>
                    <a:pt x="9" y="36"/>
                  </a:lnTo>
                  <a:lnTo>
                    <a:pt x="8" y="42"/>
                  </a:lnTo>
                  <a:lnTo>
                    <a:pt x="8" y="49"/>
                  </a:lnTo>
                  <a:lnTo>
                    <a:pt x="0" y="47"/>
                  </a:lnTo>
                  <a:lnTo>
                    <a:pt x="0" y="42"/>
                  </a:lnTo>
                  <a:lnTo>
                    <a:pt x="3" y="34"/>
                  </a:lnTo>
                  <a:lnTo>
                    <a:pt x="5" y="29"/>
                  </a:lnTo>
                  <a:lnTo>
                    <a:pt x="6" y="21"/>
                  </a:lnTo>
                  <a:lnTo>
                    <a:pt x="11" y="16"/>
                  </a:lnTo>
                  <a:lnTo>
                    <a:pt x="13" y="10"/>
                  </a:lnTo>
                  <a:lnTo>
                    <a:pt x="18" y="4"/>
                  </a:lnTo>
                  <a:lnTo>
                    <a:pt x="22" y="0"/>
                  </a:lnTo>
                  <a:lnTo>
                    <a:pt x="26" y="4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5" name="Freeform 946"/>
            <p:cNvSpPr>
              <a:spLocks/>
            </p:cNvSpPr>
            <p:nvPr/>
          </p:nvSpPr>
          <p:spPr bwMode="auto">
            <a:xfrm>
              <a:off x="7702580" y="4245255"/>
              <a:ext cx="68741" cy="34131"/>
            </a:xfrm>
            <a:custGeom>
              <a:avLst/>
              <a:gdLst/>
              <a:ahLst/>
              <a:cxnLst>
                <a:cxn ang="0">
                  <a:pos x="55" y="5"/>
                </a:cxn>
                <a:cxn ang="0">
                  <a:pos x="48" y="10"/>
                </a:cxn>
                <a:cxn ang="0">
                  <a:pos x="40" y="12"/>
                </a:cxn>
                <a:cxn ang="0">
                  <a:pos x="35" y="15"/>
                </a:cxn>
                <a:cxn ang="0">
                  <a:pos x="27" y="18"/>
                </a:cxn>
                <a:cxn ang="0">
                  <a:pos x="20" y="21"/>
                </a:cxn>
                <a:cxn ang="0">
                  <a:pos x="14" y="25"/>
                </a:cxn>
                <a:cxn ang="0">
                  <a:pos x="10" y="30"/>
                </a:cxn>
                <a:cxn ang="0">
                  <a:pos x="4" y="34"/>
                </a:cxn>
                <a:cxn ang="0">
                  <a:pos x="0" y="30"/>
                </a:cxn>
                <a:cxn ang="0">
                  <a:pos x="4" y="24"/>
                </a:cxn>
                <a:cxn ang="0">
                  <a:pos x="12" y="20"/>
                </a:cxn>
                <a:cxn ang="0">
                  <a:pos x="17" y="15"/>
                </a:cxn>
                <a:cxn ang="0">
                  <a:pos x="25" y="12"/>
                </a:cxn>
                <a:cxn ang="0">
                  <a:pos x="30" y="8"/>
                </a:cxn>
                <a:cxn ang="0">
                  <a:pos x="39" y="5"/>
                </a:cxn>
                <a:cxn ang="0">
                  <a:pos x="45" y="2"/>
                </a:cxn>
                <a:cxn ang="0">
                  <a:pos x="52" y="0"/>
                </a:cxn>
                <a:cxn ang="0">
                  <a:pos x="55" y="5"/>
                </a:cxn>
              </a:cxnLst>
              <a:rect l="0" t="0" r="r" b="b"/>
              <a:pathLst>
                <a:path w="55" h="34">
                  <a:moveTo>
                    <a:pt x="55" y="5"/>
                  </a:moveTo>
                  <a:lnTo>
                    <a:pt x="48" y="10"/>
                  </a:lnTo>
                  <a:lnTo>
                    <a:pt x="40" y="12"/>
                  </a:lnTo>
                  <a:lnTo>
                    <a:pt x="35" y="15"/>
                  </a:lnTo>
                  <a:lnTo>
                    <a:pt x="27" y="18"/>
                  </a:lnTo>
                  <a:lnTo>
                    <a:pt x="20" y="21"/>
                  </a:lnTo>
                  <a:lnTo>
                    <a:pt x="14" y="25"/>
                  </a:lnTo>
                  <a:lnTo>
                    <a:pt x="10" y="30"/>
                  </a:lnTo>
                  <a:lnTo>
                    <a:pt x="4" y="34"/>
                  </a:lnTo>
                  <a:lnTo>
                    <a:pt x="0" y="30"/>
                  </a:lnTo>
                  <a:lnTo>
                    <a:pt x="4" y="24"/>
                  </a:lnTo>
                  <a:lnTo>
                    <a:pt x="12" y="20"/>
                  </a:lnTo>
                  <a:lnTo>
                    <a:pt x="17" y="15"/>
                  </a:lnTo>
                  <a:lnTo>
                    <a:pt x="25" y="12"/>
                  </a:lnTo>
                  <a:lnTo>
                    <a:pt x="30" y="8"/>
                  </a:lnTo>
                  <a:lnTo>
                    <a:pt x="39" y="5"/>
                  </a:lnTo>
                  <a:lnTo>
                    <a:pt x="45" y="2"/>
                  </a:lnTo>
                  <a:lnTo>
                    <a:pt x="52" y="0"/>
                  </a:lnTo>
                  <a:lnTo>
                    <a:pt x="55" y="5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6" name="Freeform 947"/>
            <p:cNvSpPr>
              <a:spLocks/>
            </p:cNvSpPr>
            <p:nvPr/>
          </p:nvSpPr>
          <p:spPr bwMode="auto">
            <a:xfrm>
              <a:off x="7702580" y="4245255"/>
              <a:ext cx="68741" cy="34131"/>
            </a:xfrm>
            <a:custGeom>
              <a:avLst/>
              <a:gdLst/>
              <a:ahLst/>
              <a:cxnLst>
                <a:cxn ang="0">
                  <a:pos x="55" y="5"/>
                </a:cxn>
                <a:cxn ang="0">
                  <a:pos x="48" y="10"/>
                </a:cxn>
                <a:cxn ang="0">
                  <a:pos x="40" y="12"/>
                </a:cxn>
                <a:cxn ang="0">
                  <a:pos x="35" y="15"/>
                </a:cxn>
                <a:cxn ang="0">
                  <a:pos x="27" y="18"/>
                </a:cxn>
                <a:cxn ang="0">
                  <a:pos x="20" y="21"/>
                </a:cxn>
                <a:cxn ang="0">
                  <a:pos x="14" y="25"/>
                </a:cxn>
                <a:cxn ang="0">
                  <a:pos x="10" y="30"/>
                </a:cxn>
                <a:cxn ang="0">
                  <a:pos x="4" y="34"/>
                </a:cxn>
                <a:cxn ang="0">
                  <a:pos x="0" y="30"/>
                </a:cxn>
                <a:cxn ang="0">
                  <a:pos x="4" y="24"/>
                </a:cxn>
                <a:cxn ang="0">
                  <a:pos x="12" y="20"/>
                </a:cxn>
                <a:cxn ang="0">
                  <a:pos x="17" y="15"/>
                </a:cxn>
                <a:cxn ang="0">
                  <a:pos x="25" y="12"/>
                </a:cxn>
                <a:cxn ang="0">
                  <a:pos x="30" y="8"/>
                </a:cxn>
                <a:cxn ang="0">
                  <a:pos x="39" y="5"/>
                </a:cxn>
                <a:cxn ang="0">
                  <a:pos x="45" y="2"/>
                </a:cxn>
                <a:cxn ang="0">
                  <a:pos x="52" y="0"/>
                </a:cxn>
                <a:cxn ang="0">
                  <a:pos x="55" y="5"/>
                </a:cxn>
              </a:cxnLst>
              <a:rect l="0" t="0" r="r" b="b"/>
              <a:pathLst>
                <a:path w="55" h="34">
                  <a:moveTo>
                    <a:pt x="55" y="5"/>
                  </a:moveTo>
                  <a:lnTo>
                    <a:pt x="48" y="10"/>
                  </a:lnTo>
                  <a:lnTo>
                    <a:pt x="40" y="12"/>
                  </a:lnTo>
                  <a:lnTo>
                    <a:pt x="35" y="15"/>
                  </a:lnTo>
                  <a:lnTo>
                    <a:pt x="27" y="18"/>
                  </a:lnTo>
                  <a:lnTo>
                    <a:pt x="20" y="21"/>
                  </a:lnTo>
                  <a:lnTo>
                    <a:pt x="14" y="25"/>
                  </a:lnTo>
                  <a:lnTo>
                    <a:pt x="10" y="30"/>
                  </a:lnTo>
                  <a:lnTo>
                    <a:pt x="4" y="34"/>
                  </a:lnTo>
                  <a:lnTo>
                    <a:pt x="0" y="30"/>
                  </a:lnTo>
                  <a:lnTo>
                    <a:pt x="4" y="24"/>
                  </a:lnTo>
                  <a:lnTo>
                    <a:pt x="12" y="20"/>
                  </a:lnTo>
                  <a:lnTo>
                    <a:pt x="17" y="15"/>
                  </a:lnTo>
                  <a:lnTo>
                    <a:pt x="25" y="12"/>
                  </a:lnTo>
                  <a:lnTo>
                    <a:pt x="30" y="8"/>
                  </a:lnTo>
                  <a:lnTo>
                    <a:pt x="39" y="5"/>
                  </a:lnTo>
                  <a:lnTo>
                    <a:pt x="45" y="2"/>
                  </a:lnTo>
                  <a:lnTo>
                    <a:pt x="52" y="0"/>
                  </a:lnTo>
                  <a:lnTo>
                    <a:pt x="55" y="5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7" name="Freeform 966"/>
            <p:cNvSpPr>
              <a:spLocks/>
            </p:cNvSpPr>
            <p:nvPr/>
          </p:nvSpPr>
          <p:spPr bwMode="auto">
            <a:xfrm>
              <a:off x="7610925" y="3204252"/>
              <a:ext cx="59307" cy="53204"/>
            </a:xfrm>
            <a:custGeom>
              <a:avLst/>
              <a:gdLst/>
              <a:ahLst/>
              <a:cxnLst>
                <a:cxn ang="0">
                  <a:pos x="11" y="53"/>
                </a:cxn>
                <a:cxn ang="0">
                  <a:pos x="26" y="36"/>
                </a:cxn>
                <a:cxn ang="0">
                  <a:pos x="48" y="7"/>
                </a:cxn>
                <a:cxn ang="0">
                  <a:pos x="38" y="0"/>
                </a:cxn>
                <a:cxn ang="0">
                  <a:pos x="16" y="27"/>
                </a:cxn>
                <a:cxn ang="0">
                  <a:pos x="0" y="46"/>
                </a:cxn>
                <a:cxn ang="0">
                  <a:pos x="11" y="53"/>
                </a:cxn>
              </a:cxnLst>
              <a:rect l="0" t="0" r="r" b="b"/>
              <a:pathLst>
                <a:path w="48" h="53">
                  <a:moveTo>
                    <a:pt x="11" y="53"/>
                  </a:moveTo>
                  <a:lnTo>
                    <a:pt x="26" y="36"/>
                  </a:lnTo>
                  <a:lnTo>
                    <a:pt x="48" y="7"/>
                  </a:lnTo>
                  <a:lnTo>
                    <a:pt x="38" y="0"/>
                  </a:lnTo>
                  <a:lnTo>
                    <a:pt x="16" y="27"/>
                  </a:lnTo>
                  <a:lnTo>
                    <a:pt x="0" y="46"/>
                  </a:lnTo>
                  <a:lnTo>
                    <a:pt x="11" y="53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8" name="Freeform 967"/>
            <p:cNvSpPr>
              <a:spLocks/>
            </p:cNvSpPr>
            <p:nvPr/>
          </p:nvSpPr>
          <p:spPr bwMode="auto">
            <a:xfrm>
              <a:off x="7547574" y="3258461"/>
              <a:ext cx="66046" cy="49189"/>
            </a:xfrm>
            <a:custGeom>
              <a:avLst/>
              <a:gdLst/>
              <a:ahLst/>
              <a:cxnLst>
                <a:cxn ang="0">
                  <a:pos x="7" y="49"/>
                </a:cxn>
                <a:cxn ang="0">
                  <a:pos x="10" y="46"/>
                </a:cxn>
                <a:cxn ang="0">
                  <a:pos x="33" y="28"/>
                </a:cxn>
                <a:cxn ang="0">
                  <a:pos x="53" y="9"/>
                </a:cxn>
                <a:cxn ang="0">
                  <a:pos x="44" y="0"/>
                </a:cxn>
                <a:cxn ang="0">
                  <a:pos x="24" y="19"/>
                </a:cxn>
                <a:cxn ang="0">
                  <a:pos x="2" y="38"/>
                </a:cxn>
                <a:cxn ang="0">
                  <a:pos x="0" y="39"/>
                </a:cxn>
                <a:cxn ang="0">
                  <a:pos x="7" y="49"/>
                </a:cxn>
              </a:cxnLst>
              <a:rect l="0" t="0" r="r" b="b"/>
              <a:pathLst>
                <a:path w="53" h="49">
                  <a:moveTo>
                    <a:pt x="7" y="49"/>
                  </a:moveTo>
                  <a:lnTo>
                    <a:pt x="10" y="46"/>
                  </a:lnTo>
                  <a:lnTo>
                    <a:pt x="33" y="28"/>
                  </a:lnTo>
                  <a:lnTo>
                    <a:pt x="53" y="9"/>
                  </a:lnTo>
                  <a:lnTo>
                    <a:pt x="44" y="0"/>
                  </a:lnTo>
                  <a:lnTo>
                    <a:pt x="24" y="19"/>
                  </a:lnTo>
                  <a:lnTo>
                    <a:pt x="2" y="38"/>
                  </a:lnTo>
                  <a:lnTo>
                    <a:pt x="0" y="39"/>
                  </a:lnTo>
                  <a:lnTo>
                    <a:pt x="7" y="49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9" name="Freeform 968"/>
            <p:cNvSpPr>
              <a:spLocks/>
            </p:cNvSpPr>
            <p:nvPr/>
          </p:nvSpPr>
          <p:spPr bwMode="auto">
            <a:xfrm>
              <a:off x="7470745" y="3304638"/>
              <a:ext cx="72785" cy="38147"/>
            </a:xfrm>
            <a:custGeom>
              <a:avLst/>
              <a:gdLst/>
              <a:ahLst/>
              <a:cxnLst>
                <a:cxn ang="0">
                  <a:pos x="5" y="38"/>
                </a:cxn>
                <a:cxn ang="0">
                  <a:pos x="25" y="29"/>
                </a:cxn>
                <a:cxn ang="0">
                  <a:pos x="49" y="16"/>
                </a:cxn>
                <a:cxn ang="0">
                  <a:pos x="59" y="9"/>
                </a:cxn>
                <a:cxn ang="0">
                  <a:pos x="51" y="0"/>
                </a:cxn>
                <a:cxn ang="0">
                  <a:pos x="43" y="6"/>
                </a:cxn>
                <a:cxn ang="0">
                  <a:pos x="20" y="19"/>
                </a:cxn>
                <a:cxn ang="0">
                  <a:pos x="0" y="28"/>
                </a:cxn>
                <a:cxn ang="0">
                  <a:pos x="5" y="38"/>
                </a:cxn>
              </a:cxnLst>
              <a:rect l="0" t="0" r="r" b="b"/>
              <a:pathLst>
                <a:path w="59" h="38">
                  <a:moveTo>
                    <a:pt x="5" y="38"/>
                  </a:moveTo>
                  <a:lnTo>
                    <a:pt x="25" y="29"/>
                  </a:lnTo>
                  <a:lnTo>
                    <a:pt x="49" y="16"/>
                  </a:lnTo>
                  <a:lnTo>
                    <a:pt x="59" y="9"/>
                  </a:lnTo>
                  <a:lnTo>
                    <a:pt x="51" y="0"/>
                  </a:lnTo>
                  <a:lnTo>
                    <a:pt x="43" y="6"/>
                  </a:lnTo>
                  <a:lnTo>
                    <a:pt x="20" y="19"/>
                  </a:lnTo>
                  <a:lnTo>
                    <a:pt x="0" y="28"/>
                  </a:lnTo>
                  <a:lnTo>
                    <a:pt x="5" y="38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0" name="Freeform 969"/>
            <p:cNvSpPr>
              <a:spLocks/>
            </p:cNvSpPr>
            <p:nvPr/>
          </p:nvSpPr>
          <p:spPr bwMode="auto">
            <a:xfrm>
              <a:off x="7385829" y="3335758"/>
              <a:ext cx="76829" cy="27105"/>
            </a:xfrm>
            <a:custGeom>
              <a:avLst/>
              <a:gdLst/>
              <a:ahLst/>
              <a:cxnLst>
                <a:cxn ang="0">
                  <a:pos x="3" y="27"/>
                </a:cxn>
                <a:cxn ang="0">
                  <a:pos x="21" y="23"/>
                </a:cxn>
                <a:cxn ang="0">
                  <a:pos x="44" y="17"/>
                </a:cxn>
                <a:cxn ang="0">
                  <a:pos x="62" y="11"/>
                </a:cxn>
                <a:cxn ang="0">
                  <a:pos x="57" y="0"/>
                </a:cxn>
                <a:cxn ang="0">
                  <a:pos x="42" y="6"/>
                </a:cxn>
                <a:cxn ang="0">
                  <a:pos x="18" y="11"/>
                </a:cxn>
                <a:cxn ang="0">
                  <a:pos x="0" y="14"/>
                </a:cxn>
                <a:cxn ang="0">
                  <a:pos x="3" y="27"/>
                </a:cxn>
              </a:cxnLst>
              <a:rect l="0" t="0" r="r" b="b"/>
              <a:pathLst>
                <a:path w="62" h="27">
                  <a:moveTo>
                    <a:pt x="3" y="27"/>
                  </a:moveTo>
                  <a:lnTo>
                    <a:pt x="21" y="23"/>
                  </a:lnTo>
                  <a:lnTo>
                    <a:pt x="44" y="17"/>
                  </a:lnTo>
                  <a:lnTo>
                    <a:pt x="62" y="11"/>
                  </a:lnTo>
                  <a:lnTo>
                    <a:pt x="57" y="0"/>
                  </a:lnTo>
                  <a:lnTo>
                    <a:pt x="42" y="6"/>
                  </a:lnTo>
                  <a:lnTo>
                    <a:pt x="18" y="11"/>
                  </a:lnTo>
                  <a:lnTo>
                    <a:pt x="0" y="14"/>
                  </a:lnTo>
                  <a:lnTo>
                    <a:pt x="3" y="27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1" name="Freeform 970"/>
            <p:cNvSpPr>
              <a:spLocks/>
            </p:cNvSpPr>
            <p:nvPr/>
          </p:nvSpPr>
          <p:spPr bwMode="auto">
            <a:xfrm>
              <a:off x="7298217" y="3352824"/>
              <a:ext cx="75481" cy="16062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16" y="16"/>
                </a:cxn>
                <a:cxn ang="0">
                  <a:pos x="42" y="13"/>
                </a:cxn>
                <a:cxn ang="0">
                  <a:pos x="61" y="12"/>
                </a:cxn>
                <a:cxn ang="0">
                  <a:pos x="59" y="0"/>
                </a:cxn>
                <a:cxn ang="0">
                  <a:pos x="40" y="2"/>
                </a:cxn>
                <a:cxn ang="0">
                  <a:pos x="16" y="3"/>
                </a:cxn>
                <a:cxn ang="0">
                  <a:pos x="0" y="4"/>
                </a:cxn>
                <a:cxn ang="0">
                  <a:pos x="0" y="16"/>
                </a:cxn>
              </a:cxnLst>
              <a:rect l="0" t="0" r="r" b="b"/>
              <a:pathLst>
                <a:path w="61" h="16">
                  <a:moveTo>
                    <a:pt x="0" y="16"/>
                  </a:moveTo>
                  <a:lnTo>
                    <a:pt x="16" y="16"/>
                  </a:lnTo>
                  <a:lnTo>
                    <a:pt x="42" y="13"/>
                  </a:lnTo>
                  <a:lnTo>
                    <a:pt x="61" y="12"/>
                  </a:lnTo>
                  <a:lnTo>
                    <a:pt x="59" y="0"/>
                  </a:lnTo>
                  <a:lnTo>
                    <a:pt x="40" y="2"/>
                  </a:lnTo>
                  <a:lnTo>
                    <a:pt x="16" y="3"/>
                  </a:lnTo>
                  <a:lnTo>
                    <a:pt x="0" y="4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2" name="Freeform 971"/>
            <p:cNvSpPr>
              <a:spLocks/>
            </p:cNvSpPr>
            <p:nvPr/>
          </p:nvSpPr>
          <p:spPr bwMode="auto">
            <a:xfrm>
              <a:off x="6349312" y="3712206"/>
              <a:ext cx="32349" cy="62239"/>
            </a:xfrm>
            <a:custGeom>
              <a:avLst/>
              <a:gdLst/>
              <a:ahLst/>
              <a:cxnLst>
                <a:cxn ang="0">
                  <a:pos x="13" y="62"/>
                </a:cxn>
                <a:cxn ang="0">
                  <a:pos x="13" y="59"/>
                </a:cxn>
                <a:cxn ang="0">
                  <a:pos x="16" y="42"/>
                </a:cxn>
                <a:cxn ang="0">
                  <a:pos x="19" y="26"/>
                </a:cxn>
                <a:cxn ang="0">
                  <a:pos x="25" y="8"/>
                </a:cxn>
                <a:cxn ang="0">
                  <a:pos x="26" y="4"/>
                </a:cxn>
                <a:cxn ang="0">
                  <a:pos x="15" y="0"/>
                </a:cxn>
                <a:cxn ang="0">
                  <a:pos x="13" y="4"/>
                </a:cxn>
                <a:cxn ang="0">
                  <a:pos x="7" y="23"/>
                </a:cxn>
                <a:cxn ang="0">
                  <a:pos x="5" y="40"/>
                </a:cxn>
                <a:cxn ang="0">
                  <a:pos x="2" y="57"/>
                </a:cxn>
                <a:cxn ang="0">
                  <a:pos x="0" y="59"/>
                </a:cxn>
                <a:cxn ang="0">
                  <a:pos x="13" y="62"/>
                </a:cxn>
              </a:cxnLst>
              <a:rect l="0" t="0" r="r" b="b"/>
              <a:pathLst>
                <a:path w="26" h="62">
                  <a:moveTo>
                    <a:pt x="13" y="62"/>
                  </a:moveTo>
                  <a:lnTo>
                    <a:pt x="13" y="59"/>
                  </a:lnTo>
                  <a:lnTo>
                    <a:pt x="16" y="42"/>
                  </a:lnTo>
                  <a:lnTo>
                    <a:pt x="19" y="26"/>
                  </a:lnTo>
                  <a:lnTo>
                    <a:pt x="25" y="8"/>
                  </a:lnTo>
                  <a:lnTo>
                    <a:pt x="26" y="4"/>
                  </a:lnTo>
                  <a:lnTo>
                    <a:pt x="15" y="0"/>
                  </a:lnTo>
                  <a:lnTo>
                    <a:pt x="13" y="4"/>
                  </a:lnTo>
                  <a:lnTo>
                    <a:pt x="7" y="23"/>
                  </a:lnTo>
                  <a:lnTo>
                    <a:pt x="5" y="40"/>
                  </a:lnTo>
                  <a:lnTo>
                    <a:pt x="2" y="57"/>
                  </a:lnTo>
                  <a:lnTo>
                    <a:pt x="0" y="59"/>
                  </a:lnTo>
                  <a:lnTo>
                    <a:pt x="13" y="62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3" name="Freeform 972"/>
            <p:cNvSpPr>
              <a:spLocks/>
            </p:cNvSpPr>
            <p:nvPr/>
          </p:nvSpPr>
          <p:spPr bwMode="auto">
            <a:xfrm>
              <a:off x="6347963" y="3784484"/>
              <a:ext cx="16175" cy="60232"/>
            </a:xfrm>
            <a:custGeom>
              <a:avLst/>
              <a:gdLst/>
              <a:ahLst/>
              <a:cxnLst>
                <a:cxn ang="0">
                  <a:pos x="13" y="60"/>
                </a:cxn>
                <a:cxn ang="0">
                  <a:pos x="11" y="55"/>
                </a:cxn>
                <a:cxn ang="0">
                  <a:pos x="11" y="37"/>
                </a:cxn>
                <a:cxn ang="0">
                  <a:pos x="11" y="20"/>
                </a:cxn>
                <a:cxn ang="0">
                  <a:pos x="11" y="4"/>
                </a:cxn>
                <a:cxn ang="0">
                  <a:pos x="13" y="1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0" y="20"/>
                </a:cxn>
                <a:cxn ang="0">
                  <a:pos x="0" y="37"/>
                </a:cxn>
                <a:cxn ang="0">
                  <a:pos x="0" y="55"/>
                </a:cxn>
                <a:cxn ang="0">
                  <a:pos x="1" y="60"/>
                </a:cxn>
                <a:cxn ang="0">
                  <a:pos x="13" y="60"/>
                </a:cxn>
              </a:cxnLst>
              <a:rect l="0" t="0" r="r" b="b"/>
              <a:pathLst>
                <a:path w="13" h="60">
                  <a:moveTo>
                    <a:pt x="13" y="60"/>
                  </a:moveTo>
                  <a:lnTo>
                    <a:pt x="11" y="55"/>
                  </a:lnTo>
                  <a:lnTo>
                    <a:pt x="11" y="37"/>
                  </a:lnTo>
                  <a:lnTo>
                    <a:pt x="11" y="20"/>
                  </a:lnTo>
                  <a:lnTo>
                    <a:pt x="11" y="4"/>
                  </a:lnTo>
                  <a:lnTo>
                    <a:pt x="13" y="1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20"/>
                  </a:lnTo>
                  <a:lnTo>
                    <a:pt x="0" y="37"/>
                  </a:lnTo>
                  <a:lnTo>
                    <a:pt x="0" y="55"/>
                  </a:lnTo>
                  <a:lnTo>
                    <a:pt x="1" y="60"/>
                  </a:lnTo>
                  <a:lnTo>
                    <a:pt x="13" y="6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4" name="Freeform 973"/>
            <p:cNvSpPr>
              <a:spLocks/>
            </p:cNvSpPr>
            <p:nvPr/>
          </p:nvSpPr>
          <p:spPr bwMode="auto">
            <a:xfrm>
              <a:off x="6352007" y="3856762"/>
              <a:ext cx="29653" cy="61235"/>
            </a:xfrm>
            <a:custGeom>
              <a:avLst/>
              <a:gdLst/>
              <a:ahLst/>
              <a:cxnLst>
                <a:cxn ang="0">
                  <a:pos x="24" y="58"/>
                </a:cxn>
                <a:cxn ang="0">
                  <a:pos x="21" y="48"/>
                </a:cxn>
                <a:cxn ang="0">
                  <a:pos x="17" y="32"/>
                </a:cxn>
                <a:cxn ang="0">
                  <a:pos x="14" y="14"/>
                </a:cxn>
                <a:cxn ang="0">
                  <a:pos x="11" y="0"/>
                </a:cxn>
                <a:cxn ang="0">
                  <a:pos x="0" y="1"/>
                </a:cxn>
                <a:cxn ang="0">
                  <a:pos x="1" y="17"/>
                </a:cxn>
                <a:cxn ang="0">
                  <a:pos x="5" y="35"/>
                </a:cxn>
                <a:cxn ang="0">
                  <a:pos x="10" y="50"/>
                </a:cxn>
                <a:cxn ang="0">
                  <a:pos x="13" y="61"/>
                </a:cxn>
                <a:cxn ang="0">
                  <a:pos x="24" y="58"/>
                </a:cxn>
              </a:cxnLst>
              <a:rect l="0" t="0" r="r" b="b"/>
              <a:pathLst>
                <a:path w="24" h="61">
                  <a:moveTo>
                    <a:pt x="24" y="58"/>
                  </a:moveTo>
                  <a:lnTo>
                    <a:pt x="21" y="48"/>
                  </a:lnTo>
                  <a:lnTo>
                    <a:pt x="17" y="32"/>
                  </a:lnTo>
                  <a:lnTo>
                    <a:pt x="14" y="14"/>
                  </a:lnTo>
                  <a:lnTo>
                    <a:pt x="11" y="0"/>
                  </a:lnTo>
                  <a:lnTo>
                    <a:pt x="0" y="1"/>
                  </a:lnTo>
                  <a:lnTo>
                    <a:pt x="1" y="17"/>
                  </a:lnTo>
                  <a:lnTo>
                    <a:pt x="5" y="35"/>
                  </a:lnTo>
                  <a:lnTo>
                    <a:pt x="10" y="50"/>
                  </a:lnTo>
                  <a:lnTo>
                    <a:pt x="13" y="61"/>
                  </a:lnTo>
                  <a:lnTo>
                    <a:pt x="24" y="58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5" name="Freeform 974"/>
            <p:cNvSpPr>
              <a:spLocks/>
            </p:cNvSpPr>
            <p:nvPr/>
          </p:nvSpPr>
          <p:spPr bwMode="auto">
            <a:xfrm>
              <a:off x="6372225" y="3925024"/>
              <a:ext cx="41785" cy="60232"/>
            </a:xfrm>
            <a:custGeom>
              <a:avLst/>
              <a:gdLst/>
              <a:ahLst/>
              <a:cxnLst>
                <a:cxn ang="0">
                  <a:pos x="34" y="55"/>
                </a:cxn>
                <a:cxn ang="0">
                  <a:pos x="28" y="44"/>
                </a:cxn>
                <a:cxn ang="0">
                  <a:pos x="15" y="13"/>
                </a:cxn>
                <a:cxn ang="0">
                  <a:pos x="11" y="0"/>
                </a:cxn>
                <a:cxn ang="0">
                  <a:pos x="0" y="4"/>
                </a:cxn>
                <a:cxn ang="0">
                  <a:pos x="4" y="17"/>
                </a:cxn>
                <a:cxn ang="0">
                  <a:pos x="18" y="49"/>
                </a:cxn>
                <a:cxn ang="0">
                  <a:pos x="24" y="60"/>
                </a:cxn>
                <a:cxn ang="0">
                  <a:pos x="34" y="55"/>
                </a:cxn>
              </a:cxnLst>
              <a:rect l="0" t="0" r="r" b="b"/>
              <a:pathLst>
                <a:path w="34" h="60">
                  <a:moveTo>
                    <a:pt x="34" y="55"/>
                  </a:moveTo>
                  <a:lnTo>
                    <a:pt x="28" y="44"/>
                  </a:lnTo>
                  <a:lnTo>
                    <a:pt x="15" y="13"/>
                  </a:lnTo>
                  <a:lnTo>
                    <a:pt x="11" y="0"/>
                  </a:lnTo>
                  <a:lnTo>
                    <a:pt x="0" y="4"/>
                  </a:lnTo>
                  <a:lnTo>
                    <a:pt x="4" y="17"/>
                  </a:lnTo>
                  <a:lnTo>
                    <a:pt x="18" y="49"/>
                  </a:lnTo>
                  <a:lnTo>
                    <a:pt x="24" y="60"/>
                  </a:lnTo>
                  <a:lnTo>
                    <a:pt x="34" y="55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6" name="Freeform 975"/>
            <p:cNvSpPr>
              <a:spLocks/>
            </p:cNvSpPr>
            <p:nvPr/>
          </p:nvSpPr>
          <p:spPr bwMode="auto">
            <a:xfrm>
              <a:off x="6409966" y="3991279"/>
              <a:ext cx="51219" cy="56216"/>
            </a:xfrm>
            <a:custGeom>
              <a:avLst/>
              <a:gdLst/>
              <a:ahLst/>
              <a:cxnLst>
                <a:cxn ang="0">
                  <a:pos x="42" y="51"/>
                </a:cxn>
                <a:cxn ang="0">
                  <a:pos x="33" y="39"/>
                </a:cxn>
                <a:cxn ang="0">
                  <a:pos x="16" y="9"/>
                </a:cxn>
                <a:cxn ang="0">
                  <a:pos x="10" y="0"/>
                </a:cxn>
                <a:cxn ang="0">
                  <a:pos x="0" y="4"/>
                </a:cxn>
                <a:cxn ang="0">
                  <a:pos x="4" y="15"/>
                </a:cxn>
                <a:cxn ang="0">
                  <a:pos x="23" y="46"/>
                </a:cxn>
                <a:cxn ang="0">
                  <a:pos x="32" y="56"/>
                </a:cxn>
                <a:cxn ang="0">
                  <a:pos x="42" y="51"/>
                </a:cxn>
              </a:cxnLst>
              <a:rect l="0" t="0" r="r" b="b"/>
              <a:pathLst>
                <a:path w="42" h="56">
                  <a:moveTo>
                    <a:pt x="42" y="51"/>
                  </a:moveTo>
                  <a:lnTo>
                    <a:pt x="33" y="39"/>
                  </a:lnTo>
                  <a:lnTo>
                    <a:pt x="16" y="9"/>
                  </a:lnTo>
                  <a:lnTo>
                    <a:pt x="10" y="0"/>
                  </a:lnTo>
                  <a:lnTo>
                    <a:pt x="0" y="4"/>
                  </a:lnTo>
                  <a:lnTo>
                    <a:pt x="4" y="15"/>
                  </a:lnTo>
                  <a:lnTo>
                    <a:pt x="23" y="46"/>
                  </a:lnTo>
                  <a:lnTo>
                    <a:pt x="32" y="56"/>
                  </a:lnTo>
                  <a:lnTo>
                    <a:pt x="42" y="51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7" name="Freeform 976"/>
            <p:cNvSpPr>
              <a:spLocks/>
            </p:cNvSpPr>
            <p:nvPr/>
          </p:nvSpPr>
          <p:spPr bwMode="auto">
            <a:xfrm>
              <a:off x="6455793" y="4052514"/>
              <a:ext cx="59307" cy="53205"/>
            </a:xfrm>
            <a:custGeom>
              <a:avLst/>
              <a:gdLst/>
              <a:ahLst/>
              <a:cxnLst>
                <a:cxn ang="0">
                  <a:pos x="48" y="46"/>
                </a:cxn>
                <a:cxn ang="0">
                  <a:pos x="39" y="36"/>
                </a:cxn>
                <a:cxn ang="0">
                  <a:pos x="16" y="7"/>
                </a:cxn>
                <a:cxn ang="0">
                  <a:pos x="10" y="0"/>
                </a:cxn>
                <a:cxn ang="0">
                  <a:pos x="0" y="5"/>
                </a:cxn>
                <a:cxn ang="0">
                  <a:pos x="8" y="14"/>
                </a:cxn>
                <a:cxn ang="0">
                  <a:pos x="29" y="43"/>
                </a:cxn>
                <a:cxn ang="0">
                  <a:pos x="38" y="53"/>
                </a:cxn>
                <a:cxn ang="0">
                  <a:pos x="48" y="46"/>
                </a:cxn>
              </a:cxnLst>
              <a:rect l="0" t="0" r="r" b="b"/>
              <a:pathLst>
                <a:path w="48" h="53">
                  <a:moveTo>
                    <a:pt x="48" y="46"/>
                  </a:moveTo>
                  <a:lnTo>
                    <a:pt x="39" y="36"/>
                  </a:lnTo>
                  <a:lnTo>
                    <a:pt x="16" y="7"/>
                  </a:lnTo>
                  <a:lnTo>
                    <a:pt x="10" y="0"/>
                  </a:lnTo>
                  <a:lnTo>
                    <a:pt x="0" y="5"/>
                  </a:lnTo>
                  <a:lnTo>
                    <a:pt x="8" y="14"/>
                  </a:lnTo>
                  <a:lnTo>
                    <a:pt x="29" y="43"/>
                  </a:lnTo>
                  <a:lnTo>
                    <a:pt x="38" y="53"/>
                  </a:lnTo>
                  <a:lnTo>
                    <a:pt x="48" y="46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8" name="Freeform 977"/>
            <p:cNvSpPr>
              <a:spLocks/>
            </p:cNvSpPr>
            <p:nvPr/>
          </p:nvSpPr>
          <p:spPr bwMode="auto">
            <a:xfrm>
              <a:off x="6513753" y="4106722"/>
              <a:ext cx="62002" cy="52201"/>
            </a:xfrm>
            <a:custGeom>
              <a:avLst/>
              <a:gdLst/>
              <a:ahLst/>
              <a:cxnLst>
                <a:cxn ang="0">
                  <a:pos x="50" y="44"/>
                </a:cxn>
                <a:cxn ang="0">
                  <a:pos x="41" y="35"/>
                </a:cxn>
                <a:cxn ang="0">
                  <a:pos x="15" y="9"/>
                </a:cxn>
                <a:cxn ang="0">
                  <a:pos x="8" y="0"/>
                </a:cxn>
                <a:cxn ang="0">
                  <a:pos x="0" y="9"/>
                </a:cxn>
                <a:cxn ang="0">
                  <a:pos x="7" y="16"/>
                </a:cxn>
                <a:cxn ang="0">
                  <a:pos x="33" y="44"/>
                </a:cxn>
                <a:cxn ang="0">
                  <a:pos x="41" y="52"/>
                </a:cxn>
                <a:cxn ang="0">
                  <a:pos x="50" y="44"/>
                </a:cxn>
              </a:cxnLst>
              <a:rect l="0" t="0" r="r" b="b"/>
              <a:pathLst>
                <a:path w="50" h="52">
                  <a:moveTo>
                    <a:pt x="50" y="44"/>
                  </a:moveTo>
                  <a:lnTo>
                    <a:pt x="41" y="35"/>
                  </a:lnTo>
                  <a:lnTo>
                    <a:pt x="15" y="9"/>
                  </a:lnTo>
                  <a:lnTo>
                    <a:pt x="8" y="0"/>
                  </a:lnTo>
                  <a:lnTo>
                    <a:pt x="0" y="9"/>
                  </a:lnTo>
                  <a:lnTo>
                    <a:pt x="7" y="16"/>
                  </a:lnTo>
                  <a:lnTo>
                    <a:pt x="33" y="44"/>
                  </a:lnTo>
                  <a:lnTo>
                    <a:pt x="41" y="52"/>
                  </a:lnTo>
                  <a:lnTo>
                    <a:pt x="50" y="44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9" name="Freeform 978"/>
            <p:cNvSpPr>
              <a:spLocks/>
            </p:cNvSpPr>
            <p:nvPr/>
          </p:nvSpPr>
          <p:spPr bwMode="auto">
            <a:xfrm>
              <a:off x="6575755" y="4158923"/>
              <a:ext cx="68741" cy="48185"/>
            </a:xfrm>
            <a:custGeom>
              <a:avLst/>
              <a:gdLst/>
              <a:ahLst/>
              <a:cxnLst>
                <a:cxn ang="0">
                  <a:pos x="55" y="38"/>
                </a:cxn>
                <a:cxn ang="0">
                  <a:pos x="43" y="31"/>
                </a:cxn>
                <a:cxn ang="0">
                  <a:pos x="17" y="8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9" y="16"/>
                </a:cxn>
                <a:cxn ang="0">
                  <a:pos x="36" y="39"/>
                </a:cxn>
                <a:cxn ang="0">
                  <a:pos x="46" y="48"/>
                </a:cxn>
                <a:cxn ang="0">
                  <a:pos x="55" y="38"/>
                </a:cxn>
              </a:cxnLst>
              <a:rect l="0" t="0" r="r" b="b"/>
              <a:pathLst>
                <a:path w="55" h="48">
                  <a:moveTo>
                    <a:pt x="55" y="38"/>
                  </a:moveTo>
                  <a:lnTo>
                    <a:pt x="43" y="31"/>
                  </a:lnTo>
                  <a:lnTo>
                    <a:pt x="17" y="8"/>
                  </a:lnTo>
                  <a:lnTo>
                    <a:pt x="9" y="0"/>
                  </a:lnTo>
                  <a:lnTo>
                    <a:pt x="0" y="9"/>
                  </a:lnTo>
                  <a:lnTo>
                    <a:pt x="9" y="16"/>
                  </a:lnTo>
                  <a:lnTo>
                    <a:pt x="36" y="39"/>
                  </a:lnTo>
                  <a:lnTo>
                    <a:pt x="46" y="48"/>
                  </a:lnTo>
                  <a:lnTo>
                    <a:pt x="55" y="38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0" name="Freeform 979"/>
            <p:cNvSpPr>
              <a:spLocks/>
            </p:cNvSpPr>
            <p:nvPr/>
          </p:nvSpPr>
          <p:spPr bwMode="auto">
            <a:xfrm>
              <a:off x="6645845" y="4204097"/>
              <a:ext cx="71437" cy="45173"/>
            </a:xfrm>
            <a:custGeom>
              <a:avLst/>
              <a:gdLst/>
              <a:ahLst/>
              <a:cxnLst>
                <a:cxn ang="0">
                  <a:pos x="57" y="35"/>
                </a:cxn>
                <a:cxn ang="0">
                  <a:pos x="44" y="26"/>
                </a:cxn>
                <a:cxn ang="0">
                  <a:pos x="16" y="7"/>
                </a:cxn>
                <a:cxn ang="0">
                  <a:pos x="8" y="0"/>
                </a:cxn>
                <a:cxn ang="0">
                  <a:pos x="0" y="10"/>
                </a:cxn>
                <a:cxn ang="0">
                  <a:pos x="9" y="16"/>
                </a:cxn>
                <a:cxn ang="0">
                  <a:pos x="36" y="36"/>
                </a:cxn>
                <a:cxn ang="0">
                  <a:pos x="51" y="45"/>
                </a:cxn>
                <a:cxn ang="0">
                  <a:pos x="57" y="35"/>
                </a:cxn>
              </a:cxnLst>
              <a:rect l="0" t="0" r="r" b="b"/>
              <a:pathLst>
                <a:path w="57" h="45">
                  <a:moveTo>
                    <a:pt x="57" y="35"/>
                  </a:moveTo>
                  <a:lnTo>
                    <a:pt x="44" y="26"/>
                  </a:lnTo>
                  <a:lnTo>
                    <a:pt x="16" y="7"/>
                  </a:lnTo>
                  <a:lnTo>
                    <a:pt x="8" y="0"/>
                  </a:lnTo>
                  <a:lnTo>
                    <a:pt x="0" y="10"/>
                  </a:lnTo>
                  <a:lnTo>
                    <a:pt x="9" y="16"/>
                  </a:lnTo>
                  <a:lnTo>
                    <a:pt x="36" y="36"/>
                  </a:lnTo>
                  <a:lnTo>
                    <a:pt x="51" y="45"/>
                  </a:lnTo>
                  <a:lnTo>
                    <a:pt x="57" y="35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1" name="Freeform 980"/>
            <p:cNvSpPr>
              <a:spLocks/>
            </p:cNvSpPr>
            <p:nvPr/>
          </p:nvSpPr>
          <p:spPr bwMode="auto">
            <a:xfrm>
              <a:off x="6721326" y="4246259"/>
              <a:ext cx="72785" cy="39150"/>
            </a:xfrm>
            <a:custGeom>
              <a:avLst/>
              <a:gdLst/>
              <a:ahLst/>
              <a:cxnLst>
                <a:cxn ang="0">
                  <a:pos x="58" y="29"/>
                </a:cxn>
                <a:cxn ang="0">
                  <a:pos x="39" y="19"/>
                </a:cxn>
                <a:cxn ang="0">
                  <a:pos x="11" y="3"/>
                </a:cxn>
                <a:cxn ang="0">
                  <a:pos x="6" y="0"/>
                </a:cxn>
                <a:cxn ang="0">
                  <a:pos x="0" y="9"/>
                </a:cxn>
                <a:cxn ang="0">
                  <a:pos x="4" y="13"/>
                </a:cxn>
                <a:cxn ang="0">
                  <a:pos x="33" y="29"/>
                </a:cxn>
                <a:cxn ang="0">
                  <a:pos x="52" y="39"/>
                </a:cxn>
                <a:cxn ang="0">
                  <a:pos x="58" y="29"/>
                </a:cxn>
              </a:cxnLst>
              <a:rect l="0" t="0" r="r" b="b"/>
              <a:pathLst>
                <a:path w="58" h="39">
                  <a:moveTo>
                    <a:pt x="58" y="29"/>
                  </a:moveTo>
                  <a:lnTo>
                    <a:pt x="39" y="19"/>
                  </a:lnTo>
                  <a:lnTo>
                    <a:pt x="11" y="3"/>
                  </a:lnTo>
                  <a:lnTo>
                    <a:pt x="6" y="0"/>
                  </a:lnTo>
                  <a:lnTo>
                    <a:pt x="0" y="9"/>
                  </a:lnTo>
                  <a:lnTo>
                    <a:pt x="4" y="13"/>
                  </a:lnTo>
                  <a:lnTo>
                    <a:pt x="33" y="29"/>
                  </a:lnTo>
                  <a:lnTo>
                    <a:pt x="52" y="39"/>
                  </a:lnTo>
                  <a:lnTo>
                    <a:pt x="58" y="29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2" name="Freeform 981"/>
            <p:cNvSpPr>
              <a:spLocks/>
            </p:cNvSpPr>
            <p:nvPr/>
          </p:nvSpPr>
          <p:spPr bwMode="auto">
            <a:xfrm>
              <a:off x="6799503" y="4279386"/>
              <a:ext cx="76829" cy="33128"/>
            </a:xfrm>
            <a:custGeom>
              <a:avLst/>
              <a:gdLst/>
              <a:ahLst/>
              <a:cxnLst>
                <a:cxn ang="0">
                  <a:pos x="61" y="22"/>
                </a:cxn>
                <a:cxn ang="0">
                  <a:pos x="57" y="22"/>
                </a:cxn>
                <a:cxn ang="0">
                  <a:pos x="31" y="12"/>
                </a:cxn>
                <a:cxn ang="0">
                  <a:pos x="6" y="0"/>
                </a:cxn>
                <a:cxn ang="0">
                  <a:pos x="0" y="12"/>
                </a:cxn>
                <a:cxn ang="0">
                  <a:pos x="26" y="23"/>
                </a:cxn>
                <a:cxn ang="0">
                  <a:pos x="54" y="33"/>
                </a:cxn>
                <a:cxn ang="0">
                  <a:pos x="57" y="33"/>
                </a:cxn>
                <a:cxn ang="0">
                  <a:pos x="61" y="22"/>
                </a:cxn>
              </a:cxnLst>
              <a:rect l="0" t="0" r="r" b="b"/>
              <a:pathLst>
                <a:path w="61" h="33">
                  <a:moveTo>
                    <a:pt x="61" y="22"/>
                  </a:moveTo>
                  <a:lnTo>
                    <a:pt x="57" y="22"/>
                  </a:lnTo>
                  <a:lnTo>
                    <a:pt x="31" y="12"/>
                  </a:lnTo>
                  <a:lnTo>
                    <a:pt x="6" y="0"/>
                  </a:lnTo>
                  <a:lnTo>
                    <a:pt x="0" y="12"/>
                  </a:lnTo>
                  <a:lnTo>
                    <a:pt x="26" y="23"/>
                  </a:lnTo>
                  <a:lnTo>
                    <a:pt x="54" y="33"/>
                  </a:lnTo>
                  <a:lnTo>
                    <a:pt x="57" y="33"/>
                  </a:lnTo>
                  <a:lnTo>
                    <a:pt x="61" y="22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3" name="Freeform 982"/>
            <p:cNvSpPr>
              <a:spLocks/>
            </p:cNvSpPr>
            <p:nvPr/>
          </p:nvSpPr>
          <p:spPr bwMode="auto">
            <a:xfrm>
              <a:off x="6884418" y="4305487"/>
              <a:ext cx="76829" cy="22085"/>
            </a:xfrm>
            <a:custGeom>
              <a:avLst/>
              <a:gdLst/>
              <a:ahLst/>
              <a:cxnLst>
                <a:cxn ang="0">
                  <a:pos x="62" y="10"/>
                </a:cxn>
                <a:cxn ang="0">
                  <a:pos x="59" y="10"/>
                </a:cxn>
                <a:cxn ang="0">
                  <a:pos x="38" y="7"/>
                </a:cxn>
                <a:cxn ang="0">
                  <a:pos x="15" y="3"/>
                </a:cxn>
                <a:cxn ang="0">
                  <a:pos x="5" y="0"/>
                </a:cxn>
                <a:cxn ang="0">
                  <a:pos x="0" y="12"/>
                </a:cxn>
                <a:cxn ang="0">
                  <a:pos x="12" y="15"/>
                </a:cxn>
                <a:cxn ang="0">
                  <a:pos x="36" y="20"/>
                </a:cxn>
                <a:cxn ang="0">
                  <a:pos x="59" y="22"/>
                </a:cxn>
                <a:cxn ang="0">
                  <a:pos x="61" y="22"/>
                </a:cxn>
                <a:cxn ang="0">
                  <a:pos x="62" y="10"/>
                </a:cxn>
              </a:cxnLst>
              <a:rect l="0" t="0" r="r" b="b"/>
              <a:pathLst>
                <a:path w="62" h="22">
                  <a:moveTo>
                    <a:pt x="62" y="10"/>
                  </a:moveTo>
                  <a:lnTo>
                    <a:pt x="59" y="10"/>
                  </a:lnTo>
                  <a:lnTo>
                    <a:pt x="38" y="7"/>
                  </a:lnTo>
                  <a:lnTo>
                    <a:pt x="15" y="3"/>
                  </a:lnTo>
                  <a:lnTo>
                    <a:pt x="5" y="0"/>
                  </a:lnTo>
                  <a:lnTo>
                    <a:pt x="0" y="12"/>
                  </a:lnTo>
                  <a:lnTo>
                    <a:pt x="12" y="15"/>
                  </a:lnTo>
                  <a:lnTo>
                    <a:pt x="36" y="20"/>
                  </a:lnTo>
                  <a:lnTo>
                    <a:pt x="59" y="22"/>
                  </a:lnTo>
                  <a:lnTo>
                    <a:pt x="61" y="22"/>
                  </a:lnTo>
                  <a:lnTo>
                    <a:pt x="62" y="1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4" name="Freeform 983"/>
            <p:cNvSpPr>
              <a:spLocks/>
            </p:cNvSpPr>
            <p:nvPr/>
          </p:nvSpPr>
          <p:spPr bwMode="auto">
            <a:xfrm>
              <a:off x="6974727" y="4315525"/>
              <a:ext cx="10783" cy="12046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2" y="0"/>
                </a:cxn>
                <a:cxn ang="0">
                  <a:pos x="0" y="12"/>
                </a:cxn>
                <a:cxn ang="0">
                  <a:pos x="9" y="12"/>
                </a:cxn>
                <a:cxn ang="0">
                  <a:pos x="8" y="0"/>
                </a:cxn>
              </a:cxnLst>
              <a:rect l="0" t="0" r="r" b="b"/>
              <a:pathLst>
                <a:path w="9" h="12">
                  <a:moveTo>
                    <a:pt x="8" y="0"/>
                  </a:moveTo>
                  <a:lnTo>
                    <a:pt x="2" y="0"/>
                  </a:lnTo>
                  <a:lnTo>
                    <a:pt x="0" y="12"/>
                  </a:lnTo>
                  <a:lnTo>
                    <a:pt x="9" y="12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5" name="Freeform 984"/>
            <p:cNvSpPr>
              <a:spLocks/>
            </p:cNvSpPr>
            <p:nvPr/>
          </p:nvSpPr>
          <p:spPr bwMode="auto">
            <a:xfrm>
              <a:off x="6928899" y="4288421"/>
              <a:ext cx="109178" cy="72278"/>
            </a:xfrm>
            <a:custGeom>
              <a:avLst/>
              <a:gdLst/>
              <a:ahLst/>
              <a:cxnLst>
                <a:cxn ang="0">
                  <a:pos x="87" y="30"/>
                </a:cxn>
                <a:cxn ang="0">
                  <a:pos x="0" y="0"/>
                </a:cxn>
                <a:cxn ang="0">
                  <a:pos x="2" y="3"/>
                </a:cxn>
                <a:cxn ang="0">
                  <a:pos x="3" y="4"/>
                </a:cxn>
                <a:cxn ang="0">
                  <a:pos x="3" y="7"/>
                </a:cxn>
                <a:cxn ang="0">
                  <a:pos x="5" y="8"/>
                </a:cxn>
                <a:cxn ang="0">
                  <a:pos x="6" y="11"/>
                </a:cxn>
                <a:cxn ang="0">
                  <a:pos x="6" y="13"/>
                </a:cxn>
                <a:cxn ang="0">
                  <a:pos x="7" y="16"/>
                </a:cxn>
                <a:cxn ang="0">
                  <a:pos x="9" y="19"/>
                </a:cxn>
                <a:cxn ang="0">
                  <a:pos x="9" y="20"/>
                </a:cxn>
                <a:cxn ang="0">
                  <a:pos x="9" y="23"/>
                </a:cxn>
                <a:cxn ang="0">
                  <a:pos x="10" y="24"/>
                </a:cxn>
                <a:cxn ang="0">
                  <a:pos x="10" y="27"/>
                </a:cxn>
                <a:cxn ang="0">
                  <a:pos x="10" y="29"/>
                </a:cxn>
                <a:cxn ang="0">
                  <a:pos x="12" y="32"/>
                </a:cxn>
                <a:cxn ang="0">
                  <a:pos x="12" y="33"/>
                </a:cxn>
                <a:cxn ang="0">
                  <a:pos x="12" y="36"/>
                </a:cxn>
                <a:cxn ang="0">
                  <a:pos x="12" y="37"/>
                </a:cxn>
                <a:cxn ang="0">
                  <a:pos x="12" y="40"/>
                </a:cxn>
                <a:cxn ang="0">
                  <a:pos x="12" y="43"/>
                </a:cxn>
                <a:cxn ang="0">
                  <a:pos x="12" y="44"/>
                </a:cxn>
                <a:cxn ang="0">
                  <a:pos x="12" y="47"/>
                </a:cxn>
                <a:cxn ang="0">
                  <a:pos x="12" y="49"/>
                </a:cxn>
                <a:cxn ang="0">
                  <a:pos x="12" y="52"/>
                </a:cxn>
                <a:cxn ang="0">
                  <a:pos x="10" y="53"/>
                </a:cxn>
                <a:cxn ang="0">
                  <a:pos x="10" y="56"/>
                </a:cxn>
                <a:cxn ang="0">
                  <a:pos x="10" y="59"/>
                </a:cxn>
                <a:cxn ang="0">
                  <a:pos x="9" y="60"/>
                </a:cxn>
                <a:cxn ang="0">
                  <a:pos x="9" y="63"/>
                </a:cxn>
                <a:cxn ang="0">
                  <a:pos x="7" y="65"/>
                </a:cxn>
                <a:cxn ang="0">
                  <a:pos x="7" y="68"/>
                </a:cxn>
                <a:cxn ang="0">
                  <a:pos x="6" y="70"/>
                </a:cxn>
                <a:cxn ang="0">
                  <a:pos x="6" y="72"/>
                </a:cxn>
                <a:cxn ang="0">
                  <a:pos x="87" y="30"/>
                </a:cxn>
              </a:cxnLst>
              <a:rect l="0" t="0" r="r" b="b"/>
              <a:pathLst>
                <a:path w="87" h="72">
                  <a:moveTo>
                    <a:pt x="87" y="30"/>
                  </a:moveTo>
                  <a:lnTo>
                    <a:pt x="0" y="0"/>
                  </a:lnTo>
                  <a:lnTo>
                    <a:pt x="2" y="3"/>
                  </a:lnTo>
                  <a:lnTo>
                    <a:pt x="3" y="4"/>
                  </a:lnTo>
                  <a:lnTo>
                    <a:pt x="3" y="7"/>
                  </a:lnTo>
                  <a:lnTo>
                    <a:pt x="5" y="8"/>
                  </a:lnTo>
                  <a:lnTo>
                    <a:pt x="6" y="11"/>
                  </a:lnTo>
                  <a:lnTo>
                    <a:pt x="6" y="13"/>
                  </a:lnTo>
                  <a:lnTo>
                    <a:pt x="7" y="16"/>
                  </a:lnTo>
                  <a:lnTo>
                    <a:pt x="9" y="19"/>
                  </a:lnTo>
                  <a:lnTo>
                    <a:pt x="9" y="20"/>
                  </a:lnTo>
                  <a:lnTo>
                    <a:pt x="9" y="23"/>
                  </a:lnTo>
                  <a:lnTo>
                    <a:pt x="10" y="24"/>
                  </a:lnTo>
                  <a:lnTo>
                    <a:pt x="10" y="27"/>
                  </a:lnTo>
                  <a:lnTo>
                    <a:pt x="10" y="29"/>
                  </a:lnTo>
                  <a:lnTo>
                    <a:pt x="12" y="32"/>
                  </a:lnTo>
                  <a:lnTo>
                    <a:pt x="12" y="33"/>
                  </a:lnTo>
                  <a:lnTo>
                    <a:pt x="12" y="36"/>
                  </a:lnTo>
                  <a:lnTo>
                    <a:pt x="12" y="37"/>
                  </a:lnTo>
                  <a:lnTo>
                    <a:pt x="12" y="40"/>
                  </a:lnTo>
                  <a:lnTo>
                    <a:pt x="12" y="43"/>
                  </a:lnTo>
                  <a:lnTo>
                    <a:pt x="12" y="44"/>
                  </a:lnTo>
                  <a:lnTo>
                    <a:pt x="12" y="47"/>
                  </a:lnTo>
                  <a:lnTo>
                    <a:pt x="12" y="49"/>
                  </a:lnTo>
                  <a:lnTo>
                    <a:pt x="12" y="52"/>
                  </a:lnTo>
                  <a:lnTo>
                    <a:pt x="10" y="53"/>
                  </a:lnTo>
                  <a:lnTo>
                    <a:pt x="10" y="56"/>
                  </a:lnTo>
                  <a:lnTo>
                    <a:pt x="10" y="59"/>
                  </a:lnTo>
                  <a:lnTo>
                    <a:pt x="9" y="60"/>
                  </a:lnTo>
                  <a:lnTo>
                    <a:pt x="9" y="63"/>
                  </a:lnTo>
                  <a:lnTo>
                    <a:pt x="7" y="65"/>
                  </a:lnTo>
                  <a:lnTo>
                    <a:pt x="7" y="68"/>
                  </a:lnTo>
                  <a:lnTo>
                    <a:pt x="6" y="70"/>
                  </a:lnTo>
                  <a:lnTo>
                    <a:pt x="6" y="72"/>
                  </a:lnTo>
                  <a:lnTo>
                    <a:pt x="87" y="3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6" name="Rectangle 985"/>
            <p:cNvSpPr>
              <a:spLocks noChangeArrowheads="1"/>
            </p:cNvSpPr>
            <p:nvPr/>
          </p:nvSpPr>
          <p:spPr bwMode="auto">
            <a:xfrm>
              <a:off x="7180951" y="3130970"/>
              <a:ext cx="513542" cy="2509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GB" sz="2000" b="1">
                  <a:latin typeface="Arial Narrow" pitchFamily="34" charset="0"/>
                </a:rPr>
                <a:t>Ca</a:t>
              </a:r>
              <a:r>
                <a:rPr lang="en-GB" sz="2000" b="1" baseline="30000">
                  <a:latin typeface="Arial Narrow" pitchFamily="34" charset="0"/>
                </a:rPr>
                <a:t>2+</a:t>
              </a:r>
            </a:p>
          </p:txBody>
        </p:sp>
        <p:sp>
          <p:nvSpPr>
            <p:cNvPr id="2207" name="Text Box 987"/>
            <p:cNvSpPr txBox="1">
              <a:spLocks noChangeArrowheads="1"/>
            </p:cNvSpPr>
            <p:nvPr/>
          </p:nvSpPr>
          <p:spPr bwMode="auto">
            <a:xfrm>
              <a:off x="6830207" y="3555642"/>
              <a:ext cx="587675" cy="212818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GB" sz="1600" b="1" dirty="0" err="1">
                  <a:latin typeface="Arial Narrow" pitchFamily="34" charset="0"/>
                </a:rPr>
                <a:t>ACh</a:t>
              </a:r>
              <a:endParaRPr lang="en-GB" sz="1600" b="1" dirty="0">
                <a:latin typeface="Arial Narrow" pitchFamily="34" charset="0"/>
              </a:endParaRPr>
            </a:p>
          </p:txBody>
        </p:sp>
        <p:sp>
          <p:nvSpPr>
            <p:cNvPr id="2209" name="Freeform 990"/>
            <p:cNvSpPr>
              <a:spLocks/>
            </p:cNvSpPr>
            <p:nvPr/>
          </p:nvSpPr>
          <p:spPr bwMode="auto">
            <a:xfrm>
              <a:off x="7209257" y="3356839"/>
              <a:ext cx="74133" cy="12046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36" y="12"/>
                </a:cxn>
                <a:cxn ang="0">
                  <a:pos x="60" y="12"/>
                </a:cxn>
                <a:cxn ang="0">
                  <a:pos x="60" y="0"/>
                </a:cxn>
                <a:cxn ang="0">
                  <a:pos x="36" y="0"/>
                </a:cxn>
                <a:cxn ang="0">
                  <a:pos x="0" y="0"/>
                </a:cxn>
                <a:cxn ang="0">
                  <a:pos x="0" y="12"/>
                </a:cxn>
              </a:cxnLst>
              <a:rect l="0" t="0" r="r" b="b"/>
              <a:pathLst>
                <a:path w="60" h="12">
                  <a:moveTo>
                    <a:pt x="0" y="12"/>
                  </a:moveTo>
                  <a:lnTo>
                    <a:pt x="36" y="12"/>
                  </a:lnTo>
                  <a:lnTo>
                    <a:pt x="60" y="12"/>
                  </a:lnTo>
                  <a:lnTo>
                    <a:pt x="60" y="0"/>
                  </a:lnTo>
                  <a:lnTo>
                    <a:pt x="36" y="0"/>
                  </a:lnTo>
                  <a:lnTo>
                    <a:pt x="0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F0000"/>
            </a:solidFill>
            <a:ln w="19050" cmpd="sng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0" name="Freeform 991"/>
            <p:cNvSpPr>
              <a:spLocks/>
            </p:cNvSpPr>
            <p:nvPr/>
          </p:nvSpPr>
          <p:spPr bwMode="auto">
            <a:xfrm>
              <a:off x="7118949" y="3355835"/>
              <a:ext cx="75481" cy="13051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55" y="13"/>
                </a:cxn>
                <a:cxn ang="0">
                  <a:pos x="60" y="13"/>
                </a:cxn>
                <a:cxn ang="0">
                  <a:pos x="60" y="0"/>
                </a:cxn>
                <a:cxn ang="0">
                  <a:pos x="55" y="0"/>
                </a:cxn>
                <a:cxn ang="0">
                  <a:pos x="0" y="0"/>
                </a:cxn>
                <a:cxn ang="0">
                  <a:pos x="0" y="12"/>
                </a:cxn>
              </a:cxnLst>
              <a:rect l="0" t="0" r="r" b="b"/>
              <a:pathLst>
                <a:path w="60" h="13">
                  <a:moveTo>
                    <a:pt x="0" y="12"/>
                  </a:moveTo>
                  <a:lnTo>
                    <a:pt x="55" y="13"/>
                  </a:lnTo>
                  <a:lnTo>
                    <a:pt x="60" y="13"/>
                  </a:lnTo>
                  <a:lnTo>
                    <a:pt x="60" y="0"/>
                  </a:lnTo>
                  <a:lnTo>
                    <a:pt x="55" y="0"/>
                  </a:lnTo>
                  <a:lnTo>
                    <a:pt x="0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F0000"/>
            </a:solidFill>
            <a:ln w="19050" cmpd="sng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1" name="Freeform 992"/>
            <p:cNvSpPr>
              <a:spLocks/>
            </p:cNvSpPr>
            <p:nvPr/>
          </p:nvSpPr>
          <p:spPr bwMode="auto">
            <a:xfrm>
              <a:off x="7029989" y="3355835"/>
              <a:ext cx="74134" cy="14054"/>
            </a:xfrm>
            <a:custGeom>
              <a:avLst/>
              <a:gdLst/>
              <a:ahLst/>
              <a:cxnLst>
                <a:cxn ang="0">
                  <a:pos x="0" y="14"/>
                </a:cxn>
                <a:cxn ang="0">
                  <a:pos x="14" y="13"/>
                </a:cxn>
                <a:cxn ang="0">
                  <a:pos x="60" y="12"/>
                </a:cxn>
                <a:cxn ang="0">
                  <a:pos x="60" y="0"/>
                </a:cxn>
                <a:cxn ang="0">
                  <a:pos x="13" y="1"/>
                </a:cxn>
                <a:cxn ang="0">
                  <a:pos x="0" y="3"/>
                </a:cxn>
                <a:cxn ang="0">
                  <a:pos x="0" y="14"/>
                </a:cxn>
              </a:cxnLst>
              <a:rect l="0" t="0" r="r" b="b"/>
              <a:pathLst>
                <a:path w="60" h="14">
                  <a:moveTo>
                    <a:pt x="0" y="14"/>
                  </a:moveTo>
                  <a:lnTo>
                    <a:pt x="14" y="13"/>
                  </a:lnTo>
                  <a:lnTo>
                    <a:pt x="60" y="12"/>
                  </a:lnTo>
                  <a:lnTo>
                    <a:pt x="60" y="0"/>
                  </a:lnTo>
                  <a:lnTo>
                    <a:pt x="13" y="1"/>
                  </a:lnTo>
                  <a:lnTo>
                    <a:pt x="0" y="3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FF0000"/>
            </a:solidFill>
            <a:ln w="19050" cmpd="sng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2" name="Freeform 993"/>
            <p:cNvSpPr>
              <a:spLocks/>
            </p:cNvSpPr>
            <p:nvPr/>
          </p:nvSpPr>
          <p:spPr bwMode="auto">
            <a:xfrm>
              <a:off x="6938333" y="3358847"/>
              <a:ext cx="76829" cy="20077"/>
            </a:xfrm>
            <a:custGeom>
              <a:avLst/>
              <a:gdLst/>
              <a:ahLst/>
              <a:cxnLst>
                <a:cxn ang="0">
                  <a:pos x="2" y="20"/>
                </a:cxn>
                <a:cxn ang="0">
                  <a:pos x="26" y="16"/>
                </a:cxn>
                <a:cxn ang="0">
                  <a:pos x="57" y="13"/>
                </a:cxn>
                <a:cxn ang="0">
                  <a:pos x="61" y="13"/>
                </a:cxn>
                <a:cxn ang="0">
                  <a:pos x="60" y="0"/>
                </a:cxn>
                <a:cxn ang="0">
                  <a:pos x="55" y="1"/>
                </a:cxn>
                <a:cxn ang="0">
                  <a:pos x="25" y="4"/>
                </a:cxn>
                <a:cxn ang="0">
                  <a:pos x="0" y="9"/>
                </a:cxn>
                <a:cxn ang="0">
                  <a:pos x="2" y="20"/>
                </a:cxn>
              </a:cxnLst>
              <a:rect l="0" t="0" r="r" b="b"/>
              <a:pathLst>
                <a:path w="61" h="20">
                  <a:moveTo>
                    <a:pt x="2" y="20"/>
                  </a:moveTo>
                  <a:lnTo>
                    <a:pt x="26" y="16"/>
                  </a:lnTo>
                  <a:lnTo>
                    <a:pt x="57" y="13"/>
                  </a:lnTo>
                  <a:lnTo>
                    <a:pt x="61" y="13"/>
                  </a:lnTo>
                  <a:lnTo>
                    <a:pt x="60" y="0"/>
                  </a:lnTo>
                  <a:lnTo>
                    <a:pt x="55" y="1"/>
                  </a:lnTo>
                  <a:lnTo>
                    <a:pt x="25" y="4"/>
                  </a:lnTo>
                  <a:lnTo>
                    <a:pt x="0" y="9"/>
                  </a:lnTo>
                  <a:lnTo>
                    <a:pt x="2" y="20"/>
                  </a:lnTo>
                  <a:close/>
                </a:path>
              </a:pathLst>
            </a:custGeom>
            <a:solidFill>
              <a:srgbClr val="FF0000"/>
            </a:solidFill>
            <a:ln w="19050" cmpd="sng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3" name="Freeform 994"/>
            <p:cNvSpPr>
              <a:spLocks/>
            </p:cNvSpPr>
            <p:nvPr/>
          </p:nvSpPr>
          <p:spPr bwMode="auto">
            <a:xfrm>
              <a:off x="6852069" y="3368885"/>
              <a:ext cx="74134" cy="27104"/>
            </a:xfrm>
            <a:custGeom>
              <a:avLst/>
              <a:gdLst/>
              <a:ahLst/>
              <a:cxnLst>
                <a:cxn ang="0">
                  <a:pos x="3" y="27"/>
                </a:cxn>
                <a:cxn ang="0">
                  <a:pos x="34" y="19"/>
                </a:cxn>
                <a:cxn ang="0">
                  <a:pos x="60" y="13"/>
                </a:cxn>
                <a:cxn ang="0">
                  <a:pos x="57" y="0"/>
                </a:cxn>
                <a:cxn ang="0">
                  <a:pos x="32" y="7"/>
                </a:cxn>
                <a:cxn ang="0">
                  <a:pos x="0" y="16"/>
                </a:cxn>
                <a:cxn ang="0">
                  <a:pos x="3" y="27"/>
                </a:cxn>
              </a:cxnLst>
              <a:rect l="0" t="0" r="r" b="b"/>
              <a:pathLst>
                <a:path w="60" h="27">
                  <a:moveTo>
                    <a:pt x="3" y="27"/>
                  </a:moveTo>
                  <a:lnTo>
                    <a:pt x="34" y="19"/>
                  </a:lnTo>
                  <a:lnTo>
                    <a:pt x="60" y="13"/>
                  </a:lnTo>
                  <a:lnTo>
                    <a:pt x="57" y="0"/>
                  </a:lnTo>
                  <a:lnTo>
                    <a:pt x="32" y="7"/>
                  </a:lnTo>
                  <a:lnTo>
                    <a:pt x="0" y="16"/>
                  </a:lnTo>
                  <a:lnTo>
                    <a:pt x="3" y="27"/>
                  </a:lnTo>
                  <a:close/>
                </a:path>
              </a:pathLst>
            </a:custGeom>
            <a:solidFill>
              <a:srgbClr val="FF0000"/>
            </a:solidFill>
            <a:ln w="19050" cmpd="sng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4" name="Freeform 995"/>
            <p:cNvSpPr>
              <a:spLocks/>
            </p:cNvSpPr>
            <p:nvPr/>
          </p:nvSpPr>
          <p:spPr bwMode="auto">
            <a:xfrm>
              <a:off x="6765805" y="3387958"/>
              <a:ext cx="74134" cy="33128"/>
            </a:xfrm>
            <a:custGeom>
              <a:avLst/>
              <a:gdLst/>
              <a:ahLst/>
              <a:cxnLst>
                <a:cxn ang="0">
                  <a:pos x="4" y="33"/>
                </a:cxn>
                <a:cxn ang="0">
                  <a:pos x="37" y="20"/>
                </a:cxn>
                <a:cxn ang="0">
                  <a:pos x="60" y="11"/>
                </a:cxn>
                <a:cxn ang="0">
                  <a:pos x="57" y="0"/>
                </a:cxn>
                <a:cxn ang="0">
                  <a:pos x="33" y="8"/>
                </a:cxn>
                <a:cxn ang="0">
                  <a:pos x="0" y="21"/>
                </a:cxn>
                <a:cxn ang="0">
                  <a:pos x="4" y="33"/>
                </a:cxn>
              </a:cxnLst>
              <a:rect l="0" t="0" r="r" b="b"/>
              <a:pathLst>
                <a:path w="60" h="33">
                  <a:moveTo>
                    <a:pt x="4" y="33"/>
                  </a:moveTo>
                  <a:lnTo>
                    <a:pt x="37" y="20"/>
                  </a:lnTo>
                  <a:lnTo>
                    <a:pt x="60" y="11"/>
                  </a:lnTo>
                  <a:lnTo>
                    <a:pt x="57" y="0"/>
                  </a:lnTo>
                  <a:lnTo>
                    <a:pt x="33" y="8"/>
                  </a:lnTo>
                  <a:lnTo>
                    <a:pt x="0" y="21"/>
                  </a:lnTo>
                  <a:lnTo>
                    <a:pt x="4" y="33"/>
                  </a:lnTo>
                  <a:close/>
                </a:path>
              </a:pathLst>
            </a:custGeom>
            <a:solidFill>
              <a:srgbClr val="FF0000"/>
            </a:solidFill>
            <a:ln w="19050" cmpd="sng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5" name="Freeform 996"/>
            <p:cNvSpPr>
              <a:spLocks/>
            </p:cNvSpPr>
            <p:nvPr/>
          </p:nvSpPr>
          <p:spPr bwMode="auto">
            <a:xfrm>
              <a:off x="6684933" y="3415063"/>
              <a:ext cx="72785" cy="39150"/>
            </a:xfrm>
            <a:custGeom>
              <a:avLst/>
              <a:gdLst/>
              <a:ahLst/>
              <a:cxnLst>
                <a:cxn ang="0">
                  <a:pos x="5" y="39"/>
                </a:cxn>
                <a:cxn ang="0">
                  <a:pos x="34" y="23"/>
                </a:cxn>
                <a:cxn ang="0">
                  <a:pos x="59" y="10"/>
                </a:cxn>
                <a:cxn ang="0">
                  <a:pos x="54" y="0"/>
                </a:cxn>
                <a:cxn ang="0">
                  <a:pos x="28" y="12"/>
                </a:cxn>
                <a:cxn ang="0">
                  <a:pos x="0" y="28"/>
                </a:cxn>
                <a:cxn ang="0">
                  <a:pos x="5" y="39"/>
                </a:cxn>
              </a:cxnLst>
              <a:rect l="0" t="0" r="r" b="b"/>
              <a:pathLst>
                <a:path w="59" h="39">
                  <a:moveTo>
                    <a:pt x="5" y="39"/>
                  </a:moveTo>
                  <a:lnTo>
                    <a:pt x="34" y="23"/>
                  </a:lnTo>
                  <a:lnTo>
                    <a:pt x="59" y="10"/>
                  </a:lnTo>
                  <a:lnTo>
                    <a:pt x="54" y="0"/>
                  </a:lnTo>
                  <a:lnTo>
                    <a:pt x="28" y="12"/>
                  </a:lnTo>
                  <a:lnTo>
                    <a:pt x="0" y="28"/>
                  </a:lnTo>
                  <a:lnTo>
                    <a:pt x="5" y="39"/>
                  </a:lnTo>
                  <a:close/>
                </a:path>
              </a:pathLst>
            </a:custGeom>
            <a:solidFill>
              <a:srgbClr val="FF0000"/>
            </a:solidFill>
            <a:ln w="19050" cmpd="sng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6" name="Freeform 997"/>
            <p:cNvSpPr>
              <a:spLocks/>
            </p:cNvSpPr>
            <p:nvPr/>
          </p:nvSpPr>
          <p:spPr bwMode="auto">
            <a:xfrm>
              <a:off x="6609451" y="3448190"/>
              <a:ext cx="68742" cy="44170"/>
            </a:xfrm>
            <a:custGeom>
              <a:avLst/>
              <a:gdLst/>
              <a:ahLst/>
              <a:cxnLst>
                <a:cxn ang="0">
                  <a:pos x="7" y="44"/>
                </a:cxn>
                <a:cxn ang="0">
                  <a:pos x="23" y="32"/>
                </a:cxn>
                <a:cxn ang="0">
                  <a:pos x="56" y="12"/>
                </a:cxn>
                <a:cxn ang="0">
                  <a:pos x="51" y="0"/>
                </a:cxn>
                <a:cxn ang="0">
                  <a:pos x="17" y="22"/>
                </a:cxn>
                <a:cxn ang="0">
                  <a:pos x="0" y="33"/>
                </a:cxn>
                <a:cxn ang="0">
                  <a:pos x="7" y="44"/>
                </a:cxn>
              </a:cxnLst>
              <a:rect l="0" t="0" r="r" b="b"/>
              <a:pathLst>
                <a:path w="56" h="44">
                  <a:moveTo>
                    <a:pt x="7" y="44"/>
                  </a:moveTo>
                  <a:lnTo>
                    <a:pt x="23" y="32"/>
                  </a:lnTo>
                  <a:lnTo>
                    <a:pt x="56" y="12"/>
                  </a:lnTo>
                  <a:lnTo>
                    <a:pt x="51" y="0"/>
                  </a:lnTo>
                  <a:lnTo>
                    <a:pt x="17" y="22"/>
                  </a:lnTo>
                  <a:lnTo>
                    <a:pt x="0" y="33"/>
                  </a:lnTo>
                  <a:lnTo>
                    <a:pt x="7" y="44"/>
                  </a:lnTo>
                  <a:close/>
                </a:path>
              </a:pathLst>
            </a:custGeom>
            <a:solidFill>
              <a:srgbClr val="FF0000"/>
            </a:solidFill>
            <a:ln w="19050" cmpd="sng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7" name="Freeform 998"/>
            <p:cNvSpPr>
              <a:spLocks/>
            </p:cNvSpPr>
            <p:nvPr/>
          </p:nvSpPr>
          <p:spPr bwMode="auto">
            <a:xfrm>
              <a:off x="6536666" y="3489349"/>
              <a:ext cx="68742" cy="47181"/>
            </a:xfrm>
            <a:custGeom>
              <a:avLst/>
              <a:gdLst/>
              <a:ahLst/>
              <a:cxnLst>
                <a:cxn ang="0">
                  <a:pos x="8" y="47"/>
                </a:cxn>
                <a:cxn ang="0">
                  <a:pos x="44" y="17"/>
                </a:cxn>
                <a:cxn ang="0">
                  <a:pos x="55" y="10"/>
                </a:cxn>
                <a:cxn ang="0">
                  <a:pos x="48" y="0"/>
                </a:cxn>
                <a:cxn ang="0">
                  <a:pos x="36" y="8"/>
                </a:cxn>
                <a:cxn ang="0">
                  <a:pos x="0" y="37"/>
                </a:cxn>
                <a:cxn ang="0">
                  <a:pos x="8" y="47"/>
                </a:cxn>
              </a:cxnLst>
              <a:rect l="0" t="0" r="r" b="b"/>
              <a:pathLst>
                <a:path w="55" h="47">
                  <a:moveTo>
                    <a:pt x="8" y="47"/>
                  </a:moveTo>
                  <a:lnTo>
                    <a:pt x="44" y="17"/>
                  </a:lnTo>
                  <a:lnTo>
                    <a:pt x="55" y="10"/>
                  </a:lnTo>
                  <a:lnTo>
                    <a:pt x="48" y="0"/>
                  </a:lnTo>
                  <a:lnTo>
                    <a:pt x="36" y="8"/>
                  </a:lnTo>
                  <a:lnTo>
                    <a:pt x="0" y="37"/>
                  </a:lnTo>
                  <a:lnTo>
                    <a:pt x="8" y="47"/>
                  </a:lnTo>
                  <a:close/>
                </a:path>
              </a:pathLst>
            </a:custGeom>
            <a:solidFill>
              <a:srgbClr val="FF0000"/>
            </a:solidFill>
            <a:ln w="19050" cmpd="sng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8" name="Freeform 999"/>
            <p:cNvSpPr>
              <a:spLocks/>
            </p:cNvSpPr>
            <p:nvPr/>
          </p:nvSpPr>
          <p:spPr bwMode="auto">
            <a:xfrm>
              <a:off x="6470620" y="3535526"/>
              <a:ext cx="64698" cy="50193"/>
            </a:xfrm>
            <a:custGeom>
              <a:avLst/>
              <a:gdLst/>
              <a:ahLst/>
              <a:cxnLst>
                <a:cxn ang="0">
                  <a:pos x="9" y="50"/>
                </a:cxn>
                <a:cxn ang="0">
                  <a:pos x="23" y="34"/>
                </a:cxn>
                <a:cxn ang="0">
                  <a:pos x="40" y="19"/>
                </a:cxn>
                <a:cxn ang="0">
                  <a:pos x="52" y="8"/>
                </a:cxn>
                <a:cxn ang="0">
                  <a:pos x="45" y="0"/>
                </a:cxn>
                <a:cxn ang="0">
                  <a:pos x="33" y="8"/>
                </a:cxn>
                <a:cxn ang="0">
                  <a:pos x="16" y="26"/>
                </a:cxn>
                <a:cxn ang="0">
                  <a:pos x="0" y="42"/>
                </a:cxn>
                <a:cxn ang="0">
                  <a:pos x="9" y="50"/>
                </a:cxn>
              </a:cxnLst>
              <a:rect l="0" t="0" r="r" b="b"/>
              <a:pathLst>
                <a:path w="52" h="50">
                  <a:moveTo>
                    <a:pt x="9" y="50"/>
                  </a:moveTo>
                  <a:lnTo>
                    <a:pt x="23" y="34"/>
                  </a:lnTo>
                  <a:lnTo>
                    <a:pt x="40" y="19"/>
                  </a:lnTo>
                  <a:lnTo>
                    <a:pt x="52" y="8"/>
                  </a:lnTo>
                  <a:lnTo>
                    <a:pt x="45" y="0"/>
                  </a:lnTo>
                  <a:lnTo>
                    <a:pt x="33" y="8"/>
                  </a:lnTo>
                  <a:lnTo>
                    <a:pt x="16" y="26"/>
                  </a:lnTo>
                  <a:lnTo>
                    <a:pt x="0" y="42"/>
                  </a:lnTo>
                  <a:lnTo>
                    <a:pt x="9" y="50"/>
                  </a:lnTo>
                  <a:close/>
                </a:path>
              </a:pathLst>
            </a:custGeom>
            <a:solidFill>
              <a:srgbClr val="FF0000"/>
            </a:solidFill>
            <a:ln w="19050" cmpd="sng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9" name="Freeform 1000"/>
            <p:cNvSpPr>
              <a:spLocks/>
            </p:cNvSpPr>
            <p:nvPr/>
          </p:nvSpPr>
          <p:spPr bwMode="auto">
            <a:xfrm>
              <a:off x="6415357" y="3585719"/>
              <a:ext cx="56611" cy="55212"/>
            </a:xfrm>
            <a:custGeom>
              <a:avLst/>
              <a:gdLst/>
              <a:ahLst/>
              <a:cxnLst>
                <a:cxn ang="0">
                  <a:pos x="10" y="55"/>
                </a:cxn>
                <a:cxn ang="0">
                  <a:pos x="13" y="51"/>
                </a:cxn>
                <a:cxn ang="0">
                  <a:pos x="25" y="33"/>
                </a:cxn>
                <a:cxn ang="0">
                  <a:pos x="39" y="18"/>
                </a:cxn>
                <a:cxn ang="0">
                  <a:pos x="46" y="9"/>
                </a:cxn>
                <a:cxn ang="0">
                  <a:pos x="38" y="0"/>
                </a:cxn>
                <a:cxn ang="0">
                  <a:pos x="29" y="9"/>
                </a:cxn>
                <a:cxn ang="0">
                  <a:pos x="16" y="26"/>
                </a:cxn>
                <a:cxn ang="0">
                  <a:pos x="3" y="44"/>
                </a:cxn>
                <a:cxn ang="0">
                  <a:pos x="0" y="49"/>
                </a:cxn>
                <a:cxn ang="0">
                  <a:pos x="10" y="55"/>
                </a:cxn>
              </a:cxnLst>
              <a:rect l="0" t="0" r="r" b="b"/>
              <a:pathLst>
                <a:path w="46" h="55">
                  <a:moveTo>
                    <a:pt x="10" y="55"/>
                  </a:moveTo>
                  <a:lnTo>
                    <a:pt x="13" y="51"/>
                  </a:lnTo>
                  <a:lnTo>
                    <a:pt x="25" y="33"/>
                  </a:lnTo>
                  <a:lnTo>
                    <a:pt x="39" y="18"/>
                  </a:lnTo>
                  <a:lnTo>
                    <a:pt x="46" y="9"/>
                  </a:lnTo>
                  <a:lnTo>
                    <a:pt x="38" y="0"/>
                  </a:lnTo>
                  <a:lnTo>
                    <a:pt x="29" y="9"/>
                  </a:lnTo>
                  <a:lnTo>
                    <a:pt x="16" y="26"/>
                  </a:lnTo>
                  <a:lnTo>
                    <a:pt x="3" y="44"/>
                  </a:lnTo>
                  <a:lnTo>
                    <a:pt x="0" y="49"/>
                  </a:lnTo>
                  <a:lnTo>
                    <a:pt x="10" y="55"/>
                  </a:lnTo>
                  <a:close/>
                </a:path>
              </a:pathLst>
            </a:custGeom>
            <a:solidFill>
              <a:srgbClr val="FF0000"/>
            </a:solidFill>
            <a:ln w="19050" cmpd="sng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0" name="Freeform 1001"/>
            <p:cNvSpPr>
              <a:spLocks/>
            </p:cNvSpPr>
            <p:nvPr/>
          </p:nvSpPr>
          <p:spPr bwMode="auto">
            <a:xfrm>
              <a:off x="6373573" y="3644947"/>
              <a:ext cx="47175" cy="60232"/>
            </a:xfrm>
            <a:custGeom>
              <a:avLst/>
              <a:gdLst/>
              <a:ahLst/>
              <a:cxnLst>
                <a:cxn ang="0">
                  <a:pos x="12" y="60"/>
                </a:cxn>
                <a:cxn ang="0">
                  <a:pos x="12" y="58"/>
                </a:cxn>
                <a:cxn ang="0">
                  <a:pos x="19" y="42"/>
                </a:cxn>
                <a:cxn ang="0">
                  <a:pos x="26" y="25"/>
                </a:cxn>
                <a:cxn ang="0">
                  <a:pos x="36" y="8"/>
                </a:cxn>
                <a:cxn ang="0">
                  <a:pos x="38" y="8"/>
                </a:cxn>
                <a:cxn ang="0">
                  <a:pos x="27" y="0"/>
                </a:cxn>
                <a:cxn ang="0">
                  <a:pos x="26" y="2"/>
                </a:cxn>
                <a:cxn ang="0">
                  <a:pos x="16" y="19"/>
                </a:cxn>
                <a:cxn ang="0">
                  <a:pos x="7" y="36"/>
                </a:cxn>
                <a:cxn ang="0">
                  <a:pos x="0" y="54"/>
                </a:cxn>
                <a:cxn ang="0">
                  <a:pos x="0" y="55"/>
                </a:cxn>
                <a:cxn ang="0">
                  <a:pos x="12" y="60"/>
                </a:cxn>
              </a:cxnLst>
              <a:rect l="0" t="0" r="r" b="b"/>
              <a:pathLst>
                <a:path w="38" h="60">
                  <a:moveTo>
                    <a:pt x="12" y="60"/>
                  </a:moveTo>
                  <a:lnTo>
                    <a:pt x="12" y="58"/>
                  </a:lnTo>
                  <a:lnTo>
                    <a:pt x="19" y="42"/>
                  </a:lnTo>
                  <a:lnTo>
                    <a:pt x="26" y="25"/>
                  </a:lnTo>
                  <a:lnTo>
                    <a:pt x="36" y="8"/>
                  </a:lnTo>
                  <a:lnTo>
                    <a:pt x="38" y="8"/>
                  </a:lnTo>
                  <a:lnTo>
                    <a:pt x="27" y="0"/>
                  </a:lnTo>
                  <a:lnTo>
                    <a:pt x="26" y="2"/>
                  </a:lnTo>
                  <a:lnTo>
                    <a:pt x="16" y="19"/>
                  </a:lnTo>
                  <a:lnTo>
                    <a:pt x="7" y="36"/>
                  </a:lnTo>
                  <a:lnTo>
                    <a:pt x="0" y="54"/>
                  </a:lnTo>
                  <a:lnTo>
                    <a:pt x="0" y="55"/>
                  </a:lnTo>
                  <a:lnTo>
                    <a:pt x="12" y="60"/>
                  </a:lnTo>
                  <a:close/>
                </a:path>
              </a:pathLst>
            </a:custGeom>
            <a:solidFill>
              <a:srgbClr val="FF0000"/>
            </a:solidFill>
            <a:ln w="19050" cmpd="sng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1" name="Rectangle 1003"/>
            <p:cNvSpPr>
              <a:spLocks noChangeArrowheads="1"/>
            </p:cNvSpPr>
            <p:nvPr/>
          </p:nvSpPr>
          <p:spPr bwMode="auto">
            <a:xfrm>
              <a:off x="5889415" y="2362200"/>
              <a:ext cx="1882985" cy="2509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GB" sz="2000" b="1" dirty="0">
                  <a:solidFill>
                    <a:srgbClr val="000099"/>
                  </a:solidFill>
                  <a:latin typeface="Arial Narrow" pitchFamily="34" charset="0"/>
                </a:rPr>
                <a:t>Cholinergic synapse</a:t>
              </a:r>
            </a:p>
          </p:txBody>
        </p:sp>
        <p:sp>
          <p:nvSpPr>
            <p:cNvPr id="2222" name="Freeform 1005"/>
            <p:cNvSpPr>
              <a:spLocks/>
            </p:cNvSpPr>
            <p:nvPr/>
          </p:nvSpPr>
          <p:spPr bwMode="auto">
            <a:xfrm>
              <a:off x="8140640" y="3077766"/>
              <a:ext cx="946210" cy="478841"/>
            </a:xfrm>
            <a:custGeom>
              <a:avLst/>
              <a:gdLst/>
              <a:ahLst/>
              <a:cxnLst>
                <a:cxn ang="0">
                  <a:pos x="761" y="466"/>
                </a:cxn>
                <a:cxn ang="0">
                  <a:pos x="727" y="463"/>
                </a:cxn>
                <a:cxn ang="0">
                  <a:pos x="694" y="460"/>
                </a:cxn>
                <a:cxn ang="0">
                  <a:pos x="660" y="454"/>
                </a:cxn>
                <a:cxn ang="0">
                  <a:pos x="629" y="447"/>
                </a:cxn>
                <a:cxn ang="0">
                  <a:pos x="597" y="439"/>
                </a:cxn>
                <a:cxn ang="0">
                  <a:pos x="567" y="428"/>
                </a:cxn>
                <a:cxn ang="0">
                  <a:pos x="538" y="418"/>
                </a:cxn>
                <a:cxn ang="0">
                  <a:pos x="507" y="405"/>
                </a:cxn>
                <a:cxn ang="0">
                  <a:pos x="480" y="392"/>
                </a:cxn>
                <a:cxn ang="0">
                  <a:pos x="453" y="378"/>
                </a:cxn>
                <a:cxn ang="0">
                  <a:pos x="425" y="362"/>
                </a:cxn>
                <a:cxn ang="0">
                  <a:pos x="399" y="346"/>
                </a:cxn>
                <a:cxn ang="0">
                  <a:pos x="373" y="329"/>
                </a:cxn>
                <a:cxn ang="0">
                  <a:pos x="349" y="312"/>
                </a:cxn>
                <a:cxn ang="0">
                  <a:pos x="326" y="293"/>
                </a:cxn>
                <a:cxn ang="0">
                  <a:pos x="301" y="276"/>
                </a:cxn>
                <a:cxn ang="0">
                  <a:pos x="256" y="237"/>
                </a:cxn>
                <a:cxn ang="0">
                  <a:pos x="215" y="199"/>
                </a:cxn>
                <a:cxn ang="0">
                  <a:pos x="174" y="160"/>
                </a:cxn>
                <a:cxn ang="0">
                  <a:pos x="137" y="124"/>
                </a:cxn>
                <a:cxn ang="0">
                  <a:pos x="101" y="88"/>
                </a:cxn>
                <a:cxn ang="0">
                  <a:pos x="67" y="55"/>
                </a:cxn>
                <a:cxn ang="0">
                  <a:pos x="37" y="26"/>
                </a:cxn>
                <a:cxn ang="0">
                  <a:pos x="7" y="0"/>
                </a:cxn>
                <a:cxn ang="0">
                  <a:pos x="0" y="9"/>
                </a:cxn>
                <a:cxn ang="0">
                  <a:pos x="28" y="35"/>
                </a:cxn>
                <a:cxn ang="0">
                  <a:pos x="60" y="64"/>
                </a:cxn>
                <a:cxn ang="0">
                  <a:pos x="93" y="97"/>
                </a:cxn>
                <a:cxn ang="0">
                  <a:pos x="128" y="131"/>
                </a:cxn>
                <a:cxn ang="0">
                  <a:pos x="166" y="169"/>
                </a:cxn>
                <a:cxn ang="0">
                  <a:pos x="206" y="208"/>
                </a:cxn>
                <a:cxn ang="0">
                  <a:pos x="249" y="247"/>
                </a:cxn>
                <a:cxn ang="0">
                  <a:pos x="294" y="284"/>
                </a:cxn>
                <a:cxn ang="0">
                  <a:pos x="317" y="303"/>
                </a:cxn>
                <a:cxn ang="0">
                  <a:pos x="342" y="322"/>
                </a:cxn>
                <a:cxn ang="0">
                  <a:pos x="368" y="339"/>
                </a:cxn>
                <a:cxn ang="0">
                  <a:pos x="393" y="356"/>
                </a:cxn>
                <a:cxn ang="0">
                  <a:pos x="419" y="372"/>
                </a:cxn>
                <a:cxn ang="0">
                  <a:pos x="447" y="388"/>
                </a:cxn>
                <a:cxn ang="0">
                  <a:pos x="474" y="402"/>
                </a:cxn>
                <a:cxn ang="0">
                  <a:pos x="503" y="417"/>
                </a:cxn>
                <a:cxn ang="0">
                  <a:pos x="532" y="428"/>
                </a:cxn>
                <a:cxn ang="0">
                  <a:pos x="562" y="440"/>
                </a:cxn>
                <a:cxn ang="0">
                  <a:pos x="594" y="450"/>
                </a:cxn>
                <a:cxn ang="0">
                  <a:pos x="626" y="459"/>
                </a:cxn>
                <a:cxn ang="0">
                  <a:pos x="659" y="466"/>
                </a:cxn>
                <a:cxn ang="0">
                  <a:pos x="692" y="472"/>
                </a:cxn>
                <a:cxn ang="0">
                  <a:pos x="727" y="476"/>
                </a:cxn>
                <a:cxn ang="0">
                  <a:pos x="761" y="477"/>
                </a:cxn>
                <a:cxn ang="0">
                  <a:pos x="761" y="466"/>
                </a:cxn>
              </a:cxnLst>
              <a:rect l="0" t="0" r="r" b="b"/>
              <a:pathLst>
                <a:path w="761" h="477">
                  <a:moveTo>
                    <a:pt x="761" y="466"/>
                  </a:moveTo>
                  <a:lnTo>
                    <a:pt x="727" y="463"/>
                  </a:lnTo>
                  <a:lnTo>
                    <a:pt x="694" y="460"/>
                  </a:lnTo>
                  <a:lnTo>
                    <a:pt x="660" y="454"/>
                  </a:lnTo>
                  <a:lnTo>
                    <a:pt x="629" y="447"/>
                  </a:lnTo>
                  <a:lnTo>
                    <a:pt x="597" y="439"/>
                  </a:lnTo>
                  <a:lnTo>
                    <a:pt x="567" y="428"/>
                  </a:lnTo>
                  <a:lnTo>
                    <a:pt x="538" y="418"/>
                  </a:lnTo>
                  <a:lnTo>
                    <a:pt x="507" y="405"/>
                  </a:lnTo>
                  <a:lnTo>
                    <a:pt x="480" y="392"/>
                  </a:lnTo>
                  <a:lnTo>
                    <a:pt x="453" y="378"/>
                  </a:lnTo>
                  <a:lnTo>
                    <a:pt x="425" y="362"/>
                  </a:lnTo>
                  <a:lnTo>
                    <a:pt x="399" y="346"/>
                  </a:lnTo>
                  <a:lnTo>
                    <a:pt x="373" y="329"/>
                  </a:lnTo>
                  <a:lnTo>
                    <a:pt x="349" y="312"/>
                  </a:lnTo>
                  <a:lnTo>
                    <a:pt x="326" y="293"/>
                  </a:lnTo>
                  <a:lnTo>
                    <a:pt x="301" y="276"/>
                  </a:lnTo>
                  <a:lnTo>
                    <a:pt x="256" y="237"/>
                  </a:lnTo>
                  <a:lnTo>
                    <a:pt x="215" y="199"/>
                  </a:lnTo>
                  <a:lnTo>
                    <a:pt x="174" y="160"/>
                  </a:lnTo>
                  <a:lnTo>
                    <a:pt x="137" y="124"/>
                  </a:lnTo>
                  <a:lnTo>
                    <a:pt x="101" y="88"/>
                  </a:lnTo>
                  <a:lnTo>
                    <a:pt x="67" y="55"/>
                  </a:lnTo>
                  <a:lnTo>
                    <a:pt x="37" y="26"/>
                  </a:lnTo>
                  <a:lnTo>
                    <a:pt x="7" y="0"/>
                  </a:lnTo>
                  <a:lnTo>
                    <a:pt x="0" y="9"/>
                  </a:lnTo>
                  <a:lnTo>
                    <a:pt x="28" y="35"/>
                  </a:lnTo>
                  <a:lnTo>
                    <a:pt x="60" y="64"/>
                  </a:lnTo>
                  <a:lnTo>
                    <a:pt x="93" y="97"/>
                  </a:lnTo>
                  <a:lnTo>
                    <a:pt x="128" y="131"/>
                  </a:lnTo>
                  <a:lnTo>
                    <a:pt x="166" y="169"/>
                  </a:lnTo>
                  <a:lnTo>
                    <a:pt x="206" y="208"/>
                  </a:lnTo>
                  <a:lnTo>
                    <a:pt x="249" y="247"/>
                  </a:lnTo>
                  <a:lnTo>
                    <a:pt x="294" y="284"/>
                  </a:lnTo>
                  <a:lnTo>
                    <a:pt x="317" y="303"/>
                  </a:lnTo>
                  <a:lnTo>
                    <a:pt x="342" y="322"/>
                  </a:lnTo>
                  <a:lnTo>
                    <a:pt x="368" y="339"/>
                  </a:lnTo>
                  <a:lnTo>
                    <a:pt x="393" y="356"/>
                  </a:lnTo>
                  <a:lnTo>
                    <a:pt x="419" y="372"/>
                  </a:lnTo>
                  <a:lnTo>
                    <a:pt x="447" y="388"/>
                  </a:lnTo>
                  <a:lnTo>
                    <a:pt x="474" y="402"/>
                  </a:lnTo>
                  <a:lnTo>
                    <a:pt x="503" y="417"/>
                  </a:lnTo>
                  <a:lnTo>
                    <a:pt x="532" y="428"/>
                  </a:lnTo>
                  <a:lnTo>
                    <a:pt x="562" y="440"/>
                  </a:lnTo>
                  <a:lnTo>
                    <a:pt x="594" y="450"/>
                  </a:lnTo>
                  <a:lnTo>
                    <a:pt x="626" y="459"/>
                  </a:lnTo>
                  <a:lnTo>
                    <a:pt x="659" y="466"/>
                  </a:lnTo>
                  <a:lnTo>
                    <a:pt x="692" y="472"/>
                  </a:lnTo>
                  <a:lnTo>
                    <a:pt x="727" y="476"/>
                  </a:lnTo>
                  <a:lnTo>
                    <a:pt x="761" y="477"/>
                  </a:lnTo>
                  <a:lnTo>
                    <a:pt x="761" y="466"/>
                  </a:lnTo>
                  <a:close/>
                </a:path>
              </a:pathLst>
            </a:custGeom>
            <a:solidFill>
              <a:srgbClr val="000066"/>
            </a:solidFill>
            <a:ln w="1905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3" name="Freeform 1006"/>
            <p:cNvSpPr>
              <a:spLocks/>
            </p:cNvSpPr>
            <p:nvPr/>
          </p:nvSpPr>
          <p:spPr bwMode="auto">
            <a:xfrm>
              <a:off x="8140640" y="3895912"/>
              <a:ext cx="946210" cy="478842"/>
            </a:xfrm>
            <a:custGeom>
              <a:avLst/>
              <a:gdLst/>
              <a:ahLst/>
              <a:cxnLst>
                <a:cxn ang="0">
                  <a:pos x="761" y="0"/>
                </a:cxn>
                <a:cxn ang="0">
                  <a:pos x="727" y="1"/>
                </a:cxn>
                <a:cxn ang="0">
                  <a:pos x="692" y="6"/>
                </a:cxn>
                <a:cxn ang="0">
                  <a:pos x="659" y="11"/>
                </a:cxn>
                <a:cxn ang="0">
                  <a:pos x="626" y="19"/>
                </a:cxn>
                <a:cxn ang="0">
                  <a:pos x="594" y="27"/>
                </a:cxn>
                <a:cxn ang="0">
                  <a:pos x="562" y="37"/>
                </a:cxn>
                <a:cxn ang="0">
                  <a:pos x="532" y="49"/>
                </a:cxn>
                <a:cxn ang="0">
                  <a:pos x="503" y="61"/>
                </a:cxn>
                <a:cxn ang="0">
                  <a:pos x="474" y="75"/>
                </a:cxn>
                <a:cxn ang="0">
                  <a:pos x="447" y="89"/>
                </a:cxn>
                <a:cxn ang="0">
                  <a:pos x="419" y="105"/>
                </a:cxn>
                <a:cxn ang="0">
                  <a:pos x="393" y="121"/>
                </a:cxn>
                <a:cxn ang="0">
                  <a:pos x="368" y="138"/>
                </a:cxn>
                <a:cxn ang="0">
                  <a:pos x="342" y="156"/>
                </a:cxn>
                <a:cxn ang="0">
                  <a:pos x="317" y="174"/>
                </a:cxn>
                <a:cxn ang="0">
                  <a:pos x="294" y="193"/>
                </a:cxn>
                <a:cxn ang="0">
                  <a:pos x="249" y="231"/>
                </a:cxn>
                <a:cxn ang="0">
                  <a:pos x="206" y="270"/>
                </a:cxn>
                <a:cxn ang="0">
                  <a:pos x="166" y="309"/>
                </a:cxn>
                <a:cxn ang="0">
                  <a:pos x="128" y="345"/>
                </a:cxn>
                <a:cxn ang="0">
                  <a:pos x="93" y="381"/>
                </a:cxn>
                <a:cxn ang="0">
                  <a:pos x="60" y="414"/>
                </a:cxn>
                <a:cxn ang="0">
                  <a:pos x="28" y="443"/>
                </a:cxn>
                <a:cxn ang="0">
                  <a:pos x="0" y="469"/>
                </a:cxn>
                <a:cxn ang="0">
                  <a:pos x="7" y="477"/>
                </a:cxn>
                <a:cxn ang="0">
                  <a:pos x="37" y="451"/>
                </a:cxn>
                <a:cxn ang="0">
                  <a:pos x="67" y="423"/>
                </a:cxn>
                <a:cxn ang="0">
                  <a:pos x="101" y="389"/>
                </a:cxn>
                <a:cxn ang="0">
                  <a:pos x="137" y="353"/>
                </a:cxn>
                <a:cxn ang="0">
                  <a:pos x="174" y="317"/>
                </a:cxn>
                <a:cxn ang="0">
                  <a:pos x="215" y="278"/>
                </a:cxn>
                <a:cxn ang="0">
                  <a:pos x="256" y="239"/>
                </a:cxn>
                <a:cxn ang="0">
                  <a:pos x="301" y="202"/>
                </a:cxn>
                <a:cxn ang="0">
                  <a:pos x="326" y="183"/>
                </a:cxn>
                <a:cxn ang="0">
                  <a:pos x="349" y="166"/>
                </a:cxn>
                <a:cxn ang="0">
                  <a:pos x="373" y="148"/>
                </a:cxn>
                <a:cxn ang="0">
                  <a:pos x="399" y="131"/>
                </a:cxn>
                <a:cxn ang="0">
                  <a:pos x="425" y="115"/>
                </a:cxn>
                <a:cxn ang="0">
                  <a:pos x="453" y="99"/>
                </a:cxn>
                <a:cxn ang="0">
                  <a:pos x="480" y="85"/>
                </a:cxn>
                <a:cxn ang="0">
                  <a:pos x="507" y="72"/>
                </a:cxn>
                <a:cxn ang="0">
                  <a:pos x="538" y="59"/>
                </a:cxn>
                <a:cxn ang="0">
                  <a:pos x="567" y="49"/>
                </a:cxn>
                <a:cxn ang="0">
                  <a:pos x="597" y="39"/>
                </a:cxn>
                <a:cxn ang="0">
                  <a:pos x="629" y="30"/>
                </a:cxn>
                <a:cxn ang="0">
                  <a:pos x="660" y="23"/>
                </a:cxn>
                <a:cxn ang="0">
                  <a:pos x="694" y="17"/>
                </a:cxn>
                <a:cxn ang="0">
                  <a:pos x="727" y="14"/>
                </a:cxn>
                <a:cxn ang="0">
                  <a:pos x="761" y="11"/>
                </a:cxn>
                <a:cxn ang="0">
                  <a:pos x="761" y="0"/>
                </a:cxn>
              </a:cxnLst>
              <a:rect l="0" t="0" r="r" b="b"/>
              <a:pathLst>
                <a:path w="761" h="477">
                  <a:moveTo>
                    <a:pt x="761" y="0"/>
                  </a:moveTo>
                  <a:lnTo>
                    <a:pt x="727" y="1"/>
                  </a:lnTo>
                  <a:lnTo>
                    <a:pt x="692" y="6"/>
                  </a:lnTo>
                  <a:lnTo>
                    <a:pt x="659" y="11"/>
                  </a:lnTo>
                  <a:lnTo>
                    <a:pt x="626" y="19"/>
                  </a:lnTo>
                  <a:lnTo>
                    <a:pt x="594" y="27"/>
                  </a:lnTo>
                  <a:lnTo>
                    <a:pt x="562" y="37"/>
                  </a:lnTo>
                  <a:lnTo>
                    <a:pt x="532" y="49"/>
                  </a:lnTo>
                  <a:lnTo>
                    <a:pt x="503" y="61"/>
                  </a:lnTo>
                  <a:lnTo>
                    <a:pt x="474" y="75"/>
                  </a:lnTo>
                  <a:lnTo>
                    <a:pt x="447" y="89"/>
                  </a:lnTo>
                  <a:lnTo>
                    <a:pt x="419" y="105"/>
                  </a:lnTo>
                  <a:lnTo>
                    <a:pt x="393" y="121"/>
                  </a:lnTo>
                  <a:lnTo>
                    <a:pt x="368" y="138"/>
                  </a:lnTo>
                  <a:lnTo>
                    <a:pt x="342" y="156"/>
                  </a:lnTo>
                  <a:lnTo>
                    <a:pt x="317" y="174"/>
                  </a:lnTo>
                  <a:lnTo>
                    <a:pt x="294" y="193"/>
                  </a:lnTo>
                  <a:lnTo>
                    <a:pt x="249" y="231"/>
                  </a:lnTo>
                  <a:lnTo>
                    <a:pt x="206" y="270"/>
                  </a:lnTo>
                  <a:lnTo>
                    <a:pt x="166" y="309"/>
                  </a:lnTo>
                  <a:lnTo>
                    <a:pt x="128" y="345"/>
                  </a:lnTo>
                  <a:lnTo>
                    <a:pt x="93" y="381"/>
                  </a:lnTo>
                  <a:lnTo>
                    <a:pt x="60" y="414"/>
                  </a:lnTo>
                  <a:lnTo>
                    <a:pt x="28" y="443"/>
                  </a:lnTo>
                  <a:lnTo>
                    <a:pt x="0" y="469"/>
                  </a:lnTo>
                  <a:lnTo>
                    <a:pt x="7" y="477"/>
                  </a:lnTo>
                  <a:lnTo>
                    <a:pt x="37" y="451"/>
                  </a:lnTo>
                  <a:lnTo>
                    <a:pt x="67" y="423"/>
                  </a:lnTo>
                  <a:lnTo>
                    <a:pt x="101" y="389"/>
                  </a:lnTo>
                  <a:lnTo>
                    <a:pt x="137" y="353"/>
                  </a:lnTo>
                  <a:lnTo>
                    <a:pt x="174" y="317"/>
                  </a:lnTo>
                  <a:lnTo>
                    <a:pt x="215" y="278"/>
                  </a:lnTo>
                  <a:lnTo>
                    <a:pt x="256" y="239"/>
                  </a:lnTo>
                  <a:lnTo>
                    <a:pt x="301" y="202"/>
                  </a:lnTo>
                  <a:lnTo>
                    <a:pt x="326" y="183"/>
                  </a:lnTo>
                  <a:lnTo>
                    <a:pt x="349" y="166"/>
                  </a:lnTo>
                  <a:lnTo>
                    <a:pt x="373" y="148"/>
                  </a:lnTo>
                  <a:lnTo>
                    <a:pt x="399" y="131"/>
                  </a:lnTo>
                  <a:lnTo>
                    <a:pt x="425" y="115"/>
                  </a:lnTo>
                  <a:lnTo>
                    <a:pt x="453" y="99"/>
                  </a:lnTo>
                  <a:lnTo>
                    <a:pt x="480" y="85"/>
                  </a:lnTo>
                  <a:lnTo>
                    <a:pt x="507" y="72"/>
                  </a:lnTo>
                  <a:lnTo>
                    <a:pt x="538" y="59"/>
                  </a:lnTo>
                  <a:lnTo>
                    <a:pt x="567" y="49"/>
                  </a:lnTo>
                  <a:lnTo>
                    <a:pt x="597" y="39"/>
                  </a:lnTo>
                  <a:lnTo>
                    <a:pt x="629" y="30"/>
                  </a:lnTo>
                  <a:lnTo>
                    <a:pt x="660" y="23"/>
                  </a:lnTo>
                  <a:lnTo>
                    <a:pt x="694" y="17"/>
                  </a:lnTo>
                  <a:lnTo>
                    <a:pt x="727" y="14"/>
                  </a:lnTo>
                  <a:lnTo>
                    <a:pt x="761" y="11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000066"/>
            </a:solidFill>
            <a:ln w="1905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4" name="Freeform 1007"/>
            <p:cNvSpPr>
              <a:spLocks/>
            </p:cNvSpPr>
            <p:nvPr/>
          </p:nvSpPr>
          <p:spPr bwMode="auto">
            <a:xfrm>
              <a:off x="8195903" y="2954291"/>
              <a:ext cx="252053" cy="62239"/>
            </a:xfrm>
            <a:custGeom>
              <a:avLst/>
              <a:gdLst/>
              <a:ahLst/>
              <a:cxnLst>
                <a:cxn ang="0">
                  <a:pos x="191" y="3"/>
                </a:cxn>
                <a:cxn ang="0">
                  <a:pos x="192" y="0"/>
                </a:cxn>
                <a:cxn ang="0">
                  <a:pos x="186" y="5"/>
                </a:cxn>
                <a:cxn ang="0">
                  <a:pos x="178" y="10"/>
                </a:cxn>
                <a:cxn ang="0">
                  <a:pos x="169" y="15"/>
                </a:cxn>
                <a:cxn ang="0">
                  <a:pos x="159" y="20"/>
                </a:cxn>
                <a:cxn ang="0">
                  <a:pos x="134" y="28"/>
                </a:cxn>
                <a:cxn ang="0">
                  <a:pos x="107" y="36"/>
                </a:cxn>
                <a:cxn ang="0">
                  <a:pos x="78" y="41"/>
                </a:cxn>
                <a:cxn ang="0">
                  <a:pos x="51" y="46"/>
                </a:cxn>
                <a:cxn ang="0">
                  <a:pos x="23" y="49"/>
                </a:cxn>
                <a:cxn ang="0">
                  <a:pos x="0" y="50"/>
                </a:cxn>
                <a:cxn ang="0">
                  <a:pos x="0" y="62"/>
                </a:cxn>
                <a:cxn ang="0">
                  <a:pos x="25" y="62"/>
                </a:cxn>
                <a:cxn ang="0">
                  <a:pos x="52" y="59"/>
                </a:cxn>
                <a:cxn ang="0">
                  <a:pos x="81" y="54"/>
                </a:cxn>
                <a:cxn ang="0">
                  <a:pos x="110" y="47"/>
                </a:cxn>
                <a:cxn ang="0">
                  <a:pos x="137" y="40"/>
                </a:cxn>
                <a:cxn ang="0">
                  <a:pos x="163" y="31"/>
                </a:cxn>
                <a:cxn ang="0">
                  <a:pos x="175" y="26"/>
                </a:cxn>
                <a:cxn ang="0">
                  <a:pos x="185" y="21"/>
                </a:cxn>
                <a:cxn ang="0">
                  <a:pos x="194" y="14"/>
                </a:cxn>
                <a:cxn ang="0">
                  <a:pos x="201" y="8"/>
                </a:cxn>
                <a:cxn ang="0">
                  <a:pos x="202" y="5"/>
                </a:cxn>
                <a:cxn ang="0">
                  <a:pos x="191" y="3"/>
                </a:cxn>
              </a:cxnLst>
              <a:rect l="0" t="0" r="r" b="b"/>
              <a:pathLst>
                <a:path w="202" h="62">
                  <a:moveTo>
                    <a:pt x="191" y="3"/>
                  </a:moveTo>
                  <a:lnTo>
                    <a:pt x="192" y="0"/>
                  </a:lnTo>
                  <a:lnTo>
                    <a:pt x="186" y="5"/>
                  </a:lnTo>
                  <a:lnTo>
                    <a:pt x="178" y="10"/>
                  </a:lnTo>
                  <a:lnTo>
                    <a:pt x="169" y="15"/>
                  </a:lnTo>
                  <a:lnTo>
                    <a:pt x="159" y="20"/>
                  </a:lnTo>
                  <a:lnTo>
                    <a:pt x="134" y="28"/>
                  </a:lnTo>
                  <a:lnTo>
                    <a:pt x="107" y="36"/>
                  </a:lnTo>
                  <a:lnTo>
                    <a:pt x="78" y="41"/>
                  </a:lnTo>
                  <a:lnTo>
                    <a:pt x="51" y="46"/>
                  </a:lnTo>
                  <a:lnTo>
                    <a:pt x="23" y="49"/>
                  </a:lnTo>
                  <a:lnTo>
                    <a:pt x="0" y="50"/>
                  </a:lnTo>
                  <a:lnTo>
                    <a:pt x="0" y="62"/>
                  </a:lnTo>
                  <a:lnTo>
                    <a:pt x="25" y="62"/>
                  </a:lnTo>
                  <a:lnTo>
                    <a:pt x="52" y="59"/>
                  </a:lnTo>
                  <a:lnTo>
                    <a:pt x="81" y="54"/>
                  </a:lnTo>
                  <a:lnTo>
                    <a:pt x="110" y="47"/>
                  </a:lnTo>
                  <a:lnTo>
                    <a:pt x="137" y="40"/>
                  </a:lnTo>
                  <a:lnTo>
                    <a:pt x="163" y="31"/>
                  </a:lnTo>
                  <a:lnTo>
                    <a:pt x="175" y="26"/>
                  </a:lnTo>
                  <a:lnTo>
                    <a:pt x="185" y="21"/>
                  </a:lnTo>
                  <a:lnTo>
                    <a:pt x="194" y="14"/>
                  </a:lnTo>
                  <a:lnTo>
                    <a:pt x="201" y="8"/>
                  </a:lnTo>
                  <a:lnTo>
                    <a:pt x="202" y="5"/>
                  </a:lnTo>
                  <a:lnTo>
                    <a:pt x="191" y="3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5" name="Freeform 1008"/>
            <p:cNvSpPr>
              <a:spLocks/>
            </p:cNvSpPr>
            <p:nvPr/>
          </p:nvSpPr>
          <p:spPr bwMode="auto">
            <a:xfrm>
              <a:off x="8434477" y="2808731"/>
              <a:ext cx="53915" cy="150579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30" y="22"/>
                </a:cxn>
                <a:cxn ang="0">
                  <a:pos x="27" y="42"/>
                </a:cxn>
                <a:cxn ang="0">
                  <a:pos x="24" y="60"/>
                </a:cxn>
                <a:cxn ang="0">
                  <a:pos x="21" y="75"/>
                </a:cxn>
                <a:cxn ang="0">
                  <a:pos x="17" y="91"/>
                </a:cxn>
                <a:cxn ang="0">
                  <a:pos x="13" y="109"/>
                </a:cxn>
                <a:cxn ang="0">
                  <a:pos x="7" y="126"/>
                </a:cxn>
                <a:cxn ang="0">
                  <a:pos x="0" y="148"/>
                </a:cxn>
                <a:cxn ang="0">
                  <a:pos x="11" y="150"/>
                </a:cxn>
                <a:cxn ang="0">
                  <a:pos x="18" y="130"/>
                </a:cxn>
                <a:cxn ang="0">
                  <a:pos x="24" y="111"/>
                </a:cxn>
                <a:cxn ang="0">
                  <a:pos x="29" y="96"/>
                </a:cxn>
                <a:cxn ang="0">
                  <a:pos x="33" y="78"/>
                </a:cxn>
                <a:cxn ang="0">
                  <a:pos x="36" y="62"/>
                </a:cxn>
                <a:cxn ang="0">
                  <a:pos x="39" y="44"/>
                </a:cxn>
                <a:cxn ang="0">
                  <a:pos x="42" y="23"/>
                </a:cxn>
                <a:cxn ang="0">
                  <a:pos x="44" y="2"/>
                </a:cxn>
                <a:cxn ang="0">
                  <a:pos x="31" y="0"/>
                </a:cxn>
              </a:cxnLst>
              <a:rect l="0" t="0" r="r" b="b"/>
              <a:pathLst>
                <a:path w="44" h="150">
                  <a:moveTo>
                    <a:pt x="31" y="0"/>
                  </a:moveTo>
                  <a:lnTo>
                    <a:pt x="30" y="22"/>
                  </a:lnTo>
                  <a:lnTo>
                    <a:pt x="27" y="42"/>
                  </a:lnTo>
                  <a:lnTo>
                    <a:pt x="24" y="60"/>
                  </a:lnTo>
                  <a:lnTo>
                    <a:pt x="21" y="75"/>
                  </a:lnTo>
                  <a:lnTo>
                    <a:pt x="17" y="91"/>
                  </a:lnTo>
                  <a:lnTo>
                    <a:pt x="13" y="109"/>
                  </a:lnTo>
                  <a:lnTo>
                    <a:pt x="7" y="126"/>
                  </a:lnTo>
                  <a:lnTo>
                    <a:pt x="0" y="148"/>
                  </a:lnTo>
                  <a:lnTo>
                    <a:pt x="11" y="150"/>
                  </a:lnTo>
                  <a:lnTo>
                    <a:pt x="18" y="130"/>
                  </a:lnTo>
                  <a:lnTo>
                    <a:pt x="24" y="111"/>
                  </a:lnTo>
                  <a:lnTo>
                    <a:pt x="29" y="96"/>
                  </a:lnTo>
                  <a:lnTo>
                    <a:pt x="33" y="78"/>
                  </a:lnTo>
                  <a:lnTo>
                    <a:pt x="36" y="62"/>
                  </a:lnTo>
                  <a:lnTo>
                    <a:pt x="39" y="44"/>
                  </a:lnTo>
                  <a:lnTo>
                    <a:pt x="42" y="23"/>
                  </a:lnTo>
                  <a:lnTo>
                    <a:pt x="44" y="2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6" name="Freeform 1009"/>
            <p:cNvSpPr>
              <a:spLocks/>
            </p:cNvSpPr>
            <p:nvPr/>
          </p:nvSpPr>
          <p:spPr bwMode="auto">
            <a:xfrm>
              <a:off x="7982939" y="5207957"/>
              <a:ext cx="8087" cy="4015"/>
            </a:xfrm>
            <a:custGeom>
              <a:avLst/>
              <a:gdLst/>
              <a:ahLst/>
              <a:cxnLst>
                <a:cxn ang="0">
                  <a:pos x="7" y="2"/>
                </a:cxn>
                <a:cxn ang="0">
                  <a:pos x="5" y="1"/>
                </a:cxn>
                <a:cxn ang="0">
                  <a:pos x="5" y="0"/>
                </a:cxn>
                <a:cxn ang="0">
                  <a:pos x="4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1" y="2"/>
                </a:cxn>
                <a:cxn ang="0">
                  <a:pos x="3" y="2"/>
                </a:cxn>
                <a:cxn ang="0">
                  <a:pos x="3" y="4"/>
                </a:cxn>
                <a:cxn ang="0">
                  <a:pos x="4" y="4"/>
                </a:cxn>
                <a:cxn ang="0">
                  <a:pos x="7" y="2"/>
                </a:cxn>
              </a:cxnLst>
              <a:rect l="0" t="0" r="r" b="b"/>
              <a:pathLst>
                <a:path w="7" h="4">
                  <a:moveTo>
                    <a:pt x="7" y="2"/>
                  </a:moveTo>
                  <a:lnTo>
                    <a:pt x="5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1" y="2"/>
                  </a:lnTo>
                  <a:lnTo>
                    <a:pt x="3" y="2"/>
                  </a:lnTo>
                  <a:lnTo>
                    <a:pt x="3" y="4"/>
                  </a:lnTo>
                  <a:lnTo>
                    <a:pt x="4" y="4"/>
                  </a:lnTo>
                  <a:lnTo>
                    <a:pt x="7" y="2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7" name="Freeform 1010"/>
            <p:cNvSpPr>
              <a:spLocks/>
            </p:cNvSpPr>
            <p:nvPr/>
          </p:nvSpPr>
          <p:spPr bwMode="auto">
            <a:xfrm>
              <a:off x="8001809" y="5191896"/>
              <a:ext cx="18870" cy="10039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1" y="10"/>
                </a:cxn>
                <a:cxn ang="0">
                  <a:pos x="15" y="3"/>
                </a:cxn>
                <a:cxn ang="0">
                  <a:pos x="14" y="0"/>
                </a:cxn>
                <a:cxn ang="0">
                  <a:pos x="0" y="7"/>
                </a:cxn>
              </a:cxnLst>
              <a:rect l="0" t="0" r="r" b="b"/>
              <a:pathLst>
                <a:path w="15" h="10">
                  <a:moveTo>
                    <a:pt x="0" y="7"/>
                  </a:moveTo>
                  <a:lnTo>
                    <a:pt x="1" y="10"/>
                  </a:lnTo>
                  <a:lnTo>
                    <a:pt x="15" y="3"/>
                  </a:lnTo>
                  <a:lnTo>
                    <a:pt x="14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8" name="Freeform 1011"/>
            <p:cNvSpPr>
              <a:spLocks/>
            </p:cNvSpPr>
            <p:nvPr/>
          </p:nvSpPr>
          <p:spPr bwMode="auto">
            <a:xfrm>
              <a:off x="8001809" y="5191896"/>
              <a:ext cx="18870" cy="10039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1" y="10"/>
                </a:cxn>
                <a:cxn ang="0">
                  <a:pos x="15" y="3"/>
                </a:cxn>
                <a:cxn ang="0">
                  <a:pos x="14" y="0"/>
                </a:cxn>
                <a:cxn ang="0">
                  <a:pos x="0" y="7"/>
                </a:cxn>
              </a:cxnLst>
              <a:rect l="0" t="0" r="r" b="b"/>
              <a:pathLst>
                <a:path w="15" h="10">
                  <a:moveTo>
                    <a:pt x="0" y="7"/>
                  </a:moveTo>
                  <a:lnTo>
                    <a:pt x="1" y="10"/>
                  </a:lnTo>
                  <a:lnTo>
                    <a:pt x="15" y="3"/>
                  </a:lnTo>
                  <a:lnTo>
                    <a:pt x="14" y="0"/>
                  </a:lnTo>
                  <a:lnTo>
                    <a:pt x="0" y="7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9" name="Freeform 1012"/>
            <p:cNvSpPr>
              <a:spLocks/>
            </p:cNvSpPr>
            <p:nvPr/>
          </p:nvSpPr>
          <p:spPr bwMode="auto">
            <a:xfrm>
              <a:off x="8036854" y="5173826"/>
              <a:ext cx="22913" cy="12046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2" y="12"/>
                </a:cxn>
                <a:cxn ang="0">
                  <a:pos x="18" y="3"/>
                </a:cxn>
                <a:cxn ang="0">
                  <a:pos x="16" y="0"/>
                </a:cxn>
                <a:cxn ang="0">
                  <a:pos x="0" y="9"/>
                </a:cxn>
              </a:cxnLst>
              <a:rect l="0" t="0" r="r" b="b"/>
              <a:pathLst>
                <a:path w="18" h="12">
                  <a:moveTo>
                    <a:pt x="0" y="9"/>
                  </a:moveTo>
                  <a:lnTo>
                    <a:pt x="2" y="12"/>
                  </a:lnTo>
                  <a:lnTo>
                    <a:pt x="18" y="3"/>
                  </a:lnTo>
                  <a:lnTo>
                    <a:pt x="16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30" name="Freeform 1013"/>
            <p:cNvSpPr>
              <a:spLocks/>
            </p:cNvSpPr>
            <p:nvPr/>
          </p:nvSpPr>
          <p:spPr bwMode="auto">
            <a:xfrm>
              <a:off x="8036854" y="5173826"/>
              <a:ext cx="22913" cy="12046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2" y="12"/>
                </a:cxn>
                <a:cxn ang="0">
                  <a:pos x="18" y="3"/>
                </a:cxn>
                <a:cxn ang="0">
                  <a:pos x="16" y="0"/>
                </a:cxn>
                <a:cxn ang="0">
                  <a:pos x="0" y="9"/>
                </a:cxn>
              </a:cxnLst>
              <a:rect l="0" t="0" r="r" b="b"/>
              <a:pathLst>
                <a:path w="18" h="12">
                  <a:moveTo>
                    <a:pt x="0" y="9"/>
                  </a:moveTo>
                  <a:lnTo>
                    <a:pt x="2" y="12"/>
                  </a:lnTo>
                  <a:lnTo>
                    <a:pt x="18" y="3"/>
                  </a:lnTo>
                  <a:lnTo>
                    <a:pt x="16" y="0"/>
                  </a:lnTo>
                  <a:lnTo>
                    <a:pt x="0" y="9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31" name="Freeform 1014"/>
            <p:cNvSpPr>
              <a:spLocks/>
            </p:cNvSpPr>
            <p:nvPr/>
          </p:nvSpPr>
          <p:spPr bwMode="auto">
            <a:xfrm>
              <a:off x="8057072" y="5173826"/>
              <a:ext cx="8087" cy="5019"/>
            </a:xfrm>
            <a:custGeom>
              <a:avLst/>
              <a:gdLst/>
              <a:ahLst/>
              <a:cxnLst>
                <a:cxn ang="0">
                  <a:pos x="6" y="3"/>
                </a:cxn>
                <a:cxn ang="0">
                  <a:pos x="6" y="2"/>
                </a:cxn>
                <a:cxn ang="0">
                  <a:pos x="6" y="2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3" y="5"/>
                </a:cxn>
                <a:cxn ang="0">
                  <a:pos x="3" y="5"/>
                </a:cxn>
                <a:cxn ang="0">
                  <a:pos x="6" y="3"/>
                </a:cxn>
              </a:cxnLst>
              <a:rect l="0" t="0" r="r" b="b"/>
              <a:pathLst>
                <a:path w="6" h="5">
                  <a:moveTo>
                    <a:pt x="6" y="3"/>
                  </a:moveTo>
                  <a:lnTo>
                    <a:pt x="6" y="2"/>
                  </a:lnTo>
                  <a:lnTo>
                    <a:pt x="6" y="2"/>
                  </a:lnTo>
                  <a:lnTo>
                    <a:pt x="5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3" y="5"/>
                  </a:lnTo>
                  <a:lnTo>
                    <a:pt x="3" y="5"/>
                  </a:lnTo>
                  <a:lnTo>
                    <a:pt x="6" y="3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32" name="Freeform 1015"/>
            <p:cNvSpPr>
              <a:spLocks/>
            </p:cNvSpPr>
            <p:nvPr/>
          </p:nvSpPr>
          <p:spPr bwMode="auto">
            <a:xfrm>
              <a:off x="8057072" y="5173826"/>
              <a:ext cx="8087" cy="5019"/>
            </a:xfrm>
            <a:custGeom>
              <a:avLst/>
              <a:gdLst/>
              <a:ahLst/>
              <a:cxnLst>
                <a:cxn ang="0">
                  <a:pos x="6" y="3"/>
                </a:cxn>
                <a:cxn ang="0">
                  <a:pos x="6" y="2"/>
                </a:cxn>
                <a:cxn ang="0">
                  <a:pos x="5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2" y="3"/>
                </a:cxn>
                <a:cxn ang="0">
                  <a:pos x="3" y="5"/>
                </a:cxn>
                <a:cxn ang="0">
                  <a:pos x="6" y="3"/>
                </a:cxn>
              </a:cxnLst>
              <a:rect l="0" t="0" r="r" b="b"/>
              <a:pathLst>
                <a:path w="6" h="5">
                  <a:moveTo>
                    <a:pt x="6" y="3"/>
                  </a:moveTo>
                  <a:lnTo>
                    <a:pt x="6" y="2"/>
                  </a:lnTo>
                  <a:lnTo>
                    <a:pt x="5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2" y="3"/>
                  </a:lnTo>
                  <a:lnTo>
                    <a:pt x="3" y="5"/>
                  </a:lnTo>
                  <a:lnTo>
                    <a:pt x="6" y="3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33" name="Freeform 1016"/>
            <p:cNvSpPr>
              <a:spLocks/>
            </p:cNvSpPr>
            <p:nvPr/>
          </p:nvSpPr>
          <p:spPr bwMode="auto">
            <a:xfrm>
              <a:off x="8034158" y="5182861"/>
              <a:ext cx="5392" cy="7027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1" y="2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7"/>
                </a:cxn>
                <a:cxn ang="0">
                  <a:pos x="4" y="6"/>
                </a:cxn>
                <a:cxn ang="0">
                  <a:pos x="2" y="6"/>
                </a:cxn>
                <a:cxn ang="0">
                  <a:pos x="2" y="4"/>
                </a:cxn>
                <a:cxn ang="0">
                  <a:pos x="4" y="4"/>
                </a:cxn>
                <a:cxn ang="0">
                  <a:pos x="2" y="4"/>
                </a:cxn>
                <a:cxn ang="0">
                  <a:pos x="4" y="3"/>
                </a:cxn>
                <a:cxn ang="0">
                  <a:pos x="2" y="0"/>
                </a:cxn>
              </a:cxnLst>
              <a:rect l="0" t="0" r="r" b="b"/>
              <a:pathLst>
                <a:path w="4" h="7">
                  <a:moveTo>
                    <a:pt x="2" y="0"/>
                  </a:moveTo>
                  <a:lnTo>
                    <a:pt x="1" y="2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7"/>
                  </a:lnTo>
                  <a:lnTo>
                    <a:pt x="4" y="6"/>
                  </a:lnTo>
                  <a:lnTo>
                    <a:pt x="2" y="6"/>
                  </a:lnTo>
                  <a:lnTo>
                    <a:pt x="2" y="4"/>
                  </a:lnTo>
                  <a:lnTo>
                    <a:pt x="4" y="4"/>
                  </a:lnTo>
                  <a:lnTo>
                    <a:pt x="2" y="4"/>
                  </a:lnTo>
                  <a:lnTo>
                    <a:pt x="4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34" name="Freeform 1017"/>
            <p:cNvSpPr>
              <a:spLocks/>
            </p:cNvSpPr>
            <p:nvPr/>
          </p:nvSpPr>
          <p:spPr bwMode="auto">
            <a:xfrm>
              <a:off x="8034158" y="5182861"/>
              <a:ext cx="5392" cy="7027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1" y="2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0" y="6"/>
                </a:cxn>
                <a:cxn ang="0">
                  <a:pos x="0" y="7"/>
                </a:cxn>
                <a:cxn ang="0">
                  <a:pos x="4" y="6"/>
                </a:cxn>
                <a:cxn ang="0">
                  <a:pos x="2" y="6"/>
                </a:cxn>
                <a:cxn ang="0">
                  <a:pos x="2" y="4"/>
                </a:cxn>
                <a:cxn ang="0">
                  <a:pos x="4" y="4"/>
                </a:cxn>
                <a:cxn ang="0">
                  <a:pos x="2" y="4"/>
                </a:cxn>
                <a:cxn ang="0">
                  <a:pos x="4" y="3"/>
                </a:cxn>
                <a:cxn ang="0">
                  <a:pos x="2" y="0"/>
                </a:cxn>
              </a:cxnLst>
              <a:rect l="0" t="0" r="r" b="b"/>
              <a:pathLst>
                <a:path w="4" h="7">
                  <a:moveTo>
                    <a:pt x="2" y="0"/>
                  </a:move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4" y="6"/>
                  </a:lnTo>
                  <a:lnTo>
                    <a:pt x="2" y="6"/>
                  </a:lnTo>
                  <a:lnTo>
                    <a:pt x="2" y="4"/>
                  </a:lnTo>
                  <a:lnTo>
                    <a:pt x="4" y="4"/>
                  </a:lnTo>
                  <a:lnTo>
                    <a:pt x="2" y="4"/>
                  </a:lnTo>
                  <a:lnTo>
                    <a:pt x="4" y="3"/>
                  </a:lnTo>
                  <a:lnTo>
                    <a:pt x="2" y="0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35" name="Freeform 1018"/>
            <p:cNvSpPr>
              <a:spLocks/>
            </p:cNvSpPr>
            <p:nvPr/>
          </p:nvSpPr>
          <p:spPr bwMode="auto">
            <a:xfrm>
              <a:off x="7937111" y="5189888"/>
              <a:ext cx="33697" cy="16062"/>
            </a:xfrm>
            <a:custGeom>
              <a:avLst/>
              <a:gdLst/>
              <a:ahLst/>
              <a:cxnLst>
                <a:cxn ang="0">
                  <a:pos x="27" y="12"/>
                </a:cxn>
                <a:cxn ang="0">
                  <a:pos x="26" y="9"/>
                </a:cxn>
                <a:cxn ang="0">
                  <a:pos x="23" y="6"/>
                </a:cxn>
                <a:cxn ang="0">
                  <a:pos x="21" y="3"/>
                </a:cxn>
                <a:cxn ang="0">
                  <a:pos x="18" y="2"/>
                </a:cxn>
                <a:cxn ang="0">
                  <a:pos x="14" y="0"/>
                </a:cxn>
                <a:cxn ang="0">
                  <a:pos x="10" y="0"/>
                </a:cxn>
                <a:cxn ang="0">
                  <a:pos x="5" y="2"/>
                </a:cxn>
                <a:cxn ang="0">
                  <a:pos x="0" y="3"/>
                </a:cxn>
                <a:cxn ang="0">
                  <a:pos x="4" y="10"/>
                </a:cxn>
                <a:cxn ang="0">
                  <a:pos x="8" y="7"/>
                </a:cxn>
                <a:cxn ang="0">
                  <a:pos x="11" y="7"/>
                </a:cxn>
                <a:cxn ang="0">
                  <a:pos x="13" y="7"/>
                </a:cxn>
                <a:cxn ang="0">
                  <a:pos x="15" y="7"/>
                </a:cxn>
                <a:cxn ang="0">
                  <a:pos x="15" y="9"/>
                </a:cxn>
                <a:cxn ang="0">
                  <a:pos x="17" y="10"/>
                </a:cxn>
                <a:cxn ang="0">
                  <a:pos x="18" y="13"/>
                </a:cxn>
                <a:cxn ang="0">
                  <a:pos x="21" y="16"/>
                </a:cxn>
                <a:cxn ang="0">
                  <a:pos x="27" y="12"/>
                </a:cxn>
              </a:cxnLst>
              <a:rect l="0" t="0" r="r" b="b"/>
              <a:pathLst>
                <a:path w="27" h="16">
                  <a:moveTo>
                    <a:pt x="27" y="12"/>
                  </a:moveTo>
                  <a:lnTo>
                    <a:pt x="26" y="9"/>
                  </a:lnTo>
                  <a:lnTo>
                    <a:pt x="23" y="6"/>
                  </a:lnTo>
                  <a:lnTo>
                    <a:pt x="21" y="3"/>
                  </a:lnTo>
                  <a:lnTo>
                    <a:pt x="18" y="2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5" y="2"/>
                  </a:lnTo>
                  <a:lnTo>
                    <a:pt x="0" y="3"/>
                  </a:lnTo>
                  <a:lnTo>
                    <a:pt x="4" y="10"/>
                  </a:lnTo>
                  <a:lnTo>
                    <a:pt x="8" y="7"/>
                  </a:lnTo>
                  <a:lnTo>
                    <a:pt x="11" y="7"/>
                  </a:lnTo>
                  <a:lnTo>
                    <a:pt x="13" y="7"/>
                  </a:lnTo>
                  <a:lnTo>
                    <a:pt x="15" y="7"/>
                  </a:lnTo>
                  <a:lnTo>
                    <a:pt x="15" y="9"/>
                  </a:lnTo>
                  <a:lnTo>
                    <a:pt x="17" y="10"/>
                  </a:lnTo>
                  <a:lnTo>
                    <a:pt x="18" y="13"/>
                  </a:lnTo>
                  <a:lnTo>
                    <a:pt x="21" y="16"/>
                  </a:lnTo>
                  <a:lnTo>
                    <a:pt x="27" y="12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36" name="Freeform 1019"/>
            <p:cNvSpPr>
              <a:spLocks/>
            </p:cNvSpPr>
            <p:nvPr/>
          </p:nvSpPr>
          <p:spPr bwMode="auto">
            <a:xfrm>
              <a:off x="7937111" y="5189888"/>
              <a:ext cx="33697" cy="16062"/>
            </a:xfrm>
            <a:custGeom>
              <a:avLst/>
              <a:gdLst/>
              <a:ahLst/>
              <a:cxnLst>
                <a:cxn ang="0">
                  <a:pos x="27" y="12"/>
                </a:cxn>
                <a:cxn ang="0">
                  <a:pos x="26" y="9"/>
                </a:cxn>
                <a:cxn ang="0">
                  <a:pos x="23" y="6"/>
                </a:cxn>
                <a:cxn ang="0">
                  <a:pos x="21" y="3"/>
                </a:cxn>
                <a:cxn ang="0">
                  <a:pos x="18" y="2"/>
                </a:cxn>
                <a:cxn ang="0">
                  <a:pos x="14" y="0"/>
                </a:cxn>
                <a:cxn ang="0">
                  <a:pos x="10" y="0"/>
                </a:cxn>
                <a:cxn ang="0">
                  <a:pos x="5" y="2"/>
                </a:cxn>
                <a:cxn ang="0">
                  <a:pos x="0" y="3"/>
                </a:cxn>
                <a:cxn ang="0">
                  <a:pos x="4" y="10"/>
                </a:cxn>
                <a:cxn ang="0">
                  <a:pos x="8" y="7"/>
                </a:cxn>
                <a:cxn ang="0">
                  <a:pos x="11" y="7"/>
                </a:cxn>
                <a:cxn ang="0">
                  <a:pos x="13" y="7"/>
                </a:cxn>
                <a:cxn ang="0">
                  <a:pos x="15" y="7"/>
                </a:cxn>
                <a:cxn ang="0">
                  <a:pos x="15" y="9"/>
                </a:cxn>
                <a:cxn ang="0">
                  <a:pos x="17" y="10"/>
                </a:cxn>
                <a:cxn ang="0">
                  <a:pos x="18" y="13"/>
                </a:cxn>
                <a:cxn ang="0">
                  <a:pos x="21" y="16"/>
                </a:cxn>
                <a:cxn ang="0">
                  <a:pos x="27" y="12"/>
                </a:cxn>
              </a:cxnLst>
              <a:rect l="0" t="0" r="r" b="b"/>
              <a:pathLst>
                <a:path w="27" h="16">
                  <a:moveTo>
                    <a:pt x="27" y="12"/>
                  </a:moveTo>
                  <a:lnTo>
                    <a:pt x="26" y="9"/>
                  </a:lnTo>
                  <a:lnTo>
                    <a:pt x="23" y="6"/>
                  </a:lnTo>
                  <a:lnTo>
                    <a:pt x="21" y="3"/>
                  </a:lnTo>
                  <a:lnTo>
                    <a:pt x="18" y="2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5" y="2"/>
                  </a:lnTo>
                  <a:lnTo>
                    <a:pt x="0" y="3"/>
                  </a:lnTo>
                  <a:lnTo>
                    <a:pt x="4" y="10"/>
                  </a:lnTo>
                  <a:lnTo>
                    <a:pt x="8" y="7"/>
                  </a:lnTo>
                  <a:lnTo>
                    <a:pt x="11" y="7"/>
                  </a:lnTo>
                  <a:lnTo>
                    <a:pt x="13" y="7"/>
                  </a:lnTo>
                  <a:lnTo>
                    <a:pt x="15" y="7"/>
                  </a:lnTo>
                  <a:lnTo>
                    <a:pt x="15" y="9"/>
                  </a:lnTo>
                  <a:lnTo>
                    <a:pt x="17" y="10"/>
                  </a:lnTo>
                  <a:lnTo>
                    <a:pt x="18" y="13"/>
                  </a:lnTo>
                  <a:lnTo>
                    <a:pt x="21" y="16"/>
                  </a:lnTo>
                  <a:lnTo>
                    <a:pt x="27" y="12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37" name="Freeform 1020"/>
            <p:cNvSpPr>
              <a:spLocks/>
            </p:cNvSpPr>
            <p:nvPr/>
          </p:nvSpPr>
          <p:spPr bwMode="auto">
            <a:xfrm>
              <a:off x="7964069" y="5201934"/>
              <a:ext cx="14826" cy="13050"/>
            </a:xfrm>
            <a:custGeom>
              <a:avLst/>
              <a:gdLst/>
              <a:ahLst/>
              <a:cxnLst>
                <a:cxn ang="0">
                  <a:pos x="7" y="11"/>
                </a:cxn>
                <a:cxn ang="0">
                  <a:pos x="12" y="10"/>
                </a:cxn>
                <a:cxn ang="0">
                  <a:pos x="6" y="0"/>
                </a:cxn>
                <a:cxn ang="0">
                  <a:pos x="0" y="4"/>
                </a:cxn>
                <a:cxn ang="0">
                  <a:pos x="5" y="13"/>
                </a:cxn>
                <a:cxn ang="0">
                  <a:pos x="7" y="11"/>
                </a:cxn>
              </a:cxnLst>
              <a:rect l="0" t="0" r="r" b="b"/>
              <a:pathLst>
                <a:path w="12" h="13">
                  <a:moveTo>
                    <a:pt x="7" y="11"/>
                  </a:moveTo>
                  <a:lnTo>
                    <a:pt x="12" y="10"/>
                  </a:lnTo>
                  <a:lnTo>
                    <a:pt x="6" y="0"/>
                  </a:lnTo>
                  <a:lnTo>
                    <a:pt x="0" y="4"/>
                  </a:lnTo>
                  <a:lnTo>
                    <a:pt x="5" y="13"/>
                  </a:lnTo>
                  <a:lnTo>
                    <a:pt x="7" y="11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38" name="Freeform 1021"/>
            <p:cNvSpPr>
              <a:spLocks/>
            </p:cNvSpPr>
            <p:nvPr/>
          </p:nvSpPr>
          <p:spPr bwMode="auto">
            <a:xfrm>
              <a:off x="8001809" y="5185873"/>
              <a:ext cx="14826" cy="11042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1" y="6"/>
                </a:cxn>
                <a:cxn ang="0">
                  <a:pos x="2" y="7"/>
                </a:cxn>
                <a:cxn ang="0">
                  <a:pos x="2" y="9"/>
                </a:cxn>
                <a:cxn ang="0">
                  <a:pos x="2" y="9"/>
                </a:cxn>
                <a:cxn ang="0">
                  <a:pos x="2" y="10"/>
                </a:cxn>
                <a:cxn ang="0">
                  <a:pos x="4" y="10"/>
                </a:cxn>
                <a:cxn ang="0">
                  <a:pos x="4" y="11"/>
                </a:cxn>
                <a:cxn ang="0">
                  <a:pos x="4" y="11"/>
                </a:cxn>
                <a:cxn ang="0">
                  <a:pos x="11" y="9"/>
                </a:cxn>
                <a:cxn ang="0">
                  <a:pos x="10" y="7"/>
                </a:cxn>
                <a:cxn ang="0">
                  <a:pos x="10" y="7"/>
                </a:cxn>
                <a:cxn ang="0">
                  <a:pos x="10" y="6"/>
                </a:cxn>
                <a:cxn ang="0">
                  <a:pos x="10" y="6"/>
                </a:cxn>
                <a:cxn ang="0">
                  <a:pos x="10" y="6"/>
                </a:cxn>
                <a:cxn ang="0">
                  <a:pos x="8" y="4"/>
                </a:cxn>
                <a:cxn ang="0">
                  <a:pos x="8" y="3"/>
                </a:cxn>
                <a:cxn ang="0">
                  <a:pos x="7" y="0"/>
                </a:cxn>
                <a:cxn ang="0">
                  <a:pos x="0" y="4"/>
                </a:cxn>
              </a:cxnLst>
              <a:rect l="0" t="0" r="r" b="b"/>
              <a:pathLst>
                <a:path w="11" h="11">
                  <a:moveTo>
                    <a:pt x="0" y="4"/>
                  </a:moveTo>
                  <a:lnTo>
                    <a:pt x="1" y="6"/>
                  </a:lnTo>
                  <a:lnTo>
                    <a:pt x="2" y="7"/>
                  </a:lnTo>
                  <a:lnTo>
                    <a:pt x="2" y="9"/>
                  </a:lnTo>
                  <a:lnTo>
                    <a:pt x="2" y="9"/>
                  </a:lnTo>
                  <a:lnTo>
                    <a:pt x="2" y="10"/>
                  </a:lnTo>
                  <a:lnTo>
                    <a:pt x="4" y="10"/>
                  </a:lnTo>
                  <a:lnTo>
                    <a:pt x="4" y="11"/>
                  </a:lnTo>
                  <a:lnTo>
                    <a:pt x="4" y="11"/>
                  </a:lnTo>
                  <a:lnTo>
                    <a:pt x="11" y="9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8" y="4"/>
                  </a:lnTo>
                  <a:lnTo>
                    <a:pt x="8" y="3"/>
                  </a:lnTo>
                  <a:lnTo>
                    <a:pt x="7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39" name="Freeform 1022"/>
            <p:cNvSpPr>
              <a:spLocks/>
            </p:cNvSpPr>
            <p:nvPr/>
          </p:nvSpPr>
          <p:spPr bwMode="auto">
            <a:xfrm>
              <a:off x="8001809" y="5185873"/>
              <a:ext cx="14826" cy="11042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1" y="6"/>
                </a:cxn>
                <a:cxn ang="0">
                  <a:pos x="2" y="7"/>
                </a:cxn>
                <a:cxn ang="0">
                  <a:pos x="2" y="9"/>
                </a:cxn>
                <a:cxn ang="0">
                  <a:pos x="2" y="10"/>
                </a:cxn>
                <a:cxn ang="0">
                  <a:pos x="4" y="10"/>
                </a:cxn>
                <a:cxn ang="0">
                  <a:pos x="4" y="11"/>
                </a:cxn>
                <a:cxn ang="0">
                  <a:pos x="11" y="9"/>
                </a:cxn>
                <a:cxn ang="0">
                  <a:pos x="10" y="7"/>
                </a:cxn>
                <a:cxn ang="0">
                  <a:pos x="10" y="6"/>
                </a:cxn>
                <a:cxn ang="0">
                  <a:pos x="8" y="4"/>
                </a:cxn>
                <a:cxn ang="0">
                  <a:pos x="8" y="3"/>
                </a:cxn>
                <a:cxn ang="0">
                  <a:pos x="7" y="0"/>
                </a:cxn>
                <a:cxn ang="0">
                  <a:pos x="0" y="4"/>
                </a:cxn>
              </a:cxnLst>
              <a:rect l="0" t="0" r="r" b="b"/>
              <a:pathLst>
                <a:path w="11" h="11">
                  <a:moveTo>
                    <a:pt x="0" y="4"/>
                  </a:moveTo>
                  <a:lnTo>
                    <a:pt x="1" y="6"/>
                  </a:lnTo>
                  <a:lnTo>
                    <a:pt x="2" y="7"/>
                  </a:lnTo>
                  <a:lnTo>
                    <a:pt x="2" y="9"/>
                  </a:lnTo>
                  <a:lnTo>
                    <a:pt x="2" y="10"/>
                  </a:lnTo>
                  <a:lnTo>
                    <a:pt x="4" y="10"/>
                  </a:lnTo>
                  <a:lnTo>
                    <a:pt x="4" y="11"/>
                  </a:lnTo>
                  <a:lnTo>
                    <a:pt x="11" y="9"/>
                  </a:lnTo>
                  <a:lnTo>
                    <a:pt x="10" y="7"/>
                  </a:lnTo>
                  <a:lnTo>
                    <a:pt x="10" y="6"/>
                  </a:lnTo>
                  <a:lnTo>
                    <a:pt x="8" y="4"/>
                  </a:lnTo>
                  <a:lnTo>
                    <a:pt x="8" y="3"/>
                  </a:lnTo>
                  <a:lnTo>
                    <a:pt x="7" y="0"/>
                  </a:lnTo>
                  <a:lnTo>
                    <a:pt x="0" y="4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40" name="Freeform 1023"/>
            <p:cNvSpPr>
              <a:spLocks/>
            </p:cNvSpPr>
            <p:nvPr/>
          </p:nvSpPr>
          <p:spPr bwMode="auto">
            <a:xfrm>
              <a:off x="7996418" y="5159772"/>
              <a:ext cx="20218" cy="30116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7" y="4"/>
                </a:cxn>
                <a:cxn ang="0">
                  <a:pos x="3" y="7"/>
                </a:cxn>
                <a:cxn ang="0">
                  <a:pos x="2" y="12"/>
                </a:cxn>
                <a:cxn ang="0">
                  <a:pos x="0" y="16"/>
                </a:cxn>
                <a:cxn ang="0">
                  <a:pos x="0" y="19"/>
                </a:cxn>
                <a:cxn ang="0">
                  <a:pos x="0" y="23"/>
                </a:cxn>
                <a:cxn ang="0">
                  <a:pos x="3" y="26"/>
                </a:cxn>
                <a:cxn ang="0">
                  <a:pos x="5" y="30"/>
                </a:cxn>
                <a:cxn ang="0">
                  <a:pos x="12" y="26"/>
                </a:cxn>
                <a:cxn ang="0">
                  <a:pos x="9" y="23"/>
                </a:cxn>
                <a:cxn ang="0">
                  <a:pos x="7" y="20"/>
                </a:cxn>
                <a:cxn ang="0">
                  <a:pos x="7" y="19"/>
                </a:cxn>
                <a:cxn ang="0">
                  <a:pos x="7" y="16"/>
                </a:cxn>
                <a:cxn ang="0">
                  <a:pos x="9" y="14"/>
                </a:cxn>
                <a:cxn ang="0">
                  <a:pos x="9" y="12"/>
                </a:cxn>
                <a:cxn ang="0">
                  <a:pos x="12" y="10"/>
                </a:cxn>
                <a:cxn ang="0">
                  <a:pos x="16" y="7"/>
                </a:cxn>
                <a:cxn ang="0">
                  <a:pos x="12" y="0"/>
                </a:cxn>
              </a:cxnLst>
              <a:rect l="0" t="0" r="r" b="b"/>
              <a:pathLst>
                <a:path w="16" h="30">
                  <a:moveTo>
                    <a:pt x="12" y="0"/>
                  </a:moveTo>
                  <a:lnTo>
                    <a:pt x="7" y="4"/>
                  </a:lnTo>
                  <a:lnTo>
                    <a:pt x="3" y="7"/>
                  </a:lnTo>
                  <a:lnTo>
                    <a:pt x="2" y="12"/>
                  </a:lnTo>
                  <a:lnTo>
                    <a:pt x="0" y="16"/>
                  </a:lnTo>
                  <a:lnTo>
                    <a:pt x="0" y="19"/>
                  </a:lnTo>
                  <a:lnTo>
                    <a:pt x="0" y="23"/>
                  </a:lnTo>
                  <a:lnTo>
                    <a:pt x="3" y="26"/>
                  </a:lnTo>
                  <a:lnTo>
                    <a:pt x="5" y="30"/>
                  </a:lnTo>
                  <a:lnTo>
                    <a:pt x="12" y="26"/>
                  </a:lnTo>
                  <a:lnTo>
                    <a:pt x="9" y="23"/>
                  </a:lnTo>
                  <a:lnTo>
                    <a:pt x="7" y="20"/>
                  </a:lnTo>
                  <a:lnTo>
                    <a:pt x="7" y="19"/>
                  </a:lnTo>
                  <a:lnTo>
                    <a:pt x="7" y="16"/>
                  </a:lnTo>
                  <a:lnTo>
                    <a:pt x="9" y="14"/>
                  </a:lnTo>
                  <a:lnTo>
                    <a:pt x="9" y="12"/>
                  </a:lnTo>
                  <a:lnTo>
                    <a:pt x="12" y="10"/>
                  </a:lnTo>
                  <a:lnTo>
                    <a:pt x="16" y="7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41" name="Freeform 1024"/>
            <p:cNvSpPr>
              <a:spLocks/>
            </p:cNvSpPr>
            <p:nvPr/>
          </p:nvSpPr>
          <p:spPr bwMode="auto">
            <a:xfrm>
              <a:off x="7996418" y="5159772"/>
              <a:ext cx="20218" cy="30116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7" y="4"/>
                </a:cxn>
                <a:cxn ang="0">
                  <a:pos x="3" y="7"/>
                </a:cxn>
                <a:cxn ang="0">
                  <a:pos x="2" y="12"/>
                </a:cxn>
                <a:cxn ang="0">
                  <a:pos x="0" y="16"/>
                </a:cxn>
                <a:cxn ang="0">
                  <a:pos x="0" y="19"/>
                </a:cxn>
                <a:cxn ang="0">
                  <a:pos x="0" y="23"/>
                </a:cxn>
                <a:cxn ang="0">
                  <a:pos x="3" y="26"/>
                </a:cxn>
                <a:cxn ang="0">
                  <a:pos x="5" y="30"/>
                </a:cxn>
                <a:cxn ang="0">
                  <a:pos x="12" y="26"/>
                </a:cxn>
                <a:cxn ang="0">
                  <a:pos x="9" y="23"/>
                </a:cxn>
                <a:cxn ang="0">
                  <a:pos x="7" y="20"/>
                </a:cxn>
                <a:cxn ang="0">
                  <a:pos x="7" y="19"/>
                </a:cxn>
                <a:cxn ang="0">
                  <a:pos x="7" y="16"/>
                </a:cxn>
                <a:cxn ang="0">
                  <a:pos x="9" y="14"/>
                </a:cxn>
                <a:cxn ang="0">
                  <a:pos x="9" y="12"/>
                </a:cxn>
                <a:cxn ang="0">
                  <a:pos x="12" y="10"/>
                </a:cxn>
                <a:cxn ang="0">
                  <a:pos x="16" y="7"/>
                </a:cxn>
                <a:cxn ang="0">
                  <a:pos x="12" y="0"/>
                </a:cxn>
              </a:cxnLst>
              <a:rect l="0" t="0" r="r" b="b"/>
              <a:pathLst>
                <a:path w="16" h="30">
                  <a:moveTo>
                    <a:pt x="12" y="0"/>
                  </a:moveTo>
                  <a:lnTo>
                    <a:pt x="7" y="4"/>
                  </a:lnTo>
                  <a:lnTo>
                    <a:pt x="3" y="7"/>
                  </a:lnTo>
                  <a:lnTo>
                    <a:pt x="2" y="12"/>
                  </a:lnTo>
                  <a:lnTo>
                    <a:pt x="0" y="16"/>
                  </a:lnTo>
                  <a:lnTo>
                    <a:pt x="0" y="19"/>
                  </a:lnTo>
                  <a:lnTo>
                    <a:pt x="0" y="23"/>
                  </a:lnTo>
                  <a:lnTo>
                    <a:pt x="3" y="26"/>
                  </a:lnTo>
                  <a:lnTo>
                    <a:pt x="5" y="30"/>
                  </a:lnTo>
                  <a:lnTo>
                    <a:pt x="12" y="26"/>
                  </a:lnTo>
                  <a:lnTo>
                    <a:pt x="9" y="23"/>
                  </a:lnTo>
                  <a:lnTo>
                    <a:pt x="7" y="20"/>
                  </a:lnTo>
                  <a:lnTo>
                    <a:pt x="7" y="19"/>
                  </a:lnTo>
                  <a:lnTo>
                    <a:pt x="7" y="16"/>
                  </a:lnTo>
                  <a:lnTo>
                    <a:pt x="9" y="14"/>
                  </a:lnTo>
                  <a:lnTo>
                    <a:pt x="9" y="12"/>
                  </a:lnTo>
                  <a:lnTo>
                    <a:pt x="12" y="10"/>
                  </a:lnTo>
                  <a:lnTo>
                    <a:pt x="16" y="7"/>
                  </a:lnTo>
                  <a:lnTo>
                    <a:pt x="12" y="0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42" name="Freeform 1025"/>
            <p:cNvSpPr>
              <a:spLocks/>
            </p:cNvSpPr>
            <p:nvPr/>
          </p:nvSpPr>
          <p:spPr bwMode="auto">
            <a:xfrm>
              <a:off x="8011244" y="5156760"/>
              <a:ext cx="33697" cy="16062"/>
            </a:xfrm>
            <a:custGeom>
              <a:avLst/>
              <a:gdLst/>
              <a:ahLst/>
              <a:cxnLst>
                <a:cxn ang="0">
                  <a:pos x="27" y="13"/>
                </a:cxn>
                <a:cxn ang="0">
                  <a:pos x="26" y="10"/>
                </a:cxn>
                <a:cxn ang="0">
                  <a:pos x="24" y="6"/>
                </a:cxn>
                <a:cxn ang="0">
                  <a:pos x="21" y="3"/>
                </a:cxn>
                <a:cxn ang="0">
                  <a:pos x="19" y="2"/>
                </a:cxn>
                <a:cxn ang="0">
                  <a:pos x="14" y="0"/>
                </a:cxn>
                <a:cxn ang="0">
                  <a:pos x="11" y="0"/>
                </a:cxn>
                <a:cxn ang="0">
                  <a:pos x="6" y="2"/>
                </a:cxn>
                <a:cxn ang="0">
                  <a:pos x="0" y="3"/>
                </a:cxn>
                <a:cxn ang="0">
                  <a:pos x="4" y="10"/>
                </a:cxn>
                <a:cxn ang="0">
                  <a:pos x="8" y="9"/>
                </a:cxn>
                <a:cxn ang="0">
                  <a:pos x="11" y="7"/>
                </a:cxn>
                <a:cxn ang="0">
                  <a:pos x="13" y="7"/>
                </a:cxn>
                <a:cxn ang="0">
                  <a:pos x="16" y="9"/>
                </a:cxn>
                <a:cxn ang="0">
                  <a:pos x="16" y="9"/>
                </a:cxn>
                <a:cxn ang="0">
                  <a:pos x="17" y="10"/>
                </a:cxn>
                <a:cxn ang="0">
                  <a:pos x="20" y="13"/>
                </a:cxn>
                <a:cxn ang="0">
                  <a:pos x="21" y="16"/>
                </a:cxn>
                <a:cxn ang="0">
                  <a:pos x="27" y="13"/>
                </a:cxn>
              </a:cxnLst>
              <a:rect l="0" t="0" r="r" b="b"/>
              <a:pathLst>
                <a:path w="27" h="16">
                  <a:moveTo>
                    <a:pt x="27" y="13"/>
                  </a:moveTo>
                  <a:lnTo>
                    <a:pt x="26" y="10"/>
                  </a:lnTo>
                  <a:lnTo>
                    <a:pt x="24" y="6"/>
                  </a:lnTo>
                  <a:lnTo>
                    <a:pt x="21" y="3"/>
                  </a:lnTo>
                  <a:lnTo>
                    <a:pt x="19" y="2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6" y="2"/>
                  </a:lnTo>
                  <a:lnTo>
                    <a:pt x="0" y="3"/>
                  </a:lnTo>
                  <a:lnTo>
                    <a:pt x="4" y="10"/>
                  </a:lnTo>
                  <a:lnTo>
                    <a:pt x="8" y="9"/>
                  </a:lnTo>
                  <a:lnTo>
                    <a:pt x="11" y="7"/>
                  </a:lnTo>
                  <a:lnTo>
                    <a:pt x="13" y="7"/>
                  </a:lnTo>
                  <a:lnTo>
                    <a:pt x="16" y="9"/>
                  </a:lnTo>
                  <a:lnTo>
                    <a:pt x="16" y="9"/>
                  </a:lnTo>
                  <a:lnTo>
                    <a:pt x="17" y="10"/>
                  </a:lnTo>
                  <a:lnTo>
                    <a:pt x="20" y="13"/>
                  </a:lnTo>
                  <a:lnTo>
                    <a:pt x="21" y="16"/>
                  </a:lnTo>
                  <a:lnTo>
                    <a:pt x="27" y="13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43" name="Freeform 1026"/>
            <p:cNvSpPr>
              <a:spLocks/>
            </p:cNvSpPr>
            <p:nvPr/>
          </p:nvSpPr>
          <p:spPr bwMode="auto">
            <a:xfrm>
              <a:off x="8011244" y="5156760"/>
              <a:ext cx="33697" cy="16062"/>
            </a:xfrm>
            <a:custGeom>
              <a:avLst/>
              <a:gdLst/>
              <a:ahLst/>
              <a:cxnLst>
                <a:cxn ang="0">
                  <a:pos x="27" y="13"/>
                </a:cxn>
                <a:cxn ang="0">
                  <a:pos x="26" y="10"/>
                </a:cxn>
                <a:cxn ang="0">
                  <a:pos x="24" y="6"/>
                </a:cxn>
                <a:cxn ang="0">
                  <a:pos x="21" y="3"/>
                </a:cxn>
                <a:cxn ang="0">
                  <a:pos x="19" y="2"/>
                </a:cxn>
                <a:cxn ang="0">
                  <a:pos x="14" y="0"/>
                </a:cxn>
                <a:cxn ang="0">
                  <a:pos x="11" y="0"/>
                </a:cxn>
                <a:cxn ang="0">
                  <a:pos x="6" y="2"/>
                </a:cxn>
                <a:cxn ang="0">
                  <a:pos x="0" y="3"/>
                </a:cxn>
                <a:cxn ang="0">
                  <a:pos x="4" y="10"/>
                </a:cxn>
                <a:cxn ang="0">
                  <a:pos x="8" y="9"/>
                </a:cxn>
                <a:cxn ang="0">
                  <a:pos x="11" y="7"/>
                </a:cxn>
                <a:cxn ang="0">
                  <a:pos x="13" y="7"/>
                </a:cxn>
                <a:cxn ang="0">
                  <a:pos x="16" y="9"/>
                </a:cxn>
                <a:cxn ang="0">
                  <a:pos x="17" y="10"/>
                </a:cxn>
                <a:cxn ang="0">
                  <a:pos x="20" y="13"/>
                </a:cxn>
                <a:cxn ang="0">
                  <a:pos x="21" y="16"/>
                </a:cxn>
                <a:cxn ang="0">
                  <a:pos x="27" y="13"/>
                </a:cxn>
              </a:cxnLst>
              <a:rect l="0" t="0" r="r" b="b"/>
              <a:pathLst>
                <a:path w="27" h="16">
                  <a:moveTo>
                    <a:pt x="27" y="13"/>
                  </a:moveTo>
                  <a:lnTo>
                    <a:pt x="26" y="10"/>
                  </a:lnTo>
                  <a:lnTo>
                    <a:pt x="24" y="6"/>
                  </a:lnTo>
                  <a:lnTo>
                    <a:pt x="21" y="3"/>
                  </a:lnTo>
                  <a:lnTo>
                    <a:pt x="19" y="2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6" y="2"/>
                  </a:lnTo>
                  <a:lnTo>
                    <a:pt x="0" y="3"/>
                  </a:lnTo>
                  <a:lnTo>
                    <a:pt x="4" y="10"/>
                  </a:lnTo>
                  <a:lnTo>
                    <a:pt x="8" y="9"/>
                  </a:lnTo>
                  <a:lnTo>
                    <a:pt x="11" y="7"/>
                  </a:lnTo>
                  <a:lnTo>
                    <a:pt x="13" y="7"/>
                  </a:lnTo>
                  <a:lnTo>
                    <a:pt x="16" y="9"/>
                  </a:lnTo>
                  <a:lnTo>
                    <a:pt x="17" y="10"/>
                  </a:lnTo>
                  <a:lnTo>
                    <a:pt x="20" y="13"/>
                  </a:lnTo>
                  <a:lnTo>
                    <a:pt x="21" y="16"/>
                  </a:lnTo>
                  <a:lnTo>
                    <a:pt x="27" y="13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44" name="Freeform 1027"/>
            <p:cNvSpPr>
              <a:spLocks/>
            </p:cNvSpPr>
            <p:nvPr/>
          </p:nvSpPr>
          <p:spPr bwMode="auto">
            <a:xfrm>
              <a:off x="8036854" y="5169811"/>
              <a:ext cx="14826" cy="12046"/>
            </a:xfrm>
            <a:custGeom>
              <a:avLst/>
              <a:gdLst/>
              <a:ahLst/>
              <a:cxnLst>
                <a:cxn ang="0">
                  <a:pos x="8" y="10"/>
                </a:cxn>
                <a:cxn ang="0">
                  <a:pos x="12" y="9"/>
                </a:cxn>
                <a:cxn ang="0">
                  <a:pos x="6" y="0"/>
                </a:cxn>
                <a:cxn ang="0">
                  <a:pos x="0" y="3"/>
                </a:cxn>
                <a:cxn ang="0">
                  <a:pos x="5" y="12"/>
                </a:cxn>
                <a:cxn ang="0">
                  <a:pos x="8" y="10"/>
                </a:cxn>
              </a:cxnLst>
              <a:rect l="0" t="0" r="r" b="b"/>
              <a:pathLst>
                <a:path w="12" h="12">
                  <a:moveTo>
                    <a:pt x="8" y="10"/>
                  </a:moveTo>
                  <a:lnTo>
                    <a:pt x="12" y="9"/>
                  </a:lnTo>
                  <a:lnTo>
                    <a:pt x="6" y="0"/>
                  </a:lnTo>
                  <a:lnTo>
                    <a:pt x="0" y="3"/>
                  </a:lnTo>
                  <a:lnTo>
                    <a:pt x="5" y="12"/>
                  </a:lnTo>
                  <a:lnTo>
                    <a:pt x="8" y="10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45" name="Freeform 1028"/>
            <p:cNvSpPr>
              <a:spLocks/>
            </p:cNvSpPr>
            <p:nvPr/>
          </p:nvSpPr>
          <p:spPr bwMode="auto">
            <a:xfrm>
              <a:off x="8036854" y="5169811"/>
              <a:ext cx="14826" cy="12046"/>
            </a:xfrm>
            <a:custGeom>
              <a:avLst/>
              <a:gdLst/>
              <a:ahLst/>
              <a:cxnLst>
                <a:cxn ang="0">
                  <a:pos x="8" y="10"/>
                </a:cxn>
                <a:cxn ang="0">
                  <a:pos x="12" y="9"/>
                </a:cxn>
                <a:cxn ang="0">
                  <a:pos x="6" y="0"/>
                </a:cxn>
                <a:cxn ang="0">
                  <a:pos x="0" y="3"/>
                </a:cxn>
                <a:cxn ang="0">
                  <a:pos x="5" y="12"/>
                </a:cxn>
                <a:cxn ang="0">
                  <a:pos x="8" y="10"/>
                </a:cxn>
              </a:cxnLst>
              <a:rect l="0" t="0" r="r" b="b"/>
              <a:pathLst>
                <a:path w="12" h="12">
                  <a:moveTo>
                    <a:pt x="8" y="10"/>
                  </a:moveTo>
                  <a:lnTo>
                    <a:pt x="12" y="9"/>
                  </a:lnTo>
                  <a:lnTo>
                    <a:pt x="6" y="0"/>
                  </a:lnTo>
                  <a:lnTo>
                    <a:pt x="0" y="3"/>
                  </a:lnTo>
                  <a:lnTo>
                    <a:pt x="5" y="12"/>
                  </a:lnTo>
                  <a:lnTo>
                    <a:pt x="8" y="10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46" name="Freeform 1029"/>
            <p:cNvSpPr>
              <a:spLocks/>
            </p:cNvSpPr>
            <p:nvPr/>
          </p:nvSpPr>
          <p:spPr bwMode="auto">
            <a:xfrm>
              <a:off x="7813106" y="5168807"/>
              <a:ext cx="44480" cy="31120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27" y="3"/>
                </a:cxn>
                <a:cxn ang="0">
                  <a:pos x="23" y="5"/>
                </a:cxn>
                <a:cxn ang="0">
                  <a:pos x="19" y="8"/>
                </a:cxn>
                <a:cxn ang="0">
                  <a:pos x="14" y="11"/>
                </a:cxn>
                <a:cxn ang="0">
                  <a:pos x="12" y="16"/>
                </a:cxn>
                <a:cxn ang="0">
                  <a:pos x="7" y="18"/>
                </a:cxn>
                <a:cxn ang="0">
                  <a:pos x="4" y="23"/>
                </a:cxn>
                <a:cxn ang="0">
                  <a:pos x="0" y="26"/>
                </a:cxn>
                <a:cxn ang="0">
                  <a:pos x="6" y="31"/>
                </a:cxn>
                <a:cxn ang="0">
                  <a:pos x="10" y="27"/>
                </a:cxn>
                <a:cxn ang="0">
                  <a:pos x="13" y="23"/>
                </a:cxn>
                <a:cxn ang="0">
                  <a:pos x="16" y="20"/>
                </a:cxn>
                <a:cxn ang="0">
                  <a:pos x="20" y="17"/>
                </a:cxn>
                <a:cxn ang="0">
                  <a:pos x="23" y="14"/>
                </a:cxn>
                <a:cxn ang="0">
                  <a:pos x="27" y="11"/>
                </a:cxn>
                <a:cxn ang="0">
                  <a:pos x="30" y="8"/>
                </a:cxn>
                <a:cxn ang="0">
                  <a:pos x="36" y="5"/>
                </a:cxn>
                <a:cxn ang="0">
                  <a:pos x="32" y="0"/>
                </a:cxn>
              </a:cxnLst>
              <a:rect l="0" t="0" r="r" b="b"/>
              <a:pathLst>
                <a:path w="36" h="31">
                  <a:moveTo>
                    <a:pt x="32" y="0"/>
                  </a:moveTo>
                  <a:lnTo>
                    <a:pt x="27" y="3"/>
                  </a:lnTo>
                  <a:lnTo>
                    <a:pt x="23" y="5"/>
                  </a:lnTo>
                  <a:lnTo>
                    <a:pt x="19" y="8"/>
                  </a:lnTo>
                  <a:lnTo>
                    <a:pt x="14" y="11"/>
                  </a:lnTo>
                  <a:lnTo>
                    <a:pt x="12" y="16"/>
                  </a:lnTo>
                  <a:lnTo>
                    <a:pt x="7" y="18"/>
                  </a:lnTo>
                  <a:lnTo>
                    <a:pt x="4" y="23"/>
                  </a:lnTo>
                  <a:lnTo>
                    <a:pt x="0" y="26"/>
                  </a:lnTo>
                  <a:lnTo>
                    <a:pt x="6" y="31"/>
                  </a:lnTo>
                  <a:lnTo>
                    <a:pt x="10" y="27"/>
                  </a:lnTo>
                  <a:lnTo>
                    <a:pt x="13" y="23"/>
                  </a:lnTo>
                  <a:lnTo>
                    <a:pt x="16" y="20"/>
                  </a:lnTo>
                  <a:lnTo>
                    <a:pt x="20" y="17"/>
                  </a:lnTo>
                  <a:lnTo>
                    <a:pt x="23" y="14"/>
                  </a:lnTo>
                  <a:lnTo>
                    <a:pt x="27" y="11"/>
                  </a:lnTo>
                  <a:lnTo>
                    <a:pt x="30" y="8"/>
                  </a:lnTo>
                  <a:lnTo>
                    <a:pt x="36" y="5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47" name="Freeform 1030"/>
            <p:cNvSpPr>
              <a:spLocks/>
            </p:cNvSpPr>
            <p:nvPr/>
          </p:nvSpPr>
          <p:spPr bwMode="auto">
            <a:xfrm>
              <a:off x="7813106" y="5168807"/>
              <a:ext cx="44480" cy="31120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27" y="3"/>
                </a:cxn>
                <a:cxn ang="0">
                  <a:pos x="23" y="5"/>
                </a:cxn>
                <a:cxn ang="0">
                  <a:pos x="19" y="8"/>
                </a:cxn>
                <a:cxn ang="0">
                  <a:pos x="14" y="11"/>
                </a:cxn>
                <a:cxn ang="0">
                  <a:pos x="12" y="16"/>
                </a:cxn>
                <a:cxn ang="0">
                  <a:pos x="7" y="18"/>
                </a:cxn>
                <a:cxn ang="0">
                  <a:pos x="4" y="23"/>
                </a:cxn>
                <a:cxn ang="0">
                  <a:pos x="0" y="26"/>
                </a:cxn>
                <a:cxn ang="0">
                  <a:pos x="6" y="31"/>
                </a:cxn>
                <a:cxn ang="0">
                  <a:pos x="10" y="27"/>
                </a:cxn>
                <a:cxn ang="0">
                  <a:pos x="13" y="23"/>
                </a:cxn>
                <a:cxn ang="0">
                  <a:pos x="16" y="20"/>
                </a:cxn>
                <a:cxn ang="0">
                  <a:pos x="20" y="17"/>
                </a:cxn>
                <a:cxn ang="0">
                  <a:pos x="23" y="14"/>
                </a:cxn>
                <a:cxn ang="0">
                  <a:pos x="27" y="11"/>
                </a:cxn>
                <a:cxn ang="0">
                  <a:pos x="30" y="8"/>
                </a:cxn>
                <a:cxn ang="0">
                  <a:pos x="36" y="5"/>
                </a:cxn>
                <a:cxn ang="0">
                  <a:pos x="32" y="0"/>
                </a:cxn>
              </a:cxnLst>
              <a:rect l="0" t="0" r="r" b="b"/>
              <a:pathLst>
                <a:path w="36" h="31">
                  <a:moveTo>
                    <a:pt x="32" y="0"/>
                  </a:moveTo>
                  <a:lnTo>
                    <a:pt x="27" y="3"/>
                  </a:lnTo>
                  <a:lnTo>
                    <a:pt x="23" y="5"/>
                  </a:lnTo>
                  <a:lnTo>
                    <a:pt x="19" y="8"/>
                  </a:lnTo>
                  <a:lnTo>
                    <a:pt x="14" y="11"/>
                  </a:lnTo>
                  <a:lnTo>
                    <a:pt x="12" y="16"/>
                  </a:lnTo>
                  <a:lnTo>
                    <a:pt x="7" y="18"/>
                  </a:lnTo>
                  <a:lnTo>
                    <a:pt x="4" y="23"/>
                  </a:lnTo>
                  <a:lnTo>
                    <a:pt x="0" y="26"/>
                  </a:lnTo>
                  <a:lnTo>
                    <a:pt x="6" y="31"/>
                  </a:lnTo>
                  <a:lnTo>
                    <a:pt x="10" y="27"/>
                  </a:lnTo>
                  <a:lnTo>
                    <a:pt x="13" y="23"/>
                  </a:lnTo>
                  <a:lnTo>
                    <a:pt x="16" y="20"/>
                  </a:lnTo>
                  <a:lnTo>
                    <a:pt x="20" y="17"/>
                  </a:lnTo>
                  <a:lnTo>
                    <a:pt x="23" y="14"/>
                  </a:lnTo>
                  <a:lnTo>
                    <a:pt x="27" y="11"/>
                  </a:lnTo>
                  <a:lnTo>
                    <a:pt x="30" y="8"/>
                  </a:lnTo>
                  <a:lnTo>
                    <a:pt x="36" y="5"/>
                  </a:lnTo>
                  <a:lnTo>
                    <a:pt x="32" y="0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48" name="Freeform 1031"/>
            <p:cNvSpPr>
              <a:spLocks/>
            </p:cNvSpPr>
            <p:nvPr/>
          </p:nvSpPr>
          <p:spPr bwMode="auto">
            <a:xfrm>
              <a:off x="7853543" y="5140699"/>
              <a:ext cx="66046" cy="33128"/>
            </a:xfrm>
            <a:custGeom>
              <a:avLst/>
              <a:gdLst/>
              <a:ahLst/>
              <a:cxnLst>
                <a:cxn ang="0">
                  <a:pos x="52" y="0"/>
                </a:cxn>
                <a:cxn ang="0">
                  <a:pos x="45" y="3"/>
                </a:cxn>
                <a:cxn ang="0">
                  <a:pos x="39" y="6"/>
                </a:cxn>
                <a:cxn ang="0">
                  <a:pos x="33" y="10"/>
                </a:cxn>
                <a:cxn ang="0">
                  <a:pos x="26" y="13"/>
                </a:cxn>
                <a:cxn ang="0">
                  <a:pos x="19" y="18"/>
                </a:cxn>
                <a:cxn ang="0">
                  <a:pos x="11" y="22"/>
                </a:cxn>
                <a:cxn ang="0">
                  <a:pos x="6" y="25"/>
                </a:cxn>
                <a:cxn ang="0">
                  <a:pos x="0" y="28"/>
                </a:cxn>
                <a:cxn ang="0">
                  <a:pos x="4" y="33"/>
                </a:cxn>
                <a:cxn ang="0">
                  <a:pos x="10" y="31"/>
                </a:cxn>
                <a:cxn ang="0">
                  <a:pos x="16" y="28"/>
                </a:cxn>
                <a:cxn ang="0">
                  <a:pos x="21" y="23"/>
                </a:cxn>
                <a:cxn ang="0">
                  <a:pos x="30" y="20"/>
                </a:cxn>
                <a:cxn ang="0">
                  <a:pos x="36" y="16"/>
                </a:cxn>
                <a:cxn ang="0">
                  <a:pos x="42" y="12"/>
                </a:cxn>
                <a:cxn ang="0">
                  <a:pos x="49" y="9"/>
                </a:cxn>
                <a:cxn ang="0">
                  <a:pos x="53" y="6"/>
                </a:cxn>
                <a:cxn ang="0">
                  <a:pos x="52" y="0"/>
                </a:cxn>
              </a:cxnLst>
              <a:rect l="0" t="0" r="r" b="b"/>
              <a:pathLst>
                <a:path w="53" h="33">
                  <a:moveTo>
                    <a:pt x="52" y="0"/>
                  </a:moveTo>
                  <a:lnTo>
                    <a:pt x="45" y="3"/>
                  </a:lnTo>
                  <a:lnTo>
                    <a:pt x="39" y="6"/>
                  </a:lnTo>
                  <a:lnTo>
                    <a:pt x="33" y="10"/>
                  </a:lnTo>
                  <a:lnTo>
                    <a:pt x="26" y="13"/>
                  </a:lnTo>
                  <a:lnTo>
                    <a:pt x="19" y="18"/>
                  </a:lnTo>
                  <a:lnTo>
                    <a:pt x="11" y="22"/>
                  </a:lnTo>
                  <a:lnTo>
                    <a:pt x="6" y="25"/>
                  </a:lnTo>
                  <a:lnTo>
                    <a:pt x="0" y="28"/>
                  </a:lnTo>
                  <a:lnTo>
                    <a:pt x="4" y="33"/>
                  </a:lnTo>
                  <a:lnTo>
                    <a:pt x="10" y="31"/>
                  </a:lnTo>
                  <a:lnTo>
                    <a:pt x="16" y="28"/>
                  </a:lnTo>
                  <a:lnTo>
                    <a:pt x="21" y="23"/>
                  </a:lnTo>
                  <a:lnTo>
                    <a:pt x="30" y="20"/>
                  </a:lnTo>
                  <a:lnTo>
                    <a:pt x="36" y="16"/>
                  </a:lnTo>
                  <a:lnTo>
                    <a:pt x="42" y="12"/>
                  </a:lnTo>
                  <a:lnTo>
                    <a:pt x="49" y="9"/>
                  </a:lnTo>
                  <a:lnTo>
                    <a:pt x="53" y="6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49" name="Freeform 1032"/>
            <p:cNvSpPr>
              <a:spLocks/>
            </p:cNvSpPr>
            <p:nvPr/>
          </p:nvSpPr>
          <p:spPr bwMode="auto">
            <a:xfrm>
              <a:off x="7853543" y="5140699"/>
              <a:ext cx="66046" cy="33128"/>
            </a:xfrm>
            <a:custGeom>
              <a:avLst/>
              <a:gdLst/>
              <a:ahLst/>
              <a:cxnLst>
                <a:cxn ang="0">
                  <a:pos x="52" y="0"/>
                </a:cxn>
                <a:cxn ang="0">
                  <a:pos x="45" y="3"/>
                </a:cxn>
                <a:cxn ang="0">
                  <a:pos x="39" y="6"/>
                </a:cxn>
                <a:cxn ang="0">
                  <a:pos x="33" y="10"/>
                </a:cxn>
                <a:cxn ang="0">
                  <a:pos x="26" y="13"/>
                </a:cxn>
                <a:cxn ang="0">
                  <a:pos x="19" y="18"/>
                </a:cxn>
                <a:cxn ang="0">
                  <a:pos x="11" y="22"/>
                </a:cxn>
                <a:cxn ang="0">
                  <a:pos x="6" y="25"/>
                </a:cxn>
                <a:cxn ang="0">
                  <a:pos x="0" y="28"/>
                </a:cxn>
                <a:cxn ang="0">
                  <a:pos x="4" y="33"/>
                </a:cxn>
                <a:cxn ang="0">
                  <a:pos x="10" y="31"/>
                </a:cxn>
                <a:cxn ang="0">
                  <a:pos x="16" y="28"/>
                </a:cxn>
                <a:cxn ang="0">
                  <a:pos x="21" y="23"/>
                </a:cxn>
                <a:cxn ang="0">
                  <a:pos x="30" y="20"/>
                </a:cxn>
                <a:cxn ang="0">
                  <a:pos x="36" y="16"/>
                </a:cxn>
                <a:cxn ang="0">
                  <a:pos x="42" y="12"/>
                </a:cxn>
                <a:cxn ang="0">
                  <a:pos x="49" y="9"/>
                </a:cxn>
                <a:cxn ang="0">
                  <a:pos x="53" y="6"/>
                </a:cxn>
                <a:cxn ang="0">
                  <a:pos x="52" y="0"/>
                </a:cxn>
              </a:cxnLst>
              <a:rect l="0" t="0" r="r" b="b"/>
              <a:pathLst>
                <a:path w="53" h="33">
                  <a:moveTo>
                    <a:pt x="52" y="0"/>
                  </a:moveTo>
                  <a:lnTo>
                    <a:pt x="45" y="3"/>
                  </a:lnTo>
                  <a:lnTo>
                    <a:pt x="39" y="6"/>
                  </a:lnTo>
                  <a:lnTo>
                    <a:pt x="33" y="10"/>
                  </a:lnTo>
                  <a:lnTo>
                    <a:pt x="26" y="13"/>
                  </a:lnTo>
                  <a:lnTo>
                    <a:pt x="19" y="18"/>
                  </a:lnTo>
                  <a:lnTo>
                    <a:pt x="11" y="22"/>
                  </a:lnTo>
                  <a:lnTo>
                    <a:pt x="6" y="25"/>
                  </a:lnTo>
                  <a:lnTo>
                    <a:pt x="0" y="28"/>
                  </a:lnTo>
                  <a:lnTo>
                    <a:pt x="4" y="33"/>
                  </a:lnTo>
                  <a:lnTo>
                    <a:pt x="10" y="31"/>
                  </a:lnTo>
                  <a:lnTo>
                    <a:pt x="16" y="28"/>
                  </a:lnTo>
                  <a:lnTo>
                    <a:pt x="21" y="23"/>
                  </a:lnTo>
                  <a:lnTo>
                    <a:pt x="30" y="20"/>
                  </a:lnTo>
                  <a:lnTo>
                    <a:pt x="36" y="16"/>
                  </a:lnTo>
                  <a:lnTo>
                    <a:pt x="42" y="12"/>
                  </a:lnTo>
                  <a:lnTo>
                    <a:pt x="49" y="9"/>
                  </a:lnTo>
                  <a:lnTo>
                    <a:pt x="53" y="6"/>
                  </a:lnTo>
                  <a:lnTo>
                    <a:pt x="52" y="0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0" name="Freeform 1033"/>
            <p:cNvSpPr>
              <a:spLocks/>
            </p:cNvSpPr>
            <p:nvPr/>
          </p:nvSpPr>
          <p:spPr bwMode="auto">
            <a:xfrm>
              <a:off x="7918241" y="5120621"/>
              <a:ext cx="48524" cy="26100"/>
            </a:xfrm>
            <a:custGeom>
              <a:avLst/>
              <a:gdLst/>
              <a:ahLst/>
              <a:cxnLst>
                <a:cxn ang="0">
                  <a:pos x="36" y="0"/>
                </a:cxn>
                <a:cxn ang="0">
                  <a:pos x="0" y="20"/>
                </a:cxn>
                <a:cxn ang="0">
                  <a:pos x="1" y="26"/>
                </a:cxn>
                <a:cxn ang="0">
                  <a:pos x="39" y="6"/>
                </a:cxn>
                <a:cxn ang="0">
                  <a:pos x="36" y="0"/>
                </a:cxn>
              </a:cxnLst>
              <a:rect l="0" t="0" r="r" b="b"/>
              <a:pathLst>
                <a:path w="39" h="26">
                  <a:moveTo>
                    <a:pt x="36" y="0"/>
                  </a:moveTo>
                  <a:lnTo>
                    <a:pt x="0" y="20"/>
                  </a:lnTo>
                  <a:lnTo>
                    <a:pt x="1" y="26"/>
                  </a:lnTo>
                  <a:lnTo>
                    <a:pt x="39" y="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1" name="Freeform 1034"/>
            <p:cNvSpPr>
              <a:spLocks/>
            </p:cNvSpPr>
            <p:nvPr/>
          </p:nvSpPr>
          <p:spPr bwMode="auto">
            <a:xfrm>
              <a:off x="7918241" y="5120621"/>
              <a:ext cx="48524" cy="26100"/>
            </a:xfrm>
            <a:custGeom>
              <a:avLst/>
              <a:gdLst/>
              <a:ahLst/>
              <a:cxnLst>
                <a:cxn ang="0">
                  <a:pos x="36" y="0"/>
                </a:cxn>
                <a:cxn ang="0">
                  <a:pos x="0" y="20"/>
                </a:cxn>
                <a:cxn ang="0">
                  <a:pos x="1" y="26"/>
                </a:cxn>
                <a:cxn ang="0">
                  <a:pos x="39" y="6"/>
                </a:cxn>
                <a:cxn ang="0">
                  <a:pos x="36" y="0"/>
                </a:cxn>
              </a:cxnLst>
              <a:rect l="0" t="0" r="r" b="b"/>
              <a:pathLst>
                <a:path w="39" h="26">
                  <a:moveTo>
                    <a:pt x="36" y="0"/>
                  </a:moveTo>
                  <a:lnTo>
                    <a:pt x="0" y="20"/>
                  </a:lnTo>
                  <a:lnTo>
                    <a:pt x="1" y="26"/>
                  </a:lnTo>
                  <a:lnTo>
                    <a:pt x="39" y="6"/>
                  </a:lnTo>
                  <a:lnTo>
                    <a:pt x="36" y="0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2" name="Freeform 1035"/>
            <p:cNvSpPr>
              <a:spLocks/>
            </p:cNvSpPr>
            <p:nvPr/>
          </p:nvSpPr>
          <p:spPr bwMode="auto">
            <a:xfrm>
              <a:off x="7962720" y="5104560"/>
              <a:ext cx="39089" cy="22085"/>
            </a:xfrm>
            <a:custGeom>
              <a:avLst/>
              <a:gdLst/>
              <a:ahLst/>
              <a:cxnLst>
                <a:cxn ang="0">
                  <a:pos x="30" y="3"/>
                </a:cxn>
                <a:cxn ang="0">
                  <a:pos x="27" y="0"/>
                </a:cxn>
                <a:cxn ang="0">
                  <a:pos x="0" y="16"/>
                </a:cxn>
                <a:cxn ang="0">
                  <a:pos x="3" y="22"/>
                </a:cxn>
                <a:cxn ang="0">
                  <a:pos x="32" y="6"/>
                </a:cxn>
                <a:cxn ang="0">
                  <a:pos x="30" y="3"/>
                </a:cxn>
              </a:cxnLst>
              <a:rect l="0" t="0" r="r" b="b"/>
              <a:pathLst>
                <a:path w="32" h="22">
                  <a:moveTo>
                    <a:pt x="30" y="3"/>
                  </a:moveTo>
                  <a:lnTo>
                    <a:pt x="27" y="0"/>
                  </a:lnTo>
                  <a:lnTo>
                    <a:pt x="0" y="16"/>
                  </a:lnTo>
                  <a:lnTo>
                    <a:pt x="3" y="22"/>
                  </a:lnTo>
                  <a:lnTo>
                    <a:pt x="32" y="6"/>
                  </a:lnTo>
                  <a:lnTo>
                    <a:pt x="30" y="3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3" name="Freeform 1036"/>
            <p:cNvSpPr>
              <a:spLocks/>
            </p:cNvSpPr>
            <p:nvPr/>
          </p:nvSpPr>
          <p:spPr bwMode="auto">
            <a:xfrm>
              <a:off x="7962720" y="5104560"/>
              <a:ext cx="39089" cy="22085"/>
            </a:xfrm>
            <a:custGeom>
              <a:avLst/>
              <a:gdLst/>
              <a:ahLst/>
              <a:cxnLst>
                <a:cxn ang="0">
                  <a:pos x="30" y="3"/>
                </a:cxn>
                <a:cxn ang="0">
                  <a:pos x="27" y="0"/>
                </a:cxn>
                <a:cxn ang="0">
                  <a:pos x="0" y="16"/>
                </a:cxn>
                <a:cxn ang="0">
                  <a:pos x="3" y="22"/>
                </a:cxn>
                <a:cxn ang="0">
                  <a:pos x="32" y="6"/>
                </a:cxn>
                <a:cxn ang="0">
                  <a:pos x="30" y="3"/>
                </a:cxn>
              </a:cxnLst>
              <a:rect l="0" t="0" r="r" b="b"/>
              <a:pathLst>
                <a:path w="32" h="22">
                  <a:moveTo>
                    <a:pt x="30" y="3"/>
                  </a:moveTo>
                  <a:lnTo>
                    <a:pt x="27" y="0"/>
                  </a:lnTo>
                  <a:lnTo>
                    <a:pt x="0" y="16"/>
                  </a:lnTo>
                  <a:lnTo>
                    <a:pt x="3" y="22"/>
                  </a:lnTo>
                  <a:lnTo>
                    <a:pt x="32" y="6"/>
                  </a:lnTo>
                  <a:lnTo>
                    <a:pt x="30" y="3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4" name="Freeform 1037"/>
            <p:cNvSpPr>
              <a:spLocks/>
            </p:cNvSpPr>
            <p:nvPr/>
          </p:nvSpPr>
          <p:spPr bwMode="auto">
            <a:xfrm>
              <a:off x="7982939" y="5207957"/>
              <a:ext cx="8087" cy="4015"/>
            </a:xfrm>
            <a:custGeom>
              <a:avLst/>
              <a:gdLst/>
              <a:ahLst/>
              <a:cxnLst>
                <a:cxn ang="0">
                  <a:pos x="7" y="2"/>
                </a:cxn>
                <a:cxn ang="0">
                  <a:pos x="5" y="1"/>
                </a:cxn>
                <a:cxn ang="0">
                  <a:pos x="5" y="0"/>
                </a:cxn>
                <a:cxn ang="0">
                  <a:pos x="4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1" y="2"/>
                </a:cxn>
                <a:cxn ang="0">
                  <a:pos x="3" y="2"/>
                </a:cxn>
                <a:cxn ang="0">
                  <a:pos x="3" y="4"/>
                </a:cxn>
                <a:cxn ang="0">
                  <a:pos x="4" y="4"/>
                </a:cxn>
                <a:cxn ang="0">
                  <a:pos x="7" y="2"/>
                </a:cxn>
              </a:cxnLst>
              <a:rect l="0" t="0" r="r" b="b"/>
              <a:pathLst>
                <a:path w="7" h="4">
                  <a:moveTo>
                    <a:pt x="7" y="2"/>
                  </a:moveTo>
                  <a:lnTo>
                    <a:pt x="5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1" y="2"/>
                  </a:lnTo>
                  <a:lnTo>
                    <a:pt x="3" y="2"/>
                  </a:lnTo>
                  <a:lnTo>
                    <a:pt x="3" y="4"/>
                  </a:lnTo>
                  <a:lnTo>
                    <a:pt x="4" y="4"/>
                  </a:lnTo>
                  <a:lnTo>
                    <a:pt x="7" y="2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5" name="Freeform 1038"/>
            <p:cNvSpPr>
              <a:spLocks/>
            </p:cNvSpPr>
            <p:nvPr/>
          </p:nvSpPr>
          <p:spPr bwMode="auto">
            <a:xfrm>
              <a:off x="8001809" y="5191896"/>
              <a:ext cx="18870" cy="10039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1" y="10"/>
                </a:cxn>
                <a:cxn ang="0">
                  <a:pos x="15" y="3"/>
                </a:cxn>
                <a:cxn ang="0">
                  <a:pos x="14" y="0"/>
                </a:cxn>
                <a:cxn ang="0">
                  <a:pos x="0" y="7"/>
                </a:cxn>
              </a:cxnLst>
              <a:rect l="0" t="0" r="r" b="b"/>
              <a:pathLst>
                <a:path w="15" h="10">
                  <a:moveTo>
                    <a:pt x="0" y="7"/>
                  </a:moveTo>
                  <a:lnTo>
                    <a:pt x="1" y="10"/>
                  </a:lnTo>
                  <a:lnTo>
                    <a:pt x="15" y="3"/>
                  </a:lnTo>
                  <a:lnTo>
                    <a:pt x="14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6" name="Freeform 1039"/>
            <p:cNvSpPr>
              <a:spLocks/>
            </p:cNvSpPr>
            <p:nvPr/>
          </p:nvSpPr>
          <p:spPr bwMode="auto">
            <a:xfrm>
              <a:off x="8001809" y="5191896"/>
              <a:ext cx="18870" cy="10039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1" y="10"/>
                </a:cxn>
                <a:cxn ang="0">
                  <a:pos x="15" y="3"/>
                </a:cxn>
                <a:cxn ang="0">
                  <a:pos x="14" y="0"/>
                </a:cxn>
                <a:cxn ang="0">
                  <a:pos x="0" y="7"/>
                </a:cxn>
              </a:cxnLst>
              <a:rect l="0" t="0" r="r" b="b"/>
              <a:pathLst>
                <a:path w="15" h="10">
                  <a:moveTo>
                    <a:pt x="0" y="7"/>
                  </a:moveTo>
                  <a:lnTo>
                    <a:pt x="1" y="10"/>
                  </a:lnTo>
                  <a:lnTo>
                    <a:pt x="15" y="3"/>
                  </a:lnTo>
                  <a:lnTo>
                    <a:pt x="14" y="0"/>
                  </a:lnTo>
                  <a:lnTo>
                    <a:pt x="0" y="7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7" name="Freeform 1040"/>
            <p:cNvSpPr>
              <a:spLocks/>
            </p:cNvSpPr>
            <p:nvPr/>
          </p:nvSpPr>
          <p:spPr bwMode="auto">
            <a:xfrm>
              <a:off x="8036854" y="5173826"/>
              <a:ext cx="22913" cy="12046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2" y="12"/>
                </a:cxn>
                <a:cxn ang="0">
                  <a:pos x="18" y="3"/>
                </a:cxn>
                <a:cxn ang="0">
                  <a:pos x="16" y="0"/>
                </a:cxn>
                <a:cxn ang="0">
                  <a:pos x="0" y="9"/>
                </a:cxn>
              </a:cxnLst>
              <a:rect l="0" t="0" r="r" b="b"/>
              <a:pathLst>
                <a:path w="18" h="12">
                  <a:moveTo>
                    <a:pt x="0" y="9"/>
                  </a:moveTo>
                  <a:lnTo>
                    <a:pt x="2" y="12"/>
                  </a:lnTo>
                  <a:lnTo>
                    <a:pt x="18" y="3"/>
                  </a:lnTo>
                  <a:lnTo>
                    <a:pt x="16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8" name="Freeform 1041"/>
            <p:cNvSpPr>
              <a:spLocks/>
            </p:cNvSpPr>
            <p:nvPr/>
          </p:nvSpPr>
          <p:spPr bwMode="auto">
            <a:xfrm>
              <a:off x="8036854" y="5173826"/>
              <a:ext cx="22913" cy="12046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2" y="12"/>
                </a:cxn>
                <a:cxn ang="0">
                  <a:pos x="18" y="3"/>
                </a:cxn>
                <a:cxn ang="0">
                  <a:pos x="16" y="0"/>
                </a:cxn>
                <a:cxn ang="0">
                  <a:pos x="0" y="9"/>
                </a:cxn>
              </a:cxnLst>
              <a:rect l="0" t="0" r="r" b="b"/>
              <a:pathLst>
                <a:path w="18" h="12">
                  <a:moveTo>
                    <a:pt x="0" y="9"/>
                  </a:moveTo>
                  <a:lnTo>
                    <a:pt x="2" y="12"/>
                  </a:lnTo>
                  <a:lnTo>
                    <a:pt x="18" y="3"/>
                  </a:lnTo>
                  <a:lnTo>
                    <a:pt x="16" y="0"/>
                  </a:lnTo>
                  <a:lnTo>
                    <a:pt x="0" y="9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9" name="Freeform 1042"/>
            <p:cNvSpPr>
              <a:spLocks/>
            </p:cNvSpPr>
            <p:nvPr/>
          </p:nvSpPr>
          <p:spPr bwMode="auto">
            <a:xfrm>
              <a:off x="8057072" y="5173826"/>
              <a:ext cx="8087" cy="5019"/>
            </a:xfrm>
            <a:custGeom>
              <a:avLst/>
              <a:gdLst/>
              <a:ahLst/>
              <a:cxnLst>
                <a:cxn ang="0">
                  <a:pos x="6" y="3"/>
                </a:cxn>
                <a:cxn ang="0">
                  <a:pos x="6" y="2"/>
                </a:cxn>
                <a:cxn ang="0">
                  <a:pos x="6" y="2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3" y="5"/>
                </a:cxn>
                <a:cxn ang="0">
                  <a:pos x="3" y="5"/>
                </a:cxn>
                <a:cxn ang="0">
                  <a:pos x="6" y="3"/>
                </a:cxn>
              </a:cxnLst>
              <a:rect l="0" t="0" r="r" b="b"/>
              <a:pathLst>
                <a:path w="6" h="5">
                  <a:moveTo>
                    <a:pt x="6" y="3"/>
                  </a:moveTo>
                  <a:lnTo>
                    <a:pt x="6" y="2"/>
                  </a:lnTo>
                  <a:lnTo>
                    <a:pt x="6" y="2"/>
                  </a:lnTo>
                  <a:lnTo>
                    <a:pt x="5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3" y="5"/>
                  </a:lnTo>
                  <a:lnTo>
                    <a:pt x="3" y="5"/>
                  </a:lnTo>
                  <a:lnTo>
                    <a:pt x="6" y="3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0" name="Freeform 1043"/>
            <p:cNvSpPr>
              <a:spLocks/>
            </p:cNvSpPr>
            <p:nvPr/>
          </p:nvSpPr>
          <p:spPr bwMode="auto">
            <a:xfrm>
              <a:off x="8057072" y="5173826"/>
              <a:ext cx="8087" cy="5019"/>
            </a:xfrm>
            <a:custGeom>
              <a:avLst/>
              <a:gdLst/>
              <a:ahLst/>
              <a:cxnLst>
                <a:cxn ang="0">
                  <a:pos x="6" y="3"/>
                </a:cxn>
                <a:cxn ang="0">
                  <a:pos x="6" y="2"/>
                </a:cxn>
                <a:cxn ang="0">
                  <a:pos x="5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2" y="3"/>
                </a:cxn>
                <a:cxn ang="0">
                  <a:pos x="3" y="5"/>
                </a:cxn>
                <a:cxn ang="0">
                  <a:pos x="6" y="3"/>
                </a:cxn>
              </a:cxnLst>
              <a:rect l="0" t="0" r="r" b="b"/>
              <a:pathLst>
                <a:path w="6" h="5">
                  <a:moveTo>
                    <a:pt x="6" y="3"/>
                  </a:moveTo>
                  <a:lnTo>
                    <a:pt x="6" y="2"/>
                  </a:lnTo>
                  <a:lnTo>
                    <a:pt x="5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2" y="3"/>
                  </a:lnTo>
                  <a:lnTo>
                    <a:pt x="3" y="5"/>
                  </a:lnTo>
                  <a:lnTo>
                    <a:pt x="6" y="3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1" name="Freeform 1044"/>
            <p:cNvSpPr>
              <a:spLocks/>
            </p:cNvSpPr>
            <p:nvPr/>
          </p:nvSpPr>
          <p:spPr bwMode="auto">
            <a:xfrm>
              <a:off x="8034158" y="5182861"/>
              <a:ext cx="5392" cy="7027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1" y="2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7"/>
                </a:cxn>
                <a:cxn ang="0">
                  <a:pos x="4" y="6"/>
                </a:cxn>
                <a:cxn ang="0">
                  <a:pos x="2" y="6"/>
                </a:cxn>
                <a:cxn ang="0">
                  <a:pos x="2" y="4"/>
                </a:cxn>
                <a:cxn ang="0">
                  <a:pos x="4" y="4"/>
                </a:cxn>
                <a:cxn ang="0">
                  <a:pos x="2" y="4"/>
                </a:cxn>
                <a:cxn ang="0">
                  <a:pos x="4" y="3"/>
                </a:cxn>
                <a:cxn ang="0">
                  <a:pos x="2" y="0"/>
                </a:cxn>
              </a:cxnLst>
              <a:rect l="0" t="0" r="r" b="b"/>
              <a:pathLst>
                <a:path w="4" h="7">
                  <a:moveTo>
                    <a:pt x="2" y="0"/>
                  </a:moveTo>
                  <a:lnTo>
                    <a:pt x="1" y="2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7"/>
                  </a:lnTo>
                  <a:lnTo>
                    <a:pt x="4" y="6"/>
                  </a:lnTo>
                  <a:lnTo>
                    <a:pt x="2" y="6"/>
                  </a:lnTo>
                  <a:lnTo>
                    <a:pt x="2" y="4"/>
                  </a:lnTo>
                  <a:lnTo>
                    <a:pt x="4" y="4"/>
                  </a:lnTo>
                  <a:lnTo>
                    <a:pt x="2" y="4"/>
                  </a:lnTo>
                  <a:lnTo>
                    <a:pt x="4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2" name="Freeform 1045"/>
            <p:cNvSpPr>
              <a:spLocks/>
            </p:cNvSpPr>
            <p:nvPr/>
          </p:nvSpPr>
          <p:spPr bwMode="auto">
            <a:xfrm>
              <a:off x="8034158" y="5182861"/>
              <a:ext cx="5392" cy="7027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1" y="2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0" y="6"/>
                </a:cxn>
                <a:cxn ang="0">
                  <a:pos x="0" y="7"/>
                </a:cxn>
                <a:cxn ang="0">
                  <a:pos x="4" y="6"/>
                </a:cxn>
                <a:cxn ang="0">
                  <a:pos x="2" y="6"/>
                </a:cxn>
                <a:cxn ang="0">
                  <a:pos x="2" y="4"/>
                </a:cxn>
                <a:cxn ang="0">
                  <a:pos x="4" y="4"/>
                </a:cxn>
                <a:cxn ang="0">
                  <a:pos x="2" y="4"/>
                </a:cxn>
                <a:cxn ang="0">
                  <a:pos x="4" y="3"/>
                </a:cxn>
                <a:cxn ang="0">
                  <a:pos x="2" y="0"/>
                </a:cxn>
              </a:cxnLst>
              <a:rect l="0" t="0" r="r" b="b"/>
              <a:pathLst>
                <a:path w="4" h="7">
                  <a:moveTo>
                    <a:pt x="2" y="0"/>
                  </a:move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4" y="6"/>
                  </a:lnTo>
                  <a:lnTo>
                    <a:pt x="2" y="6"/>
                  </a:lnTo>
                  <a:lnTo>
                    <a:pt x="2" y="4"/>
                  </a:lnTo>
                  <a:lnTo>
                    <a:pt x="4" y="4"/>
                  </a:lnTo>
                  <a:lnTo>
                    <a:pt x="2" y="4"/>
                  </a:lnTo>
                  <a:lnTo>
                    <a:pt x="4" y="3"/>
                  </a:lnTo>
                  <a:lnTo>
                    <a:pt x="2" y="0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3" name="Freeform 1046"/>
            <p:cNvSpPr>
              <a:spLocks/>
            </p:cNvSpPr>
            <p:nvPr/>
          </p:nvSpPr>
          <p:spPr bwMode="auto">
            <a:xfrm>
              <a:off x="7937111" y="5189888"/>
              <a:ext cx="33697" cy="16062"/>
            </a:xfrm>
            <a:custGeom>
              <a:avLst/>
              <a:gdLst/>
              <a:ahLst/>
              <a:cxnLst>
                <a:cxn ang="0">
                  <a:pos x="27" y="12"/>
                </a:cxn>
                <a:cxn ang="0">
                  <a:pos x="26" y="9"/>
                </a:cxn>
                <a:cxn ang="0">
                  <a:pos x="23" y="6"/>
                </a:cxn>
                <a:cxn ang="0">
                  <a:pos x="21" y="3"/>
                </a:cxn>
                <a:cxn ang="0">
                  <a:pos x="18" y="2"/>
                </a:cxn>
                <a:cxn ang="0">
                  <a:pos x="14" y="0"/>
                </a:cxn>
                <a:cxn ang="0">
                  <a:pos x="10" y="0"/>
                </a:cxn>
                <a:cxn ang="0">
                  <a:pos x="5" y="2"/>
                </a:cxn>
                <a:cxn ang="0">
                  <a:pos x="0" y="3"/>
                </a:cxn>
                <a:cxn ang="0">
                  <a:pos x="4" y="10"/>
                </a:cxn>
                <a:cxn ang="0">
                  <a:pos x="8" y="7"/>
                </a:cxn>
                <a:cxn ang="0">
                  <a:pos x="11" y="7"/>
                </a:cxn>
                <a:cxn ang="0">
                  <a:pos x="13" y="7"/>
                </a:cxn>
                <a:cxn ang="0">
                  <a:pos x="15" y="7"/>
                </a:cxn>
                <a:cxn ang="0">
                  <a:pos x="15" y="9"/>
                </a:cxn>
                <a:cxn ang="0">
                  <a:pos x="17" y="10"/>
                </a:cxn>
                <a:cxn ang="0">
                  <a:pos x="18" y="13"/>
                </a:cxn>
                <a:cxn ang="0">
                  <a:pos x="21" y="16"/>
                </a:cxn>
                <a:cxn ang="0">
                  <a:pos x="27" y="12"/>
                </a:cxn>
              </a:cxnLst>
              <a:rect l="0" t="0" r="r" b="b"/>
              <a:pathLst>
                <a:path w="27" h="16">
                  <a:moveTo>
                    <a:pt x="27" y="12"/>
                  </a:moveTo>
                  <a:lnTo>
                    <a:pt x="26" y="9"/>
                  </a:lnTo>
                  <a:lnTo>
                    <a:pt x="23" y="6"/>
                  </a:lnTo>
                  <a:lnTo>
                    <a:pt x="21" y="3"/>
                  </a:lnTo>
                  <a:lnTo>
                    <a:pt x="18" y="2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5" y="2"/>
                  </a:lnTo>
                  <a:lnTo>
                    <a:pt x="0" y="3"/>
                  </a:lnTo>
                  <a:lnTo>
                    <a:pt x="4" y="10"/>
                  </a:lnTo>
                  <a:lnTo>
                    <a:pt x="8" y="7"/>
                  </a:lnTo>
                  <a:lnTo>
                    <a:pt x="11" y="7"/>
                  </a:lnTo>
                  <a:lnTo>
                    <a:pt x="13" y="7"/>
                  </a:lnTo>
                  <a:lnTo>
                    <a:pt x="15" y="7"/>
                  </a:lnTo>
                  <a:lnTo>
                    <a:pt x="15" y="9"/>
                  </a:lnTo>
                  <a:lnTo>
                    <a:pt x="17" y="10"/>
                  </a:lnTo>
                  <a:lnTo>
                    <a:pt x="18" y="13"/>
                  </a:lnTo>
                  <a:lnTo>
                    <a:pt x="21" y="16"/>
                  </a:lnTo>
                  <a:lnTo>
                    <a:pt x="27" y="12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4" name="Freeform 1047"/>
            <p:cNvSpPr>
              <a:spLocks/>
            </p:cNvSpPr>
            <p:nvPr/>
          </p:nvSpPr>
          <p:spPr bwMode="auto">
            <a:xfrm>
              <a:off x="7937111" y="5189888"/>
              <a:ext cx="33697" cy="16062"/>
            </a:xfrm>
            <a:custGeom>
              <a:avLst/>
              <a:gdLst/>
              <a:ahLst/>
              <a:cxnLst>
                <a:cxn ang="0">
                  <a:pos x="27" y="12"/>
                </a:cxn>
                <a:cxn ang="0">
                  <a:pos x="26" y="9"/>
                </a:cxn>
                <a:cxn ang="0">
                  <a:pos x="23" y="6"/>
                </a:cxn>
                <a:cxn ang="0">
                  <a:pos x="21" y="3"/>
                </a:cxn>
                <a:cxn ang="0">
                  <a:pos x="18" y="2"/>
                </a:cxn>
                <a:cxn ang="0">
                  <a:pos x="14" y="0"/>
                </a:cxn>
                <a:cxn ang="0">
                  <a:pos x="10" y="0"/>
                </a:cxn>
                <a:cxn ang="0">
                  <a:pos x="5" y="2"/>
                </a:cxn>
                <a:cxn ang="0">
                  <a:pos x="0" y="3"/>
                </a:cxn>
                <a:cxn ang="0">
                  <a:pos x="4" y="10"/>
                </a:cxn>
                <a:cxn ang="0">
                  <a:pos x="8" y="7"/>
                </a:cxn>
                <a:cxn ang="0">
                  <a:pos x="11" y="7"/>
                </a:cxn>
                <a:cxn ang="0">
                  <a:pos x="13" y="7"/>
                </a:cxn>
                <a:cxn ang="0">
                  <a:pos x="15" y="7"/>
                </a:cxn>
                <a:cxn ang="0">
                  <a:pos x="15" y="9"/>
                </a:cxn>
                <a:cxn ang="0">
                  <a:pos x="17" y="10"/>
                </a:cxn>
                <a:cxn ang="0">
                  <a:pos x="18" y="13"/>
                </a:cxn>
                <a:cxn ang="0">
                  <a:pos x="21" y="16"/>
                </a:cxn>
                <a:cxn ang="0">
                  <a:pos x="27" y="12"/>
                </a:cxn>
              </a:cxnLst>
              <a:rect l="0" t="0" r="r" b="b"/>
              <a:pathLst>
                <a:path w="27" h="16">
                  <a:moveTo>
                    <a:pt x="27" y="12"/>
                  </a:moveTo>
                  <a:lnTo>
                    <a:pt x="26" y="9"/>
                  </a:lnTo>
                  <a:lnTo>
                    <a:pt x="23" y="6"/>
                  </a:lnTo>
                  <a:lnTo>
                    <a:pt x="21" y="3"/>
                  </a:lnTo>
                  <a:lnTo>
                    <a:pt x="18" y="2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5" y="2"/>
                  </a:lnTo>
                  <a:lnTo>
                    <a:pt x="0" y="3"/>
                  </a:lnTo>
                  <a:lnTo>
                    <a:pt x="4" y="10"/>
                  </a:lnTo>
                  <a:lnTo>
                    <a:pt x="8" y="7"/>
                  </a:lnTo>
                  <a:lnTo>
                    <a:pt x="11" y="7"/>
                  </a:lnTo>
                  <a:lnTo>
                    <a:pt x="13" y="7"/>
                  </a:lnTo>
                  <a:lnTo>
                    <a:pt x="15" y="7"/>
                  </a:lnTo>
                  <a:lnTo>
                    <a:pt x="15" y="9"/>
                  </a:lnTo>
                  <a:lnTo>
                    <a:pt x="17" y="10"/>
                  </a:lnTo>
                  <a:lnTo>
                    <a:pt x="18" y="13"/>
                  </a:lnTo>
                  <a:lnTo>
                    <a:pt x="21" y="16"/>
                  </a:lnTo>
                  <a:lnTo>
                    <a:pt x="27" y="12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5" name="Freeform 1048"/>
            <p:cNvSpPr>
              <a:spLocks/>
            </p:cNvSpPr>
            <p:nvPr/>
          </p:nvSpPr>
          <p:spPr bwMode="auto">
            <a:xfrm>
              <a:off x="7964069" y="5201934"/>
              <a:ext cx="14826" cy="13050"/>
            </a:xfrm>
            <a:custGeom>
              <a:avLst/>
              <a:gdLst/>
              <a:ahLst/>
              <a:cxnLst>
                <a:cxn ang="0">
                  <a:pos x="7" y="11"/>
                </a:cxn>
                <a:cxn ang="0">
                  <a:pos x="12" y="10"/>
                </a:cxn>
                <a:cxn ang="0">
                  <a:pos x="6" y="0"/>
                </a:cxn>
                <a:cxn ang="0">
                  <a:pos x="0" y="4"/>
                </a:cxn>
                <a:cxn ang="0">
                  <a:pos x="5" y="13"/>
                </a:cxn>
                <a:cxn ang="0">
                  <a:pos x="7" y="11"/>
                </a:cxn>
              </a:cxnLst>
              <a:rect l="0" t="0" r="r" b="b"/>
              <a:pathLst>
                <a:path w="12" h="13">
                  <a:moveTo>
                    <a:pt x="7" y="11"/>
                  </a:moveTo>
                  <a:lnTo>
                    <a:pt x="12" y="10"/>
                  </a:lnTo>
                  <a:lnTo>
                    <a:pt x="6" y="0"/>
                  </a:lnTo>
                  <a:lnTo>
                    <a:pt x="0" y="4"/>
                  </a:lnTo>
                  <a:lnTo>
                    <a:pt x="5" y="13"/>
                  </a:lnTo>
                  <a:lnTo>
                    <a:pt x="7" y="11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6" name="Freeform 1049"/>
            <p:cNvSpPr>
              <a:spLocks/>
            </p:cNvSpPr>
            <p:nvPr/>
          </p:nvSpPr>
          <p:spPr bwMode="auto">
            <a:xfrm>
              <a:off x="8001809" y="5185873"/>
              <a:ext cx="14826" cy="11042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1" y="6"/>
                </a:cxn>
                <a:cxn ang="0">
                  <a:pos x="2" y="7"/>
                </a:cxn>
                <a:cxn ang="0">
                  <a:pos x="2" y="9"/>
                </a:cxn>
                <a:cxn ang="0">
                  <a:pos x="2" y="9"/>
                </a:cxn>
                <a:cxn ang="0">
                  <a:pos x="2" y="10"/>
                </a:cxn>
                <a:cxn ang="0">
                  <a:pos x="4" y="10"/>
                </a:cxn>
                <a:cxn ang="0">
                  <a:pos x="4" y="11"/>
                </a:cxn>
                <a:cxn ang="0">
                  <a:pos x="4" y="11"/>
                </a:cxn>
                <a:cxn ang="0">
                  <a:pos x="11" y="9"/>
                </a:cxn>
                <a:cxn ang="0">
                  <a:pos x="10" y="7"/>
                </a:cxn>
                <a:cxn ang="0">
                  <a:pos x="10" y="7"/>
                </a:cxn>
                <a:cxn ang="0">
                  <a:pos x="10" y="6"/>
                </a:cxn>
                <a:cxn ang="0">
                  <a:pos x="10" y="6"/>
                </a:cxn>
                <a:cxn ang="0">
                  <a:pos x="10" y="6"/>
                </a:cxn>
                <a:cxn ang="0">
                  <a:pos x="8" y="4"/>
                </a:cxn>
                <a:cxn ang="0">
                  <a:pos x="8" y="3"/>
                </a:cxn>
                <a:cxn ang="0">
                  <a:pos x="7" y="0"/>
                </a:cxn>
                <a:cxn ang="0">
                  <a:pos x="0" y="4"/>
                </a:cxn>
              </a:cxnLst>
              <a:rect l="0" t="0" r="r" b="b"/>
              <a:pathLst>
                <a:path w="11" h="11">
                  <a:moveTo>
                    <a:pt x="0" y="4"/>
                  </a:moveTo>
                  <a:lnTo>
                    <a:pt x="1" y="6"/>
                  </a:lnTo>
                  <a:lnTo>
                    <a:pt x="2" y="7"/>
                  </a:lnTo>
                  <a:lnTo>
                    <a:pt x="2" y="9"/>
                  </a:lnTo>
                  <a:lnTo>
                    <a:pt x="2" y="9"/>
                  </a:lnTo>
                  <a:lnTo>
                    <a:pt x="2" y="10"/>
                  </a:lnTo>
                  <a:lnTo>
                    <a:pt x="4" y="10"/>
                  </a:lnTo>
                  <a:lnTo>
                    <a:pt x="4" y="11"/>
                  </a:lnTo>
                  <a:lnTo>
                    <a:pt x="4" y="11"/>
                  </a:lnTo>
                  <a:lnTo>
                    <a:pt x="11" y="9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8" y="4"/>
                  </a:lnTo>
                  <a:lnTo>
                    <a:pt x="8" y="3"/>
                  </a:lnTo>
                  <a:lnTo>
                    <a:pt x="7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7" name="Freeform 1050"/>
            <p:cNvSpPr>
              <a:spLocks/>
            </p:cNvSpPr>
            <p:nvPr/>
          </p:nvSpPr>
          <p:spPr bwMode="auto">
            <a:xfrm>
              <a:off x="8001809" y="5185873"/>
              <a:ext cx="14826" cy="11042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1" y="6"/>
                </a:cxn>
                <a:cxn ang="0">
                  <a:pos x="2" y="7"/>
                </a:cxn>
                <a:cxn ang="0">
                  <a:pos x="2" y="9"/>
                </a:cxn>
                <a:cxn ang="0">
                  <a:pos x="2" y="10"/>
                </a:cxn>
                <a:cxn ang="0">
                  <a:pos x="4" y="10"/>
                </a:cxn>
                <a:cxn ang="0">
                  <a:pos x="4" y="11"/>
                </a:cxn>
                <a:cxn ang="0">
                  <a:pos x="11" y="9"/>
                </a:cxn>
                <a:cxn ang="0">
                  <a:pos x="10" y="7"/>
                </a:cxn>
                <a:cxn ang="0">
                  <a:pos x="10" y="6"/>
                </a:cxn>
                <a:cxn ang="0">
                  <a:pos x="8" y="4"/>
                </a:cxn>
                <a:cxn ang="0">
                  <a:pos x="8" y="3"/>
                </a:cxn>
                <a:cxn ang="0">
                  <a:pos x="7" y="0"/>
                </a:cxn>
                <a:cxn ang="0">
                  <a:pos x="0" y="4"/>
                </a:cxn>
              </a:cxnLst>
              <a:rect l="0" t="0" r="r" b="b"/>
              <a:pathLst>
                <a:path w="11" h="11">
                  <a:moveTo>
                    <a:pt x="0" y="4"/>
                  </a:moveTo>
                  <a:lnTo>
                    <a:pt x="1" y="6"/>
                  </a:lnTo>
                  <a:lnTo>
                    <a:pt x="2" y="7"/>
                  </a:lnTo>
                  <a:lnTo>
                    <a:pt x="2" y="9"/>
                  </a:lnTo>
                  <a:lnTo>
                    <a:pt x="2" y="10"/>
                  </a:lnTo>
                  <a:lnTo>
                    <a:pt x="4" y="10"/>
                  </a:lnTo>
                  <a:lnTo>
                    <a:pt x="4" y="11"/>
                  </a:lnTo>
                  <a:lnTo>
                    <a:pt x="11" y="9"/>
                  </a:lnTo>
                  <a:lnTo>
                    <a:pt x="10" y="7"/>
                  </a:lnTo>
                  <a:lnTo>
                    <a:pt x="10" y="6"/>
                  </a:lnTo>
                  <a:lnTo>
                    <a:pt x="8" y="4"/>
                  </a:lnTo>
                  <a:lnTo>
                    <a:pt x="8" y="3"/>
                  </a:lnTo>
                  <a:lnTo>
                    <a:pt x="7" y="0"/>
                  </a:lnTo>
                  <a:lnTo>
                    <a:pt x="0" y="4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8" name="Freeform 1051"/>
            <p:cNvSpPr>
              <a:spLocks/>
            </p:cNvSpPr>
            <p:nvPr/>
          </p:nvSpPr>
          <p:spPr bwMode="auto">
            <a:xfrm>
              <a:off x="7996418" y="5159772"/>
              <a:ext cx="20218" cy="30116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7" y="4"/>
                </a:cxn>
                <a:cxn ang="0">
                  <a:pos x="3" y="7"/>
                </a:cxn>
                <a:cxn ang="0">
                  <a:pos x="2" y="12"/>
                </a:cxn>
                <a:cxn ang="0">
                  <a:pos x="0" y="16"/>
                </a:cxn>
                <a:cxn ang="0">
                  <a:pos x="0" y="19"/>
                </a:cxn>
                <a:cxn ang="0">
                  <a:pos x="0" y="23"/>
                </a:cxn>
                <a:cxn ang="0">
                  <a:pos x="3" y="26"/>
                </a:cxn>
                <a:cxn ang="0">
                  <a:pos x="5" y="30"/>
                </a:cxn>
                <a:cxn ang="0">
                  <a:pos x="12" y="26"/>
                </a:cxn>
                <a:cxn ang="0">
                  <a:pos x="9" y="23"/>
                </a:cxn>
                <a:cxn ang="0">
                  <a:pos x="7" y="20"/>
                </a:cxn>
                <a:cxn ang="0">
                  <a:pos x="7" y="19"/>
                </a:cxn>
                <a:cxn ang="0">
                  <a:pos x="7" y="16"/>
                </a:cxn>
                <a:cxn ang="0">
                  <a:pos x="9" y="14"/>
                </a:cxn>
                <a:cxn ang="0">
                  <a:pos x="9" y="12"/>
                </a:cxn>
                <a:cxn ang="0">
                  <a:pos x="12" y="10"/>
                </a:cxn>
                <a:cxn ang="0">
                  <a:pos x="16" y="7"/>
                </a:cxn>
                <a:cxn ang="0">
                  <a:pos x="12" y="0"/>
                </a:cxn>
              </a:cxnLst>
              <a:rect l="0" t="0" r="r" b="b"/>
              <a:pathLst>
                <a:path w="16" h="30">
                  <a:moveTo>
                    <a:pt x="12" y="0"/>
                  </a:moveTo>
                  <a:lnTo>
                    <a:pt x="7" y="4"/>
                  </a:lnTo>
                  <a:lnTo>
                    <a:pt x="3" y="7"/>
                  </a:lnTo>
                  <a:lnTo>
                    <a:pt x="2" y="12"/>
                  </a:lnTo>
                  <a:lnTo>
                    <a:pt x="0" y="16"/>
                  </a:lnTo>
                  <a:lnTo>
                    <a:pt x="0" y="19"/>
                  </a:lnTo>
                  <a:lnTo>
                    <a:pt x="0" y="23"/>
                  </a:lnTo>
                  <a:lnTo>
                    <a:pt x="3" y="26"/>
                  </a:lnTo>
                  <a:lnTo>
                    <a:pt x="5" y="30"/>
                  </a:lnTo>
                  <a:lnTo>
                    <a:pt x="12" y="26"/>
                  </a:lnTo>
                  <a:lnTo>
                    <a:pt x="9" y="23"/>
                  </a:lnTo>
                  <a:lnTo>
                    <a:pt x="7" y="20"/>
                  </a:lnTo>
                  <a:lnTo>
                    <a:pt x="7" y="19"/>
                  </a:lnTo>
                  <a:lnTo>
                    <a:pt x="7" y="16"/>
                  </a:lnTo>
                  <a:lnTo>
                    <a:pt x="9" y="14"/>
                  </a:lnTo>
                  <a:lnTo>
                    <a:pt x="9" y="12"/>
                  </a:lnTo>
                  <a:lnTo>
                    <a:pt x="12" y="10"/>
                  </a:lnTo>
                  <a:lnTo>
                    <a:pt x="16" y="7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9" name="Freeform 1052"/>
            <p:cNvSpPr>
              <a:spLocks/>
            </p:cNvSpPr>
            <p:nvPr/>
          </p:nvSpPr>
          <p:spPr bwMode="auto">
            <a:xfrm>
              <a:off x="7996418" y="5159772"/>
              <a:ext cx="20218" cy="30116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7" y="4"/>
                </a:cxn>
                <a:cxn ang="0">
                  <a:pos x="3" y="7"/>
                </a:cxn>
                <a:cxn ang="0">
                  <a:pos x="2" y="12"/>
                </a:cxn>
                <a:cxn ang="0">
                  <a:pos x="0" y="16"/>
                </a:cxn>
                <a:cxn ang="0">
                  <a:pos x="0" y="19"/>
                </a:cxn>
                <a:cxn ang="0">
                  <a:pos x="0" y="23"/>
                </a:cxn>
                <a:cxn ang="0">
                  <a:pos x="3" y="26"/>
                </a:cxn>
                <a:cxn ang="0">
                  <a:pos x="5" y="30"/>
                </a:cxn>
                <a:cxn ang="0">
                  <a:pos x="12" y="26"/>
                </a:cxn>
                <a:cxn ang="0">
                  <a:pos x="9" y="23"/>
                </a:cxn>
                <a:cxn ang="0">
                  <a:pos x="7" y="20"/>
                </a:cxn>
                <a:cxn ang="0">
                  <a:pos x="7" y="19"/>
                </a:cxn>
                <a:cxn ang="0">
                  <a:pos x="7" y="16"/>
                </a:cxn>
                <a:cxn ang="0">
                  <a:pos x="9" y="14"/>
                </a:cxn>
                <a:cxn ang="0">
                  <a:pos x="9" y="12"/>
                </a:cxn>
                <a:cxn ang="0">
                  <a:pos x="12" y="10"/>
                </a:cxn>
                <a:cxn ang="0">
                  <a:pos x="16" y="7"/>
                </a:cxn>
                <a:cxn ang="0">
                  <a:pos x="12" y="0"/>
                </a:cxn>
              </a:cxnLst>
              <a:rect l="0" t="0" r="r" b="b"/>
              <a:pathLst>
                <a:path w="16" h="30">
                  <a:moveTo>
                    <a:pt x="12" y="0"/>
                  </a:moveTo>
                  <a:lnTo>
                    <a:pt x="7" y="4"/>
                  </a:lnTo>
                  <a:lnTo>
                    <a:pt x="3" y="7"/>
                  </a:lnTo>
                  <a:lnTo>
                    <a:pt x="2" y="12"/>
                  </a:lnTo>
                  <a:lnTo>
                    <a:pt x="0" y="16"/>
                  </a:lnTo>
                  <a:lnTo>
                    <a:pt x="0" y="19"/>
                  </a:lnTo>
                  <a:lnTo>
                    <a:pt x="0" y="23"/>
                  </a:lnTo>
                  <a:lnTo>
                    <a:pt x="3" y="26"/>
                  </a:lnTo>
                  <a:lnTo>
                    <a:pt x="5" y="30"/>
                  </a:lnTo>
                  <a:lnTo>
                    <a:pt x="12" y="26"/>
                  </a:lnTo>
                  <a:lnTo>
                    <a:pt x="9" y="23"/>
                  </a:lnTo>
                  <a:lnTo>
                    <a:pt x="7" y="20"/>
                  </a:lnTo>
                  <a:lnTo>
                    <a:pt x="7" y="19"/>
                  </a:lnTo>
                  <a:lnTo>
                    <a:pt x="7" y="16"/>
                  </a:lnTo>
                  <a:lnTo>
                    <a:pt x="9" y="14"/>
                  </a:lnTo>
                  <a:lnTo>
                    <a:pt x="9" y="12"/>
                  </a:lnTo>
                  <a:lnTo>
                    <a:pt x="12" y="10"/>
                  </a:lnTo>
                  <a:lnTo>
                    <a:pt x="16" y="7"/>
                  </a:lnTo>
                  <a:lnTo>
                    <a:pt x="12" y="0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0" name="Freeform 1053"/>
            <p:cNvSpPr>
              <a:spLocks/>
            </p:cNvSpPr>
            <p:nvPr/>
          </p:nvSpPr>
          <p:spPr bwMode="auto">
            <a:xfrm>
              <a:off x="8011244" y="5156760"/>
              <a:ext cx="33697" cy="16062"/>
            </a:xfrm>
            <a:custGeom>
              <a:avLst/>
              <a:gdLst/>
              <a:ahLst/>
              <a:cxnLst>
                <a:cxn ang="0">
                  <a:pos x="27" y="13"/>
                </a:cxn>
                <a:cxn ang="0">
                  <a:pos x="26" y="10"/>
                </a:cxn>
                <a:cxn ang="0">
                  <a:pos x="24" y="6"/>
                </a:cxn>
                <a:cxn ang="0">
                  <a:pos x="21" y="3"/>
                </a:cxn>
                <a:cxn ang="0">
                  <a:pos x="19" y="2"/>
                </a:cxn>
                <a:cxn ang="0">
                  <a:pos x="14" y="0"/>
                </a:cxn>
                <a:cxn ang="0">
                  <a:pos x="11" y="0"/>
                </a:cxn>
                <a:cxn ang="0">
                  <a:pos x="6" y="2"/>
                </a:cxn>
                <a:cxn ang="0">
                  <a:pos x="0" y="3"/>
                </a:cxn>
                <a:cxn ang="0">
                  <a:pos x="4" y="10"/>
                </a:cxn>
                <a:cxn ang="0">
                  <a:pos x="8" y="9"/>
                </a:cxn>
                <a:cxn ang="0">
                  <a:pos x="11" y="7"/>
                </a:cxn>
                <a:cxn ang="0">
                  <a:pos x="13" y="7"/>
                </a:cxn>
                <a:cxn ang="0">
                  <a:pos x="16" y="9"/>
                </a:cxn>
                <a:cxn ang="0">
                  <a:pos x="16" y="9"/>
                </a:cxn>
                <a:cxn ang="0">
                  <a:pos x="17" y="10"/>
                </a:cxn>
                <a:cxn ang="0">
                  <a:pos x="20" y="13"/>
                </a:cxn>
                <a:cxn ang="0">
                  <a:pos x="21" y="16"/>
                </a:cxn>
                <a:cxn ang="0">
                  <a:pos x="27" y="13"/>
                </a:cxn>
              </a:cxnLst>
              <a:rect l="0" t="0" r="r" b="b"/>
              <a:pathLst>
                <a:path w="27" h="16">
                  <a:moveTo>
                    <a:pt x="27" y="13"/>
                  </a:moveTo>
                  <a:lnTo>
                    <a:pt x="26" y="10"/>
                  </a:lnTo>
                  <a:lnTo>
                    <a:pt x="24" y="6"/>
                  </a:lnTo>
                  <a:lnTo>
                    <a:pt x="21" y="3"/>
                  </a:lnTo>
                  <a:lnTo>
                    <a:pt x="19" y="2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6" y="2"/>
                  </a:lnTo>
                  <a:lnTo>
                    <a:pt x="0" y="3"/>
                  </a:lnTo>
                  <a:lnTo>
                    <a:pt x="4" y="10"/>
                  </a:lnTo>
                  <a:lnTo>
                    <a:pt x="8" y="9"/>
                  </a:lnTo>
                  <a:lnTo>
                    <a:pt x="11" y="7"/>
                  </a:lnTo>
                  <a:lnTo>
                    <a:pt x="13" y="7"/>
                  </a:lnTo>
                  <a:lnTo>
                    <a:pt x="16" y="9"/>
                  </a:lnTo>
                  <a:lnTo>
                    <a:pt x="16" y="9"/>
                  </a:lnTo>
                  <a:lnTo>
                    <a:pt x="17" y="10"/>
                  </a:lnTo>
                  <a:lnTo>
                    <a:pt x="20" y="13"/>
                  </a:lnTo>
                  <a:lnTo>
                    <a:pt x="21" y="16"/>
                  </a:lnTo>
                  <a:lnTo>
                    <a:pt x="27" y="13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1" name="Freeform 1054"/>
            <p:cNvSpPr>
              <a:spLocks/>
            </p:cNvSpPr>
            <p:nvPr/>
          </p:nvSpPr>
          <p:spPr bwMode="auto">
            <a:xfrm>
              <a:off x="8011244" y="5156760"/>
              <a:ext cx="33697" cy="16062"/>
            </a:xfrm>
            <a:custGeom>
              <a:avLst/>
              <a:gdLst/>
              <a:ahLst/>
              <a:cxnLst>
                <a:cxn ang="0">
                  <a:pos x="27" y="13"/>
                </a:cxn>
                <a:cxn ang="0">
                  <a:pos x="26" y="10"/>
                </a:cxn>
                <a:cxn ang="0">
                  <a:pos x="24" y="6"/>
                </a:cxn>
                <a:cxn ang="0">
                  <a:pos x="21" y="3"/>
                </a:cxn>
                <a:cxn ang="0">
                  <a:pos x="19" y="2"/>
                </a:cxn>
                <a:cxn ang="0">
                  <a:pos x="14" y="0"/>
                </a:cxn>
                <a:cxn ang="0">
                  <a:pos x="11" y="0"/>
                </a:cxn>
                <a:cxn ang="0">
                  <a:pos x="6" y="2"/>
                </a:cxn>
                <a:cxn ang="0">
                  <a:pos x="0" y="3"/>
                </a:cxn>
                <a:cxn ang="0">
                  <a:pos x="4" y="10"/>
                </a:cxn>
                <a:cxn ang="0">
                  <a:pos x="8" y="9"/>
                </a:cxn>
                <a:cxn ang="0">
                  <a:pos x="11" y="7"/>
                </a:cxn>
                <a:cxn ang="0">
                  <a:pos x="13" y="7"/>
                </a:cxn>
                <a:cxn ang="0">
                  <a:pos x="16" y="9"/>
                </a:cxn>
                <a:cxn ang="0">
                  <a:pos x="17" y="10"/>
                </a:cxn>
                <a:cxn ang="0">
                  <a:pos x="20" y="13"/>
                </a:cxn>
                <a:cxn ang="0">
                  <a:pos x="21" y="16"/>
                </a:cxn>
                <a:cxn ang="0">
                  <a:pos x="27" y="13"/>
                </a:cxn>
              </a:cxnLst>
              <a:rect l="0" t="0" r="r" b="b"/>
              <a:pathLst>
                <a:path w="27" h="16">
                  <a:moveTo>
                    <a:pt x="27" y="13"/>
                  </a:moveTo>
                  <a:lnTo>
                    <a:pt x="26" y="10"/>
                  </a:lnTo>
                  <a:lnTo>
                    <a:pt x="24" y="6"/>
                  </a:lnTo>
                  <a:lnTo>
                    <a:pt x="21" y="3"/>
                  </a:lnTo>
                  <a:lnTo>
                    <a:pt x="19" y="2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6" y="2"/>
                  </a:lnTo>
                  <a:lnTo>
                    <a:pt x="0" y="3"/>
                  </a:lnTo>
                  <a:lnTo>
                    <a:pt x="4" y="10"/>
                  </a:lnTo>
                  <a:lnTo>
                    <a:pt x="8" y="9"/>
                  </a:lnTo>
                  <a:lnTo>
                    <a:pt x="11" y="7"/>
                  </a:lnTo>
                  <a:lnTo>
                    <a:pt x="13" y="7"/>
                  </a:lnTo>
                  <a:lnTo>
                    <a:pt x="16" y="9"/>
                  </a:lnTo>
                  <a:lnTo>
                    <a:pt x="17" y="10"/>
                  </a:lnTo>
                  <a:lnTo>
                    <a:pt x="20" y="13"/>
                  </a:lnTo>
                  <a:lnTo>
                    <a:pt x="21" y="16"/>
                  </a:lnTo>
                  <a:lnTo>
                    <a:pt x="27" y="13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2" name="Freeform 1055"/>
            <p:cNvSpPr>
              <a:spLocks/>
            </p:cNvSpPr>
            <p:nvPr/>
          </p:nvSpPr>
          <p:spPr bwMode="auto">
            <a:xfrm>
              <a:off x="8036854" y="5169811"/>
              <a:ext cx="14826" cy="12046"/>
            </a:xfrm>
            <a:custGeom>
              <a:avLst/>
              <a:gdLst/>
              <a:ahLst/>
              <a:cxnLst>
                <a:cxn ang="0">
                  <a:pos x="8" y="10"/>
                </a:cxn>
                <a:cxn ang="0">
                  <a:pos x="12" y="9"/>
                </a:cxn>
                <a:cxn ang="0">
                  <a:pos x="6" y="0"/>
                </a:cxn>
                <a:cxn ang="0">
                  <a:pos x="0" y="3"/>
                </a:cxn>
                <a:cxn ang="0">
                  <a:pos x="5" y="12"/>
                </a:cxn>
                <a:cxn ang="0">
                  <a:pos x="8" y="10"/>
                </a:cxn>
              </a:cxnLst>
              <a:rect l="0" t="0" r="r" b="b"/>
              <a:pathLst>
                <a:path w="12" h="12">
                  <a:moveTo>
                    <a:pt x="8" y="10"/>
                  </a:moveTo>
                  <a:lnTo>
                    <a:pt x="12" y="9"/>
                  </a:lnTo>
                  <a:lnTo>
                    <a:pt x="6" y="0"/>
                  </a:lnTo>
                  <a:lnTo>
                    <a:pt x="0" y="3"/>
                  </a:lnTo>
                  <a:lnTo>
                    <a:pt x="5" y="12"/>
                  </a:lnTo>
                  <a:lnTo>
                    <a:pt x="8" y="10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3" name="Freeform 1056"/>
            <p:cNvSpPr>
              <a:spLocks/>
            </p:cNvSpPr>
            <p:nvPr/>
          </p:nvSpPr>
          <p:spPr bwMode="auto">
            <a:xfrm>
              <a:off x="8036854" y="5169811"/>
              <a:ext cx="14826" cy="12046"/>
            </a:xfrm>
            <a:custGeom>
              <a:avLst/>
              <a:gdLst/>
              <a:ahLst/>
              <a:cxnLst>
                <a:cxn ang="0">
                  <a:pos x="8" y="10"/>
                </a:cxn>
                <a:cxn ang="0">
                  <a:pos x="12" y="9"/>
                </a:cxn>
                <a:cxn ang="0">
                  <a:pos x="6" y="0"/>
                </a:cxn>
                <a:cxn ang="0">
                  <a:pos x="0" y="3"/>
                </a:cxn>
                <a:cxn ang="0">
                  <a:pos x="5" y="12"/>
                </a:cxn>
                <a:cxn ang="0">
                  <a:pos x="8" y="10"/>
                </a:cxn>
              </a:cxnLst>
              <a:rect l="0" t="0" r="r" b="b"/>
              <a:pathLst>
                <a:path w="12" h="12">
                  <a:moveTo>
                    <a:pt x="8" y="10"/>
                  </a:moveTo>
                  <a:lnTo>
                    <a:pt x="12" y="9"/>
                  </a:lnTo>
                  <a:lnTo>
                    <a:pt x="6" y="0"/>
                  </a:lnTo>
                  <a:lnTo>
                    <a:pt x="0" y="3"/>
                  </a:lnTo>
                  <a:lnTo>
                    <a:pt x="5" y="12"/>
                  </a:lnTo>
                  <a:lnTo>
                    <a:pt x="8" y="10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4" name="Freeform 1057"/>
            <p:cNvSpPr>
              <a:spLocks/>
            </p:cNvSpPr>
            <p:nvPr/>
          </p:nvSpPr>
          <p:spPr bwMode="auto">
            <a:xfrm>
              <a:off x="7813106" y="5168807"/>
              <a:ext cx="44480" cy="31120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27" y="3"/>
                </a:cxn>
                <a:cxn ang="0">
                  <a:pos x="23" y="5"/>
                </a:cxn>
                <a:cxn ang="0">
                  <a:pos x="19" y="8"/>
                </a:cxn>
                <a:cxn ang="0">
                  <a:pos x="14" y="11"/>
                </a:cxn>
                <a:cxn ang="0">
                  <a:pos x="12" y="16"/>
                </a:cxn>
                <a:cxn ang="0">
                  <a:pos x="7" y="18"/>
                </a:cxn>
                <a:cxn ang="0">
                  <a:pos x="4" y="23"/>
                </a:cxn>
                <a:cxn ang="0">
                  <a:pos x="0" y="26"/>
                </a:cxn>
                <a:cxn ang="0">
                  <a:pos x="6" y="31"/>
                </a:cxn>
                <a:cxn ang="0">
                  <a:pos x="10" y="27"/>
                </a:cxn>
                <a:cxn ang="0">
                  <a:pos x="13" y="23"/>
                </a:cxn>
                <a:cxn ang="0">
                  <a:pos x="16" y="20"/>
                </a:cxn>
                <a:cxn ang="0">
                  <a:pos x="20" y="17"/>
                </a:cxn>
                <a:cxn ang="0">
                  <a:pos x="23" y="14"/>
                </a:cxn>
                <a:cxn ang="0">
                  <a:pos x="27" y="11"/>
                </a:cxn>
                <a:cxn ang="0">
                  <a:pos x="30" y="8"/>
                </a:cxn>
                <a:cxn ang="0">
                  <a:pos x="36" y="5"/>
                </a:cxn>
                <a:cxn ang="0">
                  <a:pos x="32" y="0"/>
                </a:cxn>
              </a:cxnLst>
              <a:rect l="0" t="0" r="r" b="b"/>
              <a:pathLst>
                <a:path w="36" h="31">
                  <a:moveTo>
                    <a:pt x="32" y="0"/>
                  </a:moveTo>
                  <a:lnTo>
                    <a:pt x="27" y="3"/>
                  </a:lnTo>
                  <a:lnTo>
                    <a:pt x="23" y="5"/>
                  </a:lnTo>
                  <a:lnTo>
                    <a:pt x="19" y="8"/>
                  </a:lnTo>
                  <a:lnTo>
                    <a:pt x="14" y="11"/>
                  </a:lnTo>
                  <a:lnTo>
                    <a:pt x="12" y="16"/>
                  </a:lnTo>
                  <a:lnTo>
                    <a:pt x="7" y="18"/>
                  </a:lnTo>
                  <a:lnTo>
                    <a:pt x="4" y="23"/>
                  </a:lnTo>
                  <a:lnTo>
                    <a:pt x="0" y="26"/>
                  </a:lnTo>
                  <a:lnTo>
                    <a:pt x="6" y="31"/>
                  </a:lnTo>
                  <a:lnTo>
                    <a:pt x="10" y="27"/>
                  </a:lnTo>
                  <a:lnTo>
                    <a:pt x="13" y="23"/>
                  </a:lnTo>
                  <a:lnTo>
                    <a:pt x="16" y="20"/>
                  </a:lnTo>
                  <a:lnTo>
                    <a:pt x="20" y="17"/>
                  </a:lnTo>
                  <a:lnTo>
                    <a:pt x="23" y="14"/>
                  </a:lnTo>
                  <a:lnTo>
                    <a:pt x="27" y="11"/>
                  </a:lnTo>
                  <a:lnTo>
                    <a:pt x="30" y="8"/>
                  </a:lnTo>
                  <a:lnTo>
                    <a:pt x="36" y="5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5" name="Freeform 1058"/>
            <p:cNvSpPr>
              <a:spLocks/>
            </p:cNvSpPr>
            <p:nvPr/>
          </p:nvSpPr>
          <p:spPr bwMode="auto">
            <a:xfrm>
              <a:off x="7813106" y="5168807"/>
              <a:ext cx="44480" cy="31120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27" y="3"/>
                </a:cxn>
                <a:cxn ang="0">
                  <a:pos x="23" y="5"/>
                </a:cxn>
                <a:cxn ang="0">
                  <a:pos x="19" y="8"/>
                </a:cxn>
                <a:cxn ang="0">
                  <a:pos x="14" y="11"/>
                </a:cxn>
                <a:cxn ang="0">
                  <a:pos x="12" y="16"/>
                </a:cxn>
                <a:cxn ang="0">
                  <a:pos x="7" y="18"/>
                </a:cxn>
                <a:cxn ang="0">
                  <a:pos x="4" y="23"/>
                </a:cxn>
                <a:cxn ang="0">
                  <a:pos x="0" y="26"/>
                </a:cxn>
                <a:cxn ang="0">
                  <a:pos x="6" y="31"/>
                </a:cxn>
                <a:cxn ang="0">
                  <a:pos x="10" y="27"/>
                </a:cxn>
                <a:cxn ang="0">
                  <a:pos x="13" y="23"/>
                </a:cxn>
                <a:cxn ang="0">
                  <a:pos x="16" y="20"/>
                </a:cxn>
                <a:cxn ang="0">
                  <a:pos x="20" y="17"/>
                </a:cxn>
                <a:cxn ang="0">
                  <a:pos x="23" y="14"/>
                </a:cxn>
                <a:cxn ang="0">
                  <a:pos x="27" y="11"/>
                </a:cxn>
                <a:cxn ang="0">
                  <a:pos x="30" y="8"/>
                </a:cxn>
                <a:cxn ang="0">
                  <a:pos x="36" y="5"/>
                </a:cxn>
                <a:cxn ang="0">
                  <a:pos x="32" y="0"/>
                </a:cxn>
              </a:cxnLst>
              <a:rect l="0" t="0" r="r" b="b"/>
              <a:pathLst>
                <a:path w="36" h="31">
                  <a:moveTo>
                    <a:pt x="32" y="0"/>
                  </a:moveTo>
                  <a:lnTo>
                    <a:pt x="27" y="3"/>
                  </a:lnTo>
                  <a:lnTo>
                    <a:pt x="23" y="5"/>
                  </a:lnTo>
                  <a:lnTo>
                    <a:pt x="19" y="8"/>
                  </a:lnTo>
                  <a:lnTo>
                    <a:pt x="14" y="11"/>
                  </a:lnTo>
                  <a:lnTo>
                    <a:pt x="12" y="16"/>
                  </a:lnTo>
                  <a:lnTo>
                    <a:pt x="7" y="18"/>
                  </a:lnTo>
                  <a:lnTo>
                    <a:pt x="4" y="23"/>
                  </a:lnTo>
                  <a:lnTo>
                    <a:pt x="0" y="26"/>
                  </a:lnTo>
                  <a:lnTo>
                    <a:pt x="6" y="31"/>
                  </a:lnTo>
                  <a:lnTo>
                    <a:pt x="10" y="27"/>
                  </a:lnTo>
                  <a:lnTo>
                    <a:pt x="13" y="23"/>
                  </a:lnTo>
                  <a:lnTo>
                    <a:pt x="16" y="20"/>
                  </a:lnTo>
                  <a:lnTo>
                    <a:pt x="20" y="17"/>
                  </a:lnTo>
                  <a:lnTo>
                    <a:pt x="23" y="14"/>
                  </a:lnTo>
                  <a:lnTo>
                    <a:pt x="27" y="11"/>
                  </a:lnTo>
                  <a:lnTo>
                    <a:pt x="30" y="8"/>
                  </a:lnTo>
                  <a:lnTo>
                    <a:pt x="36" y="5"/>
                  </a:lnTo>
                  <a:lnTo>
                    <a:pt x="32" y="0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6" name="Freeform 1059"/>
            <p:cNvSpPr>
              <a:spLocks/>
            </p:cNvSpPr>
            <p:nvPr/>
          </p:nvSpPr>
          <p:spPr bwMode="auto">
            <a:xfrm>
              <a:off x="7853543" y="5140699"/>
              <a:ext cx="66046" cy="33128"/>
            </a:xfrm>
            <a:custGeom>
              <a:avLst/>
              <a:gdLst/>
              <a:ahLst/>
              <a:cxnLst>
                <a:cxn ang="0">
                  <a:pos x="52" y="0"/>
                </a:cxn>
                <a:cxn ang="0">
                  <a:pos x="45" y="3"/>
                </a:cxn>
                <a:cxn ang="0">
                  <a:pos x="39" y="6"/>
                </a:cxn>
                <a:cxn ang="0">
                  <a:pos x="33" y="10"/>
                </a:cxn>
                <a:cxn ang="0">
                  <a:pos x="26" y="13"/>
                </a:cxn>
                <a:cxn ang="0">
                  <a:pos x="19" y="18"/>
                </a:cxn>
                <a:cxn ang="0">
                  <a:pos x="11" y="22"/>
                </a:cxn>
                <a:cxn ang="0">
                  <a:pos x="6" y="25"/>
                </a:cxn>
                <a:cxn ang="0">
                  <a:pos x="0" y="28"/>
                </a:cxn>
                <a:cxn ang="0">
                  <a:pos x="4" y="33"/>
                </a:cxn>
                <a:cxn ang="0">
                  <a:pos x="10" y="31"/>
                </a:cxn>
                <a:cxn ang="0">
                  <a:pos x="16" y="28"/>
                </a:cxn>
                <a:cxn ang="0">
                  <a:pos x="21" y="23"/>
                </a:cxn>
                <a:cxn ang="0">
                  <a:pos x="30" y="20"/>
                </a:cxn>
                <a:cxn ang="0">
                  <a:pos x="36" y="16"/>
                </a:cxn>
                <a:cxn ang="0">
                  <a:pos x="42" y="12"/>
                </a:cxn>
                <a:cxn ang="0">
                  <a:pos x="49" y="9"/>
                </a:cxn>
                <a:cxn ang="0">
                  <a:pos x="53" y="6"/>
                </a:cxn>
                <a:cxn ang="0">
                  <a:pos x="52" y="0"/>
                </a:cxn>
              </a:cxnLst>
              <a:rect l="0" t="0" r="r" b="b"/>
              <a:pathLst>
                <a:path w="53" h="33">
                  <a:moveTo>
                    <a:pt x="52" y="0"/>
                  </a:moveTo>
                  <a:lnTo>
                    <a:pt x="45" y="3"/>
                  </a:lnTo>
                  <a:lnTo>
                    <a:pt x="39" y="6"/>
                  </a:lnTo>
                  <a:lnTo>
                    <a:pt x="33" y="10"/>
                  </a:lnTo>
                  <a:lnTo>
                    <a:pt x="26" y="13"/>
                  </a:lnTo>
                  <a:lnTo>
                    <a:pt x="19" y="18"/>
                  </a:lnTo>
                  <a:lnTo>
                    <a:pt x="11" y="22"/>
                  </a:lnTo>
                  <a:lnTo>
                    <a:pt x="6" y="25"/>
                  </a:lnTo>
                  <a:lnTo>
                    <a:pt x="0" y="28"/>
                  </a:lnTo>
                  <a:lnTo>
                    <a:pt x="4" y="33"/>
                  </a:lnTo>
                  <a:lnTo>
                    <a:pt x="10" y="31"/>
                  </a:lnTo>
                  <a:lnTo>
                    <a:pt x="16" y="28"/>
                  </a:lnTo>
                  <a:lnTo>
                    <a:pt x="21" y="23"/>
                  </a:lnTo>
                  <a:lnTo>
                    <a:pt x="30" y="20"/>
                  </a:lnTo>
                  <a:lnTo>
                    <a:pt x="36" y="16"/>
                  </a:lnTo>
                  <a:lnTo>
                    <a:pt x="42" y="12"/>
                  </a:lnTo>
                  <a:lnTo>
                    <a:pt x="49" y="9"/>
                  </a:lnTo>
                  <a:lnTo>
                    <a:pt x="53" y="6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7" name="Freeform 1060"/>
            <p:cNvSpPr>
              <a:spLocks/>
            </p:cNvSpPr>
            <p:nvPr/>
          </p:nvSpPr>
          <p:spPr bwMode="auto">
            <a:xfrm>
              <a:off x="7853543" y="5140699"/>
              <a:ext cx="66046" cy="33128"/>
            </a:xfrm>
            <a:custGeom>
              <a:avLst/>
              <a:gdLst/>
              <a:ahLst/>
              <a:cxnLst>
                <a:cxn ang="0">
                  <a:pos x="52" y="0"/>
                </a:cxn>
                <a:cxn ang="0">
                  <a:pos x="45" y="3"/>
                </a:cxn>
                <a:cxn ang="0">
                  <a:pos x="39" y="6"/>
                </a:cxn>
                <a:cxn ang="0">
                  <a:pos x="33" y="10"/>
                </a:cxn>
                <a:cxn ang="0">
                  <a:pos x="26" y="13"/>
                </a:cxn>
                <a:cxn ang="0">
                  <a:pos x="19" y="18"/>
                </a:cxn>
                <a:cxn ang="0">
                  <a:pos x="11" y="22"/>
                </a:cxn>
                <a:cxn ang="0">
                  <a:pos x="6" y="25"/>
                </a:cxn>
                <a:cxn ang="0">
                  <a:pos x="0" y="28"/>
                </a:cxn>
                <a:cxn ang="0">
                  <a:pos x="4" y="33"/>
                </a:cxn>
                <a:cxn ang="0">
                  <a:pos x="10" y="31"/>
                </a:cxn>
                <a:cxn ang="0">
                  <a:pos x="16" y="28"/>
                </a:cxn>
                <a:cxn ang="0">
                  <a:pos x="21" y="23"/>
                </a:cxn>
                <a:cxn ang="0">
                  <a:pos x="30" y="20"/>
                </a:cxn>
                <a:cxn ang="0">
                  <a:pos x="36" y="16"/>
                </a:cxn>
                <a:cxn ang="0">
                  <a:pos x="42" y="12"/>
                </a:cxn>
                <a:cxn ang="0">
                  <a:pos x="49" y="9"/>
                </a:cxn>
                <a:cxn ang="0">
                  <a:pos x="53" y="6"/>
                </a:cxn>
                <a:cxn ang="0">
                  <a:pos x="52" y="0"/>
                </a:cxn>
              </a:cxnLst>
              <a:rect l="0" t="0" r="r" b="b"/>
              <a:pathLst>
                <a:path w="53" h="33">
                  <a:moveTo>
                    <a:pt x="52" y="0"/>
                  </a:moveTo>
                  <a:lnTo>
                    <a:pt x="45" y="3"/>
                  </a:lnTo>
                  <a:lnTo>
                    <a:pt x="39" y="6"/>
                  </a:lnTo>
                  <a:lnTo>
                    <a:pt x="33" y="10"/>
                  </a:lnTo>
                  <a:lnTo>
                    <a:pt x="26" y="13"/>
                  </a:lnTo>
                  <a:lnTo>
                    <a:pt x="19" y="18"/>
                  </a:lnTo>
                  <a:lnTo>
                    <a:pt x="11" y="22"/>
                  </a:lnTo>
                  <a:lnTo>
                    <a:pt x="6" y="25"/>
                  </a:lnTo>
                  <a:lnTo>
                    <a:pt x="0" y="28"/>
                  </a:lnTo>
                  <a:lnTo>
                    <a:pt x="4" y="33"/>
                  </a:lnTo>
                  <a:lnTo>
                    <a:pt x="10" y="31"/>
                  </a:lnTo>
                  <a:lnTo>
                    <a:pt x="16" y="28"/>
                  </a:lnTo>
                  <a:lnTo>
                    <a:pt x="21" y="23"/>
                  </a:lnTo>
                  <a:lnTo>
                    <a:pt x="30" y="20"/>
                  </a:lnTo>
                  <a:lnTo>
                    <a:pt x="36" y="16"/>
                  </a:lnTo>
                  <a:lnTo>
                    <a:pt x="42" y="12"/>
                  </a:lnTo>
                  <a:lnTo>
                    <a:pt x="49" y="9"/>
                  </a:lnTo>
                  <a:lnTo>
                    <a:pt x="53" y="6"/>
                  </a:lnTo>
                  <a:lnTo>
                    <a:pt x="52" y="0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8" name="Freeform 1061"/>
            <p:cNvSpPr>
              <a:spLocks/>
            </p:cNvSpPr>
            <p:nvPr/>
          </p:nvSpPr>
          <p:spPr bwMode="auto">
            <a:xfrm>
              <a:off x="7918241" y="5120621"/>
              <a:ext cx="48524" cy="26100"/>
            </a:xfrm>
            <a:custGeom>
              <a:avLst/>
              <a:gdLst/>
              <a:ahLst/>
              <a:cxnLst>
                <a:cxn ang="0">
                  <a:pos x="36" y="0"/>
                </a:cxn>
                <a:cxn ang="0">
                  <a:pos x="0" y="20"/>
                </a:cxn>
                <a:cxn ang="0">
                  <a:pos x="1" y="26"/>
                </a:cxn>
                <a:cxn ang="0">
                  <a:pos x="39" y="6"/>
                </a:cxn>
                <a:cxn ang="0">
                  <a:pos x="36" y="0"/>
                </a:cxn>
              </a:cxnLst>
              <a:rect l="0" t="0" r="r" b="b"/>
              <a:pathLst>
                <a:path w="39" h="26">
                  <a:moveTo>
                    <a:pt x="36" y="0"/>
                  </a:moveTo>
                  <a:lnTo>
                    <a:pt x="0" y="20"/>
                  </a:lnTo>
                  <a:lnTo>
                    <a:pt x="1" y="26"/>
                  </a:lnTo>
                  <a:lnTo>
                    <a:pt x="39" y="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9" name="Freeform 1062"/>
            <p:cNvSpPr>
              <a:spLocks/>
            </p:cNvSpPr>
            <p:nvPr/>
          </p:nvSpPr>
          <p:spPr bwMode="auto">
            <a:xfrm>
              <a:off x="7918241" y="5120621"/>
              <a:ext cx="48524" cy="26100"/>
            </a:xfrm>
            <a:custGeom>
              <a:avLst/>
              <a:gdLst/>
              <a:ahLst/>
              <a:cxnLst>
                <a:cxn ang="0">
                  <a:pos x="36" y="0"/>
                </a:cxn>
                <a:cxn ang="0">
                  <a:pos x="0" y="20"/>
                </a:cxn>
                <a:cxn ang="0">
                  <a:pos x="1" y="26"/>
                </a:cxn>
                <a:cxn ang="0">
                  <a:pos x="39" y="6"/>
                </a:cxn>
                <a:cxn ang="0">
                  <a:pos x="36" y="0"/>
                </a:cxn>
              </a:cxnLst>
              <a:rect l="0" t="0" r="r" b="b"/>
              <a:pathLst>
                <a:path w="39" h="26">
                  <a:moveTo>
                    <a:pt x="36" y="0"/>
                  </a:moveTo>
                  <a:lnTo>
                    <a:pt x="0" y="20"/>
                  </a:lnTo>
                  <a:lnTo>
                    <a:pt x="1" y="26"/>
                  </a:lnTo>
                  <a:lnTo>
                    <a:pt x="39" y="6"/>
                  </a:lnTo>
                  <a:lnTo>
                    <a:pt x="36" y="0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80" name="Freeform 1063"/>
            <p:cNvSpPr>
              <a:spLocks/>
            </p:cNvSpPr>
            <p:nvPr/>
          </p:nvSpPr>
          <p:spPr bwMode="auto">
            <a:xfrm>
              <a:off x="7962720" y="5104560"/>
              <a:ext cx="39089" cy="22085"/>
            </a:xfrm>
            <a:custGeom>
              <a:avLst/>
              <a:gdLst/>
              <a:ahLst/>
              <a:cxnLst>
                <a:cxn ang="0">
                  <a:pos x="30" y="3"/>
                </a:cxn>
                <a:cxn ang="0">
                  <a:pos x="27" y="0"/>
                </a:cxn>
                <a:cxn ang="0">
                  <a:pos x="0" y="16"/>
                </a:cxn>
                <a:cxn ang="0">
                  <a:pos x="3" y="22"/>
                </a:cxn>
                <a:cxn ang="0">
                  <a:pos x="32" y="6"/>
                </a:cxn>
                <a:cxn ang="0">
                  <a:pos x="30" y="3"/>
                </a:cxn>
              </a:cxnLst>
              <a:rect l="0" t="0" r="r" b="b"/>
              <a:pathLst>
                <a:path w="32" h="22">
                  <a:moveTo>
                    <a:pt x="30" y="3"/>
                  </a:moveTo>
                  <a:lnTo>
                    <a:pt x="27" y="0"/>
                  </a:lnTo>
                  <a:lnTo>
                    <a:pt x="0" y="16"/>
                  </a:lnTo>
                  <a:lnTo>
                    <a:pt x="3" y="22"/>
                  </a:lnTo>
                  <a:lnTo>
                    <a:pt x="32" y="6"/>
                  </a:lnTo>
                  <a:lnTo>
                    <a:pt x="30" y="3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81" name="Freeform 1064"/>
            <p:cNvSpPr>
              <a:spLocks/>
            </p:cNvSpPr>
            <p:nvPr/>
          </p:nvSpPr>
          <p:spPr bwMode="auto">
            <a:xfrm>
              <a:off x="7962720" y="5104560"/>
              <a:ext cx="39089" cy="22085"/>
            </a:xfrm>
            <a:custGeom>
              <a:avLst/>
              <a:gdLst/>
              <a:ahLst/>
              <a:cxnLst>
                <a:cxn ang="0">
                  <a:pos x="30" y="3"/>
                </a:cxn>
                <a:cxn ang="0">
                  <a:pos x="27" y="0"/>
                </a:cxn>
                <a:cxn ang="0">
                  <a:pos x="0" y="16"/>
                </a:cxn>
                <a:cxn ang="0">
                  <a:pos x="3" y="22"/>
                </a:cxn>
                <a:cxn ang="0">
                  <a:pos x="32" y="6"/>
                </a:cxn>
                <a:cxn ang="0">
                  <a:pos x="30" y="3"/>
                </a:cxn>
              </a:cxnLst>
              <a:rect l="0" t="0" r="r" b="b"/>
              <a:pathLst>
                <a:path w="32" h="22">
                  <a:moveTo>
                    <a:pt x="30" y="3"/>
                  </a:moveTo>
                  <a:lnTo>
                    <a:pt x="27" y="0"/>
                  </a:lnTo>
                  <a:lnTo>
                    <a:pt x="0" y="16"/>
                  </a:lnTo>
                  <a:lnTo>
                    <a:pt x="3" y="22"/>
                  </a:lnTo>
                  <a:lnTo>
                    <a:pt x="32" y="6"/>
                  </a:lnTo>
                  <a:lnTo>
                    <a:pt x="30" y="3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82" name="Freeform 1065"/>
            <p:cNvSpPr>
              <a:spLocks/>
            </p:cNvSpPr>
            <p:nvPr/>
          </p:nvSpPr>
          <p:spPr bwMode="auto">
            <a:xfrm>
              <a:off x="7856238" y="4687958"/>
              <a:ext cx="83568" cy="9135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91"/>
                </a:cxn>
                <a:cxn ang="0">
                  <a:pos x="4" y="89"/>
                </a:cxn>
                <a:cxn ang="0">
                  <a:pos x="5" y="88"/>
                </a:cxn>
                <a:cxn ang="0">
                  <a:pos x="7" y="85"/>
                </a:cxn>
                <a:cxn ang="0">
                  <a:pos x="8" y="83"/>
                </a:cxn>
                <a:cxn ang="0">
                  <a:pos x="10" y="82"/>
                </a:cxn>
                <a:cxn ang="0">
                  <a:pos x="13" y="81"/>
                </a:cxn>
                <a:cxn ang="0">
                  <a:pos x="14" y="79"/>
                </a:cxn>
                <a:cxn ang="0">
                  <a:pos x="16" y="78"/>
                </a:cxn>
                <a:cxn ang="0">
                  <a:pos x="17" y="76"/>
                </a:cxn>
                <a:cxn ang="0">
                  <a:pos x="20" y="75"/>
                </a:cxn>
                <a:cxn ang="0">
                  <a:pos x="21" y="73"/>
                </a:cxn>
                <a:cxn ang="0">
                  <a:pos x="23" y="72"/>
                </a:cxn>
                <a:cxn ang="0">
                  <a:pos x="26" y="71"/>
                </a:cxn>
                <a:cxn ang="0">
                  <a:pos x="27" y="69"/>
                </a:cxn>
                <a:cxn ang="0">
                  <a:pos x="29" y="69"/>
                </a:cxn>
                <a:cxn ang="0">
                  <a:pos x="31" y="68"/>
                </a:cxn>
                <a:cxn ang="0">
                  <a:pos x="33" y="66"/>
                </a:cxn>
                <a:cxn ang="0">
                  <a:pos x="36" y="66"/>
                </a:cxn>
                <a:cxn ang="0">
                  <a:pos x="37" y="65"/>
                </a:cxn>
                <a:cxn ang="0">
                  <a:pos x="39" y="65"/>
                </a:cxn>
                <a:cxn ang="0">
                  <a:pos x="42" y="63"/>
                </a:cxn>
                <a:cxn ang="0">
                  <a:pos x="43" y="63"/>
                </a:cxn>
                <a:cxn ang="0">
                  <a:pos x="46" y="62"/>
                </a:cxn>
                <a:cxn ang="0">
                  <a:pos x="49" y="62"/>
                </a:cxn>
                <a:cxn ang="0">
                  <a:pos x="50" y="62"/>
                </a:cxn>
                <a:cxn ang="0">
                  <a:pos x="53" y="62"/>
                </a:cxn>
                <a:cxn ang="0">
                  <a:pos x="55" y="60"/>
                </a:cxn>
                <a:cxn ang="0">
                  <a:pos x="57" y="60"/>
                </a:cxn>
                <a:cxn ang="0">
                  <a:pos x="60" y="60"/>
                </a:cxn>
                <a:cxn ang="0">
                  <a:pos x="62" y="60"/>
                </a:cxn>
                <a:cxn ang="0">
                  <a:pos x="65" y="60"/>
                </a:cxn>
                <a:cxn ang="0">
                  <a:pos x="67" y="60"/>
                </a:cxn>
                <a:cxn ang="0">
                  <a:pos x="0" y="0"/>
                </a:cxn>
              </a:cxnLst>
              <a:rect l="0" t="0" r="r" b="b"/>
              <a:pathLst>
                <a:path w="67" h="91">
                  <a:moveTo>
                    <a:pt x="0" y="0"/>
                  </a:moveTo>
                  <a:lnTo>
                    <a:pt x="3" y="91"/>
                  </a:lnTo>
                  <a:lnTo>
                    <a:pt x="4" y="89"/>
                  </a:lnTo>
                  <a:lnTo>
                    <a:pt x="5" y="88"/>
                  </a:lnTo>
                  <a:lnTo>
                    <a:pt x="7" y="85"/>
                  </a:lnTo>
                  <a:lnTo>
                    <a:pt x="8" y="83"/>
                  </a:lnTo>
                  <a:lnTo>
                    <a:pt x="10" y="82"/>
                  </a:lnTo>
                  <a:lnTo>
                    <a:pt x="13" y="81"/>
                  </a:lnTo>
                  <a:lnTo>
                    <a:pt x="14" y="79"/>
                  </a:lnTo>
                  <a:lnTo>
                    <a:pt x="16" y="78"/>
                  </a:lnTo>
                  <a:lnTo>
                    <a:pt x="17" y="76"/>
                  </a:lnTo>
                  <a:lnTo>
                    <a:pt x="20" y="75"/>
                  </a:lnTo>
                  <a:lnTo>
                    <a:pt x="21" y="73"/>
                  </a:lnTo>
                  <a:lnTo>
                    <a:pt x="23" y="72"/>
                  </a:lnTo>
                  <a:lnTo>
                    <a:pt x="26" y="71"/>
                  </a:lnTo>
                  <a:lnTo>
                    <a:pt x="27" y="69"/>
                  </a:lnTo>
                  <a:lnTo>
                    <a:pt x="29" y="69"/>
                  </a:lnTo>
                  <a:lnTo>
                    <a:pt x="31" y="68"/>
                  </a:lnTo>
                  <a:lnTo>
                    <a:pt x="33" y="66"/>
                  </a:lnTo>
                  <a:lnTo>
                    <a:pt x="36" y="66"/>
                  </a:lnTo>
                  <a:lnTo>
                    <a:pt x="37" y="65"/>
                  </a:lnTo>
                  <a:lnTo>
                    <a:pt x="39" y="65"/>
                  </a:lnTo>
                  <a:lnTo>
                    <a:pt x="42" y="63"/>
                  </a:lnTo>
                  <a:lnTo>
                    <a:pt x="43" y="63"/>
                  </a:lnTo>
                  <a:lnTo>
                    <a:pt x="46" y="62"/>
                  </a:lnTo>
                  <a:lnTo>
                    <a:pt x="49" y="62"/>
                  </a:lnTo>
                  <a:lnTo>
                    <a:pt x="50" y="62"/>
                  </a:lnTo>
                  <a:lnTo>
                    <a:pt x="53" y="62"/>
                  </a:lnTo>
                  <a:lnTo>
                    <a:pt x="55" y="60"/>
                  </a:lnTo>
                  <a:lnTo>
                    <a:pt x="57" y="60"/>
                  </a:lnTo>
                  <a:lnTo>
                    <a:pt x="60" y="60"/>
                  </a:lnTo>
                  <a:lnTo>
                    <a:pt x="62" y="60"/>
                  </a:lnTo>
                  <a:lnTo>
                    <a:pt x="65" y="60"/>
                  </a:lnTo>
                  <a:lnTo>
                    <a:pt x="67" y="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83" name="Freeform 1066"/>
            <p:cNvSpPr>
              <a:spLocks/>
            </p:cNvSpPr>
            <p:nvPr/>
          </p:nvSpPr>
          <p:spPr bwMode="auto">
            <a:xfrm>
              <a:off x="7702580" y="5049348"/>
              <a:ext cx="113222" cy="70270"/>
            </a:xfrm>
            <a:custGeom>
              <a:avLst/>
              <a:gdLst/>
              <a:ahLst/>
              <a:cxnLst>
                <a:cxn ang="0">
                  <a:pos x="91" y="70"/>
                </a:cxn>
                <a:cxn ang="0">
                  <a:pos x="30" y="0"/>
                </a:cxn>
                <a:cxn ang="0">
                  <a:pos x="30" y="3"/>
                </a:cxn>
                <a:cxn ang="0">
                  <a:pos x="30" y="6"/>
                </a:cxn>
                <a:cxn ang="0">
                  <a:pos x="30" y="8"/>
                </a:cxn>
                <a:cxn ang="0">
                  <a:pos x="30" y="10"/>
                </a:cxn>
                <a:cxn ang="0">
                  <a:pos x="30" y="13"/>
                </a:cxn>
                <a:cxn ang="0">
                  <a:pos x="30" y="15"/>
                </a:cxn>
                <a:cxn ang="0">
                  <a:pos x="28" y="18"/>
                </a:cxn>
                <a:cxn ang="0">
                  <a:pos x="28" y="19"/>
                </a:cxn>
                <a:cxn ang="0">
                  <a:pos x="28" y="22"/>
                </a:cxn>
                <a:cxn ang="0">
                  <a:pos x="27" y="25"/>
                </a:cxn>
                <a:cxn ang="0">
                  <a:pos x="27" y="26"/>
                </a:cxn>
                <a:cxn ang="0">
                  <a:pos x="26" y="29"/>
                </a:cxn>
                <a:cxn ang="0">
                  <a:pos x="26" y="31"/>
                </a:cxn>
                <a:cxn ang="0">
                  <a:pos x="24" y="34"/>
                </a:cxn>
                <a:cxn ang="0">
                  <a:pos x="24" y="35"/>
                </a:cxn>
                <a:cxn ang="0">
                  <a:pos x="23" y="36"/>
                </a:cxn>
                <a:cxn ang="0">
                  <a:pos x="21" y="39"/>
                </a:cxn>
                <a:cxn ang="0">
                  <a:pos x="21" y="41"/>
                </a:cxn>
                <a:cxn ang="0">
                  <a:pos x="20" y="44"/>
                </a:cxn>
                <a:cxn ang="0">
                  <a:pos x="18" y="45"/>
                </a:cxn>
                <a:cxn ang="0">
                  <a:pos x="17" y="47"/>
                </a:cxn>
                <a:cxn ang="0">
                  <a:pos x="15" y="48"/>
                </a:cxn>
                <a:cxn ang="0">
                  <a:pos x="14" y="51"/>
                </a:cxn>
                <a:cxn ang="0">
                  <a:pos x="13" y="52"/>
                </a:cxn>
                <a:cxn ang="0">
                  <a:pos x="11" y="54"/>
                </a:cxn>
                <a:cxn ang="0">
                  <a:pos x="10" y="55"/>
                </a:cxn>
                <a:cxn ang="0">
                  <a:pos x="8" y="58"/>
                </a:cxn>
                <a:cxn ang="0">
                  <a:pos x="7" y="60"/>
                </a:cxn>
                <a:cxn ang="0">
                  <a:pos x="5" y="61"/>
                </a:cxn>
                <a:cxn ang="0">
                  <a:pos x="2" y="62"/>
                </a:cxn>
                <a:cxn ang="0">
                  <a:pos x="1" y="64"/>
                </a:cxn>
                <a:cxn ang="0">
                  <a:pos x="0" y="65"/>
                </a:cxn>
                <a:cxn ang="0">
                  <a:pos x="91" y="70"/>
                </a:cxn>
              </a:cxnLst>
              <a:rect l="0" t="0" r="r" b="b"/>
              <a:pathLst>
                <a:path w="91" h="70">
                  <a:moveTo>
                    <a:pt x="91" y="70"/>
                  </a:moveTo>
                  <a:lnTo>
                    <a:pt x="30" y="0"/>
                  </a:lnTo>
                  <a:lnTo>
                    <a:pt x="30" y="3"/>
                  </a:lnTo>
                  <a:lnTo>
                    <a:pt x="30" y="6"/>
                  </a:lnTo>
                  <a:lnTo>
                    <a:pt x="30" y="8"/>
                  </a:lnTo>
                  <a:lnTo>
                    <a:pt x="30" y="10"/>
                  </a:lnTo>
                  <a:lnTo>
                    <a:pt x="30" y="13"/>
                  </a:lnTo>
                  <a:lnTo>
                    <a:pt x="30" y="15"/>
                  </a:lnTo>
                  <a:lnTo>
                    <a:pt x="28" y="18"/>
                  </a:lnTo>
                  <a:lnTo>
                    <a:pt x="28" y="19"/>
                  </a:lnTo>
                  <a:lnTo>
                    <a:pt x="28" y="22"/>
                  </a:lnTo>
                  <a:lnTo>
                    <a:pt x="27" y="25"/>
                  </a:lnTo>
                  <a:lnTo>
                    <a:pt x="27" y="26"/>
                  </a:lnTo>
                  <a:lnTo>
                    <a:pt x="26" y="29"/>
                  </a:lnTo>
                  <a:lnTo>
                    <a:pt x="26" y="31"/>
                  </a:lnTo>
                  <a:lnTo>
                    <a:pt x="24" y="34"/>
                  </a:lnTo>
                  <a:lnTo>
                    <a:pt x="24" y="35"/>
                  </a:lnTo>
                  <a:lnTo>
                    <a:pt x="23" y="36"/>
                  </a:lnTo>
                  <a:lnTo>
                    <a:pt x="21" y="39"/>
                  </a:lnTo>
                  <a:lnTo>
                    <a:pt x="21" y="41"/>
                  </a:lnTo>
                  <a:lnTo>
                    <a:pt x="20" y="44"/>
                  </a:lnTo>
                  <a:lnTo>
                    <a:pt x="18" y="45"/>
                  </a:lnTo>
                  <a:lnTo>
                    <a:pt x="17" y="47"/>
                  </a:lnTo>
                  <a:lnTo>
                    <a:pt x="15" y="48"/>
                  </a:lnTo>
                  <a:lnTo>
                    <a:pt x="14" y="51"/>
                  </a:lnTo>
                  <a:lnTo>
                    <a:pt x="13" y="52"/>
                  </a:lnTo>
                  <a:lnTo>
                    <a:pt x="11" y="54"/>
                  </a:lnTo>
                  <a:lnTo>
                    <a:pt x="10" y="55"/>
                  </a:lnTo>
                  <a:lnTo>
                    <a:pt x="8" y="58"/>
                  </a:lnTo>
                  <a:lnTo>
                    <a:pt x="7" y="60"/>
                  </a:lnTo>
                  <a:lnTo>
                    <a:pt x="5" y="61"/>
                  </a:lnTo>
                  <a:lnTo>
                    <a:pt x="2" y="62"/>
                  </a:lnTo>
                  <a:lnTo>
                    <a:pt x="1" y="64"/>
                  </a:lnTo>
                  <a:lnTo>
                    <a:pt x="0" y="65"/>
                  </a:lnTo>
                  <a:lnTo>
                    <a:pt x="91" y="7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84" name="Freeform 1068"/>
            <p:cNvSpPr>
              <a:spLocks/>
            </p:cNvSpPr>
            <p:nvPr/>
          </p:nvSpPr>
          <p:spPr bwMode="auto">
            <a:xfrm>
              <a:off x="7658100" y="4626722"/>
              <a:ext cx="21566" cy="10039"/>
            </a:xfrm>
            <a:custGeom>
              <a:avLst/>
              <a:gdLst/>
              <a:ahLst/>
              <a:cxnLst>
                <a:cxn ang="0">
                  <a:pos x="1" y="10"/>
                </a:cxn>
                <a:cxn ang="0">
                  <a:pos x="0" y="7"/>
                </a:cxn>
                <a:cxn ang="0">
                  <a:pos x="17" y="0"/>
                </a:cxn>
                <a:cxn ang="0">
                  <a:pos x="18" y="3"/>
                </a:cxn>
                <a:cxn ang="0">
                  <a:pos x="1" y="10"/>
                </a:cxn>
              </a:cxnLst>
              <a:rect l="0" t="0" r="r" b="b"/>
              <a:pathLst>
                <a:path w="18" h="10">
                  <a:moveTo>
                    <a:pt x="1" y="10"/>
                  </a:moveTo>
                  <a:lnTo>
                    <a:pt x="0" y="7"/>
                  </a:lnTo>
                  <a:lnTo>
                    <a:pt x="17" y="0"/>
                  </a:lnTo>
                  <a:lnTo>
                    <a:pt x="18" y="3"/>
                  </a:lnTo>
                  <a:lnTo>
                    <a:pt x="1" y="10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85" name="Freeform 1069"/>
            <p:cNvSpPr>
              <a:spLocks/>
            </p:cNvSpPr>
            <p:nvPr/>
          </p:nvSpPr>
          <p:spPr bwMode="auto">
            <a:xfrm>
              <a:off x="7658100" y="4626722"/>
              <a:ext cx="21566" cy="10039"/>
            </a:xfrm>
            <a:custGeom>
              <a:avLst/>
              <a:gdLst/>
              <a:ahLst/>
              <a:cxnLst>
                <a:cxn ang="0">
                  <a:pos x="1" y="10"/>
                </a:cxn>
                <a:cxn ang="0">
                  <a:pos x="0" y="7"/>
                </a:cxn>
                <a:cxn ang="0">
                  <a:pos x="17" y="0"/>
                </a:cxn>
                <a:cxn ang="0">
                  <a:pos x="18" y="3"/>
                </a:cxn>
                <a:cxn ang="0">
                  <a:pos x="1" y="10"/>
                </a:cxn>
              </a:cxnLst>
              <a:rect l="0" t="0" r="r" b="b"/>
              <a:pathLst>
                <a:path w="18" h="10">
                  <a:moveTo>
                    <a:pt x="1" y="10"/>
                  </a:moveTo>
                  <a:lnTo>
                    <a:pt x="0" y="7"/>
                  </a:lnTo>
                  <a:lnTo>
                    <a:pt x="17" y="0"/>
                  </a:lnTo>
                  <a:lnTo>
                    <a:pt x="18" y="3"/>
                  </a:lnTo>
                  <a:lnTo>
                    <a:pt x="1" y="10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86" name="Freeform 1070"/>
            <p:cNvSpPr>
              <a:spLocks/>
            </p:cNvSpPr>
            <p:nvPr/>
          </p:nvSpPr>
          <p:spPr bwMode="auto">
            <a:xfrm>
              <a:off x="7679666" y="4622707"/>
              <a:ext cx="4044" cy="7027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" y="1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4" y="4"/>
                </a:cxn>
                <a:cxn ang="0">
                  <a:pos x="3" y="4"/>
                </a:cxn>
                <a:cxn ang="0">
                  <a:pos x="3" y="6"/>
                </a:cxn>
                <a:cxn ang="0">
                  <a:pos x="1" y="7"/>
                </a:cxn>
                <a:cxn ang="0">
                  <a:pos x="1" y="7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4" y="0"/>
                </a:cxn>
              </a:cxnLst>
              <a:rect l="0" t="0" r="r" b="b"/>
              <a:pathLst>
                <a:path w="4" h="7">
                  <a:moveTo>
                    <a:pt x="4" y="0"/>
                  </a:moveTo>
                  <a:lnTo>
                    <a:pt x="4" y="1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4"/>
                  </a:lnTo>
                  <a:lnTo>
                    <a:pt x="3" y="4"/>
                  </a:lnTo>
                  <a:lnTo>
                    <a:pt x="3" y="6"/>
                  </a:lnTo>
                  <a:lnTo>
                    <a:pt x="1" y="7"/>
                  </a:lnTo>
                  <a:lnTo>
                    <a:pt x="1" y="7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1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87" name="Freeform 1071"/>
            <p:cNvSpPr>
              <a:spLocks/>
            </p:cNvSpPr>
            <p:nvPr/>
          </p:nvSpPr>
          <p:spPr bwMode="auto">
            <a:xfrm>
              <a:off x="7679666" y="4622707"/>
              <a:ext cx="4044" cy="7027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" y="1"/>
                </a:cxn>
                <a:cxn ang="0">
                  <a:pos x="4" y="3"/>
                </a:cxn>
                <a:cxn ang="0">
                  <a:pos x="4" y="4"/>
                </a:cxn>
                <a:cxn ang="0">
                  <a:pos x="3" y="4"/>
                </a:cxn>
                <a:cxn ang="0">
                  <a:pos x="3" y="6"/>
                </a:cxn>
                <a:cxn ang="0">
                  <a:pos x="1" y="7"/>
                </a:cxn>
                <a:cxn ang="0">
                  <a:pos x="0" y="4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4" y="0"/>
                </a:cxn>
              </a:cxnLst>
              <a:rect l="0" t="0" r="r" b="b"/>
              <a:pathLst>
                <a:path w="4" h="7">
                  <a:moveTo>
                    <a:pt x="4" y="0"/>
                  </a:moveTo>
                  <a:lnTo>
                    <a:pt x="4" y="1"/>
                  </a:lnTo>
                  <a:lnTo>
                    <a:pt x="4" y="3"/>
                  </a:lnTo>
                  <a:lnTo>
                    <a:pt x="4" y="4"/>
                  </a:lnTo>
                  <a:lnTo>
                    <a:pt x="3" y="4"/>
                  </a:lnTo>
                  <a:lnTo>
                    <a:pt x="3" y="6"/>
                  </a:lnTo>
                  <a:lnTo>
                    <a:pt x="1" y="7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1"/>
                  </a:lnTo>
                  <a:lnTo>
                    <a:pt x="4" y="0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88" name="Freeform 1072"/>
            <p:cNvSpPr>
              <a:spLocks/>
            </p:cNvSpPr>
            <p:nvPr/>
          </p:nvSpPr>
          <p:spPr bwMode="auto">
            <a:xfrm>
              <a:off x="7590706" y="4456066"/>
              <a:ext cx="93004" cy="167645"/>
            </a:xfrm>
            <a:custGeom>
              <a:avLst/>
              <a:gdLst/>
              <a:ahLst/>
              <a:cxnLst>
                <a:cxn ang="0">
                  <a:pos x="71" y="167"/>
                </a:cxn>
                <a:cxn ang="0">
                  <a:pos x="0" y="2"/>
                </a:cxn>
                <a:cxn ang="0">
                  <a:pos x="4" y="0"/>
                </a:cxn>
                <a:cxn ang="0">
                  <a:pos x="75" y="166"/>
                </a:cxn>
                <a:cxn ang="0">
                  <a:pos x="71" y="167"/>
                </a:cxn>
              </a:cxnLst>
              <a:rect l="0" t="0" r="r" b="b"/>
              <a:pathLst>
                <a:path w="75" h="167">
                  <a:moveTo>
                    <a:pt x="71" y="167"/>
                  </a:moveTo>
                  <a:lnTo>
                    <a:pt x="0" y="2"/>
                  </a:lnTo>
                  <a:lnTo>
                    <a:pt x="4" y="0"/>
                  </a:lnTo>
                  <a:lnTo>
                    <a:pt x="75" y="166"/>
                  </a:lnTo>
                  <a:lnTo>
                    <a:pt x="71" y="167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89" name="Freeform 1073"/>
            <p:cNvSpPr>
              <a:spLocks/>
            </p:cNvSpPr>
            <p:nvPr/>
          </p:nvSpPr>
          <p:spPr bwMode="auto">
            <a:xfrm>
              <a:off x="7590706" y="4456066"/>
              <a:ext cx="93004" cy="167645"/>
            </a:xfrm>
            <a:custGeom>
              <a:avLst/>
              <a:gdLst/>
              <a:ahLst/>
              <a:cxnLst>
                <a:cxn ang="0">
                  <a:pos x="71" y="167"/>
                </a:cxn>
                <a:cxn ang="0">
                  <a:pos x="0" y="2"/>
                </a:cxn>
                <a:cxn ang="0">
                  <a:pos x="4" y="0"/>
                </a:cxn>
                <a:cxn ang="0">
                  <a:pos x="75" y="166"/>
                </a:cxn>
                <a:cxn ang="0">
                  <a:pos x="71" y="167"/>
                </a:cxn>
              </a:cxnLst>
              <a:rect l="0" t="0" r="r" b="b"/>
              <a:pathLst>
                <a:path w="75" h="167">
                  <a:moveTo>
                    <a:pt x="71" y="167"/>
                  </a:moveTo>
                  <a:lnTo>
                    <a:pt x="0" y="2"/>
                  </a:lnTo>
                  <a:lnTo>
                    <a:pt x="4" y="0"/>
                  </a:lnTo>
                  <a:lnTo>
                    <a:pt x="75" y="166"/>
                  </a:lnTo>
                  <a:lnTo>
                    <a:pt x="71" y="167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90" name="Freeform 1074"/>
            <p:cNvSpPr>
              <a:spLocks/>
            </p:cNvSpPr>
            <p:nvPr/>
          </p:nvSpPr>
          <p:spPr bwMode="auto">
            <a:xfrm>
              <a:off x="7650013" y="4632745"/>
              <a:ext cx="9436" cy="4015"/>
            </a:xfrm>
            <a:custGeom>
              <a:avLst/>
              <a:gdLst/>
              <a:ahLst/>
              <a:cxnLst>
                <a:cxn ang="0">
                  <a:pos x="7" y="4"/>
                </a:cxn>
                <a:cxn ang="0">
                  <a:pos x="6" y="4"/>
                </a:cxn>
                <a:cxn ang="0">
                  <a:pos x="6" y="4"/>
                </a:cxn>
                <a:cxn ang="0">
                  <a:pos x="4" y="4"/>
                </a:cxn>
                <a:cxn ang="0">
                  <a:pos x="3" y="4"/>
                </a:cxn>
                <a:cxn ang="0">
                  <a:pos x="3" y="4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0" y="1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6" y="1"/>
                </a:cxn>
                <a:cxn ang="0">
                  <a:pos x="6" y="1"/>
                </a:cxn>
                <a:cxn ang="0">
                  <a:pos x="6" y="1"/>
                </a:cxn>
                <a:cxn ang="0">
                  <a:pos x="7" y="4"/>
                </a:cxn>
              </a:cxnLst>
              <a:rect l="0" t="0" r="r" b="b"/>
              <a:pathLst>
                <a:path w="7" h="4">
                  <a:moveTo>
                    <a:pt x="7" y="4"/>
                  </a:moveTo>
                  <a:lnTo>
                    <a:pt x="6" y="4"/>
                  </a:lnTo>
                  <a:lnTo>
                    <a:pt x="6" y="4"/>
                  </a:lnTo>
                  <a:lnTo>
                    <a:pt x="4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1" y="3"/>
                  </a:lnTo>
                  <a:lnTo>
                    <a:pt x="1" y="3"/>
                  </a:lnTo>
                  <a:lnTo>
                    <a:pt x="0" y="1"/>
                  </a:lnTo>
                  <a:lnTo>
                    <a:pt x="4" y="0"/>
                  </a:lnTo>
                  <a:lnTo>
                    <a:pt x="4" y="0"/>
                  </a:lnTo>
                  <a:lnTo>
                    <a:pt x="6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7" y="4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91" name="Freeform 1075"/>
            <p:cNvSpPr>
              <a:spLocks/>
            </p:cNvSpPr>
            <p:nvPr/>
          </p:nvSpPr>
          <p:spPr bwMode="auto">
            <a:xfrm>
              <a:off x="7650013" y="4632745"/>
              <a:ext cx="9436" cy="4015"/>
            </a:xfrm>
            <a:custGeom>
              <a:avLst/>
              <a:gdLst/>
              <a:ahLst/>
              <a:cxnLst>
                <a:cxn ang="0">
                  <a:pos x="7" y="4"/>
                </a:cxn>
                <a:cxn ang="0">
                  <a:pos x="6" y="4"/>
                </a:cxn>
                <a:cxn ang="0">
                  <a:pos x="4" y="4"/>
                </a:cxn>
                <a:cxn ang="0">
                  <a:pos x="3" y="4"/>
                </a:cxn>
                <a:cxn ang="0">
                  <a:pos x="1" y="3"/>
                </a:cxn>
                <a:cxn ang="0">
                  <a:pos x="0" y="1"/>
                </a:cxn>
                <a:cxn ang="0">
                  <a:pos x="4" y="0"/>
                </a:cxn>
                <a:cxn ang="0">
                  <a:pos x="6" y="1"/>
                </a:cxn>
                <a:cxn ang="0">
                  <a:pos x="7" y="4"/>
                </a:cxn>
              </a:cxnLst>
              <a:rect l="0" t="0" r="r" b="b"/>
              <a:pathLst>
                <a:path w="7" h="4">
                  <a:moveTo>
                    <a:pt x="7" y="4"/>
                  </a:moveTo>
                  <a:lnTo>
                    <a:pt x="6" y="4"/>
                  </a:lnTo>
                  <a:lnTo>
                    <a:pt x="4" y="4"/>
                  </a:lnTo>
                  <a:lnTo>
                    <a:pt x="3" y="4"/>
                  </a:lnTo>
                  <a:lnTo>
                    <a:pt x="1" y="3"/>
                  </a:lnTo>
                  <a:lnTo>
                    <a:pt x="0" y="1"/>
                  </a:lnTo>
                  <a:lnTo>
                    <a:pt x="4" y="0"/>
                  </a:lnTo>
                  <a:lnTo>
                    <a:pt x="6" y="1"/>
                  </a:lnTo>
                  <a:lnTo>
                    <a:pt x="7" y="4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92" name="Freeform 1076"/>
            <p:cNvSpPr>
              <a:spLocks/>
            </p:cNvSpPr>
            <p:nvPr/>
          </p:nvSpPr>
          <p:spPr bwMode="auto">
            <a:xfrm>
              <a:off x="7602837" y="4442012"/>
              <a:ext cx="117265" cy="180695"/>
            </a:xfrm>
            <a:custGeom>
              <a:avLst/>
              <a:gdLst/>
              <a:ahLst/>
              <a:cxnLst>
                <a:cxn ang="0">
                  <a:pos x="75" y="180"/>
                </a:cxn>
                <a:cxn ang="0">
                  <a:pos x="91" y="173"/>
                </a:cxn>
                <a:cxn ang="0">
                  <a:pos x="93" y="173"/>
                </a:cxn>
                <a:cxn ang="0">
                  <a:pos x="93" y="173"/>
                </a:cxn>
                <a:cxn ang="0">
                  <a:pos x="93" y="171"/>
                </a:cxn>
                <a:cxn ang="0">
                  <a:pos x="93" y="171"/>
                </a:cxn>
                <a:cxn ang="0">
                  <a:pos x="94" y="170"/>
                </a:cxn>
                <a:cxn ang="0">
                  <a:pos x="94" y="170"/>
                </a:cxn>
                <a:cxn ang="0">
                  <a:pos x="93" y="168"/>
                </a:cxn>
                <a:cxn ang="0">
                  <a:pos x="93" y="168"/>
                </a:cxn>
                <a:cxn ang="0">
                  <a:pos x="22" y="3"/>
                </a:cxn>
                <a:cxn ang="0">
                  <a:pos x="22" y="3"/>
                </a:cxn>
                <a:cxn ang="0">
                  <a:pos x="22" y="1"/>
                </a:cxn>
                <a:cxn ang="0">
                  <a:pos x="22" y="1"/>
                </a:cxn>
                <a:cxn ang="0">
                  <a:pos x="20" y="1"/>
                </a:cxn>
                <a:cxn ang="0">
                  <a:pos x="20" y="1"/>
                </a:cxn>
                <a:cxn ang="0">
                  <a:pos x="20" y="1"/>
                </a:cxn>
                <a:cxn ang="0">
                  <a:pos x="19" y="1"/>
                </a:cxn>
                <a:cxn ang="0">
                  <a:pos x="19" y="0"/>
                </a:cxn>
                <a:cxn ang="0">
                  <a:pos x="2" y="7"/>
                </a:cxn>
                <a:cxn ang="0">
                  <a:pos x="2" y="8"/>
                </a:cxn>
                <a:cxn ang="0">
                  <a:pos x="2" y="8"/>
                </a:cxn>
                <a:cxn ang="0">
                  <a:pos x="0" y="8"/>
                </a:cxn>
                <a:cxn ang="0">
                  <a:pos x="0" y="10"/>
                </a:cxn>
                <a:cxn ang="0">
                  <a:pos x="0" y="10"/>
                </a:cxn>
                <a:cxn ang="0">
                  <a:pos x="0" y="11"/>
                </a:cxn>
                <a:cxn ang="0">
                  <a:pos x="0" y="11"/>
                </a:cxn>
                <a:cxn ang="0">
                  <a:pos x="0" y="11"/>
                </a:cxn>
                <a:cxn ang="0">
                  <a:pos x="71" y="177"/>
                </a:cxn>
                <a:cxn ang="0">
                  <a:pos x="71" y="178"/>
                </a:cxn>
                <a:cxn ang="0">
                  <a:pos x="71" y="180"/>
                </a:cxn>
                <a:cxn ang="0">
                  <a:pos x="72" y="180"/>
                </a:cxn>
                <a:cxn ang="0">
                  <a:pos x="72" y="180"/>
                </a:cxn>
                <a:cxn ang="0">
                  <a:pos x="74" y="180"/>
                </a:cxn>
                <a:cxn ang="0">
                  <a:pos x="74" y="180"/>
                </a:cxn>
                <a:cxn ang="0">
                  <a:pos x="75" y="180"/>
                </a:cxn>
              </a:cxnLst>
              <a:rect l="0" t="0" r="r" b="b"/>
              <a:pathLst>
                <a:path w="94" h="180">
                  <a:moveTo>
                    <a:pt x="75" y="180"/>
                  </a:moveTo>
                  <a:lnTo>
                    <a:pt x="91" y="173"/>
                  </a:lnTo>
                  <a:lnTo>
                    <a:pt x="93" y="173"/>
                  </a:lnTo>
                  <a:lnTo>
                    <a:pt x="93" y="173"/>
                  </a:lnTo>
                  <a:lnTo>
                    <a:pt x="93" y="171"/>
                  </a:lnTo>
                  <a:lnTo>
                    <a:pt x="93" y="171"/>
                  </a:lnTo>
                  <a:lnTo>
                    <a:pt x="94" y="170"/>
                  </a:lnTo>
                  <a:lnTo>
                    <a:pt x="94" y="170"/>
                  </a:lnTo>
                  <a:lnTo>
                    <a:pt x="93" y="168"/>
                  </a:lnTo>
                  <a:lnTo>
                    <a:pt x="93" y="168"/>
                  </a:lnTo>
                  <a:lnTo>
                    <a:pt x="22" y="3"/>
                  </a:lnTo>
                  <a:lnTo>
                    <a:pt x="22" y="3"/>
                  </a:lnTo>
                  <a:lnTo>
                    <a:pt x="22" y="1"/>
                  </a:lnTo>
                  <a:lnTo>
                    <a:pt x="22" y="1"/>
                  </a:lnTo>
                  <a:lnTo>
                    <a:pt x="20" y="1"/>
                  </a:lnTo>
                  <a:lnTo>
                    <a:pt x="20" y="1"/>
                  </a:lnTo>
                  <a:lnTo>
                    <a:pt x="20" y="1"/>
                  </a:lnTo>
                  <a:lnTo>
                    <a:pt x="19" y="1"/>
                  </a:lnTo>
                  <a:lnTo>
                    <a:pt x="19" y="0"/>
                  </a:lnTo>
                  <a:lnTo>
                    <a:pt x="2" y="7"/>
                  </a:lnTo>
                  <a:lnTo>
                    <a:pt x="2" y="8"/>
                  </a:lnTo>
                  <a:lnTo>
                    <a:pt x="2" y="8"/>
                  </a:lnTo>
                  <a:lnTo>
                    <a:pt x="0" y="8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71" y="177"/>
                  </a:lnTo>
                  <a:lnTo>
                    <a:pt x="71" y="178"/>
                  </a:lnTo>
                  <a:lnTo>
                    <a:pt x="71" y="180"/>
                  </a:lnTo>
                  <a:lnTo>
                    <a:pt x="72" y="180"/>
                  </a:lnTo>
                  <a:lnTo>
                    <a:pt x="72" y="180"/>
                  </a:lnTo>
                  <a:lnTo>
                    <a:pt x="74" y="180"/>
                  </a:lnTo>
                  <a:lnTo>
                    <a:pt x="74" y="180"/>
                  </a:lnTo>
                  <a:lnTo>
                    <a:pt x="75" y="180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93" name="Freeform 1077"/>
            <p:cNvSpPr>
              <a:spLocks/>
            </p:cNvSpPr>
            <p:nvPr/>
          </p:nvSpPr>
          <p:spPr bwMode="auto">
            <a:xfrm>
              <a:off x="7602837" y="4442012"/>
              <a:ext cx="117265" cy="180695"/>
            </a:xfrm>
            <a:custGeom>
              <a:avLst/>
              <a:gdLst/>
              <a:ahLst/>
              <a:cxnLst>
                <a:cxn ang="0">
                  <a:pos x="75" y="180"/>
                </a:cxn>
                <a:cxn ang="0">
                  <a:pos x="91" y="173"/>
                </a:cxn>
                <a:cxn ang="0">
                  <a:pos x="93" y="173"/>
                </a:cxn>
                <a:cxn ang="0">
                  <a:pos x="93" y="171"/>
                </a:cxn>
                <a:cxn ang="0">
                  <a:pos x="94" y="170"/>
                </a:cxn>
                <a:cxn ang="0">
                  <a:pos x="93" y="168"/>
                </a:cxn>
                <a:cxn ang="0">
                  <a:pos x="22" y="3"/>
                </a:cxn>
                <a:cxn ang="0">
                  <a:pos x="22" y="1"/>
                </a:cxn>
                <a:cxn ang="0">
                  <a:pos x="20" y="1"/>
                </a:cxn>
                <a:cxn ang="0">
                  <a:pos x="19" y="1"/>
                </a:cxn>
                <a:cxn ang="0">
                  <a:pos x="19" y="0"/>
                </a:cxn>
                <a:cxn ang="0">
                  <a:pos x="2" y="7"/>
                </a:cxn>
                <a:cxn ang="0">
                  <a:pos x="2" y="8"/>
                </a:cxn>
                <a:cxn ang="0">
                  <a:pos x="0" y="8"/>
                </a:cxn>
                <a:cxn ang="0">
                  <a:pos x="0" y="10"/>
                </a:cxn>
                <a:cxn ang="0">
                  <a:pos x="0" y="11"/>
                </a:cxn>
                <a:cxn ang="0">
                  <a:pos x="71" y="177"/>
                </a:cxn>
                <a:cxn ang="0">
                  <a:pos x="71" y="178"/>
                </a:cxn>
                <a:cxn ang="0">
                  <a:pos x="71" y="180"/>
                </a:cxn>
                <a:cxn ang="0">
                  <a:pos x="72" y="180"/>
                </a:cxn>
                <a:cxn ang="0">
                  <a:pos x="74" y="180"/>
                </a:cxn>
                <a:cxn ang="0">
                  <a:pos x="75" y="180"/>
                </a:cxn>
              </a:cxnLst>
              <a:rect l="0" t="0" r="r" b="b"/>
              <a:pathLst>
                <a:path w="94" h="180">
                  <a:moveTo>
                    <a:pt x="75" y="180"/>
                  </a:moveTo>
                  <a:lnTo>
                    <a:pt x="91" y="173"/>
                  </a:lnTo>
                  <a:lnTo>
                    <a:pt x="93" y="173"/>
                  </a:lnTo>
                  <a:lnTo>
                    <a:pt x="93" y="171"/>
                  </a:lnTo>
                  <a:lnTo>
                    <a:pt x="94" y="170"/>
                  </a:lnTo>
                  <a:lnTo>
                    <a:pt x="93" y="168"/>
                  </a:lnTo>
                  <a:lnTo>
                    <a:pt x="22" y="3"/>
                  </a:lnTo>
                  <a:lnTo>
                    <a:pt x="22" y="1"/>
                  </a:lnTo>
                  <a:lnTo>
                    <a:pt x="20" y="1"/>
                  </a:lnTo>
                  <a:lnTo>
                    <a:pt x="19" y="1"/>
                  </a:lnTo>
                  <a:lnTo>
                    <a:pt x="19" y="0"/>
                  </a:lnTo>
                  <a:lnTo>
                    <a:pt x="2" y="7"/>
                  </a:lnTo>
                  <a:lnTo>
                    <a:pt x="2" y="8"/>
                  </a:lnTo>
                  <a:lnTo>
                    <a:pt x="0" y="8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71" y="177"/>
                  </a:lnTo>
                  <a:lnTo>
                    <a:pt x="71" y="178"/>
                  </a:lnTo>
                  <a:lnTo>
                    <a:pt x="71" y="180"/>
                  </a:lnTo>
                  <a:lnTo>
                    <a:pt x="72" y="180"/>
                  </a:lnTo>
                  <a:lnTo>
                    <a:pt x="74" y="180"/>
                  </a:lnTo>
                  <a:lnTo>
                    <a:pt x="75" y="180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94" name="Freeform 1078"/>
            <p:cNvSpPr>
              <a:spLocks/>
            </p:cNvSpPr>
            <p:nvPr/>
          </p:nvSpPr>
          <p:spPr bwMode="auto">
            <a:xfrm>
              <a:off x="7695841" y="4613672"/>
              <a:ext cx="22914" cy="10039"/>
            </a:xfrm>
            <a:custGeom>
              <a:avLst/>
              <a:gdLst/>
              <a:ahLst/>
              <a:cxnLst>
                <a:cxn ang="0">
                  <a:pos x="1" y="10"/>
                </a:cxn>
                <a:cxn ang="0">
                  <a:pos x="0" y="7"/>
                </a:cxn>
                <a:cxn ang="0">
                  <a:pos x="17" y="0"/>
                </a:cxn>
                <a:cxn ang="0">
                  <a:pos x="19" y="3"/>
                </a:cxn>
                <a:cxn ang="0">
                  <a:pos x="1" y="10"/>
                </a:cxn>
              </a:cxnLst>
              <a:rect l="0" t="0" r="r" b="b"/>
              <a:pathLst>
                <a:path w="19" h="10">
                  <a:moveTo>
                    <a:pt x="1" y="10"/>
                  </a:moveTo>
                  <a:lnTo>
                    <a:pt x="0" y="7"/>
                  </a:lnTo>
                  <a:lnTo>
                    <a:pt x="17" y="0"/>
                  </a:lnTo>
                  <a:lnTo>
                    <a:pt x="19" y="3"/>
                  </a:lnTo>
                  <a:lnTo>
                    <a:pt x="1" y="10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95" name="Freeform 1079"/>
            <p:cNvSpPr>
              <a:spLocks/>
            </p:cNvSpPr>
            <p:nvPr/>
          </p:nvSpPr>
          <p:spPr bwMode="auto">
            <a:xfrm>
              <a:off x="7695841" y="4613672"/>
              <a:ext cx="22914" cy="10039"/>
            </a:xfrm>
            <a:custGeom>
              <a:avLst/>
              <a:gdLst/>
              <a:ahLst/>
              <a:cxnLst>
                <a:cxn ang="0">
                  <a:pos x="1" y="10"/>
                </a:cxn>
                <a:cxn ang="0">
                  <a:pos x="0" y="7"/>
                </a:cxn>
                <a:cxn ang="0">
                  <a:pos x="17" y="0"/>
                </a:cxn>
                <a:cxn ang="0">
                  <a:pos x="19" y="3"/>
                </a:cxn>
                <a:cxn ang="0">
                  <a:pos x="1" y="10"/>
                </a:cxn>
              </a:cxnLst>
              <a:rect l="0" t="0" r="r" b="b"/>
              <a:pathLst>
                <a:path w="19" h="10">
                  <a:moveTo>
                    <a:pt x="1" y="10"/>
                  </a:moveTo>
                  <a:lnTo>
                    <a:pt x="0" y="7"/>
                  </a:lnTo>
                  <a:lnTo>
                    <a:pt x="17" y="0"/>
                  </a:lnTo>
                  <a:lnTo>
                    <a:pt x="19" y="3"/>
                  </a:lnTo>
                  <a:lnTo>
                    <a:pt x="1" y="10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96" name="Freeform 1080"/>
            <p:cNvSpPr>
              <a:spLocks/>
            </p:cNvSpPr>
            <p:nvPr/>
          </p:nvSpPr>
          <p:spPr bwMode="auto">
            <a:xfrm>
              <a:off x="7716059" y="4609657"/>
              <a:ext cx="5392" cy="7027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4" y="1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4" y="4"/>
                </a:cxn>
                <a:cxn ang="0">
                  <a:pos x="3" y="6"/>
                </a:cxn>
                <a:cxn ang="0">
                  <a:pos x="3" y="6"/>
                </a:cxn>
                <a:cxn ang="0">
                  <a:pos x="2" y="7"/>
                </a:cxn>
                <a:cxn ang="0">
                  <a:pos x="2" y="7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3" y="0"/>
                </a:cxn>
              </a:cxnLst>
              <a:rect l="0" t="0" r="r" b="b"/>
              <a:pathLst>
                <a:path w="4" h="7">
                  <a:moveTo>
                    <a:pt x="3" y="0"/>
                  </a:moveTo>
                  <a:lnTo>
                    <a:pt x="4" y="1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4"/>
                  </a:lnTo>
                  <a:lnTo>
                    <a:pt x="3" y="6"/>
                  </a:lnTo>
                  <a:lnTo>
                    <a:pt x="3" y="6"/>
                  </a:lnTo>
                  <a:lnTo>
                    <a:pt x="2" y="7"/>
                  </a:lnTo>
                  <a:lnTo>
                    <a:pt x="2" y="7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97" name="Freeform 1081"/>
            <p:cNvSpPr>
              <a:spLocks/>
            </p:cNvSpPr>
            <p:nvPr/>
          </p:nvSpPr>
          <p:spPr bwMode="auto">
            <a:xfrm>
              <a:off x="7716059" y="4609657"/>
              <a:ext cx="5392" cy="7027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4" y="1"/>
                </a:cxn>
                <a:cxn ang="0">
                  <a:pos x="4" y="3"/>
                </a:cxn>
                <a:cxn ang="0">
                  <a:pos x="4" y="4"/>
                </a:cxn>
                <a:cxn ang="0">
                  <a:pos x="3" y="6"/>
                </a:cxn>
                <a:cxn ang="0">
                  <a:pos x="2" y="7"/>
                </a:cxn>
                <a:cxn ang="0">
                  <a:pos x="0" y="4"/>
                </a:cxn>
                <a:cxn ang="0">
                  <a:pos x="0" y="3"/>
                </a:cxn>
                <a:cxn ang="0">
                  <a:pos x="3" y="0"/>
                </a:cxn>
              </a:cxnLst>
              <a:rect l="0" t="0" r="r" b="b"/>
              <a:pathLst>
                <a:path w="4" h="7">
                  <a:moveTo>
                    <a:pt x="3" y="0"/>
                  </a:moveTo>
                  <a:lnTo>
                    <a:pt x="4" y="1"/>
                  </a:lnTo>
                  <a:lnTo>
                    <a:pt x="4" y="3"/>
                  </a:lnTo>
                  <a:lnTo>
                    <a:pt x="4" y="4"/>
                  </a:lnTo>
                  <a:lnTo>
                    <a:pt x="3" y="6"/>
                  </a:lnTo>
                  <a:lnTo>
                    <a:pt x="2" y="7"/>
                  </a:lnTo>
                  <a:lnTo>
                    <a:pt x="0" y="4"/>
                  </a:lnTo>
                  <a:lnTo>
                    <a:pt x="0" y="3"/>
                  </a:lnTo>
                  <a:lnTo>
                    <a:pt x="3" y="0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98" name="Freeform 1082"/>
            <p:cNvSpPr>
              <a:spLocks/>
            </p:cNvSpPr>
            <p:nvPr/>
          </p:nvSpPr>
          <p:spPr bwMode="auto">
            <a:xfrm>
              <a:off x="7628447" y="4443016"/>
              <a:ext cx="91656" cy="167644"/>
            </a:xfrm>
            <a:custGeom>
              <a:avLst/>
              <a:gdLst/>
              <a:ahLst/>
              <a:cxnLst>
                <a:cxn ang="0">
                  <a:pos x="71" y="167"/>
                </a:cxn>
                <a:cxn ang="0">
                  <a:pos x="0" y="2"/>
                </a:cxn>
                <a:cxn ang="0">
                  <a:pos x="5" y="0"/>
                </a:cxn>
                <a:cxn ang="0">
                  <a:pos x="74" y="166"/>
                </a:cxn>
                <a:cxn ang="0">
                  <a:pos x="71" y="167"/>
                </a:cxn>
              </a:cxnLst>
              <a:rect l="0" t="0" r="r" b="b"/>
              <a:pathLst>
                <a:path w="74" h="167">
                  <a:moveTo>
                    <a:pt x="71" y="167"/>
                  </a:moveTo>
                  <a:lnTo>
                    <a:pt x="0" y="2"/>
                  </a:lnTo>
                  <a:lnTo>
                    <a:pt x="5" y="0"/>
                  </a:lnTo>
                  <a:lnTo>
                    <a:pt x="74" y="166"/>
                  </a:lnTo>
                  <a:lnTo>
                    <a:pt x="71" y="167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99" name="Freeform 1083"/>
            <p:cNvSpPr>
              <a:spLocks/>
            </p:cNvSpPr>
            <p:nvPr/>
          </p:nvSpPr>
          <p:spPr bwMode="auto">
            <a:xfrm>
              <a:off x="7628447" y="4443016"/>
              <a:ext cx="91656" cy="167644"/>
            </a:xfrm>
            <a:custGeom>
              <a:avLst/>
              <a:gdLst/>
              <a:ahLst/>
              <a:cxnLst>
                <a:cxn ang="0">
                  <a:pos x="71" y="167"/>
                </a:cxn>
                <a:cxn ang="0">
                  <a:pos x="0" y="2"/>
                </a:cxn>
                <a:cxn ang="0">
                  <a:pos x="5" y="0"/>
                </a:cxn>
                <a:cxn ang="0">
                  <a:pos x="74" y="166"/>
                </a:cxn>
                <a:cxn ang="0">
                  <a:pos x="71" y="167"/>
                </a:cxn>
              </a:cxnLst>
              <a:rect l="0" t="0" r="r" b="b"/>
              <a:pathLst>
                <a:path w="74" h="167">
                  <a:moveTo>
                    <a:pt x="71" y="167"/>
                  </a:moveTo>
                  <a:lnTo>
                    <a:pt x="0" y="2"/>
                  </a:lnTo>
                  <a:lnTo>
                    <a:pt x="5" y="0"/>
                  </a:lnTo>
                  <a:lnTo>
                    <a:pt x="74" y="166"/>
                  </a:lnTo>
                  <a:lnTo>
                    <a:pt x="71" y="167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00" name="Freeform 1084"/>
            <p:cNvSpPr>
              <a:spLocks/>
            </p:cNvSpPr>
            <p:nvPr/>
          </p:nvSpPr>
          <p:spPr bwMode="auto">
            <a:xfrm>
              <a:off x="7601489" y="4453055"/>
              <a:ext cx="91656" cy="167644"/>
            </a:xfrm>
            <a:custGeom>
              <a:avLst/>
              <a:gdLst/>
              <a:ahLst/>
              <a:cxnLst>
                <a:cxn ang="0">
                  <a:pos x="71" y="167"/>
                </a:cxn>
                <a:cxn ang="0">
                  <a:pos x="0" y="2"/>
                </a:cxn>
                <a:cxn ang="0">
                  <a:pos x="3" y="0"/>
                </a:cxn>
                <a:cxn ang="0">
                  <a:pos x="73" y="166"/>
                </a:cxn>
                <a:cxn ang="0">
                  <a:pos x="71" y="167"/>
                </a:cxn>
              </a:cxnLst>
              <a:rect l="0" t="0" r="r" b="b"/>
              <a:pathLst>
                <a:path w="73" h="167">
                  <a:moveTo>
                    <a:pt x="71" y="167"/>
                  </a:moveTo>
                  <a:lnTo>
                    <a:pt x="0" y="2"/>
                  </a:lnTo>
                  <a:lnTo>
                    <a:pt x="3" y="0"/>
                  </a:lnTo>
                  <a:lnTo>
                    <a:pt x="73" y="166"/>
                  </a:lnTo>
                  <a:lnTo>
                    <a:pt x="71" y="167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01" name="Freeform 1085"/>
            <p:cNvSpPr>
              <a:spLocks/>
            </p:cNvSpPr>
            <p:nvPr/>
          </p:nvSpPr>
          <p:spPr bwMode="auto">
            <a:xfrm>
              <a:off x="7601489" y="4453055"/>
              <a:ext cx="91656" cy="167644"/>
            </a:xfrm>
            <a:custGeom>
              <a:avLst/>
              <a:gdLst/>
              <a:ahLst/>
              <a:cxnLst>
                <a:cxn ang="0">
                  <a:pos x="71" y="167"/>
                </a:cxn>
                <a:cxn ang="0">
                  <a:pos x="0" y="2"/>
                </a:cxn>
                <a:cxn ang="0">
                  <a:pos x="3" y="0"/>
                </a:cxn>
                <a:cxn ang="0">
                  <a:pos x="73" y="166"/>
                </a:cxn>
                <a:cxn ang="0">
                  <a:pos x="71" y="167"/>
                </a:cxn>
              </a:cxnLst>
              <a:rect l="0" t="0" r="r" b="b"/>
              <a:pathLst>
                <a:path w="73" h="167">
                  <a:moveTo>
                    <a:pt x="71" y="167"/>
                  </a:moveTo>
                  <a:lnTo>
                    <a:pt x="0" y="2"/>
                  </a:lnTo>
                  <a:lnTo>
                    <a:pt x="3" y="0"/>
                  </a:lnTo>
                  <a:lnTo>
                    <a:pt x="73" y="166"/>
                  </a:lnTo>
                  <a:lnTo>
                    <a:pt x="71" y="167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02" name="Freeform 1086"/>
            <p:cNvSpPr>
              <a:spLocks/>
            </p:cNvSpPr>
            <p:nvPr/>
          </p:nvSpPr>
          <p:spPr bwMode="auto">
            <a:xfrm>
              <a:off x="7690449" y="4619695"/>
              <a:ext cx="5392" cy="4015"/>
            </a:xfrm>
            <a:custGeom>
              <a:avLst/>
              <a:gdLst/>
              <a:ahLst/>
              <a:cxnLst>
                <a:cxn ang="0">
                  <a:pos x="5" y="4"/>
                </a:cxn>
                <a:cxn ang="0">
                  <a:pos x="5" y="4"/>
                </a:cxn>
                <a:cxn ang="0">
                  <a:pos x="4" y="4"/>
                </a:cxn>
                <a:cxn ang="0">
                  <a:pos x="2" y="4"/>
                </a:cxn>
                <a:cxn ang="0">
                  <a:pos x="1" y="4"/>
                </a:cxn>
                <a:cxn ang="0">
                  <a:pos x="1" y="4"/>
                </a:cxn>
                <a:cxn ang="0">
                  <a:pos x="1" y="3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1"/>
                </a:cxn>
                <a:cxn ang="0">
                  <a:pos x="4" y="1"/>
                </a:cxn>
                <a:cxn ang="0">
                  <a:pos x="4" y="1"/>
                </a:cxn>
                <a:cxn ang="0">
                  <a:pos x="4" y="1"/>
                </a:cxn>
                <a:cxn ang="0">
                  <a:pos x="5" y="4"/>
                </a:cxn>
              </a:cxnLst>
              <a:rect l="0" t="0" r="r" b="b"/>
              <a:pathLst>
                <a:path w="5" h="4">
                  <a:moveTo>
                    <a:pt x="5" y="4"/>
                  </a:moveTo>
                  <a:lnTo>
                    <a:pt x="5" y="4"/>
                  </a:lnTo>
                  <a:lnTo>
                    <a:pt x="4" y="4"/>
                  </a:lnTo>
                  <a:lnTo>
                    <a:pt x="2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5" y="4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03" name="Freeform 1087"/>
            <p:cNvSpPr>
              <a:spLocks/>
            </p:cNvSpPr>
            <p:nvPr/>
          </p:nvSpPr>
          <p:spPr bwMode="auto">
            <a:xfrm>
              <a:off x="7690449" y="4619695"/>
              <a:ext cx="5392" cy="4015"/>
            </a:xfrm>
            <a:custGeom>
              <a:avLst/>
              <a:gdLst/>
              <a:ahLst/>
              <a:cxnLst>
                <a:cxn ang="0">
                  <a:pos x="5" y="4"/>
                </a:cxn>
                <a:cxn ang="0">
                  <a:pos x="4" y="4"/>
                </a:cxn>
                <a:cxn ang="0">
                  <a:pos x="2" y="4"/>
                </a:cxn>
                <a:cxn ang="0">
                  <a:pos x="1" y="4"/>
                </a:cxn>
                <a:cxn ang="0">
                  <a:pos x="1" y="3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2" y="1"/>
                </a:cxn>
                <a:cxn ang="0">
                  <a:pos x="4" y="1"/>
                </a:cxn>
                <a:cxn ang="0">
                  <a:pos x="5" y="4"/>
                </a:cxn>
              </a:cxnLst>
              <a:rect l="0" t="0" r="r" b="b"/>
              <a:pathLst>
                <a:path w="5" h="4">
                  <a:moveTo>
                    <a:pt x="5" y="4"/>
                  </a:moveTo>
                  <a:lnTo>
                    <a:pt x="4" y="4"/>
                  </a:lnTo>
                  <a:lnTo>
                    <a:pt x="2" y="4"/>
                  </a:lnTo>
                  <a:lnTo>
                    <a:pt x="1" y="4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2" y="1"/>
                  </a:lnTo>
                  <a:lnTo>
                    <a:pt x="4" y="1"/>
                  </a:lnTo>
                  <a:lnTo>
                    <a:pt x="5" y="4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04" name="Freeform 1088"/>
            <p:cNvSpPr>
              <a:spLocks/>
            </p:cNvSpPr>
            <p:nvPr/>
          </p:nvSpPr>
          <p:spPr bwMode="auto">
            <a:xfrm>
              <a:off x="7643274" y="4428962"/>
              <a:ext cx="115917" cy="180695"/>
            </a:xfrm>
            <a:custGeom>
              <a:avLst/>
              <a:gdLst/>
              <a:ahLst/>
              <a:cxnLst>
                <a:cxn ang="0">
                  <a:pos x="75" y="179"/>
                </a:cxn>
                <a:cxn ang="0">
                  <a:pos x="92" y="171"/>
                </a:cxn>
                <a:cxn ang="0">
                  <a:pos x="92" y="171"/>
                </a:cxn>
                <a:cxn ang="0">
                  <a:pos x="92" y="171"/>
                </a:cxn>
                <a:cxn ang="0">
                  <a:pos x="92" y="171"/>
                </a:cxn>
                <a:cxn ang="0">
                  <a:pos x="94" y="170"/>
                </a:cxn>
                <a:cxn ang="0">
                  <a:pos x="94" y="170"/>
                </a:cxn>
                <a:cxn ang="0">
                  <a:pos x="92" y="168"/>
                </a:cxn>
                <a:cxn ang="0">
                  <a:pos x="92" y="167"/>
                </a:cxn>
                <a:cxn ang="0">
                  <a:pos x="23" y="1"/>
                </a:cxn>
                <a:cxn ang="0">
                  <a:pos x="22" y="1"/>
                </a:cxn>
                <a:cxn ang="0">
                  <a:pos x="22" y="1"/>
                </a:cxn>
                <a:cxn ang="0">
                  <a:pos x="22" y="0"/>
                </a:cxn>
                <a:cxn ang="0">
                  <a:pos x="20" y="0"/>
                </a:cxn>
                <a:cxn ang="0">
                  <a:pos x="20" y="0"/>
                </a:cxn>
                <a:cxn ang="0">
                  <a:pos x="20" y="0"/>
                </a:cxn>
                <a:cxn ang="0">
                  <a:pos x="20" y="0"/>
                </a:cxn>
                <a:cxn ang="0">
                  <a:pos x="19" y="0"/>
                </a:cxn>
                <a:cxn ang="0">
                  <a:pos x="1" y="7"/>
                </a:cxn>
                <a:cxn ang="0">
                  <a:pos x="1" y="8"/>
                </a:cxn>
                <a:cxn ang="0">
                  <a:pos x="0" y="8"/>
                </a:cxn>
                <a:cxn ang="0">
                  <a:pos x="0" y="8"/>
                </a:cxn>
                <a:cxn ang="0">
                  <a:pos x="0" y="8"/>
                </a:cxn>
                <a:cxn ang="0">
                  <a:pos x="0" y="10"/>
                </a:cxn>
                <a:cxn ang="0">
                  <a:pos x="0" y="10"/>
                </a:cxn>
                <a:cxn ang="0">
                  <a:pos x="0" y="11"/>
                </a:cxn>
                <a:cxn ang="0">
                  <a:pos x="0" y="11"/>
                </a:cxn>
                <a:cxn ang="0">
                  <a:pos x="71" y="177"/>
                </a:cxn>
                <a:cxn ang="0">
                  <a:pos x="71" y="179"/>
                </a:cxn>
                <a:cxn ang="0">
                  <a:pos x="72" y="179"/>
                </a:cxn>
                <a:cxn ang="0">
                  <a:pos x="72" y="179"/>
                </a:cxn>
                <a:cxn ang="0">
                  <a:pos x="72" y="180"/>
                </a:cxn>
                <a:cxn ang="0">
                  <a:pos x="74" y="180"/>
                </a:cxn>
                <a:cxn ang="0">
                  <a:pos x="74" y="180"/>
                </a:cxn>
                <a:cxn ang="0">
                  <a:pos x="75" y="179"/>
                </a:cxn>
              </a:cxnLst>
              <a:rect l="0" t="0" r="r" b="b"/>
              <a:pathLst>
                <a:path w="94" h="180">
                  <a:moveTo>
                    <a:pt x="75" y="179"/>
                  </a:moveTo>
                  <a:lnTo>
                    <a:pt x="92" y="171"/>
                  </a:lnTo>
                  <a:lnTo>
                    <a:pt x="92" y="171"/>
                  </a:lnTo>
                  <a:lnTo>
                    <a:pt x="92" y="171"/>
                  </a:lnTo>
                  <a:lnTo>
                    <a:pt x="92" y="171"/>
                  </a:lnTo>
                  <a:lnTo>
                    <a:pt x="94" y="170"/>
                  </a:lnTo>
                  <a:lnTo>
                    <a:pt x="94" y="170"/>
                  </a:lnTo>
                  <a:lnTo>
                    <a:pt x="92" y="168"/>
                  </a:lnTo>
                  <a:lnTo>
                    <a:pt x="92" y="167"/>
                  </a:lnTo>
                  <a:lnTo>
                    <a:pt x="23" y="1"/>
                  </a:lnTo>
                  <a:lnTo>
                    <a:pt x="22" y="1"/>
                  </a:lnTo>
                  <a:lnTo>
                    <a:pt x="22" y="1"/>
                  </a:lnTo>
                  <a:lnTo>
                    <a:pt x="22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19" y="0"/>
                  </a:lnTo>
                  <a:lnTo>
                    <a:pt x="1" y="7"/>
                  </a:lnTo>
                  <a:lnTo>
                    <a:pt x="1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71" y="177"/>
                  </a:lnTo>
                  <a:lnTo>
                    <a:pt x="71" y="179"/>
                  </a:lnTo>
                  <a:lnTo>
                    <a:pt x="72" y="179"/>
                  </a:lnTo>
                  <a:lnTo>
                    <a:pt x="72" y="179"/>
                  </a:lnTo>
                  <a:lnTo>
                    <a:pt x="72" y="180"/>
                  </a:lnTo>
                  <a:lnTo>
                    <a:pt x="74" y="180"/>
                  </a:lnTo>
                  <a:lnTo>
                    <a:pt x="74" y="180"/>
                  </a:lnTo>
                  <a:lnTo>
                    <a:pt x="75" y="179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05" name="Freeform 1089"/>
            <p:cNvSpPr>
              <a:spLocks/>
            </p:cNvSpPr>
            <p:nvPr/>
          </p:nvSpPr>
          <p:spPr bwMode="auto">
            <a:xfrm>
              <a:off x="7643274" y="4428962"/>
              <a:ext cx="115917" cy="180695"/>
            </a:xfrm>
            <a:custGeom>
              <a:avLst/>
              <a:gdLst/>
              <a:ahLst/>
              <a:cxnLst>
                <a:cxn ang="0">
                  <a:pos x="75" y="179"/>
                </a:cxn>
                <a:cxn ang="0">
                  <a:pos x="92" y="171"/>
                </a:cxn>
                <a:cxn ang="0">
                  <a:pos x="94" y="170"/>
                </a:cxn>
                <a:cxn ang="0">
                  <a:pos x="92" y="168"/>
                </a:cxn>
                <a:cxn ang="0">
                  <a:pos x="92" y="167"/>
                </a:cxn>
                <a:cxn ang="0">
                  <a:pos x="23" y="1"/>
                </a:cxn>
                <a:cxn ang="0">
                  <a:pos x="22" y="1"/>
                </a:cxn>
                <a:cxn ang="0">
                  <a:pos x="22" y="0"/>
                </a:cxn>
                <a:cxn ang="0">
                  <a:pos x="20" y="0"/>
                </a:cxn>
                <a:cxn ang="0">
                  <a:pos x="19" y="0"/>
                </a:cxn>
                <a:cxn ang="0">
                  <a:pos x="1" y="7"/>
                </a:cxn>
                <a:cxn ang="0">
                  <a:pos x="1" y="8"/>
                </a:cxn>
                <a:cxn ang="0">
                  <a:pos x="0" y="8"/>
                </a:cxn>
                <a:cxn ang="0">
                  <a:pos x="0" y="10"/>
                </a:cxn>
                <a:cxn ang="0">
                  <a:pos x="0" y="11"/>
                </a:cxn>
                <a:cxn ang="0">
                  <a:pos x="71" y="177"/>
                </a:cxn>
                <a:cxn ang="0">
                  <a:pos x="71" y="179"/>
                </a:cxn>
                <a:cxn ang="0">
                  <a:pos x="72" y="179"/>
                </a:cxn>
                <a:cxn ang="0">
                  <a:pos x="72" y="180"/>
                </a:cxn>
                <a:cxn ang="0">
                  <a:pos x="74" y="180"/>
                </a:cxn>
                <a:cxn ang="0">
                  <a:pos x="75" y="179"/>
                </a:cxn>
              </a:cxnLst>
              <a:rect l="0" t="0" r="r" b="b"/>
              <a:pathLst>
                <a:path w="94" h="180">
                  <a:moveTo>
                    <a:pt x="75" y="179"/>
                  </a:moveTo>
                  <a:lnTo>
                    <a:pt x="92" y="171"/>
                  </a:lnTo>
                  <a:lnTo>
                    <a:pt x="94" y="170"/>
                  </a:lnTo>
                  <a:lnTo>
                    <a:pt x="92" y="168"/>
                  </a:lnTo>
                  <a:lnTo>
                    <a:pt x="92" y="167"/>
                  </a:lnTo>
                  <a:lnTo>
                    <a:pt x="23" y="1"/>
                  </a:lnTo>
                  <a:lnTo>
                    <a:pt x="22" y="1"/>
                  </a:lnTo>
                  <a:lnTo>
                    <a:pt x="22" y="0"/>
                  </a:lnTo>
                  <a:lnTo>
                    <a:pt x="20" y="0"/>
                  </a:lnTo>
                  <a:lnTo>
                    <a:pt x="19" y="0"/>
                  </a:lnTo>
                  <a:lnTo>
                    <a:pt x="1" y="7"/>
                  </a:lnTo>
                  <a:lnTo>
                    <a:pt x="1" y="8"/>
                  </a:lnTo>
                  <a:lnTo>
                    <a:pt x="0" y="8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71" y="177"/>
                  </a:lnTo>
                  <a:lnTo>
                    <a:pt x="71" y="179"/>
                  </a:lnTo>
                  <a:lnTo>
                    <a:pt x="72" y="179"/>
                  </a:lnTo>
                  <a:lnTo>
                    <a:pt x="72" y="180"/>
                  </a:lnTo>
                  <a:lnTo>
                    <a:pt x="74" y="180"/>
                  </a:lnTo>
                  <a:lnTo>
                    <a:pt x="75" y="179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06" name="Freeform 1090"/>
            <p:cNvSpPr>
              <a:spLocks/>
            </p:cNvSpPr>
            <p:nvPr/>
          </p:nvSpPr>
          <p:spPr bwMode="auto">
            <a:xfrm>
              <a:off x="7734929" y="4600622"/>
              <a:ext cx="22913" cy="10039"/>
            </a:xfrm>
            <a:custGeom>
              <a:avLst/>
              <a:gdLst/>
              <a:ahLst/>
              <a:cxnLst>
                <a:cxn ang="0">
                  <a:pos x="1" y="10"/>
                </a:cxn>
                <a:cxn ang="0">
                  <a:pos x="0" y="6"/>
                </a:cxn>
                <a:cxn ang="0">
                  <a:pos x="17" y="0"/>
                </a:cxn>
                <a:cxn ang="0">
                  <a:pos x="18" y="3"/>
                </a:cxn>
                <a:cxn ang="0">
                  <a:pos x="1" y="10"/>
                </a:cxn>
              </a:cxnLst>
              <a:rect l="0" t="0" r="r" b="b"/>
              <a:pathLst>
                <a:path w="18" h="10">
                  <a:moveTo>
                    <a:pt x="1" y="10"/>
                  </a:moveTo>
                  <a:lnTo>
                    <a:pt x="0" y="6"/>
                  </a:lnTo>
                  <a:lnTo>
                    <a:pt x="17" y="0"/>
                  </a:lnTo>
                  <a:lnTo>
                    <a:pt x="18" y="3"/>
                  </a:lnTo>
                  <a:lnTo>
                    <a:pt x="1" y="10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07" name="Freeform 1091"/>
            <p:cNvSpPr>
              <a:spLocks/>
            </p:cNvSpPr>
            <p:nvPr/>
          </p:nvSpPr>
          <p:spPr bwMode="auto">
            <a:xfrm>
              <a:off x="7734929" y="4600622"/>
              <a:ext cx="22913" cy="10039"/>
            </a:xfrm>
            <a:custGeom>
              <a:avLst/>
              <a:gdLst/>
              <a:ahLst/>
              <a:cxnLst>
                <a:cxn ang="0">
                  <a:pos x="1" y="10"/>
                </a:cxn>
                <a:cxn ang="0">
                  <a:pos x="0" y="6"/>
                </a:cxn>
                <a:cxn ang="0">
                  <a:pos x="17" y="0"/>
                </a:cxn>
                <a:cxn ang="0">
                  <a:pos x="18" y="3"/>
                </a:cxn>
                <a:cxn ang="0">
                  <a:pos x="1" y="10"/>
                </a:cxn>
              </a:cxnLst>
              <a:rect l="0" t="0" r="r" b="b"/>
              <a:pathLst>
                <a:path w="18" h="10">
                  <a:moveTo>
                    <a:pt x="1" y="10"/>
                  </a:moveTo>
                  <a:lnTo>
                    <a:pt x="0" y="6"/>
                  </a:lnTo>
                  <a:lnTo>
                    <a:pt x="17" y="0"/>
                  </a:lnTo>
                  <a:lnTo>
                    <a:pt x="18" y="3"/>
                  </a:lnTo>
                  <a:lnTo>
                    <a:pt x="1" y="10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08" name="Freeform 1092"/>
            <p:cNvSpPr>
              <a:spLocks/>
            </p:cNvSpPr>
            <p:nvPr/>
          </p:nvSpPr>
          <p:spPr bwMode="auto">
            <a:xfrm>
              <a:off x="7756495" y="4596606"/>
              <a:ext cx="4043" cy="7027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" y="1"/>
                </a:cxn>
                <a:cxn ang="0">
                  <a:pos x="4" y="1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4" y="4"/>
                </a:cxn>
                <a:cxn ang="0">
                  <a:pos x="3" y="6"/>
                </a:cxn>
                <a:cxn ang="0">
                  <a:pos x="3" y="6"/>
                </a:cxn>
                <a:cxn ang="0">
                  <a:pos x="1" y="7"/>
                </a:cxn>
                <a:cxn ang="0">
                  <a:pos x="0" y="4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4" y="0"/>
                </a:cxn>
              </a:cxnLst>
              <a:rect l="0" t="0" r="r" b="b"/>
              <a:pathLst>
                <a:path w="4" h="7">
                  <a:moveTo>
                    <a:pt x="4" y="0"/>
                  </a:moveTo>
                  <a:lnTo>
                    <a:pt x="4" y="1"/>
                  </a:lnTo>
                  <a:lnTo>
                    <a:pt x="4" y="1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4"/>
                  </a:lnTo>
                  <a:lnTo>
                    <a:pt x="3" y="6"/>
                  </a:lnTo>
                  <a:lnTo>
                    <a:pt x="3" y="6"/>
                  </a:lnTo>
                  <a:lnTo>
                    <a:pt x="1" y="7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1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09" name="Freeform 1093"/>
            <p:cNvSpPr>
              <a:spLocks/>
            </p:cNvSpPr>
            <p:nvPr/>
          </p:nvSpPr>
          <p:spPr bwMode="auto">
            <a:xfrm>
              <a:off x="7756495" y="4596606"/>
              <a:ext cx="4043" cy="7027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" y="1"/>
                </a:cxn>
                <a:cxn ang="0">
                  <a:pos x="4" y="3"/>
                </a:cxn>
                <a:cxn ang="0">
                  <a:pos x="4" y="4"/>
                </a:cxn>
                <a:cxn ang="0">
                  <a:pos x="3" y="6"/>
                </a:cxn>
                <a:cxn ang="0">
                  <a:pos x="1" y="7"/>
                </a:cxn>
                <a:cxn ang="0">
                  <a:pos x="0" y="4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4" y="0"/>
                </a:cxn>
              </a:cxnLst>
              <a:rect l="0" t="0" r="r" b="b"/>
              <a:pathLst>
                <a:path w="4" h="7">
                  <a:moveTo>
                    <a:pt x="4" y="0"/>
                  </a:moveTo>
                  <a:lnTo>
                    <a:pt x="4" y="1"/>
                  </a:lnTo>
                  <a:lnTo>
                    <a:pt x="4" y="3"/>
                  </a:lnTo>
                  <a:lnTo>
                    <a:pt x="4" y="4"/>
                  </a:lnTo>
                  <a:lnTo>
                    <a:pt x="3" y="6"/>
                  </a:lnTo>
                  <a:lnTo>
                    <a:pt x="1" y="7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1"/>
                  </a:lnTo>
                  <a:lnTo>
                    <a:pt x="4" y="0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10" name="Freeform 1094"/>
            <p:cNvSpPr>
              <a:spLocks/>
            </p:cNvSpPr>
            <p:nvPr/>
          </p:nvSpPr>
          <p:spPr bwMode="auto">
            <a:xfrm>
              <a:off x="7670231" y="4429965"/>
              <a:ext cx="90307" cy="167645"/>
            </a:xfrm>
            <a:custGeom>
              <a:avLst/>
              <a:gdLst/>
              <a:ahLst/>
              <a:cxnLst>
                <a:cxn ang="0">
                  <a:pos x="69" y="167"/>
                </a:cxn>
                <a:cxn ang="0">
                  <a:pos x="0" y="2"/>
                </a:cxn>
                <a:cxn ang="0">
                  <a:pos x="3" y="0"/>
                </a:cxn>
                <a:cxn ang="0">
                  <a:pos x="73" y="166"/>
                </a:cxn>
                <a:cxn ang="0">
                  <a:pos x="69" y="167"/>
                </a:cxn>
              </a:cxnLst>
              <a:rect l="0" t="0" r="r" b="b"/>
              <a:pathLst>
                <a:path w="73" h="167">
                  <a:moveTo>
                    <a:pt x="69" y="167"/>
                  </a:moveTo>
                  <a:lnTo>
                    <a:pt x="0" y="2"/>
                  </a:lnTo>
                  <a:lnTo>
                    <a:pt x="3" y="0"/>
                  </a:lnTo>
                  <a:lnTo>
                    <a:pt x="73" y="166"/>
                  </a:lnTo>
                  <a:lnTo>
                    <a:pt x="69" y="167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11" name="Freeform 1095"/>
            <p:cNvSpPr>
              <a:spLocks/>
            </p:cNvSpPr>
            <p:nvPr/>
          </p:nvSpPr>
          <p:spPr bwMode="auto">
            <a:xfrm>
              <a:off x="7670231" y="4429965"/>
              <a:ext cx="90307" cy="167645"/>
            </a:xfrm>
            <a:custGeom>
              <a:avLst/>
              <a:gdLst/>
              <a:ahLst/>
              <a:cxnLst>
                <a:cxn ang="0">
                  <a:pos x="69" y="167"/>
                </a:cxn>
                <a:cxn ang="0">
                  <a:pos x="0" y="2"/>
                </a:cxn>
                <a:cxn ang="0">
                  <a:pos x="3" y="0"/>
                </a:cxn>
                <a:cxn ang="0">
                  <a:pos x="73" y="166"/>
                </a:cxn>
                <a:cxn ang="0">
                  <a:pos x="69" y="167"/>
                </a:cxn>
              </a:cxnLst>
              <a:rect l="0" t="0" r="r" b="b"/>
              <a:pathLst>
                <a:path w="73" h="167">
                  <a:moveTo>
                    <a:pt x="69" y="167"/>
                  </a:moveTo>
                  <a:lnTo>
                    <a:pt x="0" y="2"/>
                  </a:lnTo>
                  <a:lnTo>
                    <a:pt x="3" y="0"/>
                  </a:lnTo>
                  <a:lnTo>
                    <a:pt x="73" y="166"/>
                  </a:lnTo>
                  <a:lnTo>
                    <a:pt x="69" y="167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12" name="Freeform 1096"/>
            <p:cNvSpPr>
              <a:spLocks/>
            </p:cNvSpPr>
            <p:nvPr/>
          </p:nvSpPr>
          <p:spPr bwMode="auto">
            <a:xfrm>
              <a:off x="7641925" y="4440004"/>
              <a:ext cx="90308" cy="168649"/>
            </a:xfrm>
            <a:custGeom>
              <a:avLst/>
              <a:gdLst/>
              <a:ahLst/>
              <a:cxnLst>
                <a:cxn ang="0">
                  <a:pos x="70" y="168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73" y="166"/>
                </a:cxn>
                <a:cxn ang="0">
                  <a:pos x="70" y="168"/>
                </a:cxn>
              </a:cxnLst>
              <a:rect l="0" t="0" r="r" b="b"/>
              <a:pathLst>
                <a:path w="73" h="168">
                  <a:moveTo>
                    <a:pt x="70" y="168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73" y="166"/>
                  </a:lnTo>
                  <a:lnTo>
                    <a:pt x="70" y="168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13" name="Freeform 1097"/>
            <p:cNvSpPr>
              <a:spLocks/>
            </p:cNvSpPr>
            <p:nvPr/>
          </p:nvSpPr>
          <p:spPr bwMode="auto">
            <a:xfrm>
              <a:off x="7641925" y="4440004"/>
              <a:ext cx="90308" cy="168649"/>
            </a:xfrm>
            <a:custGeom>
              <a:avLst/>
              <a:gdLst/>
              <a:ahLst/>
              <a:cxnLst>
                <a:cxn ang="0">
                  <a:pos x="70" y="168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73" y="166"/>
                </a:cxn>
                <a:cxn ang="0">
                  <a:pos x="70" y="168"/>
                </a:cxn>
              </a:cxnLst>
              <a:rect l="0" t="0" r="r" b="b"/>
              <a:pathLst>
                <a:path w="73" h="168">
                  <a:moveTo>
                    <a:pt x="70" y="168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73" y="166"/>
                  </a:lnTo>
                  <a:lnTo>
                    <a:pt x="70" y="168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14" name="Freeform 1098"/>
            <p:cNvSpPr>
              <a:spLocks/>
            </p:cNvSpPr>
            <p:nvPr/>
          </p:nvSpPr>
          <p:spPr bwMode="auto">
            <a:xfrm>
              <a:off x="7728190" y="4606645"/>
              <a:ext cx="8087" cy="4015"/>
            </a:xfrm>
            <a:custGeom>
              <a:avLst/>
              <a:gdLst/>
              <a:ahLst/>
              <a:cxnLst>
                <a:cxn ang="0">
                  <a:pos x="6" y="4"/>
                </a:cxn>
                <a:cxn ang="0">
                  <a:pos x="5" y="4"/>
                </a:cxn>
                <a:cxn ang="0">
                  <a:pos x="5" y="4"/>
                </a:cxn>
                <a:cxn ang="0">
                  <a:pos x="3" y="4"/>
                </a:cxn>
                <a:cxn ang="0">
                  <a:pos x="3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5" y="0"/>
                </a:cxn>
                <a:cxn ang="0">
                  <a:pos x="5" y="2"/>
                </a:cxn>
                <a:cxn ang="0">
                  <a:pos x="5" y="0"/>
                </a:cxn>
                <a:cxn ang="0">
                  <a:pos x="6" y="4"/>
                </a:cxn>
              </a:cxnLst>
              <a:rect l="0" t="0" r="r" b="b"/>
              <a:pathLst>
                <a:path w="6" h="4">
                  <a:moveTo>
                    <a:pt x="6" y="4"/>
                  </a:moveTo>
                  <a:lnTo>
                    <a:pt x="5" y="4"/>
                  </a:lnTo>
                  <a:lnTo>
                    <a:pt x="5" y="4"/>
                  </a:lnTo>
                  <a:lnTo>
                    <a:pt x="3" y="4"/>
                  </a:lnTo>
                  <a:lnTo>
                    <a:pt x="3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0" y="2"/>
                  </a:lnTo>
                  <a:lnTo>
                    <a:pt x="0" y="2"/>
                  </a:lnTo>
                  <a:lnTo>
                    <a:pt x="3" y="0"/>
                  </a:lnTo>
                  <a:lnTo>
                    <a:pt x="3" y="0"/>
                  </a:lnTo>
                  <a:lnTo>
                    <a:pt x="5" y="0"/>
                  </a:lnTo>
                  <a:lnTo>
                    <a:pt x="5" y="2"/>
                  </a:lnTo>
                  <a:lnTo>
                    <a:pt x="5" y="0"/>
                  </a:lnTo>
                  <a:lnTo>
                    <a:pt x="6" y="4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15" name="Freeform 1099"/>
            <p:cNvSpPr>
              <a:spLocks/>
            </p:cNvSpPr>
            <p:nvPr/>
          </p:nvSpPr>
          <p:spPr bwMode="auto">
            <a:xfrm>
              <a:off x="7728190" y="4606645"/>
              <a:ext cx="8087" cy="4015"/>
            </a:xfrm>
            <a:custGeom>
              <a:avLst/>
              <a:gdLst/>
              <a:ahLst/>
              <a:cxnLst>
                <a:cxn ang="0">
                  <a:pos x="6" y="4"/>
                </a:cxn>
                <a:cxn ang="0">
                  <a:pos x="5" y="4"/>
                </a:cxn>
                <a:cxn ang="0">
                  <a:pos x="3" y="4"/>
                </a:cxn>
                <a:cxn ang="0">
                  <a:pos x="3" y="3"/>
                </a:cxn>
                <a:cxn ang="0">
                  <a:pos x="2" y="3"/>
                </a:cxn>
                <a:cxn ang="0">
                  <a:pos x="0" y="2"/>
                </a:cxn>
                <a:cxn ang="0">
                  <a:pos x="3" y="0"/>
                </a:cxn>
                <a:cxn ang="0">
                  <a:pos x="5" y="0"/>
                </a:cxn>
                <a:cxn ang="0">
                  <a:pos x="5" y="2"/>
                </a:cxn>
                <a:cxn ang="0">
                  <a:pos x="5" y="0"/>
                </a:cxn>
                <a:cxn ang="0">
                  <a:pos x="6" y="4"/>
                </a:cxn>
              </a:cxnLst>
              <a:rect l="0" t="0" r="r" b="b"/>
              <a:pathLst>
                <a:path w="6" h="4">
                  <a:moveTo>
                    <a:pt x="6" y="4"/>
                  </a:moveTo>
                  <a:lnTo>
                    <a:pt x="5" y="4"/>
                  </a:lnTo>
                  <a:lnTo>
                    <a:pt x="3" y="4"/>
                  </a:lnTo>
                  <a:lnTo>
                    <a:pt x="3" y="3"/>
                  </a:lnTo>
                  <a:lnTo>
                    <a:pt x="2" y="3"/>
                  </a:lnTo>
                  <a:lnTo>
                    <a:pt x="0" y="2"/>
                  </a:lnTo>
                  <a:lnTo>
                    <a:pt x="3" y="0"/>
                  </a:lnTo>
                  <a:lnTo>
                    <a:pt x="5" y="0"/>
                  </a:lnTo>
                  <a:lnTo>
                    <a:pt x="5" y="2"/>
                  </a:lnTo>
                  <a:lnTo>
                    <a:pt x="5" y="0"/>
                  </a:lnTo>
                  <a:lnTo>
                    <a:pt x="6" y="4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16" name="Freeform 1100"/>
            <p:cNvSpPr>
              <a:spLocks/>
            </p:cNvSpPr>
            <p:nvPr/>
          </p:nvSpPr>
          <p:spPr bwMode="auto">
            <a:xfrm>
              <a:off x="7679666" y="4415911"/>
              <a:ext cx="117266" cy="180695"/>
            </a:xfrm>
            <a:custGeom>
              <a:avLst/>
              <a:gdLst/>
              <a:ahLst/>
              <a:cxnLst>
                <a:cxn ang="0">
                  <a:pos x="75" y="179"/>
                </a:cxn>
                <a:cxn ang="0">
                  <a:pos x="93" y="171"/>
                </a:cxn>
                <a:cxn ang="0">
                  <a:pos x="94" y="171"/>
                </a:cxn>
                <a:cxn ang="0">
                  <a:pos x="94" y="171"/>
                </a:cxn>
                <a:cxn ang="0">
                  <a:pos x="94" y="171"/>
                </a:cxn>
                <a:cxn ang="0">
                  <a:pos x="94" y="170"/>
                </a:cxn>
                <a:cxn ang="0">
                  <a:pos x="94" y="170"/>
                </a:cxn>
                <a:cxn ang="0">
                  <a:pos x="94" y="170"/>
                </a:cxn>
                <a:cxn ang="0">
                  <a:pos x="94" y="168"/>
                </a:cxn>
                <a:cxn ang="0">
                  <a:pos x="94" y="168"/>
                </a:cxn>
                <a:cxn ang="0">
                  <a:pos x="23" y="1"/>
                </a:cxn>
                <a:cxn ang="0">
                  <a:pos x="23" y="1"/>
                </a:cxn>
                <a:cxn ang="0">
                  <a:pos x="23" y="1"/>
                </a:cxn>
                <a:cxn ang="0">
                  <a:pos x="22" y="0"/>
                </a:cxn>
                <a:cxn ang="0">
                  <a:pos x="22" y="0"/>
                </a:cxn>
                <a:cxn ang="0">
                  <a:pos x="20" y="0"/>
                </a:cxn>
                <a:cxn ang="0">
                  <a:pos x="20" y="0"/>
                </a:cxn>
                <a:cxn ang="0">
                  <a:pos x="19" y="0"/>
                </a:cxn>
                <a:cxn ang="0">
                  <a:pos x="2" y="7"/>
                </a:cxn>
                <a:cxn ang="0">
                  <a:pos x="2" y="8"/>
                </a:cxn>
                <a:cxn ang="0">
                  <a:pos x="2" y="8"/>
                </a:cxn>
                <a:cxn ang="0">
                  <a:pos x="0" y="8"/>
                </a:cxn>
                <a:cxn ang="0">
                  <a:pos x="2" y="10"/>
                </a:cxn>
                <a:cxn ang="0">
                  <a:pos x="0" y="10"/>
                </a:cxn>
                <a:cxn ang="0">
                  <a:pos x="0" y="11"/>
                </a:cxn>
                <a:cxn ang="0">
                  <a:pos x="2" y="11"/>
                </a:cxn>
                <a:cxn ang="0">
                  <a:pos x="72" y="177"/>
                </a:cxn>
                <a:cxn ang="0">
                  <a:pos x="72" y="179"/>
                </a:cxn>
                <a:cxn ang="0">
                  <a:pos x="72" y="179"/>
                </a:cxn>
                <a:cxn ang="0">
                  <a:pos x="72" y="179"/>
                </a:cxn>
                <a:cxn ang="0">
                  <a:pos x="74" y="180"/>
                </a:cxn>
                <a:cxn ang="0">
                  <a:pos x="74" y="179"/>
                </a:cxn>
                <a:cxn ang="0">
                  <a:pos x="74" y="180"/>
                </a:cxn>
                <a:cxn ang="0">
                  <a:pos x="75" y="180"/>
                </a:cxn>
                <a:cxn ang="0">
                  <a:pos x="75" y="179"/>
                </a:cxn>
              </a:cxnLst>
              <a:rect l="0" t="0" r="r" b="b"/>
              <a:pathLst>
                <a:path w="94" h="180">
                  <a:moveTo>
                    <a:pt x="75" y="179"/>
                  </a:moveTo>
                  <a:lnTo>
                    <a:pt x="93" y="171"/>
                  </a:lnTo>
                  <a:lnTo>
                    <a:pt x="94" y="171"/>
                  </a:lnTo>
                  <a:lnTo>
                    <a:pt x="94" y="171"/>
                  </a:lnTo>
                  <a:lnTo>
                    <a:pt x="94" y="171"/>
                  </a:lnTo>
                  <a:lnTo>
                    <a:pt x="94" y="170"/>
                  </a:lnTo>
                  <a:lnTo>
                    <a:pt x="94" y="170"/>
                  </a:lnTo>
                  <a:lnTo>
                    <a:pt x="94" y="170"/>
                  </a:lnTo>
                  <a:lnTo>
                    <a:pt x="94" y="168"/>
                  </a:lnTo>
                  <a:lnTo>
                    <a:pt x="94" y="168"/>
                  </a:lnTo>
                  <a:lnTo>
                    <a:pt x="23" y="1"/>
                  </a:lnTo>
                  <a:lnTo>
                    <a:pt x="23" y="1"/>
                  </a:lnTo>
                  <a:lnTo>
                    <a:pt x="23" y="1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19" y="0"/>
                  </a:lnTo>
                  <a:lnTo>
                    <a:pt x="2" y="7"/>
                  </a:lnTo>
                  <a:lnTo>
                    <a:pt x="2" y="8"/>
                  </a:lnTo>
                  <a:lnTo>
                    <a:pt x="2" y="8"/>
                  </a:lnTo>
                  <a:lnTo>
                    <a:pt x="0" y="8"/>
                  </a:lnTo>
                  <a:lnTo>
                    <a:pt x="2" y="10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2" y="11"/>
                  </a:lnTo>
                  <a:lnTo>
                    <a:pt x="72" y="177"/>
                  </a:lnTo>
                  <a:lnTo>
                    <a:pt x="72" y="179"/>
                  </a:lnTo>
                  <a:lnTo>
                    <a:pt x="72" y="179"/>
                  </a:lnTo>
                  <a:lnTo>
                    <a:pt x="72" y="179"/>
                  </a:lnTo>
                  <a:lnTo>
                    <a:pt x="74" y="180"/>
                  </a:lnTo>
                  <a:lnTo>
                    <a:pt x="74" y="179"/>
                  </a:lnTo>
                  <a:lnTo>
                    <a:pt x="74" y="180"/>
                  </a:lnTo>
                  <a:lnTo>
                    <a:pt x="75" y="180"/>
                  </a:lnTo>
                  <a:lnTo>
                    <a:pt x="75" y="179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17" name="Freeform 1101"/>
            <p:cNvSpPr>
              <a:spLocks/>
            </p:cNvSpPr>
            <p:nvPr/>
          </p:nvSpPr>
          <p:spPr bwMode="auto">
            <a:xfrm>
              <a:off x="7679666" y="4415911"/>
              <a:ext cx="117266" cy="180695"/>
            </a:xfrm>
            <a:custGeom>
              <a:avLst/>
              <a:gdLst/>
              <a:ahLst/>
              <a:cxnLst>
                <a:cxn ang="0">
                  <a:pos x="75" y="179"/>
                </a:cxn>
                <a:cxn ang="0">
                  <a:pos x="93" y="171"/>
                </a:cxn>
                <a:cxn ang="0">
                  <a:pos x="94" y="171"/>
                </a:cxn>
                <a:cxn ang="0">
                  <a:pos x="94" y="170"/>
                </a:cxn>
                <a:cxn ang="0">
                  <a:pos x="94" y="168"/>
                </a:cxn>
                <a:cxn ang="0">
                  <a:pos x="23" y="1"/>
                </a:cxn>
                <a:cxn ang="0">
                  <a:pos x="22" y="0"/>
                </a:cxn>
                <a:cxn ang="0">
                  <a:pos x="20" y="0"/>
                </a:cxn>
                <a:cxn ang="0">
                  <a:pos x="19" y="0"/>
                </a:cxn>
                <a:cxn ang="0">
                  <a:pos x="2" y="7"/>
                </a:cxn>
                <a:cxn ang="0">
                  <a:pos x="2" y="8"/>
                </a:cxn>
                <a:cxn ang="0">
                  <a:pos x="0" y="8"/>
                </a:cxn>
                <a:cxn ang="0">
                  <a:pos x="2" y="10"/>
                </a:cxn>
                <a:cxn ang="0">
                  <a:pos x="0" y="10"/>
                </a:cxn>
                <a:cxn ang="0">
                  <a:pos x="0" y="11"/>
                </a:cxn>
                <a:cxn ang="0">
                  <a:pos x="2" y="11"/>
                </a:cxn>
                <a:cxn ang="0">
                  <a:pos x="72" y="177"/>
                </a:cxn>
                <a:cxn ang="0">
                  <a:pos x="72" y="179"/>
                </a:cxn>
                <a:cxn ang="0">
                  <a:pos x="74" y="180"/>
                </a:cxn>
                <a:cxn ang="0">
                  <a:pos x="74" y="179"/>
                </a:cxn>
                <a:cxn ang="0">
                  <a:pos x="74" y="180"/>
                </a:cxn>
                <a:cxn ang="0">
                  <a:pos x="75" y="180"/>
                </a:cxn>
                <a:cxn ang="0">
                  <a:pos x="75" y="179"/>
                </a:cxn>
              </a:cxnLst>
              <a:rect l="0" t="0" r="r" b="b"/>
              <a:pathLst>
                <a:path w="94" h="180">
                  <a:moveTo>
                    <a:pt x="75" y="179"/>
                  </a:moveTo>
                  <a:lnTo>
                    <a:pt x="93" y="171"/>
                  </a:lnTo>
                  <a:lnTo>
                    <a:pt x="94" y="171"/>
                  </a:lnTo>
                  <a:lnTo>
                    <a:pt x="94" y="170"/>
                  </a:lnTo>
                  <a:lnTo>
                    <a:pt x="94" y="168"/>
                  </a:lnTo>
                  <a:lnTo>
                    <a:pt x="23" y="1"/>
                  </a:lnTo>
                  <a:lnTo>
                    <a:pt x="22" y="0"/>
                  </a:lnTo>
                  <a:lnTo>
                    <a:pt x="20" y="0"/>
                  </a:lnTo>
                  <a:lnTo>
                    <a:pt x="19" y="0"/>
                  </a:lnTo>
                  <a:lnTo>
                    <a:pt x="2" y="7"/>
                  </a:lnTo>
                  <a:lnTo>
                    <a:pt x="2" y="8"/>
                  </a:lnTo>
                  <a:lnTo>
                    <a:pt x="0" y="8"/>
                  </a:lnTo>
                  <a:lnTo>
                    <a:pt x="2" y="10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2" y="11"/>
                  </a:lnTo>
                  <a:lnTo>
                    <a:pt x="72" y="177"/>
                  </a:lnTo>
                  <a:lnTo>
                    <a:pt x="72" y="179"/>
                  </a:lnTo>
                  <a:lnTo>
                    <a:pt x="74" y="180"/>
                  </a:lnTo>
                  <a:lnTo>
                    <a:pt x="74" y="179"/>
                  </a:lnTo>
                  <a:lnTo>
                    <a:pt x="74" y="180"/>
                  </a:lnTo>
                  <a:lnTo>
                    <a:pt x="75" y="180"/>
                  </a:lnTo>
                  <a:lnTo>
                    <a:pt x="75" y="179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18" name="Freeform 1102"/>
            <p:cNvSpPr>
              <a:spLocks/>
            </p:cNvSpPr>
            <p:nvPr/>
          </p:nvSpPr>
          <p:spPr bwMode="auto">
            <a:xfrm>
              <a:off x="7774017" y="4586568"/>
              <a:ext cx="22914" cy="11043"/>
            </a:xfrm>
            <a:custGeom>
              <a:avLst/>
              <a:gdLst/>
              <a:ahLst/>
              <a:cxnLst>
                <a:cxn ang="0">
                  <a:pos x="2" y="11"/>
                </a:cxn>
                <a:cxn ang="0">
                  <a:pos x="0" y="7"/>
                </a:cxn>
                <a:cxn ang="0">
                  <a:pos x="18" y="0"/>
                </a:cxn>
                <a:cxn ang="0">
                  <a:pos x="19" y="3"/>
                </a:cxn>
                <a:cxn ang="0">
                  <a:pos x="2" y="11"/>
                </a:cxn>
              </a:cxnLst>
              <a:rect l="0" t="0" r="r" b="b"/>
              <a:pathLst>
                <a:path w="19" h="11">
                  <a:moveTo>
                    <a:pt x="2" y="11"/>
                  </a:moveTo>
                  <a:lnTo>
                    <a:pt x="0" y="7"/>
                  </a:lnTo>
                  <a:lnTo>
                    <a:pt x="18" y="0"/>
                  </a:lnTo>
                  <a:lnTo>
                    <a:pt x="19" y="3"/>
                  </a:lnTo>
                  <a:lnTo>
                    <a:pt x="2" y="11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19" name="Freeform 1103"/>
            <p:cNvSpPr>
              <a:spLocks/>
            </p:cNvSpPr>
            <p:nvPr/>
          </p:nvSpPr>
          <p:spPr bwMode="auto">
            <a:xfrm>
              <a:off x="7774017" y="4586568"/>
              <a:ext cx="22914" cy="11043"/>
            </a:xfrm>
            <a:custGeom>
              <a:avLst/>
              <a:gdLst/>
              <a:ahLst/>
              <a:cxnLst>
                <a:cxn ang="0">
                  <a:pos x="2" y="11"/>
                </a:cxn>
                <a:cxn ang="0">
                  <a:pos x="0" y="7"/>
                </a:cxn>
                <a:cxn ang="0">
                  <a:pos x="18" y="0"/>
                </a:cxn>
                <a:cxn ang="0">
                  <a:pos x="19" y="3"/>
                </a:cxn>
                <a:cxn ang="0">
                  <a:pos x="2" y="11"/>
                </a:cxn>
              </a:cxnLst>
              <a:rect l="0" t="0" r="r" b="b"/>
              <a:pathLst>
                <a:path w="19" h="11">
                  <a:moveTo>
                    <a:pt x="2" y="11"/>
                  </a:moveTo>
                  <a:lnTo>
                    <a:pt x="0" y="7"/>
                  </a:lnTo>
                  <a:lnTo>
                    <a:pt x="18" y="0"/>
                  </a:lnTo>
                  <a:lnTo>
                    <a:pt x="19" y="3"/>
                  </a:lnTo>
                  <a:lnTo>
                    <a:pt x="2" y="11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20" name="Freeform 1104"/>
            <p:cNvSpPr>
              <a:spLocks/>
            </p:cNvSpPr>
            <p:nvPr/>
          </p:nvSpPr>
          <p:spPr bwMode="auto">
            <a:xfrm>
              <a:off x="7795583" y="4583556"/>
              <a:ext cx="5392" cy="6023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3" y="1"/>
                </a:cxn>
                <a:cxn ang="0">
                  <a:pos x="4" y="1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4"/>
                </a:cxn>
                <a:cxn ang="0">
                  <a:pos x="3" y="6"/>
                </a:cxn>
                <a:cxn ang="0">
                  <a:pos x="1" y="6"/>
                </a:cxn>
                <a:cxn ang="0">
                  <a:pos x="1" y="6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3" y="0"/>
                </a:cxn>
              </a:cxnLst>
              <a:rect l="0" t="0" r="r" b="b"/>
              <a:pathLst>
                <a:path w="4" h="6">
                  <a:moveTo>
                    <a:pt x="3" y="0"/>
                  </a:moveTo>
                  <a:lnTo>
                    <a:pt x="3" y="1"/>
                  </a:lnTo>
                  <a:lnTo>
                    <a:pt x="4" y="1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4"/>
                  </a:lnTo>
                  <a:lnTo>
                    <a:pt x="3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21" name="Freeform 1105"/>
            <p:cNvSpPr>
              <a:spLocks/>
            </p:cNvSpPr>
            <p:nvPr/>
          </p:nvSpPr>
          <p:spPr bwMode="auto">
            <a:xfrm>
              <a:off x="7795583" y="4583556"/>
              <a:ext cx="5392" cy="6023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3" y="1"/>
                </a:cxn>
                <a:cxn ang="0">
                  <a:pos x="4" y="1"/>
                </a:cxn>
                <a:cxn ang="0">
                  <a:pos x="3" y="3"/>
                </a:cxn>
                <a:cxn ang="0">
                  <a:pos x="3" y="4"/>
                </a:cxn>
                <a:cxn ang="0">
                  <a:pos x="3" y="6"/>
                </a:cxn>
                <a:cxn ang="0">
                  <a:pos x="1" y="6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3" y="0"/>
                </a:cxn>
              </a:cxnLst>
              <a:rect l="0" t="0" r="r" b="b"/>
              <a:pathLst>
                <a:path w="4" h="6">
                  <a:moveTo>
                    <a:pt x="3" y="0"/>
                  </a:moveTo>
                  <a:lnTo>
                    <a:pt x="3" y="1"/>
                  </a:lnTo>
                  <a:lnTo>
                    <a:pt x="4" y="1"/>
                  </a:lnTo>
                  <a:lnTo>
                    <a:pt x="3" y="3"/>
                  </a:lnTo>
                  <a:lnTo>
                    <a:pt x="3" y="4"/>
                  </a:lnTo>
                  <a:lnTo>
                    <a:pt x="3" y="6"/>
                  </a:lnTo>
                  <a:lnTo>
                    <a:pt x="1" y="6"/>
                  </a:lnTo>
                  <a:lnTo>
                    <a:pt x="0" y="3"/>
                  </a:lnTo>
                  <a:lnTo>
                    <a:pt x="0" y="1"/>
                  </a:lnTo>
                  <a:lnTo>
                    <a:pt x="3" y="0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22" name="Freeform 1106"/>
            <p:cNvSpPr>
              <a:spLocks/>
            </p:cNvSpPr>
            <p:nvPr/>
          </p:nvSpPr>
          <p:spPr bwMode="auto">
            <a:xfrm>
              <a:off x="7707972" y="4416916"/>
              <a:ext cx="91656" cy="167644"/>
            </a:xfrm>
            <a:custGeom>
              <a:avLst/>
              <a:gdLst/>
              <a:ahLst/>
              <a:cxnLst>
                <a:cxn ang="0">
                  <a:pos x="71" y="167"/>
                </a:cxn>
                <a:cxn ang="0">
                  <a:pos x="0" y="2"/>
                </a:cxn>
                <a:cxn ang="0">
                  <a:pos x="3" y="0"/>
                </a:cxn>
                <a:cxn ang="0">
                  <a:pos x="74" y="166"/>
                </a:cxn>
                <a:cxn ang="0">
                  <a:pos x="71" y="167"/>
                </a:cxn>
              </a:cxnLst>
              <a:rect l="0" t="0" r="r" b="b"/>
              <a:pathLst>
                <a:path w="74" h="167">
                  <a:moveTo>
                    <a:pt x="71" y="167"/>
                  </a:moveTo>
                  <a:lnTo>
                    <a:pt x="0" y="2"/>
                  </a:lnTo>
                  <a:lnTo>
                    <a:pt x="3" y="0"/>
                  </a:lnTo>
                  <a:lnTo>
                    <a:pt x="74" y="166"/>
                  </a:lnTo>
                  <a:lnTo>
                    <a:pt x="71" y="167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23" name="Freeform 1107"/>
            <p:cNvSpPr>
              <a:spLocks/>
            </p:cNvSpPr>
            <p:nvPr/>
          </p:nvSpPr>
          <p:spPr bwMode="auto">
            <a:xfrm>
              <a:off x="7707972" y="4416916"/>
              <a:ext cx="91656" cy="167644"/>
            </a:xfrm>
            <a:custGeom>
              <a:avLst/>
              <a:gdLst/>
              <a:ahLst/>
              <a:cxnLst>
                <a:cxn ang="0">
                  <a:pos x="71" y="167"/>
                </a:cxn>
                <a:cxn ang="0">
                  <a:pos x="0" y="2"/>
                </a:cxn>
                <a:cxn ang="0">
                  <a:pos x="3" y="0"/>
                </a:cxn>
                <a:cxn ang="0">
                  <a:pos x="74" y="166"/>
                </a:cxn>
                <a:cxn ang="0">
                  <a:pos x="71" y="167"/>
                </a:cxn>
              </a:cxnLst>
              <a:rect l="0" t="0" r="r" b="b"/>
              <a:pathLst>
                <a:path w="74" h="167">
                  <a:moveTo>
                    <a:pt x="71" y="167"/>
                  </a:moveTo>
                  <a:lnTo>
                    <a:pt x="0" y="2"/>
                  </a:lnTo>
                  <a:lnTo>
                    <a:pt x="3" y="0"/>
                  </a:lnTo>
                  <a:lnTo>
                    <a:pt x="74" y="166"/>
                  </a:lnTo>
                  <a:lnTo>
                    <a:pt x="71" y="167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24" name="Freeform 1108"/>
            <p:cNvSpPr>
              <a:spLocks/>
            </p:cNvSpPr>
            <p:nvPr/>
          </p:nvSpPr>
          <p:spPr bwMode="auto">
            <a:xfrm>
              <a:off x="7679666" y="4425950"/>
              <a:ext cx="93004" cy="169653"/>
            </a:xfrm>
            <a:custGeom>
              <a:avLst/>
              <a:gdLst/>
              <a:ahLst/>
              <a:cxnLst>
                <a:cxn ang="0">
                  <a:pos x="71" y="169"/>
                </a:cxn>
                <a:cxn ang="0">
                  <a:pos x="0" y="1"/>
                </a:cxn>
                <a:cxn ang="0">
                  <a:pos x="4" y="0"/>
                </a:cxn>
                <a:cxn ang="0">
                  <a:pos x="75" y="167"/>
                </a:cxn>
                <a:cxn ang="0">
                  <a:pos x="71" y="169"/>
                </a:cxn>
              </a:cxnLst>
              <a:rect l="0" t="0" r="r" b="b"/>
              <a:pathLst>
                <a:path w="75" h="169">
                  <a:moveTo>
                    <a:pt x="71" y="169"/>
                  </a:moveTo>
                  <a:lnTo>
                    <a:pt x="0" y="1"/>
                  </a:lnTo>
                  <a:lnTo>
                    <a:pt x="4" y="0"/>
                  </a:lnTo>
                  <a:lnTo>
                    <a:pt x="75" y="167"/>
                  </a:lnTo>
                  <a:lnTo>
                    <a:pt x="71" y="169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25" name="Freeform 1109"/>
            <p:cNvSpPr>
              <a:spLocks/>
            </p:cNvSpPr>
            <p:nvPr/>
          </p:nvSpPr>
          <p:spPr bwMode="auto">
            <a:xfrm>
              <a:off x="7679666" y="4425950"/>
              <a:ext cx="93004" cy="169653"/>
            </a:xfrm>
            <a:custGeom>
              <a:avLst/>
              <a:gdLst/>
              <a:ahLst/>
              <a:cxnLst>
                <a:cxn ang="0">
                  <a:pos x="71" y="169"/>
                </a:cxn>
                <a:cxn ang="0">
                  <a:pos x="0" y="1"/>
                </a:cxn>
                <a:cxn ang="0">
                  <a:pos x="4" y="0"/>
                </a:cxn>
                <a:cxn ang="0">
                  <a:pos x="75" y="167"/>
                </a:cxn>
                <a:cxn ang="0">
                  <a:pos x="71" y="169"/>
                </a:cxn>
              </a:cxnLst>
              <a:rect l="0" t="0" r="r" b="b"/>
              <a:pathLst>
                <a:path w="75" h="169">
                  <a:moveTo>
                    <a:pt x="71" y="169"/>
                  </a:moveTo>
                  <a:lnTo>
                    <a:pt x="0" y="1"/>
                  </a:lnTo>
                  <a:lnTo>
                    <a:pt x="4" y="0"/>
                  </a:lnTo>
                  <a:lnTo>
                    <a:pt x="75" y="167"/>
                  </a:lnTo>
                  <a:lnTo>
                    <a:pt x="71" y="169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26" name="Freeform 1110"/>
            <p:cNvSpPr>
              <a:spLocks/>
            </p:cNvSpPr>
            <p:nvPr/>
          </p:nvSpPr>
          <p:spPr bwMode="auto">
            <a:xfrm>
              <a:off x="7767278" y="4593595"/>
              <a:ext cx="8087" cy="4015"/>
            </a:xfrm>
            <a:custGeom>
              <a:avLst/>
              <a:gdLst/>
              <a:ahLst/>
              <a:cxnLst>
                <a:cxn ang="0">
                  <a:pos x="7" y="4"/>
                </a:cxn>
                <a:cxn ang="0">
                  <a:pos x="5" y="4"/>
                </a:cxn>
                <a:cxn ang="0">
                  <a:pos x="4" y="4"/>
                </a:cxn>
                <a:cxn ang="0">
                  <a:pos x="4" y="4"/>
                </a:cxn>
                <a:cxn ang="0">
                  <a:pos x="2" y="3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1" y="2"/>
                </a:cxn>
                <a:cxn ang="0">
                  <a:pos x="0" y="2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4" y="2"/>
                </a:cxn>
                <a:cxn ang="0">
                  <a:pos x="5" y="0"/>
                </a:cxn>
                <a:cxn ang="0">
                  <a:pos x="7" y="4"/>
                </a:cxn>
              </a:cxnLst>
              <a:rect l="0" t="0" r="r" b="b"/>
              <a:pathLst>
                <a:path w="7" h="4">
                  <a:moveTo>
                    <a:pt x="7" y="4"/>
                  </a:moveTo>
                  <a:lnTo>
                    <a:pt x="5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2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0" y="2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2"/>
                  </a:lnTo>
                  <a:lnTo>
                    <a:pt x="5" y="0"/>
                  </a:lnTo>
                  <a:lnTo>
                    <a:pt x="7" y="4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27" name="Freeform 1111"/>
            <p:cNvSpPr>
              <a:spLocks/>
            </p:cNvSpPr>
            <p:nvPr/>
          </p:nvSpPr>
          <p:spPr bwMode="auto">
            <a:xfrm>
              <a:off x="7767278" y="4593595"/>
              <a:ext cx="8087" cy="4015"/>
            </a:xfrm>
            <a:custGeom>
              <a:avLst/>
              <a:gdLst/>
              <a:ahLst/>
              <a:cxnLst>
                <a:cxn ang="0">
                  <a:pos x="7" y="4"/>
                </a:cxn>
                <a:cxn ang="0">
                  <a:pos x="5" y="4"/>
                </a:cxn>
                <a:cxn ang="0">
                  <a:pos x="4" y="4"/>
                </a:cxn>
                <a:cxn ang="0">
                  <a:pos x="2" y="3"/>
                </a:cxn>
                <a:cxn ang="0">
                  <a:pos x="1" y="3"/>
                </a:cxn>
                <a:cxn ang="0">
                  <a:pos x="1" y="2"/>
                </a:cxn>
                <a:cxn ang="0">
                  <a:pos x="0" y="2"/>
                </a:cxn>
                <a:cxn ang="0">
                  <a:pos x="4" y="0"/>
                </a:cxn>
                <a:cxn ang="0">
                  <a:pos x="4" y="2"/>
                </a:cxn>
                <a:cxn ang="0">
                  <a:pos x="5" y="0"/>
                </a:cxn>
                <a:cxn ang="0">
                  <a:pos x="7" y="4"/>
                </a:cxn>
              </a:cxnLst>
              <a:rect l="0" t="0" r="r" b="b"/>
              <a:pathLst>
                <a:path w="7" h="4">
                  <a:moveTo>
                    <a:pt x="7" y="4"/>
                  </a:moveTo>
                  <a:lnTo>
                    <a:pt x="5" y="4"/>
                  </a:lnTo>
                  <a:lnTo>
                    <a:pt x="4" y="4"/>
                  </a:lnTo>
                  <a:lnTo>
                    <a:pt x="2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0" y="2"/>
                  </a:lnTo>
                  <a:lnTo>
                    <a:pt x="4" y="0"/>
                  </a:lnTo>
                  <a:lnTo>
                    <a:pt x="4" y="2"/>
                  </a:lnTo>
                  <a:lnTo>
                    <a:pt x="5" y="0"/>
                  </a:lnTo>
                  <a:lnTo>
                    <a:pt x="7" y="4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28" name="Freeform 1112"/>
            <p:cNvSpPr>
              <a:spLocks/>
            </p:cNvSpPr>
            <p:nvPr/>
          </p:nvSpPr>
          <p:spPr bwMode="auto">
            <a:xfrm>
              <a:off x="7718755" y="4402862"/>
              <a:ext cx="115917" cy="180695"/>
            </a:xfrm>
            <a:custGeom>
              <a:avLst/>
              <a:gdLst/>
              <a:ahLst/>
              <a:cxnLst>
                <a:cxn ang="0">
                  <a:pos x="75" y="179"/>
                </a:cxn>
                <a:cxn ang="0">
                  <a:pos x="92" y="173"/>
                </a:cxn>
                <a:cxn ang="0">
                  <a:pos x="92" y="171"/>
                </a:cxn>
                <a:cxn ang="0">
                  <a:pos x="93" y="171"/>
                </a:cxn>
                <a:cxn ang="0">
                  <a:pos x="93" y="171"/>
                </a:cxn>
                <a:cxn ang="0">
                  <a:pos x="93" y="170"/>
                </a:cxn>
                <a:cxn ang="0">
                  <a:pos x="93" y="170"/>
                </a:cxn>
                <a:cxn ang="0">
                  <a:pos x="93" y="168"/>
                </a:cxn>
                <a:cxn ang="0">
                  <a:pos x="93" y="168"/>
                </a:cxn>
                <a:cxn ang="0">
                  <a:pos x="93" y="167"/>
                </a:cxn>
                <a:cxn ang="0">
                  <a:pos x="23" y="3"/>
                </a:cxn>
                <a:cxn ang="0">
                  <a:pos x="23" y="1"/>
                </a:cxn>
                <a:cxn ang="0">
                  <a:pos x="23" y="1"/>
                </a:cxn>
                <a:cxn ang="0">
                  <a:pos x="21" y="0"/>
                </a:cxn>
                <a:cxn ang="0">
                  <a:pos x="21" y="0"/>
                </a:cxn>
                <a:cxn ang="0">
                  <a:pos x="20" y="0"/>
                </a:cxn>
                <a:cxn ang="0">
                  <a:pos x="20" y="0"/>
                </a:cxn>
                <a:cxn ang="0">
                  <a:pos x="18" y="0"/>
                </a:cxn>
                <a:cxn ang="0">
                  <a:pos x="1" y="7"/>
                </a:cxn>
                <a:cxn ang="0">
                  <a:pos x="1" y="8"/>
                </a:cxn>
                <a:cxn ang="0">
                  <a:pos x="1" y="8"/>
                </a:cxn>
                <a:cxn ang="0">
                  <a:pos x="1" y="8"/>
                </a:cxn>
                <a:cxn ang="0">
                  <a:pos x="0" y="10"/>
                </a:cxn>
                <a:cxn ang="0">
                  <a:pos x="1" y="10"/>
                </a:cxn>
                <a:cxn ang="0">
                  <a:pos x="1" y="11"/>
                </a:cxn>
                <a:cxn ang="0">
                  <a:pos x="1" y="11"/>
                </a:cxn>
                <a:cxn ang="0">
                  <a:pos x="72" y="177"/>
                </a:cxn>
                <a:cxn ang="0">
                  <a:pos x="72" y="177"/>
                </a:cxn>
                <a:cxn ang="0">
                  <a:pos x="72" y="179"/>
                </a:cxn>
                <a:cxn ang="0">
                  <a:pos x="72" y="179"/>
                </a:cxn>
                <a:cxn ang="0">
                  <a:pos x="73" y="179"/>
                </a:cxn>
                <a:cxn ang="0">
                  <a:pos x="73" y="179"/>
                </a:cxn>
                <a:cxn ang="0">
                  <a:pos x="75" y="180"/>
                </a:cxn>
                <a:cxn ang="0">
                  <a:pos x="75" y="179"/>
                </a:cxn>
              </a:cxnLst>
              <a:rect l="0" t="0" r="r" b="b"/>
              <a:pathLst>
                <a:path w="93" h="180">
                  <a:moveTo>
                    <a:pt x="75" y="179"/>
                  </a:moveTo>
                  <a:lnTo>
                    <a:pt x="92" y="173"/>
                  </a:lnTo>
                  <a:lnTo>
                    <a:pt x="92" y="171"/>
                  </a:lnTo>
                  <a:lnTo>
                    <a:pt x="93" y="171"/>
                  </a:lnTo>
                  <a:lnTo>
                    <a:pt x="93" y="171"/>
                  </a:lnTo>
                  <a:lnTo>
                    <a:pt x="93" y="170"/>
                  </a:lnTo>
                  <a:lnTo>
                    <a:pt x="93" y="170"/>
                  </a:lnTo>
                  <a:lnTo>
                    <a:pt x="93" y="168"/>
                  </a:lnTo>
                  <a:lnTo>
                    <a:pt x="93" y="168"/>
                  </a:lnTo>
                  <a:lnTo>
                    <a:pt x="93" y="167"/>
                  </a:lnTo>
                  <a:lnTo>
                    <a:pt x="23" y="3"/>
                  </a:lnTo>
                  <a:lnTo>
                    <a:pt x="23" y="1"/>
                  </a:lnTo>
                  <a:lnTo>
                    <a:pt x="23" y="1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18" y="0"/>
                  </a:lnTo>
                  <a:lnTo>
                    <a:pt x="1" y="7"/>
                  </a:lnTo>
                  <a:lnTo>
                    <a:pt x="1" y="8"/>
                  </a:lnTo>
                  <a:lnTo>
                    <a:pt x="1" y="8"/>
                  </a:lnTo>
                  <a:lnTo>
                    <a:pt x="1" y="8"/>
                  </a:lnTo>
                  <a:lnTo>
                    <a:pt x="0" y="10"/>
                  </a:lnTo>
                  <a:lnTo>
                    <a:pt x="1" y="10"/>
                  </a:lnTo>
                  <a:lnTo>
                    <a:pt x="1" y="11"/>
                  </a:lnTo>
                  <a:lnTo>
                    <a:pt x="1" y="11"/>
                  </a:lnTo>
                  <a:lnTo>
                    <a:pt x="72" y="177"/>
                  </a:lnTo>
                  <a:lnTo>
                    <a:pt x="72" y="177"/>
                  </a:lnTo>
                  <a:lnTo>
                    <a:pt x="72" y="179"/>
                  </a:lnTo>
                  <a:lnTo>
                    <a:pt x="72" y="179"/>
                  </a:lnTo>
                  <a:lnTo>
                    <a:pt x="73" y="179"/>
                  </a:lnTo>
                  <a:lnTo>
                    <a:pt x="73" y="179"/>
                  </a:lnTo>
                  <a:lnTo>
                    <a:pt x="75" y="180"/>
                  </a:lnTo>
                  <a:lnTo>
                    <a:pt x="75" y="179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29" name="Freeform 1113"/>
            <p:cNvSpPr>
              <a:spLocks/>
            </p:cNvSpPr>
            <p:nvPr/>
          </p:nvSpPr>
          <p:spPr bwMode="auto">
            <a:xfrm>
              <a:off x="7718755" y="4402862"/>
              <a:ext cx="115917" cy="180695"/>
            </a:xfrm>
            <a:custGeom>
              <a:avLst/>
              <a:gdLst/>
              <a:ahLst/>
              <a:cxnLst>
                <a:cxn ang="0">
                  <a:pos x="75" y="179"/>
                </a:cxn>
                <a:cxn ang="0">
                  <a:pos x="92" y="173"/>
                </a:cxn>
                <a:cxn ang="0">
                  <a:pos x="92" y="171"/>
                </a:cxn>
                <a:cxn ang="0">
                  <a:pos x="93" y="171"/>
                </a:cxn>
                <a:cxn ang="0">
                  <a:pos x="93" y="170"/>
                </a:cxn>
                <a:cxn ang="0">
                  <a:pos x="93" y="168"/>
                </a:cxn>
                <a:cxn ang="0">
                  <a:pos x="93" y="167"/>
                </a:cxn>
                <a:cxn ang="0">
                  <a:pos x="23" y="3"/>
                </a:cxn>
                <a:cxn ang="0">
                  <a:pos x="23" y="1"/>
                </a:cxn>
                <a:cxn ang="0">
                  <a:pos x="21" y="0"/>
                </a:cxn>
                <a:cxn ang="0">
                  <a:pos x="20" y="0"/>
                </a:cxn>
                <a:cxn ang="0">
                  <a:pos x="18" y="0"/>
                </a:cxn>
                <a:cxn ang="0">
                  <a:pos x="1" y="7"/>
                </a:cxn>
                <a:cxn ang="0">
                  <a:pos x="1" y="8"/>
                </a:cxn>
                <a:cxn ang="0">
                  <a:pos x="0" y="10"/>
                </a:cxn>
                <a:cxn ang="0">
                  <a:pos x="1" y="10"/>
                </a:cxn>
                <a:cxn ang="0">
                  <a:pos x="1" y="11"/>
                </a:cxn>
                <a:cxn ang="0">
                  <a:pos x="72" y="177"/>
                </a:cxn>
                <a:cxn ang="0">
                  <a:pos x="72" y="179"/>
                </a:cxn>
                <a:cxn ang="0">
                  <a:pos x="73" y="179"/>
                </a:cxn>
                <a:cxn ang="0">
                  <a:pos x="75" y="180"/>
                </a:cxn>
                <a:cxn ang="0">
                  <a:pos x="75" y="179"/>
                </a:cxn>
              </a:cxnLst>
              <a:rect l="0" t="0" r="r" b="b"/>
              <a:pathLst>
                <a:path w="93" h="180">
                  <a:moveTo>
                    <a:pt x="75" y="179"/>
                  </a:moveTo>
                  <a:lnTo>
                    <a:pt x="92" y="173"/>
                  </a:lnTo>
                  <a:lnTo>
                    <a:pt x="92" y="171"/>
                  </a:lnTo>
                  <a:lnTo>
                    <a:pt x="93" y="171"/>
                  </a:lnTo>
                  <a:lnTo>
                    <a:pt x="93" y="170"/>
                  </a:lnTo>
                  <a:lnTo>
                    <a:pt x="93" y="168"/>
                  </a:lnTo>
                  <a:lnTo>
                    <a:pt x="93" y="167"/>
                  </a:lnTo>
                  <a:lnTo>
                    <a:pt x="23" y="3"/>
                  </a:lnTo>
                  <a:lnTo>
                    <a:pt x="23" y="1"/>
                  </a:lnTo>
                  <a:lnTo>
                    <a:pt x="21" y="0"/>
                  </a:lnTo>
                  <a:lnTo>
                    <a:pt x="20" y="0"/>
                  </a:lnTo>
                  <a:lnTo>
                    <a:pt x="18" y="0"/>
                  </a:lnTo>
                  <a:lnTo>
                    <a:pt x="1" y="7"/>
                  </a:lnTo>
                  <a:lnTo>
                    <a:pt x="1" y="8"/>
                  </a:lnTo>
                  <a:lnTo>
                    <a:pt x="0" y="10"/>
                  </a:lnTo>
                  <a:lnTo>
                    <a:pt x="1" y="10"/>
                  </a:lnTo>
                  <a:lnTo>
                    <a:pt x="1" y="11"/>
                  </a:lnTo>
                  <a:lnTo>
                    <a:pt x="72" y="177"/>
                  </a:lnTo>
                  <a:lnTo>
                    <a:pt x="72" y="179"/>
                  </a:lnTo>
                  <a:lnTo>
                    <a:pt x="73" y="179"/>
                  </a:lnTo>
                  <a:lnTo>
                    <a:pt x="75" y="180"/>
                  </a:lnTo>
                  <a:lnTo>
                    <a:pt x="75" y="179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30" name="Freeform 1114"/>
            <p:cNvSpPr>
              <a:spLocks/>
            </p:cNvSpPr>
            <p:nvPr/>
          </p:nvSpPr>
          <p:spPr bwMode="auto">
            <a:xfrm>
              <a:off x="7811758" y="4574521"/>
              <a:ext cx="21566" cy="10039"/>
            </a:xfrm>
            <a:custGeom>
              <a:avLst/>
              <a:gdLst/>
              <a:ahLst/>
              <a:cxnLst>
                <a:cxn ang="0">
                  <a:pos x="1" y="10"/>
                </a:cxn>
                <a:cxn ang="0">
                  <a:pos x="0" y="6"/>
                </a:cxn>
                <a:cxn ang="0">
                  <a:pos x="15" y="0"/>
                </a:cxn>
                <a:cxn ang="0">
                  <a:pos x="17" y="3"/>
                </a:cxn>
                <a:cxn ang="0">
                  <a:pos x="1" y="10"/>
                </a:cxn>
              </a:cxnLst>
              <a:rect l="0" t="0" r="r" b="b"/>
              <a:pathLst>
                <a:path w="17" h="10">
                  <a:moveTo>
                    <a:pt x="1" y="10"/>
                  </a:moveTo>
                  <a:lnTo>
                    <a:pt x="0" y="6"/>
                  </a:lnTo>
                  <a:lnTo>
                    <a:pt x="15" y="0"/>
                  </a:lnTo>
                  <a:lnTo>
                    <a:pt x="17" y="3"/>
                  </a:lnTo>
                  <a:lnTo>
                    <a:pt x="1" y="10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31" name="Freeform 1115"/>
            <p:cNvSpPr>
              <a:spLocks/>
            </p:cNvSpPr>
            <p:nvPr/>
          </p:nvSpPr>
          <p:spPr bwMode="auto">
            <a:xfrm>
              <a:off x="7811758" y="4574521"/>
              <a:ext cx="21566" cy="10039"/>
            </a:xfrm>
            <a:custGeom>
              <a:avLst/>
              <a:gdLst/>
              <a:ahLst/>
              <a:cxnLst>
                <a:cxn ang="0">
                  <a:pos x="1" y="10"/>
                </a:cxn>
                <a:cxn ang="0">
                  <a:pos x="0" y="6"/>
                </a:cxn>
                <a:cxn ang="0">
                  <a:pos x="15" y="0"/>
                </a:cxn>
                <a:cxn ang="0">
                  <a:pos x="17" y="3"/>
                </a:cxn>
                <a:cxn ang="0">
                  <a:pos x="1" y="10"/>
                </a:cxn>
              </a:cxnLst>
              <a:rect l="0" t="0" r="r" b="b"/>
              <a:pathLst>
                <a:path w="17" h="10">
                  <a:moveTo>
                    <a:pt x="1" y="10"/>
                  </a:moveTo>
                  <a:lnTo>
                    <a:pt x="0" y="6"/>
                  </a:lnTo>
                  <a:lnTo>
                    <a:pt x="15" y="0"/>
                  </a:lnTo>
                  <a:lnTo>
                    <a:pt x="17" y="3"/>
                  </a:lnTo>
                  <a:lnTo>
                    <a:pt x="1" y="10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32" name="Freeform 1116"/>
            <p:cNvSpPr>
              <a:spLocks/>
            </p:cNvSpPr>
            <p:nvPr/>
          </p:nvSpPr>
          <p:spPr bwMode="auto">
            <a:xfrm>
              <a:off x="7830628" y="4570506"/>
              <a:ext cx="8087" cy="7027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5" y="1"/>
                </a:cxn>
                <a:cxn ang="0">
                  <a:pos x="5" y="1"/>
                </a:cxn>
                <a:cxn ang="0">
                  <a:pos x="6" y="3"/>
                </a:cxn>
                <a:cxn ang="0">
                  <a:pos x="5" y="3"/>
                </a:cxn>
                <a:cxn ang="0">
                  <a:pos x="5" y="4"/>
                </a:cxn>
                <a:cxn ang="0">
                  <a:pos x="3" y="6"/>
                </a:cxn>
                <a:cxn ang="0">
                  <a:pos x="3" y="6"/>
                </a:cxn>
                <a:cxn ang="0">
                  <a:pos x="2" y="7"/>
                </a:cxn>
                <a:cxn ang="0">
                  <a:pos x="0" y="4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0" y="3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5" y="0"/>
                </a:cxn>
              </a:cxnLst>
              <a:rect l="0" t="0" r="r" b="b"/>
              <a:pathLst>
                <a:path w="6" h="7">
                  <a:moveTo>
                    <a:pt x="5" y="0"/>
                  </a:moveTo>
                  <a:lnTo>
                    <a:pt x="5" y="1"/>
                  </a:lnTo>
                  <a:lnTo>
                    <a:pt x="5" y="1"/>
                  </a:lnTo>
                  <a:lnTo>
                    <a:pt x="6" y="3"/>
                  </a:lnTo>
                  <a:lnTo>
                    <a:pt x="5" y="3"/>
                  </a:lnTo>
                  <a:lnTo>
                    <a:pt x="5" y="4"/>
                  </a:lnTo>
                  <a:lnTo>
                    <a:pt x="3" y="6"/>
                  </a:lnTo>
                  <a:lnTo>
                    <a:pt x="3" y="6"/>
                  </a:lnTo>
                  <a:lnTo>
                    <a:pt x="2" y="7"/>
                  </a:lnTo>
                  <a:lnTo>
                    <a:pt x="0" y="4"/>
                  </a:lnTo>
                  <a:lnTo>
                    <a:pt x="2" y="3"/>
                  </a:lnTo>
                  <a:lnTo>
                    <a:pt x="2" y="3"/>
                  </a:lnTo>
                  <a:lnTo>
                    <a:pt x="0" y="3"/>
                  </a:lnTo>
                  <a:lnTo>
                    <a:pt x="2" y="1"/>
                  </a:lnTo>
                  <a:lnTo>
                    <a:pt x="2" y="1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33" name="Freeform 1117"/>
            <p:cNvSpPr>
              <a:spLocks/>
            </p:cNvSpPr>
            <p:nvPr/>
          </p:nvSpPr>
          <p:spPr bwMode="auto">
            <a:xfrm>
              <a:off x="7830628" y="4570506"/>
              <a:ext cx="8087" cy="7027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5" y="1"/>
                </a:cxn>
                <a:cxn ang="0">
                  <a:pos x="6" y="3"/>
                </a:cxn>
                <a:cxn ang="0">
                  <a:pos x="5" y="3"/>
                </a:cxn>
                <a:cxn ang="0">
                  <a:pos x="5" y="4"/>
                </a:cxn>
                <a:cxn ang="0">
                  <a:pos x="3" y="6"/>
                </a:cxn>
                <a:cxn ang="0">
                  <a:pos x="2" y="7"/>
                </a:cxn>
                <a:cxn ang="0">
                  <a:pos x="0" y="4"/>
                </a:cxn>
                <a:cxn ang="0">
                  <a:pos x="2" y="3"/>
                </a:cxn>
                <a:cxn ang="0">
                  <a:pos x="0" y="3"/>
                </a:cxn>
                <a:cxn ang="0">
                  <a:pos x="2" y="1"/>
                </a:cxn>
                <a:cxn ang="0">
                  <a:pos x="5" y="0"/>
                </a:cxn>
              </a:cxnLst>
              <a:rect l="0" t="0" r="r" b="b"/>
              <a:pathLst>
                <a:path w="6" h="7">
                  <a:moveTo>
                    <a:pt x="5" y="0"/>
                  </a:moveTo>
                  <a:lnTo>
                    <a:pt x="5" y="1"/>
                  </a:lnTo>
                  <a:lnTo>
                    <a:pt x="6" y="3"/>
                  </a:lnTo>
                  <a:lnTo>
                    <a:pt x="5" y="3"/>
                  </a:lnTo>
                  <a:lnTo>
                    <a:pt x="5" y="4"/>
                  </a:lnTo>
                  <a:lnTo>
                    <a:pt x="3" y="6"/>
                  </a:lnTo>
                  <a:lnTo>
                    <a:pt x="2" y="7"/>
                  </a:lnTo>
                  <a:lnTo>
                    <a:pt x="0" y="4"/>
                  </a:lnTo>
                  <a:lnTo>
                    <a:pt x="2" y="3"/>
                  </a:lnTo>
                  <a:lnTo>
                    <a:pt x="0" y="3"/>
                  </a:lnTo>
                  <a:lnTo>
                    <a:pt x="2" y="1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34" name="Freeform 1118"/>
            <p:cNvSpPr>
              <a:spLocks/>
            </p:cNvSpPr>
            <p:nvPr/>
          </p:nvSpPr>
          <p:spPr bwMode="auto">
            <a:xfrm>
              <a:off x="7744364" y="4403865"/>
              <a:ext cx="93004" cy="167645"/>
            </a:xfrm>
            <a:custGeom>
              <a:avLst/>
              <a:gdLst/>
              <a:ahLst/>
              <a:cxnLst>
                <a:cxn ang="0">
                  <a:pos x="71" y="167"/>
                </a:cxn>
                <a:cxn ang="0">
                  <a:pos x="0" y="2"/>
                </a:cxn>
                <a:cxn ang="0">
                  <a:pos x="3" y="0"/>
                </a:cxn>
                <a:cxn ang="0">
                  <a:pos x="74" y="166"/>
                </a:cxn>
                <a:cxn ang="0">
                  <a:pos x="71" y="167"/>
                </a:cxn>
              </a:cxnLst>
              <a:rect l="0" t="0" r="r" b="b"/>
              <a:pathLst>
                <a:path w="74" h="167">
                  <a:moveTo>
                    <a:pt x="71" y="167"/>
                  </a:moveTo>
                  <a:lnTo>
                    <a:pt x="0" y="2"/>
                  </a:lnTo>
                  <a:lnTo>
                    <a:pt x="3" y="0"/>
                  </a:lnTo>
                  <a:lnTo>
                    <a:pt x="74" y="166"/>
                  </a:lnTo>
                  <a:lnTo>
                    <a:pt x="71" y="167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35" name="Freeform 1119"/>
            <p:cNvSpPr>
              <a:spLocks/>
            </p:cNvSpPr>
            <p:nvPr/>
          </p:nvSpPr>
          <p:spPr bwMode="auto">
            <a:xfrm>
              <a:off x="7744364" y="4403865"/>
              <a:ext cx="93004" cy="167645"/>
            </a:xfrm>
            <a:custGeom>
              <a:avLst/>
              <a:gdLst/>
              <a:ahLst/>
              <a:cxnLst>
                <a:cxn ang="0">
                  <a:pos x="71" y="167"/>
                </a:cxn>
                <a:cxn ang="0">
                  <a:pos x="0" y="2"/>
                </a:cxn>
                <a:cxn ang="0">
                  <a:pos x="3" y="0"/>
                </a:cxn>
                <a:cxn ang="0">
                  <a:pos x="74" y="166"/>
                </a:cxn>
                <a:cxn ang="0">
                  <a:pos x="71" y="167"/>
                </a:cxn>
              </a:cxnLst>
              <a:rect l="0" t="0" r="r" b="b"/>
              <a:pathLst>
                <a:path w="74" h="167">
                  <a:moveTo>
                    <a:pt x="71" y="167"/>
                  </a:moveTo>
                  <a:lnTo>
                    <a:pt x="0" y="2"/>
                  </a:lnTo>
                  <a:lnTo>
                    <a:pt x="3" y="0"/>
                  </a:lnTo>
                  <a:lnTo>
                    <a:pt x="74" y="166"/>
                  </a:lnTo>
                  <a:lnTo>
                    <a:pt x="71" y="167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36" name="Freeform 1120"/>
            <p:cNvSpPr>
              <a:spLocks/>
            </p:cNvSpPr>
            <p:nvPr/>
          </p:nvSpPr>
          <p:spPr bwMode="auto">
            <a:xfrm>
              <a:off x="7718755" y="4413904"/>
              <a:ext cx="90307" cy="166641"/>
            </a:xfrm>
            <a:custGeom>
              <a:avLst/>
              <a:gdLst/>
              <a:ahLst/>
              <a:cxnLst>
                <a:cxn ang="0">
                  <a:pos x="70" y="166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73" y="165"/>
                </a:cxn>
                <a:cxn ang="0">
                  <a:pos x="70" y="166"/>
                </a:cxn>
              </a:cxnLst>
              <a:rect l="0" t="0" r="r" b="b"/>
              <a:pathLst>
                <a:path w="73" h="166">
                  <a:moveTo>
                    <a:pt x="70" y="166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73" y="165"/>
                  </a:lnTo>
                  <a:lnTo>
                    <a:pt x="70" y="166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37" name="Freeform 1121"/>
            <p:cNvSpPr>
              <a:spLocks/>
            </p:cNvSpPr>
            <p:nvPr/>
          </p:nvSpPr>
          <p:spPr bwMode="auto">
            <a:xfrm>
              <a:off x="7718755" y="4413904"/>
              <a:ext cx="90307" cy="166641"/>
            </a:xfrm>
            <a:custGeom>
              <a:avLst/>
              <a:gdLst/>
              <a:ahLst/>
              <a:cxnLst>
                <a:cxn ang="0">
                  <a:pos x="70" y="166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73" y="165"/>
                </a:cxn>
                <a:cxn ang="0">
                  <a:pos x="70" y="166"/>
                </a:cxn>
              </a:cxnLst>
              <a:rect l="0" t="0" r="r" b="b"/>
              <a:pathLst>
                <a:path w="73" h="166">
                  <a:moveTo>
                    <a:pt x="70" y="166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73" y="165"/>
                  </a:lnTo>
                  <a:lnTo>
                    <a:pt x="70" y="166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38" name="Freeform 1122"/>
            <p:cNvSpPr>
              <a:spLocks/>
            </p:cNvSpPr>
            <p:nvPr/>
          </p:nvSpPr>
          <p:spPr bwMode="auto">
            <a:xfrm>
              <a:off x="7806367" y="4579541"/>
              <a:ext cx="6740" cy="5019"/>
            </a:xfrm>
            <a:custGeom>
              <a:avLst/>
              <a:gdLst/>
              <a:ahLst/>
              <a:cxnLst>
                <a:cxn ang="0">
                  <a:pos x="6" y="5"/>
                </a:cxn>
                <a:cxn ang="0">
                  <a:pos x="6" y="5"/>
                </a:cxn>
                <a:cxn ang="0">
                  <a:pos x="5" y="5"/>
                </a:cxn>
                <a:cxn ang="0">
                  <a:pos x="3" y="4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0" y="4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3" y="0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5" y="3"/>
                </a:cxn>
                <a:cxn ang="0">
                  <a:pos x="5" y="1"/>
                </a:cxn>
                <a:cxn ang="0">
                  <a:pos x="6" y="5"/>
                </a:cxn>
              </a:cxnLst>
              <a:rect l="0" t="0" r="r" b="b"/>
              <a:pathLst>
                <a:path w="6" h="5">
                  <a:moveTo>
                    <a:pt x="6" y="5"/>
                  </a:moveTo>
                  <a:lnTo>
                    <a:pt x="6" y="5"/>
                  </a:lnTo>
                  <a:lnTo>
                    <a:pt x="5" y="5"/>
                  </a:lnTo>
                  <a:lnTo>
                    <a:pt x="3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1"/>
                  </a:lnTo>
                  <a:lnTo>
                    <a:pt x="3" y="0"/>
                  </a:lnTo>
                  <a:lnTo>
                    <a:pt x="3" y="1"/>
                  </a:lnTo>
                  <a:lnTo>
                    <a:pt x="3" y="1"/>
                  </a:lnTo>
                  <a:lnTo>
                    <a:pt x="5" y="3"/>
                  </a:lnTo>
                  <a:lnTo>
                    <a:pt x="5" y="1"/>
                  </a:lnTo>
                  <a:lnTo>
                    <a:pt x="6" y="5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39" name="Freeform 1123"/>
            <p:cNvSpPr>
              <a:spLocks/>
            </p:cNvSpPr>
            <p:nvPr/>
          </p:nvSpPr>
          <p:spPr bwMode="auto">
            <a:xfrm>
              <a:off x="7806367" y="4579541"/>
              <a:ext cx="6740" cy="5019"/>
            </a:xfrm>
            <a:custGeom>
              <a:avLst/>
              <a:gdLst/>
              <a:ahLst/>
              <a:cxnLst>
                <a:cxn ang="0">
                  <a:pos x="6" y="5"/>
                </a:cxn>
                <a:cxn ang="0">
                  <a:pos x="5" y="5"/>
                </a:cxn>
                <a:cxn ang="0">
                  <a:pos x="3" y="4"/>
                </a:cxn>
                <a:cxn ang="0">
                  <a:pos x="2" y="4"/>
                </a:cxn>
                <a:cxn ang="0">
                  <a:pos x="0" y="4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3" y="0"/>
                </a:cxn>
                <a:cxn ang="0">
                  <a:pos x="3" y="1"/>
                </a:cxn>
                <a:cxn ang="0">
                  <a:pos x="5" y="3"/>
                </a:cxn>
                <a:cxn ang="0">
                  <a:pos x="5" y="1"/>
                </a:cxn>
                <a:cxn ang="0">
                  <a:pos x="6" y="5"/>
                </a:cxn>
              </a:cxnLst>
              <a:rect l="0" t="0" r="r" b="b"/>
              <a:pathLst>
                <a:path w="6" h="5">
                  <a:moveTo>
                    <a:pt x="6" y="5"/>
                  </a:moveTo>
                  <a:lnTo>
                    <a:pt x="5" y="5"/>
                  </a:lnTo>
                  <a:lnTo>
                    <a:pt x="3" y="4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1"/>
                  </a:lnTo>
                  <a:lnTo>
                    <a:pt x="3" y="0"/>
                  </a:lnTo>
                  <a:lnTo>
                    <a:pt x="3" y="1"/>
                  </a:lnTo>
                  <a:lnTo>
                    <a:pt x="5" y="3"/>
                  </a:lnTo>
                  <a:lnTo>
                    <a:pt x="5" y="1"/>
                  </a:lnTo>
                  <a:lnTo>
                    <a:pt x="6" y="5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40" name="Freeform 1124"/>
            <p:cNvSpPr>
              <a:spLocks/>
            </p:cNvSpPr>
            <p:nvPr/>
          </p:nvSpPr>
          <p:spPr bwMode="auto">
            <a:xfrm>
              <a:off x="7759191" y="4389811"/>
              <a:ext cx="114569" cy="179691"/>
            </a:xfrm>
            <a:custGeom>
              <a:avLst/>
              <a:gdLst/>
              <a:ahLst/>
              <a:cxnLst>
                <a:cxn ang="0">
                  <a:pos x="75" y="179"/>
                </a:cxn>
                <a:cxn ang="0">
                  <a:pos x="91" y="171"/>
                </a:cxn>
                <a:cxn ang="0">
                  <a:pos x="91" y="171"/>
                </a:cxn>
                <a:cxn ang="0">
                  <a:pos x="92" y="171"/>
                </a:cxn>
                <a:cxn ang="0">
                  <a:pos x="92" y="170"/>
                </a:cxn>
                <a:cxn ang="0">
                  <a:pos x="92" y="170"/>
                </a:cxn>
                <a:cxn ang="0">
                  <a:pos x="92" y="168"/>
                </a:cxn>
                <a:cxn ang="0">
                  <a:pos x="92" y="168"/>
                </a:cxn>
                <a:cxn ang="0">
                  <a:pos x="92" y="167"/>
                </a:cxn>
                <a:cxn ang="0">
                  <a:pos x="92" y="167"/>
                </a:cxn>
                <a:cxn ang="0">
                  <a:pos x="21" y="3"/>
                </a:cxn>
                <a:cxn ang="0">
                  <a:pos x="21" y="1"/>
                </a:cxn>
                <a:cxn ang="0">
                  <a:pos x="21" y="1"/>
                </a:cxn>
                <a:cxn ang="0">
                  <a:pos x="20" y="0"/>
                </a:cxn>
                <a:cxn ang="0">
                  <a:pos x="20" y="0"/>
                </a:cxn>
                <a:cxn ang="0">
                  <a:pos x="20" y="0"/>
                </a:cxn>
                <a:cxn ang="0">
                  <a:pos x="19" y="0"/>
                </a:cxn>
                <a:cxn ang="0">
                  <a:pos x="19" y="0"/>
                </a:cxn>
                <a:cxn ang="0">
                  <a:pos x="17" y="0"/>
                </a:cxn>
                <a:cxn ang="0">
                  <a:pos x="1" y="5"/>
                </a:cxn>
                <a:cxn ang="0">
                  <a:pos x="1" y="7"/>
                </a:cxn>
                <a:cxn ang="0">
                  <a:pos x="0" y="7"/>
                </a:cxn>
                <a:cxn ang="0">
                  <a:pos x="0" y="8"/>
                </a:cxn>
                <a:cxn ang="0">
                  <a:pos x="0" y="8"/>
                </a:cxn>
                <a:cxn ang="0">
                  <a:pos x="0" y="10"/>
                </a:cxn>
                <a:cxn ang="0">
                  <a:pos x="0" y="10"/>
                </a:cxn>
                <a:cxn ang="0">
                  <a:pos x="0" y="11"/>
                </a:cxn>
                <a:cxn ang="0">
                  <a:pos x="0" y="11"/>
                </a:cxn>
                <a:cxn ang="0">
                  <a:pos x="70" y="176"/>
                </a:cxn>
                <a:cxn ang="0">
                  <a:pos x="70" y="177"/>
                </a:cxn>
                <a:cxn ang="0">
                  <a:pos x="70" y="177"/>
                </a:cxn>
                <a:cxn ang="0">
                  <a:pos x="72" y="179"/>
                </a:cxn>
                <a:cxn ang="0">
                  <a:pos x="72" y="179"/>
                </a:cxn>
                <a:cxn ang="0">
                  <a:pos x="72" y="179"/>
                </a:cxn>
                <a:cxn ang="0">
                  <a:pos x="73" y="179"/>
                </a:cxn>
                <a:cxn ang="0">
                  <a:pos x="73" y="179"/>
                </a:cxn>
                <a:cxn ang="0">
                  <a:pos x="75" y="179"/>
                </a:cxn>
              </a:cxnLst>
              <a:rect l="0" t="0" r="r" b="b"/>
              <a:pathLst>
                <a:path w="92" h="179">
                  <a:moveTo>
                    <a:pt x="75" y="179"/>
                  </a:moveTo>
                  <a:lnTo>
                    <a:pt x="91" y="171"/>
                  </a:lnTo>
                  <a:lnTo>
                    <a:pt x="91" y="171"/>
                  </a:lnTo>
                  <a:lnTo>
                    <a:pt x="92" y="171"/>
                  </a:lnTo>
                  <a:lnTo>
                    <a:pt x="92" y="170"/>
                  </a:lnTo>
                  <a:lnTo>
                    <a:pt x="92" y="170"/>
                  </a:lnTo>
                  <a:lnTo>
                    <a:pt x="92" y="168"/>
                  </a:lnTo>
                  <a:lnTo>
                    <a:pt x="92" y="168"/>
                  </a:lnTo>
                  <a:lnTo>
                    <a:pt x="92" y="167"/>
                  </a:lnTo>
                  <a:lnTo>
                    <a:pt x="92" y="167"/>
                  </a:lnTo>
                  <a:lnTo>
                    <a:pt x="21" y="3"/>
                  </a:lnTo>
                  <a:lnTo>
                    <a:pt x="21" y="1"/>
                  </a:lnTo>
                  <a:lnTo>
                    <a:pt x="21" y="1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7" y="0"/>
                  </a:lnTo>
                  <a:lnTo>
                    <a:pt x="1" y="5"/>
                  </a:lnTo>
                  <a:lnTo>
                    <a:pt x="1" y="7"/>
                  </a:lnTo>
                  <a:lnTo>
                    <a:pt x="0" y="7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70" y="176"/>
                  </a:lnTo>
                  <a:lnTo>
                    <a:pt x="70" y="177"/>
                  </a:lnTo>
                  <a:lnTo>
                    <a:pt x="70" y="177"/>
                  </a:lnTo>
                  <a:lnTo>
                    <a:pt x="72" y="179"/>
                  </a:lnTo>
                  <a:lnTo>
                    <a:pt x="72" y="179"/>
                  </a:lnTo>
                  <a:lnTo>
                    <a:pt x="72" y="179"/>
                  </a:lnTo>
                  <a:lnTo>
                    <a:pt x="73" y="179"/>
                  </a:lnTo>
                  <a:lnTo>
                    <a:pt x="73" y="179"/>
                  </a:lnTo>
                  <a:lnTo>
                    <a:pt x="75" y="179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41" name="Freeform 1125"/>
            <p:cNvSpPr>
              <a:spLocks/>
            </p:cNvSpPr>
            <p:nvPr/>
          </p:nvSpPr>
          <p:spPr bwMode="auto">
            <a:xfrm>
              <a:off x="7759191" y="4389811"/>
              <a:ext cx="114569" cy="179691"/>
            </a:xfrm>
            <a:custGeom>
              <a:avLst/>
              <a:gdLst/>
              <a:ahLst/>
              <a:cxnLst>
                <a:cxn ang="0">
                  <a:pos x="75" y="179"/>
                </a:cxn>
                <a:cxn ang="0">
                  <a:pos x="91" y="171"/>
                </a:cxn>
                <a:cxn ang="0">
                  <a:pos x="92" y="171"/>
                </a:cxn>
                <a:cxn ang="0">
                  <a:pos x="92" y="170"/>
                </a:cxn>
                <a:cxn ang="0">
                  <a:pos x="92" y="168"/>
                </a:cxn>
                <a:cxn ang="0">
                  <a:pos x="92" y="167"/>
                </a:cxn>
                <a:cxn ang="0">
                  <a:pos x="21" y="3"/>
                </a:cxn>
                <a:cxn ang="0">
                  <a:pos x="21" y="1"/>
                </a:cxn>
                <a:cxn ang="0">
                  <a:pos x="20" y="0"/>
                </a:cxn>
                <a:cxn ang="0">
                  <a:pos x="19" y="0"/>
                </a:cxn>
                <a:cxn ang="0">
                  <a:pos x="17" y="0"/>
                </a:cxn>
                <a:cxn ang="0">
                  <a:pos x="1" y="5"/>
                </a:cxn>
                <a:cxn ang="0">
                  <a:pos x="1" y="7"/>
                </a:cxn>
                <a:cxn ang="0">
                  <a:pos x="0" y="7"/>
                </a:cxn>
                <a:cxn ang="0">
                  <a:pos x="0" y="8"/>
                </a:cxn>
                <a:cxn ang="0">
                  <a:pos x="0" y="10"/>
                </a:cxn>
                <a:cxn ang="0">
                  <a:pos x="0" y="11"/>
                </a:cxn>
                <a:cxn ang="0">
                  <a:pos x="70" y="176"/>
                </a:cxn>
                <a:cxn ang="0">
                  <a:pos x="70" y="177"/>
                </a:cxn>
                <a:cxn ang="0">
                  <a:pos x="72" y="179"/>
                </a:cxn>
                <a:cxn ang="0">
                  <a:pos x="73" y="179"/>
                </a:cxn>
                <a:cxn ang="0">
                  <a:pos x="75" y="179"/>
                </a:cxn>
              </a:cxnLst>
              <a:rect l="0" t="0" r="r" b="b"/>
              <a:pathLst>
                <a:path w="92" h="179">
                  <a:moveTo>
                    <a:pt x="75" y="179"/>
                  </a:moveTo>
                  <a:lnTo>
                    <a:pt x="91" y="171"/>
                  </a:lnTo>
                  <a:lnTo>
                    <a:pt x="92" y="171"/>
                  </a:lnTo>
                  <a:lnTo>
                    <a:pt x="92" y="170"/>
                  </a:lnTo>
                  <a:lnTo>
                    <a:pt x="92" y="168"/>
                  </a:lnTo>
                  <a:lnTo>
                    <a:pt x="92" y="167"/>
                  </a:lnTo>
                  <a:lnTo>
                    <a:pt x="21" y="3"/>
                  </a:lnTo>
                  <a:lnTo>
                    <a:pt x="21" y="1"/>
                  </a:lnTo>
                  <a:lnTo>
                    <a:pt x="20" y="0"/>
                  </a:lnTo>
                  <a:lnTo>
                    <a:pt x="19" y="0"/>
                  </a:lnTo>
                  <a:lnTo>
                    <a:pt x="17" y="0"/>
                  </a:lnTo>
                  <a:lnTo>
                    <a:pt x="1" y="5"/>
                  </a:lnTo>
                  <a:lnTo>
                    <a:pt x="1" y="7"/>
                  </a:lnTo>
                  <a:lnTo>
                    <a:pt x="0" y="7"/>
                  </a:lnTo>
                  <a:lnTo>
                    <a:pt x="0" y="8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70" y="176"/>
                  </a:lnTo>
                  <a:lnTo>
                    <a:pt x="70" y="177"/>
                  </a:lnTo>
                  <a:lnTo>
                    <a:pt x="72" y="179"/>
                  </a:lnTo>
                  <a:lnTo>
                    <a:pt x="73" y="179"/>
                  </a:lnTo>
                  <a:lnTo>
                    <a:pt x="75" y="179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42" name="Freeform 1126"/>
            <p:cNvSpPr>
              <a:spLocks/>
            </p:cNvSpPr>
            <p:nvPr/>
          </p:nvSpPr>
          <p:spPr bwMode="auto">
            <a:xfrm>
              <a:off x="7853543" y="4560467"/>
              <a:ext cx="18870" cy="10039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0" y="7"/>
                </a:cxn>
                <a:cxn ang="0">
                  <a:pos x="14" y="0"/>
                </a:cxn>
                <a:cxn ang="0">
                  <a:pos x="16" y="3"/>
                </a:cxn>
                <a:cxn ang="0">
                  <a:pos x="0" y="10"/>
                </a:cxn>
              </a:cxnLst>
              <a:rect l="0" t="0" r="r" b="b"/>
              <a:pathLst>
                <a:path w="16" h="10">
                  <a:moveTo>
                    <a:pt x="0" y="10"/>
                  </a:moveTo>
                  <a:lnTo>
                    <a:pt x="0" y="7"/>
                  </a:lnTo>
                  <a:lnTo>
                    <a:pt x="14" y="0"/>
                  </a:lnTo>
                  <a:lnTo>
                    <a:pt x="16" y="3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43" name="Freeform 1127"/>
            <p:cNvSpPr>
              <a:spLocks/>
            </p:cNvSpPr>
            <p:nvPr/>
          </p:nvSpPr>
          <p:spPr bwMode="auto">
            <a:xfrm>
              <a:off x="7853543" y="4560467"/>
              <a:ext cx="18870" cy="10039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0" y="7"/>
                </a:cxn>
                <a:cxn ang="0">
                  <a:pos x="14" y="0"/>
                </a:cxn>
                <a:cxn ang="0">
                  <a:pos x="16" y="3"/>
                </a:cxn>
                <a:cxn ang="0">
                  <a:pos x="0" y="10"/>
                </a:cxn>
              </a:cxnLst>
              <a:rect l="0" t="0" r="r" b="b"/>
              <a:pathLst>
                <a:path w="16" h="10">
                  <a:moveTo>
                    <a:pt x="0" y="10"/>
                  </a:moveTo>
                  <a:lnTo>
                    <a:pt x="0" y="7"/>
                  </a:lnTo>
                  <a:lnTo>
                    <a:pt x="14" y="0"/>
                  </a:lnTo>
                  <a:lnTo>
                    <a:pt x="16" y="3"/>
                  </a:lnTo>
                  <a:lnTo>
                    <a:pt x="0" y="10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44" name="Freeform 1128"/>
            <p:cNvSpPr>
              <a:spLocks/>
            </p:cNvSpPr>
            <p:nvPr/>
          </p:nvSpPr>
          <p:spPr bwMode="auto">
            <a:xfrm>
              <a:off x="7784800" y="4390815"/>
              <a:ext cx="91656" cy="166641"/>
            </a:xfrm>
            <a:custGeom>
              <a:avLst/>
              <a:gdLst/>
              <a:ahLst/>
              <a:cxnLst>
                <a:cxn ang="0">
                  <a:pos x="71" y="166"/>
                </a:cxn>
                <a:cxn ang="0">
                  <a:pos x="0" y="2"/>
                </a:cxn>
                <a:cxn ang="0">
                  <a:pos x="4" y="0"/>
                </a:cxn>
                <a:cxn ang="0">
                  <a:pos x="74" y="165"/>
                </a:cxn>
                <a:cxn ang="0">
                  <a:pos x="71" y="166"/>
                </a:cxn>
              </a:cxnLst>
              <a:rect l="0" t="0" r="r" b="b"/>
              <a:pathLst>
                <a:path w="74" h="166">
                  <a:moveTo>
                    <a:pt x="71" y="166"/>
                  </a:moveTo>
                  <a:lnTo>
                    <a:pt x="0" y="2"/>
                  </a:lnTo>
                  <a:lnTo>
                    <a:pt x="4" y="0"/>
                  </a:lnTo>
                  <a:lnTo>
                    <a:pt x="74" y="165"/>
                  </a:lnTo>
                  <a:lnTo>
                    <a:pt x="71" y="166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45" name="Freeform 1129"/>
            <p:cNvSpPr>
              <a:spLocks/>
            </p:cNvSpPr>
            <p:nvPr/>
          </p:nvSpPr>
          <p:spPr bwMode="auto">
            <a:xfrm>
              <a:off x="7784800" y="4390815"/>
              <a:ext cx="91656" cy="166641"/>
            </a:xfrm>
            <a:custGeom>
              <a:avLst/>
              <a:gdLst/>
              <a:ahLst/>
              <a:cxnLst>
                <a:cxn ang="0">
                  <a:pos x="71" y="166"/>
                </a:cxn>
                <a:cxn ang="0">
                  <a:pos x="0" y="2"/>
                </a:cxn>
                <a:cxn ang="0">
                  <a:pos x="4" y="0"/>
                </a:cxn>
                <a:cxn ang="0">
                  <a:pos x="74" y="165"/>
                </a:cxn>
                <a:cxn ang="0">
                  <a:pos x="71" y="166"/>
                </a:cxn>
              </a:cxnLst>
              <a:rect l="0" t="0" r="r" b="b"/>
              <a:pathLst>
                <a:path w="74" h="166">
                  <a:moveTo>
                    <a:pt x="71" y="166"/>
                  </a:moveTo>
                  <a:lnTo>
                    <a:pt x="0" y="2"/>
                  </a:lnTo>
                  <a:lnTo>
                    <a:pt x="4" y="0"/>
                  </a:lnTo>
                  <a:lnTo>
                    <a:pt x="74" y="165"/>
                  </a:lnTo>
                  <a:lnTo>
                    <a:pt x="71" y="166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46" name="Freeform 1130"/>
            <p:cNvSpPr>
              <a:spLocks/>
            </p:cNvSpPr>
            <p:nvPr/>
          </p:nvSpPr>
          <p:spPr bwMode="auto">
            <a:xfrm>
              <a:off x="7757843" y="4400854"/>
              <a:ext cx="91656" cy="166641"/>
            </a:xfrm>
            <a:custGeom>
              <a:avLst/>
              <a:gdLst/>
              <a:ahLst/>
              <a:cxnLst>
                <a:cxn ang="0">
                  <a:pos x="70" y="166"/>
                </a:cxn>
                <a:cxn ang="0">
                  <a:pos x="0" y="2"/>
                </a:cxn>
                <a:cxn ang="0">
                  <a:pos x="5" y="0"/>
                </a:cxn>
                <a:cxn ang="0">
                  <a:pos x="74" y="165"/>
                </a:cxn>
                <a:cxn ang="0">
                  <a:pos x="70" y="166"/>
                </a:cxn>
              </a:cxnLst>
              <a:rect l="0" t="0" r="r" b="b"/>
              <a:pathLst>
                <a:path w="74" h="166">
                  <a:moveTo>
                    <a:pt x="70" y="166"/>
                  </a:moveTo>
                  <a:lnTo>
                    <a:pt x="0" y="2"/>
                  </a:lnTo>
                  <a:lnTo>
                    <a:pt x="5" y="0"/>
                  </a:lnTo>
                  <a:lnTo>
                    <a:pt x="74" y="165"/>
                  </a:lnTo>
                  <a:lnTo>
                    <a:pt x="70" y="166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47" name="Freeform 1131"/>
            <p:cNvSpPr>
              <a:spLocks/>
            </p:cNvSpPr>
            <p:nvPr/>
          </p:nvSpPr>
          <p:spPr bwMode="auto">
            <a:xfrm>
              <a:off x="7757843" y="4400854"/>
              <a:ext cx="91656" cy="166641"/>
            </a:xfrm>
            <a:custGeom>
              <a:avLst/>
              <a:gdLst/>
              <a:ahLst/>
              <a:cxnLst>
                <a:cxn ang="0">
                  <a:pos x="70" y="166"/>
                </a:cxn>
                <a:cxn ang="0">
                  <a:pos x="0" y="2"/>
                </a:cxn>
                <a:cxn ang="0">
                  <a:pos x="5" y="0"/>
                </a:cxn>
                <a:cxn ang="0">
                  <a:pos x="74" y="165"/>
                </a:cxn>
                <a:cxn ang="0">
                  <a:pos x="70" y="166"/>
                </a:cxn>
              </a:cxnLst>
              <a:rect l="0" t="0" r="r" b="b"/>
              <a:pathLst>
                <a:path w="74" h="166">
                  <a:moveTo>
                    <a:pt x="70" y="166"/>
                  </a:moveTo>
                  <a:lnTo>
                    <a:pt x="0" y="2"/>
                  </a:lnTo>
                  <a:lnTo>
                    <a:pt x="5" y="0"/>
                  </a:lnTo>
                  <a:lnTo>
                    <a:pt x="74" y="165"/>
                  </a:lnTo>
                  <a:lnTo>
                    <a:pt x="70" y="166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48" name="Freeform 1132"/>
            <p:cNvSpPr>
              <a:spLocks/>
            </p:cNvSpPr>
            <p:nvPr/>
          </p:nvSpPr>
          <p:spPr bwMode="auto">
            <a:xfrm>
              <a:off x="7796932" y="4374753"/>
              <a:ext cx="117265" cy="181698"/>
            </a:xfrm>
            <a:custGeom>
              <a:avLst/>
              <a:gdLst/>
              <a:ahLst/>
              <a:cxnLst>
                <a:cxn ang="0">
                  <a:pos x="75" y="181"/>
                </a:cxn>
                <a:cxn ang="0">
                  <a:pos x="92" y="173"/>
                </a:cxn>
                <a:cxn ang="0">
                  <a:pos x="92" y="173"/>
                </a:cxn>
                <a:cxn ang="0">
                  <a:pos x="92" y="173"/>
                </a:cxn>
                <a:cxn ang="0">
                  <a:pos x="94" y="172"/>
                </a:cxn>
                <a:cxn ang="0">
                  <a:pos x="94" y="170"/>
                </a:cxn>
                <a:cxn ang="0">
                  <a:pos x="94" y="170"/>
                </a:cxn>
                <a:cxn ang="0">
                  <a:pos x="94" y="170"/>
                </a:cxn>
                <a:cxn ang="0">
                  <a:pos x="92" y="169"/>
                </a:cxn>
                <a:cxn ang="0">
                  <a:pos x="22" y="3"/>
                </a:cxn>
                <a:cxn ang="0">
                  <a:pos x="22" y="3"/>
                </a:cxn>
                <a:cxn ang="0">
                  <a:pos x="22" y="2"/>
                </a:cxn>
                <a:cxn ang="0">
                  <a:pos x="22" y="2"/>
                </a:cxn>
                <a:cxn ang="0">
                  <a:pos x="20" y="2"/>
                </a:cxn>
                <a:cxn ang="0">
                  <a:pos x="20" y="0"/>
                </a:cxn>
                <a:cxn ang="0">
                  <a:pos x="20" y="2"/>
                </a:cxn>
                <a:cxn ang="0">
                  <a:pos x="19" y="2"/>
                </a:cxn>
                <a:cxn ang="0">
                  <a:pos x="19" y="2"/>
                </a:cxn>
                <a:cxn ang="0">
                  <a:pos x="2" y="8"/>
                </a:cxn>
                <a:cxn ang="0">
                  <a:pos x="2" y="9"/>
                </a:cxn>
                <a:cxn ang="0">
                  <a:pos x="2" y="9"/>
                </a:cxn>
                <a:cxn ang="0">
                  <a:pos x="0" y="9"/>
                </a:cxn>
                <a:cxn ang="0">
                  <a:pos x="0" y="10"/>
                </a:cxn>
                <a:cxn ang="0">
                  <a:pos x="0" y="10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71" y="178"/>
                </a:cxn>
                <a:cxn ang="0">
                  <a:pos x="71" y="179"/>
                </a:cxn>
                <a:cxn ang="0">
                  <a:pos x="72" y="181"/>
                </a:cxn>
                <a:cxn ang="0">
                  <a:pos x="72" y="181"/>
                </a:cxn>
                <a:cxn ang="0">
                  <a:pos x="74" y="181"/>
                </a:cxn>
                <a:cxn ang="0">
                  <a:pos x="74" y="181"/>
                </a:cxn>
                <a:cxn ang="0">
                  <a:pos x="75" y="181"/>
                </a:cxn>
                <a:cxn ang="0">
                  <a:pos x="75" y="181"/>
                </a:cxn>
              </a:cxnLst>
              <a:rect l="0" t="0" r="r" b="b"/>
              <a:pathLst>
                <a:path w="94" h="181">
                  <a:moveTo>
                    <a:pt x="75" y="181"/>
                  </a:moveTo>
                  <a:lnTo>
                    <a:pt x="92" y="173"/>
                  </a:lnTo>
                  <a:lnTo>
                    <a:pt x="92" y="173"/>
                  </a:lnTo>
                  <a:lnTo>
                    <a:pt x="92" y="173"/>
                  </a:lnTo>
                  <a:lnTo>
                    <a:pt x="94" y="172"/>
                  </a:lnTo>
                  <a:lnTo>
                    <a:pt x="94" y="170"/>
                  </a:lnTo>
                  <a:lnTo>
                    <a:pt x="94" y="170"/>
                  </a:lnTo>
                  <a:lnTo>
                    <a:pt x="94" y="170"/>
                  </a:lnTo>
                  <a:lnTo>
                    <a:pt x="92" y="169"/>
                  </a:lnTo>
                  <a:lnTo>
                    <a:pt x="22" y="3"/>
                  </a:lnTo>
                  <a:lnTo>
                    <a:pt x="22" y="3"/>
                  </a:lnTo>
                  <a:lnTo>
                    <a:pt x="22" y="2"/>
                  </a:lnTo>
                  <a:lnTo>
                    <a:pt x="22" y="2"/>
                  </a:lnTo>
                  <a:lnTo>
                    <a:pt x="20" y="2"/>
                  </a:lnTo>
                  <a:lnTo>
                    <a:pt x="20" y="0"/>
                  </a:lnTo>
                  <a:lnTo>
                    <a:pt x="20" y="2"/>
                  </a:lnTo>
                  <a:lnTo>
                    <a:pt x="19" y="2"/>
                  </a:lnTo>
                  <a:lnTo>
                    <a:pt x="19" y="2"/>
                  </a:lnTo>
                  <a:lnTo>
                    <a:pt x="2" y="8"/>
                  </a:lnTo>
                  <a:lnTo>
                    <a:pt x="2" y="9"/>
                  </a:lnTo>
                  <a:lnTo>
                    <a:pt x="2" y="9"/>
                  </a:lnTo>
                  <a:lnTo>
                    <a:pt x="0" y="9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71" y="178"/>
                  </a:lnTo>
                  <a:lnTo>
                    <a:pt x="71" y="179"/>
                  </a:lnTo>
                  <a:lnTo>
                    <a:pt x="72" y="181"/>
                  </a:lnTo>
                  <a:lnTo>
                    <a:pt x="72" y="181"/>
                  </a:lnTo>
                  <a:lnTo>
                    <a:pt x="74" y="181"/>
                  </a:lnTo>
                  <a:lnTo>
                    <a:pt x="74" y="181"/>
                  </a:lnTo>
                  <a:lnTo>
                    <a:pt x="75" y="181"/>
                  </a:lnTo>
                  <a:lnTo>
                    <a:pt x="75" y="181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49" name="Freeform 1133"/>
            <p:cNvSpPr>
              <a:spLocks/>
            </p:cNvSpPr>
            <p:nvPr/>
          </p:nvSpPr>
          <p:spPr bwMode="auto">
            <a:xfrm>
              <a:off x="7796932" y="4374753"/>
              <a:ext cx="117265" cy="181698"/>
            </a:xfrm>
            <a:custGeom>
              <a:avLst/>
              <a:gdLst/>
              <a:ahLst/>
              <a:cxnLst>
                <a:cxn ang="0">
                  <a:pos x="75" y="181"/>
                </a:cxn>
                <a:cxn ang="0">
                  <a:pos x="92" y="173"/>
                </a:cxn>
                <a:cxn ang="0">
                  <a:pos x="94" y="172"/>
                </a:cxn>
                <a:cxn ang="0">
                  <a:pos x="94" y="170"/>
                </a:cxn>
                <a:cxn ang="0">
                  <a:pos x="92" y="169"/>
                </a:cxn>
                <a:cxn ang="0">
                  <a:pos x="22" y="3"/>
                </a:cxn>
                <a:cxn ang="0">
                  <a:pos x="22" y="2"/>
                </a:cxn>
                <a:cxn ang="0">
                  <a:pos x="20" y="2"/>
                </a:cxn>
                <a:cxn ang="0">
                  <a:pos x="20" y="0"/>
                </a:cxn>
                <a:cxn ang="0">
                  <a:pos x="20" y="2"/>
                </a:cxn>
                <a:cxn ang="0">
                  <a:pos x="19" y="2"/>
                </a:cxn>
                <a:cxn ang="0">
                  <a:pos x="2" y="8"/>
                </a:cxn>
                <a:cxn ang="0">
                  <a:pos x="2" y="9"/>
                </a:cxn>
                <a:cxn ang="0">
                  <a:pos x="0" y="9"/>
                </a:cxn>
                <a:cxn ang="0">
                  <a:pos x="0" y="10"/>
                </a:cxn>
                <a:cxn ang="0">
                  <a:pos x="0" y="12"/>
                </a:cxn>
                <a:cxn ang="0">
                  <a:pos x="71" y="178"/>
                </a:cxn>
                <a:cxn ang="0">
                  <a:pos x="71" y="179"/>
                </a:cxn>
                <a:cxn ang="0">
                  <a:pos x="72" y="181"/>
                </a:cxn>
                <a:cxn ang="0">
                  <a:pos x="74" y="181"/>
                </a:cxn>
                <a:cxn ang="0">
                  <a:pos x="75" y="181"/>
                </a:cxn>
              </a:cxnLst>
              <a:rect l="0" t="0" r="r" b="b"/>
              <a:pathLst>
                <a:path w="94" h="181">
                  <a:moveTo>
                    <a:pt x="75" y="181"/>
                  </a:moveTo>
                  <a:lnTo>
                    <a:pt x="92" y="173"/>
                  </a:lnTo>
                  <a:lnTo>
                    <a:pt x="94" y="172"/>
                  </a:lnTo>
                  <a:lnTo>
                    <a:pt x="94" y="170"/>
                  </a:lnTo>
                  <a:lnTo>
                    <a:pt x="92" y="169"/>
                  </a:lnTo>
                  <a:lnTo>
                    <a:pt x="22" y="3"/>
                  </a:lnTo>
                  <a:lnTo>
                    <a:pt x="22" y="2"/>
                  </a:lnTo>
                  <a:lnTo>
                    <a:pt x="20" y="2"/>
                  </a:lnTo>
                  <a:lnTo>
                    <a:pt x="20" y="0"/>
                  </a:lnTo>
                  <a:lnTo>
                    <a:pt x="20" y="2"/>
                  </a:lnTo>
                  <a:lnTo>
                    <a:pt x="19" y="2"/>
                  </a:lnTo>
                  <a:lnTo>
                    <a:pt x="2" y="8"/>
                  </a:lnTo>
                  <a:lnTo>
                    <a:pt x="2" y="9"/>
                  </a:lnTo>
                  <a:lnTo>
                    <a:pt x="0" y="9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71" y="178"/>
                  </a:lnTo>
                  <a:lnTo>
                    <a:pt x="71" y="179"/>
                  </a:lnTo>
                  <a:lnTo>
                    <a:pt x="72" y="181"/>
                  </a:lnTo>
                  <a:lnTo>
                    <a:pt x="74" y="181"/>
                  </a:lnTo>
                  <a:lnTo>
                    <a:pt x="75" y="181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0" name="Freeform 1134"/>
            <p:cNvSpPr>
              <a:spLocks/>
            </p:cNvSpPr>
            <p:nvPr/>
          </p:nvSpPr>
          <p:spPr bwMode="auto">
            <a:xfrm>
              <a:off x="7889935" y="4547417"/>
              <a:ext cx="21566" cy="10039"/>
            </a:xfrm>
            <a:custGeom>
              <a:avLst/>
              <a:gdLst/>
              <a:ahLst/>
              <a:cxnLst>
                <a:cxn ang="0">
                  <a:pos x="2" y="10"/>
                </a:cxn>
                <a:cxn ang="0">
                  <a:pos x="0" y="7"/>
                </a:cxn>
                <a:cxn ang="0">
                  <a:pos x="16" y="0"/>
                </a:cxn>
                <a:cxn ang="0">
                  <a:pos x="17" y="3"/>
                </a:cxn>
                <a:cxn ang="0">
                  <a:pos x="2" y="10"/>
                </a:cxn>
              </a:cxnLst>
              <a:rect l="0" t="0" r="r" b="b"/>
              <a:pathLst>
                <a:path w="17" h="10">
                  <a:moveTo>
                    <a:pt x="2" y="10"/>
                  </a:moveTo>
                  <a:lnTo>
                    <a:pt x="0" y="7"/>
                  </a:lnTo>
                  <a:lnTo>
                    <a:pt x="16" y="0"/>
                  </a:lnTo>
                  <a:lnTo>
                    <a:pt x="17" y="3"/>
                  </a:lnTo>
                  <a:lnTo>
                    <a:pt x="2" y="10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1" name="Freeform 1135"/>
            <p:cNvSpPr>
              <a:spLocks/>
            </p:cNvSpPr>
            <p:nvPr/>
          </p:nvSpPr>
          <p:spPr bwMode="auto">
            <a:xfrm>
              <a:off x="7889935" y="4547417"/>
              <a:ext cx="21566" cy="10039"/>
            </a:xfrm>
            <a:custGeom>
              <a:avLst/>
              <a:gdLst/>
              <a:ahLst/>
              <a:cxnLst>
                <a:cxn ang="0">
                  <a:pos x="2" y="10"/>
                </a:cxn>
                <a:cxn ang="0">
                  <a:pos x="0" y="7"/>
                </a:cxn>
                <a:cxn ang="0">
                  <a:pos x="16" y="0"/>
                </a:cxn>
                <a:cxn ang="0">
                  <a:pos x="17" y="3"/>
                </a:cxn>
                <a:cxn ang="0">
                  <a:pos x="2" y="10"/>
                </a:cxn>
              </a:cxnLst>
              <a:rect l="0" t="0" r="r" b="b"/>
              <a:pathLst>
                <a:path w="17" h="10">
                  <a:moveTo>
                    <a:pt x="2" y="10"/>
                  </a:moveTo>
                  <a:lnTo>
                    <a:pt x="0" y="7"/>
                  </a:lnTo>
                  <a:lnTo>
                    <a:pt x="16" y="0"/>
                  </a:lnTo>
                  <a:lnTo>
                    <a:pt x="17" y="3"/>
                  </a:lnTo>
                  <a:lnTo>
                    <a:pt x="2" y="10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2" name="Freeform 1136"/>
            <p:cNvSpPr>
              <a:spLocks/>
            </p:cNvSpPr>
            <p:nvPr/>
          </p:nvSpPr>
          <p:spPr bwMode="auto">
            <a:xfrm>
              <a:off x="7910153" y="4543402"/>
              <a:ext cx="5392" cy="7027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" y="1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4" y="4"/>
                </a:cxn>
                <a:cxn ang="0">
                  <a:pos x="4" y="4"/>
                </a:cxn>
                <a:cxn ang="0">
                  <a:pos x="3" y="5"/>
                </a:cxn>
                <a:cxn ang="0">
                  <a:pos x="3" y="7"/>
                </a:cxn>
                <a:cxn ang="0">
                  <a:pos x="1" y="7"/>
                </a:cxn>
                <a:cxn ang="0">
                  <a:pos x="0" y="4"/>
                </a:cxn>
                <a:cxn ang="0">
                  <a:pos x="1" y="4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4" y="0"/>
                </a:cxn>
              </a:cxnLst>
              <a:rect l="0" t="0" r="r" b="b"/>
              <a:pathLst>
                <a:path w="4" h="7">
                  <a:moveTo>
                    <a:pt x="4" y="0"/>
                  </a:moveTo>
                  <a:lnTo>
                    <a:pt x="4" y="1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4"/>
                  </a:lnTo>
                  <a:lnTo>
                    <a:pt x="4" y="4"/>
                  </a:lnTo>
                  <a:lnTo>
                    <a:pt x="3" y="5"/>
                  </a:lnTo>
                  <a:lnTo>
                    <a:pt x="3" y="7"/>
                  </a:lnTo>
                  <a:lnTo>
                    <a:pt x="1" y="7"/>
                  </a:lnTo>
                  <a:lnTo>
                    <a:pt x="0" y="4"/>
                  </a:lnTo>
                  <a:lnTo>
                    <a:pt x="1" y="4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3" name="Freeform 1137"/>
            <p:cNvSpPr>
              <a:spLocks/>
            </p:cNvSpPr>
            <p:nvPr/>
          </p:nvSpPr>
          <p:spPr bwMode="auto">
            <a:xfrm>
              <a:off x="7910153" y="4543402"/>
              <a:ext cx="5392" cy="7027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" y="1"/>
                </a:cxn>
                <a:cxn ang="0">
                  <a:pos x="4" y="2"/>
                </a:cxn>
                <a:cxn ang="0">
                  <a:pos x="4" y="4"/>
                </a:cxn>
                <a:cxn ang="0">
                  <a:pos x="3" y="5"/>
                </a:cxn>
                <a:cxn ang="0">
                  <a:pos x="3" y="7"/>
                </a:cxn>
                <a:cxn ang="0">
                  <a:pos x="1" y="7"/>
                </a:cxn>
                <a:cxn ang="0">
                  <a:pos x="0" y="4"/>
                </a:cxn>
                <a:cxn ang="0">
                  <a:pos x="1" y="4"/>
                </a:cxn>
                <a:cxn ang="0">
                  <a:pos x="0" y="2"/>
                </a:cxn>
                <a:cxn ang="0">
                  <a:pos x="4" y="0"/>
                </a:cxn>
              </a:cxnLst>
              <a:rect l="0" t="0" r="r" b="b"/>
              <a:pathLst>
                <a:path w="4" h="7">
                  <a:moveTo>
                    <a:pt x="4" y="0"/>
                  </a:moveTo>
                  <a:lnTo>
                    <a:pt x="4" y="1"/>
                  </a:lnTo>
                  <a:lnTo>
                    <a:pt x="4" y="2"/>
                  </a:lnTo>
                  <a:lnTo>
                    <a:pt x="4" y="4"/>
                  </a:lnTo>
                  <a:lnTo>
                    <a:pt x="3" y="5"/>
                  </a:lnTo>
                  <a:lnTo>
                    <a:pt x="3" y="7"/>
                  </a:lnTo>
                  <a:lnTo>
                    <a:pt x="1" y="7"/>
                  </a:lnTo>
                  <a:lnTo>
                    <a:pt x="0" y="4"/>
                  </a:lnTo>
                  <a:lnTo>
                    <a:pt x="1" y="4"/>
                  </a:lnTo>
                  <a:lnTo>
                    <a:pt x="0" y="2"/>
                  </a:lnTo>
                  <a:lnTo>
                    <a:pt x="4" y="0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4" name="Freeform 1138"/>
            <p:cNvSpPr>
              <a:spLocks/>
            </p:cNvSpPr>
            <p:nvPr/>
          </p:nvSpPr>
          <p:spPr bwMode="auto">
            <a:xfrm>
              <a:off x="7822541" y="4376761"/>
              <a:ext cx="93004" cy="168649"/>
            </a:xfrm>
            <a:custGeom>
              <a:avLst/>
              <a:gdLst/>
              <a:ahLst/>
              <a:cxnLst>
                <a:cxn ang="0">
                  <a:pos x="71" y="168"/>
                </a:cxn>
                <a:cxn ang="0">
                  <a:pos x="0" y="3"/>
                </a:cxn>
                <a:cxn ang="0">
                  <a:pos x="5" y="0"/>
                </a:cxn>
                <a:cxn ang="0">
                  <a:pos x="75" y="166"/>
                </a:cxn>
                <a:cxn ang="0">
                  <a:pos x="71" y="168"/>
                </a:cxn>
              </a:cxnLst>
              <a:rect l="0" t="0" r="r" b="b"/>
              <a:pathLst>
                <a:path w="75" h="168">
                  <a:moveTo>
                    <a:pt x="71" y="168"/>
                  </a:moveTo>
                  <a:lnTo>
                    <a:pt x="0" y="3"/>
                  </a:lnTo>
                  <a:lnTo>
                    <a:pt x="5" y="0"/>
                  </a:lnTo>
                  <a:lnTo>
                    <a:pt x="75" y="166"/>
                  </a:lnTo>
                  <a:lnTo>
                    <a:pt x="71" y="168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5" name="Freeform 1139"/>
            <p:cNvSpPr>
              <a:spLocks/>
            </p:cNvSpPr>
            <p:nvPr/>
          </p:nvSpPr>
          <p:spPr bwMode="auto">
            <a:xfrm>
              <a:off x="7822541" y="4376761"/>
              <a:ext cx="93004" cy="168649"/>
            </a:xfrm>
            <a:custGeom>
              <a:avLst/>
              <a:gdLst/>
              <a:ahLst/>
              <a:cxnLst>
                <a:cxn ang="0">
                  <a:pos x="71" y="168"/>
                </a:cxn>
                <a:cxn ang="0">
                  <a:pos x="0" y="3"/>
                </a:cxn>
                <a:cxn ang="0">
                  <a:pos x="5" y="0"/>
                </a:cxn>
                <a:cxn ang="0">
                  <a:pos x="75" y="166"/>
                </a:cxn>
                <a:cxn ang="0">
                  <a:pos x="71" y="168"/>
                </a:cxn>
              </a:cxnLst>
              <a:rect l="0" t="0" r="r" b="b"/>
              <a:pathLst>
                <a:path w="75" h="168">
                  <a:moveTo>
                    <a:pt x="71" y="168"/>
                  </a:moveTo>
                  <a:lnTo>
                    <a:pt x="0" y="3"/>
                  </a:lnTo>
                  <a:lnTo>
                    <a:pt x="5" y="0"/>
                  </a:lnTo>
                  <a:lnTo>
                    <a:pt x="75" y="166"/>
                  </a:lnTo>
                  <a:lnTo>
                    <a:pt x="71" y="168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6" name="Freeform 1140"/>
            <p:cNvSpPr>
              <a:spLocks/>
            </p:cNvSpPr>
            <p:nvPr/>
          </p:nvSpPr>
          <p:spPr bwMode="auto">
            <a:xfrm>
              <a:off x="7795583" y="4386800"/>
              <a:ext cx="91656" cy="167644"/>
            </a:xfrm>
            <a:custGeom>
              <a:avLst/>
              <a:gdLst/>
              <a:ahLst/>
              <a:cxnLst>
                <a:cxn ang="0">
                  <a:pos x="70" y="167"/>
                </a:cxn>
                <a:cxn ang="0">
                  <a:pos x="0" y="1"/>
                </a:cxn>
                <a:cxn ang="0">
                  <a:pos x="3" y="0"/>
                </a:cxn>
                <a:cxn ang="0">
                  <a:pos x="73" y="166"/>
                </a:cxn>
                <a:cxn ang="0">
                  <a:pos x="70" y="167"/>
                </a:cxn>
              </a:cxnLst>
              <a:rect l="0" t="0" r="r" b="b"/>
              <a:pathLst>
                <a:path w="73" h="167">
                  <a:moveTo>
                    <a:pt x="70" y="167"/>
                  </a:moveTo>
                  <a:lnTo>
                    <a:pt x="0" y="1"/>
                  </a:lnTo>
                  <a:lnTo>
                    <a:pt x="3" y="0"/>
                  </a:lnTo>
                  <a:lnTo>
                    <a:pt x="73" y="166"/>
                  </a:lnTo>
                  <a:lnTo>
                    <a:pt x="70" y="167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7" name="Freeform 1141"/>
            <p:cNvSpPr>
              <a:spLocks/>
            </p:cNvSpPr>
            <p:nvPr/>
          </p:nvSpPr>
          <p:spPr bwMode="auto">
            <a:xfrm>
              <a:off x="7795583" y="4386800"/>
              <a:ext cx="91656" cy="167644"/>
            </a:xfrm>
            <a:custGeom>
              <a:avLst/>
              <a:gdLst/>
              <a:ahLst/>
              <a:cxnLst>
                <a:cxn ang="0">
                  <a:pos x="70" y="167"/>
                </a:cxn>
                <a:cxn ang="0">
                  <a:pos x="0" y="1"/>
                </a:cxn>
                <a:cxn ang="0">
                  <a:pos x="3" y="0"/>
                </a:cxn>
                <a:cxn ang="0">
                  <a:pos x="73" y="166"/>
                </a:cxn>
                <a:cxn ang="0">
                  <a:pos x="70" y="167"/>
                </a:cxn>
              </a:cxnLst>
              <a:rect l="0" t="0" r="r" b="b"/>
              <a:pathLst>
                <a:path w="73" h="167">
                  <a:moveTo>
                    <a:pt x="70" y="167"/>
                  </a:moveTo>
                  <a:lnTo>
                    <a:pt x="0" y="1"/>
                  </a:lnTo>
                  <a:lnTo>
                    <a:pt x="3" y="0"/>
                  </a:lnTo>
                  <a:lnTo>
                    <a:pt x="73" y="166"/>
                  </a:lnTo>
                  <a:lnTo>
                    <a:pt x="70" y="167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8" name="Freeform 1142"/>
            <p:cNvSpPr>
              <a:spLocks/>
            </p:cNvSpPr>
            <p:nvPr/>
          </p:nvSpPr>
          <p:spPr bwMode="auto">
            <a:xfrm>
              <a:off x="7883196" y="4553441"/>
              <a:ext cx="9435" cy="4015"/>
            </a:xfrm>
            <a:custGeom>
              <a:avLst/>
              <a:gdLst/>
              <a:ahLst/>
              <a:cxnLst>
                <a:cxn ang="0">
                  <a:pos x="8" y="4"/>
                </a:cxn>
                <a:cxn ang="0">
                  <a:pos x="6" y="4"/>
                </a:cxn>
                <a:cxn ang="0">
                  <a:pos x="5" y="4"/>
                </a:cxn>
                <a:cxn ang="0">
                  <a:pos x="3" y="4"/>
                </a:cxn>
                <a:cxn ang="0">
                  <a:pos x="3" y="4"/>
                </a:cxn>
                <a:cxn ang="0">
                  <a:pos x="2" y="4"/>
                </a:cxn>
                <a:cxn ang="0">
                  <a:pos x="2" y="3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5" y="1"/>
                </a:cxn>
                <a:cxn ang="0">
                  <a:pos x="5" y="1"/>
                </a:cxn>
                <a:cxn ang="0">
                  <a:pos x="5" y="1"/>
                </a:cxn>
                <a:cxn ang="0">
                  <a:pos x="6" y="1"/>
                </a:cxn>
                <a:cxn ang="0">
                  <a:pos x="8" y="4"/>
                </a:cxn>
              </a:cxnLst>
              <a:rect l="0" t="0" r="r" b="b"/>
              <a:pathLst>
                <a:path w="8" h="4">
                  <a:moveTo>
                    <a:pt x="8" y="4"/>
                  </a:moveTo>
                  <a:lnTo>
                    <a:pt x="6" y="4"/>
                  </a:lnTo>
                  <a:lnTo>
                    <a:pt x="5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2" y="4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1"/>
                  </a:lnTo>
                  <a:lnTo>
                    <a:pt x="3" y="0"/>
                  </a:lnTo>
                  <a:lnTo>
                    <a:pt x="3" y="0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9" name="Freeform 1143"/>
            <p:cNvSpPr>
              <a:spLocks/>
            </p:cNvSpPr>
            <p:nvPr/>
          </p:nvSpPr>
          <p:spPr bwMode="auto">
            <a:xfrm>
              <a:off x="7883196" y="4553441"/>
              <a:ext cx="9435" cy="4015"/>
            </a:xfrm>
            <a:custGeom>
              <a:avLst/>
              <a:gdLst/>
              <a:ahLst/>
              <a:cxnLst>
                <a:cxn ang="0">
                  <a:pos x="8" y="4"/>
                </a:cxn>
                <a:cxn ang="0">
                  <a:pos x="6" y="4"/>
                </a:cxn>
                <a:cxn ang="0">
                  <a:pos x="5" y="4"/>
                </a:cxn>
                <a:cxn ang="0">
                  <a:pos x="3" y="4"/>
                </a:cxn>
                <a:cxn ang="0">
                  <a:pos x="2" y="4"/>
                </a:cxn>
                <a:cxn ang="0">
                  <a:pos x="2" y="3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3" y="0"/>
                </a:cxn>
                <a:cxn ang="0">
                  <a:pos x="5" y="1"/>
                </a:cxn>
                <a:cxn ang="0">
                  <a:pos x="6" y="1"/>
                </a:cxn>
                <a:cxn ang="0">
                  <a:pos x="8" y="4"/>
                </a:cxn>
              </a:cxnLst>
              <a:rect l="0" t="0" r="r" b="b"/>
              <a:pathLst>
                <a:path w="8" h="4">
                  <a:moveTo>
                    <a:pt x="8" y="4"/>
                  </a:moveTo>
                  <a:lnTo>
                    <a:pt x="6" y="4"/>
                  </a:lnTo>
                  <a:lnTo>
                    <a:pt x="5" y="4"/>
                  </a:lnTo>
                  <a:lnTo>
                    <a:pt x="3" y="4"/>
                  </a:lnTo>
                  <a:lnTo>
                    <a:pt x="2" y="4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1"/>
                  </a:lnTo>
                  <a:lnTo>
                    <a:pt x="3" y="0"/>
                  </a:lnTo>
                  <a:lnTo>
                    <a:pt x="5" y="1"/>
                  </a:lnTo>
                  <a:lnTo>
                    <a:pt x="6" y="1"/>
                  </a:lnTo>
                  <a:lnTo>
                    <a:pt x="8" y="4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0" name="Freeform 1144"/>
            <p:cNvSpPr>
              <a:spLocks/>
            </p:cNvSpPr>
            <p:nvPr/>
          </p:nvSpPr>
          <p:spPr bwMode="auto">
            <a:xfrm>
              <a:off x="7705276" y="4616683"/>
              <a:ext cx="13479" cy="12046"/>
            </a:xfrm>
            <a:custGeom>
              <a:avLst/>
              <a:gdLst/>
              <a:ahLst/>
              <a:cxnLst>
                <a:cxn ang="0">
                  <a:pos x="3" y="12"/>
                </a:cxn>
                <a:cxn ang="0">
                  <a:pos x="3" y="9"/>
                </a:cxn>
                <a:cxn ang="0">
                  <a:pos x="2" y="7"/>
                </a:cxn>
                <a:cxn ang="0">
                  <a:pos x="2" y="7"/>
                </a:cxn>
                <a:cxn ang="0">
                  <a:pos x="2" y="6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3"/>
                </a:cxn>
                <a:cxn ang="0">
                  <a:pos x="8" y="0"/>
                </a:cxn>
                <a:cxn ang="0">
                  <a:pos x="8" y="2"/>
                </a:cxn>
                <a:cxn ang="0">
                  <a:pos x="8" y="2"/>
                </a:cxn>
                <a:cxn ang="0">
                  <a:pos x="8" y="3"/>
                </a:cxn>
                <a:cxn ang="0">
                  <a:pos x="9" y="3"/>
                </a:cxn>
                <a:cxn ang="0">
                  <a:pos x="9" y="3"/>
                </a:cxn>
                <a:cxn ang="0">
                  <a:pos x="9" y="4"/>
                </a:cxn>
                <a:cxn ang="0">
                  <a:pos x="9" y="6"/>
                </a:cxn>
                <a:cxn ang="0">
                  <a:pos x="11" y="9"/>
                </a:cxn>
                <a:cxn ang="0">
                  <a:pos x="3" y="12"/>
                </a:cxn>
              </a:cxnLst>
              <a:rect l="0" t="0" r="r" b="b"/>
              <a:pathLst>
                <a:path w="11" h="12">
                  <a:moveTo>
                    <a:pt x="3" y="12"/>
                  </a:moveTo>
                  <a:lnTo>
                    <a:pt x="3" y="9"/>
                  </a:lnTo>
                  <a:lnTo>
                    <a:pt x="2" y="7"/>
                  </a:lnTo>
                  <a:lnTo>
                    <a:pt x="2" y="7"/>
                  </a:lnTo>
                  <a:lnTo>
                    <a:pt x="2" y="6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3"/>
                  </a:lnTo>
                  <a:lnTo>
                    <a:pt x="8" y="0"/>
                  </a:lnTo>
                  <a:lnTo>
                    <a:pt x="8" y="2"/>
                  </a:lnTo>
                  <a:lnTo>
                    <a:pt x="8" y="2"/>
                  </a:lnTo>
                  <a:lnTo>
                    <a:pt x="8" y="3"/>
                  </a:lnTo>
                  <a:lnTo>
                    <a:pt x="9" y="3"/>
                  </a:lnTo>
                  <a:lnTo>
                    <a:pt x="9" y="3"/>
                  </a:lnTo>
                  <a:lnTo>
                    <a:pt x="9" y="4"/>
                  </a:lnTo>
                  <a:lnTo>
                    <a:pt x="9" y="6"/>
                  </a:lnTo>
                  <a:lnTo>
                    <a:pt x="11" y="9"/>
                  </a:lnTo>
                  <a:lnTo>
                    <a:pt x="3" y="12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1" name="Freeform 1145"/>
            <p:cNvSpPr>
              <a:spLocks/>
            </p:cNvSpPr>
            <p:nvPr/>
          </p:nvSpPr>
          <p:spPr bwMode="auto">
            <a:xfrm>
              <a:off x="7705276" y="4616683"/>
              <a:ext cx="13479" cy="12046"/>
            </a:xfrm>
            <a:custGeom>
              <a:avLst/>
              <a:gdLst/>
              <a:ahLst/>
              <a:cxnLst>
                <a:cxn ang="0">
                  <a:pos x="3" y="12"/>
                </a:cxn>
                <a:cxn ang="0">
                  <a:pos x="3" y="9"/>
                </a:cxn>
                <a:cxn ang="0">
                  <a:pos x="2" y="7"/>
                </a:cxn>
                <a:cxn ang="0">
                  <a:pos x="2" y="6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0" y="3"/>
                </a:cxn>
                <a:cxn ang="0">
                  <a:pos x="8" y="0"/>
                </a:cxn>
                <a:cxn ang="0">
                  <a:pos x="8" y="2"/>
                </a:cxn>
                <a:cxn ang="0">
                  <a:pos x="8" y="3"/>
                </a:cxn>
                <a:cxn ang="0">
                  <a:pos x="9" y="3"/>
                </a:cxn>
                <a:cxn ang="0">
                  <a:pos x="9" y="4"/>
                </a:cxn>
                <a:cxn ang="0">
                  <a:pos x="9" y="6"/>
                </a:cxn>
                <a:cxn ang="0">
                  <a:pos x="11" y="9"/>
                </a:cxn>
                <a:cxn ang="0">
                  <a:pos x="3" y="12"/>
                </a:cxn>
              </a:cxnLst>
              <a:rect l="0" t="0" r="r" b="b"/>
              <a:pathLst>
                <a:path w="11" h="12">
                  <a:moveTo>
                    <a:pt x="3" y="12"/>
                  </a:moveTo>
                  <a:lnTo>
                    <a:pt x="3" y="9"/>
                  </a:lnTo>
                  <a:lnTo>
                    <a:pt x="2" y="7"/>
                  </a:lnTo>
                  <a:lnTo>
                    <a:pt x="2" y="6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3"/>
                  </a:lnTo>
                  <a:lnTo>
                    <a:pt x="8" y="0"/>
                  </a:lnTo>
                  <a:lnTo>
                    <a:pt x="8" y="2"/>
                  </a:lnTo>
                  <a:lnTo>
                    <a:pt x="8" y="3"/>
                  </a:lnTo>
                  <a:lnTo>
                    <a:pt x="9" y="3"/>
                  </a:lnTo>
                  <a:lnTo>
                    <a:pt x="9" y="4"/>
                  </a:lnTo>
                  <a:lnTo>
                    <a:pt x="9" y="6"/>
                  </a:lnTo>
                  <a:lnTo>
                    <a:pt x="11" y="9"/>
                  </a:lnTo>
                  <a:lnTo>
                    <a:pt x="3" y="12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2" name="Freeform 1146"/>
            <p:cNvSpPr>
              <a:spLocks/>
            </p:cNvSpPr>
            <p:nvPr/>
          </p:nvSpPr>
          <p:spPr bwMode="auto">
            <a:xfrm>
              <a:off x="7709319" y="4625719"/>
              <a:ext cx="35045" cy="17065"/>
            </a:xfrm>
            <a:custGeom>
              <a:avLst/>
              <a:gdLst/>
              <a:ahLst/>
              <a:cxnLst>
                <a:cxn ang="0">
                  <a:pos x="29" y="14"/>
                </a:cxn>
                <a:cxn ang="0">
                  <a:pos x="22" y="17"/>
                </a:cxn>
                <a:cxn ang="0">
                  <a:pos x="18" y="17"/>
                </a:cxn>
                <a:cxn ang="0">
                  <a:pos x="13" y="17"/>
                </a:cxn>
                <a:cxn ang="0">
                  <a:pos x="9" y="16"/>
                </a:cxn>
                <a:cxn ang="0">
                  <a:pos x="6" y="13"/>
                </a:cxn>
                <a:cxn ang="0">
                  <a:pos x="3" y="10"/>
                </a:cxn>
                <a:cxn ang="0">
                  <a:pos x="2" y="7"/>
                </a:cxn>
                <a:cxn ang="0">
                  <a:pos x="0" y="3"/>
                </a:cxn>
                <a:cxn ang="0">
                  <a:pos x="8" y="0"/>
                </a:cxn>
                <a:cxn ang="0">
                  <a:pos x="9" y="3"/>
                </a:cxn>
                <a:cxn ang="0">
                  <a:pos x="10" y="6"/>
                </a:cxn>
                <a:cxn ang="0">
                  <a:pos x="12" y="7"/>
                </a:cxn>
                <a:cxn ang="0">
                  <a:pos x="13" y="10"/>
                </a:cxn>
                <a:cxn ang="0">
                  <a:pos x="16" y="10"/>
                </a:cxn>
                <a:cxn ang="0">
                  <a:pos x="18" y="10"/>
                </a:cxn>
                <a:cxn ang="0">
                  <a:pos x="21" y="10"/>
                </a:cxn>
                <a:cxn ang="0">
                  <a:pos x="26" y="8"/>
                </a:cxn>
                <a:cxn ang="0">
                  <a:pos x="29" y="14"/>
                </a:cxn>
              </a:cxnLst>
              <a:rect l="0" t="0" r="r" b="b"/>
              <a:pathLst>
                <a:path w="29" h="17">
                  <a:moveTo>
                    <a:pt x="29" y="14"/>
                  </a:moveTo>
                  <a:lnTo>
                    <a:pt x="22" y="17"/>
                  </a:lnTo>
                  <a:lnTo>
                    <a:pt x="18" y="17"/>
                  </a:lnTo>
                  <a:lnTo>
                    <a:pt x="13" y="17"/>
                  </a:lnTo>
                  <a:lnTo>
                    <a:pt x="9" y="16"/>
                  </a:lnTo>
                  <a:lnTo>
                    <a:pt x="6" y="13"/>
                  </a:lnTo>
                  <a:lnTo>
                    <a:pt x="3" y="10"/>
                  </a:lnTo>
                  <a:lnTo>
                    <a:pt x="2" y="7"/>
                  </a:lnTo>
                  <a:lnTo>
                    <a:pt x="0" y="3"/>
                  </a:lnTo>
                  <a:lnTo>
                    <a:pt x="8" y="0"/>
                  </a:lnTo>
                  <a:lnTo>
                    <a:pt x="9" y="3"/>
                  </a:lnTo>
                  <a:lnTo>
                    <a:pt x="10" y="6"/>
                  </a:lnTo>
                  <a:lnTo>
                    <a:pt x="12" y="7"/>
                  </a:lnTo>
                  <a:lnTo>
                    <a:pt x="13" y="10"/>
                  </a:lnTo>
                  <a:lnTo>
                    <a:pt x="16" y="10"/>
                  </a:lnTo>
                  <a:lnTo>
                    <a:pt x="18" y="10"/>
                  </a:lnTo>
                  <a:lnTo>
                    <a:pt x="21" y="10"/>
                  </a:lnTo>
                  <a:lnTo>
                    <a:pt x="26" y="8"/>
                  </a:lnTo>
                  <a:lnTo>
                    <a:pt x="29" y="14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3" name="Freeform 1147"/>
            <p:cNvSpPr>
              <a:spLocks/>
            </p:cNvSpPr>
            <p:nvPr/>
          </p:nvSpPr>
          <p:spPr bwMode="auto">
            <a:xfrm>
              <a:off x="7709319" y="4625719"/>
              <a:ext cx="35045" cy="17065"/>
            </a:xfrm>
            <a:custGeom>
              <a:avLst/>
              <a:gdLst/>
              <a:ahLst/>
              <a:cxnLst>
                <a:cxn ang="0">
                  <a:pos x="29" y="14"/>
                </a:cxn>
                <a:cxn ang="0">
                  <a:pos x="22" y="17"/>
                </a:cxn>
                <a:cxn ang="0">
                  <a:pos x="18" y="17"/>
                </a:cxn>
                <a:cxn ang="0">
                  <a:pos x="13" y="17"/>
                </a:cxn>
                <a:cxn ang="0">
                  <a:pos x="9" y="16"/>
                </a:cxn>
                <a:cxn ang="0">
                  <a:pos x="6" y="13"/>
                </a:cxn>
                <a:cxn ang="0">
                  <a:pos x="3" y="10"/>
                </a:cxn>
                <a:cxn ang="0">
                  <a:pos x="2" y="7"/>
                </a:cxn>
                <a:cxn ang="0">
                  <a:pos x="0" y="3"/>
                </a:cxn>
                <a:cxn ang="0">
                  <a:pos x="8" y="0"/>
                </a:cxn>
                <a:cxn ang="0">
                  <a:pos x="9" y="3"/>
                </a:cxn>
                <a:cxn ang="0">
                  <a:pos x="10" y="6"/>
                </a:cxn>
                <a:cxn ang="0">
                  <a:pos x="12" y="7"/>
                </a:cxn>
                <a:cxn ang="0">
                  <a:pos x="13" y="10"/>
                </a:cxn>
                <a:cxn ang="0">
                  <a:pos x="16" y="10"/>
                </a:cxn>
                <a:cxn ang="0">
                  <a:pos x="18" y="10"/>
                </a:cxn>
                <a:cxn ang="0">
                  <a:pos x="21" y="10"/>
                </a:cxn>
                <a:cxn ang="0">
                  <a:pos x="26" y="8"/>
                </a:cxn>
                <a:cxn ang="0">
                  <a:pos x="29" y="14"/>
                </a:cxn>
              </a:cxnLst>
              <a:rect l="0" t="0" r="r" b="b"/>
              <a:pathLst>
                <a:path w="29" h="17">
                  <a:moveTo>
                    <a:pt x="29" y="14"/>
                  </a:moveTo>
                  <a:lnTo>
                    <a:pt x="22" y="17"/>
                  </a:lnTo>
                  <a:lnTo>
                    <a:pt x="18" y="17"/>
                  </a:lnTo>
                  <a:lnTo>
                    <a:pt x="13" y="17"/>
                  </a:lnTo>
                  <a:lnTo>
                    <a:pt x="9" y="16"/>
                  </a:lnTo>
                  <a:lnTo>
                    <a:pt x="6" y="13"/>
                  </a:lnTo>
                  <a:lnTo>
                    <a:pt x="3" y="10"/>
                  </a:lnTo>
                  <a:lnTo>
                    <a:pt x="2" y="7"/>
                  </a:lnTo>
                  <a:lnTo>
                    <a:pt x="0" y="3"/>
                  </a:lnTo>
                  <a:lnTo>
                    <a:pt x="8" y="0"/>
                  </a:lnTo>
                  <a:lnTo>
                    <a:pt x="9" y="3"/>
                  </a:lnTo>
                  <a:lnTo>
                    <a:pt x="10" y="6"/>
                  </a:lnTo>
                  <a:lnTo>
                    <a:pt x="12" y="7"/>
                  </a:lnTo>
                  <a:lnTo>
                    <a:pt x="13" y="10"/>
                  </a:lnTo>
                  <a:lnTo>
                    <a:pt x="16" y="10"/>
                  </a:lnTo>
                  <a:lnTo>
                    <a:pt x="18" y="10"/>
                  </a:lnTo>
                  <a:lnTo>
                    <a:pt x="21" y="10"/>
                  </a:lnTo>
                  <a:lnTo>
                    <a:pt x="26" y="8"/>
                  </a:lnTo>
                  <a:lnTo>
                    <a:pt x="29" y="14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4" name="Freeform 1148"/>
            <p:cNvSpPr>
              <a:spLocks/>
            </p:cNvSpPr>
            <p:nvPr/>
          </p:nvSpPr>
          <p:spPr bwMode="auto">
            <a:xfrm>
              <a:off x="7741668" y="4613672"/>
              <a:ext cx="18870" cy="26100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13" y="3"/>
                </a:cxn>
                <a:cxn ang="0">
                  <a:pos x="15" y="7"/>
                </a:cxn>
                <a:cxn ang="0">
                  <a:pos x="15" y="10"/>
                </a:cxn>
                <a:cxn ang="0">
                  <a:pos x="16" y="13"/>
                </a:cxn>
                <a:cxn ang="0">
                  <a:pos x="15" y="18"/>
                </a:cxn>
                <a:cxn ang="0">
                  <a:pos x="12" y="20"/>
                </a:cxn>
                <a:cxn ang="0">
                  <a:pos x="8" y="23"/>
                </a:cxn>
                <a:cxn ang="0">
                  <a:pos x="3" y="26"/>
                </a:cxn>
                <a:cxn ang="0">
                  <a:pos x="0" y="20"/>
                </a:cxn>
                <a:cxn ang="0">
                  <a:pos x="5" y="18"/>
                </a:cxn>
                <a:cxn ang="0">
                  <a:pos x="6" y="16"/>
                </a:cxn>
                <a:cxn ang="0">
                  <a:pos x="8" y="15"/>
                </a:cxn>
                <a:cxn ang="0">
                  <a:pos x="8" y="13"/>
                </a:cxn>
                <a:cxn ang="0">
                  <a:pos x="8" y="12"/>
                </a:cxn>
                <a:cxn ang="0">
                  <a:pos x="8" y="9"/>
                </a:cxn>
                <a:cxn ang="0">
                  <a:pos x="6" y="6"/>
                </a:cxn>
                <a:cxn ang="0">
                  <a:pos x="5" y="3"/>
                </a:cxn>
                <a:cxn ang="0">
                  <a:pos x="12" y="0"/>
                </a:cxn>
              </a:cxnLst>
              <a:rect l="0" t="0" r="r" b="b"/>
              <a:pathLst>
                <a:path w="16" h="26">
                  <a:moveTo>
                    <a:pt x="12" y="0"/>
                  </a:moveTo>
                  <a:lnTo>
                    <a:pt x="13" y="3"/>
                  </a:lnTo>
                  <a:lnTo>
                    <a:pt x="15" y="7"/>
                  </a:lnTo>
                  <a:lnTo>
                    <a:pt x="15" y="10"/>
                  </a:lnTo>
                  <a:lnTo>
                    <a:pt x="16" y="13"/>
                  </a:lnTo>
                  <a:lnTo>
                    <a:pt x="15" y="18"/>
                  </a:lnTo>
                  <a:lnTo>
                    <a:pt x="12" y="20"/>
                  </a:lnTo>
                  <a:lnTo>
                    <a:pt x="8" y="23"/>
                  </a:lnTo>
                  <a:lnTo>
                    <a:pt x="3" y="26"/>
                  </a:lnTo>
                  <a:lnTo>
                    <a:pt x="0" y="20"/>
                  </a:lnTo>
                  <a:lnTo>
                    <a:pt x="5" y="18"/>
                  </a:lnTo>
                  <a:lnTo>
                    <a:pt x="6" y="16"/>
                  </a:lnTo>
                  <a:lnTo>
                    <a:pt x="8" y="15"/>
                  </a:lnTo>
                  <a:lnTo>
                    <a:pt x="8" y="13"/>
                  </a:lnTo>
                  <a:lnTo>
                    <a:pt x="8" y="12"/>
                  </a:lnTo>
                  <a:lnTo>
                    <a:pt x="8" y="9"/>
                  </a:lnTo>
                  <a:lnTo>
                    <a:pt x="6" y="6"/>
                  </a:lnTo>
                  <a:lnTo>
                    <a:pt x="5" y="3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5" name="Freeform 1149"/>
            <p:cNvSpPr>
              <a:spLocks/>
            </p:cNvSpPr>
            <p:nvPr/>
          </p:nvSpPr>
          <p:spPr bwMode="auto">
            <a:xfrm>
              <a:off x="7741668" y="4613672"/>
              <a:ext cx="18870" cy="26100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13" y="3"/>
                </a:cxn>
                <a:cxn ang="0">
                  <a:pos x="15" y="7"/>
                </a:cxn>
                <a:cxn ang="0">
                  <a:pos x="15" y="10"/>
                </a:cxn>
                <a:cxn ang="0">
                  <a:pos x="16" y="13"/>
                </a:cxn>
                <a:cxn ang="0">
                  <a:pos x="15" y="18"/>
                </a:cxn>
                <a:cxn ang="0">
                  <a:pos x="12" y="20"/>
                </a:cxn>
                <a:cxn ang="0">
                  <a:pos x="8" y="23"/>
                </a:cxn>
                <a:cxn ang="0">
                  <a:pos x="3" y="26"/>
                </a:cxn>
                <a:cxn ang="0">
                  <a:pos x="0" y="20"/>
                </a:cxn>
                <a:cxn ang="0">
                  <a:pos x="5" y="18"/>
                </a:cxn>
                <a:cxn ang="0">
                  <a:pos x="6" y="16"/>
                </a:cxn>
                <a:cxn ang="0">
                  <a:pos x="8" y="15"/>
                </a:cxn>
                <a:cxn ang="0">
                  <a:pos x="8" y="13"/>
                </a:cxn>
                <a:cxn ang="0">
                  <a:pos x="8" y="12"/>
                </a:cxn>
                <a:cxn ang="0">
                  <a:pos x="8" y="9"/>
                </a:cxn>
                <a:cxn ang="0">
                  <a:pos x="6" y="6"/>
                </a:cxn>
                <a:cxn ang="0">
                  <a:pos x="5" y="3"/>
                </a:cxn>
                <a:cxn ang="0">
                  <a:pos x="12" y="0"/>
                </a:cxn>
              </a:cxnLst>
              <a:rect l="0" t="0" r="r" b="b"/>
              <a:pathLst>
                <a:path w="16" h="26">
                  <a:moveTo>
                    <a:pt x="12" y="0"/>
                  </a:moveTo>
                  <a:lnTo>
                    <a:pt x="13" y="3"/>
                  </a:lnTo>
                  <a:lnTo>
                    <a:pt x="15" y="7"/>
                  </a:lnTo>
                  <a:lnTo>
                    <a:pt x="15" y="10"/>
                  </a:lnTo>
                  <a:lnTo>
                    <a:pt x="16" y="13"/>
                  </a:lnTo>
                  <a:lnTo>
                    <a:pt x="15" y="18"/>
                  </a:lnTo>
                  <a:lnTo>
                    <a:pt x="12" y="20"/>
                  </a:lnTo>
                  <a:lnTo>
                    <a:pt x="8" y="23"/>
                  </a:lnTo>
                  <a:lnTo>
                    <a:pt x="3" y="26"/>
                  </a:lnTo>
                  <a:lnTo>
                    <a:pt x="0" y="20"/>
                  </a:lnTo>
                  <a:lnTo>
                    <a:pt x="5" y="18"/>
                  </a:lnTo>
                  <a:lnTo>
                    <a:pt x="6" y="16"/>
                  </a:lnTo>
                  <a:lnTo>
                    <a:pt x="8" y="15"/>
                  </a:lnTo>
                  <a:lnTo>
                    <a:pt x="8" y="13"/>
                  </a:lnTo>
                  <a:lnTo>
                    <a:pt x="8" y="12"/>
                  </a:lnTo>
                  <a:lnTo>
                    <a:pt x="8" y="9"/>
                  </a:lnTo>
                  <a:lnTo>
                    <a:pt x="6" y="6"/>
                  </a:lnTo>
                  <a:lnTo>
                    <a:pt x="5" y="3"/>
                  </a:lnTo>
                  <a:lnTo>
                    <a:pt x="12" y="0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6" name="Freeform 1150"/>
            <p:cNvSpPr>
              <a:spLocks/>
            </p:cNvSpPr>
            <p:nvPr/>
          </p:nvSpPr>
          <p:spPr bwMode="auto">
            <a:xfrm>
              <a:off x="7741668" y="4603634"/>
              <a:ext cx="14827" cy="13050"/>
            </a:xfrm>
            <a:custGeom>
              <a:avLst/>
              <a:gdLst/>
              <a:ahLst/>
              <a:cxnLst>
                <a:cxn ang="0">
                  <a:pos x="5" y="2"/>
                </a:cxn>
                <a:cxn ang="0">
                  <a:pos x="8" y="0"/>
                </a:cxn>
                <a:cxn ang="0">
                  <a:pos x="12" y="10"/>
                </a:cxn>
                <a:cxn ang="0">
                  <a:pos x="5" y="13"/>
                </a:cxn>
                <a:cxn ang="0">
                  <a:pos x="0" y="3"/>
                </a:cxn>
                <a:cxn ang="0">
                  <a:pos x="5" y="2"/>
                </a:cxn>
              </a:cxnLst>
              <a:rect l="0" t="0" r="r" b="b"/>
              <a:pathLst>
                <a:path w="12" h="13">
                  <a:moveTo>
                    <a:pt x="5" y="2"/>
                  </a:moveTo>
                  <a:lnTo>
                    <a:pt x="8" y="0"/>
                  </a:lnTo>
                  <a:lnTo>
                    <a:pt x="12" y="10"/>
                  </a:lnTo>
                  <a:lnTo>
                    <a:pt x="5" y="13"/>
                  </a:lnTo>
                  <a:lnTo>
                    <a:pt x="0" y="3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7" name="Freeform 1151"/>
            <p:cNvSpPr>
              <a:spLocks/>
            </p:cNvSpPr>
            <p:nvPr/>
          </p:nvSpPr>
          <p:spPr bwMode="auto">
            <a:xfrm>
              <a:off x="7741668" y="4603634"/>
              <a:ext cx="14827" cy="13050"/>
            </a:xfrm>
            <a:custGeom>
              <a:avLst/>
              <a:gdLst/>
              <a:ahLst/>
              <a:cxnLst>
                <a:cxn ang="0">
                  <a:pos x="5" y="2"/>
                </a:cxn>
                <a:cxn ang="0">
                  <a:pos x="8" y="0"/>
                </a:cxn>
                <a:cxn ang="0">
                  <a:pos x="12" y="10"/>
                </a:cxn>
                <a:cxn ang="0">
                  <a:pos x="5" y="13"/>
                </a:cxn>
                <a:cxn ang="0">
                  <a:pos x="0" y="3"/>
                </a:cxn>
                <a:cxn ang="0">
                  <a:pos x="5" y="2"/>
                </a:cxn>
              </a:cxnLst>
              <a:rect l="0" t="0" r="r" b="b"/>
              <a:pathLst>
                <a:path w="12" h="13">
                  <a:moveTo>
                    <a:pt x="5" y="2"/>
                  </a:moveTo>
                  <a:lnTo>
                    <a:pt x="8" y="0"/>
                  </a:lnTo>
                  <a:lnTo>
                    <a:pt x="12" y="10"/>
                  </a:lnTo>
                  <a:lnTo>
                    <a:pt x="5" y="13"/>
                  </a:lnTo>
                  <a:lnTo>
                    <a:pt x="0" y="3"/>
                  </a:lnTo>
                  <a:lnTo>
                    <a:pt x="5" y="2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8" name="Freeform 1152"/>
            <p:cNvSpPr>
              <a:spLocks/>
            </p:cNvSpPr>
            <p:nvPr/>
          </p:nvSpPr>
          <p:spPr bwMode="auto">
            <a:xfrm>
              <a:off x="7780757" y="4590583"/>
              <a:ext cx="12130" cy="12046"/>
            </a:xfrm>
            <a:custGeom>
              <a:avLst/>
              <a:gdLst/>
              <a:ahLst/>
              <a:cxnLst>
                <a:cxn ang="0">
                  <a:pos x="4" y="12"/>
                </a:cxn>
                <a:cxn ang="0">
                  <a:pos x="3" y="9"/>
                </a:cxn>
                <a:cxn ang="0">
                  <a:pos x="2" y="7"/>
                </a:cxn>
                <a:cxn ang="0">
                  <a:pos x="2" y="7"/>
                </a:cxn>
                <a:cxn ang="0">
                  <a:pos x="2" y="6"/>
                </a:cxn>
                <a:cxn ang="0">
                  <a:pos x="2" y="6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0" y="3"/>
                </a:cxn>
                <a:cxn ang="0">
                  <a:pos x="6" y="0"/>
                </a:cxn>
                <a:cxn ang="0">
                  <a:pos x="7" y="2"/>
                </a:cxn>
                <a:cxn ang="0">
                  <a:pos x="7" y="2"/>
                </a:cxn>
                <a:cxn ang="0">
                  <a:pos x="7" y="3"/>
                </a:cxn>
                <a:cxn ang="0">
                  <a:pos x="7" y="3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9" y="6"/>
                </a:cxn>
                <a:cxn ang="0">
                  <a:pos x="10" y="9"/>
                </a:cxn>
                <a:cxn ang="0">
                  <a:pos x="4" y="12"/>
                </a:cxn>
              </a:cxnLst>
              <a:rect l="0" t="0" r="r" b="b"/>
              <a:pathLst>
                <a:path w="10" h="12">
                  <a:moveTo>
                    <a:pt x="4" y="12"/>
                  </a:moveTo>
                  <a:lnTo>
                    <a:pt x="3" y="9"/>
                  </a:lnTo>
                  <a:lnTo>
                    <a:pt x="2" y="7"/>
                  </a:lnTo>
                  <a:lnTo>
                    <a:pt x="2" y="7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5"/>
                  </a:lnTo>
                  <a:lnTo>
                    <a:pt x="2" y="5"/>
                  </a:lnTo>
                  <a:lnTo>
                    <a:pt x="0" y="3"/>
                  </a:lnTo>
                  <a:lnTo>
                    <a:pt x="6" y="0"/>
                  </a:lnTo>
                  <a:lnTo>
                    <a:pt x="7" y="2"/>
                  </a:lnTo>
                  <a:lnTo>
                    <a:pt x="7" y="2"/>
                  </a:lnTo>
                  <a:lnTo>
                    <a:pt x="7" y="3"/>
                  </a:lnTo>
                  <a:lnTo>
                    <a:pt x="7" y="3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6"/>
                  </a:lnTo>
                  <a:lnTo>
                    <a:pt x="10" y="9"/>
                  </a:lnTo>
                  <a:lnTo>
                    <a:pt x="4" y="12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9" name="Freeform 1153"/>
            <p:cNvSpPr>
              <a:spLocks/>
            </p:cNvSpPr>
            <p:nvPr/>
          </p:nvSpPr>
          <p:spPr bwMode="auto">
            <a:xfrm>
              <a:off x="7780757" y="4590583"/>
              <a:ext cx="12130" cy="12046"/>
            </a:xfrm>
            <a:custGeom>
              <a:avLst/>
              <a:gdLst/>
              <a:ahLst/>
              <a:cxnLst>
                <a:cxn ang="0">
                  <a:pos x="4" y="12"/>
                </a:cxn>
                <a:cxn ang="0">
                  <a:pos x="3" y="9"/>
                </a:cxn>
                <a:cxn ang="0">
                  <a:pos x="2" y="7"/>
                </a:cxn>
                <a:cxn ang="0">
                  <a:pos x="2" y="6"/>
                </a:cxn>
                <a:cxn ang="0">
                  <a:pos x="2" y="5"/>
                </a:cxn>
                <a:cxn ang="0">
                  <a:pos x="0" y="3"/>
                </a:cxn>
                <a:cxn ang="0">
                  <a:pos x="6" y="0"/>
                </a:cxn>
                <a:cxn ang="0">
                  <a:pos x="7" y="2"/>
                </a:cxn>
                <a:cxn ang="0">
                  <a:pos x="7" y="3"/>
                </a:cxn>
                <a:cxn ang="0">
                  <a:pos x="9" y="5"/>
                </a:cxn>
                <a:cxn ang="0">
                  <a:pos x="9" y="6"/>
                </a:cxn>
                <a:cxn ang="0">
                  <a:pos x="10" y="9"/>
                </a:cxn>
                <a:cxn ang="0">
                  <a:pos x="4" y="12"/>
                </a:cxn>
              </a:cxnLst>
              <a:rect l="0" t="0" r="r" b="b"/>
              <a:pathLst>
                <a:path w="10" h="12">
                  <a:moveTo>
                    <a:pt x="4" y="12"/>
                  </a:moveTo>
                  <a:lnTo>
                    <a:pt x="3" y="9"/>
                  </a:lnTo>
                  <a:lnTo>
                    <a:pt x="2" y="7"/>
                  </a:lnTo>
                  <a:lnTo>
                    <a:pt x="2" y="6"/>
                  </a:lnTo>
                  <a:lnTo>
                    <a:pt x="2" y="5"/>
                  </a:lnTo>
                  <a:lnTo>
                    <a:pt x="0" y="3"/>
                  </a:lnTo>
                  <a:lnTo>
                    <a:pt x="6" y="0"/>
                  </a:lnTo>
                  <a:lnTo>
                    <a:pt x="7" y="2"/>
                  </a:lnTo>
                  <a:lnTo>
                    <a:pt x="7" y="3"/>
                  </a:lnTo>
                  <a:lnTo>
                    <a:pt x="9" y="5"/>
                  </a:lnTo>
                  <a:lnTo>
                    <a:pt x="9" y="6"/>
                  </a:lnTo>
                  <a:lnTo>
                    <a:pt x="10" y="9"/>
                  </a:lnTo>
                  <a:lnTo>
                    <a:pt x="4" y="12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70" name="Freeform 1154"/>
            <p:cNvSpPr>
              <a:spLocks/>
            </p:cNvSpPr>
            <p:nvPr/>
          </p:nvSpPr>
          <p:spPr bwMode="auto">
            <a:xfrm>
              <a:off x="7786149" y="4599618"/>
              <a:ext cx="35045" cy="17065"/>
            </a:xfrm>
            <a:custGeom>
              <a:avLst/>
              <a:gdLst/>
              <a:ahLst/>
              <a:cxnLst>
                <a:cxn ang="0">
                  <a:pos x="28" y="14"/>
                </a:cxn>
                <a:cxn ang="0">
                  <a:pos x="22" y="17"/>
                </a:cxn>
                <a:cxn ang="0">
                  <a:pos x="16" y="17"/>
                </a:cxn>
                <a:cxn ang="0">
                  <a:pos x="12" y="17"/>
                </a:cxn>
                <a:cxn ang="0">
                  <a:pos x="9" y="14"/>
                </a:cxn>
                <a:cxn ang="0">
                  <a:pos x="6" y="13"/>
                </a:cxn>
                <a:cxn ang="0">
                  <a:pos x="3" y="10"/>
                </a:cxn>
                <a:cxn ang="0">
                  <a:pos x="2" y="6"/>
                </a:cxn>
                <a:cxn ang="0">
                  <a:pos x="0" y="3"/>
                </a:cxn>
                <a:cxn ang="0">
                  <a:pos x="6" y="0"/>
                </a:cxn>
                <a:cxn ang="0">
                  <a:pos x="8" y="4"/>
                </a:cxn>
                <a:cxn ang="0">
                  <a:pos x="9" y="6"/>
                </a:cxn>
                <a:cxn ang="0">
                  <a:pos x="11" y="7"/>
                </a:cxn>
                <a:cxn ang="0">
                  <a:pos x="12" y="10"/>
                </a:cxn>
                <a:cxn ang="0">
                  <a:pos x="15" y="10"/>
                </a:cxn>
                <a:cxn ang="0">
                  <a:pos x="16" y="10"/>
                </a:cxn>
                <a:cxn ang="0">
                  <a:pos x="21" y="10"/>
                </a:cxn>
                <a:cxn ang="0">
                  <a:pos x="25" y="9"/>
                </a:cxn>
                <a:cxn ang="0">
                  <a:pos x="28" y="14"/>
                </a:cxn>
              </a:cxnLst>
              <a:rect l="0" t="0" r="r" b="b"/>
              <a:pathLst>
                <a:path w="28" h="17">
                  <a:moveTo>
                    <a:pt x="28" y="14"/>
                  </a:moveTo>
                  <a:lnTo>
                    <a:pt x="22" y="17"/>
                  </a:lnTo>
                  <a:lnTo>
                    <a:pt x="16" y="17"/>
                  </a:lnTo>
                  <a:lnTo>
                    <a:pt x="12" y="17"/>
                  </a:lnTo>
                  <a:lnTo>
                    <a:pt x="9" y="14"/>
                  </a:lnTo>
                  <a:lnTo>
                    <a:pt x="6" y="13"/>
                  </a:lnTo>
                  <a:lnTo>
                    <a:pt x="3" y="10"/>
                  </a:lnTo>
                  <a:lnTo>
                    <a:pt x="2" y="6"/>
                  </a:lnTo>
                  <a:lnTo>
                    <a:pt x="0" y="3"/>
                  </a:lnTo>
                  <a:lnTo>
                    <a:pt x="6" y="0"/>
                  </a:lnTo>
                  <a:lnTo>
                    <a:pt x="8" y="4"/>
                  </a:lnTo>
                  <a:lnTo>
                    <a:pt x="9" y="6"/>
                  </a:lnTo>
                  <a:lnTo>
                    <a:pt x="11" y="7"/>
                  </a:lnTo>
                  <a:lnTo>
                    <a:pt x="12" y="10"/>
                  </a:lnTo>
                  <a:lnTo>
                    <a:pt x="15" y="10"/>
                  </a:lnTo>
                  <a:lnTo>
                    <a:pt x="16" y="10"/>
                  </a:lnTo>
                  <a:lnTo>
                    <a:pt x="21" y="10"/>
                  </a:lnTo>
                  <a:lnTo>
                    <a:pt x="25" y="9"/>
                  </a:lnTo>
                  <a:lnTo>
                    <a:pt x="28" y="14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71" name="Freeform 1155"/>
            <p:cNvSpPr>
              <a:spLocks/>
            </p:cNvSpPr>
            <p:nvPr/>
          </p:nvSpPr>
          <p:spPr bwMode="auto">
            <a:xfrm>
              <a:off x="7786149" y="4599618"/>
              <a:ext cx="35045" cy="17065"/>
            </a:xfrm>
            <a:custGeom>
              <a:avLst/>
              <a:gdLst/>
              <a:ahLst/>
              <a:cxnLst>
                <a:cxn ang="0">
                  <a:pos x="28" y="14"/>
                </a:cxn>
                <a:cxn ang="0">
                  <a:pos x="22" y="17"/>
                </a:cxn>
                <a:cxn ang="0">
                  <a:pos x="16" y="17"/>
                </a:cxn>
                <a:cxn ang="0">
                  <a:pos x="12" y="17"/>
                </a:cxn>
                <a:cxn ang="0">
                  <a:pos x="9" y="14"/>
                </a:cxn>
                <a:cxn ang="0">
                  <a:pos x="6" y="13"/>
                </a:cxn>
                <a:cxn ang="0">
                  <a:pos x="3" y="10"/>
                </a:cxn>
                <a:cxn ang="0">
                  <a:pos x="2" y="6"/>
                </a:cxn>
                <a:cxn ang="0">
                  <a:pos x="0" y="3"/>
                </a:cxn>
                <a:cxn ang="0">
                  <a:pos x="6" y="0"/>
                </a:cxn>
                <a:cxn ang="0">
                  <a:pos x="8" y="4"/>
                </a:cxn>
                <a:cxn ang="0">
                  <a:pos x="9" y="6"/>
                </a:cxn>
                <a:cxn ang="0">
                  <a:pos x="11" y="7"/>
                </a:cxn>
                <a:cxn ang="0">
                  <a:pos x="12" y="10"/>
                </a:cxn>
                <a:cxn ang="0">
                  <a:pos x="15" y="10"/>
                </a:cxn>
                <a:cxn ang="0">
                  <a:pos x="16" y="10"/>
                </a:cxn>
                <a:cxn ang="0">
                  <a:pos x="21" y="10"/>
                </a:cxn>
                <a:cxn ang="0">
                  <a:pos x="25" y="9"/>
                </a:cxn>
                <a:cxn ang="0">
                  <a:pos x="28" y="14"/>
                </a:cxn>
              </a:cxnLst>
              <a:rect l="0" t="0" r="r" b="b"/>
              <a:pathLst>
                <a:path w="28" h="17">
                  <a:moveTo>
                    <a:pt x="28" y="14"/>
                  </a:moveTo>
                  <a:lnTo>
                    <a:pt x="22" y="17"/>
                  </a:lnTo>
                  <a:lnTo>
                    <a:pt x="16" y="17"/>
                  </a:lnTo>
                  <a:lnTo>
                    <a:pt x="12" y="17"/>
                  </a:lnTo>
                  <a:lnTo>
                    <a:pt x="9" y="14"/>
                  </a:lnTo>
                  <a:lnTo>
                    <a:pt x="6" y="13"/>
                  </a:lnTo>
                  <a:lnTo>
                    <a:pt x="3" y="10"/>
                  </a:lnTo>
                  <a:lnTo>
                    <a:pt x="2" y="6"/>
                  </a:lnTo>
                  <a:lnTo>
                    <a:pt x="0" y="3"/>
                  </a:lnTo>
                  <a:lnTo>
                    <a:pt x="6" y="0"/>
                  </a:lnTo>
                  <a:lnTo>
                    <a:pt x="8" y="4"/>
                  </a:lnTo>
                  <a:lnTo>
                    <a:pt x="9" y="6"/>
                  </a:lnTo>
                  <a:lnTo>
                    <a:pt x="11" y="7"/>
                  </a:lnTo>
                  <a:lnTo>
                    <a:pt x="12" y="10"/>
                  </a:lnTo>
                  <a:lnTo>
                    <a:pt x="15" y="10"/>
                  </a:lnTo>
                  <a:lnTo>
                    <a:pt x="16" y="10"/>
                  </a:lnTo>
                  <a:lnTo>
                    <a:pt x="21" y="10"/>
                  </a:lnTo>
                  <a:lnTo>
                    <a:pt x="25" y="9"/>
                  </a:lnTo>
                  <a:lnTo>
                    <a:pt x="28" y="14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72" name="Freeform 1156"/>
            <p:cNvSpPr>
              <a:spLocks/>
            </p:cNvSpPr>
            <p:nvPr/>
          </p:nvSpPr>
          <p:spPr bwMode="auto">
            <a:xfrm>
              <a:off x="7817150" y="4587572"/>
              <a:ext cx="20219" cy="26100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14" y="3"/>
                </a:cxn>
                <a:cxn ang="0">
                  <a:pos x="14" y="6"/>
                </a:cxn>
                <a:cxn ang="0">
                  <a:pos x="16" y="10"/>
                </a:cxn>
                <a:cxn ang="0">
                  <a:pos x="16" y="13"/>
                </a:cxn>
                <a:cxn ang="0">
                  <a:pos x="14" y="18"/>
                </a:cxn>
                <a:cxn ang="0">
                  <a:pos x="11" y="21"/>
                </a:cxn>
                <a:cxn ang="0">
                  <a:pos x="9" y="23"/>
                </a:cxn>
                <a:cxn ang="0">
                  <a:pos x="3" y="26"/>
                </a:cxn>
                <a:cxn ang="0">
                  <a:pos x="0" y="21"/>
                </a:cxn>
                <a:cxn ang="0">
                  <a:pos x="4" y="18"/>
                </a:cxn>
                <a:cxn ang="0">
                  <a:pos x="6" y="16"/>
                </a:cxn>
                <a:cxn ang="0">
                  <a:pos x="7" y="15"/>
                </a:cxn>
                <a:cxn ang="0">
                  <a:pos x="9" y="12"/>
                </a:cxn>
                <a:cxn ang="0">
                  <a:pos x="9" y="12"/>
                </a:cxn>
                <a:cxn ang="0">
                  <a:pos x="7" y="9"/>
                </a:cxn>
                <a:cxn ang="0">
                  <a:pos x="7" y="6"/>
                </a:cxn>
                <a:cxn ang="0">
                  <a:pos x="6" y="3"/>
                </a:cxn>
                <a:cxn ang="0">
                  <a:pos x="13" y="0"/>
                </a:cxn>
              </a:cxnLst>
              <a:rect l="0" t="0" r="r" b="b"/>
              <a:pathLst>
                <a:path w="16" h="26">
                  <a:moveTo>
                    <a:pt x="13" y="0"/>
                  </a:moveTo>
                  <a:lnTo>
                    <a:pt x="14" y="3"/>
                  </a:lnTo>
                  <a:lnTo>
                    <a:pt x="14" y="6"/>
                  </a:lnTo>
                  <a:lnTo>
                    <a:pt x="16" y="10"/>
                  </a:lnTo>
                  <a:lnTo>
                    <a:pt x="16" y="13"/>
                  </a:lnTo>
                  <a:lnTo>
                    <a:pt x="14" y="18"/>
                  </a:lnTo>
                  <a:lnTo>
                    <a:pt x="11" y="21"/>
                  </a:lnTo>
                  <a:lnTo>
                    <a:pt x="9" y="23"/>
                  </a:lnTo>
                  <a:lnTo>
                    <a:pt x="3" y="26"/>
                  </a:lnTo>
                  <a:lnTo>
                    <a:pt x="0" y="21"/>
                  </a:lnTo>
                  <a:lnTo>
                    <a:pt x="4" y="18"/>
                  </a:lnTo>
                  <a:lnTo>
                    <a:pt x="6" y="16"/>
                  </a:lnTo>
                  <a:lnTo>
                    <a:pt x="7" y="15"/>
                  </a:lnTo>
                  <a:lnTo>
                    <a:pt x="9" y="12"/>
                  </a:lnTo>
                  <a:lnTo>
                    <a:pt x="9" y="12"/>
                  </a:lnTo>
                  <a:lnTo>
                    <a:pt x="7" y="9"/>
                  </a:lnTo>
                  <a:lnTo>
                    <a:pt x="7" y="6"/>
                  </a:lnTo>
                  <a:lnTo>
                    <a:pt x="6" y="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73" name="Freeform 1157"/>
            <p:cNvSpPr>
              <a:spLocks/>
            </p:cNvSpPr>
            <p:nvPr/>
          </p:nvSpPr>
          <p:spPr bwMode="auto">
            <a:xfrm>
              <a:off x="7817150" y="4587572"/>
              <a:ext cx="20219" cy="26100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14" y="3"/>
                </a:cxn>
                <a:cxn ang="0">
                  <a:pos x="14" y="6"/>
                </a:cxn>
                <a:cxn ang="0">
                  <a:pos x="16" y="10"/>
                </a:cxn>
                <a:cxn ang="0">
                  <a:pos x="16" y="13"/>
                </a:cxn>
                <a:cxn ang="0">
                  <a:pos x="14" y="18"/>
                </a:cxn>
                <a:cxn ang="0">
                  <a:pos x="11" y="21"/>
                </a:cxn>
                <a:cxn ang="0">
                  <a:pos x="9" y="23"/>
                </a:cxn>
                <a:cxn ang="0">
                  <a:pos x="3" y="26"/>
                </a:cxn>
                <a:cxn ang="0">
                  <a:pos x="0" y="21"/>
                </a:cxn>
                <a:cxn ang="0">
                  <a:pos x="4" y="18"/>
                </a:cxn>
                <a:cxn ang="0">
                  <a:pos x="6" y="16"/>
                </a:cxn>
                <a:cxn ang="0">
                  <a:pos x="7" y="15"/>
                </a:cxn>
                <a:cxn ang="0">
                  <a:pos x="9" y="12"/>
                </a:cxn>
                <a:cxn ang="0">
                  <a:pos x="7" y="9"/>
                </a:cxn>
                <a:cxn ang="0">
                  <a:pos x="7" y="6"/>
                </a:cxn>
                <a:cxn ang="0">
                  <a:pos x="6" y="3"/>
                </a:cxn>
                <a:cxn ang="0">
                  <a:pos x="13" y="0"/>
                </a:cxn>
              </a:cxnLst>
              <a:rect l="0" t="0" r="r" b="b"/>
              <a:pathLst>
                <a:path w="16" h="26">
                  <a:moveTo>
                    <a:pt x="13" y="0"/>
                  </a:moveTo>
                  <a:lnTo>
                    <a:pt x="14" y="3"/>
                  </a:lnTo>
                  <a:lnTo>
                    <a:pt x="14" y="6"/>
                  </a:lnTo>
                  <a:lnTo>
                    <a:pt x="16" y="10"/>
                  </a:lnTo>
                  <a:lnTo>
                    <a:pt x="16" y="13"/>
                  </a:lnTo>
                  <a:lnTo>
                    <a:pt x="14" y="18"/>
                  </a:lnTo>
                  <a:lnTo>
                    <a:pt x="11" y="21"/>
                  </a:lnTo>
                  <a:lnTo>
                    <a:pt x="9" y="23"/>
                  </a:lnTo>
                  <a:lnTo>
                    <a:pt x="3" y="26"/>
                  </a:lnTo>
                  <a:lnTo>
                    <a:pt x="0" y="21"/>
                  </a:lnTo>
                  <a:lnTo>
                    <a:pt x="4" y="18"/>
                  </a:lnTo>
                  <a:lnTo>
                    <a:pt x="6" y="16"/>
                  </a:lnTo>
                  <a:lnTo>
                    <a:pt x="7" y="15"/>
                  </a:lnTo>
                  <a:lnTo>
                    <a:pt x="9" y="12"/>
                  </a:lnTo>
                  <a:lnTo>
                    <a:pt x="7" y="9"/>
                  </a:lnTo>
                  <a:lnTo>
                    <a:pt x="7" y="6"/>
                  </a:lnTo>
                  <a:lnTo>
                    <a:pt x="6" y="3"/>
                  </a:lnTo>
                  <a:lnTo>
                    <a:pt x="13" y="0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74" name="Freeform 1158"/>
            <p:cNvSpPr>
              <a:spLocks/>
            </p:cNvSpPr>
            <p:nvPr/>
          </p:nvSpPr>
          <p:spPr bwMode="auto">
            <a:xfrm>
              <a:off x="7818498" y="4577533"/>
              <a:ext cx="14826" cy="13050"/>
            </a:xfrm>
            <a:custGeom>
              <a:avLst/>
              <a:gdLst/>
              <a:ahLst/>
              <a:cxnLst>
                <a:cxn ang="0">
                  <a:pos x="3" y="2"/>
                </a:cxn>
                <a:cxn ang="0">
                  <a:pos x="8" y="0"/>
                </a:cxn>
                <a:cxn ang="0">
                  <a:pos x="12" y="10"/>
                </a:cxn>
                <a:cxn ang="0">
                  <a:pos x="5" y="13"/>
                </a:cxn>
                <a:cxn ang="0">
                  <a:pos x="0" y="3"/>
                </a:cxn>
                <a:cxn ang="0">
                  <a:pos x="3" y="2"/>
                </a:cxn>
              </a:cxnLst>
              <a:rect l="0" t="0" r="r" b="b"/>
              <a:pathLst>
                <a:path w="12" h="13">
                  <a:moveTo>
                    <a:pt x="3" y="2"/>
                  </a:moveTo>
                  <a:lnTo>
                    <a:pt x="8" y="0"/>
                  </a:lnTo>
                  <a:lnTo>
                    <a:pt x="12" y="10"/>
                  </a:lnTo>
                  <a:lnTo>
                    <a:pt x="5" y="13"/>
                  </a:lnTo>
                  <a:lnTo>
                    <a:pt x="0" y="3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75" name="Freeform 1159"/>
            <p:cNvSpPr>
              <a:spLocks/>
            </p:cNvSpPr>
            <p:nvPr/>
          </p:nvSpPr>
          <p:spPr bwMode="auto">
            <a:xfrm>
              <a:off x="7818498" y="4577533"/>
              <a:ext cx="14826" cy="13050"/>
            </a:xfrm>
            <a:custGeom>
              <a:avLst/>
              <a:gdLst/>
              <a:ahLst/>
              <a:cxnLst>
                <a:cxn ang="0">
                  <a:pos x="3" y="2"/>
                </a:cxn>
                <a:cxn ang="0">
                  <a:pos x="8" y="0"/>
                </a:cxn>
                <a:cxn ang="0">
                  <a:pos x="12" y="10"/>
                </a:cxn>
                <a:cxn ang="0">
                  <a:pos x="5" y="13"/>
                </a:cxn>
                <a:cxn ang="0">
                  <a:pos x="0" y="3"/>
                </a:cxn>
                <a:cxn ang="0">
                  <a:pos x="3" y="2"/>
                </a:cxn>
              </a:cxnLst>
              <a:rect l="0" t="0" r="r" b="b"/>
              <a:pathLst>
                <a:path w="12" h="13">
                  <a:moveTo>
                    <a:pt x="3" y="2"/>
                  </a:moveTo>
                  <a:lnTo>
                    <a:pt x="8" y="0"/>
                  </a:lnTo>
                  <a:lnTo>
                    <a:pt x="12" y="10"/>
                  </a:lnTo>
                  <a:lnTo>
                    <a:pt x="5" y="13"/>
                  </a:lnTo>
                  <a:lnTo>
                    <a:pt x="0" y="3"/>
                  </a:lnTo>
                  <a:lnTo>
                    <a:pt x="3" y="2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76" name="Freeform 1160"/>
            <p:cNvSpPr>
              <a:spLocks/>
            </p:cNvSpPr>
            <p:nvPr/>
          </p:nvSpPr>
          <p:spPr bwMode="auto">
            <a:xfrm>
              <a:off x="7857586" y="4563479"/>
              <a:ext cx="14827" cy="13050"/>
            </a:xfrm>
            <a:custGeom>
              <a:avLst/>
              <a:gdLst/>
              <a:ahLst/>
              <a:cxnLst>
                <a:cxn ang="0">
                  <a:pos x="4" y="13"/>
                </a:cxn>
                <a:cxn ang="0">
                  <a:pos x="3" y="10"/>
                </a:cxn>
                <a:cxn ang="0">
                  <a:pos x="3" y="8"/>
                </a:cxn>
                <a:cxn ang="0">
                  <a:pos x="3" y="7"/>
                </a:cxn>
                <a:cxn ang="0">
                  <a:pos x="2" y="7"/>
                </a:cxn>
                <a:cxn ang="0">
                  <a:pos x="2" y="6"/>
                </a:cxn>
                <a:cxn ang="0">
                  <a:pos x="2" y="6"/>
                </a:cxn>
                <a:cxn ang="0">
                  <a:pos x="2" y="6"/>
                </a:cxn>
                <a:cxn ang="0">
                  <a:pos x="0" y="4"/>
                </a:cxn>
                <a:cxn ang="0">
                  <a:pos x="7" y="0"/>
                </a:cxn>
                <a:cxn ang="0">
                  <a:pos x="9" y="3"/>
                </a:cxn>
                <a:cxn ang="0">
                  <a:pos x="9" y="3"/>
                </a:cxn>
                <a:cxn ang="0">
                  <a:pos x="9" y="3"/>
                </a:cxn>
                <a:cxn ang="0">
                  <a:pos x="9" y="4"/>
                </a:cxn>
                <a:cxn ang="0">
                  <a:pos x="9" y="4"/>
                </a:cxn>
                <a:cxn ang="0">
                  <a:pos x="10" y="6"/>
                </a:cxn>
                <a:cxn ang="0">
                  <a:pos x="10" y="7"/>
                </a:cxn>
                <a:cxn ang="0">
                  <a:pos x="12" y="10"/>
                </a:cxn>
                <a:cxn ang="0">
                  <a:pos x="4" y="13"/>
                </a:cxn>
              </a:cxnLst>
              <a:rect l="0" t="0" r="r" b="b"/>
              <a:pathLst>
                <a:path w="12" h="13">
                  <a:moveTo>
                    <a:pt x="4" y="13"/>
                  </a:moveTo>
                  <a:lnTo>
                    <a:pt x="3" y="10"/>
                  </a:lnTo>
                  <a:lnTo>
                    <a:pt x="3" y="8"/>
                  </a:lnTo>
                  <a:lnTo>
                    <a:pt x="3" y="7"/>
                  </a:lnTo>
                  <a:lnTo>
                    <a:pt x="2" y="7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0" y="4"/>
                  </a:lnTo>
                  <a:lnTo>
                    <a:pt x="7" y="0"/>
                  </a:lnTo>
                  <a:lnTo>
                    <a:pt x="9" y="3"/>
                  </a:lnTo>
                  <a:lnTo>
                    <a:pt x="9" y="3"/>
                  </a:lnTo>
                  <a:lnTo>
                    <a:pt x="9" y="3"/>
                  </a:lnTo>
                  <a:lnTo>
                    <a:pt x="9" y="4"/>
                  </a:lnTo>
                  <a:lnTo>
                    <a:pt x="9" y="4"/>
                  </a:lnTo>
                  <a:lnTo>
                    <a:pt x="10" y="6"/>
                  </a:lnTo>
                  <a:lnTo>
                    <a:pt x="10" y="7"/>
                  </a:lnTo>
                  <a:lnTo>
                    <a:pt x="12" y="10"/>
                  </a:lnTo>
                  <a:lnTo>
                    <a:pt x="4" y="13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77" name="Freeform 1161"/>
            <p:cNvSpPr>
              <a:spLocks/>
            </p:cNvSpPr>
            <p:nvPr/>
          </p:nvSpPr>
          <p:spPr bwMode="auto">
            <a:xfrm>
              <a:off x="7857586" y="4563479"/>
              <a:ext cx="14827" cy="13050"/>
            </a:xfrm>
            <a:custGeom>
              <a:avLst/>
              <a:gdLst/>
              <a:ahLst/>
              <a:cxnLst>
                <a:cxn ang="0">
                  <a:pos x="4" y="13"/>
                </a:cxn>
                <a:cxn ang="0">
                  <a:pos x="3" y="10"/>
                </a:cxn>
                <a:cxn ang="0">
                  <a:pos x="3" y="8"/>
                </a:cxn>
                <a:cxn ang="0">
                  <a:pos x="3" y="7"/>
                </a:cxn>
                <a:cxn ang="0">
                  <a:pos x="2" y="7"/>
                </a:cxn>
                <a:cxn ang="0">
                  <a:pos x="2" y="6"/>
                </a:cxn>
                <a:cxn ang="0">
                  <a:pos x="0" y="4"/>
                </a:cxn>
                <a:cxn ang="0">
                  <a:pos x="7" y="0"/>
                </a:cxn>
                <a:cxn ang="0">
                  <a:pos x="9" y="3"/>
                </a:cxn>
                <a:cxn ang="0">
                  <a:pos x="9" y="4"/>
                </a:cxn>
                <a:cxn ang="0">
                  <a:pos x="10" y="6"/>
                </a:cxn>
                <a:cxn ang="0">
                  <a:pos x="10" y="7"/>
                </a:cxn>
                <a:cxn ang="0">
                  <a:pos x="12" y="10"/>
                </a:cxn>
                <a:cxn ang="0">
                  <a:pos x="4" y="13"/>
                </a:cxn>
              </a:cxnLst>
              <a:rect l="0" t="0" r="r" b="b"/>
              <a:pathLst>
                <a:path w="12" h="13">
                  <a:moveTo>
                    <a:pt x="4" y="13"/>
                  </a:moveTo>
                  <a:lnTo>
                    <a:pt x="3" y="10"/>
                  </a:lnTo>
                  <a:lnTo>
                    <a:pt x="3" y="8"/>
                  </a:lnTo>
                  <a:lnTo>
                    <a:pt x="3" y="7"/>
                  </a:lnTo>
                  <a:lnTo>
                    <a:pt x="2" y="7"/>
                  </a:lnTo>
                  <a:lnTo>
                    <a:pt x="2" y="6"/>
                  </a:lnTo>
                  <a:lnTo>
                    <a:pt x="0" y="4"/>
                  </a:lnTo>
                  <a:lnTo>
                    <a:pt x="7" y="0"/>
                  </a:lnTo>
                  <a:lnTo>
                    <a:pt x="9" y="3"/>
                  </a:lnTo>
                  <a:lnTo>
                    <a:pt x="9" y="4"/>
                  </a:lnTo>
                  <a:lnTo>
                    <a:pt x="10" y="6"/>
                  </a:lnTo>
                  <a:lnTo>
                    <a:pt x="10" y="7"/>
                  </a:lnTo>
                  <a:lnTo>
                    <a:pt x="12" y="10"/>
                  </a:lnTo>
                  <a:lnTo>
                    <a:pt x="4" y="13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78" name="Freeform 1162"/>
            <p:cNvSpPr>
              <a:spLocks/>
            </p:cNvSpPr>
            <p:nvPr/>
          </p:nvSpPr>
          <p:spPr bwMode="auto">
            <a:xfrm>
              <a:off x="7862977" y="4573518"/>
              <a:ext cx="35045" cy="17065"/>
            </a:xfrm>
            <a:custGeom>
              <a:avLst/>
              <a:gdLst/>
              <a:ahLst/>
              <a:cxnLst>
                <a:cxn ang="0">
                  <a:pos x="28" y="14"/>
                </a:cxn>
                <a:cxn ang="0">
                  <a:pos x="22" y="16"/>
                </a:cxn>
                <a:cxn ang="0">
                  <a:pos x="18" y="17"/>
                </a:cxn>
                <a:cxn ang="0">
                  <a:pos x="12" y="17"/>
                </a:cxn>
                <a:cxn ang="0">
                  <a:pos x="9" y="14"/>
                </a:cxn>
                <a:cxn ang="0">
                  <a:pos x="6" y="13"/>
                </a:cxn>
                <a:cxn ang="0">
                  <a:pos x="3" y="10"/>
                </a:cxn>
                <a:cxn ang="0">
                  <a:pos x="2" y="6"/>
                </a:cxn>
                <a:cxn ang="0">
                  <a:pos x="0" y="3"/>
                </a:cxn>
                <a:cxn ang="0">
                  <a:pos x="8" y="0"/>
                </a:cxn>
                <a:cxn ang="0">
                  <a:pos x="9" y="3"/>
                </a:cxn>
                <a:cxn ang="0">
                  <a:pos x="11" y="6"/>
                </a:cxn>
                <a:cxn ang="0">
                  <a:pos x="12" y="7"/>
                </a:cxn>
                <a:cxn ang="0">
                  <a:pos x="13" y="9"/>
                </a:cxn>
                <a:cxn ang="0">
                  <a:pos x="15" y="10"/>
                </a:cxn>
                <a:cxn ang="0">
                  <a:pos x="18" y="10"/>
                </a:cxn>
                <a:cxn ang="0">
                  <a:pos x="21" y="9"/>
                </a:cxn>
                <a:cxn ang="0">
                  <a:pos x="25" y="7"/>
                </a:cxn>
                <a:cxn ang="0">
                  <a:pos x="28" y="14"/>
                </a:cxn>
              </a:cxnLst>
              <a:rect l="0" t="0" r="r" b="b"/>
              <a:pathLst>
                <a:path w="28" h="17">
                  <a:moveTo>
                    <a:pt x="28" y="14"/>
                  </a:moveTo>
                  <a:lnTo>
                    <a:pt x="22" y="16"/>
                  </a:lnTo>
                  <a:lnTo>
                    <a:pt x="18" y="17"/>
                  </a:lnTo>
                  <a:lnTo>
                    <a:pt x="12" y="17"/>
                  </a:lnTo>
                  <a:lnTo>
                    <a:pt x="9" y="14"/>
                  </a:lnTo>
                  <a:lnTo>
                    <a:pt x="6" y="13"/>
                  </a:lnTo>
                  <a:lnTo>
                    <a:pt x="3" y="10"/>
                  </a:lnTo>
                  <a:lnTo>
                    <a:pt x="2" y="6"/>
                  </a:lnTo>
                  <a:lnTo>
                    <a:pt x="0" y="3"/>
                  </a:lnTo>
                  <a:lnTo>
                    <a:pt x="8" y="0"/>
                  </a:lnTo>
                  <a:lnTo>
                    <a:pt x="9" y="3"/>
                  </a:lnTo>
                  <a:lnTo>
                    <a:pt x="11" y="6"/>
                  </a:lnTo>
                  <a:lnTo>
                    <a:pt x="12" y="7"/>
                  </a:lnTo>
                  <a:lnTo>
                    <a:pt x="13" y="9"/>
                  </a:lnTo>
                  <a:lnTo>
                    <a:pt x="15" y="10"/>
                  </a:lnTo>
                  <a:lnTo>
                    <a:pt x="18" y="10"/>
                  </a:lnTo>
                  <a:lnTo>
                    <a:pt x="21" y="9"/>
                  </a:lnTo>
                  <a:lnTo>
                    <a:pt x="25" y="7"/>
                  </a:lnTo>
                  <a:lnTo>
                    <a:pt x="28" y="14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79" name="Freeform 1163"/>
            <p:cNvSpPr>
              <a:spLocks/>
            </p:cNvSpPr>
            <p:nvPr/>
          </p:nvSpPr>
          <p:spPr bwMode="auto">
            <a:xfrm>
              <a:off x="7862977" y="4573518"/>
              <a:ext cx="35045" cy="17065"/>
            </a:xfrm>
            <a:custGeom>
              <a:avLst/>
              <a:gdLst/>
              <a:ahLst/>
              <a:cxnLst>
                <a:cxn ang="0">
                  <a:pos x="28" y="14"/>
                </a:cxn>
                <a:cxn ang="0">
                  <a:pos x="22" y="16"/>
                </a:cxn>
                <a:cxn ang="0">
                  <a:pos x="18" y="17"/>
                </a:cxn>
                <a:cxn ang="0">
                  <a:pos x="12" y="17"/>
                </a:cxn>
                <a:cxn ang="0">
                  <a:pos x="9" y="14"/>
                </a:cxn>
                <a:cxn ang="0">
                  <a:pos x="6" y="13"/>
                </a:cxn>
                <a:cxn ang="0">
                  <a:pos x="3" y="10"/>
                </a:cxn>
                <a:cxn ang="0">
                  <a:pos x="2" y="6"/>
                </a:cxn>
                <a:cxn ang="0">
                  <a:pos x="0" y="3"/>
                </a:cxn>
                <a:cxn ang="0">
                  <a:pos x="8" y="0"/>
                </a:cxn>
                <a:cxn ang="0">
                  <a:pos x="9" y="3"/>
                </a:cxn>
                <a:cxn ang="0">
                  <a:pos x="11" y="6"/>
                </a:cxn>
                <a:cxn ang="0">
                  <a:pos x="12" y="7"/>
                </a:cxn>
                <a:cxn ang="0">
                  <a:pos x="13" y="9"/>
                </a:cxn>
                <a:cxn ang="0">
                  <a:pos x="15" y="10"/>
                </a:cxn>
                <a:cxn ang="0">
                  <a:pos x="18" y="10"/>
                </a:cxn>
                <a:cxn ang="0">
                  <a:pos x="21" y="9"/>
                </a:cxn>
                <a:cxn ang="0">
                  <a:pos x="25" y="7"/>
                </a:cxn>
                <a:cxn ang="0">
                  <a:pos x="28" y="14"/>
                </a:cxn>
              </a:cxnLst>
              <a:rect l="0" t="0" r="r" b="b"/>
              <a:pathLst>
                <a:path w="28" h="17">
                  <a:moveTo>
                    <a:pt x="28" y="14"/>
                  </a:moveTo>
                  <a:lnTo>
                    <a:pt x="22" y="16"/>
                  </a:lnTo>
                  <a:lnTo>
                    <a:pt x="18" y="17"/>
                  </a:lnTo>
                  <a:lnTo>
                    <a:pt x="12" y="17"/>
                  </a:lnTo>
                  <a:lnTo>
                    <a:pt x="9" y="14"/>
                  </a:lnTo>
                  <a:lnTo>
                    <a:pt x="6" y="13"/>
                  </a:lnTo>
                  <a:lnTo>
                    <a:pt x="3" y="10"/>
                  </a:lnTo>
                  <a:lnTo>
                    <a:pt x="2" y="6"/>
                  </a:lnTo>
                  <a:lnTo>
                    <a:pt x="0" y="3"/>
                  </a:lnTo>
                  <a:lnTo>
                    <a:pt x="8" y="0"/>
                  </a:lnTo>
                  <a:lnTo>
                    <a:pt x="9" y="3"/>
                  </a:lnTo>
                  <a:lnTo>
                    <a:pt x="11" y="6"/>
                  </a:lnTo>
                  <a:lnTo>
                    <a:pt x="12" y="7"/>
                  </a:lnTo>
                  <a:lnTo>
                    <a:pt x="13" y="9"/>
                  </a:lnTo>
                  <a:lnTo>
                    <a:pt x="15" y="10"/>
                  </a:lnTo>
                  <a:lnTo>
                    <a:pt x="18" y="10"/>
                  </a:lnTo>
                  <a:lnTo>
                    <a:pt x="21" y="9"/>
                  </a:lnTo>
                  <a:lnTo>
                    <a:pt x="25" y="7"/>
                  </a:lnTo>
                  <a:lnTo>
                    <a:pt x="28" y="14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80" name="Freeform 1164"/>
            <p:cNvSpPr>
              <a:spLocks/>
            </p:cNvSpPr>
            <p:nvPr/>
          </p:nvSpPr>
          <p:spPr bwMode="auto">
            <a:xfrm>
              <a:off x="7893979" y="4560467"/>
              <a:ext cx="20218" cy="27105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14" y="4"/>
                </a:cxn>
                <a:cxn ang="0">
                  <a:pos x="16" y="7"/>
                </a:cxn>
                <a:cxn ang="0">
                  <a:pos x="16" y="10"/>
                </a:cxn>
                <a:cxn ang="0">
                  <a:pos x="16" y="14"/>
                </a:cxn>
                <a:cxn ang="0">
                  <a:pos x="14" y="19"/>
                </a:cxn>
                <a:cxn ang="0">
                  <a:pos x="13" y="22"/>
                </a:cxn>
                <a:cxn ang="0">
                  <a:pos x="9" y="24"/>
                </a:cxn>
                <a:cxn ang="0">
                  <a:pos x="3" y="27"/>
                </a:cxn>
                <a:cxn ang="0">
                  <a:pos x="0" y="20"/>
                </a:cxn>
                <a:cxn ang="0">
                  <a:pos x="4" y="19"/>
                </a:cxn>
                <a:cxn ang="0">
                  <a:pos x="7" y="17"/>
                </a:cxn>
                <a:cxn ang="0">
                  <a:pos x="7" y="14"/>
                </a:cxn>
                <a:cxn ang="0">
                  <a:pos x="9" y="13"/>
                </a:cxn>
                <a:cxn ang="0">
                  <a:pos x="9" y="11"/>
                </a:cxn>
                <a:cxn ang="0">
                  <a:pos x="9" y="10"/>
                </a:cxn>
                <a:cxn ang="0">
                  <a:pos x="7" y="7"/>
                </a:cxn>
                <a:cxn ang="0">
                  <a:pos x="6" y="3"/>
                </a:cxn>
                <a:cxn ang="0">
                  <a:pos x="13" y="0"/>
                </a:cxn>
              </a:cxnLst>
              <a:rect l="0" t="0" r="r" b="b"/>
              <a:pathLst>
                <a:path w="16" h="27">
                  <a:moveTo>
                    <a:pt x="13" y="0"/>
                  </a:moveTo>
                  <a:lnTo>
                    <a:pt x="14" y="4"/>
                  </a:lnTo>
                  <a:lnTo>
                    <a:pt x="16" y="7"/>
                  </a:lnTo>
                  <a:lnTo>
                    <a:pt x="16" y="10"/>
                  </a:lnTo>
                  <a:lnTo>
                    <a:pt x="16" y="14"/>
                  </a:lnTo>
                  <a:lnTo>
                    <a:pt x="14" y="19"/>
                  </a:lnTo>
                  <a:lnTo>
                    <a:pt x="13" y="22"/>
                  </a:lnTo>
                  <a:lnTo>
                    <a:pt x="9" y="24"/>
                  </a:lnTo>
                  <a:lnTo>
                    <a:pt x="3" y="27"/>
                  </a:lnTo>
                  <a:lnTo>
                    <a:pt x="0" y="20"/>
                  </a:lnTo>
                  <a:lnTo>
                    <a:pt x="4" y="19"/>
                  </a:lnTo>
                  <a:lnTo>
                    <a:pt x="7" y="17"/>
                  </a:lnTo>
                  <a:lnTo>
                    <a:pt x="7" y="14"/>
                  </a:lnTo>
                  <a:lnTo>
                    <a:pt x="9" y="13"/>
                  </a:lnTo>
                  <a:lnTo>
                    <a:pt x="9" y="11"/>
                  </a:lnTo>
                  <a:lnTo>
                    <a:pt x="9" y="10"/>
                  </a:lnTo>
                  <a:lnTo>
                    <a:pt x="7" y="7"/>
                  </a:lnTo>
                  <a:lnTo>
                    <a:pt x="6" y="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81" name="Freeform 1165"/>
            <p:cNvSpPr>
              <a:spLocks/>
            </p:cNvSpPr>
            <p:nvPr/>
          </p:nvSpPr>
          <p:spPr bwMode="auto">
            <a:xfrm>
              <a:off x="7893979" y="4560467"/>
              <a:ext cx="20218" cy="27105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14" y="4"/>
                </a:cxn>
                <a:cxn ang="0">
                  <a:pos x="16" y="7"/>
                </a:cxn>
                <a:cxn ang="0">
                  <a:pos x="16" y="10"/>
                </a:cxn>
                <a:cxn ang="0">
                  <a:pos x="16" y="14"/>
                </a:cxn>
                <a:cxn ang="0">
                  <a:pos x="14" y="19"/>
                </a:cxn>
                <a:cxn ang="0">
                  <a:pos x="13" y="22"/>
                </a:cxn>
                <a:cxn ang="0">
                  <a:pos x="9" y="24"/>
                </a:cxn>
                <a:cxn ang="0">
                  <a:pos x="3" y="27"/>
                </a:cxn>
                <a:cxn ang="0">
                  <a:pos x="0" y="20"/>
                </a:cxn>
                <a:cxn ang="0">
                  <a:pos x="4" y="19"/>
                </a:cxn>
                <a:cxn ang="0">
                  <a:pos x="7" y="17"/>
                </a:cxn>
                <a:cxn ang="0">
                  <a:pos x="7" y="14"/>
                </a:cxn>
                <a:cxn ang="0">
                  <a:pos x="9" y="13"/>
                </a:cxn>
                <a:cxn ang="0">
                  <a:pos x="9" y="11"/>
                </a:cxn>
                <a:cxn ang="0">
                  <a:pos x="9" y="10"/>
                </a:cxn>
                <a:cxn ang="0">
                  <a:pos x="7" y="7"/>
                </a:cxn>
                <a:cxn ang="0">
                  <a:pos x="6" y="3"/>
                </a:cxn>
                <a:cxn ang="0">
                  <a:pos x="13" y="0"/>
                </a:cxn>
              </a:cxnLst>
              <a:rect l="0" t="0" r="r" b="b"/>
              <a:pathLst>
                <a:path w="16" h="27">
                  <a:moveTo>
                    <a:pt x="13" y="0"/>
                  </a:moveTo>
                  <a:lnTo>
                    <a:pt x="14" y="4"/>
                  </a:lnTo>
                  <a:lnTo>
                    <a:pt x="16" y="7"/>
                  </a:lnTo>
                  <a:lnTo>
                    <a:pt x="16" y="10"/>
                  </a:lnTo>
                  <a:lnTo>
                    <a:pt x="16" y="14"/>
                  </a:lnTo>
                  <a:lnTo>
                    <a:pt x="14" y="19"/>
                  </a:lnTo>
                  <a:lnTo>
                    <a:pt x="13" y="22"/>
                  </a:lnTo>
                  <a:lnTo>
                    <a:pt x="9" y="24"/>
                  </a:lnTo>
                  <a:lnTo>
                    <a:pt x="3" y="27"/>
                  </a:lnTo>
                  <a:lnTo>
                    <a:pt x="0" y="20"/>
                  </a:lnTo>
                  <a:lnTo>
                    <a:pt x="4" y="19"/>
                  </a:lnTo>
                  <a:lnTo>
                    <a:pt x="7" y="17"/>
                  </a:lnTo>
                  <a:lnTo>
                    <a:pt x="7" y="14"/>
                  </a:lnTo>
                  <a:lnTo>
                    <a:pt x="9" y="13"/>
                  </a:lnTo>
                  <a:lnTo>
                    <a:pt x="9" y="11"/>
                  </a:lnTo>
                  <a:lnTo>
                    <a:pt x="9" y="10"/>
                  </a:lnTo>
                  <a:lnTo>
                    <a:pt x="7" y="7"/>
                  </a:lnTo>
                  <a:lnTo>
                    <a:pt x="6" y="3"/>
                  </a:lnTo>
                  <a:lnTo>
                    <a:pt x="13" y="0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82" name="Freeform 1166"/>
            <p:cNvSpPr>
              <a:spLocks/>
            </p:cNvSpPr>
            <p:nvPr/>
          </p:nvSpPr>
          <p:spPr bwMode="auto">
            <a:xfrm>
              <a:off x="7895326" y="4551433"/>
              <a:ext cx="14827" cy="12046"/>
            </a:xfrm>
            <a:custGeom>
              <a:avLst/>
              <a:gdLst/>
              <a:ahLst/>
              <a:cxnLst>
                <a:cxn ang="0">
                  <a:pos x="5" y="2"/>
                </a:cxn>
                <a:cxn ang="0">
                  <a:pos x="8" y="0"/>
                </a:cxn>
                <a:cxn ang="0">
                  <a:pos x="12" y="9"/>
                </a:cxn>
                <a:cxn ang="0">
                  <a:pos x="5" y="12"/>
                </a:cxn>
                <a:cxn ang="0">
                  <a:pos x="0" y="3"/>
                </a:cxn>
                <a:cxn ang="0">
                  <a:pos x="5" y="2"/>
                </a:cxn>
              </a:cxnLst>
              <a:rect l="0" t="0" r="r" b="b"/>
              <a:pathLst>
                <a:path w="12" h="12">
                  <a:moveTo>
                    <a:pt x="5" y="2"/>
                  </a:moveTo>
                  <a:lnTo>
                    <a:pt x="8" y="0"/>
                  </a:lnTo>
                  <a:lnTo>
                    <a:pt x="12" y="9"/>
                  </a:lnTo>
                  <a:lnTo>
                    <a:pt x="5" y="12"/>
                  </a:lnTo>
                  <a:lnTo>
                    <a:pt x="0" y="3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83" name="Freeform 1167"/>
            <p:cNvSpPr>
              <a:spLocks/>
            </p:cNvSpPr>
            <p:nvPr/>
          </p:nvSpPr>
          <p:spPr bwMode="auto">
            <a:xfrm>
              <a:off x="7895326" y="4551433"/>
              <a:ext cx="14827" cy="12046"/>
            </a:xfrm>
            <a:custGeom>
              <a:avLst/>
              <a:gdLst/>
              <a:ahLst/>
              <a:cxnLst>
                <a:cxn ang="0">
                  <a:pos x="5" y="2"/>
                </a:cxn>
                <a:cxn ang="0">
                  <a:pos x="8" y="0"/>
                </a:cxn>
                <a:cxn ang="0">
                  <a:pos x="12" y="9"/>
                </a:cxn>
                <a:cxn ang="0">
                  <a:pos x="5" y="12"/>
                </a:cxn>
                <a:cxn ang="0">
                  <a:pos x="0" y="3"/>
                </a:cxn>
                <a:cxn ang="0">
                  <a:pos x="5" y="2"/>
                </a:cxn>
              </a:cxnLst>
              <a:rect l="0" t="0" r="r" b="b"/>
              <a:pathLst>
                <a:path w="12" h="12">
                  <a:moveTo>
                    <a:pt x="5" y="2"/>
                  </a:moveTo>
                  <a:lnTo>
                    <a:pt x="8" y="0"/>
                  </a:lnTo>
                  <a:lnTo>
                    <a:pt x="12" y="9"/>
                  </a:lnTo>
                  <a:lnTo>
                    <a:pt x="5" y="12"/>
                  </a:lnTo>
                  <a:lnTo>
                    <a:pt x="0" y="3"/>
                  </a:lnTo>
                  <a:lnTo>
                    <a:pt x="5" y="2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84" name="Freeform 1168"/>
            <p:cNvSpPr>
              <a:spLocks/>
            </p:cNvSpPr>
            <p:nvPr/>
          </p:nvSpPr>
          <p:spPr bwMode="auto">
            <a:xfrm>
              <a:off x="7663492" y="4631742"/>
              <a:ext cx="22914" cy="28108"/>
            </a:xfrm>
            <a:custGeom>
              <a:avLst/>
              <a:gdLst/>
              <a:ahLst/>
              <a:cxnLst>
                <a:cxn ang="0">
                  <a:pos x="10" y="28"/>
                </a:cxn>
                <a:cxn ang="0">
                  <a:pos x="9" y="26"/>
                </a:cxn>
                <a:cxn ang="0">
                  <a:pos x="8" y="21"/>
                </a:cxn>
                <a:cxn ang="0">
                  <a:pos x="6" y="18"/>
                </a:cxn>
                <a:cxn ang="0">
                  <a:pos x="5" y="15"/>
                </a:cxn>
                <a:cxn ang="0">
                  <a:pos x="3" y="13"/>
                </a:cxn>
                <a:cxn ang="0">
                  <a:pos x="2" y="8"/>
                </a:cxn>
                <a:cxn ang="0">
                  <a:pos x="2" y="5"/>
                </a:cxn>
                <a:cxn ang="0">
                  <a:pos x="0" y="2"/>
                </a:cxn>
                <a:cxn ang="0">
                  <a:pos x="8" y="0"/>
                </a:cxn>
                <a:cxn ang="0">
                  <a:pos x="8" y="2"/>
                </a:cxn>
                <a:cxn ang="0">
                  <a:pos x="9" y="5"/>
                </a:cxn>
                <a:cxn ang="0">
                  <a:pos x="10" y="10"/>
                </a:cxn>
                <a:cxn ang="0">
                  <a:pos x="12" y="13"/>
                </a:cxn>
                <a:cxn ang="0">
                  <a:pos x="13" y="15"/>
                </a:cxn>
                <a:cxn ang="0">
                  <a:pos x="15" y="18"/>
                </a:cxn>
                <a:cxn ang="0">
                  <a:pos x="16" y="21"/>
                </a:cxn>
                <a:cxn ang="0">
                  <a:pos x="18" y="24"/>
                </a:cxn>
                <a:cxn ang="0">
                  <a:pos x="10" y="28"/>
                </a:cxn>
              </a:cxnLst>
              <a:rect l="0" t="0" r="r" b="b"/>
              <a:pathLst>
                <a:path w="18" h="28">
                  <a:moveTo>
                    <a:pt x="10" y="28"/>
                  </a:moveTo>
                  <a:lnTo>
                    <a:pt x="9" y="26"/>
                  </a:lnTo>
                  <a:lnTo>
                    <a:pt x="8" y="21"/>
                  </a:lnTo>
                  <a:lnTo>
                    <a:pt x="6" y="18"/>
                  </a:lnTo>
                  <a:lnTo>
                    <a:pt x="5" y="15"/>
                  </a:lnTo>
                  <a:lnTo>
                    <a:pt x="3" y="13"/>
                  </a:lnTo>
                  <a:lnTo>
                    <a:pt x="2" y="8"/>
                  </a:lnTo>
                  <a:lnTo>
                    <a:pt x="2" y="5"/>
                  </a:lnTo>
                  <a:lnTo>
                    <a:pt x="0" y="2"/>
                  </a:lnTo>
                  <a:lnTo>
                    <a:pt x="8" y="0"/>
                  </a:lnTo>
                  <a:lnTo>
                    <a:pt x="8" y="2"/>
                  </a:lnTo>
                  <a:lnTo>
                    <a:pt x="9" y="5"/>
                  </a:lnTo>
                  <a:lnTo>
                    <a:pt x="10" y="10"/>
                  </a:lnTo>
                  <a:lnTo>
                    <a:pt x="12" y="13"/>
                  </a:lnTo>
                  <a:lnTo>
                    <a:pt x="13" y="15"/>
                  </a:lnTo>
                  <a:lnTo>
                    <a:pt x="15" y="18"/>
                  </a:lnTo>
                  <a:lnTo>
                    <a:pt x="16" y="21"/>
                  </a:lnTo>
                  <a:lnTo>
                    <a:pt x="18" y="24"/>
                  </a:lnTo>
                  <a:lnTo>
                    <a:pt x="10" y="28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85" name="Freeform 1169"/>
            <p:cNvSpPr>
              <a:spLocks/>
            </p:cNvSpPr>
            <p:nvPr/>
          </p:nvSpPr>
          <p:spPr bwMode="auto">
            <a:xfrm>
              <a:off x="7663492" y="4631742"/>
              <a:ext cx="22914" cy="28108"/>
            </a:xfrm>
            <a:custGeom>
              <a:avLst/>
              <a:gdLst/>
              <a:ahLst/>
              <a:cxnLst>
                <a:cxn ang="0">
                  <a:pos x="10" y="28"/>
                </a:cxn>
                <a:cxn ang="0">
                  <a:pos x="9" y="26"/>
                </a:cxn>
                <a:cxn ang="0">
                  <a:pos x="8" y="21"/>
                </a:cxn>
                <a:cxn ang="0">
                  <a:pos x="6" y="18"/>
                </a:cxn>
                <a:cxn ang="0">
                  <a:pos x="5" y="15"/>
                </a:cxn>
                <a:cxn ang="0">
                  <a:pos x="3" y="13"/>
                </a:cxn>
                <a:cxn ang="0">
                  <a:pos x="2" y="8"/>
                </a:cxn>
                <a:cxn ang="0">
                  <a:pos x="2" y="5"/>
                </a:cxn>
                <a:cxn ang="0">
                  <a:pos x="0" y="2"/>
                </a:cxn>
                <a:cxn ang="0">
                  <a:pos x="8" y="0"/>
                </a:cxn>
                <a:cxn ang="0">
                  <a:pos x="8" y="2"/>
                </a:cxn>
                <a:cxn ang="0">
                  <a:pos x="9" y="5"/>
                </a:cxn>
                <a:cxn ang="0">
                  <a:pos x="10" y="10"/>
                </a:cxn>
                <a:cxn ang="0">
                  <a:pos x="12" y="13"/>
                </a:cxn>
                <a:cxn ang="0">
                  <a:pos x="13" y="15"/>
                </a:cxn>
                <a:cxn ang="0">
                  <a:pos x="15" y="18"/>
                </a:cxn>
                <a:cxn ang="0">
                  <a:pos x="16" y="21"/>
                </a:cxn>
                <a:cxn ang="0">
                  <a:pos x="18" y="24"/>
                </a:cxn>
                <a:cxn ang="0">
                  <a:pos x="10" y="28"/>
                </a:cxn>
              </a:cxnLst>
              <a:rect l="0" t="0" r="r" b="b"/>
              <a:pathLst>
                <a:path w="18" h="28">
                  <a:moveTo>
                    <a:pt x="10" y="28"/>
                  </a:moveTo>
                  <a:lnTo>
                    <a:pt x="9" y="26"/>
                  </a:lnTo>
                  <a:lnTo>
                    <a:pt x="8" y="21"/>
                  </a:lnTo>
                  <a:lnTo>
                    <a:pt x="6" y="18"/>
                  </a:lnTo>
                  <a:lnTo>
                    <a:pt x="5" y="15"/>
                  </a:lnTo>
                  <a:lnTo>
                    <a:pt x="3" y="13"/>
                  </a:lnTo>
                  <a:lnTo>
                    <a:pt x="2" y="8"/>
                  </a:lnTo>
                  <a:lnTo>
                    <a:pt x="2" y="5"/>
                  </a:lnTo>
                  <a:lnTo>
                    <a:pt x="0" y="2"/>
                  </a:lnTo>
                  <a:lnTo>
                    <a:pt x="8" y="0"/>
                  </a:lnTo>
                  <a:lnTo>
                    <a:pt x="8" y="2"/>
                  </a:lnTo>
                  <a:lnTo>
                    <a:pt x="9" y="5"/>
                  </a:lnTo>
                  <a:lnTo>
                    <a:pt x="10" y="10"/>
                  </a:lnTo>
                  <a:lnTo>
                    <a:pt x="12" y="13"/>
                  </a:lnTo>
                  <a:lnTo>
                    <a:pt x="13" y="15"/>
                  </a:lnTo>
                  <a:lnTo>
                    <a:pt x="15" y="18"/>
                  </a:lnTo>
                  <a:lnTo>
                    <a:pt x="16" y="21"/>
                  </a:lnTo>
                  <a:lnTo>
                    <a:pt x="18" y="24"/>
                  </a:lnTo>
                  <a:lnTo>
                    <a:pt x="10" y="28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86" name="Freeform 1170"/>
            <p:cNvSpPr>
              <a:spLocks/>
            </p:cNvSpPr>
            <p:nvPr/>
          </p:nvSpPr>
          <p:spPr bwMode="auto">
            <a:xfrm>
              <a:off x="7676970" y="4655834"/>
              <a:ext cx="32349" cy="29112"/>
            </a:xfrm>
            <a:custGeom>
              <a:avLst/>
              <a:gdLst/>
              <a:ahLst/>
              <a:cxnLst>
                <a:cxn ang="0">
                  <a:pos x="22" y="29"/>
                </a:cxn>
                <a:cxn ang="0">
                  <a:pos x="18" y="28"/>
                </a:cxn>
                <a:cxn ang="0">
                  <a:pos x="15" y="23"/>
                </a:cxn>
                <a:cxn ang="0">
                  <a:pos x="12" y="20"/>
                </a:cxn>
                <a:cxn ang="0">
                  <a:pos x="9" y="17"/>
                </a:cxn>
                <a:cxn ang="0">
                  <a:pos x="8" y="15"/>
                </a:cxn>
                <a:cxn ang="0">
                  <a:pos x="5" y="10"/>
                </a:cxn>
                <a:cxn ang="0">
                  <a:pos x="3" y="7"/>
                </a:cxn>
                <a:cxn ang="0">
                  <a:pos x="0" y="4"/>
                </a:cxn>
                <a:cxn ang="0">
                  <a:pos x="8" y="0"/>
                </a:cxn>
                <a:cxn ang="0">
                  <a:pos x="9" y="4"/>
                </a:cxn>
                <a:cxn ang="0">
                  <a:pos x="12" y="7"/>
                </a:cxn>
                <a:cxn ang="0">
                  <a:pos x="13" y="10"/>
                </a:cxn>
                <a:cxn ang="0">
                  <a:pos x="16" y="13"/>
                </a:cxn>
                <a:cxn ang="0">
                  <a:pos x="18" y="16"/>
                </a:cxn>
                <a:cxn ang="0">
                  <a:pos x="21" y="19"/>
                </a:cxn>
                <a:cxn ang="0">
                  <a:pos x="23" y="20"/>
                </a:cxn>
                <a:cxn ang="0">
                  <a:pos x="26" y="23"/>
                </a:cxn>
                <a:cxn ang="0">
                  <a:pos x="22" y="29"/>
                </a:cxn>
              </a:cxnLst>
              <a:rect l="0" t="0" r="r" b="b"/>
              <a:pathLst>
                <a:path w="26" h="29">
                  <a:moveTo>
                    <a:pt x="22" y="29"/>
                  </a:moveTo>
                  <a:lnTo>
                    <a:pt x="18" y="28"/>
                  </a:lnTo>
                  <a:lnTo>
                    <a:pt x="15" y="23"/>
                  </a:lnTo>
                  <a:lnTo>
                    <a:pt x="12" y="20"/>
                  </a:lnTo>
                  <a:lnTo>
                    <a:pt x="9" y="17"/>
                  </a:lnTo>
                  <a:lnTo>
                    <a:pt x="8" y="15"/>
                  </a:lnTo>
                  <a:lnTo>
                    <a:pt x="5" y="10"/>
                  </a:lnTo>
                  <a:lnTo>
                    <a:pt x="3" y="7"/>
                  </a:lnTo>
                  <a:lnTo>
                    <a:pt x="0" y="4"/>
                  </a:lnTo>
                  <a:lnTo>
                    <a:pt x="8" y="0"/>
                  </a:lnTo>
                  <a:lnTo>
                    <a:pt x="9" y="4"/>
                  </a:lnTo>
                  <a:lnTo>
                    <a:pt x="12" y="7"/>
                  </a:lnTo>
                  <a:lnTo>
                    <a:pt x="13" y="10"/>
                  </a:lnTo>
                  <a:lnTo>
                    <a:pt x="16" y="13"/>
                  </a:lnTo>
                  <a:lnTo>
                    <a:pt x="18" y="16"/>
                  </a:lnTo>
                  <a:lnTo>
                    <a:pt x="21" y="19"/>
                  </a:lnTo>
                  <a:lnTo>
                    <a:pt x="23" y="20"/>
                  </a:lnTo>
                  <a:lnTo>
                    <a:pt x="26" y="23"/>
                  </a:lnTo>
                  <a:lnTo>
                    <a:pt x="22" y="29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87" name="Freeform 1171"/>
            <p:cNvSpPr>
              <a:spLocks/>
            </p:cNvSpPr>
            <p:nvPr/>
          </p:nvSpPr>
          <p:spPr bwMode="auto">
            <a:xfrm>
              <a:off x="7676970" y="4655834"/>
              <a:ext cx="32349" cy="29112"/>
            </a:xfrm>
            <a:custGeom>
              <a:avLst/>
              <a:gdLst/>
              <a:ahLst/>
              <a:cxnLst>
                <a:cxn ang="0">
                  <a:pos x="22" y="29"/>
                </a:cxn>
                <a:cxn ang="0">
                  <a:pos x="18" y="28"/>
                </a:cxn>
                <a:cxn ang="0">
                  <a:pos x="15" y="23"/>
                </a:cxn>
                <a:cxn ang="0">
                  <a:pos x="12" y="20"/>
                </a:cxn>
                <a:cxn ang="0">
                  <a:pos x="9" y="17"/>
                </a:cxn>
                <a:cxn ang="0">
                  <a:pos x="8" y="15"/>
                </a:cxn>
                <a:cxn ang="0">
                  <a:pos x="5" y="10"/>
                </a:cxn>
                <a:cxn ang="0">
                  <a:pos x="3" y="7"/>
                </a:cxn>
                <a:cxn ang="0">
                  <a:pos x="0" y="4"/>
                </a:cxn>
                <a:cxn ang="0">
                  <a:pos x="8" y="0"/>
                </a:cxn>
                <a:cxn ang="0">
                  <a:pos x="9" y="4"/>
                </a:cxn>
                <a:cxn ang="0">
                  <a:pos x="12" y="7"/>
                </a:cxn>
                <a:cxn ang="0">
                  <a:pos x="13" y="10"/>
                </a:cxn>
                <a:cxn ang="0">
                  <a:pos x="16" y="13"/>
                </a:cxn>
                <a:cxn ang="0">
                  <a:pos x="18" y="16"/>
                </a:cxn>
                <a:cxn ang="0">
                  <a:pos x="21" y="19"/>
                </a:cxn>
                <a:cxn ang="0">
                  <a:pos x="23" y="20"/>
                </a:cxn>
                <a:cxn ang="0">
                  <a:pos x="26" y="23"/>
                </a:cxn>
                <a:cxn ang="0">
                  <a:pos x="22" y="29"/>
                </a:cxn>
              </a:cxnLst>
              <a:rect l="0" t="0" r="r" b="b"/>
              <a:pathLst>
                <a:path w="26" h="29">
                  <a:moveTo>
                    <a:pt x="22" y="29"/>
                  </a:moveTo>
                  <a:lnTo>
                    <a:pt x="18" y="28"/>
                  </a:lnTo>
                  <a:lnTo>
                    <a:pt x="15" y="23"/>
                  </a:lnTo>
                  <a:lnTo>
                    <a:pt x="12" y="20"/>
                  </a:lnTo>
                  <a:lnTo>
                    <a:pt x="9" y="17"/>
                  </a:lnTo>
                  <a:lnTo>
                    <a:pt x="8" y="15"/>
                  </a:lnTo>
                  <a:lnTo>
                    <a:pt x="5" y="10"/>
                  </a:lnTo>
                  <a:lnTo>
                    <a:pt x="3" y="7"/>
                  </a:lnTo>
                  <a:lnTo>
                    <a:pt x="0" y="4"/>
                  </a:lnTo>
                  <a:lnTo>
                    <a:pt x="8" y="0"/>
                  </a:lnTo>
                  <a:lnTo>
                    <a:pt x="9" y="4"/>
                  </a:lnTo>
                  <a:lnTo>
                    <a:pt x="12" y="7"/>
                  </a:lnTo>
                  <a:lnTo>
                    <a:pt x="13" y="10"/>
                  </a:lnTo>
                  <a:lnTo>
                    <a:pt x="16" y="13"/>
                  </a:lnTo>
                  <a:lnTo>
                    <a:pt x="18" y="16"/>
                  </a:lnTo>
                  <a:lnTo>
                    <a:pt x="21" y="19"/>
                  </a:lnTo>
                  <a:lnTo>
                    <a:pt x="23" y="20"/>
                  </a:lnTo>
                  <a:lnTo>
                    <a:pt x="26" y="23"/>
                  </a:lnTo>
                  <a:lnTo>
                    <a:pt x="22" y="29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88" name="Freeform 1172"/>
            <p:cNvSpPr>
              <a:spLocks/>
            </p:cNvSpPr>
            <p:nvPr/>
          </p:nvSpPr>
          <p:spPr bwMode="auto">
            <a:xfrm>
              <a:off x="7703928" y="4678923"/>
              <a:ext cx="39089" cy="13051"/>
            </a:xfrm>
            <a:custGeom>
              <a:avLst/>
              <a:gdLst/>
              <a:ahLst/>
              <a:cxnLst>
                <a:cxn ang="0">
                  <a:pos x="32" y="13"/>
                </a:cxn>
                <a:cxn ang="0">
                  <a:pos x="27" y="13"/>
                </a:cxn>
                <a:cxn ang="0">
                  <a:pos x="23" y="13"/>
                </a:cxn>
                <a:cxn ang="0">
                  <a:pos x="19" y="13"/>
                </a:cxn>
                <a:cxn ang="0">
                  <a:pos x="14" y="12"/>
                </a:cxn>
                <a:cxn ang="0">
                  <a:pos x="10" y="10"/>
                </a:cxn>
                <a:cxn ang="0">
                  <a:pos x="7" y="10"/>
                </a:cxn>
                <a:cxn ang="0">
                  <a:pos x="3" y="7"/>
                </a:cxn>
                <a:cxn ang="0">
                  <a:pos x="0" y="6"/>
                </a:cxn>
                <a:cxn ang="0">
                  <a:pos x="4" y="0"/>
                </a:cxn>
                <a:cxn ang="0">
                  <a:pos x="7" y="2"/>
                </a:cxn>
                <a:cxn ang="0">
                  <a:pos x="10" y="3"/>
                </a:cxn>
                <a:cxn ang="0">
                  <a:pos x="13" y="5"/>
                </a:cxn>
                <a:cxn ang="0">
                  <a:pos x="17" y="5"/>
                </a:cxn>
                <a:cxn ang="0">
                  <a:pos x="20" y="6"/>
                </a:cxn>
                <a:cxn ang="0">
                  <a:pos x="23" y="6"/>
                </a:cxn>
                <a:cxn ang="0">
                  <a:pos x="27" y="6"/>
                </a:cxn>
                <a:cxn ang="0">
                  <a:pos x="30" y="6"/>
                </a:cxn>
                <a:cxn ang="0">
                  <a:pos x="32" y="13"/>
                </a:cxn>
              </a:cxnLst>
              <a:rect l="0" t="0" r="r" b="b"/>
              <a:pathLst>
                <a:path w="32" h="13">
                  <a:moveTo>
                    <a:pt x="32" y="13"/>
                  </a:moveTo>
                  <a:lnTo>
                    <a:pt x="27" y="13"/>
                  </a:lnTo>
                  <a:lnTo>
                    <a:pt x="23" y="13"/>
                  </a:lnTo>
                  <a:lnTo>
                    <a:pt x="19" y="13"/>
                  </a:lnTo>
                  <a:lnTo>
                    <a:pt x="14" y="12"/>
                  </a:lnTo>
                  <a:lnTo>
                    <a:pt x="10" y="10"/>
                  </a:lnTo>
                  <a:lnTo>
                    <a:pt x="7" y="10"/>
                  </a:lnTo>
                  <a:lnTo>
                    <a:pt x="3" y="7"/>
                  </a:lnTo>
                  <a:lnTo>
                    <a:pt x="0" y="6"/>
                  </a:lnTo>
                  <a:lnTo>
                    <a:pt x="4" y="0"/>
                  </a:lnTo>
                  <a:lnTo>
                    <a:pt x="7" y="2"/>
                  </a:lnTo>
                  <a:lnTo>
                    <a:pt x="10" y="3"/>
                  </a:lnTo>
                  <a:lnTo>
                    <a:pt x="13" y="5"/>
                  </a:lnTo>
                  <a:lnTo>
                    <a:pt x="17" y="5"/>
                  </a:lnTo>
                  <a:lnTo>
                    <a:pt x="20" y="6"/>
                  </a:lnTo>
                  <a:lnTo>
                    <a:pt x="23" y="6"/>
                  </a:lnTo>
                  <a:lnTo>
                    <a:pt x="27" y="6"/>
                  </a:lnTo>
                  <a:lnTo>
                    <a:pt x="30" y="6"/>
                  </a:lnTo>
                  <a:lnTo>
                    <a:pt x="32" y="13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89" name="Freeform 1173"/>
            <p:cNvSpPr>
              <a:spLocks/>
            </p:cNvSpPr>
            <p:nvPr/>
          </p:nvSpPr>
          <p:spPr bwMode="auto">
            <a:xfrm>
              <a:off x="7703928" y="4678923"/>
              <a:ext cx="39089" cy="13051"/>
            </a:xfrm>
            <a:custGeom>
              <a:avLst/>
              <a:gdLst/>
              <a:ahLst/>
              <a:cxnLst>
                <a:cxn ang="0">
                  <a:pos x="32" y="13"/>
                </a:cxn>
                <a:cxn ang="0">
                  <a:pos x="27" y="13"/>
                </a:cxn>
                <a:cxn ang="0">
                  <a:pos x="23" y="13"/>
                </a:cxn>
                <a:cxn ang="0">
                  <a:pos x="19" y="13"/>
                </a:cxn>
                <a:cxn ang="0">
                  <a:pos x="14" y="12"/>
                </a:cxn>
                <a:cxn ang="0">
                  <a:pos x="10" y="10"/>
                </a:cxn>
                <a:cxn ang="0">
                  <a:pos x="7" y="10"/>
                </a:cxn>
                <a:cxn ang="0">
                  <a:pos x="3" y="7"/>
                </a:cxn>
                <a:cxn ang="0">
                  <a:pos x="0" y="6"/>
                </a:cxn>
                <a:cxn ang="0">
                  <a:pos x="4" y="0"/>
                </a:cxn>
                <a:cxn ang="0">
                  <a:pos x="7" y="2"/>
                </a:cxn>
                <a:cxn ang="0">
                  <a:pos x="10" y="3"/>
                </a:cxn>
                <a:cxn ang="0">
                  <a:pos x="13" y="5"/>
                </a:cxn>
                <a:cxn ang="0">
                  <a:pos x="17" y="5"/>
                </a:cxn>
                <a:cxn ang="0">
                  <a:pos x="20" y="6"/>
                </a:cxn>
                <a:cxn ang="0">
                  <a:pos x="23" y="6"/>
                </a:cxn>
                <a:cxn ang="0">
                  <a:pos x="27" y="6"/>
                </a:cxn>
                <a:cxn ang="0">
                  <a:pos x="30" y="6"/>
                </a:cxn>
                <a:cxn ang="0">
                  <a:pos x="32" y="13"/>
                </a:cxn>
              </a:cxnLst>
              <a:rect l="0" t="0" r="r" b="b"/>
              <a:pathLst>
                <a:path w="32" h="13">
                  <a:moveTo>
                    <a:pt x="32" y="13"/>
                  </a:moveTo>
                  <a:lnTo>
                    <a:pt x="27" y="13"/>
                  </a:lnTo>
                  <a:lnTo>
                    <a:pt x="23" y="13"/>
                  </a:lnTo>
                  <a:lnTo>
                    <a:pt x="19" y="13"/>
                  </a:lnTo>
                  <a:lnTo>
                    <a:pt x="14" y="12"/>
                  </a:lnTo>
                  <a:lnTo>
                    <a:pt x="10" y="10"/>
                  </a:lnTo>
                  <a:lnTo>
                    <a:pt x="7" y="10"/>
                  </a:lnTo>
                  <a:lnTo>
                    <a:pt x="3" y="7"/>
                  </a:lnTo>
                  <a:lnTo>
                    <a:pt x="0" y="6"/>
                  </a:lnTo>
                  <a:lnTo>
                    <a:pt x="4" y="0"/>
                  </a:lnTo>
                  <a:lnTo>
                    <a:pt x="7" y="2"/>
                  </a:lnTo>
                  <a:lnTo>
                    <a:pt x="10" y="3"/>
                  </a:lnTo>
                  <a:lnTo>
                    <a:pt x="13" y="5"/>
                  </a:lnTo>
                  <a:lnTo>
                    <a:pt x="17" y="5"/>
                  </a:lnTo>
                  <a:lnTo>
                    <a:pt x="20" y="6"/>
                  </a:lnTo>
                  <a:lnTo>
                    <a:pt x="23" y="6"/>
                  </a:lnTo>
                  <a:lnTo>
                    <a:pt x="27" y="6"/>
                  </a:lnTo>
                  <a:lnTo>
                    <a:pt x="30" y="6"/>
                  </a:lnTo>
                  <a:lnTo>
                    <a:pt x="32" y="13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90" name="Freeform 1174"/>
            <p:cNvSpPr>
              <a:spLocks/>
            </p:cNvSpPr>
            <p:nvPr/>
          </p:nvSpPr>
          <p:spPr bwMode="auto">
            <a:xfrm>
              <a:off x="7741668" y="4675912"/>
              <a:ext cx="51219" cy="16062"/>
            </a:xfrm>
            <a:custGeom>
              <a:avLst/>
              <a:gdLst/>
              <a:ahLst/>
              <a:cxnLst>
                <a:cxn ang="0">
                  <a:pos x="42" y="8"/>
                </a:cxn>
                <a:cxn ang="0">
                  <a:pos x="36" y="9"/>
                </a:cxn>
                <a:cxn ang="0">
                  <a:pos x="31" y="12"/>
                </a:cxn>
                <a:cxn ang="0">
                  <a:pos x="26" y="13"/>
                </a:cxn>
                <a:cxn ang="0">
                  <a:pos x="22" y="15"/>
                </a:cxn>
                <a:cxn ang="0">
                  <a:pos x="16" y="15"/>
                </a:cxn>
                <a:cxn ang="0">
                  <a:pos x="12" y="16"/>
                </a:cxn>
                <a:cxn ang="0">
                  <a:pos x="6" y="16"/>
                </a:cxn>
                <a:cxn ang="0">
                  <a:pos x="2" y="16"/>
                </a:cxn>
                <a:cxn ang="0">
                  <a:pos x="0" y="9"/>
                </a:cxn>
                <a:cxn ang="0">
                  <a:pos x="6" y="9"/>
                </a:cxn>
                <a:cxn ang="0">
                  <a:pos x="10" y="9"/>
                </a:cxn>
                <a:cxn ang="0">
                  <a:pos x="16" y="8"/>
                </a:cxn>
                <a:cxn ang="0">
                  <a:pos x="21" y="6"/>
                </a:cxn>
                <a:cxn ang="0">
                  <a:pos x="25" y="6"/>
                </a:cxn>
                <a:cxn ang="0">
                  <a:pos x="29" y="5"/>
                </a:cxn>
                <a:cxn ang="0">
                  <a:pos x="34" y="3"/>
                </a:cxn>
                <a:cxn ang="0">
                  <a:pos x="39" y="0"/>
                </a:cxn>
                <a:cxn ang="0">
                  <a:pos x="42" y="8"/>
                </a:cxn>
              </a:cxnLst>
              <a:rect l="0" t="0" r="r" b="b"/>
              <a:pathLst>
                <a:path w="42" h="16">
                  <a:moveTo>
                    <a:pt x="42" y="8"/>
                  </a:moveTo>
                  <a:lnTo>
                    <a:pt x="36" y="9"/>
                  </a:lnTo>
                  <a:lnTo>
                    <a:pt x="31" y="12"/>
                  </a:lnTo>
                  <a:lnTo>
                    <a:pt x="26" y="13"/>
                  </a:lnTo>
                  <a:lnTo>
                    <a:pt x="22" y="15"/>
                  </a:lnTo>
                  <a:lnTo>
                    <a:pt x="16" y="15"/>
                  </a:lnTo>
                  <a:lnTo>
                    <a:pt x="12" y="16"/>
                  </a:lnTo>
                  <a:lnTo>
                    <a:pt x="6" y="16"/>
                  </a:lnTo>
                  <a:lnTo>
                    <a:pt x="2" y="16"/>
                  </a:lnTo>
                  <a:lnTo>
                    <a:pt x="0" y="9"/>
                  </a:lnTo>
                  <a:lnTo>
                    <a:pt x="6" y="9"/>
                  </a:lnTo>
                  <a:lnTo>
                    <a:pt x="10" y="9"/>
                  </a:lnTo>
                  <a:lnTo>
                    <a:pt x="16" y="8"/>
                  </a:lnTo>
                  <a:lnTo>
                    <a:pt x="21" y="6"/>
                  </a:lnTo>
                  <a:lnTo>
                    <a:pt x="25" y="6"/>
                  </a:lnTo>
                  <a:lnTo>
                    <a:pt x="29" y="5"/>
                  </a:lnTo>
                  <a:lnTo>
                    <a:pt x="34" y="3"/>
                  </a:lnTo>
                  <a:lnTo>
                    <a:pt x="39" y="0"/>
                  </a:lnTo>
                  <a:lnTo>
                    <a:pt x="42" y="8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91" name="Freeform 1175"/>
            <p:cNvSpPr>
              <a:spLocks/>
            </p:cNvSpPr>
            <p:nvPr/>
          </p:nvSpPr>
          <p:spPr bwMode="auto">
            <a:xfrm>
              <a:off x="7741668" y="4675912"/>
              <a:ext cx="51219" cy="16062"/>
            </a:xfrm>
            <a:custGeom>
              <a:avLst/>
              <a:gdLst/>
              <a:ahLst/>
              <a:cxnLst>
                <a:cxn ang="0">
                  <a:pos x="42" y="8"/>
                </a:cxn>
                <a:cxn ang="0">
                  <a:pos x="36" y="9"/>
                </a:cxn>
                <a:cxn ang="0">
                  <a:pos x="31" y="12"/>
                </a:cxn>
                <a:cxn ang="0">
                  <a:pos x="26" y="13"/>
                </a:cxn>
                <a:cxn ang="0">
                  <a:pos x="22" y="15"/>
                </a:cxn>
                <a:cxn ang="0">
                  <a:pos x="16" y="15"/>
                </a:cxn>
                <a:cxn ang="0">
                  <a:pos x="12" y="16"/>
                </a:cxn>
                <a:cxn ang="0">
                  <a:pos x="6" y="16"/>
                </a:cxn>
                <a:cxn ang="0">
                  <a:pos x="2" y="16"/>
                </a:cxn>
                <a:cxn ang="0">
                  <a:pos x="0" y="9"/>
                </a:cxn>
                <a:cxn ang="0">
                  <a:pos x="6" y="9"/>
                </a:cxn>
                <a:cxn ang="0">
                  <a:pos x="10" y="9"/>
                </a:cxn>
                <a:cxn ang="0">
                  <a:pos x="16" y="8"/>
                </a:cxn>
                <a:cxn ang="0">
                  <a:pos x="21" y="6"/>
                </a:cxn>
                <a:cxn ang="0">
                  <a:pos x="25" y="6"/>
                </a:cxn>
                <a:cxn ang="0">
                  <a:pos x="29" y="5"/>
                </a:cxn>
                <a:cxn ang="0">
                  <a:pos x="34" y="3"/>
                </a:cxn>
                <a:cxn ang="0">
                  <a:pos x="39" y="0"/>
                </a:cxn>
                <a:cxn ang="0">
                  <a:pos x="42" y="8"/>
                </a:cxn>
              </a:cxnLst>
              <a:rect l="0" t="0" r="r" b="b"/>
              <a:pathLst>
                <a:path w="42" h="16">
                  <a:moveTo>
                    <a:pt x="42" y="8"/>
                  </a:moveTo>
                  <a:lnTo>
                    <a:pt x="36" y="9"/>
                  </a:lnTo>
                  <a:lnTo>
                    <a:pt x="31" y="12"/>
                  </a:lnTo>
                  <a:lnTo>
                    <a:pt x="26" y="13"/>
                  </a:lnTo>
                  <a:lnTo>
                    <a:pt x="22" y="15"/>
                  </a:lnTo>
                  <a:lnTo>
                    <a:pt x="16" y="15"/>
                  </a:lnTo>
                  <a:lnTo>
                    <a:pt x="12" y="16"/>
                  </a:lnTo>
                  <a:lnTo>
                    <a:pt x="6" y="16"/>
                  </a:lnTo>
                  <a:lnTo>
                    <a:pt x="2" y="16"/>
                  </a:lnTo>
                  <a:lnTo>
                    <a:pt x="0" y="9"/>
                  </a:lnTo>
                  <a:lnTo>
                    <a:pt x="6" y="9"/>
                  </a:lnTo>
                  <a:lnTo>
                    <a:pt x="10" y="9"/>
                  </a:lnTo>
                  <a:lnTo>
                    <a:pt x="16" y="8"/>
                  </a:lnTo>
                  <a:lnTo>
                    <a:pt x="21" y="6"/>
                  </a:lnTo>
                  <a:lnTo>
                    <a:pt x="25" y="6"/>
                  </a:lnTo>
                  <a:lnTo>
                    <a:pt x="29" y="5"/>
                  </a:lnTo>
                  <a:lnTo>
                    <a:pt x="34" y="3"/>
                  </a:lnTo>
                  <a:lnTo>
                    <a:pt x="39" y="0"/>
                  </a:lnTo>
                  <a:lnTo>
                    <a:pt x="42" y="8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92" name="Freeform 1176"/>
            <p:cNvSpPr>
              <a:spLocks/>
            </p:cNvSpPr>
            <p:nvPr/>
          </p:nvSpPr>
          <p:spPr bwMode="auto">
            <a:xfrm>
              <a:off x="7790192" y="4654830"/>
              <a:ext cx="70090" cy="29112"/>
            </a:xfrm>
            <a:custGeom>
              <a:avLst/>
              <a:gdLst/>
              <a:ahLst/>
              <a:cxnLst>
                <a:cxn ang="0">
                  <a:pos x="57" y="5"/>
                </a:cxn>
                <a:cxn ang="0">
                  <a:pos x="49" y="8"/>
                </a:cxn>
                <a:cxn ang="0">
                  <a:pos x="42" y="11"/>
                </a:cxn>
                <a:cxn ang="0">
                  <a:pos x="36" y="14"/>
                </a:cxn>
                <a:cxn ang="0">
                  <a:pos x="29" y="17"/>
                </a:cxn>
                <a:cxn ang="0">
                  <a:pos x="22" y="20"/>
                </a:cxn>
                <a:cxn ang="0">
                  <a:pos x="15" y="23"/>
                </a:cxn>
                <a:cxn ang="0">
                  <a:pos x="9" y="26"/>
                </a:cxn>
                <a:cxn ang="0">
                  <a:pos x="3" y="29"/>
                </a:cxn>
                <a:cxn ang="0">
                  <a:pos x="0" y="21"/>
                </a:cxn>
                <a:cxn ang="0">
                  <a:pos x="6" y="20"/>
                </a:cxn>
                <a:cxn ang="0">
                  <a:pos x="13" y="17"/>
                </a:cxn>
                <a:cxn ang="0">
                  <a:pos x="19" y="14"/>
                </a:cxn>
                <a:cxn ang="0">
                  <a:pos x="26" y="10"/>
                </a:cxn>
                <a:cxn ang="0">
                  <a:pos x="33" y="7"/>
                </a:cxn>
                <a:cxn ang="0">
                  <a:pos x="41" y="5"/>
                </a:cxn>
                <a:cxn ang="0">
                  <a:pos x="46" y="3"/>
                </a:cxn>
                <a:cxn ang="0">
                  <a:pos x="52" y="0"/>
                </a:cxn>
                <a:cxn ang="0">
                  <a:pos x="57" y="5"/>
                </a:cxn>
              </a:cxnLst>
              <a:rect l="0" t="0" r="r" b="b"/>
              <a:pathLst>
                <a:path w="57" h="29">
                  <a:moveTo>
                    <a:pt x="57" y="5"/>
                  </a:moveTo>
                  <a:lnTo>
                    <a:pt x="49" y="8"/>
                  </a:lnTo>
                  <a:lnTo>
                    <a:pt x="42" y="11"/>
                  </a:lnTo>
                  <a:lnTo>
                    <a:pt x="36" y="14"/>
                  </a:lnTo>
                  <a:lnTo>
                    <a:pt x="29" y="17"/>
                  </a:lnTo>
                  <a:lnTo>
                    <a:pt x="22" y="20"/>
                  </a:lnTo>
                  <a:lnTo>
                    <a:pt x="15" y="23"/>
                  </a:lnTo>
                  <a:lnTo>
                    <a:pt x="9" y="26"/>
                  </a:lnTo>
                  <a:lnTo>
                    <a:pt x="3" y="29"/>
                  </a:lnTo>
                  <a:lnTo>
                    <a:pt x="0" y="21"/>
                  </a:lnTo>
                  <a:lnTo>
                    <a:pt x="6" y="20"/>
                  </a:lnTo>
                  <a:lnTo>
                    <a:pt x="13" y="17"/>
                  </a:lnTo>
                  <a:lnTo>
                    <a:pt x="19" y="14"/>
                  </a:lnTo>
                  <a:lnTo>
                    <a:pt x="26" y="10"/>
                  </a:lnTo>
                  <a:lnTo>
                    <a:pt x="33" y="7"/>
                  </a:lnTo>
                  <a:lnTo>
                    <a:pt x="41" y="5"/>
                  </a:lnTo>
                  <a:lnTo>
                    <a:pt x="46" y="3"/>
                  </a:lnTo>
                  <a:lnTo>
                    <a:pt x="52" y="0"/>
                  </a:lnTo>
                  <a:lnTo>
                    <a:pt x="57" y="5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93" name="Freeform 1177"/>
            <p:cNvSpPr>
              <a:spLocks/>
            </p:cNvSpPr>
            <p:nvPr/>
          </p:nvSpPr>
          <p:spPr bwMode="auto">
            <a:xfrm>
              <a:off x="7790192" y="4654830"/>
              <a:ext cx="70090" cy="29112"/>
            </a:xfrm>
            <a:custGeom>
              <a:avLst/>
              <a:gdLst/>
              <a:ahLst/>
              <a:cxnLst>
                <a:cxn ang="0">
                  <a:pos x="57" y="5"/>
                </a:cxn>
                <a:cxn ang="0">
                  <a:pos x="49" y="8"/>
                </a:cxn>
                <a:cxn ang="0">
                  <a:pos x="42" y="11"/>
                </a:cxn>
                <a:cxn ang="0">
                  <a:pos x="36" y="14"/>
                </a:cxn>
                <a:cxn ang="0">
                  <a:pos x="29" y="17"/>
                </a:cxn>
                <a:cxn ang="0">
                  <a:pos x="22" y="20"/>
                </a:cxn>
                <a:cxn ang="0">
                  <a:pos x="15" y="23"/>
                </a:cxn>
                <a:cxn ang="0">
                  <a:pos x="9" y="26"/>
                </a:cxn>
                <a:cxn ang="0">
                  <a:pos x="3" y="29"/>
                </a:cxn>
                <a:cxn ang="0">
                  <a:pos x="0" y="21"/>
                </a:cxn>
                <a:cxn ang="0">
                  <a:pos x="6" y="20"/>
                </a:cxn>
                <a:cxn ang="0">
                  <a:pos x="13" y="17"/>
                </a:cxn>
                <a:cxn ang="0">
                  <a:pos x="19" y="14"/>
                </a:cxn>
                <a:cxn ang="0">
                  <a:pos x="26" y="10"/>
                </a:cxn>
                <a:cxn ang="0">
                  <a:pos x="33" y="7"/>
                </a:cxn>
                <a:cxn ang="0">
                  <a:pos x="41" y="5"/>
                </a:cxn>
                <a:cxn ang="0">
                  <a:pos x="46" y="3"/>
                </a:cxn>
                <a:cxn ang="0">
                  <a:pos x="52" y="0"/>
                </a:cxn>
                <a:cxn ang="0">
                  <a:pos x="57" y="5"/>
                </a:cxn>
              </a:cxnLst>
              <a:rect l="0" t="0" r="r" b="b"/>
              <a:pathLst>
                <a:path w="57" h="29">
                  <a:moveTo>
                    <a:pt x="57" y="5"/>
                  </a:moveTo>
                  <a:lnTo>
                    <a:pt x="49" y="8"/>
                  </a:lnTo>
                  <a:lnTo>
                    <a:pt x="42" y="11"/>
                  </a:lnTo>
                  <a:lnTo>
                    <a:pt x="36" y="14"/>
                  </a:lnTo>
                  <a:lnTo>
                    <a:pt x="29" y="17"/>
                  </a:lnTo>
                  <a:lnTo>
                    <a:pt x="22" y="20"/>
                  </a:lnTo>
                  <a:lnTo>
                    <a:pt x="15" y="23"/>
                  </a:lnTo>
                  <a:lnTo>
                    <a:pt x="9" y="26"/>
                  </a:lnTo>
                  <a:lnTo>
                    <a:pt x="3" y="29"/>
                  </a:lnTo>
                  <a:lnTo>
                    <a:pt x="0" y="21"/>
                  </a:lnTo>
                  <a:lnTo>
                    <a:pt x="6" y="20"/>
                  </a:lnTo>
                  <a:lnTo>
                    <a:pt x="13" y="17"/>
                  </a:lnTo>
                  <a:lnTo>
                    <a:pt x="19" y="14"/>
                  </a:lnTo>
                  <a:lnTo>
                    <a:pt x="26" y="10"/>
                  </a:lnTo>
                  <a:lnTo>
                    <a:pt x="33" y="7"/>
                  </a:lnTo>
                  <a:lnTo>
                    <a:pt x="41" y="5"/>
                  </a:lnTo>
                  <a:lnTo>
                    <a:pt x="46" y="3"/>
                  </a:lnTo>
                  <a:lnTo>
                    <a:pt x="52" y="0"/>
                  </a:lnTo>
                  <a:lnTo>
                    <a:pt x="57" y="5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94" name="Freeform 1178"/>
            <p:cNvSpPr>
              <a:spLocks/>
            </p:cNvSpPr>
            <p:nvPr/>
          </p:nvSpPr>
          <p:spPr bwMode="auto">
            <a:xfrm>
              <a:off x="7854890" y="4636761"/>
              <a:ext cx="51219" cy="23089"/>
            </a:xfrm>
            <a:custGeom>
              <a:avLst/>
              <a:gdLst/>
              <a:ahLst/>
              <a:cxnLst>
                <a:cxn ang="0">
                  <a:pos x="42" y="8"/>
                </a:cxn>
                <a:cxn ang="0">
                  <a:pos x="5" y="23"/>
                </a:cxn>
                <a:cxn ang="0">
                  <a:pos x="0" y="18"/>
                </a:cxn>
                <a:cxn ang="0">
                  <a:pos x="39" y="0"/>
                </a:cxn>
                <a:cxn ang="0">
                  <a:pos x="42" y="8"/>
                </a:cxn>
              </a:cxnLst>
              <a:rect l="0" t="0" r="r" b="b"/>
              <a:pathLst>
                <a:path w="42" h="23">
                  <a:moveTo>
                    <a:pt x="42" y="8"/>
                  </a:moveTo>
                  <a:lnTo>
                    <a:pt x="5" y="23"/>
                  </a:lnTo>
                  <a:lnTo>
                    <a:pt x="0" y="18"/>
                  </a:lnTo>
                  <a:lnTo>
                    <a:pt x="39" y="0"/>
                  </a:lnTo>
                  <a:lnTo>
                    <a:pt x="42" y="8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95" name="Freeform 1179"/>
            <p:cNvSpPr>
              <a:spLocks/>
            </p:cNvSpPr>
            <p:nvPr/>
          </p:nvSpPr>
          <p:spPr bwMode="auto">
            <a:xfrm>
              <a:off x="7854890" y="4636761"/>
              <a:ext cx="51219" cy="23089"/>
            </a:xfrm>
            <a:custGeom>
              <a:avLst/>
              <a:gdLst/>
              <a:ahLst/>
              <a:cxnLst>
                <a:cxn ang="0">
                  <a:pos x="42" y="8"/>
                </a:cxn>
                <a:cxn ang="0">
                  <a:pos x="5" y="23"/>
                </a:cxn>
                <a:cxn ang="0">
                  <a:pos x="0" y="18"/>
                </a:cxn>
                <a:cxn ang="0">
                  <a:pos x="39" y="0"/>
                </a:cxn>
                <a:cxn ang="0">
                  <a:pos x="42" y="8"/>
                </a:cxn>
              </a:cxnLst>
              <a:rect l="0" t="0" r="r" b="b"/>
              <a:pathLst>
                <a:path w="42" h="23">
                  <a:moveTo>
                    <a:pt x="42" y="8"/>
                  </a:moveTo>
                  <a:lnTo>
                    <a:pt x="5" y="23"/>
                  </a:lnTo>
                  <a:lnTo>
                    <a:pt x="0" y="18"/>
                  </a:lnTo>
                  <a:lnTo>
                    <a:pt x="39" y="0"/>
                  </a:lnTo>
                  <a:lnTo>
                    <a:pt x="42" y="8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96" name="Freeform 1180"/>
            <p:cNvSpPr>
              <a:spLocks/>
            </p:cNvSpPr>
            <p:nvPr/>
          </p:nvSpPr>
          <p:spPr bwMode="auto">
            <a:xfrm>
              <a:off x="7903414" y="4625719"/>
              <a:ext cx="40436" cy="19073"/>
            </a:xfrm>
            <a:custGeom>
              <a:avLst/>
              <a:gdLst/>
              <a:ahLst/>
              <a:cxnLst>
                <a:cxn ang="0">
                  <a:pos x="32" y="3"/>
                </a:cxn>
                <a:cxn ang="0">
                  <a:pos x="33" y="6"/>
                </a:cxn>
                <a:cxn ang="0">
                  <a:pos x="3" y="19"/>
                </a:cxn>
                <a:cxn ang="0">
                  <a:pos x="0" y="11"/>
                </a:cxn>
                <a:cxn ang="0">
                  <a:pos x="30" y="0"/>
                </a:cxn>
                <a:cxn ang="0">
                  <a:pos x="32" y="3"/>
                </a:cxn>
              </a:cxnLst>
              <a:rect l="0" t="0" r="r" b="b"/>
              <a:pathLst>
                <a:path w="33" h="19">
                  <a:moveTo>
                    <a:pt x="32" y="3"/>
                  </a:moveTo>
                  <a:lnTo>
                    <a:pt x="33" y="6"/>
                  </a:lnTo>
                  <a:lnTo>
                    <a:pt x="3" y="19"/>
                  </a:lnTo>
                  <a:lnTo>
                    <a:pt x="0" y="11"/>
                  </a:lnTo>
                  <a:lnTo>
                    <a:pt x="30" y="0"/>
                  </a:lnTo>
                  <a:lnTo>
                    <a:pt x="32" y="3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97" name="Freeform 1181"/>
            <p:cNvSpPr>
              <a:spLocks/>
            </p:cNvSpPr>
            <p:nvPr/>
          </p:nvSpPr>
          <p:spPr bwMode="auto">
            <a:xfrm>
              <a:off x="7903414" y="4625719"/>
              <a:ext cx="40436" cy="19073"/>
            </a:xfrm>
            <a:custGeom>
              <a:avLst/>
              <a:gdLst/>
              <a:ahLst/>
              <a:cxnLst>
                <a:cxn ang="0">
                  <a:pos x="32" y="3"/>
                </a:cxn>
                <a:cxn ang="0">
                  <a:pos x="33" y="6"/>
                </a:cxn>
                <a:cxn ang="0">
                  <a:pos x="3" y="19"/>
                </a:cxn>
                <a:cxn ang="0">
                  <a:pos x="0" y="11"/>
                </a:cxn>
                <a:cxn ang="0">
                  <a:pos x="30" y="0"/>
                </a:cxn>
                <a:cxn ang="0">
                  <a:pos x="32" y="3"/>
                </a:cxn>
              </a:cxnLst>
              <a:rect l="0" t="0" r="r" b="b"/>
              <a:pathLst>
                <a:path w="33" h="19">
                  <a:moveTo>
                    <a:pt x="32" y="3"/>
                  </a:moveTo>
                  <a:lnTo>
                    <a:pt x="33" y="6"/>
                  </a:lnTo>
                  <a:lnTo>
                    <a:pt x="3" y="19"/>
                  </a:lnTo>
                  <a:lnTo>
                    <a:pt x="0" y="11"/>
                  </a:lnTo>
                  <a:lnTo>
                    <a:pt x="30" y="0"/>
                  </a:lnTo>
                  <a:lnTo>
                    <a:pt x="32" y="3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98" name="Freeform 1182"/>
            <p:cNvSpPr>
              <a:spLocks/>
            </p:cNvSpPr>
            <p:nvPr/>
          </p:nvSpPr>
          <p:spPr bwMode="auto">
            <a:xfrm>
              <a:off x="7658100" y="4626722"/>
              <a:ext cx="21566" cy="10039"/>
            </a:xfrm>
            <a:custGeom>
              <a:avLst/>
              <a:gdLst/>
              <a:ahLst/>
              <a:cxnLst>
                <a:cxn ang="0">
                  <a:pos x="1" y="10"/>
                </a:cxn>
                <a:cxn ang="0">
                  <a:pos x="0" y="7"/>
                </a:cxn>
                <a:cxn ang="0">
                  <a:pos x="17" y="0"/>
                </a:cxn>
                <a:cxn ang="0">
                  <a:pos x="18" y="3"/>
                </a:cxn>
                <a:cxn ang="0">
                  <a:pos x="1" y="10"/>
                </a:cxn>
              </a:cxnLst>
              <a:rect l="0" t="0" r="r" b="b"/>
              <a:pathLst>
                <a:path w="18" h="10">
                  <a:moveTo>
                    <a:pt x="1" y="10"/>
                  </a:moveTo>
                  <a:lnTo>
                    <a:pt x="0" y="7"/>
                  </a:lnTo>
                  <a:lnTo>
                    <a:pt x="17" y="0"/>
                  </a:lnTo>
                  <a:lnTo>
                    <a:pt x="18" y="3"/>
                  </a:lnTo>
                  <a:lnTo>
                    <a:pt x="1" y="10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99" name="Freeform 1183"/>
            <p:cNvSpPr>
              <a:spLocks/>
            </p:cNvSpPr>
            <p:nvPr/>
          </p:nvSpPr>
          <p:spPr bwMode="auto">
            <a:xfrm>
              <a:off x="7658100" y="4626722"/>
              <a:ext cx="21566" cy="10039"/>
            </a:xfrm>
            <a:custGeom>
              <a:avLst/>
              <a:gdLst/>
              <a:ahLst/>
              <a:cxnLst>
                <a:cxn ang="0">
                  <a:pos x="1" y="10"/>
                </a:cxn>
                <a:cxn ang="0">
                  <a:pos x="0" y="7"/>
                </a:cxn>
                <a:cxn ang="0">
                  <a:pos x="17" y="0"/>
                </a:cxn>
                <a:cxn ang="0">
                  <a:pos x="18" y="3"/>
                </a:cxn>
                <a:cxn ang="0">
                  <a:pos x="1" y="10"/>
                </a:cxn>
              </a:cxnLst>
              <a:rect l="0" t="0" r="r" b="b"/>
              <a:pathLst>
                <a:path w="18" h="10">
                  <a:moveTo>
                    <a:pt x="1" y="10"/>
                  </a:moveTo>
                  <a:lnTo>
                    <a:pt x="0" y="7"/>
                  </a:lnTo>
                  <a:lnTo>
                    <a:pt x="17" y="0"/>
                  </a:lnTo>
                  <a:lnTo>
                    <a:pt x="18" y="3"/>
                  </a:lnTo>
                  <a:lnTo>
                    <a:pt x="1" y="10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00" name="Freeform 1184"/>
            <p:cNvSpPr>
              <a:spLocks/>
            </p:cNvSpPr>
            <p:nvPr/>
          </p:nvSpPr>
          <p:spPr bwMode="auto">
            <a:xfrm>
              <a:off x="7679666" y="4622707"/>
              <a:ext cx="4044" cy="7027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" y="1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4" y="4"/>
                </a:cxn>
                <a:cxn ang="0">
                  <a:pos x="3" y="4"/>
                </a:cxn>
                <a:cxn ang="0">
                  <a:pos x="3" y="6"/>
                </a:cxn>
                <a:cxn ang="0">
                  <a:pos x="1" y="7"/>
                </a:cxn>
                <a:cxn ang="0">
                  <a:pos x="1" y="7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4" y="0"/>
                </a:cxn>
              </a:cxnLst>
              <a:rect l="0" t="0" r="r" b="b"/>
              <a:pathLst>
                <a:path w="4" h="7">
                  <a:moveTo>
                    <a:pt x="4" y="0"/>
                  </a:moveTo>
                  <a:lnTo>
                    <a:pt x="4" y="1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4"/>
                  </a:lnTo>
                  <a:lnTo>
                    <a:pt x="3" y="4"/>
                  </a:lnTo>
                  <a:lnTo>
                    <a:pt x="3" y="6"/>
                  </a:lnTo>
                  <a:lnTo>
                    <a:pt x="1" y="7"/>
                  </a:lnTo>
                  <a:lnTo>
                    <a:pt x="1" y="7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1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01" name="Freeform 1185"/>
            <p:cNvSpPr>
              <a:spLocks/>
            </p:cNvSpPr>
            <p:nvPr/>
          </p:nvSpPr>
          <p:spPr bwMode="auto">
            <a:xfrm>
              <a:off x="7679666" y="4622707"/>
              <a:ext cx="4044" cy="7027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" y="1"/>
                </a:cxn>
                <a:cxn ang="0">
                  <a:pos x="4" y="3"/>
                </a:cxn>
                <a:cxn ang="0">
                  <a:pos x="4" y="4"/>
                </a:cxn>
                <a:cxn ang="0">
                  <a:pos x="3" y="4"/>
                </a:cxn>
                <a:cxn ang="0">
                  <a:pos x="3" y="6"/>
                </a:cxn>
                <a:cxn ang="0">
                  <a:pos x="1" y="7"/>
                </a:cxn>
                <a:cxn ang="0">
                  <a:pos x="0" y="4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4" y="0"/>
                </a:cxn>
              </a:cxnLst>
              <a:rect l="0" t="0" r="r" b="b"/>
              <a:pathLst>
                <a:path w="4" h="7">
                  <a:moveTo>
                    <a:pt x="4" y="0"/>
                  </a:moveTo>
                  <a:lnTo>
                    <a:pt x="4" y="1"/>
                  </a:lnTo>
                  <a:lnTo>
                    <a:pt x="4" y="3"/>
                  </a:lnTo>
                  <a:lnTo>
                    <a:pt x="4" y="4"/>
                  </a:lnTo>
                  <a:lnTo>
                    <a:pt x="3" y="4"/>
                  </a:lnTo>
                  <a:lnTo>
                    <a:pt x="3" y="6"/>
                  </a:lnTo>
                  <a:lnTo>
                    <a:pt x="1" y="7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1"/>
                  </a:lnTo>
                  <a:lnTo>
                    <a:pt x="4" y="0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02" name="Freeform 1186"/>
            <p:cNvSpPr>
              <a:spLocks/>
            </p:cNvSpPr>
            <p:nvPr/>
          </p:nvSpPr>
          <p:spPr bwMode="auto">
            <a:xfrm>
              <a:off x="7590706" y="4456066"/>
              <a:ext cx="93004" cy="167645"/>
            </a:xfrm>
            <a:custGeom>
              <a:avLst/>
              <a:gdLst/>
              <a:ahLst/>
              <a:cxnLst>
                <a:cxn ang="0">
                  <a:pos x="71" y="167"/>
                </a:cxn>
                <a:cxn ang="0">
                  <a:pos x="0" y="2"/>
                </a:cxn>
                <a:cxn ang="0">
                  <a:pos x="4" y="0"/>
                </a:cxn>
                <a:cxn ang="0">
                  <a:pos x="75" y="166"/>
                </a:cxn>
                <a:cxn ang="0">
                  <a:pos x="71" y="167"/>
                </a:cxn>
              </a:cxnLst>
              <a:rect l="0" t="0" r="r" b="b"/>
              <a:pathLst>
                <a:path w="75" h="167">
                  <a:moveTo>
                    <a:pt x="71" y="167"/>
                  </a:moveTo>
                  <a:lnTo>
                    <a:pt x="0" y="2"/>
                  </a:lnTo>
                  <a:lnTo>
                    <a:pt x="4" y="0"/>
                  </a:lnTo>
                  <a:lnTo>
                    <a:pt x="75" y="166"/>
                  </a:lnTo>
                  <a:lnTo>
                    <a:pt x="71" y="167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03" name="Freeform 1187"/>
            <p:cNvSpPr>
              <a:spLocks/>
            </p:cNvSpPr>
            <p:nvPr/>
          </p:nvSpPr>
          <p:spPr bwMode="auto">
            <a:xfrm>
              <a:off x="7590706" y="4456066"/>
              <a:ext cx="93004" cy="167645"/>
            </a:xfrm>
            <a:custGeom>
              <a:avLst/>
              <a:gdLst/>
              <a:ahLst/>
              <a:cxnLst>
                <a:cxn ang="0">
                  <a:pos x="71" y="167"/>
                </a:cxn>
                <a:cxn ang="0">
                  <a:pos x="0" y="2"/>
                </a:cxn>
                <a:cxn ang="0">
                  <a:pos x="4" y="0"/>
                </a:cxn>
                <a:cxn ang="0">
                  <a:pos x="75" y="166"/>
                </a:cxn>
                <a:cxn ang="0">
                  <a:pos x="71" y="167"/>
                </a:cxn>
              </a:cxnLst>
              <a:rect l="0" t="0" r="r" b="b"/>
              <a:pathLst>
                <a:path w="75" h="167">
                  <a:moveTo>
                    <a:pt x="71" y="167"/>
                  </a:moveTo>
                  <a:lnTo>
                    <a:pt x="0" y="2"/>
                  </a:lnTo>
                  <a:lnTo>
                    <a:pt x="4" y="0"/>
                  </a:lnTo>
                  <a:lnTo>
                    <a:pt x="75" y="166"/>
                  </a:lnTo>
                  <a:lnTo>
                    <a:pt x="71" y="167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04" name="Freeform 1188"/>
            <p:cNvSpPr>
              <a:spLocks/>
            </p:cNvSpPr>
            <p:nvPr/>
          </p:nvSpPr>
          <p:spPr bwMode="auto">
            <a:xfrm>
              <a:off x="7650013" y="4632745"/>
              <a:ext cx="9436" cy="4015"/>
            </a:xfrm>
            <a:custGeom>
              <a:avLst/>
              <a:gdLst/>
              <a:ahLst/>
              <a:cxnLst>
                <a:cxn ang="0">
                  <a:pos x="7" y="4"/>
                </a:cxn>
                <a:cxn ang="0">
                  <a:pos x="6" y="4"/>
                </a:cxn>
                <a:cxn ang="0">
                  <a:pos x="6" y="4"/>
                </a:cxn>
                <a:cxn ang="0">
                  <a:pos x="4" y="4"/>
                </a:cxn>
                <a:cxn ang="0">
                  <a:pos x="3" y="4"/>
                </a:cxn>
                <a:cxn ang="0">
                  <a:pos x="3" y="4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0" y="1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6" y="1"/>
                </a:cxn>
                <a:cxn ang="0">
                  <a:pos x="6" y="1"/>
                </a:cxn>
                <a:cxn ang="0">
                  <a:pos x="6" y="1"/>
                </a:cxn>
                <a:cxn ang="0">
                  <a:pos x="7" y="4"/>
                </a:cxn>
              </a:cxnLst>
              <a:rect l="0" t="0" r="r" b="b"/>
              <a:pathLst>
                <a:path w="7" h="4">
                  <a:moveTo>
                    <a:pt x="7" y="4"/>
                  </a:moveTo>
                  <a:lnTo>
                    <a:pt x="6" y="4"/>
                  </a:lnTo>
                  <a:lnTo>
                    <a:pt x="6" y="4"/>
                  </a:lnTo>
                  <a:lnTo>
                    <a:pt x="4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1" y="3"/>
                  </a:lnTo>
                  <a:lnTo>
                    <a:pt x="1" y="3"/>
                  </a:lnTo>
                  <a:lnTo>
                    <a:pt x="0" y="1"/>
                  </a:lnTo>
                  <a:lnTo>
                    <a:pt x="4" y="0"/>
                  </a:lnTo>
                  <a:lnTo>
                    <a:pt x="4" y="0"/>
                  </a:lnTo>
                  <a:lnTo>
                    <a:pt x="6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7" y="4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05" name="Freeform 1189"/>
            <p:cNvSpPr>
              <a:spLocks/>
            </p:cNvSpPr>
            <p:nvPr/>
          </p:nvSpPr>
          <p:spPr bwMode="auto">
            <a:xfrm>
              <a:off x="7650013" y="4632745"/>
              <a:ext cx="9436" cy="4015"/>
            </a:xfrm>
            <a:custGeom>
              <a:avLst/>
              <a:gdLst/>
              <a:ahLst/>
              <a:cxnLst>
                <a:cxn ang="0">
                  <a:pos x="7" y="4"/>
                </a:cxn>
                <a:cxn ang="0">
                  <a:pos x="6" y="4"/>
                </a:cxn>
                <a:cxn ang="0">
                  <a:pos x="4" y="4"/>
                </a:cxn>
                <a:cxn ang="0">
                  <a:pos x="3" y="4"/>
                </a:cxn>
                <a:cxn ang="0">
                  <a:pos x="1" y="3"/>
                </a:cxn>
                <a:cxn ang="0">
                  <a:pos x="0" y="1"/>
                </a:cxn>
                <a:cxn ang="0">
                  <a:pos x="4" y="0"/>
                </a:cxn>
                <a:cxn ang="0">
                  <a:pos x="6" y="1"/>
                </a:cxn>
                <a:cxn ang="0">
                  <a:pos x="7" y="4"/>
                </a:cxn>
              </a:cxnLst>
              <a:rect l="0" t="0" r="r" b="b"/>
              <a:pathLst>
                <a:path w="7" h="4">
                  <a:moveTo>
                    <a:pt x="7" y="4"/>
                  </a:moveTo>
                  <a:lnTo>
                    <a:pt x="6" y="4"/>
                  </a:lnTo>
                  <a:lnTo>
                    <a:pt x="4" y="4"/>
                  </a:lnTo>
                  <a:lnTo>
                    <a:pt x="3" y="4"/>
                  </a:lnTo>
                  <a:lnTo>
                    <a:pt x="1" y="3"/>
                  </a:lnTo>
                  <a:lnTo>
                    <a:pt x="0" y="1"/>
                  </a:lnTo>
                  <a:lnTo>
                    <a:pt x="4" y="0"/>
                  </a:lnTo>
                  <a:lnTo>
                    <a:pt x="6" y="1"/>
                  </a:lnTo>
                  <a:lnTo>
                    <a:pt x="7" y="4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06" name="Freeform 1190"/>
            <p:cNvSpPr>
              <a:spLocks/>
            </p:cNvSpPr>
            <p:nvPr/>
          </p:nvSpPr>
          <p:spPr bwMode="auto">
            <a:xfrm>
              <a:off x="7602837" y="4442012"/>
              <a:ext cx="117265" cy="180695"/>
            </a:xfrm>
            <a:custGeom>
              <a:avLst/>
              <a:gdLst/>
              <a:ahLst/>
              <a:cxnLst>
                <a:cxn ang="0">
                  <a:pos x="75" y="180"/>
                </a:cxn>
                <a:cxn ang="0">
                  <a:pos x="91" y="173"/>
                </a:cxn>
                <a:cxn ang="0">
                  <a:pos x="93" y="173"/>
                </a:cxn>
                <a:cxn ang="0">
                  <a:pos x="93" y="173"/>
                </a:cxn>
                <a:cxn ang="0">
                  <a:pos x="93" y="171"/>
                </a:cxn>
                <a:cxn ang="0">
                  <a:pos x="93" y="171"/>
                </a:cxn>
                <a:cxn ang="0">
                  <a:pos x="94" y="170"/>
                </a:cxn>
                <a:cxn ang="0">
                  <a:pos x="94" y="170"/>
                </a:cxn>
                <a:cxn ang="0">
                  <a:pos x="93" y="168"/>
                </a:cxn>
                <a:cxn ang="0">
                  <a:pos x="93" y="168"/>
                </a:cxn>
                <a:cxn ang="0">
                  <a:pos x="22" y="3"/>
                </a:cxn>
                <a:cxn ang="0">
                  <a:pos x="22" y="3"/>
                </a:cxn>
                <a:cxn ang="0">
                  <a:pos x="22" y="1"/>
                </a:cxn>
                <a:cxn ang="0">
                  <a:pos x="22" y="1"/>
                </a:cxn>
                <a:cxn ang="0">
                  <a:pos x="20" y="1"/>
                </a:cxn>
                <a:cxn ang="0">
                  <a:pos x="20" y="1"/>
                </a:cxn>
                <a:cxn ang="0">
                  <a:pos x="20" y="1"/>
                </a:cxn>
                <a:cxn ang="0">
                  <a:pos x="19" y="1"/>
                </a:cxn>
                <a:cxn ang="0">
                  <a:pos x="19" y="0"/>
                </a:cxn>
                <a:cxn ang="0">
                  <a:pos x="2" y="7"/>
                </a:cxn>
                <a:cxn ang="0">
                  <a:pos x="2" y="8"/>
                </a:cxn>
                <a:cxn ang="0">
                  <a:pos x="2" y="8"/>
                </a:cxn>
                <a:cxn ang="0">
                  <a:pos x="0" y="8"/>
                </a:cxn>
                <a:cxn ang="0">
                  <a:pos x="0" y="10"/>
                </a:cxn>
                <a:cxn ang="0">
                  <a:pos x="0" y="10"/>
                </a:cxn>
                <a:cxn ang="0">
                  <a:pos x="0" y="11"/>
                </a:cxn>
                <a:cxn ang="0">
                  <a:pos x="0" y="11"/>
                </a:cxn>
                <a:cxn ang="0">
                  <a:pos x="0" y="11"/>
                </a:cxn>
                <a:cxn ang="0">
                  <a:pos x="71" y="177"/>
                </a:cxn>
                <a:cxn ang="0">
                  <a:pos x="71" y="178"/>
                </a:cxn>
                <a:cxn ang="0">
                  <a:pos x="71" y="180"/>
                </a:cxn>
                <a:cxn ang="0">
                  <a:pos x="72" y="180"/>
                </a:cxn>
                <a:cxn ang="0">
                  <a:pos x="72" y="180"/>
                </a:cxn>
                <a:cxn ang="0">
                  <a:pos x="74" y="180"/>
                </a:cxn>
                <a:cxn ang="0">
                  <a:pos x="74" y="180"/>
                </a:cxn>
                <a:cxn ang="0">
                  <a:pos x="75" y="180"/>
                </a:cxn>
              </a:cxnLst>
              <a:rect l="0" t="0" r="r" b="b"/>
              <a:pathLst>
                <a:path w="94" h="180">
                  <a:moveTo>
                    <a:pt x="75" y="180"/>
                  </a:moveTo>
                  <a:lnTo>
                    <a:pt x="91" y="173"/>
                  </a:lnTo>
                  <a:lnTo>
                    <a:pt x="93" y="173"/>
                  </a:lnTo>
                  <a:lnTo>
                    <a:pt x="93" y="173"/>
                  </a:lnTo>
                  <a:lnTo>
                    <a:pt x="93" y="171"/>
                  </a:lnTo>
                  <a:lnTo>
                    <a:pt x="93" y="171"/>
                  </a:lnTo>
                  <a:lnTo>
                    <a:pt x="94" y="170"/>
                  </a:lnTo>
                  <a:lnTo>
                    <a:pt x="94" y="170"/>
                  </a:lnTo>
                  <a:lnTo>
                    <a:pt x="93" y="168"/>
                  </a:lnTo>
                  <a:lnTo>
                    <a:pt x="93" y="168"/>
                  </a:lnTo>
                  <a:lnTo>
                    <a:pt x="22" y="3"/>
                  </a:lnTo>
                  <a:lnTo>
                    <a:pt x="22" y="3"/>
                  </a:lnTo>
                  <a:lnTo>
                    <a:pt x="22" y="1"/>
                  </a:lnTo>
                  <a:lnTo>
                    <a:pt x="22" y="1"/>
                  </a:lnTo>
                  <a:lnTo>
                    <a:pt x="20" y="1"/>
                  </a:lnTo>
                  <a:lnTo>
                    <a:pt x="20" y="1"/>
                  </a:lnTo>
                  <a:lnTo>
                    <a:pt x="20" y="1"/>
                  </a:lnTo>
                  <a:lnTo>
                    <a:pt x="19" y="1"/>
                  </a:lnTo>
                  <a:lnTo>
                    <a:pt x="19" y="0"/>
                  </a:lnTo>
                  <a:lnTo>
                    <a:pt x="2" y="7"/>
                  </a:lnTo>
                  <a:lnTo>
                    <a:pt x="2" y="8"/>
                  </a:lnTo>
                  <a:lnTo>
                    <a:pt x="2" y="8"/>
                  </a:lnTo>
                  <a:lnTo>
                    <a:pt x="0" y="8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71" y="177"/>
                  </a:lnTo>
                  <a:lnTo>
                    <a:pt x="71" y="178"/>
                  </a:lnTo>
                  <a:lnTo>
                    <a:pt x="71" y="180"/>
                  </a:lnTo>
                  <a:lnTo>
                    <a:pt x="72" y="180"/>
                  </a:lnTo>
                  <a:lnTo>
                    <a:pt x="72" y="180"/>
                  </a:lnTo>
                  <a:lnTo>
                    <a:pt x="74" y="180"/>
                  </a:lnTo>
                  <a:lnTo>
                    <a:pt x="74" y="180"/>
                  </a:lnTo>
                  <a:lnTo>
                    <a:pt x="75" y="180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07" name="Freeform 1191"/>
            <p:cNvSpPr>
              <a:spLocks/>
            </p:cNvSpPr>
            <p:nvPr/>
          </p:nvSpPr>
          <p:spPr bwMode="auto">
            <a:xfrm>
              <a:off x="7602837" y="4442012"/>
              <a:ext cx="117265" cy="180695"/>
            </a:xfrm>
            <a:custGeom>
              <a:avLst/>
              <a:gdLst/>
              <a:ahLst/>
              <a:cxnLst>
                <a:cxn ang="0">
                  <a:pos x="75" y="180"/>
                </a:cxn>
                <a:cxn ang="0">
                  <a:pos x="91" y="173"/>
                </a:cxn>
                <a:cxn ang="0">
                  <a:pos x="93" y="173"/>
                </a:cxn>
                <a:cxn ang="0">
                  <a:pos x="93" y="171"/>
                </a:cxn>
                <a:cxn ang="0">
                  <a:pos x="94" y="170"/>
                </a:cxn>
                <a:cxn ang="0">
                  <a:pos x="93" y="168"/>
                </a:cxn>
                <a:cxn ang="0">
                  <a:pos x="22" y="3"/>
                </a:cxn>
                <a:cxn ang="0">
                  <a:pos x="22" y="1"/>
                </a:cxn>
                <a:cxn ang="0">
                  <a:pos x="20" y="1"/>
                </a:cxn>
                <a:cxn ang="0">
                  <a:pos x="19" y="1"/>
                </a:cxn>
                <a:cxn ang="0">
                  <a:pos x="19" y="0"/>
                </a:cxn>
                <a:cxn ang="0">
                  <a:pos x="2" y="7"/>
                </a:cxn>
                <a:cxn ang="0">
                  <a:pos x="2" y="8"/>
                </a:cxn>
                <a:cxn ang="0">
                  <a:pos x="0" y="8"/>
                </a:cxn>
                <a:cxn ang="0">
                  <a:pos x="0" y="10"/>
                </a:cxn>
                <a:cxn ang="0">
                  <a:pos x="0" y="11"/>
                </a:cxn>
                <a:cxn ang="0">
                  <a:pos x="71" y="177"/>
                </a:cxn>
                <a:cxn ang="0">
                  <a:pos x="71" y="178"/>
                </a:cxn>
                <a:cxn ang="0">
                  <a:pos x="71" y="180"/>
                </a:cxn>
                <a:cxn ang="0">
                  <a:pos x="72" y="180"/>
                </a:cxn>
                <a:cxn ang="0">
                  <a:pos x="74" y="180"/>
                </a:cxn>
                <a:cxn ang="0">
                  <a:pos x="75" y="180"/>
                </a:cxn>
              </a:cxnLst>
              <a:rect l="0" t="0" r="r" b="b"/>
              <a:pathLst>
                <a:path w="94" h="180">
                  <a:moveTo>
                    <a:pt x="75" y="180"/>
                  </a:moveTo>
                  <a:lnTo>
                    <a:pt x="91" y="173"/>
                  </a:lnTo>
                  <a:lnTo>
                    <a:pt x="93" y="173"/>
                  </a:lnTo>
                  <a:lnTo>
                    <a:pt x="93" y="171"/>
                  </a:lnTo>
                  <a:lnTo>
                    <a:pt x="94" y="170"/>
                  </a:lnTo>
                  <a:lnTo>
                    <a:pt x="93" y="168"/>
                  </a:lnTo>
                  <a:lnTo>
                    <a:pt x="22" y="3"/>
                  </a:lnTo>
                  <a:lnTo>
                    <a:pt x="22" y="1"/>
                  </a:lnTo>
                  <a:lnTo>
                    <a:pt x="20" y="1"/>
                  </a:lnTo>
                  <a:lnTo>
                    <a:pt x="19" y="1"/>
                  </a:lnTo>
                  <a:lnTo>
                    <a:pt x="19" y="0"/>
                  </a:lnTo>
                  <a:lnTo>
                    <a:pt x="2" y="7"/>
                  </a:lnTo>
                  <a:lnTo>
                    <a:pt x="2" y="8"/>
                  </a:lnTo>
                  <a:lnTo>
                    <a:pt x="0" y="8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71" y="177"/>
                  </a:lnTo>
                  <a:lnTo>
                    <a:pt x="71" y="178"/>
                  </a:lnTo>
                  <a:lnTo>
                    <a:pt x="71" y="180"/>
                  </a:lnTo>
                  <a:lnTo>
                    <a:pt x="72" y="180"/>
                  </a:lnTo>
                  <a:lnTo>
                    <a:pt x="74" y="180"/>
                  </a:lnTo>
                  <a:lnTo>
                    <a:pt x="75" y="180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08" name="Freeform 1192"/>
            <p:cNvSpPr>
              <a:spLocks/>
            </p:cNvSpPr>
            <p:nvPr/>
          </p:nvSpPr>
          <p:spPr bwMode="auto">
            <a:xfrm>
              <a:off x="7695841" y="4613672"/>
              <a:ext cx="22914" cy="10039"/>
            </a:xfrm>
            <a:custGeom>
              <a:avLst/>
              <a:gdLst/>
              <a:ahLst/>
              <a:cxnLst>
                <a:cxn ang="0">
                  <a:pos x="1" y="10"/>
                </a:cxn>
                <a:cxn ang="0">
                  <a:pos x="0" y="7"/>
                </a:cxn>
                <a:cxn ang="0">
                  <a:pos x="17" y="0"/>
                </a:cxn>
                <a:cxn ang="0">
                  <a:pos x="19" y="3"/>
                </a:cxn>
                <a:cxn ang="0">
                  <a:pos x="1" y="10"/>
                </a:cxn>
              </a:cxnLst>
              <a:rect l="0" t="0" r="r" b="b"/>
              <a:pathLst>
                <a:path w="19" h="10">
                  <a:moveTo>
                    <a:pt x="1" y="10"/>
                  </a:moveTo>
                  <a:lnTo>
                    <a:pt x="0" y="7"/>
                  </a:lnTo>
                  <a:lnTo>
                    <a:pt x="17" y="0"/>
                  </a:lnTo>
                  <a:lnTo>
                    <a:pt x="19" y="3"/>
                  </a:lnTo>
                  <a:lnTo>
                    <a:pt x="1" y="10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09" name="Freeform 1193"/>
            <p:cNvSpPr>
              <a:spLocks/>
            </p:cNvSpPr>
            <p:nvPr/>
          </p:nvSpPr>
          <p:spPr bwMode="auto">
            <a:xfrm>
              <a:off x="7695841" y="4613672"/>
              <a:ext cx="22914" cy="10039"/>
            </a:xfrm>
            <a:custGeom>
              <a:avLst/>
              <a:gdLst/>
              <a:ahLst/>
              <a:cxnLst>
                <a:cxn ang="0">
                  <a:pos x="1" y="10"/>
                </a:cxn>
                <a:cxn ang="0">
                  <a:pos x="0" y="7"/>
                </a:cxn>
                <a:cxn ang="0">
                  <a:pos x="17" y="0"/>
                </a:cxn>
                <a:cxn ang="0">
                  <a:pos x="19" y="3"/>
                </a:cxn>
                <a:cxn ang="0">
                  <a:pos x="1" y="10"/>
                </a:cxn>
              </a:cxnLst>
              <a:rect l="0" t="0" r="r" b="b"/>
              <a:pathLst>
                <a:path w="19" h="10">
                  <a:moveTo>
                    <a:pt x="1" y="10"/>
                  </a:moveTo>
                  <a:lnTo>
                    <a:pt x="0" y="7"/>
                  </a:lnTo>
                  <a:lnTo>
                    <a:pt x="17" y="0"/>
                  </a:lnTo>
                  <a:lnTo>
                    <a:pt x="19" y="3"/>
                  </a:lnTo>
                  <a:lnTo>
                    <a:pt x="1" y="10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10" name="Freeform 1194"/>
            <p:cNvSpPr>
              <a:spLocks/>
            </p:cNvSpPr>
            <p:nvPr/>
          </p:nvSpPr>
          <p:spPr bwMode="auto">
            <a:xfrm>
              <a:off x="7716059" y="4609657"/>
              <a:ext cx="5392" cy="7027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4" y="1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4" y="4"/>
                </a:cxn>
                <a:cxn ang="0">
                  <a:pos x="3" y="6"/>
                </a:cxn>
                <a:cxn ang="0">
                  <a:pos x="3" y="6"/>
                </a:cxn>
                <a:cxn ang="0">
                  <a:pos x="2" y="7"/>
                </a:cxn>
                <a:cxn ang="0">
                  <a:pos x="2" y="7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3" y="0"/>
                </a:cxn>
              </a:cxnLst>
              <a:rect l="0" t="0" r="r" b="b"/>
              <a:pathLst>
                <a:path w="4" h="7">
                  <a:moveTo>
                    <a:pt x="3" y="0"/>
                  </a:moveTo>
                  <a:lnTo>
                    <a:pt x="4" y="1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4"/>
                  </a:lnTo>
                  <a:lnTo>
                    <a:pt x="3" y="6"/>
                  </a:lnTo>
                  <a:lnTo>
                    <a:pt x="3" y="6"/>
                  </a:lnTo>
                  <a:lnTo>
                    <a:pt x="2" y="7"/>
                  </a:lnTo>
                  <a:lnTo>
                    <a:pt x="2" y="7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11" name="Freeform 1195"/>
            <p:cNvSpPr>
              <a:spLocks/>
            </p:cNvSpPr>
            <p:nvPr/>
          </p:nvSpPr>
          <p:spPr bwMode="auto">
            <a:xfrm>
              <a:off x="7716059" y="4609657"/>
              <a:ext cx="5392" cy="7027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4" y="1"/>
                </a:cxn>
                <a:cxn ang="0">
                  <a:pos x="4" y="3"/>
                </a:cxn>
                <a:cxn ang="0">
                  <a:pos x="4" y="4"/>
                </a:cxn>
                <a:cxn ang="0">
                  <a:pos x="3" y="6"/>
                </a:cxn>
                <a:cxn ang="0">
                  <a:pos x="2" y="7"/>
                </a:cxn>
                <a:cxn ang="0">
                  <a:pos x="0" y="4"/>
                </a:cxn>
                <a:cxn ang="0">
                  <a:pos x="0" y="3"/>
                </a:cxn>
                <a:cxn ang="0">
                  <a:pos x="3" y="0"/>
                </a:cxn>
              </a:cxnLst>
              <a:rect l="0" t="0" r="r" b="b"/>
              <a:pathLst>
                <a:path w="4" h="7">
                  <a:moveTo>
                    <a:pt x="3" y="0"/>
                  </a:moveTo>
                  <a:lnTo>
                    <a:pt x="4" y="1"/>
                  </a:lnTo>
                  <a:lnTo>
                    <a:pt x="4" y="3"/>
                  </a:lnTo>
                  <a:lnTo>
                    <a:pt x="4" y="4"/>
                  </a:lnTo>
                  <a:lnTo>
                    <a:pt x="3" y="6"/>
                  </a:lnTo>
                  <a:lnTo>
                    <a:pt x="2" y="7"/>
                  </a:lnTo>
                  <a:lnTo>
                    <a:pt x="0" y="4"/>
                  </a:lnTo>
                  <a:lnTo>
                    <a:pt x="0" y="3"/>
                  </a:lnTo>
                  <a:lnTo>
                    <a:pt x="3" y="0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12" name="Freeform 1196"/>
            <p:cNvSpPr>
              <a:spLocks/>
            </p:cNvSpPr>
            <p:nvPr/>
          </p:nvSpPr>
          <p:spPr bwMode="auto">
            <a:xfrm>
              <a:off x="7628447" y="4443016"/>
              <a:ext cx="91656" cy="167644"/>
            </a:xfrm>
            <a:custGeom>
              <a:avLst/>
              <a:gdLst/>
              <a:ahLst/>
              <a:cxnLst>
                <a:cxn ang="0">
                  <a:pos x="71" y="167"/>
                </a:cxn>
                <a:cxn ang="0">
                  <a:pos x="0" y="2"/>
                </a:cxn>
                <a:cxn ang="0">
                  <a:pos x="5" y="0"/>
                </a:cxn>
                <a:cxn ang="0">
                  <a:pos x="74" y="166"/>
                </a:cxn>
                <a:cxn ang="0">
                  <a:pos x="71" y="167"/>
                </a:cxn>
              </a:cxnLst>
              <a:rect l="0" t="0" r="r" b="b"/>
              <a:pathLst>
                <a:path w="74" h="167">
                  <a:moveTo>
                    <a:pt x="71" y="167"/>
                  </a:moveTo>
                  <a:lnTo>
                    <a:pt x="0" y="2"/>
                  </a:lnTo>
                  <a:lnTo>
                    <a:pt x="5" y="0"/>
                  </a:lnTo>
                  <a:lnTo>
                    <a:pt x="74" y="166"/>
                  </a:lnTo>
                  <a:lnTo>
                    <a:pt x="71" y="167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13" name="Freeform 1197"/>
            <p:cNvSpPr>
              <a:spLocks/>
            </p:cNvSpPr>
            <p:nvPr/>
          </p:nvSpPr>
          <p:spPr bwMode="auto">
            <a:xfrm>
              <a:off x="7628447" y="4443016"/>
              <a:ext cx="91656" cy="167644"/>
            </a:xfrm>
            <a:custGeom>
              <a:avLst/>
              <a:gdLst/>
              <a:ahLst/>
              <a:cxnLst>
                <a:cxn ang="0">
                  <a:pos x="71" y="167"/>
                </a:cxn>
                <a:cxn ang="0">
                  <a:pos x="0" y="2"/>
                </a:cxn>
                <a:cxn ang="0">
                  <a:pos x="5" y="0"/>
                </a:cxn>
                <a:cxn ang="0">
                  <a:pos x="74" y="166"/>
                </a:cxn>
                <a:cxn ang="0">
                  <a:pos x="71" y="167"/>
                </a:cxn>
              </a:cxnLst>
              <a:rect l="0" t="0" r="r" b="b"/>
              <a:pathLst>
                <a:path w="74" h="167">
                  <a:moveTo>
                    <a:pt x="71" y="167"/>
                  </a:moveTo>
                  <a:lnTo>
                    <a:pt x="0" y="2"/>
                  </a:lnTo>
                  <a:lnTo>
                    <a:pt x="5" y="0"/>
                  </a:lnTo>
                  <a:lnTo>
                    <a:pt x="74" y="166"/>
                  </a:lnTo>
                  <a:lnTo>
                    <a:pt x="71" y="167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14" name="Freeform 1198"/>
            <p:cNvSpPr>
              <a:spLocks/>
            </p:cNvSpPr>
            <p:nvPr/>
          </p:nvSpPr>
          <p:spPr bwMode="auto">
            <a:xfrm>
              <a:off x="7601489" y="4453055"/>
              <a:ext cx="91656" cy="167644"/>
            </a:xfrm>
            <a:custGeom>
              <a:avLst/>
              <a:gdLst/>
              <a:ahLst/>
              <a:cxnLst>
                <a:cxn ang="0">
                  <a:pos x="71" y="167"/>
                </a:cxn>
                <a:cxn ang="0">
                  <a:pos x="0" y="2"/>
                </a:cxn>
                <a:cxn ang="0">
                  <a:pos x="3" y="0"/>
                </a:cxn>
                <a:cxn ang="0">
                  <a:pos x="73" y="166"/>
                </a:cxn>
                <a:cxn ang="0">
                  <a:pos x="71" y="167"/>
                </a:cxn>
              </a:cxnLst>
              <a:rect l="0" t="0" r="r" b="b"/>
              <a:pathLst>
                <a:path w="73" h="167">
                  <a:moveTo>
                    <a:pt x="71" y="167"/>
                  </a:moveTo>
                  <a:lnTo>
                    <a:pt x="0" y="2"/>
                  </a:lnTo>
                  <a:lnTo>
                    <a:pt x="3" y="0"/>
                  </a:lnTo>
                  <a:lnTo>
                    <a:pt x="73" y="166"/>
                  </a:lnTo>
                  <a:lnTo>
                    <a:pt x="71" y="167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15" name="Freeform 1199"/>
            <p:cNvSpPr>
              <a:spLocks/>
            </p:cNvSpPr>
            <p:nvPr/>
          </p:nvSpPr>
          <p:spPr bwMode="auto">
            <a:xfrm>
              <a:off x="7601489" y="4453055"/>
              <a:ext cx="91656" cy="167644"/>
            </a:xfrm>
            <a:custGeom>
              <a:avLst/>
              <a:gdLst/>
              <a:ahLst/>
              <a:cxnLst>
                <a:cxn ang="0">
                  <a:pos x="71" y="167"/>
                </a:cxn>
                <a:cxn ang="0">
                  <a:pos x="0" y="2"/>
                </a:cxn>
                <a:cxn ang="0">
                  <a:pos x="3" y="0"/>
                </a:cxn>
                <a:cxn ang="0">
                  <a:pos x="73" y="166"/>
                </a:cxn>
                <a:cxn ang="0">
                  <a:pos x="71" y="167"/>
                </a:cxn>
              </a:cxnLst>
              <a:rect l="0" t="0" r="r" b="b"/>
              <a:pathLst>
                <a:path w="73" h="167">
                  <a:moveTo>
                    <a:pt x="71" y="167"/>
                  </a:moveTo>
                  <a:lnTo>
                    <a:pt x="0" y="2"/>
                  </a:lnTo>
                  <a:lnTo>
                    <a:pt x="3" y="0"/>
                  </a:lnTo>
                  <a:lnTo>
                    <a:pt x="73" y="166"/>
                  </a:lnTo>
                  <a:lnTo>
                    <a:pt x="71" y="167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16" name="Freeform 1200"/>
            <p:cNvSpPr>
              <a:spLocks/>
            </p:cNvSpPr>
            <p:nvPr/>
          </p:nvSpPr>
          <p:spPr bwMode="auto">
            <a:xfrm>
              <a:off x="7690449" y="4619695"/>
              <a:ext cx="5392" cy="4015"/>
            </a:xfrm>
            <a:custGeom>
              <a:avLst/>
              <a:gdLst/>
              <a:ahLst/>
              <a:cxnLst>
                <a:cxn ang="0">
                  <a:pos x="5" y="4"/>
                </a:cxn>
                <a:cxn ang="0">
                  <a:pos x="5" y="4"/>
                </a:cxn>
                <a:cxn ang="0">
                  <a:pos x="4" y="4"/>
                </a:cxn>
                <a:cxn ang="0">
                  <a:pos x="2" y="4"/>
                </a:cxn>
                <a:cxn ang="0">
                  <a:pos x="1" y="4"/>
                </a:cxn>
                <a:cxn ang="0">
                  <a:pos x="1" y="4"/>
                </a:cxn>
                <a:cxn ang="0">
                  <a:pos x="1" y="3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1"/>
                </a:cxn>
                <a:cxn ang="0">
                  <a:pos x="4" y="1"/>
                </a:cxn>
                <a:cxn ang="0">
                  <a:pos x="4" y="1"/>
                </a:cxn>
                <a:cxn ang="0">
                  <a:pos x="4" y="1"/>
                </a:cxn>
                <a:cxn ang="0">
                  <a:pos x="5" y="4"/>
                </a:cxn>
              </a:cxnLst>
              <a:rect l="0" t="0" r="r" b="b"/>
              <a:pathLst>
                <a:path w="5" h="4">
                  <a:moveTo>
                    <a:pt x="5" y="4"/>
                  </a:moveTo>
                  <a:lnTo>
                    <a:pt x="5" y="4"/>
                  </a:lnTo>
                  <a:lnTo>
                    <a:pt x="4" y="4"/>
                  </a:lnTo>
                  <a:lnTo>
                    <a:pt x="2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5" y="4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17" name="Freeform 1201"/>
            <p:cNvSpPr>
              <a:spLocks/>
            </p:cNvSpPr>
            <p:nvPr/>
          </p:nvSpPr>
          <p:spPr bwMode="auto">
            <a:xfrm>
              <a:off x="7690449" y="4619695"/>
              <a:ext cx="5392" cy="4015"/>
            </a:xfrm>
            <a:custGeom>
              <a:avLst/>
              <a:gdLst/>
              <a:ahLst/>
              <a:cxnLst>
                <a:cxn ang="0">
                  <a:pos x="5" y="4"/>
                </a:cxn>
                <a:cxn ang="0">
                  <a:pos x="4" y="4"/>
                </a:cxn>
                <a:cxn ang="0">
                  <a:pos x="2" y="4"/>
                </a:cxn>
                <a:cxn ang="0">
                  <a:pos x="1" y="4"/>
                </a:cxn>
                <a:cxn ang="0">
                  <a:pos x="1" y="3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2" y="1"/>
                </a:cxn>
                <a:cxn ang="0">
                  <a:pos x="4" y="1"/>
                </a:cxn>
                <a:cxn ang="0">
                  <a:pos x="5" y="4"/>
                </a:cxn>
              </a:cxnLst>
              <a:rect l="0" t="0" r="r" b="b"/>
              <a:pathLst>
                <a:path w="5" h="4">
                  <a:moveTo>
                    <a:pt x="5" y="4"/>
                  </a:moveTo>
                  <a:lnTo>
                    <a:pt x="4" y="4"/>
                  </a:lnTo>
                  <a:lnTo>
                    <a:pt x="2" y="4"/>
                  </a:lnTo>
                  <a:lnTo>
                    <a:pt x="1" y="4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2" y="1"/>
                  </a:lnTo>
                  <a:lnTo>
                    <a:pt x="4" y="1"/>
                  </a:lnTo>
                  <a:lnTo>
                    <a:pt x="5" y="4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18" name="Freeform 1202"/>
            <p:cNvSpPr>
              <a:spLocks/>
            </p:cNvSpPr>
            <p:nvPr/>
          </p:nvSpPr>
          <p:spPr bwMode="auto">
            <a:xfrm>
              <a:off x="7643274" y="4428962"/>
              <a:ext cx="115917" cy="180695"/>
            </a:xfrm>
            <a:custGeom>
              <a:avLst/>
              <a:gdLst/>
              <a:ahLst/>
              <a:cxnLst>
                <a:cxn ang="0">
                  <a:pos x="75" y="179"/>
                </a:cxn>
                <a:cxn ang="0">
                  <a:pos x="92" y="171"/>
                </a:cxn>
                <a:cxn ang="0">
                  <a:pos x="92" y="171"/>
                </a:cxn>
                <a:cxn ang="0">
                  <a:pos x="92" y="171"/>
                </a:cxn>
                <a:cxn ang="0">
                  <a:pos x="92" y="171"/>
                </a:cxn>
                <a:cxn ang="0">
                  <a:pos x="94" y="170"/>
                </a:cxn>
                <a:cxn ang="0">
                  <a:pos x="94" y="170"/>
                </a:cxn>
                <a:cxn ang="0">
                  <a:pos x="92" y="168"/>
                </a:cxn>
                <a:cxn ang="0">
                  <a:pos x="92" y="167"/>
                </a:cxn>
                <a:cxn ang="0">
                  <a:pos x="23" y="1"/>
                </a:cxn>
                <a:cxn ang="0">
                  <a:pos x="22" y="1"/>
                </a:cxn>
                <a:cxn ang="0">
                  <a:pos x="22" y="1"/>
                </a:cxn>
                <a:cxn ang="0">
                  <a:pos x="22" y="0"/>
                </a:cxn>
                <a:cxn ang="0">
                  <a:pos x="20" y="0"/>
                </a:cxn>
                <a:cxn ang="0">
                  <a:pos x="20" y="0"/>
                </a:cxn>
                <a:cxn ang="0">
                  <a:pos x="20" y="0"/>
                </a:cxn>
                <a:cxn ang="0">
                  <a:pos x="20" y="0"/>
                </a:cxn>
                <a:cxn ang="0">
                  <a:pos x="19" y="0"/>
                </a:cxn>
                <a:cxn ang="0">
                  <a:pos x="1" y="7"/>
                </a:cxn>
                <a:cxn ang="0">
                  <a:pos x="1" y="8"/>
                </a:cxn>
                <a:cxn ang="0">
                  <a:pos x="0" y="8"/>
                </a:cxn>
                <a:cxn ang="0">
                  <a:pos x="0" y="8"/>
                </a:cxn>
                <a:cxn ang="0">
                  <a:pos x="0" y="8"/>
                </a:cxn>
                <a:cxn ang="0">
                  <a:pos x="0" y="10"/>
                </a:cxn>
                <a:cxn ang="0">
                  <a:pos x="0" y="10"/>
                </a:cxn>
                <a:cxn ang="0">
                  <a:pos x="0" y="11"/>
                </a:cxn>
                <a:cxn ang="0">
                  <a:pos x="0" y="11"/>
                </a:cxn>
                <a:cxn ang="0">
                  <a:pos x="71" y="177"/>
                </a:cxn>
                <a:cxn ang="0">
                  <a:pos x="71" y="179"/>
                </a:cxn>
                <a:cxn ang="0">
                  <a:pos x="72" y="179"/>
                </a:cxn>
                <a:cxn ang="0">
                  <a:pos x="72" y="179"/>
                </a:cxn>
                <a:cxn ang="0">
                  <a:pos x="72" y="180"/>
                </a:cxn>
                <a:cxn ang="0">
                  <a:pos x="74" y="180"/>
                </a:cxn>
                <a:cxn ang="0">
                  <a:pos x="74" y="180"/>
                </a:cxn>
                <a:cxn ang="0">
                  <a:pos x="75" y="179"/>
                </a:cxn>
              </a:cxnLst>
              <a:rect l="0" t="0" r="r" b="b"/>
              <a:pathLst>
                <a:path w="94" h="180">
                  <a:moveTo>
                    <a:pt x="75" y="179"/>
                  </a:moveTo>
                  <a:lnTo>
                    <a:pt x="92" y="171"/>
                  </a:lnTo>
                  <a:lnTo>
                    <a:pt x="92" y="171"/>
                  </a:lnTo>
                  <a:lnTo>
                    <a:pt x="92" y="171"/>
                  </a:lnTo>
                  <a:lnTo>
                    <a:pt x="92" y="171"/>
                  </a:lnTo>
                  <a:lnTo>
                    <a:pt x="94" y="170"/>
                  </a:lnTo>
                  <a:lnTo>
                    <a:pt x="94" y="170"/>
                  </a:lnTo>
                  <a:lnTo>
                    <a:pt x="92" y="168"/>
                  </a:lnTo>
                  <a:lnTo>
                    <a:pt x="92" y="167"/>
                  </a:lnTo>
                  <a:lnTo>
                    <a:pt x="23" y="1"/>
                  </a:lnTo>
                  <a:lnTo>
                    <a:pt x="22" y="1"/>
                  </a:lnTo>
                  <a:lnTo>
                    <a:pt x="22" y="1"/>
                  </a:lnTo>
                  <a:lnTo>
                    <a:pt x="22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19" y="0"/>
                  </a:lnTo>
                  <a:lnTo>
                    <a:pt x="1" y="7"/>
                  </a:lnTo>
                  <a:lnTo>
                    <a:pt x="1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71" y="177"/>
                  </a:lnTo>
                  <a:lnTo>
                    <a:pt x="71" y="179"/>
                  </a:lnTo>
                  <a:lnTo>
                    <a:pt x="72" y="179"/>
                  </a:lnTo>
                  <a:lnTo>
                    <a:pt x="72" y="179"/>
                  </a:lnTo>
                  <a:lnTo>
                    <a:pt x="72" y="180"/>
                  </a:lnTo>
                  <a:lnTo>
                    <a:pt x="74" y="180"/>
                  </a:lnTo>
                  <a:lnTo>
                    <a:pt x="74" y="180"/>
                  </a:lnTo>
                  <a:lnTo>
                    <a:pt x="75" y="179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19" name="Freeform 1203"/>
            <p:cNvSpPr>
              <a:spLocks/>
            </p:cNvSpPr>
            <p:nvPr/>
          </p:nvSpPr>
          <p:spPr bwMode="auto">
            <a:xfrm>
              <a:off x="7643274" y="4428962"/>
              <a:ext cx="115917" cy="180695"/>
            </a:xfrm>
            <a:custGeom>
              <a:avLst/>
              <a:gdLst/>
              <a:ahLst/>
              <a:cxnLst>
                <a:cxn ang="0">
                  <a:pos x="75" y="179"/>
                </a:cxn>
                <a:cxn ang="0">
                  <a:pos x="92" y="171"/>
                </a:cxn>
                <a:cxn ang="0">
                  <a:pos x="94" y="170"/>
                </a:cxn>
                <a:cxn ang="0">
                  <a:pos x="92" y="168"/>
                </a:cxn>
                <a:cxn ang="0">
                  <a:pos x="92" y="167"/>
                </a:cxn>
                <a:cxn ang="0">
                  <a:pos x="23" y="1"/>
                </a:cxn>
                <a:cxn ang="0">
                  <a:pos x="22" y="1"/>
                </a:cxn>
                <a:cxn ang="0">
                  <a:pos x="22" y="0"/>
                </a:cxn>
                <a:cxn ang="0">
                  <a:pos x="20" y="0"/>
                </a:cxn>
                <a:cxn ang="0">
                  <a:pos x="19" y="0"/>
                </a:cxn>
                <a:cxn ang="0">
                  <a:pos x="1" y="7"/>
                </a:cxn>
                <a:cxn ang="0">
                  <a:pos x="1" y="8"/>
                </a:cxn>
                <a:cxn ang="0">
                  <a:pos x="0" y="8"/>
                </a:cxn>
                <a:cxn ang="0">
                  <a:pos x="0" y="10"/>
                </a:cxn>
                <a:cxn ang="0">
                  <a:pos x="0" y="11"/>
                </a:cxn>
                <a:cxn ang="0">
                  <a:pos x="71" y="177"/>
                </a:cxn>
                <a:cxn ang="0">
                  <a:pos x="71" y="179"/>
                </a:cxn>
                <a:cxn ang="0">
                  <a:pos x="72" y="179"/>
                </a:cxn>
                <a:cxn ang="0">
                  <a:pos x="72" y="180"/>
                </a:cxn>
                <a:cxn ang="0">
                  <a:pos x="74" y="180"/>
                </a:cxn>
                <a:cxn ang="0">
                  <a:pos x="75" y="179"/>
                </a:cxn>
              </a:cxnLst>
              <a:rect l="0" t="0" r="r" b="b"/>
              <a:pathLst>
                <a:path w="94" h="180">
                  <a:moveTo>
                    <a:pt x="75" y="179"/>
                  </a:moveTo>
                  <a:lnTo>
                    <a:pt x="92" y="171"/>
                  </a:lnTo>
                  <a:lnTo>
                    <a:pt x="94" y="170"/>
                  </a:lnTo>
                  <a:lnTo>
                    <a:pt x="92" y="168"/>
                  </a:lnTo>
                  <a:lnTo>
                    <a:pt x="92" y="167"/>
                  </a:lnTo>
                  <a:lnTo>
                    <a:pt x="23" y="1"/>
                  </a:lnTo>
                  <a:lnTo>
                    <a:pt x="22" y="1"/>
                  </a:lnTo>
                  <a:lnTo>
                    <a:pt x="22" y="0"/>
                  </a:lnTo>
                  <a:lnTo>
                    <a:pt x="20" y="0"/>
                  </a:lnTo>
                  <a:lnTo>
                    <a:pt x="19" y="0"/>
                  </a:lnTo>
                  <a:lnTo>
                    <a:pt x="1" y="7"/>
                  </a:lnTo>
                  <a:lnTo>
                    <a:pt x="1" y="8"/>
                  </a:lnTo>
                  <a:lnTo>
                    <a:pt x="0" y="8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71" y="177"/>
                  </a:lnTo>
                  <a:lnTo>
                    <a:pt x="71" y="179"/>
                  </a:lnTo>
                  <a:lnTo>
                    <a:pt x="72" y="179"/>
                  </a:lnTo>
                  <a:lnTo>
                    <a:pt x="72" y="180"/>
                  </a:lnTo>
                  <a:lnTo>
                    <a:pt x="74" y="180"/>
                  </a:lnTo>
                  <a:lnTo>
                    <a:pt x="75" y="179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20" name="Freeform 1204"/>
            <p:cNvSpPr>
              <a:spLocks/>
            </p:cNvSpPr>
            <p:nvPr/>
          </p:nvSpPr>
          <p:spPr bwMode="auto">
            <a:xfrm>
              <a:off x="7734929" y="4600622"/>
              <a:ext cx="22913" cy="10039"/>
            </a:xfrm>
            <a:custGeom>
              <a:avLst/>
              <a:gdLst/>
              <a:ahLst/>
              <a:cxnLst>
                <a:cxn ang="0">
                  <a:pos x="1" y="10"/>
                </a:cxn>
                <a:cxn ang="0">
                  <a:pos x="0" y="6"/>
                </a:cxn>
                <a:cxn ang="0">
                  <a:pos x="17" y="0"/>
                </a:cxn>
                <a:cxn ang="0">
                  <a:pos x="18" y="3"/>
                </a:cxn>
                <a:cxn ang="0">
                  <a:pos x="1" y="10"/>
                </a:cxn>
              </a:cxnLst>
              <a:rect l="0" t="0" r="r" b="b"/>
              <a:pathLst>
                <a:path w="18" h="10">
                  <a:moveTo>
                    <a:pt x="1" y="10"/>
                  </a:moveTo>
                  <a:lnTo>
                    <a:pt x="0" y="6"/>
                  </a:lnTo>
                  <a:lnTo>
                    <a:pt x="17" y="0"/>
                  </a:lnTo>
                  <a:lnTo>
                    <a:pt x="18" y="3"/>
                  </a:lnTo>
                  <a:lnTo>
                    <a:pt x="1" y="10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21" name="Freeform 1205"/>
            <p:cNvSpPr>
              <a:spLocks/>
            </p:cNvSpPr>
            <p:nvPr/>
          </p:nvSpPr>
          <p:spPr bwMode="auto">
            <a:xfrm>
              <a:off x="7734929" y="4600622"/>
              <a:ext cx="22913" cy="10039"/>
            </a:xfrm>
            <a:custGeom>
              <a:avLst/>
              <a:gdLst/>
              <a:ahLst/>
              <a:cxnLst>
                <a:cxn ang="0">
                  <a:pos x="1" y="10"/>
                </a:cxn>
                <a:cxn ang="0">
                  <a:pos x="0" y="6"/>
                </a:cxn>
                <a:cxn ang="0">
                  <a:pos x="17" y="0"/>
                </a:cxn>
                <a:cxn ang="0">
                  <a:pos x="18" y="3"/>
                </a:cxn>
                <a:cxn ang="0">
                  <a:pos x="1" y="10"/>
                </a:cxn>
              </a:cxnLst>
              <a:rect l="0" t="0" r="r" b="b"/>
              <a:pathLst>
                <a:path w="18" h="10">
                  <a:moveTo>
                    <a:pt x="1" y="10"/>
                  </a:moveTo>
                  <a:lnTo>
                    <a:pt x="0" y="6"/>
                  </a:lnTo>
                  <a:lnTo>
                    <a:pt x="17" y="0"/>
                  </a:lnTo>
                  <a:lnTo>
                    <a:pt x="18" y="3"/>
                  </a:lnTo>
                  <a:lnTo>
                    <a:pt x="1" y="10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22" name="Freeform 1206"/>
            <p:cNvSpPr>
              <a:spLocks/>
            </p:cNvSpPr>
            <p:nvPr/>
          </p:nvSpPr>
          <p:spPr bwMode="auto">
            <a:xfrm>
              <a:off x="7756495" y="4596606"/>
              <a:ext cx="4043" cy="7027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" y="1"/>
                </a:cxn>
                <a:cxn ang="0">
                  <a:pos x="4" y="1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4" y="4"/>
                </a:cxn>
                <a:cxn ang="0">
                  <a:pos x="3" y="6"/>
                </a:cxn>
                <a:cxn ang="0">
                  <a:pos x="3" y="6"/>
                </a:cxn>
                <a:cxn ang="0">
                  <a:pos x="1" y="7"/>
                </a:cxn>
                <a:cxn ang="0">
                  <a:pos x="0" y="4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4" y="0"/>
                </a:cxn>
              </a:cxnLst>
              <a:rect l="0" t="0" r="r" b="b"/>
              <a:pathLst>
                <a:path w="4" h="7">
                  <a:moveTo>
                    <a:pt x="4" y="0"/>
                  </a:moveTo>
                  <a:lnTo>
                    <a:pt x="4" y="1"/>
                  </a:lnTo>
                  <a:lnTo>
                    <a:pt x="4" y="1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4"/>
                  </a:lnTo>
                  <a:lnTo>
                    <a:pt x="3" y="6"/>
                  </a:lnTo>
                  <a:lnTo>
                    <a:pt x="3" y="6"/>
                  </a:lnTo>
                  <a:lnTo>
                    <a:pt x="1" y="7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1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23" name="Freeform 1207"/>
            <p:cNvSpPr>
              <a:spLocks/>
            </p:cNvSpPr>
            <p:nvPr/>
          </p:nvSpPr>
          <p:spPr bwMode="auto">
            <a:xfrm>
              <a:off x="7756495" y="4596606"/>
              <a:ext cx="4043" cy="7027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" y="1"/>
                </a:cxn>
                <a:cxn ang="0">
                  <a:pos x="4" y="3"/>
                </a:cxn>
                <a:cxn ang="0">
                  <a:pos x="4" y="4"/>
                </a:cxn>
                <a:cxn ang="0">
                  <a:pos x="3" y="6"/>
                </a:cxn>
                <a:cxn ang="0">
                  <a:pos x="1" y="7"/>
                </a:cxn>
                <a:cxn ang="0">
                  <a:pos x="0" y="4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4" y="0"/>
                </a:cxn>
              </a:cxnLst>
              <a:rect l="0" t="0" r="r" b="b"/>
              <a:pathLst>
                <a:path w="4" h="7">
                  <a:moveTo>
                    <a:pt x="4" y="0"/>
                  </a:moveTo>
                  <a:lnTo>
                    <a:pt x="4" y="1"/>
                  </a:lnTo>
                  <a:lnTo>
                    <a:pt x="4" y="3"/>
                  </a:lnTo>
                  <a:lnTo>
                    <a:pt x="4" y="4"/>
                  </a:lnTo>
                  <a:lnTo>
                    <a:pt x="3" y="6"/>
                  </a:lnTo>
                  <a:lnTo>
                    <a:pt x="1" y="7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1"/>
                  </a:lnTo>
                  <a:lnTo>
                    <a:pt x="4" y="0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24" name="Freeform 1208"/>
            <p:cNvSpPr>
              <a:spLocks/>
            </p:cNvSpPr>
            <p:nvPr/>
          </p:nvSpPr>
          <p:spPr bwMode="auto">
            <a:xfrm>
              <a:off x="7670231" y="4429965"/>
              <a:ext cx="90307" cy="167645"/>
            </a:xfrm>
            <a:custGeom>
              <a:avLst/>
              <a:gdLst/>
              <a:ahLst/>
              <a:cxnLst>
                <a:cxn ang="0">
                  <a:pos x="69" y="167"/>
                </a:cxn>
                <a:cxn ang="0">
                  <a:pos x="0" y="2"/>
                </a:cxn>
                <a:cxn ang="0">
                  <a:pos x="3" y="0"/>
                </a:cxn>
                <a:cxn ang="0">
                  <a:pos x="73" y="166"/>
                </a:cxn>
                <a:cxn ang="0">
                  <a:pos x="69" y="167"/>
                </a:cxn>
              </a:cxnLst>
              <a:rect l="0" t="0" r="r" b="b"/>
              <a:pathLst>
                <a:path w="73" h="167">
                  <a:moveTo>
                    <a:pt x="69" y="167"/>
                  </a:moveTo>
                  <a:lnTo>
                    <a:pt x="0" y="2"/>
                  </a:lnTo>
                  <a:lnTo>
                    <a:pt x="3" y="0"/>
                  </a:lnTo>
                  <a:lnTo>
                    <a:pt x="73" y="166"/>
                  </a:lnTo>
                  <a:lnTo>
                    <a:pt x="69" y="167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25" name="Freeform 1209"/>
            <p:cNvSpPr>
              <a:spLocks/>
            </p:cNvSpPr>
            <p:nvPr/>
          </p:nvSpPr>
          <p:spPr bwMode="auto">
            <a:xfrm>
              <a:off x="7670231" y="4429965"/>
              <a:ext cx="90307" cy="167645"/>
            </a:xfrm>
            <a:custGeom>
              <a:avLst/>
              <a:gdLst/>
              <a:ahLst/>
              <a:cxnLst>
                <a:cxn ang="0">
                  <a:pos x="69" y="167"/>
                </a:cxn>
                <a:cxn ang="0">
                  <a:pos x="0" y="2"/>
                </a:cxn>
                <a:cxn ang="0">
                  <a:pos x="3" y="0"/>
                </a:cxn>
                <a:cxn ang="0">
                  <a:pos x="73" y="166"/>
                </a:cxn>
                <a:cxn ang="0">
                  <a:pos x="69" y="167"/>
                </a:cxn>
              </a:cxnLst>
              <a:rect l="0" t="0" r="r" b="b"/>
              <a:pathLst>
                <a:path w="73" h="167">
                  <a:moveTo>
                    <a:pt x="69" y="167"/>
                  </a:moveTo>
                  <a:lnTo>
                    <a:pt x="0" y="2"/>
                  </a:lnTo>
                  <a:lnTo>
                    <a:pt x="3" y="0"/>
                  </a:lnTo>
                  <a:lnTo>
                    <a:pt x="73" y="166"/>
                  </a:lnTo>
                  <a:lnTo>
                    <a:pt x="69" y="167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26" name="Freeform 1210"/>
            <p:cNvSpPr>
              <a:spLocks/>
            </p:cNvSpPr>
            <p:nvPr/>
          </p:nvSpPr>
          <p:spPr bwMode="auto">
            <a:xfrm>
              <a:off x="7641925" y="4440004"/>
              <a:ext cx="90308" cy="168649"/>
            </a:xfrm>
            <a:custGeom>
              <a:avLst/>
              <a:gdLst/>
              <a:ahLst/>
              <a:cxnLst>
                <a:cxn ang="0">
                  <a:pos x="70" y="168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73" y="166"/>
                </a:cxn>
                <a:cxn ang="0">
                  <a:pos x="70" y="168"/>
                </a:cxn>
              </a:cxnLst>
              <a:rect l="0" t="0" r="r" b="b"/>
              <a:pathLst>
                <a:path w="73" h="168">
                  <a:moveTo>
                    <a:pt x="70" y="168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73" y="166"/>
                  </a:lnTo>
                  <a:lnTo>
                    <a:pt x="70" y="168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27" name="Freeform 1211"/>
            <p:cNvSpPr>
              <a:spLocks/>
            </p:cNvSpPr>
            <p:nvPr/>
          </p:nvSpPr>
          <p:spPr bwMode="auto">
            <a:xfrm>
              <a:off x="7641925" y="4440004"/>
              <a:ext cx="90308" cy="168649"/>
            </a:xfrm>
            <a:custGeom>
              <a:avLst/>
              <a:gdLst/>
              <a:ahLst/>
              <a:cxnLst>
                <a:cxn ang="0">
                  <a:pos x="70" y="168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73" y="166"/>
                </a:cxn>
                <a:cxn ang="0">
                  <a:pos x="70" y="168"/>
                </a:cxn>
              </a:cxnLst>
              <a:rect l="0" t="0" r="r" b="b"/>
              <a:pathLst>
                <a:path w="73" h="168">
                  <a:moveTo>
                    <a:pt x="70" y="168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73" y="166"/>
                  </a:lnTo>
                  <a:lnTo>
                    <a:pt x="70" y="168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28" name="Freeform 1212"/>
            <p:cNvSpPr>
              <a:spLocks/>
            </p:cNvSpPr>
            <p:nvPr/>
          </p:nvSpPr>
          <p:spPr bwMode="auto">
            <a:xfrm>
              <a:off x="7728190" y="4606645"/>
              <a:ext cx="8087" cy="4015"/>
            </a:xfrm>
            <a:custGeom>
              <a:avLst/>
              <a:gdLst/>
              <a:ahLst/>
              <a:cxnLst>
                <a:cxn ang="0">
                  <a:pos x="6" y="4"/>
                </a:cxn>
                <a:cxn ang="0">
                  <a:pos x="5" y="4"/>
                </a:cxn>
                <a:cxn ang="0">
                  <a:pos x="5" y="4"/>
                </a:cxn>
                <a:cxn ang="0">
                  <a:pos x="3" y="4"/>
                </a:cxn>
                <a:cxn ang="0">
                  <a:pos x="3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5" y="0"/>
                </a:cxn>
                <a:cxn ang="0">
                  <a:pos x="5" y="2"/>
                </a:cxn>
                <a:cxn ang="0">
                  <a:pos x="5" y="0"/>
                </a:cxn>
                <a:cxn ang="0">
                  <a:pos x="6" y="4"/>
                </a:cxn>
              </a:cxnLst>
              <a:rect l="0" t="0" r="r" b="b"/>
              <a:pathLst>
                <a:path w="6" h="4">
                  <a:moveTo>
                    <a:pt x="6" y="4"/>
                  </a:moveTo>
                  <a:lnTo>
                    <a:pt x="5" y="4"/>
                  </a:lnTo>
                  <a:lnTo>
                    <a:pt x="5" y="4"/>
                  </a:lnTo>
                  <a:lnTo>
                    <a:pt x="3" y="4"/>
                  </a:lnTo>
                  <a:lnTo>
                    <a:pt x="3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0" y="2"/>
                  </a:lnTo>
                  <a:lnTo>
                    <a:pt x="0" y="2"/>
                  </a:lnTo>
                  <a:lnTo>
                    <a:pt x="3" y="0"/>
                  </a:lnTo>
                  <a:lnTo>
                    <a:pt x="3" y="0"/>
                  </a:lnTo>
                  <a:lnTo>
                    <a:pt x="5" y="0"/>
                  </a:lnTo>
                  <a:lnTo>
                    <a:pt x="5" y="2"/>
                  </a:lnTo>
                  <a:lnTo>
                    <a:pt x="5" y="0"/>
                  </a:lnTo>
                  <a:lnTo>
                    <a:pt x="6" y="4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29" name="Freeform 1213"/>
            <p:cNvSpPr>
              <a:spLocks/>
            </p:cNvSpPr>
            <p:nvPr/>
          </p:nvSpPr>
          <p:spPr bwMode="auto">
            <a:xfrm>
              <a:off x="7728190" y="4606645"/>
              <a:ext cx="8087" cy="4015"/>
            </a:xfrm>
            <a:custGeom>
              <a:avLst/>
              <a:gdLst/>
              <a:ahLst/>
              <a:cxnLst>
                <a:cxn ang="0">
                  <a:pos x="6" y="4"/>
                </a:cxn>
                <a:cxn ang="0">
                  <a:pos x="5" y="4"/>
                </a:cxn>
                <a:cxn ang="0">
                  <a:pos x="3" y="4"/>
                </a:cxn>
                <a:cxn ang="0">
                  <a:pos x="3" y="3"/>
                </a:cxn>
                <a:cxn ang="0">
                  <a:pos x="2" y="3"/>
                </a:cxn>
                <a:cxn ang="0">
                  <a:pos x="0" y="2"/>
                </a:cxn>
                <a:cxn ang="0">
                  <a:pos x="3" y="0"/>
                </a:cxn>
                <a:cxn ang="0">
                  <a:pos x="5" y="0"/>
                </a:cxn>
                <a:cxn ang="0">
                  <a:pos x="5" y="2"/>
                </a:cxn>
                <a:cxn ang="0">
                  <a:pos x="5" y="0"/>
                </a:cxn>
                <a:cxn ang="0">
                  <a:pos x="6" y="4"/>
                </a:cxn>
              </a:cxnLst>
              <a:rect l="0" t="0" r="r" b="b"/>
              <a:pathLst>
                <a:path w="6" h="4">
                  <a:moveTo>
                    <a:pt x="6" y="4"/>
                  </a:moveTo>
                  <a:lnTo>
                    <a:pt x="5" y="4"/>
                  </a:lnTo>
                  <a:lnTo>
                    <a:pt x="3" y="4"/>
                  </a:lnTo>
                  <a:lnTo>
                    <a:pt x="3" y="3"/>
                  </a:lnTo>
                  <a:lnTo>
                    <a:pt x="2" y="3"/>
                  </a:lnTo>
                  <a:lnTo>
                    <a:pt x="0" y="2"/>
                  </a:lnTo>
                  <a:lnTo>
                    <a:pt x="3" y="0"/>
                  </a:lnTo>
                  <a:lnTo>
                    <a:pt x="5" y="0"/>
                  </a:lnTo>
                  <a:lnTo>
                    <a:pt x="5" y="2"/>
                  </a:lnTo>
                  <a:lnTo>
                    <a:pt x="5" y="0"/>
                  </a:lnTo>
                  <a:lnTo>
                    <a:pt x="6" y="4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30" name="Freeform 1214"/>
            <p:cNvSpPr>
              <a:spLocks/>
            </p:cNvSpPr>
            <p:nvPr/>
          </p:nvSpPr>
          <p:spPr bwMode="auto">
            <a:xfrm>
              <a:off x="7679666" y="4415911"/>
              <a:ext cx="117266" cy="180695"/>
            </a:xfrm>
            <a:custGeom>
              <a:avLst/>
              <a:gdLst/>
              <a:ahLst/>
              <a:cxnLst>
                <a:cxn ang="0">
                  <a:pos x="75" y="179"/>
                </a:cxn>
                <a:cxn ang="0">
                  <a:pos x="93" y="171"/>
                </a:cxn>
                <a:cxn ang="0">
                  <a:pos x="94" y="171"/>
                </a:cxn>
                <a:cxn ang="0">
                  <a:pos x="94" y="171"/>
                </a:cxn>
                <a:cxn ang="0">
                  <a:pos x="94" y="171"/>
                </a:cxn>
                <a:cxn ang="0">
                  <a:pos x="94" y="170"/>
                </a:cxn>
                <a:cxn ang="0">
                  <a:pos x="94" y="170"/>
                </a:cxn>
                <a:cxn ang="0">
                  <a:pos x="94" y="170"/>
                </a:cxn>
                <a:cxn ang="0">
                  <a:pos x="94" y="168"/>
                </a:cxn>
                <a:cxn ang="0">
                  <a:pos x="94" y="168"/>
                </a:cxn>
                <a:cxn ang="0">
                  <a:pos x="23" y="1"/>
                </a:cxn>
                <a:cxn ang="0">
                  <a:pos x="23" y="1"/>
                </a:cxn>
                <a:cxn ang="0">
                  <a:pos x="23" y="1"/>
                </a:cxn>
                <a:cxn ang="0">
                  <a:pos x="22" y="0"/>
                </a:cxn>
                <a:cxn ang="0">
                  <a:pos x="22" y="0"/>
                </a:cxn>
                <a:cxn ang="0">
                  <a:pos x="20" y="0"/>
                </a:cxn>
                <a:cxn ang="0">
                  <a:pos x="20" y="0"/>
                </a:cxn>
                <a:cxn ang="0">
                  <a:pos x="19" y="0"/>
                </a:cxn>
                <a:cxn ang="0">
                  <a:pos x="2" y="7"/>
                </a:cxn>
                <a:cxn ang="0">
                  <a:pos x="2" y="8"/>
                </a:cxn>
                <a:cxn ang="0">
                  <a:pos x="2" y="8"/>
                </a:cxn>
                <a:cxn ang="0">
                  <a:pos x="0" y="8"/>
                </a:cxn>
                <a:cxn ang="0">
                  <a:pos x="2" y="10"/>
                </a:cxn>
                <a:cxn ang="0">
                  <a:pos x="0" y="10"/>
                </a:cxn>
                <a:cxn ang="0">
                  <a:pos x="0" y="11"/>
                </a:cxn>
                <a:cxn ang="0">
                  <a:pos x="2" y="11"/>
                </a:cxn>
                <a:cxn ang="0">
                  <a:pos x="72" y="177"/>
                </a:cxn>
                <a:cxn ang="0">
                  <a:pos x="72" y="179"/>
                </a:cxn>
                <a:cxn ang="0">
                  <a:pos x="72" y="179"/>
                </a:cxn>
                <a:cxn ang="0">
                  <a:pos x="72" y="179"/>
                </a:cxn>
                <a:cxn ang="0">
                  <a:pos x="74" y="180"/>
                </a:cxn>
                <a:cxn ang="0">
                  <a:pos x="74" y="179"/>
                </a:cxn>
                <a:cxn ang="0">
                  <a:pos x="74" y="180"/>
                </a:cxn>
                <a:cxn ang="0">
                  <a:pos x="75" y="180"/>
                </a:cxn>
                <a:cxn ang="0">
                  <a:pos x="75" y="179"/>
                </a:cxn>
              </a:cxnLst>
              <a:rect l="0" t="0" r="r" b="b"/>
              <a:pathLst>
                <a:path w="94" h="180">
                  <a:moveTo>
                    <a:pt x="75" y="179"/>
                  </a:moveTo>
                  <a:lnTo>
                    <a:pt x="93" y="171"/>
                  </a:lnTo>
                  <a:lnTo>
                    <a:pt x="94" y="171"/>
                  </a:lnTo>
                  <a:lnTo>
                    <a:pt x="94" y="171"/>
                  </a:lnTo>
                  <a:lnTo>
                    <a:pt x="94" y="171"/>
                  </a:lnTo>
                  <a:lnTo>
                    <a:pt x="94" y="170"/>
                  </a:lnTo>
                  <a:lnTo>
                    <a:pt x="94" y="170"/>
                  </a:lnTo>
                  <a:lnTo>
                    <a:pt x="94" y="170"/>
                  </a:lnTo>
                  <a:lnTo>
                    <a:pt x="94" y="168"/>
                  </a:lnTo>
                  <a:lnTo>
                    <a:pt x="94" y="168"/>
                  </a:lnTo>
                  <a:lnTo>
                    <a:pt x="23" y="1"/>
                  </a:lnTo>
                  <a:lnTo>
                    <a:pt x="23" y="1"/>
                  </a:lnTo>
                  <a:lnTo>
                    <a:pt x="23" y="1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19" y="0"/>
                  </a:lnTo>
                  <a:lnTo>
                    <a:pt x="2" y="7"/>
                  </a:lnTo>
                  <a:lnTo>
                    <a:pt x="2" y="8"/>
                  </a:lnTo>
                  <a:lnTo>
                    <a:pt x="2" y="8"/>
                  </a:lnTo>
                  <a:lnTo>
                    <a:pt x="0" y="8"/>
                  </a:lnTo>
                  <a:lnTo>
                    <a:pt x="2" y="10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2" y="11"/>
                  </a:lnTo>
                  <a:lnTo>
                    <a:pt x="72" y="177"/>
                  </a:lnTo>
                  <a:lnTo>
                    <a:pt x="72" y="179"/>
                  </a:lnTo>
                  <a:lnTo>
                    <a:pt x="72" y="179"/>
                  </a:lnTo>
                  <a:lnTo>
                    <a:pt x="72" y="179"/>
                  </a:lnTo>
                  <a:lnTo>
                    <a:pt x="74" y="180"/>
                  </a:lnTo>
                  <a:lnTo>
                    <a:pt x="74" y="179"/>
                  </a:lnTo>
                  <a:lnTo>
                    <a:pt x="74" y="180"/>
                  </a:lnTo>
                  <a:lnTo>
                    <a:pt x="75" y="180"/>
                  </a:lnTo>
                  <a:lnTo>
                    <a:pt x="75" y="179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31" name="Freeform 1215"/>
            <p:cNvSpPr>
              <a:spLocks/>
            </p:cNvSpPr>
            <p:nvPr/>
          </p:nvSpPr>
          <p:spPr bwMode="auto">
            <a:xfrm>
              <a:off x="7679666" y="4415911"/>
              <a:ext cx="117266" cy="180695"/>
            </a:xfrm>
            <a:custGeom>
              <a:avLst/>
              <a:gdLst/>
              <a:ahLst/>
              <a:cxnLst>
                <a:cxn ang="0">
                  <a:pos x="75" y="179"/>
                </a:cxn>
                <a:cxn ang="0">
                  <a:pos x="93" y="171"/>
                </a:cxn>
                <a:cxn ang="0">
                  <a:pos x="94" y="171"/>
                </a:cxn>
                <a:cxn ang="0">
                  <a:pos x="94" y="170"/>
                </a:cxn>
                <a:cxn ang="0">
                  <a:pos x="94" y="168"/>
                </a:cxn>
                <a:cxn ang="0">
                  <a:pos x="23" y="1"/>
                </a:cxn>
                <a:cxn ang="0">
                  <a:pos x="22" y="0"/>
                </a:cxn>
                <a:cxn ang="0">
                  <a:pos x="20" y="0"/>
                </a:cxn>
                <a:cxn ang="0">
                  <a:pos x="19" y="0"/>
                </a:cxn>
                <a:cxn ang="0">
                  <a:pos x="2" y="7"/>
                </a:cxn>
                <a:cxn ang="0">
                  <a:pos x="2" y="8"/>
                </a:cxn>
                <a:cxn ang="0">
                  <a:pos x="0" y="8"/>
                </a:cxn>
                <a:cxn ang="0">
                  <a:pos x="2" y="10"/>
                </a:cxn>
                <a:cxn ang="0">
                  <a:pos x="0" y="10"/>
                </a:cxn>
                <a:cxn ang="0">
                  <a:pos x="0" y="11"/>
                </a:cxn>
                <a:cxn ang="0">
                  <a:pos x="2" y="11"/>
                </a:cxn>
                <a:cxn ang="0">
                  <a:pos x="72" y="177"/>
                </a:cxn>
                <a:cxn ang="0">
                  <a:pos x="72" y="179"/>
                </a:cxn>
                <a:cxn ang="0">
                  <a:pos x="74" y="180"/>
                </a:cxn>
                <a:cxn ang="0">
                  <a:pos x="74" y="179"/>
                </a:cxn>
                <a:cxn ang="0">
                  <a:pos x="74" y="180"/>
                </a:cxn>
                <a:cxn ang="0">
                  <a:pos x="75" y="180"/>
                </a:cxn>
                <a:cxn ang="0">
                  <a:pos x="75" y="179"/>
                </a:cxn>
              </a:cxnLst>
              <a:rect l="0" t="0" r="r" b="b"/>
              <a:pathLst>
                <a:path w="94" h="180">
                  <a:moveTo>
                    <a:pt x="75" y="179"/>
                  </a:moveTo>
                  <a:lnTo>
                    <a:pt x="93" y="171"/>
                  </a:lnTo>
                  <a:lnTo>
                    <a:pt x="94" y="171"/>
                  </a:lnTo>
                  <a:lnTo>
                    <a:pt x="94" y="170"/>
                  </a:lnTo>
                  <a:lnTo>
                    <a:pt x="94" y="168"/>
                  </a:lnTo>
                  <a:lnTo>
                    <a:pt x="23" y="1"/>
                  </a:lnTo>
                  <a:lnTo>
                    <a:pt x="22" y="0"/>
                  </a:lnTo>
                  <a:lnTo>
                    <a:pt x="20" y="0"/>
                  </a:lnTo>
                  <a:lnTo>
                    <a:pt x="19" y="0"/>
                  </a:lnTo>
                  <a:lnTo>
                    <a:pt x="2" y="7"/>
                  </a:lnTo>
                  <a:lnTo>
                    <a:pt x="2" y="8"/>
                  </a:lnTo>
                  <a:lnTo>
                    <a:pt x="0" y="8"/>
                  </a:lnTo>
                  <a:lnTo>
                    <a:pt x="2" y="10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2" y="11"/>
                  </a:lnTo>
                  <a:lnTo>
                    <a:pt x="72" y="177"/>
                  </a:lnTo>
                  <a:lnTo>
                    <a:pt x="72" y="179"/>
                  </a:lnTo>
                  <a:lnTo>
                    <a:pt x="74" y="180"/>
                  </a:lnTo>
                  <a:lnTo>
                    <a:pt x="74" y="179"/>
                  </a:lnTo>
                  <a:lnTo>
                    <a:pt x="74" y="180"/>
                  </a:lnTo>
                  <a:lnTo>
                    <a:pt x="75" y="180"/>
                  </a:lnTo>
                  <a:lnTo>
                    <a:pt x="75" y="179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32" name="Freeform 1216"/>
            <p:cNvSpPr>
              <a:spLocks/>
            </p:cNvSpPr>
            <p:nvPr/>
          </p:nvSpPr>
          <p:spPr bwMode="auto">
            <a:xfrm>
              <a:off x="7774017" y="4586568"/>
              <a:ext cx="22914" cy="11043"/>
            </a:xfrm>
            <a:custGeom>
              <a:avLst/>
              <a:gdLst/>
              <a:ahLst/>
              <a:cxnLst>
                <a:cxn ang="0">
                  <a:pos x="2" y="11"/>
                </a:cxn>
                <a:cxn ang="0">
                  <a:pos x="0" y="7"/>
                </a:cxn>
                <a:cxn ang="0">
                  <a:pos x="18" y="0"/>
                </a:cxn>
                <a:cxn ang="0">
                  <a:pos x="19" y="3"/>
                </a:cxn>
                <a:cxn ang="0">
                  <a:pos x="2" y="11"/>
                </a:cxn>
              </a:cxnLst>
              <a:rect l="0" t="0" r="r" b="b"/>
              <a:pathLst>
                <a:path w="19" h="11">
                  <a:moveTo>
                    <a:pt x="2" y="11"/>
                  </a:moveTo>
                  <a:lnTo>
                    <a:pt x="0" y="7"/>
                  </a:lnTo>
                  <a:lnTo>
                    <a:pt x="18" y="0"/>
                  </a:lnTo>
                  <a:lnTo>
                    <a:pt x="19" y="3"/>
                  </a:lnTo>
                  <a:lnTo>
                    <a:pt x="2" y="11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33" name="Freeform 1217"/>
            <p:cNvSpPr>
              <a:spLocks/>
            </p:cNvSpPr>
            <p:nvPr/>
          </p:nvSpPr>
          <p:spPr bwMode="auto">
            <a:xfrm>
              <a:off x="7774017" y="4586568"/>
              <a:ext cx="22914" cy="11043"/>
            </a:xfrm>
            <a:custGeom>
              <a:avLst/>
              <a:gdLst/>
              <a:ahLst/>
              <a:cxnLst>
                <a:cxn ang="0">
                  <a:pos x="2" y="11"/>
                </a:cxn>
                <a:cxn ang="0">
                  <a:pos x="0" y="7"/>
                </a:cxn>
                <a:cxn ang="0">
                  <a:pos x="18" y="0"/>
                </a:cxn>
                <a:cxn ang="0">
                  <a:pos x="19" y="3"/>
                </a:cxn>
                <a:cxn ang="0">
                  <a:pos x="2" y="11"/>
                </a:cxn>
              </a:cxnLst>
              <a:rect l="0" t="0" r="r" b="b"/>
              <a:pathLst>
                <a:path w="19" h="11">
                  <a:moveTo>
                    <a:pt x="2" y="11"/>
                  </a:moveTo>
                  <a:lnTo>
                    <a:pt x="0" y="7"/>
                  </a:lnTo>
                  <a:lnTo>
                    <a:pt x="18" y="0"/>
                  </a:lnTo>
                  <a:lnTo>
                    <a:pt x="19" y="3"/>
                  </a:lnTo>
                  <a:lnTo>
                    <a:pt x="2" y="11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34" name="Freeform 1218"/>
            <p:cNvSpPr>
              <a:spLocks/>
            </p:cNvSpPr>
            <p:nvPr/>
          </p:nvSpPr>
          <p:spPr bwMode="auto">
            <a:xfrm>
              <a:off x="7795583" y="4583556"/>
              <a:ext cx="5392" cy="6023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3" y="1"/>
                </a:cxn>
                <a:cxn ang="0">
                  <a:pos x="4" y="1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4"/>
                </a:cxn>
                <a:cxn ang="0">
                  <a:pos x="3" y="6"/>
                </a:cxn>
                <a:cxn ang="0">
                  <a:pos x="1" y="6"/>
                </a:cxn>
                <a:cxn ang="0">
                  <a:pos x="1" y="6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3" y="0"/>
                </a:cxn>
              </a:cxnLst>
              <a:rect l="0" t="0" r="r" b="b"/>
              <a:pathLst>
                <a:path w="4" h="6">
                  <a:moveTo>
                    <a:pt x="3" y="0"/>
                  </a:moveTo>
                  <a:lnTo>
                    <a:pt x="3" y="1"/>
                  </a:lnTo>
                  <a:lnTo>
                    <a:pt x="4" y="1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4"/>
                  </a:lnTo>
                  <a:lnTo>
                    <a:pt x="3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35" name="Freeform 1219"/>
            <p:cNvSpPr>
              <a:spLocks/>
            </p:cNvSpPr>
            <p:nvPr/>
          </p:nvSpPr>
          <p:spPr bwMode="auto">
            <a:xfrm>
              <a:off x="7795583" y="4583556"/>
              <a:ext cx="5392" cy="6023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3" y="1"/>
                </a:cxn>
                <a:cxn ang="0">
                  <a:pos x="4" y="1"/>
                </a:cxn>
                <a:cxn ang="0">
                  <a:pos x="3" y="3"/>
                </a:cxn>
                <a:cxn ang="0">
                  <a:pos x="3" y="4"/>
                </a:cxn>
                <a:cxn ang="0">
                  <a:pos x="3" y="6"/>
                </a:cxn>
                <a:cxn ang="0">
                  <a:pos x="1" y="6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3" y="0"/>
                </a:cxn>
              </a:cxnLst>
              <a:rect l="0" t="0" r="r" b="b"/>
              <a:pathLst>
                <a:path w="4" h="6">
                  <a:moveTo>
                    <a:pt x="3" y="0"/>
                  </a:moveTo>
                  <a:lnTo>
                    <a:pt x="3" y="1"/>
                  </a:lnTo>
                  <a:lnTo>
                    <a:pt x="4" y="1"/>
                  </a:lnTo>
                  <a:lnTo>
                    <a:pt x="3" y="3"/>
                  </a:lnTo>
                  <a:lnTo>
                    <a:pt x="3" y="4"/>
                  </a:lnTo>
                  <a:lnTo>
                    <a:pt x="3" y="6"/>
                  </a:lnTo>
                  <a:lnTo>
                    <a:pt x="1" y="6"/>
                  </a:lnTo>
                  <a:lnTo>
                    <a:pt x="0" y="3"/>
                  </a:lnTo>
                  <a:lnTo>
                    <a:pt x="0" y="1"/>
                  </a:lnTo>
                  <a:lnTo>
                    <a:pt x="3" y="0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36" name="Freeform 1220"/>
            <p:cNvSpPr>
              <a:spLocks/>
            </p:cNvSpPr>
            <p:nvPr/>
          </p:nvSpPr>
          <p:spPr bwMode="auto">
            <a:xfrm>
              <a:off x="7707972" y="4416916"/>
              <a:ext cx="91656" cy="167644"/>
            </a:xfrm>
            <a:custGeom>
              <a:avLst/>
              <a:gdLst/>
              <a:ahLst/>
              <a:cxnLst>
                <a:cxn ang="0">
                  <a:pos x="71" y="167"/>
                </a:cxn>
                <a:cxn ang="0">
                  <a:pos x="0" y="2"/>
                </a:cxn>
                <a:cxn ang="0">
                  <a:pos x="3" y="0"/>
                </a:cxn>
                <a:cxn ang="0">
                  <a:pos x="74" y="166"/>
                </a:cxn>
                <a:cxn ang="0">
                  <a:pos x="71" y="167"/>
                </a:cxn>
              </a:cxnLst>
              <a:rect l="0" t="0" r="r" b="b"/>
              <a:pathLst>
                <a:path w="74" h="167">
                  <a:moveTo>
                    <a:pt x="71" y="167"/>
                  </a:moveTo>
                  <a:lnTo>
                    <a:pt x="0" y="2"/>
                  </a:lnTo>
                  <a:lnTo>
                    <a:pt x="3" y="0"/>
                  </a:lnTo>
                  <a:lnTo>
                    <a:pt x="74" y="166"/>
                  </a:lnTo>
                  <a:lnTo>
                    <a:pt x="71" y="167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37" name="Freeform 1221"/>
            <p:cNvSpPr>
              <a:spLocks/>
            </p:cNvSpPr>
            <p:nvPr/>
          </p:nvSpPr>
          <p:spPr bwMode="auto">
            <a:xfrm>
              <a:off x="7707972" y="4416916"/>
              <a:ext cx="91656" cy="167644"/>
            </a:xfrm>
            <a:custGeom>
              <a:avLst/>
              <a:gdLst/>
              <a:ahLst/>
              <a:cxnLst>
                <a:cxn ang="0">
                  <a:pos x="71" y="167"/>
                </a:cxn>
                <a:cxn ang="0">
                  <a:pos x="0" y="2"/>
                </a:cxn>
                <a:cxn ang="0">
                  <a:pos x="3" y="0"/>
                </a:cxn>
                <a:cxn ang="0">
                  <a:pos x="74" y="166"/>
                </a:cxn>
                <a:cxn ang="0">
                  <a:pos x="71" y="167"/>
                </a:cxn>
              </a:cxnLst>
              <a:rect l="0" t="0" r="r" b="b"/>
              <a:pathLst>
                <a:path w="74" h="167">
                  <a:moveTo>
                    <a:pt x="71" y="167"/>
                  </a:moveTo>
                  <a:lnTo>
                    <a:pt x="0" y="2"/>
                  </a:lnTo>
                  <a:lnTo>
                    <a:pt x="3" y="0"/>
                  </a:lnTo>
                  <a:lnTo>
                    <a:pt x="74" y="166"/>
                  </a:lnTo>
                  <a:lnTo>
                    <a:pt x="71" y="167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38" name="Freeform 1222"/>
            <p:cNvSpPr>
              <a:spLocks/>
            </p:cNvSpPr>
            <p:nvPr/>
          </p:nvSpPr>
          <p:spPr bwMode="auto">
            <a:xfrm>
              <a:off x="7679666" y="4425950"/>
              <a:ext cx="93004" cy="169653"/>
            </a:xfrm>
            <a:custGeom>
              <a:avLst/>
              <a:gdLst/>
              <a:ahLst/>
              <a:cxnLst>
                <a:cxn ang="0">
                  <a:pos x="71" y="169"/>
                </a:cxn>
                <a:cxn ang="0">
                  <a:pos x="0" y="1"/>
                </a:cxn>
                <a:cxn ang="0">
                  <a:pos x="4" y="0"/>
                </a:cxn>
                <a:cxn ang="0">
                  <a:pos x="75" y="167"/>
                </a:cxn>
                <a:cxn ang="0">
                  <a:pos x="71" y="169"/>
                </a:cxn>
              </a:cxnLst>
              <a:rect l="0" t="0" r="r" b="b"/>
              <a:pathLst>
                <a:path w="75" h="169">
                  <a:moveTo>
                    <a:pt x="71" y="169"/>
                  </a:moveTo>
                  <a:lnTo>
                    <a:pt x="0" y="1"/>
                  </a:lnTo>
                  <a:lnTo>
                    <a:pt x="4" y="0"/>
                  </a:lnTo>
                  <a:lnTo>
                    <a:pt x="75" y="167"/>
                  </a:lnTo>
                  <a:lnTo>
                    <a:pt x="71" y="169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39" name="Freeform 1223"/>
            <p:cNvSpPr>
              <a:spLocks/>
            </p:cNvSpPr>
            <p:nvPr/>
          </p:nvSpPr>
          <p:spPr bwMode="auto">
            <a:xfrm>
              <a:off x="7679666" y="4425950"/>
              <a:ext cx="93004" cy="169653"/>
            </a:xfrm>
            <a:custGeom>
              <a:avLst/>
              <a:gdLst/>
              <a:ahLst/>
              <a:cxnLst>
                <a:cxn ang="0">
                  <a:pos x="71" y="169"/>
                </a:cxn>
                <a:cxn ang="0">
                  <a:pos x="0" y="1"/>
                </a:cxn>
                <a:cxn ang="0">
                  <a:pos x="4" y="0"/>
                </a:cxn>
                <a:cxn ang="0">
                  <a:pos x="75" y="167"/>
                </a:cxn>
                <a:cxn ang="0">
                  <a:pos x="71" y="169"/>
                </a:cxn>
              </a:cxnLst>
              <a:rect l="0" t="0" r="r" b="b"/>
              <a:pathLst>
                <a:path w="75" h="169">
                  <a:moveTo>
                    <a:pt x="71" y="169"/>
                  </a:moveTo>
                  <a:lnTo>
                    <a:pt x="0" y="1"/>
                  </a:lnTo>
                  <a:lnTo>
                    <a:pt x="4" y="0"/>
                  </a:lnTo>
                  <a:lnTo>
                    <a:pt x="75" y="167"/>
                  </a:lnTo>
                  <a:lnTo>
                    <a:pt x="71" y="169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40" name="Freeform 1224"/>
            <p:cNvSpPr>
              <a:spLocks/>
            </p:cNvSpPr>
            <p:nvPr/>
          </p:nvSpPr>
          <p:spPr bwMode="auto">
            <a:xfrm>
              <a:off x="7767278" y="4593595"/>
              <a:ext cx="8087" cy="4015"/>
            </a:xfrm>
            <a:custGeom>
              <a:avLst/>
              <a:gdLst/>
              <a:ahLst/>
              <a:cxnLst>
                <a:cxn ang="0">
                  <a:pos x="7" y="4"/>
                </a:cxn>
                <a:cxn ang="0">
                  <a:pos x="5" y="4"/>
                </a:cxn>
                <a:cxn ang="0">
                  <a:pos x="4" y="4"/>
                </a:cxn>
                <a:cxn ang="0">
                  <a:pos x="4" y="4"/>
                </a:cxn>
                <a:cxn ang="0">
                  <a:pos x="2" y="3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1" y="2"/>
                </a:cxn>
                <a:cxn ang="0">
                  <a:pos x="0" y="2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4" y="2"/>
                </a:cxn>
                <a:cxn ang="0">
                  <a:pos x="5" y="0"/>
                </a:cxn>
                <a:cxn ang="0">
                  <a:pos x="7" y="4"/>
                </a:cxn>
              </a:cxnLst>
              <a:rect l="0" t="0" r="r" b="b"/>
              <a:pathLst>
                <a:path w="7" h="4">
                  <a:moveTo>
                    <a:pt x="7" y="4"/>
                  </a:moveTo>
                  <a:lnTo>
                    <a:pt x="5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2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0" y="2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2"/>
                  </a:lnTo>
                  <a:lnTo>
                    <a:pt x="5" y="0"/>
                  </a:lnTo>
                  <a:lnTo>
                    <a:pt x="7" y="4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41" name="Freeform 1225"/>
            <p:cNvSpPr>
              <a:spLocks/>
            </p:cNvSpPr>
            <p:nvPr/>
          </p:nvSpPr>
          <p:spPr bwMode="auto">
            <a:xfrm>
              <a:off x="7767278" y="4593595"/>
              <a:ext cx="8087" cy="4015"/>
            </a:xfrm>
            <a:custGeom>
              <a:avLst/>
              <a:gdLst/>
              <a:ahLst/>
              <a:cxnLst>
                <a:cxn ang="0">
                  <a:pos x="7" y="4"/>
                </a:cxn>
                <a:cxn ang="0">
                  <a:pos x="5" y="4"/>
                </a:cxn>
                <a:cxn ang="0">
                  <a:pos x="4" y="4"/>
                </a:cxn>
                <a:cxn ang="0">
                  <a:pos x="2" y="3"/>
                </a:cxn>
                <a:cxn ang="0">
                  <a:pos x="1" y="3"/>
                </a:cxn>
                <a:cxn ang="0">
                  <a:pos x="1" y="2"/>
                </a:cxn>
                <a:cxn ang="0">
                  <a:pos x="0" y="2"/>
                </a:cxn>
                <a:cxn ang="0">
                  <a:pos x="4" y="0"/>
                </a:cxn>
                <a:cxn ang="0">
                  <a:pos x="4" y="2"/>
                </a:cxn>
                <a:cxn ang="0">
                  <a:pos x="5" y="0"/>
                </a:cxn>
                <a:cxn ang="0">
                  <a:pos x="7" y="4"/>
                </a:cxn>
              </a:cxnLst>
              <a:rect l="0" t="0" r="r" b="b"/>
              <a:pathLst>
                <a:path w="7" h="4">
                  <a:moveTo>
                    <a:pt x="7" y="4"/>
                  </a:moveTo>
                  <a:lnTo>
                    <a:pt x="5" y="4"/>
                  </a:lnTo>
                  <a:lnTo>
                    <a:pt x="4" y="4"/>
                  </a:lnTo>
                  <a:lnTo>
                    <a:pt x="2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0" y="2"/>
                  </a:lnTo>
                  <a:lnTo>
                    <a:pt x="4" y="0"/>
                  </a:lnTo>
                  <a:lnTo>
                    <a:pt x="4" y="2"/>
                  </a:lnTo>
                  <a:lnTo>
                    <a:pt x="5" y="0"/>
                  </a:lnTo>
                  <a:lnTo>
                    <a:pt x="7" y="4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42" name="Freeform 1226"/>
            <p:cNvSpPr>
              <a:spLocks/>
            </p:cNvSpPr>
            <p:nvPr/>
          </p:nvSpPr>
          <p:spPr bwMode="auto">
            <a:xfrm>
              <a:off x="7718755" y="4402862"/>
              <a:ext cx="115917" cy="180695"/>
            </a:xfrm>
            <a:custGeom>
              <a:avLst/>
              <a:gdLst/>
              <a:ahLst/>
              <a:cxnLst>
                <a:cxn ang="0">
                  <a:pos x="75" y="179"/>
                </a:cxn>
                <a:cxn ang="0">
                  <a:pos x="92" y="173"/>
                </a:cxn>
                <a:cxn ang="0">
                  <a:pos x="92" y="171"/>
                </a:cxn>
                <a:cxn ang="0">
                  <a:pos x="93" y="171"/>
                </a:cxn>
                <a:cxn ang="0">
                  <a:pos x="93" y="171"/>
                </a:cxn>
                <a:cxn ang="0">
                  <a:pos x="93" y="170"/>
                </a:cxn>
                <a:cxn ang="0">
                  <a:pos x="93" y="170"/>
                </a:cxn>
                <a:cxn ang="0">
                  <a:pos x="93" y="168"/>
                </a:cxn>
                <a:cxn ang="0">
                  <a:pos x="93" y="168"/>
                </a:cxn>
                <a:cxn ang="0">
                  <a:pos x="93" y="167"/>
                </a:cxn>
                <a:cxn ang="0">
                  <a:pos x="23" y="3"/>
                </a:cxn>
                <a:cxn ang="0">
                  <a:pos x="23" y="1"/>
                </a:cxn>
                <a:cxn ang="0">
                  <a:pos x="23" y="1"/>
                </a:cxn>
                <a:cxn ang="0">
                  <a:pos x="21" y="0"/>
                </a:cxn>
                <a:cxn ang="0">
                  <a:pos x="21" y="0"/>
                </a:cxn>
                <a:cxn ang="0">
                  <a:pos x="20" y="0"/>
                </a:cxn>
                <a:cxn ang="0">
                  <a:pos x="20" y="0"/>
                </a:cxn>
                <a:cxn ang="0">
                  <a:pos x="18" y="0"/>
                </a:cxn>
                <a:cxn ang="0">
                  <a:pos x="1" y="7"/>
                </a:cxn>
                <a:cxn ang="0">
                  <a:pos x="1" y="8"/>
                </a:cxn>
                <a:cxn ang="0">
                  <a:pos x="1" y="8"/>
                </a:cxn>
                <a:cxn ang="0">
                  <a:pos x="1" y="8"/>
                </a:cxn>
                <a:cxn ang="0">
                  <a:pos x="0" y="10"/>
                </a:cxn>
                <a:cxn ang="0">
                  <a:pos x="1" y="10"/>
                </a:cxn>
                <a:cxn ang="0">
                  <a:pos x="1" y="11"/>
                </a:cxn>
                <a:cxn ang="0">
                  <a:pos x="1" y="11"/>
                </a:cxn>
                <a:cxn ang="0">
                  <a:pos x="72" y="177"/>
                </a:cxn>
                <a:cxn ang="0">
                  <a:pos x="72" y="177"/>
                </a:cxn>
                <a:cxn ang="0">
                  <a:pos x="72" y="179"/>
                </a:cxn>
                <a:cxn ang="0">
                  <a:pos x="72" y="179"/>
                </a:cxn>
                <a:cxn ang="0">
                  <a:pos x="73" y="179"/>
                </a:cxn>
                <a:cxn ang="0">
                  <a:pos x="73" y="179"/>
                </a:cxn>
                <a:cxn ang="0">
                  <a:pos x="75" y="180"/>
                </a:cxn>
                <a:cxn ang="0">
                  <a:pos x="75" y="179"/>
                </a:cxn>
              </a:cxnLst>
              <a:rect l="0" t="0" r="r" b="b"/>
              <a:pathLst>
                <a:path w="93" h="180">
                  <a:moveTo>
                    <a:pt x="75" y="179"/>
                  </a:moveTo>
                  <a:lnTo>
                    <a:pt x="92" y="173"/>
                  </a:lnTo>
                  <a:lnTo>
                    <a:pt x="92" y="171"/>
                  </a:lnTo>
                  <a:lnTo>
                    <a:pt x="93" y="171"/>
                  </a:lnTo>
                  <a:lnTo>
                    <a:pt x="93" y="171"/>
                  </a:lnTo>
                  <a:lnTo>
                    <a:pt x="93" y="170"/>
                  </a:lnTo>
                  <a:lnTo>
                    <a:pt x="93" y="170"/>
                  </a:lnTo>
                  <a:lnTo>
                    <a:pt x="93" y="168"/>
                  </a:lnTo>
                  <a:lnTo>
                    <a:pt x="93" y="168"/>
                  </a:lnTo>
                  <a:lnTo>
                    <a:pt x="93" y="167"/>
                  </a:lnTo>
                  <a:lnTo>
                    <a:pt x="23" y="3"/>
                  </a:lnTo>
                  <a:lnTo>
                    <a:pt x="23" y="1"/>
                  </a:lnTo>
                  <a:lnTo>
                    <a:pt x="23" y="1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18" y="0"/>
                  </a:lnTo>
                  <a:lnTo>
                    <a:pt x="1" y="7"/>
                  </a:lnTo>
                  <a:lnTo>
                    <a:pt x="1" y="8"/>
                  </a:lnTo>
                  <a:lnTo>
                    <a:pt x="1" y="8"/>
                  </a:lnTo>
                  <a:lnTo>
                    <a:pt x="1" y="8"/>
                  </a:lnTo>
                  <a:lnTo>
                    <a:pt x="0" y="10"/>
                  </a:lnTo>
                  <a:lnTo>
                    <a:pt x="1" y="10"/>
                  </a:lnTo>
                  <a:lnTo>
                    <a:pt x="1" y="11"/>
                  </a:lnTo>
                  <a:lnTo>
                    <a:pt x="1" y="11"/>
                  </a:lnTo>
                  <a:lnTo>
                    <a:pt x="72" y="177"/>
                  </a:lnTo>
                  <a:lnTo>
                    <a:pt x="72" y="177"/>
                  </a:lnTo>
                  <a:lnTo>
                    <a:pt x="72" y="179"/>
                  </a:lnTo>
                  <a:lnTo>
                    <a:pt x="72" y="179"/>
                  </a:lnTo>
                  <a:lnTo>
                    <a:pt x="73" y="179"/>
                  </a:lnTo>
                  <a:lnTo>
                    <a:pt x="73" y="179"/>
                  </a:lnTo>
                  <a:lnTo>
                    <a:pt x="75" y="180"/>
                  </a:lnTo>
                  <a:lnTo>
                    <a:pt x="75" y="179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43" name="Freeform 1227"/>
            <p:cNvSpPr>
              <a:spLocks/>
            </p:cNvSpPr>
            <p:nvPr/>
          </p:nvSpPr>
          <p:spPr bwMode="auto">
            <a:xfrm>
              <a:off x="7718755" y="4402862"/>
              <a:ext cx="115917" cy="180695"/>
            </a:xfrm>
            <a:custGeom>
              <a:avLst/>
              <a:gdLst/>
              <a:ahLst/>
              <a:cxnLst>
                <a:cxn ang="0">
                  <a:pos x="75" y="179"/>
                </a:cxn>
                <a:cxn ang="0">
                  <a:pos x="92" y="173"/>
                </a:cxn>
                <a:cxn ang="0">
                  <a:pos x="92" y="171"/>
                </a:cxn>
                <a:cxn ang="0">
                  <a:pos x="93" y="171"/>
                </a:cxn>
                <a:cxn ang="0">
                  <a:pos x="93" y="170"/>
                </a:cxn>
                <a:cxn ang="0">
                  <a:pos x="93" y="168"/>
                </a:cxn>
                <a:cxn ang="0">
                  <a:pos x="93" y="167"/>
                </a:cxn>
                <a:cxn ang="0">
                  <a:pos x="23" y="3"/>
                </a:cxn>
                <a:cxn ang="0">
                  <a:pos x="23" y="1"/>
                </a:cxn>
                <a:cxn ang="0">
                  <a:pos x="21" y="0"/>
                </a:cxn>
                <a:cxn ang="0">
                  <a:pos x="20" y="0"/>
                </a:cxn>
                <a:cxn ang="0">
                  <a:pos x="18" y="0"/>
                </a:cxn>
                <a:cxn ang="0">
                  <a:pos x="1" y="7"/>
                </a:cxn>
                <a:cxn ang="0">
                  <a:pos x="1" y="8"/>
                </a:cxn>
                <a:cxn ang="0">
                  <a:pos x="0" y="10"/>
                </a:cxn>
                <a:cxn ang="0">
                  <a:pos x="1" y="10"/>
                </a:cxn>
                <a:cxn ang="0">
                  <a:pos x="1" y="11"/>
                </a:cxn>
                <a:cxn ang="0">
                  <a:pos x="72" y="177"/>
                </a:cxn>
                <a:cxn ang="0">
                  <a:pos x="72" y="179"/>
                </a:cxn>
                <a:cxn ang="0">
                  <a:pos x="73" y="179"/>
                </a:cxn>
                <a:cxn ang="0">
                  <a:pos x="75" y="180"/>
                </a:cxn>
                <a:cxn ang="0">
                  <a:pos x="75" y="179"/>
                </a:cxn>
              </a:cxnLst>
              <a:rect l="0" t="0" r="r" b="b"/>
              <a:pathLst>
                <a:path w="93" h="180">
                  <a:moveTo>
                    <a:pt x="75" y="179"/>
                  </a:moveTo>
                  <a:lnTo>
                    <a:pt x="92" y="173"/>
                  </a:lnTo>
                  <a:lnTo>
                    <a:pt x="92" y="171"/>
                  </a:lnTo>
                  <a:lnTo>
                    <a:pt x="93" y="171"/>
                  </a:lnTo>
                  <a:lnTo>
                    <a:pt x="93" y="170"/>
                  </a:lnTo>
                  <a:lnTo>
                    <a:pt x="93" y="168"/>
                  </a:lnTo>
                  <a:lnTo>
                    <a:pt x="93" y="167"/>
                  </a:lnTo>
                  <a:lnTo>
                    <a:pt x="23" y="3"/>
                  </a:lnTo>
                  <a:lnTo>
                    <a:pt x="23" y="1"/>
                  </a:lnTo>
                  <a:lnTo>
                    <a:pt x="21" y="0"/>
                  </a:lnTo>
                  <a:lnTo>
                    <a:pt x="20" y="0"/>
                  </a:lnTo>
                  <a:lnTo>
                    <a:pt x="18" y="0"/>
                  </a:lnTo>
                  <a:lnTo>
                    <a:pt x="1" y="7"/>
                  </a:lnTo>
                  <a:lnTo>
                    <a:pt x="1" y="8"/>
                  </a:lnTo>
                  <a:lnTo>
                    <a:pt x="0" y="10"/>
                  </a:lnTo>
                  <a:lnTo>
                    <a:pt x="1" y="10"/>
                  </a:lnTo>
                  <a:lnTo>
                    <a:pt x="1" y="11"/>
                  </a:lnTo>
                  <a:lnTo>
                    <a:pt x="72" y="177"/>
                  </a:lnTo>
                  <a:lnTo>
                    <a:pt x="72" y="179"/>
                  </a:lnTo>
                  <a:lnTo>
                    <a:pt x="73" y="179"/>
                  </a:lnTo>
                  <a:lnTo>
                    <a:pt x="75" y="180"/>
                  </a:lnTo>
                  <a:lnTo>
                    <a:pt x="75" y="179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44" name="Freeform 1228"/>
            <p:cNvSpPr>
              <a:spLocks/>
            </p:cNvSpPr>
            <p:nvPr/>
          </p:nvSpPr>
          <p:spPr bwMode="auto">
            <a:xfrm>
              <a:off x="7811758" y="4574521"/>
              <a:ext cx="21566" cy="10039"/>
            </a:xfrm>
            <a:custGeom>
              <a:avLst/>
              <a:gdLst/>
              <a:ahLst/>
              <a:cxnLst>
                <a:cxn ang="0">
                  <a:pos x="1" y="10"/>
                </a:cxn>
                <a:cxn ang="0">
                  <a:pos x="0" y="6"/>
                </a:cxn>
                <a:cxn ang="0">
                  <a:pos x="15" y="0"/>
                </a:cxn>
                <a:cxn ang="0">
                  <a:pos x="17" y="3"/>
                </a:cxn>
                <a:cxn ang="0">
                  <a:pos x="1" y="10"/>
                </a:cxn>
              </a:cxnLst>
              <a:rect l="0" t="0" r="r" b="b"/>
              <a:pathLst>
                <a:path w="17" h="10">
                  <a:moveTo>
                    <a:pt x="1" y="10"/>
                  </a:moveTo>
                  <a:lnTo>
                    <a:pt x="0" y="6"/>
                  </a:lnTo>
                  <a:lnTo>
                    <a:pt x="15" y="0"/>
                  </a:lnTo>
                  <a:lnTo>
                    <a:pt x="17" y="3"/>
                  </a:lnTo>
                  <a:lnTo>
                    <a:pt x="1" y="10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45" name="Freeform 1229"/>
            <p:cNvSpPr>
              <a:spLocks/>
            </p:cNvSpPr>
            <p:nvPr/>
          </p:nvSpPr>
          <p:spPr bwMode="auto">
            <a:xfrm>
              <a:off x="7811758" y="4574521"/>
              <a:ext cx="21566" cy="10039"/>
            </a:xfrm>
            <a:custGeom>
              <a:avLst/>
              <a:gdLst/>
              <a:ahLst/>
              <a:cxnLst>
                <a:cxn ang="0">
                  <a:pos x="1" y="10"/>
                </a:cxn>
                <a:cxn ang="0">
                  <a:pos x="0" y="6"/>
                </a:cxn>
                <a:cxn ang="0">
                  <a:pos x="15" y="0"/>
                </a:cxn>
                <a:cxn ang="0">
                  <a:pos x="17" y="3"/>
                </a:cxn>
                <a:cxn ang="0">
                  <a:pos x="1" y="10"/>
                </a:cxn>
              </a:cxnLst>
              <a:rect l="0" t="0" r="r" b="b"/>
              <a:pathLst>
                <a:path w="17" h="10">
                  <a:moveTo>
                    <a:pt x="1" y="10"/>
                  </a:moveTo>
                  <a:lnTo>
                    <a:pt x="0" y="6"/>
                  </a:lnTo>
                  <a:lnTo>
                    <a:pt x="15" y="0"/>
                  </a:lnTo>
                  <a:lnTo>
                    <a:pt x="17" y="3"/>
                  </a:lnTo>
                  <a:lnTo>
                    <a:pt x="1" y="10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46" name="Freeform 1230"/>
            <p:cNvSpPr>
              <a:spLocks/>
            </p:cNvSpPr>
            <p:nvPr/>
          </p:nvSpPr>
          <p:spPr bwMode="auto">
            <a:xfrm>
              <a:off x="7830628" y="4570506"/>
              <a:ext cx="8087" cy="7027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5" y="1"/>
                </a:cxn>
                <a:cxn ang="0">
                  <a:pos x="5" y="1"/>
                </a:cxn>
                <a:cxn ang="0">
                  <a:pos x="6" y="3"/>
                </a:cxn>
                <a:cxn ang="0">
                  <a:pos x="5" y="3"/>
                </a:cxn>
                <a:cxn ang="0">
                  <a:pos x="5" y="4"/>
                </a:cxn>
                <a:cxn ang="0">
                  <a:pos x="3" y="6"/>
                </a:cxn>
                <a:cxn ang="0">
                  <a:pos x="3" y="6"/>
                </a:cxn>
                <a:cxn ang="0">
                  <a:pos x="2" y="7"/>
                </a:cxn>
                <a:cxn ang="0">
                  <a:pos x="0" y="4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0" y="3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5" y="0"/>
                </a:cxn>
              </a:cxnLst>
              <a:rect l="0" t="0" r="r" b="b"/>
              <a:pathLst>
                <a:path w="6" h="7">
                  <a:moveTo>
                    <a:pt x="5" y="0"/>
                  </a:moveTo>
                  <a:lnTo>
                    <a:pt x="5" y="1"/>
                  </a:lnTo>
                  <a:lnTo>
                    <a:pt x="5" y="1"/>
                  </a:lnTo>
                  <a:lnTo>
                    <a:pt x="6" y="3"/>
                  </a:lnTo>
                  <a:lnTo>
                    <a:pt x="5" y="3"/>
                  </a:lnTo>
                  <a:lnTo>
                    <a:pt x="5" y="4"/>
                  </a:lnTo>
                  <a:lnTo>
                    <a:pt x="3" y="6"/>
                  </a:lnTo>
                  <a:lnTo>
                    <a:pt x="3" y="6"/>
                  </a:lnTo>
                  <a:lnTo>
                    <a:pt x="2" y="7"/>
                  </a:lnTo>
                  <a:lnTo>
                    <a:pt x="0" y="4"/>
                  </a:lnTo>
                  <a:lnTo>
                    <a:pt x="2" y="3"/>
                  </a:lnTo>
                  <a:lnTo>
                    <a:pt x="2" y="3"/>
                  </a:lnTo>
                  <a:lnTo>
                    <a:pt x="0" y="3"/>
                  </a:lnTo>
                  <a:lnTo>
                    <a:pt x="2" y="1"/>
                  </a:lnTo>
                  <a:lnTo>
                    <a:pt x="2" y="1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47" name="Freeform 1231"/>
            <p:cNvSpPr>
              <a:spLocks/>
            </p:cNvSpPr>
            <p:nvPr/>
          </p:nvSpPr>
          <p:spPr bwMode="auto">
            <a:xfrm>
              <a:off x="7830628" y="4570506"/>
              <a:ext cx="8087" cy="7027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5" y="1"/>
                </a:cxn>
                <a:cxn ang="0">
                  <a:pos x="6" y="3"/>
                </a:cxn>
                <a:cxn ang="0">
                  <a:pos x="5" y="3"/>
                </a:cxn>
                <a:cxn ang="0">
                  <a:pos x="5" y="4"/>
                </a:cxn>
                <a:cxn ang="0">
                  <a:pos x="3" y="6"/>
                </a:cxn>
                <a:cxn ang="0">
                  <a:pos x="2" y="7"/>
                </a:cxn>
                <a:cxn ang="0">
                  <a:pos x="0" y="4"/>
                </a:cxn>
                <a:cxn ang="0">
                  <a:pos x="2" y="3"/>
                </a:cxn>
                <a:cxn ang="0">
                  <a:pos x="0" y="3"/>
                </a:cxn>
                <a:cxn ang="0">
                  <a:pos x="2" y="1"/>
                </a:cxn>
                <a:cxn ang="0">
                  <a:pos x="5" y="0"/>
                </a:cxn>
              </a:cxnLst>
              <a:rect l="0" t="0" r="r" b="b"/>
              <a:pathLst>
                <a:path w="6" h="7">
                  <a:moveTo>
                    <a:pt x="5" y="0"/>
                  </a:moveTo>
                  <a:lnTo>
                    <a:pt x="5" y="1"/>
                  </a:lnTo>
                  <a:lnTo>
                    <a:pt x="6" y="3"/>
                  </a:lnTo>
                  <a:lnTo>
                    <a:pt x="5" y="3"/>
                  </a:lnTo>
                  <a:lnTo>
                    <a:pt x="5" y="4"/>
                  </a:lnTo>
                  <a:lnTo>
                    <a:pt x="3" y="6"/>
                  </a:lnTo>
                  <a:lnTo>
                    <a:pt x="2" y="7"/>
                  </a:lnTo>
                  <a:lnTo>
                    <a:pt x="0" y="4"/>
                  </a:lnTo>
                  <a:lnTo>
                    <a:pt x="2" y="3"/>
                  </a:lnTo>
                  <a:lnTo>
                    <a:pt x="0" y="3"/>
                  </a:lnTo>
                  <a:lnTo>
                    <a:pt x="2" y="1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48" name="Freeform 1232"/>
            <p:cNvSpPr>
              <a:spLocks/>
            </p:cNvSpPr>
            <p:nvPr/>
          </p:nvSpPr>
          <p:spPr bwMode="auto">
            <a:xfrm>
              <a:off x="7744364" y="4403865"/>
              <a:ext cx="93004" cy="167645"/>
            </a:xfrm>
            <a:custGeom>
              <a:avLst/>
              <a:gdLst/>
              <a:ahLst/>
              <a:cxnLst>
                <a:cxn ang="0">
                  <a:pos x="71" y="167"/>
                </a:cxn>
                <a:cxn ang="0">
                  <a:pos x="0" y="2"/>
                </a:cxn>
                <a:cxn ang="0">
                  <a:pos x="3" y="0"/>
                </a:cxn>
                <a:cxn ang="0">
                  <a:pos x="74" y="166"/>
                </a:cxn>
                <a:cxn ang="0">
                  <a:pos x="71" y="167"/>
                </a:cxn>
              </a:cxnLst>
              <a:rect l="0" t="0" r="r" b="b"/>
              <a:pathLst>
                <a:path w="74" h="167">
                  <a:moveTo>
                    <a:pt x="71" y="167"/>
                  </a:moveTo>
                  <a:lnTo>
                    <a:pt x="0" y="2"/>
                  </a:lnTo>
                  <a:lnTo>
                    <a:pt x="3" y="0"/>
                  </a:lnTo>
                  <a:lnTo>
                    <a:pt x="74" y="166"/>
                  </a:lnTo>
                  <a:lnTo>
                    <a:pt x="71" y="167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49" name="Freeform 1233"/>
            <p:cNvSpPr>
              <a:spLocks/>
            </p:cNvSpPr>
            <p:nvPr/>
          </p:nvSpPr>
          <p:spPr bwMode="auto">
            <a:xfrm>
              <a:off x="7744364" y="4403865"/>
              <a:ext cx="93004" cy="167645"/>
            </a:xfrm>
            <a:custGeom>
              <a:avLst/>
              <a:gdLst/>
              <a:ahLst/>
              <a:cxnLst>
                <a:cxn ang="0">
                  <a:pos x="71" y="167"/>
                </a:cxn>
                <a:cxn ang="0">
                  <a:pos x="0" y="2"/>
                </a:cxn>
                <a:cxn ang="0">
                  <a:pos x="3" y="0"/>
                </a:cxn>
                <a:cxn ang="0">
                  <a:pos x="74" y="166"/>
                </a:cxn>
                <a:cxn ang="0">
                  <a:pos x="71" y="167"/>
                </a:cxn>
              </a:cxnLst>
              <a:rect l="0" t="0" r="r" b="b"/>
              <a:pathLst>
                <a:path w="74" h="167">
                  <a:moveTo>
                    <a:pt x="71" y="167"/>
                  </a:moveTo>
                  <a:lnTo>
                    <a:pt x="0" y="2"/>
                  </a:lnTo>
                  <a:lnTo>
                    <a:pt x="3" y="0"/>
                  </a:lnTo>
                  <a:lnTo>
                    <a:pt x="74" y="166"/>
                  </a:lnTo>
                  <a:lnTo>
                    <a:pt x="71" y="167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50" name="Freeform 1234"/>
            <p:cNvSpPr>
              <a:spLocks/>
            </p:cNvSpPr>
            <p:nvPr/>
          </p:nvSpPr>
          <p:spPr bwMode="auto">
            <a:xfrm>
              <a:off x="7718755" y="4413904"/>
              <a:ext cx="90307" cy="166641"/>
            </a:xfrm>
            <a:custGeom>
              <a:avLst/>
              <a:gdLst/>
              <a:ahLst/>
              <a:cxnLst>
                <a:cxn ang="0">
                  <a:pos x="70" y="166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73" y="165"/>
                </a:cxn>
                <a:cxn ang="0">
                  <a:pos x="70" y="166"/>
                </a:cxn>
              </a:cxnLst>
              <a:rect l="0" t="0" r="r" b="b"/>
              <a:pathLst>
                <a:path w="73" h="166">
                  <a:moveTo>
                    <a:pt x="70" y="166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73" y="165"/>
                  </a:lnTo>
                  <a:lnTo>
                    <a:pt x="70" y="166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51" name="Freeform 1235"/>
            <p:cNvSpPr>
              <a:spLocks/>
            </p:cNvSpPr>
            <p:nvPr/>
          </p:nvSpPr>
          <p:spPr bwMode="auto">
            <a:xfrm>
              <a:off x="7718755" y="4413904"/>
              <a:ext cx="90307" cy="166641"/>
            </a:xfrm>
            <a:custGeom>
              <a:avLst/>
              <a:gdLst/>
              <a:ahLst/>
              <a:cxnLst>
                <a:cxn ang="0">
                  <a:pos x="70" y="166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73" y="165"/>
                </a:cxn>
                <a:cxn ang="0">
                  <a:pos x="70" y="166"/>
                </a:cxn>
              </a:cxnLst>
              <a:rect l="0" t="0" r="r" b="b"/>
              <a:pathLst>
                <a:path w="73" h="166">
                  <a:moveTo>
                    <a:pt x="70" y="166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73" y="165"/>
                  </a:lnTo>
                  <a:lnTo>
                    <a:pt x="70" y="166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52" name="Freeform 1236"/>
            <p:cNvSpPr>
              <a:spLocks/>
            </p:cNvSpPr>
            <p:nvPr/>
          </p:nvSpPr>
          <p:spPr bwMode="auto">
            <a:xfrm>
              <a:off x="7806367" y="4579541"/>
              <a:ext cx="6740" cy="5019"/>
            </a:xfrm>
            <a:custGeom>
              <a:avLst/>
              <a:gdLst/>
              <a:ahLst/>
              <a:cxnLst>
                <a:cxn ang="0">
                  <a:pos x="6" y="5"/>
                </a:cxn>
                <a:cxn ang="0">
                  <a:pos x="6" y="5"/>
                </a:cxn>
                <a:cxn ang="0">
                  <a:pos x="5" y="5"/>
                </a:cxn>
                <a:cxn ang="0">
                  <a:pos x="3" y="4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0" y="4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3" y="0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5" y="3"/>
                </a:cxn>
                <a:cxn ang="0">
                  <a:pos x="5" y="1"/>
                </a:cxn>
                <a:cxn ang="0">
                  <a:pos x="6" y="5"/>
                </a:cxn>
              </a:cxnLst>
              <a:rect l="0" t="0" r="r" b="b"/>
              <a:pathLst>
                <a:path w="6" h="5">
                  <a:moveTo>
                    <a:pt x="6" y="5"/>
                  </a:moveTo>
                  <a:lnTo>
                    <a:pt x="6" y="5"/>
                  </a:lnTo>
                  <a:lnTo>
                    <a:pt x="5" y="5"/>
                  </a:lnTo>
                  <a:lnTo>
                    <a:pt x="3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1"/>
                  </a:lnTo>
                  <a:lnTo>
                    <a:pt x="3" y="0"/>
                  </a:lnTo>
                  <a:lnTo>
                    <a:pt x="3" y="1"/>
                  </a:lnTo>
                  <a:lnTo>
                    <a:pt x="3" y="1"/>
                  </a:lnTo>
                  <a:lnTo>
                    <a:pt x="5" y="3"/>
                  </a:lnTo>
                  <a:lnTo>
                    <a:pt x="5" y="1"/>
                  </a:lnTo>
                  <a:lnTo>
                    <a:pt x="6" y="5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53" name="Freeform 1237"/>
            <p:cNvSpPr>
              <a:spLocks/>
            </p:cNvSpPr>
            <p:nvPr/>
          </p:nvSpPr>
          <p:spPr bwMode="auto">
            <a:xfrm>
              <a:off x="7806367" y="4579541"/>
              <a:ext cx="6740" cy="5019"/>
            </a:xfrm>
            <a:custGeom>
              <a:avLst/>
              <a:gdLst/>
              <a:ahLst/>
              <a:cxnLst>
                <a:cxn ang="0">
                  <a:pos x="6" y="5"/>
                </a:cxn>
                <a:cxn ang="0">
                  <a:pos x="5" y="5"/>
                </a:cxn>
                <a:cxn ang="0">
                  <a:pos x="3" y="4"/>
                </a:cxn>
                <a:cxn ang="0">
                  <a:pos x="2" y="4"/>
                </a:cxn>
                <a:cxn ang="0">
                  <a:pos x="0" y="4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3" y="0"/>
                </a:cxn>
                <a:cxn ang="0">
                  <a:pos x="3" y="1"/>
                </a:cxn>
                <a:cxn ang="0">
                  <a:pos x="5" y="3"/>
                </a:cxn>
                <a:cxn ang="0">
                  <a:pos x="5" y="1"/>
                </a:cxn>
                <a:cxn ang="0">
                  <a:pos x="6" y="5"/>
                </a:cxn>
              </a:cxnLst>
              <a:rect l="0" t="0" r="r" b="b"/>
              <a:pathLst>
                <a:path w="6" h="5">
                  <a:moveTo>
                    <a:pt x="6" y="5"/>
                  </a:moveTo>
                  <a:lnTo>
                    <a:pt x="5" y="5"/>
                  </a:lnTo>
                  <a:lnTo>
                    <a:pt x="3" y="4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1"/>
                  </a:lnTo>
                  <a:lnTo>
                    <a:pt x="3" y="0"/>
                  </a:lnTo>
                  <a:lnTo>
                    <a:pt x="3" y="1"/>
                  </a:lnTo>
                  <a:lnTo>
                    <a:pt x="5" y="3"/>
                  </a:lnTo>
                  <a:lnTo>
                    <a:pt x="5" y="1"/>
                  </a:lnTo>
                  <a:lnTo>
                    <a:pt x="6" y="5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54" name="Freeform 1238"/>
            <p:cNvSpPr>
              <a:spLocks/>
            </p:cNvSpPr>
            <p:nvPr/>
          </p:nvSpPr>
          <p:spPr bwMode="auto">
            <a:xfrm>
              <a:off x="7759191" y="4389811"/>
              <a:ext cx="114569" cy="179691"/>
            </a:xfrm>
            <a:custGeom>
              <a:avLst/>
              <a:gdLst/>
              <a:ahLst/>
              <a:cxnLst>
                <a:cxn ang="0">
                  <a:pos x="75" y="179"/>
                </a:cxn>
                <a:cxn ang="0">
                  <a:pos x="91" y="171"/>
                </a:cxn>
                <a:cxn ang="0">
                  <a:pos x="91" y="171"/>
                </a:cxn>
                <a:cxn ang="0">
                  <a:pos x="92" y="171"/>
                </a:cxn>
                <a:cxn ang="0">
                  <a:pos x="92" y="170"/>
                </a:cxn>
                <a:cxn ang="0">
                  <a:pos x="92" y="170"/>
                </a:cxn>
                <a:cxn ang="0">
                  <a:pos x="92" y="168"/>
                </a:cxn>
                <a:cxn ang="0">
                  <a:pos x="92" y="168"/>
                </a:cxn>
                <a:cxn ang="0">
                  <a:pos x="92" y="167"/>
                </a:cxn>
                <a:cxn ang="0">
                  <a:pos x="92" y="167"/>
                </a:cxn>
                <a:cxn ang="0">
                  <a:pos x="21" y="3"/>
                </a:cxn>
                <a:cxn ang="0">
                  <a:pos x="21" y="1"/>
                </a:cxn>
                <a:cxn ang="0">
                  <a:pos x="21" y="1"/>
                </a:cxn>
                <a:cxn ang="0">
                  <a:pos x="20" y="0"/>
                </a:cxn>
                <a:cxn ang="0">
                  <a:pos x="20" y="0"/>
                </a:cxn>
                <a:cxn ang="0">
                  <a:pos x="20" y="0"/>
                </a:cxn>
                <a:cxn ang="0">
                  <a:pos x="19" y="0"/>
                </a:cxn>
                <a:cxn ang="0">
                  <a:pos x="19" y="0"/>
                </a:cxn>
                <a:cxn ang="0">
                  <a:pos x="17" y="0"/>
                </a:cxn>
                <a:cxn ang="0">
                  <a:pos x="1" y="5"/>
                </a:cxn>
                <a:cxn ang="0">
                  <a:pos x="1" y="7"/>
                </a:cxn>
                <a:cxn ang="0">
                  <a:pos x="0" y="7"/>
                </a:cxn>
                <a:cxn ang="0">
                  <a:pos x="0" y="8"/>
                </a:cxn>
                <a:cxn ang="0">
                  <a:pos x="0" y="8"/>
                </a:cxn>
                <a:cxn ang="0">
                  <a:pos x="0" y="10"/>
                </a:cxn>
                <a:cxn ang="0">
                  <a:pos x="0" y="10"/>
                </a:cxn>
                <a:cxn ang="0">
                  <a:pos x="0" y="11"/>
                </a:cxn>
                <a:cxn ang="0">
                  <a:pos x="0" y="11"/>
                </a:cxn>
                <a:cxn ang="0">
                  <a:pos x="70" y="176"/>
                </a:cxn>
                <a:cxn ang="0">
                  <a:pos x="70" y="177"/>
                </a:cxn>
                <a:cxn ang="0">
                  <a:pos x="70" y="177"/>
                </a:cxn>
                <a:cxn ang="0">
                  <a:pos x="72" y="179"/>
                </a:cxn>
                <a:cxn ang="0">
                  <a:pos x="72" y="179"/>
                </a:cxn>
                <a:cxn ang="0">
                  <a:pos x="72" y="179"/>
                </a:cxn>
                <a:cxn ang="0">
                  <a:pos x="73" y="179"/>
                </a:cxn>
                <a:cxn ang="0">
                  <a:pos x="73" y="179"/>
                </a:cxn>
                <a:cxn ang="0">
                  <a:pos x="75" y="179"/>
                </a:cxn>
              </a:cxnLst>
              <a:rect l="0" t="0" r="r" b="b"/>
              <a:pathLst>
                <a:path w="92" h="179">
                  <a:moveTo>
                    <a:pt x="75" y="179"/>
                  </a:moveTo>
                  <a:lnTo>
                    <a:pt x="91" y="171"/>
                  </a:lnTo>
                  <a:lnTo>
                    <a:pt x="91" y="171"/>
                  </a:lnTo>
                  <a:lnTo>
                    <a:pt x="92" y="171"/>
                  </a:lnTo>
                  <a:lnTo>
                    <a:pt x="92" y="170"/>
                  </a:lnTo>
                  <a:lnTo>
                    <a:pt x="92" y="170"/>
                  </a:lnTo>
                  <a:lnTo>
                    <a:pt x="92" y="168"/>
                  </a:lnTo>
                  <a:lnTo>
                    <a:pt x="92" y="168"/>
                  </a:lnTo>
                  <a:lnTo>
                    <a:pt x="92" y="167"/>
                  </a:lnTo>
                  <a:lnTo>
                    <a:pt x="92" y="167"/>
                  </a:lnTo>
                  <a:lnTo>
                    <a:pt x="21" y="3"/>
                  </a:lnTo>
                  <a:lnTo>
                    <a:pt x="21" y="1"/>
                  </a:lnTo>
                  <a:lnTo>
                    <a:pt x="21" y="1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7" y="0"/>
                  </a:lnTo>
                  <a:lnTo>
                    <a:pt x="1" y="5"/>
                  </a:lnTo>
                  <a:lnTo>
                    <a:pt x="1" y="7"/>
                  </a:lnTo>
                  <a:lnTo>
                    <a:pt x="0" y="7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70" y="176"/>
                  </a:lnTo>
                  <a:lnTo>
                    <a:pt x="70" y="177"/>
                  </a:lnTo>
                  <a:lnTo>
                    <a:pt x="70" y="177"/>
                  </a:lnTo>
                  <a:lnTo>
                    <a:pt x="72" y="179"/>
                  </a:lnTo>
                  <a:lnTo>
                    <a:pt x="72" y="179"/>
                  </a:lnTo>
                  <a:lnTo>
                    <a:pt x="72" y="179"/>
                  </a:lnTo>
                  <a:lnTo>
                    <a:pt x="73" y="179"/>
                  </a:lnTo>
                  <a:lnTo>
                    <a:pt x="73" y="179"/>
                  </a:lnTo>
                  <a:lnTo>
                    <a:pt x="75" y="179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55" name="Freeform 1239"/>
            <p:cNvSpPr>
              <a:spLocks/>
            </p:cNvSpPr>
            <p:nvPr/>
          </p:nvSpPr>
          <p:spPr bwMode="auto">
            <a:xfrm>
              <a:off x="7759191" y="4389811"/>
              <a:ext cx="114569" cy="179691"/>
            </a:xfrm>
            <a:custGeom>
              <a:avLst/>
              <a:gdLst/>
              <a:ahLst/>
              <a:cxnLst>
                <a:cxn ang="0">
                  <a:pos x="75" y="179"/>
                </a:cxn>
                <a:cxn ang="0">
                  <a:pos x="91" y="171"/>
                </a:cxn>
                <a:cxn ang="0">
                  <a:pos x="92" y="171"/>
                </a:cxn>
                <a:cxn ang="0">
                  <a:pos x="92" y="170"/>
                </a:cxn>
                <a:cxn ang="0">
                  <a:pos x="92" y="168"/>
                </a:cxn>
                <a:cxn ang="0">
                  <a:pos x="92" y="167"/>
                </a:cxn>
                <a:cxn ang="0">
                  <a:pos x="21" y="3"/>
                </a:cxn>
                <a:cxn ang="0">
                  <a:pos x="21" y="1"/>
                </a:cxn>
                <a:cxn ang="0">
                  <a:pos x="20" y="0"/>
                </a:cxn>
                <a:cxn ang="0">
                  <a:pos x="19" y="0"/>
                </a:cxn>
                <a:cxn ang="0">
                  <a:pos x="17" y="0"/>
                </a:cxn>
                <a:cxn ang="0">
                  <a:pos x="1" y="5"/>
                </a:cxn>
                <a:cxn ang="0">
                  <a:pos x="1" y="7"/>
                </a:cxn>
                <a:cxn ang="0">
                  <a:pos x="0" y="7"/>
                </a:cxn>
                <a:cxn ang="0">
                  <a:pos x="0" y="8"/>
                </a:cxn>
                <a:cxn ang="0">
                  <a:pos x="0" y="10"/>
                </a:cxn>
                <a:cxn ang="0">
                  <a:pos x="0" y="11"/>
                </a:cxn>
                <a:cxn ang="0">
                  <a:pos x="70" y="176"/>
                </a:cxn>
                <a:cxn ang="0">
                  <a:pos x="70" y="177"/>
                </a:cxn>
                <a:cxn ang="0">
                  <a:pos x="72" y="179"/>
                </a:cxn>
                <a:cxn ang="0">
                  <a:pos x="73" y="179"/>
                </a:cxn>
                <a:cxn ang="0">
                  <a:pos x="75" y="179"/>
                </a:cxn>
              </a:cxnLst>
              <a:rect l="0" t="0" r="r" b="b"/>
              <a:pathLst>
                <a:path w="92" h="179">
                  <a:moveTo>
                    <a:pt x="75" y="179"/>
                  </a:moveTo>
                  <a:lnTo>
                    <a:pt x="91" y="171"/>
                  </a:lnTo>
                  <a:lnTo>
                    <a:pt x="92" y="171"/>
                  </a:lnTo>
                  <a:lnTo>
                    <a:pt x="92" y="170"/>
                  </a:lnTo>
                  <a:lnTo>
                    <a:pt x="92" y="168"/>
                  </a:lnTo>
                  <a:lnTo>
                    <a:pt x="92" y="167"/>
                  </a:lnTo>
                  <a:lnTo>
                    <a:pt x="21" y="3"/>
                  </a:lnTo>
                  <a:lnTo>
                    <a:pt x="21" y="1"/>
                  </a:lnTo>
                  <a:lnTo>
                    <a:pt x="20" y="0"/>
                  </a:lnTo>
                  <a:lnTo>
                    <a:pt x="19" y="0"/>
                  </a:lnTo>
                  <a:lnTo>
                    <a:pt x="17" y="0"/>
                  </a:lnTo>
                  <a:lnTo>
                    <a:pt x="1" y="5"/>
                  </a:lnTo>
                  <a:lnTo>
                    <a:pt x="1" y="7"/>
                  </a:lnTo>
                  <a:lnTo>
                    <a:pt x="0" y="7"/>
                  </a:lnTo>
                  <a:lnTo>
                    <a:pt x="0" y="8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70" y="176"/>
                  </a:lnTo>
                  <a:lnTo>
                    <a:pt x="70" y="177"/>
                  </a:lnTo>
                  <a:lnTo>
                    <a:pt x="72" y="179"/>
                  </a:lnTo>
                  <a:lnTo>
                    <a:pt x="73" y="179"/>
                  </a:lnTo>
                  <a:lnTo>
                    <a:pt x="75" y="179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56" name="Freeform 1240"/>
            <p:cNvSpPr>
              <a:spLocks/>
            </p:cNvSpPr>
            <p:nvPr/>
          </p:nvSpPr>
          <p:spPr bwMode="auto">
            <a:xfrm>
              <a:off x="7853543" y="4560467"/>
              <a:ext cx="18870" cy="10039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0" y="7"/>
                </a:cxn>
                <a:cxn ang="0">
                  <a:pos x="14" y="0"/>
                </a:cxn>
                <a:cxn ang="0">
                  <a:pos x="16" y="3"/>
                </a:cxn>
                <a:cxn ang="0">
                  <a:pos x="0" y="10"/>
                </a:cxn>
              </a:cxnLst>
              <a:rect l="0" t="0" r="r" b="b"/>
              <a:pathLst>
                <a:path w="16" h="10">
                  <a:moveTo>
                    <a:pt x="0" y="10"/>
                  </a:moveTo>
                  <a:lnTo>
                    <a:pt x="0" y="7"/>
                  </a:lnTo>
                  <a:lnTo>
                    <a:pt x="14" y="0"/>
                  </a:lnTo>
                  <a:lnTo>
                    <a:pt x="16" y="3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57" name="Freeform 1241"/>
            <p:cNvSpPr>
              <a:spLocks/>
            </p:cNvSpPr>
            <p:nvPr/>
          </p:nvSpPr>
          <p:spPr bwMode="auto">
            <a:xfrm>
              <a:off x="7853543" y="4560467"/>
              <a:ext cx="18870" cy="10039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0" y="7"/>
                </a:cxn>
                <a:cxn ang="0">
                  <a:pos x="14" y="0"/>
                </a:cxn>
                <a:cxn ang="0">
                  <a:pos x="16" y="3"/>
                </a:cxn>
                <a:cxn ang="0">
                  <a:pos x="0" y="10"/>
                </a:cxn>
              </a:cxnLst>
              <a:rect l="0" t="0" r="r" b="b"/>
              <a:pathLst>
                <a:path w="16" h="10">
                  <a:moveTo>
                    <a:pt x="0" y="10"/>
                  </a:moveTo>
                  <a:lnTo>
                    <a:pt x="0" y="7"/>
                  </a:lnTo>
                  <a:lnTo>
                    <a:pt x="14" y="0"/>
                  </a:lnTo>
                  <a:lnTo>
                    <a:pt x="16" y="3"/>
                  </a:lnTo>
                  <a:lnTo>
                    <a:pt x="0" y="10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58" name="Freeform 1242"/>
            <p:cNvSpPr>
              <a:spLocks/>
            </p:cNvSpPr>
            <p:nvPr/>
          </p:nvSpPr>
          <p:spPr bwMode="auto">
            <a:xfrm>
              <a:off x="7784800" y="4390815"/>
              <a:ext cx="91656" cy="166641"/>
            </a:xfrm>
            <a:custGeom>
              <a:avLst/>
              <a:gdLst/>
              <a:ahLst/>
              <a:cxnLst>
                <a:cxn ang="0">
                  <a:pos x="71" y="166"/>
                </a:cxn>
                <a:cxn ang="0">
                  <a:pos x="0" y="2"/>
                </a:cxn>
                <a:cxn ang="0">
                  <a:pos x="4" y="0"/>
                </a:cxn>
                <a:cxn ang="0">
                  <a:pos x="74" y="165"/>
                </a:cxn>
                <a:cxn ang="0">
                  <a:pos x="71" y="166"/>
                </a:cxn>
              </a:cxnLst>
              <a:rect l="0" t="0" r="r" b="b"/>
              <a:pathLst>
                <a:path w="74" h="166">
                  <a:moveTo>
                    <a:pt x="71" y="166"/>
                  </a:moveTo>
                  <a:lnTo>
                    <a:pt x="0" y="2"/>
                  </a:lnTo>
                  <a:lnTo>
                    <a:pt x="4" y="0"/>
                  </a:lnTo>
                  <a:lnTo>
                    <a:pt x="74" y="165"/>
                  </a:lnTo>
                  <a:lnTo>
                    <a:pt x="71" y="166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59" name="Freeform 1243"/>
            <p:cNvSpPr>
              <a:spLocks/>
            </p:cNvSpPr>
            <p:nvPr/>
          </p:nvSpPr>
          <p:spPr bwMode="auto">
            <a:xfrm>
              <a:off x="7784800" y="4390815"/>
              <a:ext cx="91656" cy="166641"/>
            </a:xfrm>
            <a:custGeom>
              <a:avLst/>
              <a:gdLst/>
              <a:ahLst/>
              <a:cxnLst>
                <a:cxn ang="0">
                  <a:pos x="71" y="166"/>
                </a:cxn>
                <a:cxn ang="0">
                  <a:pos x="0" y="2"/>
                </a:cxn>
                <a:cxn ang="0">
                  <a:pos x="4" y="0"/>
                </a:cxn>
                <a:cxn ang="0">
                  <a:pos x="74" y="165"/>
                </a:cxn>
                <a:cxn ang="0">
                  <a:pos x="71" y="166"/>
                </a:cxn>
              </a:cxnLst>
              <a:rect l="0" t="0" r="r" b="b"/>
              <a:pathLst>
                <a:path w="74" h="166">
                  <a:moveTo>
                    <a:pt x="71" y="166"/>
                  </a:moveTo>
                  <a:lnTo>
                    <a:pt x="0" y="2"/>
                  </a:lnTo>
                  <a:lnTo>
                    <a:pt x="4" y="0"/>
                  </a:lnTo>
                  <a:lnTo>
                    <a:pt x="74" y="165"/>
                  </a:lnTo>
                  <a:lnTo>
                    <a:pt x="71" y="166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0" name="Freeform 1244"/>
            <p:cNvSpPr>
              <a:spLocks/>
            </p:cNvSpPr>
            <p:nvPr/>
          </p:nvSpPr>
          <p:spPr bwMode="auto">
            <a:xfrm>
              <a:off x="7757843" y="4400854"/>
              <a:ext cx="91656" cy="166641"/>
            </a:xfrm>
            <a:custGeom>
              <a:avLst/>
              <a:gdLst/>
              <a:ahLst/>
              <a:cxnLst>
                <a:cxn ang="0">
                  <a:pos x="70" y="166"/>
                </a:cxn>
                <a:cxn ang="0">
                  <a:pos x="0" y="2"/>
                </a:cxn>
                <a:cxn ang="0">
                  <a:pos x="5" y="0"/>
                </a:cxn>
                <a:cxn ang="0">
                  <a:pos x="74" y="165"/>
                </a:cxn>
                <a:cxn ang="0">
                  <a:pos x="70" y="166"/>
                </a:cxn>
              </a:cxnLst>
              <a:rect l="0" t="0" r="r" b="b"/>
              <a:pathLst>
                <a:path w="74" h="166">
                  <a:moveTo>
                    <a:pt x="70" y="166"/>
                  </a:moveTo>
                  <a:lnTo>
                    <a:pt x="0" y="2"/>
                  </a:lnTo>
                  <a:lnTo>
                    <a:pt x="5" y="0"/>
                  </a:lnTo>
                  <a:lnTo>
                    <a:pt x="74" y="165"/>
                  </a:lnTo>
                  <a:lnTo>
                    <a:pt x="70" y="166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1" name="Freeform 1245"/>
            <p:cNvSpPr>
              <a:spLocks/>
            </p:cNvSpPr>
            <p:nvPr/>
          </p:nvSpPr>
          <p:spPr bwMode="auto">
            <a:xfrm>
              <a:off x="7757843" y="4400854"/>
              <a:ext cx="91656" cy="166641"/>
            </a:xfrm>
            <a:custGeom>
              <a:avLst/>
              <a:gdLst/>
              <a:ahLst/>
              <a:cxnLst>
                <a:cxn ang="0">
                  <a:pos x="70" y="166"/>
                </a:cxn>
                <a:cxn ang="0">
                  <a:pos x="0" y="2"/>
                </a:cxn>
                <a:cxn ang="0">
                  <a:pos x="5" y="0"/>
                </a:cxn>
                <a:cxn ang="0">
                  <a:pos x="74" y="165"/>
                </a:cxn>
                <a:cxn ang="0">
                  <a:pos x="70" y="166"/>
                </a:cxn>
              </a:cxnLst>
              <a:rect l="0" t="0" r="r" b="b"/>
              <a:pathLst>
                <a:path w="74" h="166">
                  <a:moveTo>
                    <a:pt x="70" y="166"/>
                  </a:moveTo>
                  <a:lnTo>
                    <a:pt x="0" y="2"/>
                  </a:lnTo>
                  <a:lnTo>
                    <a:pt x="5" y="0"/>
                  </a:lnTo>
                  <a:lnTo>
                    <a:pt x="74" y="165"/>
                  </a:lnTo>
                  <a:lnTo>
                    <a:pt x="70" y="166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2" name="Freeform 1246"/>
            <p:cNvSpPr>
              <a:spLocks/>
            </p:cNvSpPr>
            <p:nvPr/>
          </p:nvSpPr>
          <p:spPr bwMode="auto">
            <a:xfrm>
              <a:off x="7796932" y="4374753"/>
              <a:ext cx="117265" cy="181698"/>
            </a:xfrm>
            <a:custGeom>
              <a:avLst/>
              <a:gdLst/>
              <a:ahLst/>
              <a:cxnLst>
                <a:cxn ang="0">
                  <a:pos x="75" y="181"/>
                </a:cxn>
                <a:cxn ang="0">
                  <a:pos x="92" y="173"/>
                </a:cxn>
                <a:cxn ang="0">
                  <a:pos x="92" y="173"/>
                </a:cxn>
                <a:cxn ang="0">
                  <a:pos x="92" y="173"/>
                </a:cxn>
                <a:cxn ang="0">
                  <a:pos x="94" y="172"/>
                </a:cxn>
                <a:cxn ang="0">
                  <a:pos x="94" y="170"/>
                </a:cxn>
                <a:cxn ang="0">
                  <a:pos x="94" y="170"/>
                </a:cxn>
                <a:cxn ang="0">
                  <a:pos x="94" y="170"/>
                </a:cxn>
                <a:cxn ang="0">
                  <a:pos x="92" y="169"/>
                </a:cxn>
                <a:cxn ang="0">
                  <a:pos x="22" y="3"/>
                </a:cxn>
                <a:cxn ang="0">
                  <a:pos x="22" y="3"/>
                </a:cxn>
                <a:cxn ang="0">
                  <a:pos x="22" y="2"/>
                </a:cxn>
                <a:cxn ang="0">
                  <a:pos x="22" y="2"/>
                </a:cxn>
                <a:cxn ang="0">
                  <a:pos x="20" y="2"/>
                </a:cxn>
                <a:cxn ang="0">
                  <a:pos x="20" y="0"/>
                </a:cxn>
                <a:cxn ang="0">
                  <a:pos x="20" y="2"/>
                </a:cxn>
                <a:cxn ang="0">
                  <a:pos x="19" y="2"/>
                </a:cxn>
                <a:cxn ang="0">
                  <a:pos x="19" y="2"/>
                </a:cxn>
                <a:cxn ang="0">
                  <a:pos x="2" y="8"/>
                </a:cxn>
                <a:cxn ang="0">
                  <a:pos x="2" y="9"/>
                </a:cxn>
                <a:cxn ang="0">
                  <a:pos x="2" y="9"/>
                </a:cxn>
                <a:cxn ang="0">
                  <a:pos x="0" y="9"/>
                </a:cxn>
                <a:cxn ang="0">
                  <a:pos x="0" y="10"/>
                </a:cxn>
                <a:cxn ang="0">
                  <a:pos x="0" y="10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71" y="178"/>
                </a:cxn>
                <a:cxn ang="0">
                  <a:pos x="71" y="179"/>
                </a:cxn>
                <a:cxn ang="0">
                  <a:pos x="72" y="181"/>
                </a:cxn>
                <a:cxn ang="0">
                  <a:pos x="72" y="181"/>
                </a:cxn>
                <a:cxn ang="0">
                  <a:pos x="74" y="181"/>
                </a:cxn>
                <a:cxn ang="0">
                  <a:pos x="74" y="181"/>
                </a:cxn>
                <a:cxn ang="0">
                  <a:pos x="75" y="181"/>
                </a:cxn>
                <a:cxn ang="0">
                  <a:pos x="75" y="181"/>
                </a:cxn>
              </a:cxnLst>
              <a:rect l="0" t="0" r="r" b="b"/>
              <a:pathLst>
                <a:path w="94" h="181">
                  <a:moveTo>
                    <a:pt x="75" y="181"/>
                  </a:moveTo>
                  <a:lnTo>
                    <a:pt x="92" y="173"/>
                  </a:lnTo>
                  <a:lnTo>
                    <a:pt x="92" y="173"/>
                  </a:lnTo>
                  <a:lnTo>
                    <a:pt x="92" y="173"/>
                  </a:lnTo>
                  <a:lnTo>
                    <a:pt x="94" y="172"/>
                  </a:lnTo>
                  <a:lnTo>
                    <a:pt x="94" y="170"/>
                  </a:lnTo>
                  <a:lnTo>
                    <a:pt x="94" y="170"/>
                  </a:lnTo>
                  <a:lnTo>
                    <a:pt x="94" y="170"/>
                  </a:lnTo>
                  <a:lnTo>
                    <a:pt x="92" y="169"/>
                  </a:lnTo>
                  <a:lnTo>
                    <a:pt x="22" y="3"/>
                  </a:lnTo>
                  <a:lnTo>
                    <a:pt x="22" y="3"/>
                  </a:lnTo>
                  <a:lnTo>
                    <a:pt x="22" y="2"/>
                  </a:lnTo>
                  <a:lnTo>
                    <a:pt x="22" y="2"/>
                  </a:lnTo>
                  <a:lnTo>
                    <a:pt x="20" y="2"/>
                  </a:lnTo>
                  <a:lnTo>
                    <a:pt x="20" y="0"/>
                  </a:lnTo>
                  <a:lnTo>
                    <a:pt x="20" y="2"/>
                  </a:lnTo>
                  <a:lnTo>
                    <a:pt x="19" y="2"/>
                  </a:lnTo>
                  <a:lnTo>
                    <a:pt x="19" y="2"/>
                  </a:lnTo>
                  <a:lnTo>
                    <a:pt x="2" y="8"/>
                  </a:lnTo>
                  <a:lnTo>
                    <a:pt x="2" y="9"/>
                  </a:lnTo>
                  <a:lnTo>
                    <a:pt x="2" y="9"/>
                  </a:lnTo>
                  <a:lnTo>
                    <a:pt x="0" y="9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71" y="178"/>
                  </a:lnTo>
                  <a:lnTo>
                    <a:pt x="71" y="179"/>
                  </a:lnTo>
                  <a:lnTo>
                    <a:pt x="72" y="181"/>
                  </a:lnTo>
                  <a:lnTo>
                    <a:pt x="72" y="181"/>
                  </a:lnTo>
                  <a:lnTo>
                    <a:pt x="74" y="181"/>
                  </a:lnTo>
                  <a:lnTo>
                    <a:pt x="74" y="181"/>
                  </a:lnTo>
                  <a:lnTo>
                    <a:pt x="75" y="181"/>
                  </a:lnTo>
                  <a:lnTo>
                    <a:pt x="75" y="181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3" name="Freeform 1247"/>
            <p:cNvSpPr>
              <a:spLocks/>
            </p:cNvSpPr>
            <p:nvPr/>
          </p:nvSpPr>
          <p:spPr bwMode="auto">
            <a:xfrm>
              <a:off x="7796932" y="4374753"/>
              <a:ext cx="117265" cy="181698"/>
            </a:xfrm>
            <a:custGeom>
              <a:avLst/>
              <a:gdLst/>
              <a:ahLst/>
              <a:cxnLst>
                <a:cxn ang="0">
                  <a:pos x="75" y="181"/>
                </a:cxn>
                <a:cxn ang="0">
                  <a:pos x="92" y="173"/>
                </a:cxn>
                <a:cxn ang="0">
                  <a:pos x="94" y="172"/>
                </a:cxn>
                <a:cxn ang="0">
                  <a:pos x="94" y="170"/>
                </a:cxn>
                <a:cxn ang="0">
                  <a:pos x="92" y="169"/>
                </a:cxn>
                <a:cxn ang="0">
                  <a:pos x="22" y="3"/>
                </a:cxn>
                <a:cxn ang="0">
                  <a:pos x="22" y="2"/>
                </a:cxn>
                <a:cxn ang="0">
                  <a:pos x="20" y="2"/>
                </a:cxn>
                <a:cxn ang="0">
                  <a:pos x="20" y="0"/>
                </a:cxn>
                <a:cxn ang="0">
                  <a:pos x="20" y="2"/>
                </a:cxn>
                <a:cxn ang="0">
                  <a:pos x="19" y="2"/>
                </a:cxn>
                <a:cxn ang="0">
                  <a:pos x="2" y="8"/>
                </a:cxn>
                <a:cxn ang="0">
                  <a:pos x="2" y="9"/>
                </a:cxn>
                <a:cxn ang="0">
                  <a:pos x="0" y="9"/>
                </a:cxn>
                <a:cxn ang="0">
                  <a:pos x="0" y="10"/>
                </a:cxn>
                <a:cxn ang="0">
                  <a:pos x="0" y="12"/>
                </a:cxn>
                <a:cxn ang="0">
                  <a:pos x="71" y="178"/>
                </a:cxn>
                <a:cxn ang="0">
                  <a:pos x="71" y="179"/>
                </a:cxn>
                <a:cxn ang="0">
                  <a:pos x="72" y="181"/>
                </a:cxn>
                <a:cxn ang="0">
                  <a:pos x="74" y="181"/>
                </a:cxn>
                <a:cxn ang="0">
                  <a:pos x="75" y="181"/>
                </a:cxn>
              </a:cxnLst>
              <a:rect l="0" t="0" r="r" b="b"/>
              <a:pathLst>
                <a:path w="94" h="181">
                  <a:moveTo>
                    <a:pt x="75" y="181"/>
                  </a:moveTo>
                  <a:lnTo>
                    <a:pt x="92" y="173"/>
                  </a:lnTo>
                  <a:lnTo>
                    <a:pt x="94" y="172"/>
                  </a:lnTo>
                  <a:lnTo>
                    <a:pt x="94" y="170"/>
                  </a:lnTo>
                  <a:lnTo>
                    <a:pt x="92" y="169"/>
                  </a:lnTo>
                  <a:lnTo>
                    <a:pt x="22" y="3"/>
                  </a:lnTo>
                  <a:lnTo>
                    <a:pt x="22" y="2"/>
                  </a:lnTo>
                  <a:lnTo>
                    <a:pt x="20" y="2"/>
                  </a:lnTo>
                  <a:lnTo>
                    <a:pt x="20" y="0"/>
                  </a:lnTo>
                  <a:lnTo>
                    <a:pt x="20" y="2"/>
                  </a:lnTo>
                  <a:lnTo>
                    <a:pt x="19" y="2"/>
                  </a:lnTo>
                  <a:lnTo>
                    <a:pt x="2" y="8"/>
                  </a:lnTo>
                  <a:lnTo>
                    <a:pt x="2" y="9"/>
                  </a:lnTo>
                  <a:lnTo>
                    <a:pt x="0" y="9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71" y="178"/>
                  </a:lnTo>
                  <a:lnTo>
                    <a:pt x="71" y="179"/>
                  </a:lnTo>
                  <a:lnTo>
                    <a:pt x="72" y="181"/>
                  </a:lnTo>
                  <a:lnTo>
                    <a:pt x="74" y="181"/>
                  </a:lnTo>
                  <a:lnTo>
                    <a:pt x="75" y="181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4" name="Freeform 1248"/>
            <p:cNvSpPr>
              <a:spLocks/>
            </p:cNvSpPr>
            <p:nvPr/>
          </p:nvSpPr>
          <p:spPr bwMode="auto">
            <a:xfrm>
              <a:off x="7889935" y="4547417"/>
              <a:ext cx="21566" cy="10039"/>
            </a:xfrm>
            <a:custGeom>
              <a:avLst/>
              <a:gdLst/>
              <a:ahLst/>
              <a:cxnLst>
                <a:cxn ang="0">
                  <a:pos x="2" y="10"/>
                </a:cxn>
                <a:cxn ang="0">
                  <a:pos x="0" y="7"/>
                </a:cxn>
                <a:cxn ang="0">
                  <a:pos x="16" y="0"/>
                </a:cxn>
                <a:cxn ang="0">
                  <a:pos x="17" y="3"/>
                </a:cxn>
                <a:cxn ang="0">
                  <a:pos x="2" y="10"/>
                </a:cxn>
              </a:cxnLst>
              <a:rect l="0" t="0" r="r" b="b"/>
              <a:pathLst>
                <a:path w="17" h="10">
                  <a:moveTo>
                    <a:pt x="2" y="10"/>
                  </a:moveTo>
                  <a:lnTo>
                    <a:pt x="0" y="7"/>
                  </a:lnTo>
                  <a:lnTo>
                    <a:pt x="16" y="0"/>
                  </a:lnTo>
                  <a:lnTo>
                    <a:pt x="17" y="3"/>
                  </a:lnTo>
                  <a:lnTo>
                    <a:pt x="2" y="10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5" name="Freeform 1249"/>
            <p:cNvSpPr>
              <a:spLocks/>
            </p:cNvSpPr>
            <p:nvPr/>
          </p:nvSpPr>
          <p:spPr bwMode="auto">
            <a:xfrm>
              <a:off x="7889935" y="4547417"/>
              <a:ext cx="21566" cy="10039"/>
            </a:xfrm>
            <a:custGeom>
              <a:avLst/>
              <a:gdLst/>
              <a:ahLst/>
              <a:cxnLst>
                <a:cxn ang="0">
                  <a:pos x="2" y="10"/>
                </a:cxn>
                <a:cxn ang="0">
                  <a:pos x="0" y="7"/>
                </a:cxn>
                <a:cxn ang="0">
                  <a:pos x="16" y="0"/>
                </a:cxn>
                <a:cxn ang="0">
                  <a:pos x="17" y="3"/>
                </a:cxn>
                <a:cxn ang="0">
                  <a:pos x="2" y="10"/>
                </a:cxn>
              </a:cxnLst>
              <a:rect l="0" t="0" r="r" b="b"/>
              <a:pathLst>
                <a:path w="17" h="10">
                  <a:moveTo>
                    <a:pt x="2" y="10"/>
                  </a:moveTo>
                  <a:lnTo>
                    <a:pt x="0" y="7"/>
                  </a:lnTo>
                  <a:lnTo>
                    <a:pt x="16" y="0"/>
                  </a:lnTo>
                  <a:lnTo>
                    <a:pt x="17" y="3"/>
                  </a:lnTo>
                  <a:lnTo>
                    <a:pt x="2" y="10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6" name="Freeform 1250"/>
            <p:cNvSpPr>
              <a:spLocks/>
            </p:cNvSpPr>
            <p:nvPr/>
          </p:nvSpPr>
          <p:spPr bwMode="auto">
            <a:xfrm>
              <a:off x="7910153" y="4543402"/>
              <a:ext cx="5392" cy="7027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" y="1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4" y="4"/>
                </a:cxn>
                <a:cxn ang="0">
                  <a:pos x="4" y="4"/>
                </a:cxn>
                <a:cxn ang="0">
                  <a:pos x="3" y="5"/>
                </a:cxn>
                <a:cxn ang="0">
                  <a:pos x="3" y="7"/>
                </a:cxn>
                <a:cxn ang="0">
                  <a:pos x="1" y="7"/>
                </a:cxn>
                <a:cxn ang="0">
                  <a:pos x="0" y="4"/>
                </a:cxn>
                <a:cxn ang="0">
                  <a:pos x="1" y="4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4" y="0"/>
                </a:cxn>
              </a:cxnLst>
              <a:rect l="0" t="0" r="r" b="b"/>
              <a:pathLst>
                <a:path w="4" h="7">
                  <a:moveTo>
                    <a:pt x="4" y="0"/>
                  </a:moveTo>
                  <a:lnTo>
                    <a:pt x="4" y="1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4"/>
                  </a:lnTo>
                  <a:lnTo>
                    <a:pt x="4" y="4"/>
                  </a:lnTo>
                  <a:lnTo>
                    <a:pt x="3" y="5"/>
                  </a:lnTo>
                  <a:lnTo>
                    <a:pt x="3" y="7"/>
                  </a:lnTo>
                  <a:lnTo>
                    <a:pt x="1" y="7"/>
                  </a:lnTo>
                  <a:lnTo>
                    <a:pt x="0" y="4"/>
                  </a:lnTo>
                  <a:lnTo>
                    <a:pt x="1" y="4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7" name="Freeform 1251"/>
            <p:cNvSpPr>
              <a:spLocks/>
            </p:cNvSpPr>
            <p:nvPr/>
          </p:nvSpPr>
          <p:spPr bwMode="auto">
            <a:xfrm>
              <a:off x="7910153" y="4543402"/>
              <a:ext cx="5392" cy="7027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" y="1"/>
                </a:cxn>
                <a:cxn ang="0">
                  <a:pos x="4" y="2"/>
                </a:cxn>
                <a:cxn ang="0">
                  <a:pos x="4" y="4"/>
                </a:cxn>
                <a:cxn ang="0">
                  <a:pos x="3" y="5"/>
                </a:cxn>
                <a:cxn ang="0">
                  <a:pos x="3" y="7"/>
                </a:cxn>
                <a:cxn ang="0">
                  <a:pos x="1" y="7"/>
                </a:cxn>
                <a:cxn ang="0">
                  <a:pos x="0" y="4"/>
                </a:cxn>
                <a:cxn ang="0">
                  <a:pos x="1" y="4"/>
                </a:cxn>
                <a:cxn ang="0">
                  <a:pos x="0" y="2"/>
                </a:cxn>
                <a:cxn ang="0">
                  <a:pos x="4" y="0"/>
                </a:cxn>
              </a:cxnLst>
              <a:rect l="0" t="0" r="r" b="b"/>
              <a:pathLst>
                <a:path w="4" h="7">
                  <a:moveTo>
                    <a:pt x="4" y="0"/>
                  </a:moveTo>
                  <a:lnTo>
                    <a:pt x="4" y="1"/>
                  </a:lnTo>
                  <a:lnTo>
                    <a:pt x="4" y="2"/>
                  </a:lnTo>
                  <a:lnTo>
                    <a:pt x="4" y="4"/>
                  </a:lnTo>
                  <a:lnTo>
                    <a:pt x="3" y="5"/>
                  </a:lnTo>
                  <a:lnTo>
                    <a:pt x="3" y="7"/>
                  </a:lnTo>
                  <a:lnTo>
                    <a:pt x="1" y="7"/>
                  </a:lnTo>
                  <a:lnTo>
                    <a:pt x="0" y="4"/>
                  </a:lnTo>
                  <a:lnTo>
                    <a:pt x="1" y="4"/>
                  </a:lnTo>
                  <a:lnTo>
                    <a:pt x="0" y="2"/>
                  </a:lnTo>
                  <a:lnTo>
                    <a:pt x="4" y="0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8" name="Freeform 1252"/>
            <p:cNvSpPr>
              <a:spLocks/>
            </p:cNvSpPr>
            <p:nvPr/>
          </p:nvSpPr>
          <p:spPr bwMode="auto">
            <a:xfrm>
              <a:off x="7795583" y="4386800"/>
              <a:ext cx="91656" cy="167644"/>
            </a:xfrm>
            <a:custGeom>
              <a:avLst/>
              <a:gdLst/>
              <a:ahLst/>
              <a:cxnLst>
                <a:cxn ang="0">
                  <a:pos x="70" y="167"/>
                </a:cxn>
                <a:cxn ang="0">
                  <a:pos x="0" y="1"/>
                </a:cxn>
                <a:cxn ang="0">
                  <a:pos x="3" y="0"/>
                </a:cxn>
                <a:cxn ang="0">
                  <a:pos x="73" y="166"/>
                </a:cxn>
                <a:cxn ang="0">
                  <a:pos x="70" y="167"/>
                </a:cxn>
              </a:cxnLst>
              <a:rect l="0" t="0" r="r" b="b"/>
              <a:pathLst>
                <a:path w="73" h="167">
                  <a:moveTo>
                    <a:pt x="70" y="167"/>
                  </a:moveTo>
                  <a:lnTo>
                    <a:pt x="0" y="1"/>
                  </a:lnTo>
                  <a:lnTo>
                    <a:pt x="3" y="0"/>
                  </a:lnTo>
                  <a:lnTo>
                    <a:pt x="73" y="166"/>
                  </a:lnTo>
                  <a:lnTo>
                    <a:pt x="70" y="167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9" name="Freeform 1253"/>
            <p:cNvSpPr>
              <a:spLocks/>
            </p:cNvSpPr>
            <p:nvPr/>
          </p:nvSpPr>
          <p:spPr bwMode="auto">
            <a:xfrm>
              <a:off x="7795583" y="4386800"/>
              <a:ext cx="91656" cy="167644"/>
            </a:xfrm>
            <a:custGeom>
              <a:avLst/>
              <a:gdLst/>
              <a:ahLst/>
              <a:cxnLst>
                <a:cxn ang="0">
                  <a:pos x="70" y="167"/>
                </a:cxn>
                <a:cxn ang="0">
                  <a:pos x="0" y="1"/>
                </a:cxn>
                <a:cxn ang="0">
                  <a:pos x="3" y="0"/>
                </a:cxn>
                <a:cxn ang="0">
                  <a:pos x="73" y="166"/>
                </a:cxn>
                <a:cxn ang="0">
                  <a:pos x="70" y="167"/>
                </a:cxn>
              </a:cxnLst>
              <a:rect l="0" t="0" r="r" b="b"/>
              <a:pathLst>
                <a:path w="73" h="167">
                  <a:moveTo>
                    <a:pt x="70" y="167"/>
                  </a:moveTo>
                  <a:lnTo>
                    <a:pt x="0" y="1"/>
                  </a:lnTo>
                  <a:lnTo>
                    <a:pt x="3" y="0"/>
                  </a:lnTo>
                  <a:lnTo>
                    <a:pt x="73" y="166"/>
                  </a:lnTo>
                  <a:lnTo>
                    <a:pt x="70" y="167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70" name="Freeform 1254"/>
            <p:cNvSpPr>
              <a:spLocks/>
            </p:cNvSpPr>
            <p:nvPr/>
          </p:nvSpPr>
          <p:spPr bwMode="auto">
            <a:xfrm>
              <a:off x="7883196" y="4553441"/>
              <a:ext cx="9435" cy="4015"/>
            </a:xfrm>
            <a:custGeom>
              <a:avLst/>
              <a:gdLst/>
              <a:ahLst/>
              <a:cxnLst>
                <a:cxn ang="0">
                  <a:pos x="8" y="4"/>
                </a:cxn>
                <a:cxn ang="0">
                  <a:pos x="6" y="4"/>
                </a:cxn>
                <a:cxn ang="0">
                  <a:pos x="5" y="4"/>
                </a:cxn>
                <a:cxn ang="0">
                  <a:pos x="3" y="4"/>
                </a:cxn>
                <a:cxn ang="0">
                  <a:pos x="3" y="4"/>
                </a:cxn>
                <a:cxn ang="0">
                  <a:pos x="2" y="4"/>
                </a:cxn>
                <a:cxn ang="0">
                  <a:pos x="2" y="3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5" y="1"/>
                </a:cxn>
                <a:cxn ang="0">
                  <a:pos x="5" y="1"/>
                </a:cxn>
                <a:cxn ang="0">
                  <a:pos x="5" y="1"/>
                </a:cxn>
                <a:cxn ang="0">
                  <a:pos x="6" y="1"/>
                </a:cxn>
                <a:cxn ang="0">
                  <a:pos x="8" y="4"/>
                </a:cxn>
              </a:cxnLst>
              <a:rect l="0" t="0" r="r" b="b"/>
              <a:pathLst>
                <a:path w="8" h="4">
                  <a:moveTo>
                    <a:pt x="8" y="4"/>
                  </a:moveTo>
                  <a:lnTo>
                    <a:pt x="6" y="4"/>
                  </a:lnTo>
                  <a:lnTo>
                    <a:pt x="5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2" y="4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1"/>
                  </a:lnTo>
                  <a:lnTo>
                    <a:pt x="3" y="0"/>
                  </a:lnTo>
                  <a:lnTo>
                    <a:pt x="3" y="0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71" name="Freeform 1255"/>
            <p:cNvSpPr>
              <a:spLocks/>
            </p:cNvSpPr>
            <p:nvPr/>
          </p:nvSpPr>
          <p:spPr bwMode="auto">
            <a:xfrm>
              <a:off x="7883196" y="4553441"/>
              <a:ext cx="9435" cy="4015"/>
            </a:xfrm>
            <a:custGeom>
              <a:avLst/>
              <a:gdLst/>
              <a:ahLst/>
              <a:cxnLst>
                <a:cxn ang="0">
                  <a:pos x="8" y="4"/>
                </a:cxn>
                <a:cxn ang="0">
                  <a:pos x="6" y="4"/>
                </a:cxn>
                <a:cxn ang="0">
                  <a:pos x="5" y="4"/>
                </a:cxn>
                <a:cxn ang="0">
                  <a:pos x="3" y="4"/>
                </a:cxn>
                <a:cxn ang="0">
                  <a:pos x="2" y="4"/>
                </a:cxn>
                <a:cxn ang="0">
                  <a:pos x="2" y="3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3" y="0"/>
                </a:cxn>
                <a:cxn ang="0">
                  <a:pos x="5" y="1"/>
                </a:cxn>
                <a:cxn ang="0">
                  <a:pos x="6" y="1"/>
                </a:cxn>
                <a:cxn ang="0">
                  <a:pos x="8" y="4"/>
                </a:cxn>
              </a:cxnLst>
              <a:rect l="0" t="0" r="r" b="b"/>
              <a:pathLst>
                <a:path w="8" h="4">
                  <a:moveTo>
                    <a:pt x="8" y="4"/>
                  </a:moveTo>
                  <a:lnTo>
                    <a:pt x="6" y="4"/>
                  </a:lnTo>
                  <a:lnTo>
                    <a:pt x="5" y="4"/>
                  </a:lnTo>
                  <a:lnTo>
                    <a:pt x="3" y="4"/>
                  </a:lnTo>
                  <a:lnTo>
                    <a:pt x="2" y="4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1"/>
                  </a:lnTo>
                  <a:lnTo>
                    <a:pt x="3" y="0"/>
                  </a:lnTo>
                  <a:lnTo>
                    <a:pt x="5" y="1"/>
                  </a:lnTo>
                  <a:lnTo>
                    <a:pt x="6" y="1"/>
                  </a:lnTo>
                  <a:lnTo>
                    <a:pt x="8" y="4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72" name="Freeform 1256"/>
            <p:cNvSpPr>
              <a:spLocks/>
            </p:cNvSpPr>
            <p:nvPr/>
          </p:nvSpPr>
          <p:spPr bwMode="auto">
            <a:xfrm>
              <a:off x="7705276" y="4616683"/>
              <a:ext cx="13479" cy="12046"/>
            </a:xfrm>
            <a:custGeom>
              <a:avLst/>
              <a:gdLst/>
              <a:ahLst/>
              <a:cxnLst>
                <a:cxn ang="0">
                  <a:pos x="3" y="12"/>
                </a:cxn>
                <a:cxn ang="0">
                  <a:pos x="3" y="9"/>
                </a:cxn>
                <a:cxn ang="0">
                  <a:pos x="2" y="7"/>
                </a:cxn>
                <a:cxn ang="0">
                  <a:pos x="2" y="7"/>
                </a:cxn>
                <a:cxn ang="0">
                  <a:pos x="2" y="6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3"/>
                </a:cxn>
                <a:cxn ang="0">
                  <a:pos x="8" y="0"/>
                </a:cxn>
                <a:cxn ang="0">
                  <a:pos x="8" y="2"/>
                </a:cxn>
                <a:cxn ang="0">
                  <a:pos x="8" y="2"/>
                </a:cxn>
                <a:cxn ang="0">
                  <a:pos x="8" y="3"/>
                </a:cxn>
                <a:cxn ang="0">
                  <a:pos x="9" y="3"/>
                </a:cxn>
                <a:cxn ang="0">
                  <a:pos x="9" y="3"/>
                </a:cxn>
                <a:cxn ang="0">
                  <a:pos x="9" y="4"/>
                </a:cxn>
                <a:cxn ang="0">
                  <a:pos x="9" y="6"/>
                </a:cxn>
                <a:cxn ang="0">
                  <a:pos x="11" y="9"/>
                </a:cxn>
                <a:cxn ang="0">
                  <a:pos x="3" y="12"/>
                </a:cxn>
              </a:cxnLst>
              <a:rect l="0" t="0" r="r" b="b"/>
              <a:pathLst>
                <a:path w="11" h="12">
                  <a:moveTo>
                    <a:pt x="3" y="12"/>
                  </a:moveTo>
                  <a:lnTo>
                    <a:pt x="3" y="9"/>
                  </a:lnTo>
                  <a:lnTo>
                    <a:pt x="2" y="7"/>
                  </a:lnTo>
                  <a:lnTo>
                    <a:pt x="2" y="7"/>
                  </a:lnTo>
                  <a:lnTo>
                    <a:pt x="2" y="6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3"/>
                  </a:lnTo>
                  <a:lnTo>
                    <a:pt x="8" y="0"/>
                  </a:lnTo>
                  <a:lnTo>
                    <a:pt x="8" y="2"/>
                  </a:lnTo>
                  <a:lnTo>
                    <a:pt x="8" y="2"/>
                  </a:lnTo>
                  <a:lnTo>
                    <a:pt x="8" y="3"/>
                  </a:lnTo>
                  <a:lnTo>
                    <a:pt x="9" y="3"/>
                  </a:lnTo>
                  <a:lnTo>
                    <a:pt x="9" y="3"/>
                  </a:lnTo>
                  <a:lnTo>
                    <a:pt x="9" y="4"/>
                  </a:lnTo>
                  <a:lnTo>
                    <a:pt x="9" y="6"/>
                  </a:lnTo>
                  <a:lnTo>
                    <a:pt x="11" y="9"/>
                  </a:lnTo>
                  <a:lnTo>
                    <a:pt x="3" y="12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73" name="Freeform 1257"/>
            <p:cNvSpPr>
              <a:spLocks/>
            </p:cNvSpPr>
            <p:nvPr/>
          </p:nvSpPr>
          <p:spPr bwMode="auto">
            <a:xfrm>
              <a:off x="7705276" y="4616683"/>
              <a:ext cx="13479" cy="12046"/>
            </a:xfrm>
            <a:custGeom>
              <a:avLst/>
              <a:gdLst/>
              <a:ahLst/>
              <a:cxnLst>
                <a:cxn ang="0">
                  <a:pos x="3" y="12"/>
                </a:cxn>
                <a:cxn ang="0">
                  <a:pos x="3" y="9"/>
                </a:cxn>
                <a:cxn ang="0">
                  <a:pos x="2" y="7"/>
                </a:cxn>
                <a:cxn ang="0">
                  <a:pos x="2" y="6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0" y="3"/>
                </a:cxn>
                <a:cxn ang="0">
                  <a:pos x="8" y="0"/>
                </a:cxn>
                <a:cxn ang="0">
                  <a:pos x="8" y="2"/>
                </a:cxn>
                <a:cxn ang="0">
                  <a:pos x="8" y="3"/>
                </a:cxn>
                <a:cxn ang="0">
                  <a:pos x="9" y="3"/>
                </a:cxn>
                <a:cxn ang="0">
                  <a:pos x="9" y="4"/>
                </a:cxn>
                <a:cxn ang="0">
                  <a:pos x="9" y="6"/>
                </a:cxn>
                <a:cxn ang="0">
                  <a:pos x="11" y="9"/>
                </a:cxn>
                <a:cxn ang="0">
                  <a:pos x="3" y="12"/>
                </a:cxn>
              </a:cxnLst>
              <a:rect l="0" t="0" r="r" b="b"/>
              <a:pathLst>
                <a:path w="11" h="12">
                  <a:moveTo>
                    <a:pt x="3" y="12"/>
                  </a:moveTo>
                  <a:lnTo>
                    <a:pt x="3" y="9"/>
                  </a:lnTo>
                  <a:lnTo>
                    <a:pt x="2" y="7"/>
                  </a:lnTo>
                  <a:lnTo>
                    <a:pt x="2" y="6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3"/>
                  </a:lnTo>
                  <a:lnTo>
                    <a:pt x="8" y="0"/>
                  </a:lnTo>
                  <a:lnTo>
                    <a:pt x="8" y="2"/>
                  </a:lnTo>
                  <a:lnTo>
                    <a:pt x="8" y="3"/>
                  </a:lnTo>
                  <a:lnTo>
                    <a:pt x="9" y="3"/>
                  </a:lnTo>
                  <a:lnTo>
                    <a:pt x="9" y="4"/>
                  </a:lnTo>
                  <a:lnTo>
                    <a:pt x="9" y="6"/>
                  </a:lnTo>
                  <a:lnTo>
                    <a:pt x="11" y="9"/>
                  </a:lnTo>
                  <a:lnTo>
                    <a:pt x="3" y="12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74" name="Freeform 1258"/>
            <p:cNvSpPr>
              <a:spLocks/>
            </p:cNvSpPr>
            <p:nvPr/>
          </p:nvSpPr>
          <p:spPr bwMode="auto">
            <a:xfrm>
              <a:off x="7709319" y="4625719"/>
              <a:ext cx="35045" cy="17065"/>
            </a:xfrm>
            <a:custGeom>
              <a:avLst/>
              <a:gdLst/>
              <a:ahLst/>
              <a:cxnLst>
                <a:cxn ang="0">
                  <a:pos x="29" y="14"/>
                </a:cxn>
                <a:cxn ang="0">
                  <a:pos x="22" y="17"/>
                </a:cxn>
                <a:cxn ang="0">
                  <a:pos x="18" y="17"/>
                </a:cxn>
                <a:cxn ang="0">
                  <a:pos x="13" y="17"/>
                </a:cxn>
                <a:cxn ang="0">
                  <a:pos x="9" y="16"/>
                </a:cxn>
                <a:cxn ang="0">
                  <a:pos x="6" y="13"/>
                </a:cxn>
                <a:cxn ang="0">
                  <a:pos x="3" y="10"/>
                </a:cxn>
                <a:cxn ang="0">
                  <a:pos x="2" y="7"/>
                </a:cxn>
                <a:cxn ang="0">
                  <a:pos x="0" y="3"/>
                </a:cxn>
                <a:cxn ang="0">
                  <a:pos x="8" y="0"/>
                </a:cxn>
                <a:cxn ang="0">
                  <a:pos x="9" y="3"/>
                </a:cxn>
                <a:cxn ang="0">
                  <a:pos x="10" y="6"/>
                </a:cxn>
                <a:cxn ang="0">
                  <a:pos x="12" y="7"/>
                </a:cxn>
                <a:cxn ang="0">
                  <a:pos x="13" y="10"/>
                </a:cxn>
                <a:cxn ang="0">
                  <a:pos x="16" y="10"/>
                </a:cxn>
                <a:cxn ang="0">
                  <a:pos x="18" y="10"/>
                </a:cxn>
                <a:cxn ang="0">
                  <a:pos x="21" y="10"/>
                </a:cxn>
                <a:cxn ang="0">
                  <a:pos x="26" y="8"/>
                </a:cxn>
                <a:cxn ang="0">
                  <a:pos x="29" y="14"/>
                </a:cxn>
              </a:cxnLst>
              <a:rect l="0" t="0" r="r" b="b"/>
              <a:pathLst>
                <a:path w="29" h="17">
                  <a:moveTo>
                    <a:pt x="29" y="14"/>
                  </a:moveTo>
                  <a:lnTo>
                    <a:pt x="22" y="17"/>
                  </a:lnTo>
                  <a:lnTo>
                    <a:pt x="18" y="17"/>
                  </a:lnTo>
                  <a:lnTo>
                    <a:pt x="13" y="17"/>
                  </a:lnTo>
                  <a:lnTo>
                    <a:pt x="9" y="16"/>
                  </a:lnTo>
                  <a:lnTo>
                    <a:pt x="6" y="13"/>
                  </a:lnTo>
                  <a:lnTo>
                    <a:pt x="3" y="10"/>
                  </a:lnTo>
                  <a:lnTo>
                    <a:pt x="2" y="7"/>
                  </a:lnTo>
                  <a:lnTo>
                    <a:pt x="0" y="3"/>
                  </a:lnTo>
                  <a:lnTo>
                    <a:pt x="8" y="0"/>
                  </a:lnTo>
                  <a:lnTo>
                    <a:pt x="9" y="3"/>
                  </a:lnTo>
                  <a:lnTo>
                    <a:pt x="10" y="6"/>
                  </a:lnTo>
                  <a:lnTo>
                    <a:pt x="12" y="7"/>
                  </a:lnTo>
                  <a:lnTo>
                    <a:pt x="13" y="10"/>
                  </a:lnTo>
                  <a:lnTo>
                    <a:pt x="16" y="10"/>
                  </a:lnTo>
                  <a:lnTo>
                    <a:pt x="18" y="10"/>
                  </a:lnTo>
                  <a:lnTo>
                    <a:pt x="21" y="10"/>
                  </a:lnTo>
                  <a:lnTo>
                    <a:pt x="26" y="8"/>
                  </a:lnTo>
                  <a:lnTo>
                    <a:pt x="29" y="14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75" name="Freeform 1259"/>
            <p:cNvSpPr>
              <a:spLocks/>
            </p:cNvSpPr>
            <p:nvPr/>
          </p:nvSpPr>
          <p:spPr bwMode="auto">
            <a:xfrm>
              <a:off x="7709319" y="4625719"/>
              <a:ext cx="35045" cy="17065"/>
            </a:xfrm>
            <a:custGeom>
              <a:avLst/>
              <a:gdLst/>
              <a:ahLst/>
              <a:cxnLst>
                <a:cxn ang="0">
                  <a:pos x="29" y="14"/>
                </a:cxn>
                <a:cxn ang="0">
                  <a:pos x="22" y="17"/>
                </a:cxn>
                <a:cxn ang="0">
                  <a:pos x="18" y="17"/>
                </a:cxn>
                <a:cxn ang="0">
                  <a:pos x="13" y="17"/>
                </a:cxn>
                <a:cxn ang="0">
                  <a:pos x="9" y="16"/>
                </a:cxn>
                <a:cxn ang="0">
                  <a:pos x="6" y="13"/>
                </a:cxn>
                <a:cxn ang="0">
                  <a:pos x="3" y="10"/>
                </a:cxn>
                <a:cxn ang="0">
                  <a:pos x="2" y="7"/>
                </a:cxn>
                <a:cxn ang="0">
                  <a:pos x="0" y="3"/>
                </a:cxn>
                <a:cxn ang="0">
                  <a:pos x="8" y="0"/>
                </a:cxn>
                <a:cxn ang="0">
                  <a:pos x="9" y="3"/>
                </a:cxn>
                <a:cxn ang="0">
                  <a:pos x="10" y="6"/>
                </a:cxn>
                <a:cxn ang="0">
                  <a:pos x="12" y="7"/>
                </a:cxn>
                <a:cxn ang="0">
                  <a:pos x="13" y="10"/>
                </a:cxn>
                <a:cxn ang="0">
                  <a:pos x="16" y="10"/>
                </a:cxn>
                <a:cxn ang="0">
                  <a:pos x="18" y="10"/>
                </a:cxn>
                <a:cxn ang="0">
                  <a:pos x="21" y="10"/>
                </a:cxn>
                <a:cxn ang="0">
                  <a:pos x="26" y="8"/>
                </a:cxn>
                <a:cxn ang="0">
                  <a:pos x="29" y="14"/>
                </a:cxn>
              </a:cxnLst>
              <a:rect l="0" t="0" r="r" b="b"/>
              <a:pathLst>
                <a:path w="29" h="17">
                  <a:moveTo>
                    <a:pt x="29" y="14"/>
                  </a:moveTo>
                  <a:lnTo>
                    <a:pt x="22" y="17"/>
                  </a:lnTo>
                  <a:lnTo>
                    <a:pt x="18" y="17"/>
                  </a:lnTo>
                  <a:lnTo>
                    <a:pt x="13" y="17"/>
                  </a:lnTo>
                  <a:lnTo>
                    <a:pt x="9" y="16"/>
                  </a:lnTo>
                  <a:lnTo>
                    <a:pt x="6" y="13"/>
                  </a:lnTo>
                  <a:lnTo>
                    <a:pt x="3" y="10"/>
                  </a:lnTo>
                  <a:lnTo>
                    <a:pt x="2" y="7"/>
                  </a:lnTo>
                  <a:lnTo>
                    <a:pt x="0" y="3"/>
                  </a:lnTo>
                  <a:lnTo>
                    <a:pt x="8" y="0"/>
                  </a:lnTo>
                  <a:lnTo>
                    <a:pt x="9" y="3"/>
                  </a:lnTo>
                  <a:lnTo>
                    <a:pt x="10" y="6"/>
                  </a:lnTo>
                  <a:lnTo>
                    <a:pt x="12" y="7"/>
                  </a:lnTo>
                  <a:lnTo>
                    <a:pt x="13" y="10"/>
                  </a:lnTo>
                  <a:lnTo>
                    <a:pt x="16" y="10"/>
                  </a:lnTo>
                  <a:lnTo>
                    <a:pt x="18" y="10"/>
                  </a:lnTo>
                  <a:lnTo>
                    <a:pt x="21" y="10"/>
                  </a:lnTo>
                  <a:lnTo>
                    <a:pt x="26" y="8"/>
                  </a:lnTo>
                  <a:lnTo>
                    <a:pt x="29" y="14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76" name="Freeform 1260"/>
            <p:cNvSpPr>
              <a:spLocks/>
            </p:cNvSpPr>
            <p:nvPr/>
          </p:nvSpPr>
          <p:spPr bwMode="auto">
            <a:xfrm>
              <a:off x="7741668" y="4613672"/>
              <a:ext cx="18870" cy="26100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13" y="3"/>
                </a:cxn>
                <a:cxn ang="0">
                  <a:pos x="15" y="7"/>
                </a:cxn>
                <a:cxn ang="0">
                  <a:pos x="15" y="10"/>
                </a:cxn>
                <a:cxn ang="0">
                  <a:pos x="16" y="13"/>
                </a:cxn>
                <a:cxn ang="0">
                  <a:pos x="15" y="18"/>
                </a:cxn>
                <a:cxn ang="0">
                  <a:pos x="12" y="20"/>
                </a:cxn>
                <a:cxn ang="0">
                  <a:pos x="8" y="23"/>
                </a:cxn>
                <a:cxn ang="0">
                  <a:pos x="3" y="26"/>
                </a:cxn>
                <a:cxn ang="0">
                  <a:pos x="0" y="20"/>
                </a:cxn>
                <a:cxn ang="0">
                  <a:pos x="5" y="18"/>
                </a:cxn>
                <a:cxn ang="0">
                  <a:pos x="6" y="16"/>
                </a:cxn>
                <a:cxn ang="0">
                  <a:pos x="8" y="15"/>
                </a:cxn>
                <a:cxn ang="0">
                  <a:pos x="8" y="13"/>
                </a:cxn>
                <a:cxn ang="0">
                  <a:pos x="8" y="12"/>
                </a:cxn>
                <a:cxn ang="0">
                  <a:pos x="8" y="9"/>
                </a:cxn>
                <a:cxn ang="0">
                  <a:pos x="6" y="6"/>
                </a:cxn>
                <a:cxn ang="0">
                  <a:pos x="5" y="3"/>
                </a:cxn>
                <a:cxn ang="0">
                  <a:pos x="12" y="0"/>
                </a:cxn>
              </a:cxnLst>
              <a:rect l="0" t="0" r="r" b="b"/>
              <a:pathLst>
                <a:path w="16" h="26">
                  <a:moveTo>
                    <a:pt x="12" y="0"/>
                  </a:moveTo>
                  <a:lnTo>
                    <a:pt x="13" y="3"/>
                  </a:lnTo>
                  <a:lnTo>
                    <a:pt x="15" y="7"/>
                  </a:lnTo>
                  <a:lnTo>
                    <a:pt x="15" y="10"/>
                  </a:lnTo>
                  <a:lnTo>
                    <a:pt x="16" y="13"/>
                  </a:lnTo>
                  <a:lnTo>
                    <a:pt x="15" y="18"/>
                  </a:lnTo>
                  <a:lnTo>
                    <a:pt x="12" y="20"/>
                  </a:lnTo>
                  <a:lnTo>
                    <a:pt x="8" y="23"/>
                  </a:lnTo>
                  <a:lnTo>
                    <a:pt x="3" y="26"/>
                  </a:lnTo>
                  <a:lnTo>
                    <a:pt x="0" y="20"/>
                  </a:lnTo>
                  <a:lnTo>
                    <a:pt x="5" y="18"/>
                  </a:lnTo>
                  <a:lnTo>
                    <a:pt x="6" y="16"/>
                  </a:lnTo>
                  <a:lnTo>
                    <a:pt x="8" y="15"/>
                  </a:lnTo>
                  <a:lnTo>
                    <a:pt x="8" y="13"/>
                  </a:lnTo>
                  <a:lnTo>
                    <a:pt x="8" y="12"/>
                  </a:lnTo>
                  <a:lnTo>
                    <a:pt x="8" y="9"/>
                  </a:lnTo>
                  <a:lnTo>
                    <a:pt x="6" y="6"/>
                  </a:lnTo>
                  <a:lnTo>
                    <a:pt x="5" y="3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77" name="Freeform 1261"/>
            <p:cNvSpPr>
              <a:spLocks/>
            </p:cNvSpPr>
            <p:nvPr/>
          </p:nvSpPr>
          <p:spPr bwMode="auto">
            <a:xfrm>
              <a:off x="7741668" y="4613672"/>
              <a:ext cx="18870" cy="26100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13" y="3"/>
                </a:cxn>
                <a:cxn ang="0">
                  <a:pos x="15" y="7"/>
                </a:cxn>
                <a:cxn ang="0">
                  <a:pos x="15" y="10"/>
                </a:cxn>
                <a:cxn ang="0">
                  <a:pos x="16" y="13"/>
                </a:cxn>
                <a:cxn ang="0">
                  <a:pos x="15" y="18"/>
                </a:cxn>
                <a:cxn ang="0">
                  <a:pos x="12" y="20"/>
                </a:cxn>
                <a:cxn ang="0">
                  <a:pos x="8" y="23"/>
                </a:cxn>
                <a:cxn ang="0">
                  <a:pos x="3" y="26"/>
                </a:cxn>
                <a:cxn ang="0">
                  <a:pos x="0" y="20"/>
                </a:cxn>
                <a:cxn ang="0">
                  <a:pos x="5" y="18"/>
                </a:cxn>
                <a:cxn ang="0">
                  <a:pos x="6" y="16"/>
                </a:cxn>
                <a:cxn ang="0">
                  <a:pos x="8" y="15"/>
                </a:cxn>
                <a:cxn ang="0">
                  <a:pos x="8" y="13"/>
                </a:cxn>
                <a:cxn ang="0">
                  <a:pos x="8" y="12"/>
                </a:cxn>
                <a:cxn ang="0">
                  <a:pos x="8" y="9"/>
                </a:cxn>
                <a:cxn ang="0">
                  <a:pos x="6" y="6"/>
                </a:cxn>
                <a:cxn ang="0">
                  <a:pos x="5" y="3"/>
                </a:cxn>
                <a:cxn ang="0">
                  <a:pos x="12" y="0"/>
                </a:cxn>
              </a:cxnLst>
              <a:rect l="0" t="0" r="r" b="b"/>
              <a:pathLst>
                <a:path w="16" h="26">
                  <a:moveTo>
                    <a:pt x="12" y="0"/>
                  </a:moveTo>
                  <a:lnTo>
                    <a:pt x="13" y="3"/>
                  </a:lnTo>
                  <a:lnTo>
                    <a:pt x="15" y="7"/>
                  </a:lnTo>
                  <a:lnTo>
                    <a:pt x="15" y="10"/>
                  </a:lnTo>
                  <a:lnTo>
                    <a:pt x="16" y="13"/>
                  </a:lnTo>
                  <a:lnTo>
                    <a:pt x="15" y="18"/>
                  </a:lnTo>
                  <a:lnTo>
                    <a:pt x="12" y="20"/>
                  </a:lnTo>
                  <a:lnTo>
                    <a:pt x="8" y="23"/>
                  </a:lnTo>
                  <a:lnTo>
                    <a:pt x="3" y="26"/>
                  </a:lnTo>
                  <a:lnTo>
                    <a:pt x="0" y="20"/>
                  </a:lnTo>
                  <a:lnTo>
                    <a:pt x="5" y="18"/>
                  </a:lnTo>
                  <a:lnTo>
                    <a:pt x="6" y="16"/>
                  </a:lnTo>
                  <a:lnTo>
                    <a:pt x="8" y="15"/>
                  </a:lnTo>
                  <a:lnTo>
                    <a:pt x="8" y="13"/>
                  </a:lnTo>
                  <a:lnTo>
                    <a:pt x="8" y="12"/>
                  </a:lnTo>
                  <a:lnTo>
                    <a:pt x="8" y="9"/>
                  </a:lnTo>
                  <a:lnTo>
                    <a:pt x="6" y="6"/>
                  </a:lnTo>
                  <a:lnTo>
                    <a:pt x="5" y="3"/>
                  </a:lnTo>
                  <a:lnTo>
                    <a:pt x="12" y="0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78" name="Freeform 1262"/>
            <p:cNvSpPr>
              <a:spLocks/>
            </p:cNvSpPr>
            <p:nvPr/>
          </p:nvSpPr>
          <p:spPr bwMode="auto">
            <a:xfrm>
              <a:off x="7741668" y="4603634"/>
              <a:ext cx="14827" cy="13050"/>
            </a:xfrm>
            <a:custGeom>
              <a:avLst/>
              <a:gdLst/>
              <a:ahLst/>
              <a:cxnLst>
                <a:cxn ang="0">
                  <a:pos x="5" y="2"/>
                </a:cxn>
                <a:cxn ang="0">
                  <a:pos x="8" y="0"/>
                </a:cxn>
                <a:cxn ang="0">
                  <a:pos x="12" y="10"/>
                </a:cxn>
                <a:cxn ang="0">
                  <a:pos x="5" y="13"/>
                </a:cxn>
                <a:cxn ang="0">
                  <a:pos x="0" y="3"/>
                </a:cxn>
                <a:cxn ang="0">
                  <a:pos x="5" y="2"/>
                </a:cxn>
              </a:cxnLst>
              <a:rect l="0" t="0" r="r" b="b"/>
              <a:pathLst>
                <a:path w="12" h="13">
                  <a:moveTo>
                    <a:pt x="5" y="2"/>
                  </a:moveTo>
                  <a:lnTo>
                    <a:pt x="8" y="0"/>
                  </a:lnTo>
                  <a:lnTo>
                    <a:pt x="12" y="10"/>
                  </a:lnTo>
                  <a:lnTo>
                    <a:pt x="5" y="13"/>
                  </a:lnTo>
                  <a:lnTo>
                    <a:pt x="0" y="3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79" name="Freeform 1263"/>
            <p:cNvSpPr>
              <a:spLocks/>
            </p:cNvSpPr>
            <p:nvPr/>
          </p:nvSpPr>
          <p:spPr bwMode="auto">
            <a:xfrm>
              <a:off x="7741668" y="4603634"/>
              <a:ext cx="14827" cy="13050"/>
            </a:xfrm>
            <a:custGeom>
              <a:avLst/>
              <a:gdLst/>
              <a:ahLst/>
              <a:cxnLst>
                <a:cxn ang="0">
                  <a:pos x="5" y="2"/>
                </a:cxn>
                <a:cxn ang="0">
                  <a:pos x="8" y="0"/>
                </a:cxn>
                <a:cxn ang="0">
                  <a:pos x="12" y="10"/>
                </a:cxn>
                <a:cxn ang="0">
                  <a:pos x="5" y="13"/>
                </a:cxn>
                <a:cxn ang="0">
                  <a:pos x="0" y="3"/>
                </a:cxn>
                <a:cxn ang="0">
                  <a:pos x="5" y="2"/>
                </a:cxn>
              </a:cxnLst>
              <a:rect l="0" t="0" r="r" b="b"/>
              <a:pathLst>
                <a:path w="12" h="13">
                  <a:moveTo>
                    <a:pt x="5" y="2"/>
                  </a:moveTo>
                  <a:lnTo>
                    <a:pt x="8" y="0"/>
                  </a:lnTo>
                  <a:lnTo>
                    <a:pt x="12" y="10"/>
                  </a:lnTo>
                  <a:lnTo>
                    <a:pt x="5" y="13"/>
                  </a:lnTo>
                  <a:lnTo>
                    <a:pt x="0" y="3"/>
                  </a:lnTo>
                  <a:lnTo>
                    <a:pt x="5" y="2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80" name="Freeform 1264"/>
            <p:cNvSpPr>
              <a:spLocks/>
            </p:cNvSpPr>
            <p:nvPr/>
          </p:nvSpPr>
          <p:spPr bwMode="auto">
            <a:xfrm>
              <a:off x="7780757" y="4590583"/>
              <a:ext cx="12130" cy="12046"/>
            </a:xfrm>
            <a:custGeom>
              <a:avLst/>
              <a:gdLst/>
              <a:ahLst/>
              <a:cxnLst>
                <a:cxn ang="0">
                  <a:pos x="4" y="12"/>
                </a:cxn>
                <a:cxn ang="0">
                  <a:pos x="3" y="9"/>
                </a:cxn>
                <a:cxn ang="0">
                  <a:pos x="2" y="7"/>
                </a:cxn>
                <a:cxn ang="0">
                  <a:pos x="2" y="7"/>
                </a:cxn>
                <a:cxn ang="0">
                  <a:pos x="2" y="6"/>
                </a:cxn>
                <a:cxn ang="0">
                  <a:pos x="2" y="6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0" y="3"/>
                </a:cxn>
                <a:cxn ang="0">
                  <a:pos x="6" y="0"/>
                </a:cxn>
                <a:cxn ang="0">
                  <a:pos x="7" y="2"/>
                </a:cxn>
                <a:cxn ang="0">
                  <a:pos x="7" y="2"/>
                </a:cxn>
                <a:cxn ang="0">
                  <a:pos x="7" y="3"/>
                </a:cxn>
                <a:cxn ang="0">
                  <a:pos x="7" y="3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9" y="6"/>
                </a:cxn>
                <a:cxn ang="0">
                  <a:pos x="10" y="9"/>
                </a:cxn>
                <a:cxn ang="0">
                  <a:pos x="4" y="12"/>
                </a:cxn>
              </a:cxnLst>
              <a:rect l="0" t="0" r="r" b="b"/>
              <a:pathLst>
                <a:path w="10" h="12">
                  <a:moveTo>
                    <a:pt x="4" y="12"/>
                  </a:moveTo>
                  <a:lnTo>
                    <a:pt x="3" y="9"/>
                  </a:lnTo>
                  <a:lnTo>
                    <a:pt x="2" y="7"/>
                  </a:lnTo>
                  <a:lnTo>
                    <a:pt x="2" y="7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5"/>
                  </a:lnTo>
                  <a:lnTo>
                    <a:pt x="2" y="5"/>
                  </a:lnTo>
                  <a:lnTo>
                    <a:pt x="0" y="3"/>
                  </a:lnTo>
                  <a:lnTo>
                    <a:pt x="6" y="0"/>
                  </a:lnTo>
                  <a:lnTo>
                    <a:pt x="7" y="2"/>
                  </a:lnTo>
                  <a:lnTo>
                    <a:pt x="7" y="2"/>
                  </a:lnTo>
                  <a:lnTo>
                    <a:pt x="7" y="3"/>
                  </a:lnTo>
                  <a:lnTo>
                    <a:pt x="7" y="3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6"/>
                  </a:lnTo>
                  <a:lnTo>
                    <a:pt x="10" y="9"/>
                  </a:lnTo>
                  <a:lnTo>
                    <a:pt x="4" y="12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81" name="Freeform 1265"/>
            <p:cNvSpPr>
              <a:spLocks/>
            </p:cNvSpPr>
            <p:nvPr/>
          </p:nvSpPr>
          <p:spPr bwMode="auto">
            <a:xfrm>
              <a:off x="7780757" y="4590583"/>
              <a:ext cx="12130" cy="12046"/>
            </a:xfrm>
            <a:custGeom>
              <a:avLst/>
              <a:gdLst/>
              <a:ahLst/>
              <a:cxnLst>
                <a:cxn ang="0">
                  <a:pos x="4" y="12"/>
                </a:cxn>
                <a:cxn ang="0">
                  <a:pos x="3" y="9"/>
                </a:cxn>
                <a:cxn ang="0">
                  <a:pos x="2" y="7"/>
                </a:cxn>
                <a:cxn ang="0">
                  <a:pos x="2" y="6"/>
                </a:cxn>
                <a:cxn ang="0">
                  <a:pos x="2" y="5"/>
                </a:cxn>
                <a:cxn ang="0">
                  <a:pos x="0" y="3"/>
                </a:cxn>
                <a:cxn ang="0">
                  <a:pos x="6" y="0"/>
                </a:cxn>
                <a:cxn ang="0">
                  <a:pos x="7" y="2"/>
                </a:cxn>
                <a:cxn ang="0">
                  <a:pos x="7" y="3"/>
                </a:cxn>
                <a:cxn ang="0">
                  <a:pos x="9" y="5"/>
                </a:cxn>
                <a:cxn ang="0">
                  <a:pos x="9" y="6"/>
                </a:cxn>
                <a:cxn ang="0">
                  <a:pos x="10" y="9"/>
                </a:cxn>
                <a:cxn ang="0">
                  <a:pos x="4" y="12"/>
                </a:cxn>
              </a:cxnLst>
              <a:rect l="0" t="0" r="r" b="b"/>
              <a:pathLst>
                <a:path w="10" h="12">
                  <a:moveTo>
                    <a:pt x="4" y="12"/>
                  </a:moveTo>
                  <a:lnTo>
                    <a:pt x="3" y="9"/>
                  </a:lnTo>
                  <a:lnTo>
                    <a:pt x="2" y="7"/>
                  </a:lnTo>
                  <a:lnTo>
                    <a:pt x="2" y="6"/>
                  </a:lnTo>
                  <a:lnTo>
                    <a:pt x="2" y="5"/>
                  </a:lnTo>
                  <a:lnTo>
                    <a:pt x="0" y="3"/>
                  </a:lnTo>
                  <a:lnTo>
                    <a:pt x="6" y="0"/>
                  </a:lnTo>
                  <a:lnTo>
                    <a:pt x="7" y="2"/>
                  </a:lnTo>
                  <a:lnTo>
                    <a:pt x="7" y="3"/>
                  </a:lnTo>
                  <a:lnTo>
                    <a:pt x="9" y="5"/>
                  </a:lnTo>
                  <a:lnTo>
                    <a:pt x="9" y="6"/>
                  </a:lnTo>
                  <a:lnTo>
                    <a:pt x="10" y="9"/>
                  </a:lnTo>
                  <a:lnTo>
                    <a:pt x="4" y="12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82" name="Freeform 1266"/>
            <p:cNvSpPr>
              <a:spLocks/>
            </p:cNvSpPr>
            <p:nvPr/>
          </p:nvSpPr>
          <p:spPr bwMode="auto">
            <a:xfrm>
              <a:off x="7786149" y="4599618"/>
              <a:ext cx="35045" cy="17065"/>
            </a:xfrm>
            <a:custGeom>
              <a:avLst/>
              <a:gdLst/>
              <a:ahLst/>
              <a:cxnLst>
                <a:cxn ang="0">
                  <a:pos x="28" y="14"/>
                </a:cxn>
                <a:cxn ang="0">
                  <a:pos x="22" y="17"/>
                </a:cxn>
                <a:cxn ang="0">
                  <a:pos x="16" y="17"/>
                </a:cxn>
                <a:cxn ang="0">
                  <a:pos x="12" y="17"/>
                </a:cxn>
                <a:cxn ang="0">
                  <a:pos x="9" y="14"/>
                </a:cxn>
                <a:cxn ang="0">
                  <a:pos x="6" y="13"/>
                </a:cxn>
                <a:cxn ang="0">
                  <a:pos x="3" y="10"/>
                </a:cxn>
                <a:cxn ang="0">
                  <a:pos x="2" y="6"/>
                </a:cxn>
                <a:cxn ang="0">
                  <a:pos x="0" y="3"/>
                </a:cxn>
                <a:cxn ang="0">
                  <a:pos x="6" y="0"/>
                </a:cxn>
                <a:cxn ang="0">
                  <a:pos x="8" y="4"/>
                </a:cxn>
                <a:cxn ang="0">
                  <a:pos x="9" y="6"/>
                </a:cxn>
                <a:cxn ang="0">
                  <a:pos x="11" y="7"/>
                </a:cxn>
                <a:cxn ang="0">
                  <a:pos x="12" y="10"/>
                </a:cxn>
                <a:cxn ang="0">
                  <a:pos x="15" y="10"/>
                </a:cxn>
                <a:cxn ang="0">
                  <a:pos x="16" y="10"/>
                </a:cxn>
                <a:cxn ang="0">
                  <a:pos x="21" y="10"/>
                </a:cxn>
                <a:cxn ang="0">
                  <a:pos x="25" y="9"/>
                </a:cxn>
                <a:cxn ang="0">
                  <a:pos x="28" y="14"/>
                </a:cxn>
              </a:cxnLst>
              <a:rect l="0" t="0" r="r" b="b"/>
              <a:pathLst>
                <a:path w="28" h="17">
                  <a:moveTo>
                    <a:pt x="28" y="14"/>
                  </a:moveTo>
                  <a:lnTo>
                    <a:pt x="22" y="17"/>
                  </a:lnTo>
                  <a:lnTo>
                    <a:pt x="16" y="17"/>
                  </a:lnTo>
                  <a:lnTo>
                    <a:pt x="12" y="17"/>
                  </a:lnTo>
                  <a:lnTo>
                    <a:pt x="9" y="14"/>
                  </a:lnTo>
                  <a:lnTo>
                    <a:pt x="6" y="13"/>
                  </a:lnTo>
                  <a:lnTo>
                    <a:pt x="3" y="10"/>
                  </a:lnTo>
                  <a:lnTo>
                    <a:pt x="2" y="6"/>
                  </a:lnTo>
                  <a:lnTo>
                    <a:pt x="0" y="3"/>
                  </a:lnTo>
                  <a:lnTo>
                    <a:pt x="6" y="0"/>
                  </a:lnTo>
                  <a:lnTo>
                    <a:pt x="8" y="4"/>
                  </a:lnTo>
                  <a:lnTo>
                    <a:pt x="9" y="6"/>
                  </a:lnTo>
                  <a:lnTo>
                    <a:pt x="11" y="7"/>
                  </a:lnTo>
                  <a:lnTo>
                    <a:pt x="12" y="10"/>
                  </a:lnTo>
                  <a:lnTo>
                    <a:pt x="15" y="10"/>
                  </a:lnTo>
                  <a:lnTo>
                    <a:pt x="16" y="10"/>
                  </a:lnTo>
                  <a:lnTo>
                    <a:pt x="21" y="10"/>
                  </a:lnTo>
                  <a:lnTo>
                    <a:pt x="25" y="9"/>
                  </a:lnTo>
                  <a:lnTo>
                    <a:pt x="28" y="14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83" name="Freeform 1267"/>
            <p:cNvSpPr>
              <a:spLocks/>
            </p:cNvSpPr>
            <p:nvPr/>
          </p:nvSpPr>
          <p:spPr bwMode="auto">
            <a:xfrm>
              <a:off x="7786149" y="4599618"/>
              <a:ext cx="35045" cy="17065"/>
            </a:xfrm>
            <a:custGeom>
              <a:avLst/>
              <a:gdLst/>
              <a:ahLst/>
              <a:cxnLst>
                <a:cxn ang="0">
                  <a:pos x="28" y="14"/>
                </a:cxn>
                <a:cxn ang="0">
                  <a:pos x="22" y="17"/>
                </a:cxn>
                <a:cxn ang="0">
                  <a:pos x="16" y="17"/>
                </a:cxn>
                <a:cxn ang="0">
                  <a:pos x="12" y="17"/>
                </a:cxn>
                <a:cxn ang="0">
                  <a:pos x="9" y="14"/>
                </a:cxn>
                <a:cxn ang="0">
                  <a:pos x="6" y="13"/>
                </a:cxn>
                <a:cxn ang="0">
                  <a:pos x="3" y="10"/>
                </a:cxn>
                <a:cxn ang="0">
                  <a:pos x="2" y="6"/>
                </a:cxn>
                <a:cxn ang="0">
                  <a:pos x="0" y="3"/>
                </a:cxn>
                <a:cxn ang="0">
                  <a:pos x="6" y="0"/>
                </a:cxn>
                <a:cxn ang="0">
                  <a:pos x="8" y="4"/>
                </a:cxn>
                <a:cxn ang="0">
                  <a:pos x="9" y="6"/>
                </a:cxn>
                <a:cxn ang="0">
                  <a:pos x="11" y="7"/>
                </a:cxn>
                <a:cxn ang="0">
                  <a:pos x="12" y="10"/>
                </a:cxn>
                <a:cxn ang="0">
                  <a:pos x="15" y="10"/>
                </a:cxn>
                <a:cxn ang="0">
                  <a:pos x="16" y="10"/>
                </a:cxn>
                <a:cxn ang="0">
                  <a:pos x="21" y="10"/>
                </a:cxn>
                <a:cxn ang="0">
                  <a:pos x="25" y="9"/>
                </a:cxn>
                <a:cxn ang="0">
                  <a:pos x="28" y="14"/>
                </a:cxn>
              </a:cxnLst>
              <a:rect l="0" t="0" r="r" b="b"/>
              <a:pathLst>
                <a:path w="28" h="17">
                  <a:moveTo>
                    <a:pt x="28" y="14"/>
                  </a:moveTo>
                  <a:lnTo>
                    <a:pt x="22" y="17"/>
                  </a:lnTo>
                  <a:lnTo>
                    <a:pt x="16" y="17"/>
                  </a:lnTo>
                  <a:lnTo>
                    <a:pt x="12" y="17"/>
                  </a:lnTo>
                  <a:lnTo>
                    <a:pt x="9" y="14"/>
                  </a:lnTo>
                  <a:lnTo>
                    <a:pt x="6" y="13"/>
                  </a:lnTo>
                  <a:lnTo>
                    <a:pt x="3" y="10"/>
                  </a:lnTo>
                  <a:lnTo>
                    <a:pt x="2" y="6"/>
                  </a:lnTo>
                  <a:lnTo>
                    <a:pt x="0" y="3"/>
                  </a:lnTo>
                  <a:lnTo>
                    <a:pt x="6" y="0"/>
                  </a:lnTo>
                  <a:lnTo>
                    <a:pt x="8" y="4"/>
                  </a:lnTo>
                  <a:lnTo>
                    <a:pt x="9" y="6"/>
                  </a:lnTo>
                  <a:lnTo>
                    <a:pt x="11" y="7"/>
                  </a:lnTo>
                  <a:lnTo>
                    <a:pt x="12" y="10"/>
                  </a:lnTo>
                  <a:lnTo>
                    <a:pt x="15" y="10"/>
                  </a:lnTo>
                  <a:lnTo>
                    <a:pt x="16" y="10"/>
                  </a:lnTo>
                  <a:lnTo>
                    <a:pt x="21" y="10"/>
                  </a:lnTo>
                  <a:lnTo>
                    <a:pt x="25" y="9"/>
                  </a:lnTo>
                  <a:lnTo>
                    <a:pt x="28" y="14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84" name="Freeform 1268"/>
            <p:cNvSpPr>
              <a:spLocks/>
            </p:cNvSpPr>
            <p:nvPr/>
          </p:nvSpPr>
          <p:spPr bwMode="auto">
            <a:xfrm>
              <a:off x="7817150" y="4587572"/>
              <a:ext cx="20219" cy="26100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14" y="3"/>
                </a:cxn>
                <a:cxn ang="0">
                  <a:pos x="14" y="6"/>
                </a:cxn>
                <a:cxn ang="0">
                  <a:pos x="16" y="10"/>
                </a:cxn>
                <a:cxn ang="0">
                  <a:pos x="16" y="13"/>
                </a:cxn>
                <a:cxn ang="0">
                  <a:pos x="14" y="18"/>
                </a:cxn>
                <a:cxn ang="0">
                  <a:pos x="11" y="21"/>
                </a:cxn>
                <a:cxn ang="0">
                  <a:pos x="9" y="23"/>
                </a:cxn>
                <a:cxn ang="0">
                  <a:pos x="3" y="26"/>
                </a:cxn>
                <a:cxn ang="0">
                  <a:pos x="0" y="21"/>
                </a:cxn>
                <a:cxn ang="0">
                  <a:pos x="4" y="18"/>
                </a:cxn>
                <a:cxn ang="0">
                  <a:pos x="6" y="16"/>
                </a:cxn>
                <a:cxn ang="0">
                  <a:pos x="7" y="15"/>
                </a:cxn>
                <a:cxn ang="0">
                  <a:pos x="9" y="12"/>
                </a:cxn>
                <a:cxn ang="0">
                  <a:pos x="9" y="12"/>
                </a:cxn>
                <a:cxn ang="0">
                  <a:pos x="7" y="9"/>
                </a:cxn>
                <a:cxn ang="0">
                  <a:pos x="7" y="6"/>
                </a:cxn>
                <a:cxn ang="0">
                  <a:pos x="6" y="3"/>
                </a:cxn>
                <a:cxn ang="0">
                  <a:pos x="13" y="0"/>
                </a:cxn>
              </a:cxnLst>
              <a:rect l="0" t="0" r="r" b="b"/>
              <a:pathLst>
                <a:path w="16" h="26">
                  <a:moveTo>
                    <a:pt x="13" y="0"/>
                  </a:moveTo>
                  <a:lnTo>
                    <a:pt x="14" y="3"/>
                  </a:lnTo>
                  <a:lnTo>
                    <a:pt x="14" y="6"/>
                  </a:lnTo>
                  <a:lnTo>
                    <a:pt x="16" y="10"/>
                  </a:lnTo>
                  <a:lnTo>
                    <a:pt x="16" y="13"/>
                  </a:lnTo>
                  <a:lnTo>
                    <a:pt x="14" y="18"/>
                  </a:lnTo>
                  <a:lnTo>
                    <a:pt x="11" y="21"/>
                  </a:lnTo>
                  <a:lnTo>
                    <a:pt x="9" y="23"/>
                  </a:lnTo>
                  <a:lnTo>
                    <a:pt x="3" y="26"/>
                  </a:lnTo>
                  <a:lnTo>
                    <a:pt x="0" y="21"/>
                  </a:lnTo>
                  <a:lnTo>
                    <a:pt x="4" y="18"/>
                  </a:lnTo>
                  <a:lnTo>
                    <a:pt x="6" y="16"/>
                  </a:lnTo>
                  <a:lnTo>
                    <a:pt x="7" y="15"/>
                  </a:lnTo>
                  <a:lnTo>
                    <a:pt x="9" y="12"/>
                  </a:lnTo>
                  <a:lnTo>
                    <a:pt x="9" y="12"/>
                  </a:lnTo>
                  <a:lnTo>
                    <a:pt x="7" y="9"/>
                  </a:lnTo>
                  <a:lnTo>
                    <a:pt x="7" y="6"/>
                  </a:lnTo>
                  <a:lnTo>
                    <a:pt x="6" y="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85" name="Freeform 1269"/>
            <p:cNvSpPr>
              <a:spLocks/>
            </p:cNvSpPr>
            <p:nvPr/>
          </p:nvSpPr>
          <p:spPr bwMode="auto">
            <a:xfrm>
              <a:off x="7817150" y="4587572"/>
              <a:ext cx="20219" cy="26100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14" y="3"/>
                </a:cxn>
                <a:cxn ang="0">
                  <a:pos x="14" y="6"/>
                </a:cxn>
                <a:cxn ang="0">
                  <a:pos x="16" y="10"/>
                </a:cxn>
                <a:cxn ang="0">
                  <a:pos x="16" y="13"/>
                </a:cxn>
                <a:cxn ang="0">
                  <a:pos x="14" y="18"/>
                </a:cxn>
                <a:cxn ang="0">
                  <a:pos x="11" y="21"/>
                </a:cxn>
                <a:cxn ang="0">
                  <a:pos x="9" y="23"/>
                </a:cxn>
                <a:cxn ang="0">
                  <a:pos x="3" y="26"/>
                </a:cxn>
                <a:cxn ang="0">
                  <a:pos x="0" y="21"/>
                </a:cxn>
                <a:cxn ang="0">
                  <a:pos x="4" y="18"/>
                </a:cxn>
                <a:cxn ang="0">
                  <a:pos x="6" y="16"/>
                </a:cxn>
                <a:cxn ang="0">
                  <a:pos x="7" y="15"/>
                </a:cxn>
                <a:cxn ang="0">
                  <a:pos x="9" y="12"/>
                </a:cxn>
                <a:cxn ang="0">
                  <a:pos x="7" y="9"/>
                </a:cxn>
                <a:cxn ang="0">
                  <a:pos x="7" y="6"/>
                </a:cxn>
                <a:cxn ang="0">
                  <a:pos x="6" y="3"/>
                </a:cxn>
                <a:cxn ang="0">
                  <a:pos x="13" y="0"/>
                </a:cxn>
              </a:cxnLst>
              <a:rect l="0" t="0" r="r" b="b"/>
              <a:pathLst>
                <a:path w="16" h="26">
                  <a:moveTo>
                    <a:pt x="13" y="0"/>
                  </a:moveTo>
                  <a:lnTo>
                    <a:pt x="14" y="3"/>
                  </a:lnTo>
                  <a:lnTo>
                    <a:pt x="14" y="6"/>
                  </a:lnTo>
                  <a:lnTo>
                    <a:pt x="16" y="10"/>
                  </a:lnTo>
                  <a:lnTo>
                    <a:pt x="16" y="13"/>
                  </a:lnTo>
                  <a:lnTo>
                    <a:pt x="14" y="18"/>
                  </a:lnTo>
                  <a:lnTo>
                    <a:pt x="11" y="21"/>
                  </a:lnTo>
                  <a:lnTo>
                    <a:pt x="9" y="23"/>
                  </a:lnTo>
                  <a:lnTo>
                    <a:pt x="3" y="26"/>
                  </a:lnTo>
                  <a:lnTo>
                    <a:pt x="0" y="21"/>
                  </a:lnTo>
                  <a:lnTo>
                    <a:pt x="4" y="18"/>
                  </a:lnTo>
                  <a:lnTo>
                    <a:pt x="6" y="16"/>
                  </a:lnTo>
                  <a:lnTo>
                    <a:pt x="7" y="15"/>
                  </a:lnTo>
                  <a:lnTo>
                    <a:pt x="9" y="12"/>
                  </a:lnTo>
                  <a:lnTo>
                    <a:pt x="7" y="9"/>
                  </a:lnTo>
                  <a:lnTo>
                    <a:pt x="7" y="6"/>
                  </a:lnTo>
                  <a:lnTo>
                    <a:pt x="6" y="3"/>
                  </a:lnTo>
                  <a:lnTo>
                    <a:pt x="13" y="0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86" name="Freeform 1270"/>
            <p:cNvSpPr>
              <a:spLocks/>
            </p:cNvSpPr>
            <p:nvPr/>
          </p:nvSpPr>
          <p:spPr bwMode="auto">
            <a:xfrm>
              <a:off x="7818498" y="4577533"/>
              <a:ext cx="14826" cy="13050"/>
            </a:xfrm>
            <a:custGeom>
              <a:avLst/>
              <a:gdLst/>
              <a:ahLst/>
              <a:cxnLst>
                <a:cxn ang="0">
                  <a:pos x="3" y="2"/>
                </a:cxn>
                <a:cxn ang="0">
                  <a:pos x="8" y="0"/>
                </a:cxn>
                <a:cxn ang="0">
                  <a:pos x="12" y="10"/>
                </a:cxn>
                <a:cxn ang="0">
                  <a:pos x="5" y="13"/>
                </a:cxn>
                <a:cxn ang="0">
                  <a:pos x="0" y="3"/>
                </a:cxn>
                <a:cxn ang="0">
                  <a:pos x="3" y="2"/>
                </a:cxn>
              </a:cxnLst>
              <a:rect l="0" t="0" r="r" b="b"/>
              <a:pathLst>
                <a:path w="12" h="13">
                  <a:moveTo>
                    <a:pt x="3" y="2"/>
                  </a:moveTo>
                  <a:lnTo>
                    <a:pt x="8" y="0"/>
                  </a:lnTo>
                  <a:lnTo>
                    <a:pt x="12" y="10"/>
                  </a:lnTo>
                  <a:lnTo>
                    <a:pt x="5" y="13"/>
                  </a:lnTo>
                  <a:lnTo>
                    <a:pt x="0" y="3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87" name="Freeform 1271"/>
            <p:cNvSpPr>
              <a:spLocks/>
            </p:cNvSpPr>
            <p:nvPr/>
          </p:nvSpPr>
          <p:spPr bwMode="auto">
            <a:xfrm>
              <a:off x="7818498" y="4577533"/>
              <a:ext cx="14826" cy="13050"/>
            </a:xfrm>
            <a:custGeom>
              <a:avLst/>
              <a:gdLst/>
              <a:ahLst/>
              <a:cxnLst>
                <a:cxn ang="0">
                  <a:pos x="3" y="2"/>
                </a:cxn>
                <a:cxn ang="0">
                  <a:pos x="8" y="0"/>
                </a:cxn>
                <a:cxn ang="0">
                  <a:pos x="12" y="10"/>
                </a:cxn>
                <a:cxn ang="0">
                  <a:pos x="5" y="13"/>
                </a:cxn>
                <a:cxn ang="0">
                  <a:pos x="0" y="3"/>
                </a:cxn>
                <a:cxn ang="0">
                  <a:pos x="3" y="2"/>
                </a:cxn>
              </a:cxnLst>
              <a:rect l="0" t="0" r="r" b="b"/>
              <a:pathLst>
                <a:path w="12" h="13">
                  <a:moveTo>
                    <a:pt x="3" y="2"/>
                  </a:moveTo>
                  <a:lnTo>
                    <a:pt x="8" y="0"/>
                  </a:lnTo>
                  <a:lnTo>
                    <a:pt x="12" y="10"/>
                  </a:lnTo>
                  <a:lnTo>
                    <a:pt x="5" y="13"/>
                  </a:lnTo>
                  <a:lnTo>
                    <a:pt x="0" y="3"/>
                  </a:lnTo>
                  <a:lnTo>
                    <a:pt x="3" y="2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88" name="Freeform 1272"/>
            <p:cNvSpPr>
              <a:spLocks/>
            </p:cNvSpPr>
            <p:nvPr/>
          </p:nvSpPr>
          <p:spPr bwMode="auto">
            <a:xfrm>
              <a:off x="7857586" y="4563479"/>
              <a:ext cx="14827" cy="13050"/>
            </a:xfrm>
            <a:custGeom>
              <a:avLst/>
              <a:gdLst/>
              <a:ahLst/>
              <a:cxnLst>
                <a:cxn ang="0">
                  <a:pos x="4" y="13"/>
                </a:cxn>
                <a:cxn ang="0">
                  <a:pos x="3" y="10"/>
                </a:cxn>
                <a:cxn ang="0">
                  <a:pos x="3" y="8"/>
                </a:cxn>
                <a:cxn ang="0">
                  <a:pos x="3" y="7"/>
                </a:cxn>
                <a:cxn ang="0">
                  <a:pos x="2" y="7"/>
                </a:cxn>
                <a:cxn ang="0">
                  <a:pos x="2" y="6"/>
                </a:cxn>
                <a:cxn ang="0">
                  <a:pos x="2" y="6"/>
                </a:cxn>
                <a:cxn ang="0">
                  <a:pos x="2" y="6"/>
                </a:cxn>
                <a:cxn ang="0">
                  <a:pos x="0" y="4"/>
                </a:cxn>
                <a:cxn ang="0">
                  <a:pos x="7" y="0"/>
                </a:cxn>
                <a:cxn ang="0">
                  <a:pos x="9" y="3"/>
                </a:cxn>
                <a:cxn ang="0">
                  <a:pos x="9" y="3"/>
                </a:cxn>
                <a:cxn ang="0">
                  <a:pos x="9" y="3"/>
                </a:cxn>
                <a:cxn ang="0">
                  <a:pos x="9" y="4"/>
                </a:cxn>
                <a:cxn ang="0">
                  <a:pos x="9" y="4"/>
                </a:cxn>
                <a:cxn ang="0">
                  <a:pos x="10" y="6"/>
                </a:cxn>
                <a:cxn ang="0">
                  <a:pos x="10" y="7"/>
                </a:cxn>
                <a:cxn ang="0">
                  <a:pos x="12" y="10"/>
                </a:cxn>
                <a:cxn ang="0">
                  <a:pos x="4" y="13"/>
                </a:cxn>
              </a:cxnLst>
              <a:rect l="0" t="0" r="r" b="b"/>
              <a:pathLst>
                <a:path w="12" h="13">
                  <a:moveTo>
                    <a:pt x="4" y="13"/>
                  </a:moveTo>
                  <a:lnTo>
                    <a:pt x="3" y="10"/>
                  </a:lnTo>
                  <a:lnTo>
                    <a:pt x="3" y="8"/>
                  </a:lnTo>
                  <a:lnTo>
                    <a:pt x="3" y="7"/>
                  </a:lnTo>
                  <a:lnTo>
                    <a:pt x="2" y="7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0" y="4"/>
                  </a:lnTo>
                  <a:lnTo>
                    <a:pt x="7" y="0"/>
                  </a:lnTo>
                  <a:lnTo>
                    <a:pt x="9" y="3"/>
                  </a:lnTo>
                  <a:lnTo>
                    <a:pt x="9" y="3"/>
                  </a:lnTo>
                  <a:lnTo>
                    <a:pt x="9" y="3"/>
                  </a:lnTo>
                  <a:lnTo>
                    <a:pt x="9" y="4"/>
                  </a:lnTo>
                  <a:lnTo>
                    <a:pt x="9" y="4"/>
                  </a:lnTo>
                  <a:lnTo>
                    <a:pt x="10" y="6"/>
                  </a:lnTo>
                  <a:lnTo>
                    <a:pt x="10" y="7"/>
                  </a:lnTo>
                  <a:lnTo>
                    <a:pt x="12" y="10"/>
                  </a:lnTo>
                  <a:lnTo>
                    <a:pt x="4" y="13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89" name="Freeform 1273"/>
            <p:cNvSpPr>
              <a:spLocks/>
            </p:cNvSpPr>
            <p:nvPr/>
          </p:nvSpPr>
          <p:spPr bwMode="auto">
            <a:xfrm>
              <a:off x="7857586" y="4563479"/>
              <a:ext cx="14827" cy="13050"/>
            </a:xfrm>
            <a:custGeom>
              <a:avLst/>
              <a:gdLst/>
              <a:ahLst/>
              <a:cxnLst>
                <a:cxn ang="0">
                  <a:pos x="4" y="13"/>
                </a:cxn>
                <a:cxn ang="0">
                  <a:pos x="3" y="10"/>
                </a:cxn>
                <a:cxn ang="0">
                  <a:pos x="3" y="8"/>
                </a:cxn>
                <a:cxn ang="0">
                  <a:pos x="3" y="7"/>
                </a:cxn>
                <a:cxn ang="0">
                  <a:pos x="2" y="7"/>
                </a:cxn>
                <a:cxn ang="0">
                  <a:pos x="2" y="6"/>
                </a:cxn>
                <a:cxn ang="0">
                  <a:pos x="0" y="4"/>
                </a:cxn>
                <a:cxn ang="0">
                  <a:pos x="7" y="0"/>
                </a:cxn>
                <a:cxn ang="0">
                  <a:pos x="9" y="3"/>
                </a:cxn>
                <a:cxn ang="0">
                  <a:pos x="9" y="4"/>
                </a:cxn>
                <a:cxn ang="0">
                  <a:pos x="10" y="6"/>
                </a:cxn>
                <a:cxn ang="0">
                  <a:pos x="10" y="7"/>
                </a:cxn>
                <a:cxn ang="0">
                  <a:pos x="12" y="10"/>
                </a:cxn>
                <a:cxn ang="0">
                  <a:pos x="4" y="13"/>
                </a:cxn>
              </a:cxnLst>
              <a:rect l="0" t="0" r="r" b="b"/>
              <a:pathLst>
                <a:path w="12" h="13">
                  <a:moveTo>
                    <a:pt x="4" y="13"/>
                  </a:moveTo>
                  <a:lnTo>
                    <a:pt x="3" y="10"/>
                  </a:lnTo>
                  <a:lnTo>
                    <a:pt x="3" y="8"/>
                  </a:lnTo>
                  <a:lnTo>
                    <a:pt x="3" y="7"/>
                  </a:lnTo>
                  <a:lnTo>
                    <a:pt x="2" y="7"/>
                  </a:lnTo>
                  <a:lnTo>
                    <a:pt x="2" y="6"/>
                  </a:lnTo>
                  <a:lnTo>
                    <a:pt x="0" y="4"/>
                  </a:lnTo>
                  <a:lnTo>
                    <a:pt x="7" y="0"/>
                  </a:lnTo>
                  <a:lnTo>
                    <a:pt x="9" y="3"/>
                  </a:lnTo>
                  <a:lnTo>
                    <a:pt x="9" y="4"/>
                  </a:lnTo>
                  <a:lnTo>
                    <a:pt x="10" y="6"/>
                  </a:lnTo>
                  <a:lnTo>
                    <a:pt x="10" y="7"/>
                  </a:lnTo>
                  <a:lnTo>
                    <a:pt x="12" y="10"/>
                  </a:lnTo>
                  <a:lnTo>
                    <a:pt x="4" y="13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90" name="Freeform 1274"/>
            <p:cNvSpPr>
              <a:spLocks/>
            </p:cNvSpPr>
            <p:nvPr/>
          </p:nvSpPr>
          <p:spPr bwMode="auto">
            <a:xfrm>
              <a:off x="7862977" y="4573518"/>
              <a:ext cx="35045" cy="17065"/>
            </a:xfrm>
            <a:custGeom>
              <a:avLst/>
              <a:gdLst/>
              <a:ahLst/>
              <a:cxnLst>
                <a:cxn ang="0">
                  <a:pos x="28" y="14"/>
                </a:cxn>
                <a:cxn ang="0">
                  <a:pos x="22" y="16"/>
                </a:cxn>
                <a:cxn ang="0">
                  <a:pos x="18" y="17"/>
                </a:cxn>
                <a:cxn ang="0">
                  <a:pos x="12" y="17"/>
                </a:cxn>
                <a:cxn ang="0">
                  <a:pos x="9" y="14"/>
                </a:cxn>
                <a:cxn ang="0">
                  <a:pos x="6" y="13"/>
                </a:cxn>
                <a:cxn ang="0">
                  <a:pos x="3" y="10"/>
                </a:cxn>
                <a:cxn ang="0">
                  <a:pos x="2" y="6"/>
                </a:cxn>
                <a:cxn ang="0">
                  <a:pos x="0" y="3"/>
                </a:cxn>
                <a:cxn ang="0">
                  <a:pos x="8" y="0"/>
                </a:cxn>
                <a:cxn ang="0">
                  <a:pos x="9" y="3"/>
                </a:cxn>
                <a:cxn ang="0">
                  <a:pos x="11" y="6"/>
                </a:cxn>
                <a:cxn ang="0">
                  <a:pos x="12" y="7"/>
                </a:cxn>
                <a:cxn ang="0">
                  <a:pos x="13" y="9"/>
                </a:cxn>
                <a:cxn ang="0">
                  <a:pos x="15" y="10"/>
                </a:cxn>
                <a:cxn ang="0">
                  <a:pos x="18" y="10"/>
                </a:cxn>
                <a:cxn ang="0">
                  <a:pos x="21" y="9"/>
                </a:cxn>
                <a:cxn ang="0">
                  <a:pos x="25" y="7"/>
                </a:cxn>
                <a:cxn ang="0">
                  <a:pos x="28" y="14"/>
                </a:cxn>
              </a:cxnLst>
              <a:rect l="0" t="0" r="r" b="b"/>
              <a:pathLst>
                <a:path w="28" h="17">
                  <a:moveTo>
                    <a:pt x="28" y="14"/>
                  </a:moveTo>
                  <a:lnTo>
                    <a:pt x="22" y="16"/>
                  </a:lnTo>
                  <a:lnTo>
                    <a:pt x="18" y="17"/>
                  </a:lnTo>
                  <a:lnTo>
                    <a:pt x="12" y="17"/>
                  </a:lnTo>
                  <a:lnTo>
                    <a:pt x="9" y="14"/>
                  </a:lnTo>
                  <a:lnTo>
                    <a:pt x="6" y="13"/>
                  </a:lnTo>
                  <a:lnTo>
                    <a:pt x="3" y="10"/>
                  </a:lnTo>
                  <a:lnTo>
                    <a:pt x="2" y="6"/>
                  </a:lnTo>
                  <a:lnTo>
                    <a:pt x="0" y="3"/>
                  </a:lnTo>
                  <a:lnTo>
                    <a:pt x="8" y="0"/>
                  </a:lnTo>
                  <a:lnTo>
                    <a:pt x="9" y="3"/>
                  </a:lnTo>
                  <a:lnTo>
                    <a:pt x="11" y="6"/>
                  </a:lnTo>
                  <a:lnTo>
                    <a:pt x="12" y="7"/>
                  </a:lnTo>
                  <a:lnTo>
                    <a:pt x="13" y="9"/>
                  </a:lnTo>
                  <a:lnTo>
                    <a:pt x="15" y="10"/>
                  </a:lnTo>
                  <a:lnTo>
                    <a:pt x="18" y="10"/>
                  </a:lnTo>
                  <a:lnTo>
                    <a:pt x="21" y="9"/>
                  </a:lnTo>
                  <a:lnTo>
                    <a:pt x="25" y="7"/>
                  </a:lnTo>
                  <a:lnTo>
                    <a:pt x="28" y="14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91" name="Freeform 1275"/>
            <p:cNvSpPr>
              <a:spLocks/>
            </p:cNvSpPr>
            <p:nvPr/>
          </p:nvSpPr>
          <p:spPr bwMode="auto">
            <a:xfrm>
              <a:off x="7862977" y="4573518"/>
              <a:ext cx="35045" cy="17065"/>
            </a:xfrm>
            <a:custGeom>
              <a:avLst/>
              <a:gdLst/>
              <a:ahLst/>
              <a:cxnLst>
                <a:cxn ang="0">
                  <a:pos x="28" y="14"/>
                </a:cxn>
                <a:cxn ang="0">
                  <a:pos x="22" y="16"/>
                </a:cxn>
                <a:cxn ang="0">
                  <a:pos x="18" y="17"/>
                </a:cxn>
                <a:cxn ang="0">
                  <a:pos x="12" y="17"/>
                </a:cxn>
                <a:cxn ang="0">
                  <a:pos x="9" y="14"/>
                </a:cxn>
                <a:cxn ang="0">
                  <a:pos x="6" y="13"/>
                </a:cxn>
                <a:cxn ang="0">
                  <a:pos x="3" y="10"/>
                </a:cxn>
                <a:cxn ang="0">
                  <a:pos x="2" y="6"/>
                </a:cxn>
                <a:cxn ang="0">
                  <a:pos x="0" y="3"/>
                </a:cxn>
                <a:cxn ang="0">
                  <a:pos x="8" y="0"/>
                </a:cxn>
                <a:cxn ang="0">
                  <a:pos x="9" y="3"/>
                </a:cxn>
                <a:cxn ang="0">
                  <a:pos x="11" y="6"/>
                </a:cxn>
                <a:cxn ang="0">
                  <a:pos x="12" y="7"/>
                </a:cxn>
                <a:cxn ang="0">
                  <a:pos x="13" y="9"/>
                </a:cxn>
                <a:cxn ang="0">
                  <a:pos x="15" y="10"/>
                </a:cxn>
                <a:cxn ang="0">
                  <a:pos x="18" y="10"/>
                </a:cxn>
                <a:cxn ang="0">
                  <a:pos x="21" y="9"/>
                </a:cxn>
                <a:cxn ang="0">
                  <a:pos x="25" y="7"/>
                </a:cxn>
                <a:cxn ang="0">
                  <a:pos x="28" y="14"/>
                </a:cxn>
              </a:cxnLst>
              <a:rect l="0" t="0" r="r" b="b"/>
              <a:pathLst>
                <a:path w="28" h="17">
                  <a:moveTo>
                    <a:pt x="28" y="14"/>
                  </a:moveTo>
                  <a:lnTo>
                    <a:pt x="22" y="16"/>
                  </a:lnTo>
                  <a:lnTo>
                    <a:pt x="18" y="17"/>
                  </a:lnTo>
                  <a:lnTo>
                    <a:pt x="12" y="17"/>
                  </a:lnTo>
                  <a:lnTo>
                    <a:pt x="9" y="14"/>
                  </a:lnTo>
                  <a:lnTo>
                    <a:pt x="6" y="13"/>
                  </a:lnTo>
                  <a:lnTo>
                    <a:pt x="3" y="10"/>
                  </a:lnTo>
                  <a:lnTo>
                    <a:pt x="2" y="6"/>
                  </a:lnTo>
                  <a:lnTo>
                    <a:pt x="0" y="3"/>
                  </a:lnTo>
                  <a:lnTo>
                    <a:pt x="8" y="0"/>
                  </a:lnTo>
                  <a:lnTo>
                    <a:pt x="9" y="3"/>
                  </a:lnTo>
                  <a:lnTo>
                    <a:pt x="11" y="6"/>
                  </a:lnTo>
                  <a:lnTo>
                    <a:pt x="12" y="7"/>
                  </a:lnTo>
                  <a:lnTo>
                    <a:pt x="13" y="9"/>
                  </a:lnTo>
                  <a:lnTo>
                    <a:pt x="15" y="10"/>
                  </a:lnTo>
                  <a:lnTo>
                    <a:pt x="18" y="10"/>
                  </a:lnTo>
                  <a:lnTo>
                    <a:pt x="21" y="9"/>
                  </a:lnTo>
                  <a:lnTo>
                    <a:pt x="25" y="7"/>
                  </a:lnTo>
                  <a:lnTo>
                    <a:pt x="28" y="14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92" name="Freeform 1276"/>
            <p:cNvSpPr>
              <a:spLocks/>
            </p:cNvSpPr>
            <p:nvPr/>
          </p:nvSpPr>
          <p:spPr bwMode="auto">
            <a:xfrm>
              <a:off x="7893979" y="4560467"/>
              <a:ext cx="20218" cy="27105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14" y="4"/>
                </a:cxn>
                <a:cxn ang="0">
                  <a:pos x="16" y="7"/>
                </a:cxn>
                <a:cxn ang="0">
                  <a:pos x="16" y="10"/>
                </a:cxn>
                <a:cxn ang="0">
                  <a:pos x="16" y="14"/>
                </a:cxn>
                <a:cxn ang="0">
                  <a:pos x="14" y="19"/>
                </a:cxn>
                <a:cxn ang="0">
                  <a:pos x="13" y="22"/>
                </a:cxn>
                <a:cxn ang="0">
                  <a:pos x="9" y="24"/>
                </a:cxn>
                <a:cxn ang="0">
                  <a:pos x="3" y="27"/>
                </a:cxn>
                <a:cxn ang="0">
                  <a:pos x="0" y="20"/>
                </a:cxn>
                <a:cxn ang="0">
                  <a:pos x="4" y="19"/>
                </a:cxn>
                <a:cxn ang="0">
                  <a:pos x="7" y="17"/>
                </a:cxn>
                <a:cxn ang="0">
                  <a:pos x="7" y="14"/>
                </a:cxn>
                <a:cxn ang="0">
                  <a:pos x="9" y="13"/>
                </a:cxn>
                <a:cxn ang="0">
                  <a:pos x="9" y="11"/>
                </a:cxn>
                <a:cxn ang="0">
                  <a:pos x="9" y="10"/>
                </a:cxn>
                <a:cxn ang="0">
                  <a:pos x="7" y="7"/>
                </a:cxn>
                <a:cxn ang="0">
                  <a:pos x="6" y="3"/>
                </a:cxn>
                <a:cxn ang="0">
                  <a:pos x="13" y="0"/>
                </a:cxn>
              </a:cxnLst>
              <a:rect l="0" t="0" r="r" b="b"/>
              <a:pathLst>
                <a:path w="16" h="27">
                  <a:moveTo>
                    <a:pt x="13" y="0"/>
                  </a:moveTo>
                  <a:lnTo>
                    <a:pt x="14" y="4"/>
                  </a:lnTo>
                  <a:lnTo>
                    <a:pt x="16" y="7"/>
                  </a:lnTo>
                  <a:lnTo>
                    <a:pt x="16" y="10"/>
                  </a:lnTo>
                  <a:lnTo>
                    <a:pt x="16" y="14"/>
                  </a:lnTo>
                  <a:lnTo>
                    <a:pt x="14" y="19"/>
                  </a:lnTo>
                  <a:lnTo>
                    <a:pt x="13" y="22"/>
                  </a:lnTo>
                  <a:lnTo>
                    <a:pt x="9" y="24"/>
                  </a:lnTo>
                  <a:lnTo>
                    <a:pt x="3" y="27"/>
                  </a:lnTo>
                  <a:lnTo>
                    <a:pt x="0" y="20"/>
                  </a:lnTo>
                  <a:lnTo>
                    <a:pt x="4" y="19"/>
                  </a:lnTo>
                  <a:lnTo>
                    <a:pt x="7" y="17"/>
                  </a:lnTo>
                  <a:lnTo>
                    <a:pt x="7" y="14"/>
                  </a:lnTo>
                  <a:lnTo>
                    <a:pt x="9" y="13"/>
                  </a:lnTo>
                  <a:lnTo>
                    <a:pt x="9" y="11"/>
                  </a:lnTo>
                  <a:lnTo>
                    <a:pt x="9" y="10"/>
                  </a:lnTo>
                  <a:lnTo>
                    <a:pt x="7" y="7"/>
                  </a:lnTo>
                  <a:lnTo>
                    <a:pt x="6" y="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93" name="Freeform 1277"/>
            <p:cNvSpPr>
              <a:spLocks/>
            </p:cNvSpPr>
            <p:nvPr/>
          </p:nvSpPr>
          <p:spPr bwMode="auto">
            <a:xfrm>
              <a:off x="7893979" y="4560467"/>
              <a:ext cx="20218" cy="27105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14" y="4"/>
                </a:cxn>
                <a:cxn ang="0">
                  <a:pos x="16" y="7"/>
                </a:cxn>
                <a:cxn ang="0">
                  <a:pos x="16" y="10"/>
                </a:cxn>
                <a:cxn ang="0">
                  <a:pos x="16" y="14"/>
                </a:cxn>
                <a:cxn ang="0">
                  <a:pos x="14" y="19"/>
                </a:cxn>
                <a:cxn ang="0">
                  <a:pos x="13" y="22"/>
                </a:cxn>
                <a:cxn ang="0">
                  <a:pos x="9" y="24"/>
                </a:cxn>
                <a:cxn ang="0">
                  <a:pos x="3" y="27"/>
                </a:cxn>
                <a:cxn ang="0">
                  <a:pos x="0" y="20"/>
                </a:cxn>
                <a:cxn ang="0">
                  <a:pos x="4" y="19"/>
                </a:cxn>
                <a:cxn ang="0">
                  <a:pos x="7" y="17"/>
                </a:cxn>
                <a:cxn ang="0">
                  <a:pos x="7" y="14"/>
                </a:cxn>
                <a:cxn ang="0">
                  <a:pos x="9" y="13"/>
                </a:cxn>
                <a:cxn ang="0">
                  <a:pos x="9" y="11"/>
                </a:cxn>
                <a:cxn ang="0">
                  <a:pos x="9" y="10"/>
                </a:cxn>
                <a:cxn ang="0">
                  <a:pos x="7" y="7"/>
                </a:cxn>
                <a:cxn ang="0">
                  <a:pos x="6" y="3"/>
                </a:cxn>
                <a:cxn ang="0">
                  <a:pos x="13" y="0"/>
                </a:cxn>
              </a:cxnLst>
              <a:rect l="0" t="0" r="r" b="b"/>
              <a:pathLst>
                <a:path w="16" h="27">
                  <a:moveTo>
                    <a:pt x="13" y="0"/>
                  </a:moveTo>
                  <a:lnTo>
                    <a:pt x="14" y="4"/>
                  </a:lnTo>
                  <a:lnTo>
                    <a:pt x="16" y="7"/>
                  </a:lnTo>
                  <a:lnTo>
                    <a:pt x="16" y="10"/>
                  </a:lnTo>
                  <a:lnTo>
                    <a:pt x="16" y="14"/>
                  </a:lnTo>
                  <a:lnTo>
                    <a:pt x="14" y="19"/>
                  </a:lnTo>
                  <a:lnTo>
                    <a:pt x="13" y="22"/>
                  </a:lnTo>
                  <a:lnTo>
                    <a:pt x="9" y="24"/>
                  </a:lnTo>
                  <a:lnTo>
                    <a:pt x="3" y="27"/>
                  </a:lnTo>
                  <a:lnTo>
                    <a:pt x="0" y="20"/>
                  </a:lnTo>
                  <a:lnTo>
                    <a:pt x="4" y="19"/>
                  </a:lnTo>
                  <a:lnTo>
                    <a:pt x="7" y="17"/>
                  </a:lnTo>
                  <a:lnTo>
                    <a:pt x="7" y="14"/>
                  </a:lnTo>
                  <a:lnTo>
                    <a:pt x="9" y="13"/>
                  </a:lnTo>
                  <a:lnTo>
                    <a:pt x="9" y="11"/>
                  </a:lnTo>
                  <a:lnTo>
                    <a:pt x="9" y="10"/>
                  </a:lnTo>
                  <a:lnTo>
                    <a:pt x="7" y="7"/>
                  </a:lnTo>
                  <a:lnTo>
                    <a:pt x="6" y="3"/>
                  </a:lnTo>
                  <a:lnTo>
                    <a:pt x="13" y="0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94" name="Freeform 1278"/>
            <p:cNvSpPr>
              <a:spLocks/>
            </p:cNvSpPr>
            <p:nvPr/>
          </p:nvSpPr>
          <p:spPr bwMode="auto">
            <a:xfrm>
              <a:off x="7895326" y="4551433"/>
              <a:ext cx="14827" cy="12046"/>
            </a:xfrm>
            <a:custGeom>
              <a:avLst/>
              <a:gdLst/>
              <a:ahLst/>
              <a:cxnLst>
                <a:cxn ang="0">
                  <a:pos x="5" y="2"/>
                </a:cxn>
                <a:cxn ang="0">
                  <a:pos x="8" y="0"/>
                </a:cxn>
                <a:cxn ang="0">
                  <a:pos x="12" y="9"/>
                </a:cxn>
                <a:cxn ang="0">
                  <a:pos x="5" y="12"/>
                </a:cxn>
                <a:cxn ang="0">
                  <a:pos x="0" y="3"/>
                </a:cxn>
                <a:cxn ang="0">
                  <a:pos x="5" y="2"/>
                </a:cxn>
              </a:cxnLst>
              <a:rect l="0" t="0" r="r" b="b"/>
              <a:pathLst>
                <a:path w="12" h="12">
                  <a:moveTo>
                    <a:pt x="5" y="2"/>
                  </a:moveTo>
                  <a:lnTo>
                    <a:pt x="8" y="0"/>
                  </a:lnTo>
                  <a:lnTo>
                    <a:pt x="12" y="9"/>
                  </a:lnTo>
                  <a:lnTo>
                    <a:pt x="5" y="12"/>
                  </a:lnTo>
                  <a:lnTo>
                    <a:pt x="0" y="3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95" name="Freeform 1279"/>
            <p:cNvSpPr>
              <a:spLocks/>
            </p:cNvSpPr>
            <p:nvPr/>
          </p:nvSpPr>
          <p:spPr bwMode="auto">
            <a:xfrm>
              <a:off x="7895326" y="4551433"/>
              <a:ext cx="14827" cy="12046"/>
            </a:xfrm>
            <a:custGeom>
              <a:avLst/>
              <a:gdLst/>
              <a:ahLst/>
              <a:cxnLst>
                <a:cxn ang="0">
                  <a:pos x="5" y="2"/>
                </a:cxn>
                <a:cxn ang="0">
                  <a:pos x="8" y="0"/>
                </a:cxn>
                <a:cxn ang="0">
                  <a:pos x="12" y="9"/>
                </a:cxn>
                <a:cxn ang="0">
                  <a:pos x="5" y="12"/>
                </a:cxn>
                <a:cxn ang="0">
                  <a:pos x="0" y="3"/>
                </a:cxn>
                <a:cxn ang="0">
                  <a:pos x="5" y="2"/>
                </a:cxn>
              </a:cxnLst>
              <a:rect l="0" t="0" r="r" b="b"/>
              <a:pathLst>
                <a:path w="12" h="12">
                  <a:moveTo>
                    <a:pt x="5" y="2"/>
                  </a:moveTo>
                  <a:lnTo>
                    <a:pt x="8" y="0"/>
                  </a:lnTo>
                  <a:lnTo>
                    <a:pt x="12" y="9"/>
                  </a:lnTo>
                  <a:lnTo>
                    <a:pt x="5" y="12"/>
                  </a:lnTo>
                  <a:lnTo>
                    <a:pt x="0" y="3"/>
                  </a:lnTo>
                  <a:lnTo>
                    <a:pt x="5" y="2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96" name="Freeform 1280"/>
            <p:cNvSpPr>
              <a:spLocks/>
            </p:cNvSpPr>
            <p:nvPr/>
          </p:nvSpPr>
          <p:spPr bwMode="auto">
            <a:xfrm>
              <a:off x="7663492" y="4631742"/>
              <a:ext cx="22914" cy="28108"/>
            </a:xfrm>
            <a:custGeom>
              <a:avLst/>
              <a:gdLst/>
              <a:ahLst/>
              <a:cxnLst>
                <a:cxn ang="0">
                  <a:pos x="10" y="28"/>
                </a:cxn>
                <a:cxn ang="0">
                  <a:pos x="9" y="26"/>
                </a:cxn>
                <a:cxn ang="0">
                  <a:pos x="8" y="21"/>
                </a:cxn>
                <a:cxn ang="0">
                  <a:pos x="6" y="18"/>
                </a:cxn>
                <a:cxn ang="0">
                  <a:pos x="5" y="15"/>
                </a:cxn>
                <a:cxn ang="0">
                  <a:pos x="3" y="13"/>
                </a:cxn>
                <a:cxn ang="0">
                  <a:pos x="2" y="8"/>
                </a:cxn>
                <a:cxn ang="0">
                  <a:pos x="2" y="5"/>
                </a:cxn>
                <a:cxn ang="0">
                  <a:pos x="0" y="2"/>
                </a:cxn>
                <a:cxn ang="0">
                  <a:pos x="8" y="0"/>
                </a:cxn>
                <a:cxn ang="0">
                  <a:pos x="8" y="2"/>
                </a:cxn>
                <a:cxn ang="0">
                  <a:pos x="9" y="5"/>
                </a:cxn>
                <a:cxn ang="0">
                  <a:pos x="10" y="10"/>
                </a:cxn>
                <a:cxn ang="0">
                  <a:pos x="12" y="13"/>
                </a:cxn>
                <a:cxn ang="0">
                  <a:pos x="13" y="15"/>
                </a:cxn>
                <a:cxn ang="0">
                  <a:pos x="15" y="18"/>
                </a:cxn>
                <a:cxn ang="0">
                  <a:pos x="16" y="21"/>
                </a:cxn>
                <a:cxn ang="0">
                  <a:pos x="18" y="24"/>
                </a:cxn>
                <a:cxn ang="0">
                  <a:pos x="10" y="28"/>
                </a:cxn>
              </a:cxnLst>
              <a:rect l="0" t="0" r="r" b="b"/>
              <a:pathLst>
                <a:path w="18" h="28">
                  <a:moveTo>
                    <a:pt x="10" y="28"/>
                  </a:moveTo>
                  <a:lnTo>
                    <a:pt x="9" y="26"/>
                  </a:lnTo>
                  <a:lnTo>
                    <a:pt x="8" y="21"/>
                  </a:lnTo>
                  <a:lnTo>
                    <a:pt x="6" y="18"/>
                  </a:lnTo>
                  <a:lnTo>
                    <a:pt x="5" y="15"/>
                  </a:lnTo>
                  <a:lnTo>
                    <a:pt x="3" y="13"/>
                  </a:lnTo>
                  <a:lnTo>
                    <a:pt x="2" y="8"/>
                  </a:lnTo>
                  <a:lnTo>
                    <a:pt x="2" y="5"/>
                  </a:lnTo>
                  <a:lnTo>
                    <a:pt x="0" y="2"/>
                  </a:lnTo>
                  <a:lnTo>
                    <a:pt x="8" y="0"/>
                  </a:lnTo>
                  <a:lnTo>
                    <a:pt x="8" y="2"/>
                  </a:lnTo>
                  <a:lnTo>
                    <a:pt x="9" y="5"/>
                  </a:lnTo>
                  <a:lnTo>
                    <a:pt x="10" y="10"/>
                  </a:lnTo>
                  <a:lnTo>
                    <a:pt x="12" y="13"/>
                  </a:lnTo>
                  <a:lnTo>
                    <a:pt x="13" y="15"/>
                  </a:lnTo>
                  <a:lnTo>
                    <a:pt x="15" y="18"/>
                  </a:lnTo>
                  <a:lnTo>
                    <a:pt x="16" y="21"/>
                  </a:lnTo>
                  <a:lnTo>
                    <a:pt x="18" y="24"/>
                  </a:lnTo>
                  <a:lnTo>
                    <a:pt x="10" y="28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97" name="Freeform 1281"/>
            <p:cNvSpPr>
              <a:spLocks/>
            </p:cNvSpPr>
            <p:nvPr/>
          </p:nvSpPr>
          <p:spPr bwMode="auto">
            <a:xfrm>
              <a:off x="7663492" y="4631742"/>
              <a:ext cx="22914" cy="28108"/>
            </a:xfrm>
            <a:custGeom>
              <a:avLst/>
              <a:gdLst/>
              <a:ahLst/>
              <a:cxnLst>
                <a:cxn ang="0">
                  <a:pos x="10" y="28"/>
                </a:cxn>
                <a:cxn ang="0">
                  <a:pos x="9" y="26"/>
                </a:cxn>
                <a:cxn ang="0">
                  <a:pos x="8" y="21"/>
                </a:cxn>
                <a:cxn ang="0">
                  <a:pos x="6" y="18"/>
                </a:cxn>
                <a:cxn ang="0">
                  <a:pos x="5" y="15"/>
                </a:cxn>
                <a:cxn ang="0">
                  <a:pos x="3" y="13"/>
                </a:cxn>
                <a:cxn ang="0">
                  <a:pos x="2" y="8"/>
                </a:cxn>
                <a:cxn ang="0">
                  <a:pos x="2" y="5"/>
                </a:cxn>
                <a:cxn ang="0">
                  <a:pos x="0" y="2"/>
                </a:cxn>
                <a:cxn ang="0">
                  <a:pos x="8" y="0"/>
                </a:cxn>
                <a:cxn ang="0">
                  <a:pos x="8" y="2"/>
                </a:cxn>
                <a:cxn ang="0">
                  <a:pos x="9" y="5"/>
                </a:cxn>
                <a:cxn ang="0">
                  <a:pos x="10" y="10"/>
                </a:cxn>
                <a:cxn ang="0">
                  <a:pos x="12" y="13"/>
                </a:cxn>
                <a:cxn ang="0">
                  <a:pos x="13" y="15"/>
                </a:cxn>
                <a:cxn ang="0">
                  <a:pos x="15" y="18"/>
                </a:cxn>
                <a:cxn ang="0">
                  <a:pos x="16" y="21"/>
                </a:cxn>
                <a:cxn ang="0">
                  <a:pos x="18" y="24"/>
                </a:cxn>
                <a:cxn ang="0">
                  <a:pos x="10" y="28"/>
                </a:cxn>
              </a:cxnLst>
              <a:rect l="0" t="0" r="r" b="b"/>
              <a:pathLst>
                <a:path w="18" h="28">
                  <a:moveTo>
                    <a:pt x="10" y="28"/>
                  </a:moveTo>
                  <a:lnTo>
                    <a:pt x="9" y="26"/>
                  </a:lnTo>
                  <a:lnTo>
                    <a:pt x="8" y="21"/>
                  </a:lnTo>
                  <a:lnTo>
                    <a:pt x="6" y="18"/>
                  </a:lnTo>
                  <a:lnTo>
                    <a:pt x="5" y="15"/>
                  </a:lnTo>
                  <a:lnTo>
                    <a:pt x="3" y="13"/>
                  </a:lnTo>
                  <a:lnTo>
                    <a:pt x="2" y="8"/>
                  </a:lnTo>
                  <a:lnTo>
                    <a:pt x="2" y="5"/>
                  </a:lnTo>
                  <a:lnTo>
                    <a:pt x="0" y="2"/>
                  </a:lnTo>
                  <a:lnTo>
                    <a:pt x="8" y="0"/>
                  </a:lnTo>
                  <a:lnTo>
                    <a:pt x="8" y="2"/>
                  </a:lnTo>
                  <a:lnTo>
                    <a:pt x="9" y="5"/>
                  </a:lnTo>
                  <a:lnTo>
                    <a:pt x="10" y="10"/>
                  </a:lnTo>
                  <a:lnTo>
                    <a:pt x="12" y="13"/>
                  </a:lnTo>
                  <a:lnTo>
                    <a:pt x="13" y="15"/>
                  </a:lnTo>
                  <a:lnTo>
                    <a:pt x="15" y="18"/>
                  </a:lnTo>
                  <a:lnTo>
                    <a:pt x="16" y="21"/>
                  </a:lnTo>
                  <a:lnTo>
                    <a:pt x="18" y="24"/>
                  </a:lnTo>
                  <a:lnTo>
                    <a:pt x="10" y="28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98" name="Freeform 1282"/>
            <p:cNvSpPr>
              <a:spLocks/>
            </p:cNvSpPr>
            <p:nvPr/>
          </p:nvSpPr>
          <p:spPr bwMode="auto">
            <a:xfrm>
              <a:off x="7676970" y="4655834"/>
              <a:ext cx="32349" cy="29112"/>
            </a:xfrm>
            <a:custGeom>
              <a:avLst/>
              <a:gdLst/>
              <a:ahLst/>
              <a:cxnLst>
                <a:cxn ang="0">
                  <a:pos x="22" y="29"/>
                </a:cxn>
                <a:cxn ang="0">
                  <a:pos x="18" y="28"/>
                </a:cxn>
                <a:cxn ang="0">
                  <a:pos x="15" y="23"/>
                </a:cxn>
                <a:cxn ang="0">
                  <a:pos x="12" y="20"/>
                </a:cxn>
                <a:cxn ang="0">
                  <a:pos x="9" y="17"/>
                </a:cxn>
                <a:cxn ang="0">
                  <a:pos x="8" y="15"/>
                </a:cxn>
                <a:cxn ang="0">
                  <a:pos x="5" y="10"/>
                </a:cxn>
                <a:cxn ang="0">
                  <a:pos x="3" y="7"/>
                </a:cxn>
                <a:cxn ang="0">
                  <a:pos x="0" y="4"/>
                </a:cxn>
                <a:cxn ang="0">
                  <a:pos x="8" y="0"/>
                </a:cxn>
                <a:cxn ang="0">
                  <a:pos x="9" y="4"/>
                </a:cxn>
                <a:cxn ang="0">
                  <a:pos x="12" y="7"/>
                </a:cxn>
                <a:cxn ang="0">
                  <a:pos x="13" y="10"/>
                </a:cxn>
                <a:cxn ang="0">
                  <a:pos x="16" y="13"/>
                </a:cxn>
                <a:cxn ang="0">
                  <a:pos x="18" y="16"/>
                </a:cxn>
                <a:cxn ang="0">
                  <a:pos x="21" y="19"/>
                </a:cxn>
                <a:cxn ang="0">
                  <a:pos x="23" y="20"/>
                </a:cxn>
                <a:cxn ang="0">
                  <a:pos x="26" y="23"/>
                </a:cxn>
                <a:cxn ang="0">
                  <a:pos x="22" y="29"/>
                </a:cxn>
              </a:cxnLst>
              <a:rect l="0" t="0" r="r" b="b"/>
              <a:pathLst>
                <a:path w="26" h="29">
                  <a:moveTo>
                    <a:pt x="22" y="29"/>
                  </a:moveTo>
                  <a:lnTo>
                    <a:pt x="18" y="28"/>
                  </a:lnTo>
                  <a:lnTo>
                    <a:pt x="15" y="23"/>
                  </a:lnTo>
                  <a:lnTo>
                    <a:pt x="12" y="20"/>
                  </a:lnTo>
                  <a:lnTo>
                    <a:pt x="9" y="17"/>
                  </a:lnTo>
                  <a:lnTo>
                    <a:pt x="8" y="15"/>
                  </a:lnTo>
                  <a:lnTo>
                    <a:pt x="5" y="10"/>
                  </a:lnTo>
                  <a:lnTo>
                    <a:pt x="3" y="7"/>
                  </a:lnTo>
                  <a:lnTo>
                    <a:pt x="0" y="4"/>
                  </a:lnTo>
                  <a:lnTo>
                    <a:pt x="8" y="0"/>
                  </a:lnTo>
                  <a:lnTo>
                    <a:pt x="9" y="4"/>
                  </a:lnTo>
                  <a:lnTo>
                    <a:pt x="12" y="7"/>
                  </a:lnTo>
                  <a:lnTo>
                    <a:pt x="13" y="10"/>
                  </a:lnTo>
                  <a:lnTo>
                    <a:pt x="16" y="13"/>
                  </a:lnTo>
                  <a:lnTo>
                    <a:pt x="18" y="16"/>
                  </a:lnTo>
                  <a:lnTo>
                    <a:pt x="21" y="19"/>
                  </a:lnTo>
                  <a:lnTo>
                    <a:pt x="23" y="20"/>
                  </a:lnTo>
                  <a:lnTo>
                    <a:pt x="26" y="23"/>
                  </a:lnTo>
                  <a:lnTo>
                    <a:pt x="22" y="29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99" name="Freeform 1283"/>
            <p:cNvSpPr>
              <a:spLocks/>
            </p:cNvSpPr>
            <p:nvPr/>
          </p:nvSpPr>
          <p:spPr bwMode="auto">
            <a:xfrm>
              <a:off x="7676970" y="4655834"/>
              <a:ext cx="32349" cy="29112"/>
            </a:xfrm>
            <a:custGeom>
              <a:avLst/>
              <a:gdLst/>
              <a:ahLst/>
              <a:cxnLst>
                <a:cxn ang="0">
                  <a:pos x="22" y="29"/>
                </a:cxn>
                <a:cxn ang="0">
                  <a:pos x="18" y="28"/>
                </a:cxn>
                <a:cxn ang="0">
                  <a:pos x="15" y="23"/>
                </a:cxn>
                <a:cxn ang="0">
                  <a:pos x="12" y="20"/>
                </a:cxn>
                <a:cxn ang="0">
                  <a:pos x="9" y="17"/>
                </a:cxn>
                <a:cxn ang="0">
                  <a:pos x="8" y="15"/>
                </a:cxn>
                <a:cxn ang="0">
                  <a:pos x="5" y="10"/>
                </a:cxn>
                <a:cxn ang="0">
                  <a:pos x="3" y="7"/>
                </a:cxn>
                <a:cxn ang="0">
                  <a:pos x="0" y="4"/>
                </a:cxn>
                <a:cxn ang="0">
                  <a:pos x="8" y="0"/>
                </a:cxn>
                <a:cxn ang="0">
                  <a:pos x="9" y="4"/>
                </a:cxn>
                <a:cxn ang="0">
                  <a:pos x="12" y="7"/>
                </a:cxn>
                <a:cxn ang="0">
                  <a:pos x="13" y="10"/>
                </a:cxn>
                <a:cxn ang="0">
                  <a:pos x="16" y="13"/>
                </a:cxn>
                <a:cxn ang="0">
                  <a:pos x="18" y="16"/>
                </a:cxn>
                <a:cxn ang="0">
                  <a:pos x="21" y="19"/>
                </a:cxn>
                <a:cxn ang="0">
                  <a:pos x="23" y="20"/>
                </a:cxn>
                <a:cxn ang="0">
                  <a:pos x="26" y="23"/>
                </a:cxn>
                <a:cxn ang="0">
                  <a:pos x="22" y="29"/>
                </a:cxn>
              </a:cxnLst>
              <a:rect l="0" t="0" r="r" b="b"/>
              <a:pathLst>
                <a:path w="26" h="29">
                  <a:moveTo>
                    <a:pt x="22" y="29"/>
                  </a:moveTo>
                  <a:lnTo>
                    <a:pt x="18" y="28"/>
                  </a:lnTo>
                  <a:lnTo>
                    <a:pt x="15" y="23"/>
                  </a:lnTo>
                  <a:lnTo>
                    <a:pt x="12" y="20"/>
                  </a:lnTo>
                  <a:lnTo>
                    <a:pt x="9" y="17"/>
                  </a:lnTo>
                  <a:lnTo>
                    <a:pt x="8" y="15"/>
                  </a:lnTo>
                  <a:lnTo>
                    <a:pt x="5" y="10"/>
                  </a:lnTo>
                  <a:lnTo>
                    <a:pt x="3" y="7"/>
                  </a:lnTo>
                  <a:lnTo>
                    <a:pt x="0" y="4"/>
                  </a:lnTo>
                  <a:lnTo>
                    <a:pt x="8" y="0"/>
                  </a:lnTo>
                  <a:lnTo>
                    <a:pt x="9" y="4"/>
                  </a:lnTo>
                  <a:lnTo>
                    <a:pt x="12" y="7"/>
                  </a:lnTo>
                  <a:lnTo>
                    <a:pt x="13" y="10"/>
                  </a:lnTo>
                  <a:lnTo>
                    <a:pt x="16" y="13"/>
                  </a:lnTo>
                  <a:lnTo>
                    <a:pt x="18" y="16"/>
                  </a:lnTo>
                  <a:lnTo>
                    <a:pt x="21" y="19"/>
                  </a:lnTo>
                  <a:lnTo>
                    <a:pt x="23" y="20"/>
                  </a:lnTo>
                  <a:lnTo>
                    <a:pt x="26" y="23"/>
                  </a:lnTo>
                  <a:lnTo>
                    <a:pt x="22" y="29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00" name="Freeform 1284"/>
            <p:cNvSpPr>
              <a:spLocks/>
            </p:cNvSpPr>
            <p:nvPr/>
          </p:nvSpPr>
          <p:spPr bwMode="auto">
            <a:xfrm>
              <a:off x="7703928" y="4678923"/>
              <a:ext cx="39089" cy="13051"/>
            </a:xfrm>
            <a:custGeom>
              <a:avLst/>
              <a:gdLst/>
              <a:ahLst/>
              <a:cxnLst>
                <a:cxn ang="0">
                  <a:pos x="32" y="13"/>
                </a:cxn>
                <a:cxn ang="0">
                  <a:pos x="27" y="13"/>
                </a:cxn>
                <a:cxn ang="0">
                  <a:pos x="23" y="13"/>
                </a:cxn>
                <a:cxn ang="0">
                  <a:pos x="19" y="13"/>
                </a:cxn>
                <a:cxn ang="0">
                  <a:pos x="14" y="12"/>
                </a:cxn>
                <a:cxn ang="0">
                  <a:pos x="10" y="10"/>
                </a:cxn>
                <a:cxn ang="0">
                  <a:pos x="7" y="10"/>
                </a:cxn>
                <a:cxn ang="0">
                  <a:pos x="3" y="7"/>
                </a:cxn>
                <a:cxn ang="0">
                  <a:pos x="0" y="6"/>
                </a:cxn>
                <a:cxn ang="0">
                  <a:pos x="4" y="0"/>
                </a:cxn>
                <a:cxn ang="0">
                  <a:pos x="7" y="2"/>
                </a:cxn>
                <a:cxn ang="0">
                  <a:pos x="10" y="3"/>
                </a:cxn>
                <a:cxn ang="0">
                  <a:pos x="13" y="5"/>
                </a:cxn>
                <a:cxn ang="0">
                  <a:pos x="17" y="5"/>
                </a:cxn>
                <a:cxn ang="0">
                  <a:pos x="20" y="6"/>
                </a:cxn>
                <a:cxn ang="0">
                  <a:pos x="23" y="6"/>
                </a:cxn>
                <a:cxn ang="0">
                  <a:pos x="27" y="6"/>
                </a:cxn>
                <a:cxn ang="0">
                  <a:pos x="30" y="6"/>
                </a:cxn>
                <a:cxn ang="0">
                  <a:pos x="32" y="13"/>
                </a:cxn>
              </a:cxnLst>
              <a:rect l="0" t="0" r="r" b="b"/>
              <a:pathLst>
                <a:path w="32" h="13">
                  <a:moveTo>
                    <a:pt x="32" y="13"/>
                  </a:moveTo>
                  <a:lnTo>
                    <a:pt x="27" y="13"/>
                  </a:lnTo>
                  <a:lnTo>
                    <a:pt x="23" y="13"/>
                  </a:lnTo>
                  <a:lnTo>
                    <a:pt x="19" y="13"/>
                  </a:lnTo>
                  <a:lnTo>
                    <a:pt x="14" y="12"/>
                  </a:lnTo>
                  <a:lnTo>
                    <a:pt x="10" y="10"/>
                  </a:lnTo>
                  <a:lnTo>
                    <a:pt x="7" y="10"/>
                  </a:lnTo>
                  <a:lnTo>
                    <a:pt x="3" y="7"/>
                  </a:lnTo>
                  <a:lnTo>
                    <a:pt x="0" y="6"/>
                  </a:lnTo>
                  <a:lnTo>
                    <a:pt x="4" y="0"/>
                  </a:lnTo>
                  <a:lnTo>
                    <a:pt x="7" y="2"/>
                  </a:lnTo>
                  <a:lnTo>
                    <a:pt x="10" y="3"/>
                  </a:lnTo>
                  <a:lnTo>
                    <a:pt x="13" y="5"/>
                  </a:lnTo>
                  <a:lnTo>
                    <a:pt x="17" y="5"/>
                  </a:lnTo>
                  <a:lnTo>
                    <a:pt x="20" y="6"/>
                  </a:lnTo>
                  <a:lnTo>
                    <a:pt x="23" y="6"/>
                  </a:lnTo>
                  <a:lnTo>
                    <a:pt x="27" y="6"/>
                  </a:lnTo>
                  <a:lnTo>
                    <a:pt x="30" y="6"/>
                  </a:lnTo>
                  <a:lnTo>
                    <a:pt x="32" y="13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01" name="Freeform 1285"/>
            <p:cNvSpPr>
              <a:spLocks/>
            </p:cNvSpPr>
            <p:nvPr/>
          </p:nvSpPr>
          <p:spPr bwMode="auto">
            <a:xfrm>
              <a:off x="7703928" y="4678923"/>
              <a:ext cx="39089" cy="13051"/>
            </a:xfrm>
            <a:custGeom>
              <a:avLst/>
              <a:gdLst/>
              <a:ahLst/>
              <a:cxnLst>
                <a:cxn ang="0">
                  <a:pos x="32" y="13"/>
                </a:cxn>
                <a:cxn ang="0">
                  <a:pos x="27" y="13"/>
                </a:cxn>
                <a:cxn ang="0">
                  <a:pos x="23" y="13"/>
                </a:cxn>
                <a:cxn ang="0">
                  <a:pos x="19" y="13"/>
                </a:cxn>
                <a:cxn ang="0">
                  <a:pos x="14" y="12"/>
                </a:cxn>
                <a:cxn ang="0">
                  <a:pos x="10" y="10"/>
                </a:cxn>
                <a:cxn ang="0">
                  <a:pos x="7" y="10"/>
                </a:cxn>
                <a:cxn ang="0">
                  <a:pos x="3" y="7"/>
                </a:cxn>
                <a:cxn ang="0">
                  <a:pos x="0" y="6"/>
                </a:cxn>
                <a:cxn ang="0">
                  <a:pos x="4" y="0"/>
                </a:cxn>
                <a:cxn ang="0">
                  <a:pos x="7" y="2"/>
                </a:cxn>
                <a:cxn ang="0">
                  <a:pos x="10" y="3"/>
                </a:cxn>
                <a:cxn ang="0">
                  <a:pos x="13" y="5"/>
                </a:cxn>
                <a:cxn ang="0">
                  <a:pos x="17" y="5"/>
                </a:cxn>
                <a:cxn ang="0">
                  <a:pos x="20" y="6"/>
                </a:cxn>
                <a:cxn ang="0">
                  <a:pos x="23" y="6"/>
                </a:cxn>
                <a:cxn ang="0">
                  <a:pos x="27" y="6"/>
                </a:cxn>
                <a:cxn ang="0">
                  <a:pos x="30" y="6"/>
                </a:cxn>
                <a:cxn ang="0">
                  <a:pos x="32" y="13"/>
                </a:cxn>
              </a:cxnLst>
              <a:rect l="0" t="0" r="r" b="b"/>
              <a:pathLst>
                <a:path w="32" h="13">
                  <a:moveTo>
                    <a:pt x="32" y="13"/>
                  </a:moveTo>
                  <a:lnTo>
                    <a:pt x="27" y="13"/>
                  </a:lnTo>
                  <a:lnTo>
                    <a:pt x="23" y="13"/>
                  </a:lnTo>
                  <a:lnTo>
                    <a:pt x="19" y="13"/>
                  </a:lnTo>
                  <a:lnTo>
                    <a:pt x="14" y="12"/>
                  </a:lnTo>
                  <a:lnTo>
                    <a:pt x="10" y="10"/>
                  </a:lnTo>
                  <a:lnTo>
                    <a:pt x="7" y="10"/>
                  </a:lnTo>
                  <a:lnTo>
                    <a:pt x="3" y="7"/>
                  </a:lnTo>
                  <a:lnTo>
                    <a:pt x="0" y="6"/>
                  </a:lnTo>
                  <a:lnTo>
                    <a:pt x="4" y="0"/>
                  </a:lnTo>
                  <a:lnTo>
                    <a:pt x="7" y="2"/>
                  </a:lnTo>
                  <a:lnTo>
                    <a:pt x="10" y="3"/>
                  </a:lnTo>
                  <a:lnTo>
                    <a:pt x="13" y="5"/>
                  </a:lnTo>
                  <a:lnTo>
                    <a:pt x="17" y="5"/>
                  </a:lnTo>
                  <a:lnTo>
                    <a:pt x="20" y="6"/>
                  </a:lnTo>
                  <a:lnTo>
                    <a:pt x="23" y="6"/>
                  </a:lnTo>
                  <a:lnTo>
                    <a:pt x="27" y="6"/>
                  </a:lnTo>
                  <a:lnTo>
                    <a:pt x="30" y="6"/>
                  </a:lnTo>
                  <a:lnTo>
                    <a:pt x="32" y="13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02" name="Freeform 1286"/>
            <p:cNvSpPr>
              <a:spLocks/>
            </p:cNvSpPr>
            <p:nvPr/>
          </p:nvSpPr>
          <p:spPr bwMode="auto">
            <a:xfrm>
              <a:off x="7741668" y="4675912"/>
              <a:ext cx="51219" cy="16062"/>
            </a:xfrm>
            <a:custGeom>
              <a:avLst/>
              <a:gdLst/>
              <a:ahLst/>
              <a:cxnLst>
                <a:cxn ang="0">
                  <a:pos x="42" y="8"/>
                </a:cxn>
                <a:cxn ang="0">
                  <a:pos x="36" y="9"/>
                </a:cxn>
                <a:cxn ang="0">
                  <a:pos x="31" y="12"/>
                </a:cxn>
                <a:cxn ang="0">
                  <a:pos x="26" y="13"/>
                </a:cxn>
                <a:cxn ang="0">
                  <a:pos x="22" y="15"/>
                </a:cxn>
                <a:cxn ang="0">
                  <a:pos x="16" y="15"/>
                </a:cxn>
                <a:cxn ang="0">
                  <a:pos x="12" y="16"/>
                </a:cxn>
                <a:cxn ang="0">
                  <a:pos x="6" y="16"/>
                </a:cxn>
                <a:cxn ang="0">
                  <a:pos x="2" y="16"/>
                </a:cxn>
                <a:cxn ang="0">
                  <a:pos x="0" y="9"/>
                </a:cxn>
                <a:cxn ang="0">
                  <a:pos x="6" y="9"/>
                </a:cxn>
                <a:cxn ang="0">
                  <a:pos x="10" y="9"/>
                </a:cxn>
                <a:cxn ang="0">
                  <a:pos x="16" y="8"/>
                </a:cxn>
                <a:cxn ang="0">
                  <a:pos x="21" y="6"/>
                </a:cxn>
                <a:cxn ang="0">
                  <a:pos x="25" y="6"/>
                </a:cxn>
                <a:cxn ang="0">
                  <a:pos x="29" y="5"/>
                </a:cxn>
                <a:cxn ang="0">
                  <a:pos x="34" y="3"/>
                </a:cxn>
                <a:cxn ang="0">
                  <a:pos x="39" y="0"/>
                </a:cxn>
                <a:cxn ang="0">
                  <a:pos x="42" y="8"/>
                </a:cxn>
              </a:cxnLst>
              <a:rect l="0" t="0" r="r" b="b"/>
              <a:pathLst>
                <a:path w="42" h="16">
                  <a:moveTo>
                    <a:pt x="42" y="8"/>
                  </a:moveTo>
                  <a:lnTo>
                    <a:pt x="36" y="9"/>
                  </a:lnTo>
                  <a:lnTo>
                    <a:pt x="31" y="12"/>
                  </a:lnTo>
                  <a:lnTo>
                    <a:pt x="26" y="13"/>
                  </a:lnTo>
                  <a:lnTo>
                    <a:pt x="22" y="15"/>
                  </a:lnTo>
                  <a:lnTo>
                    <a:pt x="16" y="15"/>
                  </a:lnTo>
                  <a:lnTo>
                    <a:pt x="12" y="16"/>
                  </a:lnTo>
                  <a:lnTo>
                    <a:pt x="6" y="16"/>
                  </a:lnTo>
                  <a:lnTo>
                    <a:pt x="2" y="16"/>
                  </a:lnTo>
                  <a:lnTo>
                    <a:pt x="0" y="9"/>
                  </a:lnTo>
                  <a:lnTo>
                    <a:pt x="6" y="9"/>
                  </a:lnTo>
                  <a:lnTo>
                    <a:pt x="10" y="9"/>
                  </a:lnTo>
                  <a:lnTo>
                    <a:pt x="16" y="8"/>
                  </a:lnTo>
                  <a:lnTo>
                    <a:pt x="21" y="6"/>
                  </a:lnTo>
                  <a:lnTo>
                    <a:pt x="25" y="6"/>
                  </a:lnTo>
                  <a:lnTo>
                    <a:pt x="29" y="5"/>
                  </a:lnTo>
                  <a:lnTo>
                    <a:pt x="34" y="3"/>
                  </a:lnTo>
                  <a:lnTo>
                    <a:pt x="39" y="0"/>
                  </a:lnTo>
                  <a:lnTo>
                    <a:pt x="42" y="8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03" name="Freeform 1287"/>
            <p:cNvSpPr>
              <a:spLocks/>
            </p:cNvSpPr>
            <p:nvPr/>
          </p:nvSpPr>
          <p:spPr bwMode="auto">
            <a:xfrm>
              <a:off x="7741668" y="4675912"/>
              <a:ext cx="51219" cy="16062"/>
            </a:xfrm>
            <a:custGeom>
              <a:avLst/>
              <a:gdLst/>
              <a:ahLst/>
              <a:cxnLst>
                <a:cxn ang="0">
                  <a:pos x="42" y="8"/>
                </a:cxn>
                <a:cxn ang="0">
                  <a:pos x="36" y="9"/>
                </a:cxn>
                <a:cxn ang="0">
                  <a:pos x="31" y="12"/>
                </a:cxn>
                <a:cxn ang="0">
                  <a:pos x="26" y="13"/>
                </a:cxn>
                <a:cxn ang="0">
                  <a:pos x="22" y="15"/>
                </a:cxn>
                <a:cxn ang="0">
                  <a:pos x="16" y="15"/>
                </a:cxn>
                <a:cxn ang="0">
                  <a:pos x="12" y="16"/>
                </a:cxn>
                <a:cxn ang="0">
                  <a:pos x="6" y="16"/>
                </a:cxn>
                <a:cxn ang="0">
                  <a:pos x="2" y="16"/>
                </a:cxn>
                <a:cxn ang="0">
                  <a:pos x="0" y="9"/>
                </a:cxn>
                <a:cxn ang="0">
                  <a:pos x="6" y="9"/>
                </a:cxn>
                <a:cxn ang="0">
                  <a:pos x="10" y="9"/>
                </a:cxn>
                <a:cxn ang="0">
                  <a:pos x="16" y="8"/>
                </a:cxn>
                <a:cxn ang="0">
                  <a:pos x="21" y="6"/>
                </a:cxn>
                <a:cxn ang="0">
                  <a:pos x="25" y="6"/>
                </a:cxn>
                <a:cxn ang="0">
                  <a:pos x="29" y="5"/>
                </a:cxn>
                <a:cxn ang="0">
                  <a:pos x="34" y="3"/>
                </a:cxn>
                <a:cxn ang="0">
                  <a:pos x="39" y="0"/>
                </a:cxn>
                <a:cxn ang="0">
                  <a:pos x="42" y="8"/>
                </a:cxn>
              </a:cxnLst>
              <a:rect l="0" t="0" r="r" b="b"/>
              <a:pathLst>
                <a:path w="42" h="16">
                  <a:moveTo>
                    <a:pt x="42" y="8"/>
                  </a:moveTo>
                  <a:lnTo>
                    <a:pt x="36" y="9"/>
                  </a:lnTo>
                  <a:lnTo>
                    <a:pt x="31" y="12"/>
                  </a:lnTo>
                  <a:lnTo>
                    <a:pt x="26" y="13"/>
                  </a:lnTo>
                  <a:lnTo>
                    <a:pt x="22" y="15"/>
                  </a:lnTo>
                  <a:lnTo>
                    <a:pt x="16" y="15"/>
                  </a:lnTo>
                  <a:lnTo>
                    <a:pt x="12" y="16"/>
                  </a:lnTo>
                  <a:lnTo>
                    <a:pt x="6" y="16"/>
                  </a:lnTo>
                  <a:lnTo>
                    <a:pt x="2" y="16"/>
                  </a:lnTo>
                  <a:lnTo>
                    <a:pt x="0" y="9"/>
                  </a:lnTo>
                  <a:lnTo>
                    <a:pt x="6" y="9"/>
                  </a:lnTo>
                  <a:lnTo>
                    <a:pt x="10" y="9"/>
                  </a:lnTo>
                  <a:lnTo>
                    <a:pt x="16" y="8"/>
                  </a:lnTo>
                  <a:lnTo>
                    <a:pt x="21" y="6"/>
                  </a:lnTo>
                  <a:lnTo>
                    <a:pt x="25" y="6"/>
                  </a:lnTo>
                  <a:lnTo>
                    <a:pt x="29" y="5"/>
                  </a:lnTo>
                  <a:lnTo>
                    <a:pt x="34" y="3"/>
                  </a:lnTo>
                  <a:lnTo>
                    <a:pt x="39" y="0"/>
                  </a:lnTo>
                  <a:lnTo>
                    <a:pt x="42" y="8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04" name="Freeform 1288"/>
            <p:cNvSpPr>
              <a:spLocks/>
            </p:cNvSpPr>
            <p:nvPr/>
          </p:nvSpPr>
          <p:spPr bwMode="auto">
            <a:xfrm>
              <a:off x="7790192" y="4654830"/>
              <a:ext cx="70090" cy="29112"/>
            </a:xfrm>
            <a:custGeom>
              <a:avLst/>
              <a:gdLst/>
              <a:ahLst/>
              <a:cxnLst>
                <a:cxn ang="0">
                  <a:pos x="57" y="5"/>
                </a:cxn>
                <a:cxn ang="0">
                  <a:pos x="49" y="8"/>
                </a:cxn>
                <a:cxn ang="0">
                  <a:pos x="42" y="11"/>
                </a:cxn>
                <a:cxn ang="0">
                  <a:pos x="36" y="14"/>
                </a:cxn>
                <a:cxn ang="0">
                  <a:pos x="29" y="17"/>
                </a:cxn>
                <a:cxn ang="0">
                  <a:pos x="22" y="20"/>
                </a:cxn>
                <a:cxn ang="0">
                  <a:pos x="15" y="23"/>
                </a:cxn>
                <a:cxn ang="0">
                  <a:pos x="9" y="26"/>
                </a:cxn>
                <a:cxn ang="0">
                  <a:pos x="3" y="29"/>
                </a:cxn>
                <a:cxn ang="0">
                  <a:pos x="0" y="21"/>
                </a:cxn>
                <a:cxn ang="0">
                  <a:pos x="6" y="20"/>
                </a:cxn>
                <a:cxn ang="0">
                  <a:pos x="13" y="17"/>
                </a:cxn>
                <a:cxn ang="0">
                  <a:pos x="19" y="14"/>
                </a:cxn>
                <a:cxn ang="0">
                  <a:pos x="26" y="10"/>
                </a:cxn>
                <a:cxn ang="0">
                  <a:pos x="33" y="7"/>
                </a:cxn>
                <a:cxn ang="0">
                  <a:pos x="41" y="5"/>
                </a:cxn>
                <a:cxn ang="0">
                  <a:pos x="46" y="3"/>
                </a:cxn>
                <a:cxn ang="0">
                  <a:pos x="52" y="0"/>
                </a:cxn>
                <a:cxn ang="0">
                  <a:pos x="57" y="5"/>
                </a:cxn>
              </a:cxnLst>
              <a:rect l="0" t="0" r="r" b="b"/>
              <a:pathLst>
                <a:path w="57" h="29">
                  <a:moveTo>
                    <a:pt x="57" y="5"/>
                  </a:moveTo>
                  <a:lnTo>
                    <a:pt x="49" y="8"/>
                  </a:lnTo>
                  <a:lnTo>
                    <a:pt x="42" y="11"/>
                  </a:lnTo>
                  <a:lnTo>
                    <a:pt x="36" y="14"/>
                  </a:lnTo>
                  <a:lnTo>
                    <a:pt x="29" y="17"/>
                  </a:lnTo>
                  <a:lnTo>
                    <a:pt x="22" y="20"/>
                  </a:lnTo>
                  <a:lnTo>
                    <a:pt x="15" y="23"/>
                  </a:lnTo>
                  <a:lnTo>
                    <a:pt x="9" y="26"/>
                  </a:lnTo>
                  <a:lnTo>
                    <a:pt x="3" y="29"/>
                  </a:lnTo>
                  <a:lnTo>
                    <a:pt x="0" y="21"/>
                  </a:lnTo>
                  <a:lnTo>
                    <a:pt x="6" y="20"/>
                  </a:lnTo>
                  <a:lnTo>
                    <a:pt x="13" y="17"/>
                  </a:lnTo>
                  <a:lnTo>
                    <a:pt x="19" y="14"/>
                  </a:lnTo>
                  <a:lnTo>
                    <a:pt x="26" y="10"/>
                  </a:lnTo>
                  <a:lnTo>
                    <a:pt x="33" y="7"/>
                  </a:lnTo>
                  <a:lnTo>
                    <a:pt x="41" y="5"/>
                  </a:lnTo>
                  <a:lnTo>
                    <a:pt x="46" y="3"/>
                  </a:lnTo>
                  <a:lnTo>
                    <a:pt x="52" y="0"/>
                  </a:lnTo>
                  <a:lnTo>
                    <a:pt x="57" y="5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05" name="Freeform 1289"/>
            <p:cNvSpPr>
              <a:spLocks/>
            </p:cNvSpPr>
            <p:nvPr/>
          </p:nvSpPr>
          <p:spPr bwMode="auto">
            <a:xfrm>
              <a:off x="7790192" y="4654830"/>
              <a:ext cx="70090" cy="29112"/>
            </a:xfrm>
            <a:custGeom>
              <a:avLst/>
              <a:gdLst/>
              <a:ahLst/>
              <a:cxnLst>
                <a:cxn ang="0">
                  <a:pos x="57" y="5"/>
                </a:cxn>
                <a:cxn ang="0">
                  <a:pos x="49" y="8"/>
                </a:cxn>
                <a:cxn ang="0">
                  <a:pos x="42" y="11"/>
                </a:cxn>
                <a:cxn ang="0">
                  <a:pos x="36" y="14"/>
                </a:cxn>
                <a:cxn ang="0">
                  <a:pos x="29" y="17"/>
                </a:cxn>
                <a:cxn ang="0">
                  <a:pos x="22" y="20"/>
                </a:cxn>
                <a:cxn ang="0">
                  <a:pos x="15" y="23"/>
                </a:cxn>
                <a:cxn ang="0">
                  <a:pos x="9" y="26"/>
                </a:cxn>
                <a:cxn ang="0">
                  <a:pos x="3" y="29"/>
                </a:cxn>
                <a:cxn ang="0">
                  <a:pos x="0" y="21"/>
                </a:cxn>
                <a:cxn ang="0">
                  <a:pos x="6" y="20"/>
                </a:cxn>
                <a:cxn ang="0">
                  <a:pos x="13" y="17"/>
                </a:cxn>
                <a:cxn ang="0">
                  <a:pos x="19" y="14"/>
                </a:cxn>
                <a:cxn ang="0">
                  <a:pos x="26" y="10"/>
                </a:cxn>
                <a:cxn ang="0">
                  <a:pos x="33" y="7"/>
                </a:cxn>
                <a:cxn ang="0">
                  <a:pos x="41" y="5"/>
                </a:cxn>
                <a:cxn ang="0">
                  <a:pos x="46" y="3"/>
                </a:cxn>
                <a:cxn ang="0">
                  <a:pos x="52" y="0"/>
                </a:cxn>
                <a:cxn ang="0">
                  <a:pos x="57" y="5"/>
                </a:cxn>
              </a:cxnLst>
              <a:rect l="0" t="0" r="r" b="b"/>
              <a:pathLst>
                <a:path w="57" h="29">
                  <a:moveTo>
                    <a:pt x="57" y="5"/>
                  </a:moveTo>
                  <a:lnTo>
                    <a:pt x="49" y="8"/>
                  </a:lnTo>
                  <a:lnTo>
                    <a:pt x="42" y="11"/>
                  </a:lnTo>
                  <a:lnTo>
                    <a:pt x="36" y="14"/>
                  </a:lnTo>
                  <a:lnTo>
                    <a:pt x="29" y="17"/>
                  </a:lnTo>
                  <a:lnTo>
                    <a:pt x="22" y="20"/>
                  </a:lnTo>
                  <a:lnTo>
                    <a:pt x="15" y="23"/>
                  </a:lnTo>
                  <a:lnTo>
                    <a:pt x="9" y="26"/>
                  </a:lnTo>
                  <a:lnTo>
                    <a:pt x="3" y="29"/>
                  </a:lnTo>
                  <a:lnTo>
                    <a:pt x="0" y="21"/>
                  </a:lnTo>
                  <a:lnTo>
                    <a:pt x="6" y="20"/>
                  </a:lnTo>
                  <a:lnTo>
                    <a:pt x="13" y="17"/>
                  </a:lnTo>
                  <a:lnTo>
                    <a:pt x="19" y="14"/>
                  </a:lnTo>
                  <a:lnTo>
                    <a:pt x="26" y="10"/>
                  </a:lnTo>
                  <a:lnTo>
                    <a:pt x="33" y="7"/>
                  </a:lnTo>
                  <a:lnTo>
                    <a:pt x="41" y="5"/>
                  </a:lnTo>
                  <a:lnTo>
                    <a:pt x="46" y="3"/>
                  </a:lnTo>
                  <a:lnTo>
                    <a:pt x="52" y="0"/>
                  </a:lnTo>
                  <a:lnTo>
                    <a:pt x="57" y="5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06" name="Freeform 1290"/>
            <p:cNvSpPr>
              <a:spLocks/>
            </p:cNvSpPr>
            <p:nvPr/>
          </p:nvSpPr>
          <p:spPr bwMode="auto">
            <a:xfrm>
              <a:off x="7854890" y="4636761"/>
              <a:ext cx="51219" cy="23089"/>
            </a:xfrm>
            <a:custGeom>
              <a:avLst/>
              <a:gdLst/>
              <a:ahLst/>
              <a:cxnLst>
                <a:cxn ang="0">
                  <a:pos x="42" y="8"/>
                </a:cxn>
                <a:cxn ang="0">
                  <a:pos x="5" y="23"/>
                </a:cxn>
                <a:cxn ang="0">
                  <a:pos x="0" y="18"/>
                </a:cxn>
                <a:cxn ang="0">
                  <a:pos x="39" y="0"/>
                </a:cxn>
                <a:cxn ang="0">
                  <a:pos x="42" y="8"/>
                </a:cxn>
              </a:cxnLst>
              <a:rect l="0" t="0" r="r" b="b"/>
              <a:pathLst>
                <a:path w="42" h="23">
                  <a:moveTo>
                    <a:pt x="42" y="8"/>
                  </a:moveTo>
                  <a:lnTo>
                    <a:pt x="5" y="23"/>
                  </a:lnTo>
                  <a:lnTo>
                    <a:pt x="0" y="18"/>
                  </a:lnTo>
                  <a:lnTo>
                    <a:pt x="39" y="0"/>
                  </a:lnTo>
                  <a:lnTo>
                    <a:pt x="42" y="8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07" name="Freeform 1291"/>
            <p:cNvSpPr>
              <a:spLocks/>
            </p:cNvSpPr>
            <p:nvPr/>
          </p:nvSpPr>
          <p:spPr bwMode="auto">
            <a:xfrm>
              <a:off x="7854890" y="4636761"/>
              <a:ext cx="51219" cy="23089"/>
            </a:xfrm>
            <a:custGeom>
              <a:avLst/>
              <a:gdLst/>
              <a:ahLst/>
              <a:cxnLst>
                <a:cxn ang="0">
                  <a:pos x="42" y="8"/>
                </a:cxn>
                <a:cxn ang="0">
                  <a:pos x="5" y="23"/>
                </a:cxn>
                <a:cxn ang="0">
                  <a:pos x="0" y="18"/>
                </a:cxn>
                <a:cxn ang="0">
                  <a:pos x="39" y="0"/>
                </a:cxn>
                <a:cxn ang="0">
                  <a:pos x="42" y="8"/>
                </a:cxn>
              </a:cxnLst>
              <a:rect l="0" t="0" r="r" b="b"/>
              <a:pathLst>
                <a:path w="42" h="23">
                  <a:moveTo>
                    <a:pt x="42" y="8"/>
                  </a:moveTo>
                  <a:lnTo>
                    <a:pt x="5" y="23"/>
                  </a:lnTo>
                  <a:lnTo>
                    <a:pt x="0" y="18"/>
                  </a:lnTo>
                  <a:lnTo>
                    <a:pt x="39" y="0"/>
                  </a:lnTo>
                  <a:lnTo>
                    <a:pt x="42" y="8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08" name="Freeform 1292"/>
            <p:cNvSpPr>
              <a:spLocks/>
            </p:cNvSpPr>
            <p:nvPr/>
          </p:nvSpPr>
          <p:spPr bwMode="auto">
            <a:xfrm>
              <a:off x="7903414" y="4625719"/>
              <a:ext cx="40436" cy="19073"/>
            </a:xfrm>
            <a:custGeom>
              <a:avLst/>
              <a:gdLst/>
              <a:ahLst/>
              <a:cxnLst>
                <a:cxn ang="0">
                  <a:pos x="32" y="3"/>
                </a:cxn>
                <a:cxn ang="0">
                  <a:pos x="33" y="6"/>
                </a:cxn>
                <a:cxn ang="0">
                  <a:pos x="3" y="19"/>
                </a:cxn>
                <a:cxn ang="0">
                  <a:pos x="0" y="11"/>
                </a:cxn>
                <a:cxn ang="0">
                  <a:pos x="30" y="0"/>
                </a:cxn>
                <a:cxn ang="0">
                  <a:pos x="32" y="3"/>
                </a:cxn>
              </a:cxnLst>
              <a:rect l="0" t="0" r="r" b="b"/>
              <a:pathLst>
                <a:path w="33" h="19">
                  <a:moveTo>
                    <a:pt x="32" y="3"/>
                  </a:moveTo>
                  <a:lnTo>
                    <a:pt x="33" y="6"/>
                  </a:lnTo>
                  <a:lnTo>
                    <a:pt x="3" y="19"/>
                  </a:lnTo>
                  <a:lnTo>
                    <a:pt x="0" y="11"/>
                  </a:lnTo>
                  <a:lnTo>
                    <a:pt x="30" y="0"/>
                  </a:lnTo>
                  <a:lnTo>
                    <a:pt x="32" y="3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09" name="Freeform 1293"/>
            <p:cNvSpPr>
              <a:spLocks/>
            </p:cNvSpPr>
            <p:nvPr/>
          </p:nvSpPr>
          <p:spPr bwMode="auto">
            <a:xfrm>
              <a:off x="7903414" y="4625719"/>
              <a:ext cx="40436" cy="19073"/>
            </a:xfrm>
            <a:custGeom>
              <a:avLst/>
              <a:gdLst/>
              <a:ahLst/>
              <a:cxnLst>
                <a:cxn ang="0">
                  <a:pos x="32" y="3"/>
                </a:cxn>
                <a:cxn ang="0">
                  <a:pos x="33" y="6"/>
                </a:cxn>
                <a:cxn ang="0">
                  <a:pos x="3" y="19"/>
                </a:cxn>
                <a:cxn ang="0">
                  <a:pos x="0" y="11"/>
                </a:cxn>
                <a:cxn ang="0">
                  <a:pos x="30" y="0"/>
                </a:cxn>
                <a:cxn ang="0">
                  <a:pos x="32" y="3"/>
                </a:cxn>
              </a:cxnLst>
              <a:rect l="0" t="0" r="r" b="b"/>
              <a:pathLst>
                <a:path w="33" h="19">
                  <a:moveTo>
                    <a:pt x="32" y="3"/>
                  </a:moveTo>
                  <a:lnTo>
                    <a:pt x="33" y="6"/>
                  </a:lnTo>
                  <a:lnTo>
                    <a:pt x="3" y="19"/>
                  </a:lnTo>
                  <a:lnTo>
                    <a:pt x="0" y="11"/>
                  </a:lnTo>
                  <a:lnTo>
                    <a:pt x="30" y="0"/>
                  </a:lnTo>
                  <a:lnTo>
                    <a:pt x="32" y="3"/>
                  </a:lnTo>
                </a:path>
              </a:pathLst>
            </a:custGeom>
            <a:noFill/>
            <a:ln w="0">
              <a:solidFill>
                <a:srgbClr val="00663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10" name="Rectangle 1296"/>
            <p:cNvSpPr>
              <a:spLocks noChangeArrowheads="1"/>
            </p:cNvSpPr>
            <p:nvPr/>
          </p:nvSpPr>
          <p:spPr bwMode="auto">
            <a:xfrm>
              <a:off x="7957329" y="2562785"/>
              <a:ext cx="513542" cy="2509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GB" sz="2000" b="1">
                  <a:latin typeface="Arial Narrow" pitchFamily="34" charset="0"/>
                </a:rPr>
                <a:t>Ca</a:t>
              </a:r>
              <a:r>
                <a:rPr lang="en-GB" sz="2000" b="1" baseline="30000">
                  <a:latin typeface="Arial Narrow" pitchFamily="34" charset="0"/>
                </a:rPr>
                <a:t>2+</a:t>
              </a:r>
            </a:p>
          </p:txBody>
        </p:sp>
        <p:sp>
          <p:nvSpPr>
            <p:cNvPr id="2511" name="Rectangle 1297"/>
            <p:cNvSpPr>
              <a:spLocks noChangeArrowheads="1"/>
            </p:cNvSpPr>
            <p:nvPr/>
          </p:nvSpPr>
          <p:spPr bwMode="auto">
            <a:xfrm>
              <a:off x="7898022" y="4540390"/>
              <a:ext cx="455583" cy="2509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GB" sz="2000" b="1">
                  <a:sym typeface="Symbol" pitchFamily="18" charset="2"/>
                </a:rPr>
                <a:t>M2</a:t>
              </a:r>
            </a:p>
          </p:txBody>
        </p:sp>
        <p:sp>
          <p:nvSpPr>
            <p:cNvPr id="2512" name="Freeform 1300"/>
            <p:cNvSpPr>
              <a:spLocks/>
            </p:cNvSpPr>
            <p:nvPr/>
          </p:nvSpPr>
          <p:spPr bwMode="auto">
            <a:xfrm>
              <a:off x="8472218" y="2562785"/>
              <a:ext cx="43132" cy="247954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22" y="12"/>
                </a:cxn>
                <a:cxn ang="0">
                  <a:pos x="19" y="30"/>
                </a:cxn>
                <a:cxn ang="0">
                  <a:pos x="16" y="58"/>
                </a:cxn>
                <a:cxn ang="0">
                  <a:pos x="13" y="93"/>
                </a:cxn>
                <a:cxn ang="0">
                  <a:pos x="11" y="131"/>
                </a:cxn>
                <a:cxn ang="0">
                  <a:pos x="8" y="172"/>
                </a:cxn>
                <a:cxn ang="0">
                  <a:pos x="5" y="211"/>
                </a:cxn>
                <a:cxn ang="0">
                  <a:pos x="0" y="245"/>
                </a:cxn>
                <a:cxn ang="0">
                  <a:pos x="13" y="247"/>
                </a:cxn>
                <a:cxn ang="0">
                  <a:pos x="16" y="211"/>
                </a:cxn>
                <a:cxn ang="0">
                  <a:pos x="19" y="172"/>
                </a:cxn>
                <a:cxn ang="0">
                  <a:pos x="22" y="133"/>
                </a:cxn>
                <a:cxn ang="0">
                  <a:pos x="25" y="94"/>
                </a:cxn>
                <a:cxn ang="0">
                  <a:pos x="28" y="59"/>
                </a:cxn>
                <a:cxn ang="0">
                  <a:pos x="31" y="32"/>
                </a:cxn>
                <a:cxn ang="0">
                  <a:pos x="34" y="13"/>
                </a:cxn>
                <a:cxn ang="0">
                  <a:pos x="31" y="12"/>
                </a:cxn>
                <a:cxn ang="0">
                  <a:pos x="31" y="0"/>
                </a:cxn>
              </a:cxnLst>
              <a:rect l="0" t="0" r="r" b="b"/>
              <a:pathLst>
                <a:path w="34" h="247">
                  <a:moveTo>
                    <a:pt x="31" y="0"/>
                  </a:moveTo>
                  <a:lnTo>
                    <a:pt x="22" y="12"/>
                  </a:lnTo>
                  <a:lnTo>
                    <a:pt x="19" y="30"/>
                  </a:lnTo>
                  <a:lnTo>
                    <a:pt x="16" y="58"/>
                  </a:lnTo>
                  <a:lnTo>
                    <a:pt x="13" y="93"/>
                  </a:lnTo>
                  <a:lnTo>
                    <a:pt x="11" y="131"/>
                  </a:lnTo>
                  <a:lnTo>
                    <a:pt x="8" y="172"/>
                  </a:lnTo>
                  <a:lnTo>
                    <a:pt x="5" y="211"/>
                  </a:lnTo>
                  <a:lnTo>
                    <a:pt x="0" y="245"/>
                  </a:lnTo>
                  <a:lnTo>
                    <a:pt x="13" y="247"/>
                  </a:lnTo>
                  <a:lnTo>
                    <a:pt x="16" y="211"/>
                  </a:lnTo>
                  <a:lnTo>
                    <a:pt x="19" y="172"/>
                  </a:lnTo>
                  <a:lnTo>
                    <a:pt x="22" y="133"/>
                  </a:lnTo>
                  <a:lnTo>
                    <a:pt x="25" y="94"/>
                  </a:lnTo>
                  <a:lnTo>
                    <a:pt x="28" y="59"/>
                  </a:lnTo>
                  <a:lnTo>
                    <a:pt x="31" y="32"/>
                  </a:lnTo>
                  <a:lnTo>
                    <a:pt x="34" y="13"/>
                  </a:lnTo>
                  <a:lnTo>
                    <a:pt x="31" y="12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13" name="Freeform 1301"/>
            <p:cNvSpPr>
              <a:spLocks/>
            </p:cNvSpPr>
            <p:nvPr/>
          </p:nvSpPr>
          <p:spPr bwMode="auto">
            <a:xfrm>
              <a:off x="8507263" y="2562785"/>
              <a:ext cx="32349" cy="243938"/>
            </a:xfrm>
            <a:custGeom>
              <a:avLst/>
              <a:gdLst/>
              <a:ahLst/>
              <a:cxnLst>
                <a:cxn ang="0">
                  <a:pos x="26" y="241"/>
                </a:cxn>
                <a:cxn ang="0">
                  <a:pos x="23" y="206"/>
                </a:cxn>
                <a:cxn ang="0">
                  <a:pos x="21" y="169"/>
                </a:cxn>
                <a:cxn ang="0">
                  <a:pos x="19" y="130"/>
                </a:cxn>
                <a:cxn ang="0">
                  <a:pos x="17" y="93"/>
                </a:cxn>
                <a:cxn ang="0">
                  <a:pos x="16" y="58"/>
                </a:cxn>
                <a:cxn ang="0">
                  <a:pos x="14" y="30"/>
                </a:cxn>
                <a:cxn ang="0">
                  <a:pos x="11" y="12"/>
                </a:cxn>
                <a:cxn ang="0">
                  <a:pos x="3" y="0"/>
                </a:cxn>
                <a:cxn ang="0">
                  <a:pos x="3" y="12"/>
                </a:cxn>
                <a:cxn ang="0">
                  <a:pos x="0" y="13"/>
                </a:cxn>
                <a:cxn ang="0">
                  <a:pos x="1" y="30"/>
                </a:cxn>
                <a:cxn ang="0">
                  <a:pos x="4" y="58"/>
                </a:cxn>
                <a:cxn ang="0">
                  <a:pos x="6" y="93"/>
                </a:cxn>
                <a:cxn ang="0">
                  <a:pos x="7" y="130"/>
                </a:cxn>
                <a:cxn ang="0">
                  <a:pos x="9" y="170"/>
                </a:cxn>
                <a:cxn ang="0">
                  <a:pos x="11" y="208"/>
                </a:cxn>
                <a:cxn ang="0">
                  <a:pos x="14" y="243"/>
                </a:cxn>
                <a:cxn ang="0">
                  <a:pos x="26" y="241"/>
                </a:cxn>
              </a:cxnLst>
              <a:rect l="0" t="0" r="r" b="b"/>
              <a:pathLst>
                <a:path w="26" h="243">
                  <a:moveTo>
                    <a:pt x="26" y="241"/>
                  </a:moveTo>
                  <a:lnTo>
                    <a:pt x="23" y="206"/>
                  </a:lnTo>
                  <a:lnTo>
                    <a:pt x="21" y="169"/>
                  </a:lnTo>
                  <a:lnTo>
                    <a:pt x="19" y="130"/>
                  </a:lnTo>
                  <a:lnTo>
                    <a:pt x="17" y="93"/>
                  </a:lnTo>
                  <a:lnTo>
                    <a:pt x="16" y="58"/>
                  </a:lnTo>
                  <a:lnTo>
                    <a:pt x="14" y="30"/>
                  </a:lnTo>
                  <a:lnTo>
                    <a:pt x="11" y="12"/>
                  </a:lnTo>
                  <a:lnTo>
                    <a:pt x="3" y="0"/>
                  </a:lnTo>
                  <a:lnTo>
                    <a:pt x="3" y="12"/>
                  </a:lnTo>
                  <a:lnTo>
                    <a:pt x="0" y="13"/>
                  </a:lnTo>
                  <a:lnTo>
                    <a:pt x="1" y="30"/>
                  </a:lnTo>
                  <a:lnTo>
                    <a:pt x="4" y="58"/>
                  </a:lnTo>
                  <a:lnTo>
                    <a:pt x="6" y="93"/>
                  </a:lnTo>
                  <a:lnTo>
                    <a:pt x="7" y="130"/>
                  </a:lnTo>
                  <a:lnTo>
                    <a:pt x="9" y="170"/>
                  </a:lnTo>
                  <a:lnTo>
                    <a:pt x="11" y="208"/>
                  </a:lnTo>
                  <a:lnTo>
                    <a:pt x="14" y="243"/>
                  </a:lnTo>
                  <a:lnTo>
                    <a:pt x="26" y="241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14" name="Freeform 1302"/>
            <p:cNvSpPr>
              <a:spLocks/>
            </p:cNvSpPr>
            <p:nvPr/>
          </p:nvSpPr>
          <p:spPr bwMode="auto">
            <a:xfrm>
              <a:off x="8524786" y="2804716"/>
              <a:ext cx="59307" cy="208803"/>
            </a:xfrm>
            <a:custGeom>
              <a:avLst/>
              <a:gdLst/>
              <a:ahLst/>
              <a:cxnLst>
                <a:cxn ang="0">
                  <a:pos x="48" y="203"/>
                </a:cxn>
                <a:cxn ang="0">
                  <a:pos x="46" y="203"/>
                </a:cxn>
                <a:cxn ang="0">
                  <a:pos x="38" y="180"/>
                </a:cxn>
                <a:cxn ang="0">
                  <a:pos x="32" y="156"/>
                </a:cxn>
                <a:cxn ang="0">
                  <a:pos x="26" y="130"/>
                </a:cxn>
                <a:cxn ang="0">
                  <a:pos x="22" y="104"/>
                </a:cxn>
                <a:cxn ang="0">
                  <a:pos x="19" y="77"/>
                </a:cxn>
                <a:cxn ang="0">
                  <a:pos x="18" y="51"/>
                </a:cxn>
                <a:cxn ang="0">
                  <a:pos x="15" y="25"/>
                </a:cxn>
                <a:cxn ang="0">
                  <a:pos x="12" y="0"/>
                </a:cxn>
                <a:cxn ang="0">
                  <a:pos x="0" y="2"/>
                </a:cxn>
                <a:cxn ang="0">
                  <a:pos x="3" y="25"/>
                </a:cxn>
                <a:cxn ang="0">
                  <a:pos x="5" y="51"/>
                </a:cxn>
                <a:cxn ang="0">
                  <a:pos x="7" y="78"/>
                </a:cxn>
                <a:cxn ang="0">
                  <a:pos x="10" y="105"/>
                </a:cxn>
                <a:cxn ang="0">
                  <a:pos x="15" y="133"/>
                </a:cxn>
                <a:cxn ang="0">
                  <a:pos x="19" y="159"/>
                </a:cxn>
                <a:cxn ang="0">
                  <a:pos x="26" y="185"/>
                </a:cxn>
                <a:cxn ang="0">
                  <a:pos x="36" y="208"/>
                </a:cxn>
                <a:cxn ang="0">
                  <a:pos x="35" y="206"/>
                </a:cxn>
                <a:cxn ang="0">
                  <a:pos x="48" y="203"/>
                </a:cxn>
              </a:cxnLst>
              <a:rect l="0" t="0" r="r" b="b"/>
              <a:pathLst>
                <a:path w="48" h="208">
                  <a:moveTo>
                    <a:pt x="48" y="203"/>
                  </a:moveTo>
                  <a:lnTo>
                    <a:pt x="46" y="203"/>
                  </a:lnTo>
                  <a:lnTo>
                    <a:pt x="38" y="180"/>
                  </a:lnTo>
                  <a:lnTo>
                    <a:pt x="32" y="156"/>
                  </a:lnTo>
                  <a:lnTo>
                    <a:pt x="26" y="130"/>
                  </a:lnTo>
                  <a:lnTo>
                    <a:pt x="22" y="104"/>
                  </a:lnTo>
                  <a:lnTo>
                    <a:pt x="19" y="77"/>
                  </a:lnTo>
                  <a:lnTo>
                    <a:pt x="18" y="51"/>
                  </a:lnTo>
                  <a:lnTo>
                    <a:pt x="15" y="25"/>
                  </a:lnTo>
                  <a:lnTo>
                    <a:pt x="12" y="0"/>
                  </a:lnTo>
                  <a:lnTo>
                    <a:pt x="0" y="2"/>
                  </a:lnTo>
                  <a:lnTo>
                    <a:pt x="3" y="25"/>
                  </a:lnTo>
                  <a:lnTo>
                    <a:pt x="5" y="51"/>
                  </a:lnTo>
                  <a:lnTo>
                    <a:pt x="7" y="78"/>
                  </a:lnTo>
                  <a:lnTo>
                    <a:pt x="10" y="105"/>
                  </a:lnTo>
                  <a:lnTo>
                    <a:pt x="15" y="133"/>
                  </a:lnTo>
                  <a:lnTo>
                    <a:pt x="19" y="159"/>
                  </a:lnTo>
                  <a:lnTo>
                    <a:pt x="26" y="185"/>
                  </a:lnTo>
                  <a:lnTo>
                    <a:pt x="36" y="208"/>
                  </a:lnTo>
                  <a:lnTo>
                    <a:pt x="35" y="206"/>
                  </a:lnTo>
                  <a:lnTo>
                    <a:pt x="48" y="203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15" name="Freeform 1303"/>
            <p:cNvSpPr>
              <a:spLocks/>
            </p:cNvSpPr>
            <p:nvPr/>
          </p:nvSpPr>
          <p:spPr bwMode="auto">
            <a:xfrm>
              <a:off x="8567918" y="3008499"/>
              <a:ext cx="62002" cy="61236"/>
            </a:xfrm>
            <a:custGeom>
              <a:avLst/>
              <a:gdLst/>
              <a:ahLst/>
              <a:cxnLst>
                <a:cxn ang="0">
                  <a:pos x="49" y="49"/>
                </a:cxn>
                <a:cxn ang="0">
                  <a:pos x="50" y="49"/>
                </a:cxn>
                <a:cxn ang="0">
                  <a:pos x="42" y="45"/>
                </a:cxn>
                <a:cxn ang="0">
                  <a:pos x="35" y="42"/>
                </a:cxn>
                <a:cxn ang="0">
                  <a:pos x="29" y="38"/>
                </a:cxn>
                <a:cxn ang="0">
                  <a:pos x="24" y="34"/>
                </a:cxn>
                <a:cxn ang="0">
                  <a:pos x="20" y="28"/>
                </a:cxn>
                <a:cxn ang="0">
                  <a:pos x="17" y="21"/>
                </a:cxn>
                <a:cxn ang="0">
                  <a:pos x="14" y="12"/>
                </a:cxn>
                <a:cxn ang="0">
                  <a:pos x="13" y="0"/>
                </a:cxn>
                <a:cxn ang="0">
                  <a:pos x="0" y="3"/>
                </a:cxn>
                <a:cxn ang="0">
                  <a:pos x="3" y="15"/>
                </a:cxn>
                <a:cxn ang="0">
                  <a:pos x="6" y="25"/>
                </a:cxn>
                <a:cxn ang="0">
                  <a:pos x="10" y="32"/>
                </a:cxn>
                <a:cxn ang="0">
                  <a:pos x="14" y="41"/>
                </a:cxn>
                <a:cxn ang="0">
                  <a:pos x="22" y="47"/>
                </a:cxn>
                <a:cxn ang="0">
                  <a:pos x="27" y="52"/>
                </a:cxn>
                <a:cxn ang="0">
                  <a:pos x="36" y="57"/>
                </a:cxn>
                <a:cxn ang="0">
                  <a:pos x="46" y="61"/>
                </a:cxn>
                <a:cxn ang="0">
                  <a:pos x="49" y="49"/>
                </a:cxn>
              </a:cxnLst>
              <a:rect l="0" t="0" r="r" b="b"/>
              <a:pathLst>
                <a:path w="50" h="61">
                  <a:moveTo>
                    <a:pt x="49" y="49"/>
                  </a:moveTo>
                  <a:lnTo>
                    <a:pt x="50" y="49"/>
                  </a:lnTo>
                  <a:lnTo>
                    <a:pt x="42" y="45"/>
                  </a:lnTo>
                  <a:lnTo>
                    <a:pt x="35" y="42"/>
                  </a:lnTo>
                  <a:lnTo>
                    <a:pt x="29" y="38"/>
                  </a:lnTo>
                  <a:lnTo>
                    <a:pt x="24" y="34"/>
                  </a:lnTo>
                  <a:lnTo>
                    <a:pt x="20" y="28"/>
                  </a:lnTo>
                  <a:lnTo>
                    <a:pt x="17" y="21"/>
                  </a:lnTo>
                  <a:lnTo>
                    <a:pt x="14" y="12"/>
                  </a:lnTo>
                  <a:lnTo>
                    <a:pt x="13" y="0"/>
                  </a:lnTo>
                  <a:lnTo>
                    <a:pt x="0" y="3"/>
                  </a:lnTo>
                  <a:lnTo>
                    <a:pt x="3" y="15"/>
                  </a:lnTo>
                  <a:lnTo>
                    <a:pt x="6" y="25"/>
                  </a:lnTo>
                  <a:lnTo>
                    <a:pt x="10" y="32"/>
                  </a:lnTo>
                  <a:lnTo>
                    <a:pt x="14" y="41"/>
                  </a:lnTo>
                  <a:lnTo>
                    <a:pt x="22" y="47"/>
                  </a:lnTo>
                  <a:lnTo>
                    <a:pt x="27" y="52"/>
                  </a:lnTo>
                  <a:lnTo>
                    <a:pt x="36" y="57"/>
                  </a:lnTo>
                  <a:lnTo>
                    <a:pt x="46" y="61"/>
                  </a:lnTo>
                  <a:lnTo>
                    <a:pt x="49" y="49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16" name="Freeform 1304"/>
            <p:cNvSpPr>
              <a:spLocks/>
            </p:cNvSpPr>
            <p:nvPr/>
          </p:nvSpPr>
          <p:spPr bwMode="auto">
            <a:xfrm>
              <a:off x="8625876" y="3029581"/>
              <a:ext cx="152311" cy="40154"/>
            </a:xfrm>
            <a:custGeom>
              <a:avLst/>
              <a:gdLst/>
              <a:ahLst/>
              <a:cxnLst>
                <a:cxn ang="0">
                  <a:pos x="117" y="0"/>
                </a:cxn>
                <a:cxn ang="0">
                  <a:pos x="118" y="0"/>
                </a:cxn>
                <a:cxn ang="0">
                  <a:pos x="107" y="2"/>
                </a:cxn>
                <a:cxn ang="0">
                  <a:pos x="92" y="7"/>
                </a:cxn>
                <a:cxn ang="0">
                  <a:pos x="77" y="13"/>
                </a:cxn>
                <a:cxn ang="0">
                  <a:pos x="61" y="18"/>
                </a:cxn>
                <a:cxn ang="0">
                  <a:pos x="45" y="23"/>
                </a:cxn>
                <a:cxn ang="0">
                  <a:pos x="29" y="27"/>
                </a:cxn>
                <a:cxn ang="0">
                  <a:pos x="14" y="28"/>
                </a:cxn>
                <a:cxn ang="0">
                  <a:pos x="3" y="28"/>
                </a:cxn>
                <a:cxn ang="0">
                  <a:pos x="0" y="40"/>
                </a:cxn>
                <a:cxn ang="0">
                  <a:pos x="14" y="40"/>
                </a:cxn>
                <a:cxn ang="0">
                  <a:pos x="30" y="39"/>
                </a:cxn>
                <a:cxn ang="0">
                  <a:pos x="48" y="34"/>
                </a:cxn>
                <a:cxn ang="0">
                  <a:pos x="64" y="30"/>
                </a:cxn>
                <a:cxn ang="0">
                  <a:pos x="81" y="24"/>
                </a:cxn>
                <a:cxn ang="0">
                  <a:pos x="95" y="18"/>
                </a:cxn>
                <a:cxn ang="0">
                  <a:pos x="110" y="14"/>
                </a:cxn>
                <a:cxn ang="0">
                  <a:pos x="121" y="11"/>
                </a:cxn>
                <a:cxn ang="0">
                  <a:pos x="123" y="11"/>
                </a:cxn>
                <a:cxn ang="0">
                  <a:pos x="117" y="0"/>
                </a:cxn>
              </a:cxnLst>
              <a:rect l="0" t="0" r="r" b="b"/>
              <a:pathLst>
                <a:path w="123" h="40">
                  <a:moveTo>
                    <a:pt x="117" y="0"/>
                  </a:moveTo>
                  <a:lnTo>
                    <a:pt x="118" y="0"/>
                  </a:lnTo>
                  <a:lnTo>
                    <a:pt x="107" y="2"/>
                  </a:lnTo>
                  <a:lnTo>
                    <a:pt x="92" y="7"/>
                  </a:lnTo>
                  <a:lnTo>
                    <a:pt x="77" y="13"/>
                  </a:lnTo>
                  <a:lnTo>
                    <a:pt x="61" y="18"/>
                  </a:lnTo>
                  <a:lnTo>
                    <a:pt x="45" y="23"/>
                  </a:lnTo>
                  <a:lnTo>
                    <a:pt x="29" y="27"/>
                  </a:lnTo>
                  <a:lnTo>
                    <a:pt x="14" y="28"/>
                  </a:lnTo>
                  <a:lnTo>
                    <a:pt x="3" y="28"/>
                  </a:lnTo>
                  <a:lnTo>
                    <a:pt x="0" y="40"/>
                  </a:lnTo>
                  <a:lnTo>
                    <a:pt x="14" y="40"/>
                  </a:lnTo>
                  <a:lnTo>
                    <a:pt x="30" y="39"/>
                  </a:lnTo>
                  <a:lnTo>
                    <a:pt x="48" y="34"/>
                  </a:lnTo>
                  <a:lnTo>
                    <a:pt x="64" y="30"/>
                  </a:lnTo>
                  <a:lnTo>
                    <a:pt x="81" y="24"/>
                  </a:lnTo>
                  <a:lnTo>
                    <a:pt x="95" y="18"/>
                  </a:lnTo>
                  <a:lnTo>
                    <a:pt x="110" y="14"/>
                  </a:lnTo>
                  <a:lnTo>
                    <a:pt x="121" y="11"/>
                  </a:lnTo>
                  <a:lnTo>
                    <a:pt x="123" y="11"/>
                  </a:lnTo>
                  <a:lnTo>
                    <a:pt x="117" y="0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17" name="Freeform 1311"/>
            <p:cNvSpPr>
              <a:spLocks/>
            </p:cNvSpPr>
            <p:nvPr/>
          </p:nvSpPr>
          <p:spPr bwMode="auto">
            <a:xfrm>
              <a:off x="8771447" y="3007496"/>
              <a:ext cx="83568" cy="33127"/>
            </a:xfrm>
            <a:custGeom>
              <a:avLst/>
              <a:gdLst/>
              <a:ahLst/>
              <a:cxnLst>
                <a:cxn ang="0">
                  <a:pos x="65" y="0"/>
                </a:cxn>
                <a:cxn ang="0">
                  <a:pos x="52" y="3"/>
                </a:cxn>
                <a:cxn ang="0">
                  <a:pos x="42" y="6"/>
                </a:cxn>
                <a:cxn ang="0">
                  <a:pos x="33" y="7"/>
                </a:cxn>
                <a:cxn ang="0">
                  <a:pos x="26" y="10"/>
                </a:cxn>
                <a:cxn ang="0">
                  <a:pos x="20" y="13"/>
                </a:cxn>
                <a:cxn ang="0">
                  <a:pos x="14" y="16"/>
                </a:cxn>
                <a:cxn ang="0">
                  <a:pos x="7" y="19"/>
                </a:cxn>
                <a:cxn ang="0">
                  <a:pos x="0" y="22"/>
                </a:cxn>
                <a:cxn ang="0">
                  <a:pos x="6" y="33"/>
                </a:cxn>
                <a:cxn ang="0">
                  <a:pos x="13" y="29"/>
                </a:cxn>
                <a:cxn ang="0">
                  <a:pos x="19" y="26"/>
                </a:cxn>
                <a:cxn ang="0">
                  <a:pos x="24" y="23"/>
                </a:cxn>
                <a:cxn ang="0">
                  <a:pos x="30" y="22"/>
                </a:cxn>
                <a:cxn ang="0">
                  <a:pos x="36" y="19"/>
                </a:cxn>
                <a:cxn ang="0">
                  <a:pos x="45" y="17"/>
                </a:cxn>
                <a:cxn ang="0">
                  <a:pos x="55" y="14"/>
                </a:cxn>
                <a:cxn ang="0">
                  <a:pos x="68" y="12"/>
                </a:cxn>
                <a:cxn ang="0">
                  <a:pos x="65" y="0"/>
                </a:cxn>
              </a:cxnLst>
              <a:rect l="0" t="0" r="r" b="b"/>
              <a:pathLst>
                <a:path w="68" h="33">
                  <a:moveTo>
                    <a:pt x="65" y="0"/>
                  </a:moveTo>
                  <a:lnTo>
                    <a:pt x="52" y="3"/>
                  </a:lnTo>
                  <a:lnTo>
                    <a:pt x="42" y="6"/>
                  </a:lnTo>
                  <a:lnTo>
                    <a:pt x="33" y="7"/>
                  </a:lnTo>
                  <a:lnTo>
                    <a:pt x="26" y="10"/>
                  </a:lnTo>
                  <a:lnTo>
                    <a:pt x="20" y="13"/>
                  </a:lnTo>
                  <a:lnTo>
                    <a:pt x="14" y="16"/>
                  </a:lnTo>
                  <a:lnTo>
                    <a:pt x="7" y="19"/>
                  </a:lnTo>
                  <a:lnTo>
                    <a:pt x="0" y="22"/>
                  </a:lnTo>
                  <a:lnTo>
                    <a:pt x="6" y="33"/>
                  </a:lnTo>
                  <a:lnTo>
                    <a:pt x="13" y="29"/>
                  </a:lnTo>
                  <a:lnTo>
                    <a:pt x="19" y="26"/>
                  </a:lnTo>
                  <a:lnTo>
                    <a:pt x="24" y="23"/>
                  </a:lnTo>
                  <a:lnTo>
                    <a:pt x="30" y="22"/>
                  </a:lnTo>
                  <a:lnTo>
                    <a:pt x="36" y="19"/>
                  </a:lnTo>
                  <a:lnTo>
                    <a:pt x="45" y="17"/>
                  </a:lnTo>
                  <a:lnTo>
                    <a:pt x="55" y="14"/>
                  </a:lnTo>
                  <a:lnTo>
                    <a:pt x="68" y="12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18" name="Freeform 1312"/>
            <p:cNvSpPr>
              <a:spLocks/>
            </p:cNvSpPr>
            <p:nvPr/>
          </p:nvSpPr>
          <p:spPr bwMode="auto">
            <a:xfrm>
              <a:off x="8852319" y="3001473"/>
              <a:ext cx="87612" cy="18069"/>
            </a:xfrm>
            <a:custGeom>
              <a:avLst/>
              <a:gdLst/>
              <a:ahLst/>
              <a:cxnLst>
                <a:cxn ang="0">
                  <a:pos x="71" y="2"/>
                </a:cxn>
                <a:cxn ang="0">
                  <a:pos x="62" y="2"/>
                </a:cxn>
                <a:cxn ang="0">
                  <a:pos x="53" y="0"/>
                </a:cxn>
                <a:cxn ang="0">
                  <a:pos x="45" y="0"/>
                </a:cxn>
                <a:cxn ang="0">
                  <a:pos x="36" y="0"/>
                </a:cxn>
                <a:cxn ang="0">
                  <a:pos x="27" y="2"/>
                </a:cxn>
                <a:cxn ang="0">
                  <a:pos x="17" y="2"/>
                </a:cxn>
                <a:cxn ang="0">
                  <a:pos x="9" y="3"/>
                </a:cxn>
                <a:cxn ang="0">
                  <a:pos x="0" y="6"/>
                </a:cxn>
                <a:cxn ang="0">
                  <a:pos x="3" y="18"/>
                </a:cxn>
                <a:cxn ang="0">
                  <a:pos x="11" y="15"/>
                </a:cxn>
                <a:cxn ang="0">
                  <a:pos x="19" y="15"/>
                </a:cxn>
                <a:cxn ang="0">
                  <a:pos x="27" y="13"/>
                </a:cxn>
                <a:cxn ang="0">
                  <a:pos x="36" y="13"/>
                </a:cxn>
                <a:cxn ang="0">
                  <a:pos x="45" y="13"/>
                </a:cxn>
                <a:cxn ang="0">
                  <a:pos x="53" y="13"/>
                </a:cxn>
                <a:cxn ang="0">
                  <a:pos x="62" y="13"/>
                </a:cxn>
                <a:cxn ang="0">
                  <a:pos x="71" y="13"/>
                </a:cxn>
                <a:cxn ang="0">
                  <a:pos x="71" y="2"/>
                </a:cxn>
              </a:cxnLst>
              <a:rect l="0" t="0" r="r" b="b"/>
              <a:pathLst>
                <a:path w="71" h="18">
                  <a:moveTo>
                    <a:pt x="71" y="2"/>
                  </a:moveTo>
                  <a:lnTo>
                    <a:pt x="62" y="2"/>
                  </a:lnTo>
                  <a:lnTo>
                    <a:pt x="53" y="0"/>
                  </a:lnTo>
                  <a:lnTo>
                    <a:pt x="45" y="0"/>
                  </a:lnTo>
                  <a:lnTo>
                    <a:pt x="36" y="0"/>
                  </a:lnTo>
                  <a:lnTo>
                    <a:pt x="27" y="2"/>
                  </a:lnTo>
                  <a:lnTo>
                    <a:pt x="17" y="2"/>
                  </a:lnTo>
                  <a:lnTo>
                    <a:pt x="9" y="3"/>
                  </a:lnTo>
                  <a:lnTo>
                    <a:pt x="0" y="6"/>
                  </a:lnTo>
                  <a:lnTo>
                    <a:pt x="3" y="18"/>
                  </a:lnTo>
                  <a:lnTo>
                    <a:pt x="11" y="15"/>
                  </a:lnTo>
                  <a:lnTo>
                    <a:pt x="19" y="15"/>
                  </a:lnTo>
                  <a:lnTo>
                    <a:pt x="27" y="13"/>
                  </a:lnTo>
                  <a:lnTo>
                    <a:pt x="36" y="13"/>
                  </a:lnTo>
                  <a:lnTo>
                    <a:pt x="45" y="13"/>
                  </a:lnTo>
                  <a:lnTo>
                    <a:pt x="53" y="13"/>
                  </a:lnTo>
                  <a:lnTo>
                    <a:pt x="62" y="13"/>
                  </a:lnTo>
                  <a:lnTo>
                    <a:pt x="71" y="13"/>
                  </a:lnTo>
                  <a:lnTo>
                    <a:pt x="71" y="2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19" name="Oval 1315"/>
            <p:cNvSpPr>
              <a:spLocks noChangeArrowheads="1"/>
            </p:cNvSpPr>
            <p:nvPr/>
          </p:nvSpPr>
          <p:spPr bwMode="auto">
            <a:xfrm>
              <a:off x="6874984" y="3581400"/>
              <a:ext cx="452887" cy="289112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20" name="Arc 1318"/>
            <p:cNvSpPr>
              <a:spLocks noChangeAspect="1"/>
            </p:cNvSpPr>
            <p:nvPr/>
          </p:nvSpPr>
          <p:spPr bwMode="auto">
            <a:xfrm rot="17820316">
              <a:off x="7313637" y="3580170"/>
              <a:ext cx="490883" cy="627241"/>
            </a:xfrm>
            <a:custGeom>
              <a:avLst/>
              <a:gdLst>
                <a:gd name="G0" fmla="+- 15175 0 0"/>
                <a:gd name="G1" fmla="+- 21386 0 0"/>
                <a:gd name="G2" fmla="+- 21600 0 0"/>
                <a:gd name="T0" fmla="*/ 18208 w 36775"/>
                <a:gd name="T1" fmla="*/ 0 h 42986"/>
                <a:gd name="T2" fmla="*/ 0 w 36775"/>
                <a:gd name="T3" fmla="*/ 36757 h 42986"/>
                <a:gd name="T4" fmla="*/ 15175 w 36775"/>
                <a:gd name="T5" fmla="*/ 21386 h 429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775" h="42986" fill="none" extrusionOk="0">
                  <a:moveTo>
                    <a:pt x="18207" y="0"/>
                  </a:moveTo>
                  <a:cubicBezTo>
                    <a:pt x="28858" y="1510"/>
                    <a:pt x="36775" y="10628"/>
                    <a:pt x="36775" y="21386"/>
                  </a:cubicBezTo>
                  <a:cubicBezTo>
                    <a:pt x="36775" y="33315"/>
                    <a:pt x="27104" y="42986"/>
                    <a:pt x="15175" y="42986"/>
                  </a:cubicBezTo>
                  <a:cubicBezTo>
                    <a:pt x="9494" y="42986"/>
                    <a:pt x="4042" y="40748"/>
                    <a:pt x="-1" y="36757"/>
                  </a:cubicBezTo>
                </a:path>
                <a:path w="36775" h="42986" stroke="0" extrusionOk="0">
                  <a:moveTo>
                    <a:pt x="18207" y="0"/>
                  </a:moveTo>
                  <a:cubicBezTo>
                    <a:pt x="28858" y="1510"/>
                    <a:pt x="36775" y="10628"/>
                    <a:pt x="36775" y="21386"/>
                  </a:cubicBezTo>
                  <a:cubicBezTo>
                    <a:pt x="36775" y="33315"/>
                    <a:pt x="27104" y="42986"/>
                    <a:pt x="15175" y="42986"/>
                  </a:cubicBezTo>
                  <a:cubicBezTo>
                    <a:pt x="9494" y="42986"/>
                    <a:pt x="4042" y="40748"/>
                    <a:pt x="-1" y="36757"/>
                  </a:cubicBezTo>
                  <a:lnTo>
                    <a:pt x="15175" y="21386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521" name="Group 1321"/>
            <p:cNvGrpSpPr>
              <a:grpSpLocks/>
            </p:cNvGrpSpPr>
            <p:nvPr/>
          </p:nvGrpSpPr>
          <p:grpSpPr bwMode="auto">
            <a:xfrm>
              <a:off x="7625750" y="3658005"/>
              <a:ext cx="646981" cy="398534"/>
              <a:chOff x="2798" y="1811"/>
              <a:chExt cx="480" cy="397"/>
            </a:xfrm>
          </p:grpSpPr>
          <p:sp>
            <p:nvSpPr>
              <p:cNvPr id="2523" name="Oval 1319"/>
              <p:cNvSpPr>
                <a:spLocks noChangeArrowheads="1"/>
              </p:cNvSpPr>
              <p:nvPr/>
            </p:nvSpPr>
            <p:spPr bwMode="auto">
              <a:xfrm>
                <a:off x="2832" y="2016"/>
                <a:ext cx="192" cy="19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24" name="Text Box 1320"/>
              <p:cNvSpPr txBox="1">
                <a:spLocks noChangeArrowheads="1"/>
              </p:cNvSpPr>
              <p:nvPr/>
            </p:nvSpPr>
            <p:spPr bwMode="auto">
              <a:xfrm>
                <a:off x="2798" y="1811"/>
                <a:ext cx="480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GB" sz="2000" b="1" dirty="0"/>
                  <a:t>_</a:t>
                </a:r>
              </a:p>
            </p:txBody>
          </p:sp>
        </p:grpSp>
        <p:sp>
          <p:nvSpPr>
            <p:cNvPr id="2522" name="Line 1322"/>
            <p:cNvSpPr>
              <a:spLocks noChangeShapeType="1"/>
            </p:cNvSpPr>
            <p:nvPr/>
          </p:nvSpPr>
          <p:spPr bwMode="auto">
            <a:xfrm flipH="1">
              <a:off x="8023375" y="4393826"/>
              <a:ext cx="869380" cy="13552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2584" name="Rectangle 1314"/>
          <p:cNvSpPr>
            <a:spLocks noChangeArrowheads="1"/>
          </p:cNvSpPr>
          <p:nvPr/>
        </p:nvSpPr>
        <p:spPr bwMode="auto">
          <a:xfrm>
            <a:off x="5176991" y="2819400"/>
            <a:ext cx="3890809" cy="430887"/>
          </a:xfrm>
          <a:prstGeom prst="rect">
            <a:avLst/>
          </a:prstGeom>
          <a:solidFill>
            <a:srgbClr val="FFDDFF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200" b="1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Why </a:t>
            </a:r>
            <a:r>
              <a:rPr lang="en-GB" sz="2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is it superior </a:t>
            </a:r>
            <a:r>
              <a:rPr lang="en-GB" sz="2200" b="1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to </a:t>
            </a:r>
            <a:r>
              <a:rPr lang="en-GB" sz="22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ipratropium</a:t>
            </a:r>
            <a:r>
              <a:rPr lang="en-GB" sz="2200" b="1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?</a:t>
            </a:r>
          </a:p>
        </p:txBody>
      </p:sp>
      <p:cxnSp>
        <p:nvCxnSpPr>
          <p:cNvPr id="2578" name="Straight Arrow Connector 2577"/>
          <p:cNvCxnSpPr>
            <a:endCxn id="2528" idx="0"/>
          </p:cNvCxnSpPr>
          <p:nvPr/>
        </p:nvCxnSpPr>
        <p:spPr>
          <a:xfrm>
            <a:off x="4495800" y="2819400"/>
            <a:ext cx="3122496" cy="2485071"/>
          </a:xfrm>
          <a:prstGeom prst="straightConnector1">
            <a:avLst/>
          </a:prstGeom>
          <a:ln w="38100">
            <a:solidFill>
              <a:srgbClr val="FF00FF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80" name="Straight Arrow Connector 2579"/>
          <p:cNvCxnSpPr/>
          <p:nvPr/>
        </p:nvCxnSpPr>
        <p:spPr>
          <a:xfrm rot="16200000" flipH="1">
            <a:off x="3771900" y="3543300"/>
            <a:ext cx="3200400" cy="1752600"/>
          </a:xfrm>
          <a:prstGeom prst="straightConnector1">
            <a:avLst/>
          </a:prstGeom>
          <a:ln w="38100">
            <a:solidFill>
              <a:srgbClr val="FF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86" name="Straight Connector 2585"/>
          <p:cNvCxnSpPr/>
          <p:nvPr/>
        </p:nvCxnSpPr>
        <p:spPr>
          <a:xfrm>
            <a:off x="3733800" y="2819400"/>
            <a:ext cx="762000" cy="1588"/>
          </a:xfrm>
          <a:prstGeom prst="line">
            <a:avLst/>
          </a:prstGeom>
          <a:ln w="38100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91" name="Rectangle 35"/>
          <p:cNvSpPr>
            <a:spLocks noChangeArrowheads="1"/>
          </p:cNvSpPr>
          <p:nvPr/>
        </p:nvSpPr>
        <p:spPr bwMode="auto">
          <a:xfrm>
            <a:off x="209550" y="5446049"/>
            <a:ext cx="5200650" cy="938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indent="-461963" algn="l">
              <a:lnSpc>
                <a:spcPts val="2200"/>
              </a:lnSpc>
              <a:buClr>
                <a:srgbClr val="000099"/>
              </a:buClr>
            </a:pPr>
            <a:r>
              <a:rPr lang="en-GB" sz="2200" b="1" dirty="0" smtClean="0">
                <a:latin typeface="Arial Narrow" pitchFamily="34" charset="0"/>
                <a:cs typeface="Arial" charset="0"/>
              </a:rPr>
              <a:t>Relax </a:t>
            </a:r>
            <a:r>
              <a:rPr lang="en-GB" sz="2200" b="1" dirty="0" err="1">
                <a:latin typeface="Arial Narrow" pitchFamily="34" charset="0"/>
                <a:cs typeface="Arial" charset="0"/>
              </a:rPr>
              <a:t>bronchospasm</a:t>
            </a:r>
            <a:r>
              <a:rPr lang="en-GB" sz="2200" b="1" dirty="0">
                <a:latin typeface="Arial Narrow" pitchFamily="34" charset="0"/>
                <a:cs typeface="Arial" charset="0"/>
              </a:rPr>
              <a:t> caused by irritant stimuli </a:t>
            </a:r>
            <a:r>
              <a:rPr lang="en-GB" sz="2000" b="1" i="1" dirty="0">
                <a:latin typeface="Arial Narrow" pitchFamily="34" charset="0"/>
                <a:cs typeface="Arial" charset="0"/>
              </a:rPr>
              <a:t>(irritants initiate a </a:t>
            </a:r>
            <a:r>
              <a:rPr lang="en-GB" sz="2000" b="1" i="1" dirty="0" err="1">
                <a:latin typeface="Arial Narrow" pitchFamily="34" charset="0"/>
                <a:cs typeface="Arial" charset="0"/>
              </a:rPr>
              <a:t>vagal</a:t>
            </a:r>
            <a:r>
              <a:rPr lang="en-GB" sz="2000" b="1" i="1" dirty="0">
                <a:latin typeface="Arial Narrow" pitchFamily="34" charset="0"/>
                <a:cs typeface="Arial" charset="0"/>
              </a:rPr>
              <a:t> reflex that liberates </a:t>
            </a:r>
            <a:r>
              <a:rPr lang="en-GB" sz="2000" b="1" i="1" dirty="0" err="1">
                <a:latin typeface="Arial Narrow" pitchFamily="34" charset="0"/>
                <a:cs typeface="Arial" charset="0"/>
              </a:rPr>
              <a:t>ACh</a:t>
            </a:r>
            <a:r>
              <a:rPr lang="en-GB" sz="2000" b="1" i="1" dirty="0">
                <a:latin typeface="Arial Narrow" pitchFamily="34" charset="0"/>
                <a:cs typeface="Arial" charset="0"/>
              </a:rPr>
              <a:t>)</a:t>
            </a:r>
            <a:endParaRPr lang="en-GB" sz="2200" b="1" i="1" dirty="0">
              <a:latin typeface="Arial Narrow" pitchFamily="34" charset="0"/>
              <a:cs typeface="Arial" charset="0"/>
            </a:endParaRPr>
          </a:p>
        </p:txBody>
      </p:sp>
      <p:sp>
        <p:nvSpPr>
          <p:cNvPr id="2592" name="Rectangle 36"/>
          <p:cNvSpPr>
            <a:spLocks noChangeArrowheads="1"/>
          </p:cNvSpPr>
          <p:nvPr/>
        </p:nvSpPr>
        <p:spPr bwMode="auto">
          <a:xfrm>
            <a:off x="209550" y="6308568"/>
            <a:ext cx="3108543" cy="397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461963" indent="-461963">
              <a:lnSpc>
                <a:spcPct val="90000"/>
              </a:lnSpc>
              <a:spcBef>
                <a:spcPct val="50000"/>
              </a:spcBef>
              <a:buClr>
                <a:srgbClr val="000099"/>
              </a:buClr>
            </a:pPr>
            <a:r>
              <a:rPr lang="en-GB" sz="2200" b="1" dirty="0" smtClean="0">
                <a:latin typeface="Arial Narrow" pitchFamily="34" charset="0"/>
                <a:cs typeface="Arial" charset="0"/>
              </a:rPr>
              <a:t>Decrease </a:t>
            </a:r>
            <a:r>
              <a:rPr lang="en-GB" sz="2200" b="1" dirty="0">
                <a:latin typeface="Arial Narrow" pitchFamily="34" charset="0"/>
                <a:cs typeface="Arial" charset="0"/>
              </a:rPr>
              <a:t>mucus secretion</a:t>
            </a:r>
          </a:p>
        </p:txBody>
      </p:sp>
      <p:sp>
        <p:nvSpPr>
          <p:cNvPr id="2593" name="Rectangle 36"/>
          <p:cNvSpPr>
            <a:spLocks noChangeArrowheads="1"/>
          </p:cNvSpPr>
          <p:nvPr/>
        </p:nvSpPr>
        <p:spPr bwMode="auto">
          <a:xfrm>
            <a:off x="1906475" y="5077373"/>
            <a:ext cx="2052165" cy="397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461963" indent="-461963">
              <a:lnSpc>
                <a:spcPct val="90000"/>
              </a:lnSpc>
              <a:spcBef>
                <a:spcPct val="50000"/>
              </a:spcBef>
              <a:buClr>
                <a:srgbClr val="000099"/>
              </a:buClr>
            </a:pPr>
            <a:r>
              <a:rPr lang="en-GB" sz="2200" b="1" dirty="0" smtClean="0">
                <a:latin typeface="Arial Narrow" pitchFamily="34" charset="0"/>
                <a:cs typeface="Arial" charset="0"/>
                <a:sym typeface="Wingdings 3"/>
              </a:rPr>
              <a:t></a:t>
            </a:r>
            <a:r>
              <a:rPr lang="en-GB" sz="2200" b="1" dirty="0" smtClean="0">
                <a:latin typeface="Arial Narrow" pitchFamily="34" charset="0"/>
                <a:cs typeface="Arial" charset="0"/>
              </a:rPr>
              <a:t>Acts for 24 hrs</a:t>
            </a:r>
            <a:endParaRPr lang="en-GB" sz="2200" b="1" dirty="0">
              <a:latin typeface="Arial Narrow" pitchFamily="34" charset="0"/>
              <a:cs typeface="Arial" charset="0"/>
            </a:endParaRPr>
          </a:p>
        </p:txBody>
      </p:sp>
      <p:sp>
        <p:nvSpPr>
          <p:cNvPr id="2594" name="Rectangle 2593"/>
          <p:cNvSpPr/>
          <p:nvPr/>
        </p:nvSpPr>
        <p:spPr>
          <a:xfrm>
            <a:off x="152400" y="5052170"/>
            <a:ext cx="1818126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dirty="0" err="1" smtClean="0">
                <a:solidFill>
                  <a:srgbClr val="7030A0"/>
                </a:solidFill>
                <a:latin typeface="Bernard MT Condensed" pitchFamily="18" charset="0"/>
                <a:sym typeface="Symbol" pitchFamily="18" charset="2"/>
              </a:rPr>
              <a:t>Anticholinergic</a:t>
            </a:r>
            <a:endParaRPr lang="en-US" sz="2200" dirty="0">
              <a:latin typeface="Bernard MT Condensed" pitchFamily="18" charset="0"/>
            </a:endParaRPr>
          </a:p>
        </p:txBody>
      </p:sp>
      <p:sp>
        <p:nvSpPr>
          <p:cNvPr id="2595" name="Rectangle 1314"/>
          <p:cNvSpPr>
            <a:spLocks noChangeArrowheads="1"/>
          </p:cNvSpPr>
          <p:nvPr/>
        </p:nvSpPr>
        <p:spPr bwMode="auto">
          <a:xfrm>
            <a:off x="214317" y="4607849"/>
            <a:ext cx="3339376" cy="430887"/>
          </a:xfrm>
          <a:prstGeom prst="rect">
            <a:avLst/>
          </a:prstGeom>
          <a:solidFill>
            <a:srgbClr val="FFDDFF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200" b="1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Why </a:t>
            </a:r>
            <a:r>
              <a:rPr lang="en-GB" sz="2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is it </a:t>
            </a:r>
            <a:r>
              <a:rPr lang="en-GB" sz="22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benificial</a:t>
            </a:r>
            <a:r>
              <a:rPr lang="en-GB" sz="2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 in COPD?</a:t>
            </a:r>
            <a:endParaRPr lang="en-GB" sz="2200" b="1" dirty="0">
              <a:solidFill>
                <a:srgbClr val="7030A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Narrow" pitchFamily="34" charset="0"/>
            </a:endParaRPr>
          </a:p>
        </p:txBody>
      </p:sp>
      <p:sp>
        <p:nvSpPr>
          <p:cNvPr id="2601" name="Rectangle 2600"/>
          <p:cNvSpPr/>
          <p:nvPr/>
        </p:nvSpPr>
        <p:spPr>
          <a:xfrm>
            <a:off x="228600" y="4191000"/>
            <a:ext cx="16337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/>
            <a:r>
              <a:rPr lang="en-US" sz="2400" u="heavy" dirty="0" smtClean="0">
                <a:solidFill>
                  <a:srgbClr val="6600FF"/>
                </a:solidFill>
                <a:uFill>
                  <a:solidFill>
                    <a:srgbClr val="FF00FF"/>
                  </a:solidFill>
                </a:uFill>
                <a:latin typeface="Bernard MT Condensed" pitchFamily="18" charset="0"/>
              </a:rPr>
              <a:t>TIOTROPIUM</a:t>
            </a:r>
            <a:endParaRPr lang="en-US" sz="2400" u="heavy" dirty="0">
              <a:solidFill>
                <a:srgbClr val="6600FF"/>
              </a:solidFill>
              <a:uFill>
                <a:solidFill>
                  <a:srgbClr val="FF00FF"/>
                </a:solidFill>
              </a:uFill>
              <a:latin typeface="Bernard MT Condensed" pitchFamily="18" charset="0"/>
            </a:endParaRPr>
          </a:p>
        </p:txBody>
      </p:sp>
      <p:sp>
        <p:nvSpPr>
          <p:cNvPr id="1295" name="TextBox 1294"/>
          <p:cNvSpPr txBox="1"/>
          <p:nvPr/>
        </p:nvSpPr>
        <p:spPr>
          <a:xfrm>
            <a:off x="4317642" y="3733800"/>
            <a:ext cx="1219200" cy="369332"/>
          </a:xfrm>
          <a:prstGeom prst="rect">
            <a:avLst/>
          </a:prstGeom>
          <a:solidFill>
            <a:srgbClr val="FFFFFF"/>
          </a:solidFill>
          <a:ln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Bernard MT Condensed" pitchFamily="18" charset="0"/>
              </a:rPr>
              <a:t>&gt; Selective</a:t>
            </a:r>
            <a:endParaRPr lang="en-US" dirty="0">
              <a:latin typeface="Bernard MT Condense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91" grpId="0"/>
      <p:bldP spid="2592" grpId="0" autoUpdateAnimBg="0"/>
      <p:bldP spid="2593" grpId="0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000">
              <a:srgbClr val="FF66FF">
                <a:alpha val="71000"/>
              </a:srgbClr>
            </a:gs>
            <a:gs pos="16000">
              <a:srgbClr val="6600FF">
                <a:alpha val="39000"/>
              </a:srgbClr>
            </a:gs>
            <a:gs pos="28000">
              <a:schemeClr val="bg1">
                <a:lumMod val="95000"/>
              </a:schemeClr>
            </a:gs>
            <a:gs pos="72000">
              <a:schemeClr val="bg2">
                <a:lumMod val="90000"/>
                <a:alpha val="49000"/>
              </a:schemeClr>
            </a:gs>
            <a:gs pos="94000">
              <a:srgbClr val="FF99FF">
                <a:alpha val="73000"/>
              </a:srgbClr>
            </a:gs>
            <a:gs pos="96000">
              <a:srgbClr val="CC00CC">
                <a:alpha val="66000"/>
              </a:srgb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" name="Rectangle 1289"/>
          <p:cNvSpPr/>
          <p:nvPr/>
        </p:nvSpPr>
        <p:spPr>
          <a:xfrm>
            <a:off x="5410200" y="0"/>
            <a:ext cx="3733800" cy="5232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2800" b="1" i="1" dirty="0" smtClean="0">
                <a:ln>
                  <a:solidFill>
                    <a:srgbClr val="6600FF"/>
                  </a:solidFill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glow rad="101600">
                    <a:srgbClr val="FFE1FF"/>
                  </a:glow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Bradley Hand ITC" pitchFamily="66" charset="0"/>
              </a:rPr>
              <a:t>THERAPY of COPD</a:t>
            </a:r>
            <a:endParaRPr lang="en-US" sz="2800" b="1" i="1" dirty="0">
              <a:ln>
                <a:solidFill>
                  <a:srgbClr val="6600FF"/>
                </a:solidFill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glow rad="101600">
                  <a:srgbClr val="FFE1FF"/>
                </a:glow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Bradley Hand ITC" pitchFamily="6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" y="228600"/>
            <a:ext cx="14927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u="heavy" dirty="0" smtClean="0">
                <a:solidFill>
                  <a:srgbClr val="6600FF"/>
                </a:solidFill>
                <a:uFill>
                  <a:solidFill>
                    <a:srgbClr val="FF00FF"/>
                  </a:solidFill>
                </a:uFill>
                <a:latin typeface="Bernard MT Condensed" pitchFamily="18" charset="0"/>
              </a:rPr>
              <a:t>CILOMALIST</a:t>
            </a:r>
            <a:endParaRPr lang="en-US" sz="2400" dirty="0">
              <a:latin typeface="Bernard MT Condensed" pitchFamily="18" charset="0"/>
            </a:endParaRPr>
          </a:p>
        </p:txBody>
      </p:sp>
      <p:sp>
        <p:nvSpPr>
          <p:cNvPr id="4" name="Rectangle 35"/>
          <p:cNvSpPr>
            <a:spLocks noChangeArrowheads="1"/>
          </p:cNvSpPr>
          <p:nvPr/>
        </p:nvSpPr>
        <p:spPr bwMode="auto">
          <a:xfrm>
            <a:off x="819150" y="685800"/>
            <a:ext cx="5200650" cy="374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indent="-461963" algn="l">
              <a:lnSpc>
                <a:spcPts val="2200"/>
              </a:lnSpc>
              <a:buClr>
                <a:srgbClr val="000099"/>
              </a:buClr>
            </a:pPr>
            <a:r>
              <a:rPr lang="en-GB" sz="2400" dirty="0" smtClean="0">
                <a:latin typeface="Bernard MT Condensed" pitchFamily="18" charset="0"/>
                <a:cs typeface="Arial" charset="0"/>
              </a:rPr>
              <a:t>Is a SELECTIVE PDE-4 Inhibitor</a:t>
            </a:r>
            <a:endParaRPr lang="en-GB" sz="2400" dirty="0">
              <a:latin typeface="Bernard MT Condensed" pitchFamily="18" charset="0"/>
              <a:cs typeface="Arial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304800" y="2590800"/>
            <a:ext cx="8229600" cy="1981200"/>
          </a:xfrm>
          <a:prstGeom prst="rect">
            <a:avLst/>
          </a:prstGeom>
        </p:spPr>
        <p:txBody>
          <a:bodyPr>
            <a:noAutofit/>
          </a:bodyPr>
          <a:lstStyle/>
          <a:p>
            <a:pPr marR="0" indent="-342900" eaLnBrk="0" fontAlgn="auto" hangingPunct="0">
              <a:lnSpc>
                <a:spcPts val="2500"/>
              </a:lnSpc>
              <a:spcBef>
                <a:spcPts val="6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200" dirty="0" smtClean="0">
                <a:solidFill>
                  <a:srgbClr val="7030A0"/>
                </a:solidFill>
                <a:latin typeface="Bernard MT Condensed" pitchFamily="18" charset="0"/>
              </a:rPr>
              <a:t>Kinetics</a:t>
            </a:r>
          </a:p>
          <a:p>
            <a:pPr marR="0" indent="-342900" fontAlgn="auto">
              <a:lnSpc>
                <a:spcPts val="25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en-US" sz="2400" b="1" dirty="0" smtClean="0">
                <a:latin typeface="Arial Narrow" pitchFamily="34" charset="0"/>
              </a:rPr>
              <a:t>Orally active</a:t>
            </a:r>
          </a:p>
          <a:p>
            <a:pPr marR="0" indent="-342900" fontAlgn="auto">
              <a:lnSpc>
                <a:spcPts val="25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en-US" sz="2400" b="1" dirty="0" smtClean="0">
                <a:latin typeface="Arial Narrow" pitchFamily="34" charset="0"/>
              </a:rPr>
              <a:t>Completely absorbed</a:t>
            </a:r>
          </a:p>
          <a:p>
            <a:pPr marR="0" indent="-342900" fontAlgn="auto">
              <a:lnSpc>
                <a:spcPts val="25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en-US" sz="2400" b="1" dirty="0" smtClean="0">
                <a:latin typeface="Arial Narrow" pitchFamily="34" charset="0"/>
              </a:rPr>
              <a:t>Negligible first-pass metabolism</a:t>
            </a:r>
          </a:p>
          <a:p>
            <a:pPr marR="0" indent="-342900" fontAlgn="auto">
              <a:lnSpc>
                <a:spcPts val="25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en-US" sz="2400" b="1" dirty="0" smtClean="0">
                <a:latin typeface="Arial Narrow" pitchFamily="34" charset="0"/>
              </a:rPr>
              <a:t>Protein bound</a:t>
            </a:r>
          </a:p>
          <a:p>
            <a:pPr marR="0" indent="-342900" fontAlgn="auto">
              <a:lnSpc>
                <a:spcPts val="25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en-US" sz="2400" b="1" dirty="0" smtClean="0">
                <a:latin typeface="Arial Narrow" pitchFamily="34" charset="0"/>
              </a:rPr>
              <a:t>t</a:t>
            </a:r>
            <a:r>
              <a:rPr lang="en-US" sz="2400" b="1" baseline="-25000" dirty="0" smtClean="0">
                <a:latin typeface="Arial Narrow" pitchFamily="34" charset="0"/>
              </a:rPr>
              <a:t>1/2  </a:t>
            </a:r>
            <a:r>
              <a:rPr lang="en-US" sz="2400" b="1" dirty="0" smtClean="0">
                <a:latin typeface="Arial Narrow" pitchFamily="34" charset="0"/>
              </a:rPr>
              <a:t>6.5 hours </a:t>
            </a:r>
          </a:p>
          <a:p>
            <a:pPr marR="0" indent="-342900" fontAlgn="auto">
              <a:lnSpc>
                <a:spcPts val="25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400" dirty="0" smtClean="0">
                <a:latin typeface="Arial Narrow" pitchFamily="34" charset="0"/>
              </a:rPr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1828800" y="997803"/>
            <a:ext cx="7924800" cy="830997"/>
          </a:xfrm>
          <a:prstGeom prst="rect">
            <a:avLst/>
          </a:prstGeom>
        </p:spPr>
        <p:txBody>
          <a:bodyPr>
            <a:noAutofit/>
          </a:bodyPr>
          <a:lstStyle/>
          <a:p>
            <a:pPr indent="-342900">
              <a:lnSpc>
                <a:spcPts val="2400"/>
              </a:lnSpc>
              <a:spcBef>
                <a:spcPct val="20000"/>
              </a:spcBef>
              <a:defRPr/>
            </a:pPr>
            <a:r>
              <a:rPr lang="en-US" sz="2400" b="1" dirty="0" smtClean="0">
                <a:latin typeface="Arial Narrow" pitchFamily="34" charset="0"/>
              </a:rPr>
              <a:t>Where is PDE-4 Localized???</a:t>
            </a:r>
          </a:p>
          <a:p>
            <a:pPr indent="-342900">
              <a:lnSpc>
                <a:spcPts val="2400"/>
              </a:lnSpc>
              <a:defRPr/>
            </a:pPr>
            <a:r>
              <a:rPr lang="en-US" sz="2400" b="1" dirty="0" smtClean="0">
                <a:latin typeface="Arial Narrow" pitchFamily="34" charset="0"/>
              </a:rPr>
              <a:t>It exists predominates in pro-inflammatory &amp; immune cells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304800" y="1752600"/>
            <a:ext cx="8229600" cy="838200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lnSpc>
                <a:spcPts val="2400"/>
              </a:lnSpc>
            </a:pP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sym typeface="Wingdings 3"/>
              </a:rPr>
              <a:t></a:t>
            </a:r>
            <a:r>
              <a:rPr lang="en-US" sz="2400" b="1" dirty="0" smtClean="0">
                <a:latin typeface="Arial Narrow" pitchFamily="34" charset="0"/>
              </a:rPr>
              <a:t> (macrophages &amp; CD8+ lymphocytes); 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sym typeface="Wingdings 3"/>
              </a:rPr>
              <a:t>c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</a:rPr>
              <a:t>ells considered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</a:rPr>
              <a:t>central in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</a:rPr>
              <a:t>etiopathogenesis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</a:rPr>
              <a:t> of COPD</a:t>
            </a:r>
          </a:p>
          <a:p>
            <a:pPr lvl="0">
              <a:lnSpc>
                <a:spcPts val="2400"/>
              </a:lnSpc>
            </a:pP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304800" y="5257800"/>
            <a:ext cx="8229600" cy="1676400"/>
          </a:xfrm>
          <a:prstGeom prst="rect">
            <a:avLst/>
          </a:prstGeom>
        </p:spPr>
        <p:txBody>
          <a:bodyPr>
            <a:noAutofit/>
          </a:bodyPr>
          <a:lstStyle/>
          <a:p>
            <a:pPr marR="0" indent="-3429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200" dirty="0" smtClean="0">
                <a:solidFill>
                  <a:srgbClr val="7030A0"/>
                </a:solidFill>
                <a:latin typeface="Bernard MT Condensed" pitchFamily="18" charset="0"/>
              </a:rPr>
              <a:t>ADRs</a:t>
            </a:r>
            <a:r>
              <a:rPr lang="en-US" sz="2400" dirty="0" smtClean="0">
                <a:latin typeface="Arial Narrow" pitchFamily="34" charset="0"/>
              </a:rPr>
              <a:t> </a:t>
            </a:r>
          </a:p>
          <a:p>
            <a:pPr marR="0" indent="-285750" fontAlgn="auto">
              <a:lnSpc>
                <a:spcPts val="26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en-US" sz="2400" b="1" dirty="0" smtClean="0">
                <a:latin typeface="Arial Narrow" pitchFamily="34" charset="0"/>
              </a:rPr>
              <a:t>GI toxicity nausea &amp; emesis </a:t>
            </a:r>
          </a:p>
          <a:p>
            <a:pPr marR="0" indent="-285750" fontAlgn="auto">
              <a:lnSpc>
                <a:spcPts val="26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en-US" sz="2400" b="1" dirty="0" smtClean="0">
                <a:latin typeface="Arial Narrow" pitchFamily="34" charset="0"/>
              </a:rPr>
              <a:t>No cardiac side effects</a:t>
            </a:r>
          </a:p>
          <a:p>
            <a:pPr marR="0" indent="-285750" fontAlgn="auto">
              <a:lnSpc>
                <a:spcPts val="26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en-US" sz="2400" b="1" dirty="0" smtClean="0">
                <a:latin typeface="Arial Narrow" pitchFamily="34" charset="0"/>
              </a:rPr>
              <a:t>No  CNS side effects like </a:t>
            </a:r>
            <a:r>
              <a:rPr lang="en-US" sz="2400" b="1" dirty="0" err="1" smtClean="0">
                <a:latin typeface="Arial Narrow" pitchFamily="34" charset="0"/>
              </a:rPr>
              <a:t>theophylline</a:t>
            </a:r>
            <a:r>
              <a:rPr lang="en-US" sz="2400" b="1" dirty="0" smtClean="0">
                <a:latin typeface="Arial Narrow" pitchFamily="34" charset="0"/>
              </a:rPr>
              <a:t> . Why???</a:t>
            </a:r>
          </a:p>
        </p:txBody>
      </p:sp>
      <p:sp>
        <p:nvSpPr>
          <p:cNvPr id="10" name="Rectangle 9"/>
          <p:cNvSpPr/>
          <p:nvPr/>
        </p:nvSpPr>
        <p:spPr>
          <a:xfrm>
            <a:off x="329484" y="4756868"/>
            <a:ext cx="3198311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-342900" eaLnBrk="0" hangingPunct="0">
              <a:lnSpc>
                <a:spcPct val="90000"/>
              </a:lnSpc>
              <a:spcBef>
                <a:spcPts val="600"/>
              </a:spcBef>
              <a:defRPr/>
            </a:pPr>
            <a:r>
              <a:rPr lang="en-US" sz="2200" dirty="0" err="1" smtClean="0">
                <a:solidFill>
                  <a:srgbClr val="7030A0"/>
                </a:solidFill>
                <a:latin typeface="Bernard MT Condensed" pitchFamily="18" charset="0"/>
              </a:rPr>
              <a:t>Benefits</a:t>
            </a:r>
            <a:r>
              <a:rPr lang="en-US" sz="2200" dirty="0" err="1" smtClean="0">
                <a:solidFill>
                  <a:srgbClr val="7030A0"/>
                </a:solidFill>
                <a:latin typeface="Bernard MT Condensed" pitchFamily="18" charset="0"/>
                <a:sym typeface="Wingdings 3"/>
              </a:rPr>
              <a:t></a:t>
            </a:r>
            <a:r>
              <a:rPr lang="en-US" sz="2400" b="1" dirty="0" err="1" smtClean="0">
                <a:latin typeface="Arial Narrow" pitchFamily="34" charset="0"/>
              </a:rPr>
              <a:t>Improves</a:t>
            </a:r>
            <a:r>
              <a:rPr lang="en-US" sz="2400" b="1" dirty="0" smtClean="0">
                <a:latin typeface="Arial Narrow" pitchFamily="34" charset="0"/>
              </a:rPr>
              <a:t>  FEV1</a:t>
            </a:r>
            <a:endParaRPr lang="en-US" sz="2400" b="1" dirty="0">
              <a:latin typeface="Arial Narrow" pitchFamily="34" charset="0"/>
            </a:endParaRPr>
          </a:p>
        </p:txBody>
      </p:sp>
      <p:pic>
        <p:nvPicPr>
          <p:cNvPr id="11" name="Picture 2" descr="http://img.medscape.com/fullsize/migrated/584/485/ers584485.fig3.gif"/>
          <p:cNvPicPr>
            <a:picLocks noChangeAspect="1" noChangeArrowheads="1"/>
          </p:cNvPicPr>
          <p:nvPr/>
        </p:nvPicPr>
        <p:blipFill>
          <a:blip r:embed="rId2" cstate="print"/>
          <a:srcRect t="5058" b="3900"/>
          <a:stretch>
            <a:fillRect/>
          </a:stretch>
        </p:blipFill>
        <p:spPr bwMode="auto">
          <a:xfrm>
            <a:off x="4419600" y="2133600"/>
            <a:ext cx="4572000" cy="4114800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304800" y="1447800"/>
            <a:ext cx="862737" cy="3970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0" indent="-342900" eaLnBrk="0" fontAlgn="auto" hangingPunct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200" dirty="0" smtClean="0">
                <a:solidFill>
                  <a:srgbClr val="7030A0"/>
                </a:solidFill>
                <a:latin typeface="Bernard MT Condensed" pitchFamily="18" charset="0"/>
              </a:rPr>
              <a:t>Effects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553200" y="56388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Bernard MT Condensed" pitchFamily="18" charset="0"/>
              </a:rPr>
              <a:t>Lymphocyte</a:t>
            </a:r>
            <a:endParaRPr lang="en-US" dirty="0">
              <a:latin typeface="Bernard MT Condense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000">
              <a:schemeClr val="tx1"/>
            </a:gs>
            <a:gs pos="16000">
              <a:srgbClr val="6600FF">
                <a:alpha val="39000"/>
              </a:srgbClr>
            </a:gs>
            <a:gs pos="28000">
              <a:schemeClr val="bg1">
                <a:lumMod val="95000"/>
              </a:schemeClr>
            </a:gs>
            <a:gs pos="72000">
              <a:schemeClr val="bg2">
                <a:lumMod val="90000"/>
                <a:alpha val="49000"/>
              </a:schemeClr>
            </a:gs>
            <a:gs pos="94000">
              <a:srgbClr val="FF99FF">
                <a:alpha val="73000"/>
              </a:srgbClr>
            </a:gs>
            <a:gs pos="96000">
              <a:srgbClr val="CC00CC">
                <a:alpha val="66000"/>
              </a:srgb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publishing.eur.nl/ir/repub/asset/7766/2376_Alagappan-VKT.jpg"/>
          <p:cNvPicPr>
            <a:picLocks noChangeAspect="1" noChangeArrowheads="1"/>
          </p:cNvPicPr>
          <p:nvPr/>
        </p:nvPicPr>
        <p:blipFill>
          <a:blip r:embed="rId2" cstate="print">
            <a:lum bright="10000" contrast="-20000"/>
          </a:blip>
          <a:srcRect t="20000" b="8889"/>
          <a:stretch>
            <a:fillRect/>
          </a:stretch>
        </p:blipFill>
        <p:spPr bwMode="auto">
          <a:xfrm>
            <a:off x="5257800" y="3050800"/>
            <a:ext cx="2667000" cy="2634336"/>
          </a:xfrm>
          <a:prstGeom prst="rect">
            <a:avLst/>
          </a:prstGeom>
          <a:noFill/>
        </p:spPr>
      </p:pic>
      <p:pic>
        <p:nvPicPr>
          <p:cNvPr id="4" name="Picture 4" descr="http://e-cervicalcancer.com/wp-content/uploads/2010/03/i-have-breast-cervical-lung-cancer-2-300x3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2800" y="4800600"/>
            <a:ext cx="1790700" cy="1790700"/>
          </a:xfrm>
          <a:prstGeom prst="can">
            <a:avLst>
              <a:gd name="adj" fmla="val 31878"/>
            </a:avLst>
          </a:prstGeom>
          <a:noFill/>
        </p:spPr>
      </p:pic>
      <p:pic>
        <p:nvPicPr>
          <p:cNvPr id="5" name="Picture 4" descr="http://www.lungcancer.ucla.edu/images/adam_bronchitis.jpg"/>
          <p:cNvPicPr>
            <a:picLocks noChangeAspect="1" noChangeArrowheads="1"/>
          </p:cNvPicPr>
          <p:nvPr/>
        </p:nvPicPr>
        <p:blipFill>
          <a:blip r:embed="rId4" cstate="print"/>
          <a:srcRect l="60000" t="45000" r="14000" b="22500"/>
          <a:stretch>
            <a:fillRect/>
          </a:stretch>
        </p:blipFill>
        <p:spPr bwMode="auto">
          <a:xfrm>
            <a:off x="7772400" y="4038600"/>
            <a:ext cx="838200" cy="838200"/>
          </a:xfrm>
          <a:prstGeom prst="ellipse">
            <a:avLst/>
          </a:prstGeom>
          <a:noFill/>
        </p:spPr>
      </p:pic>
      <p:pic>
        <p:nvPicPr>
          <p:cNvPr id="6" name="Picture 4" descr="http://www.lungcancer.ucla.edu/images/adam_bronchitis.jpg"/>
          <p:cNvPicPr>
            <a:picLocks noChangeAspect="1" noChangeArrowheads="1"/>
          </p:cNvPicPr>
          <p:nvPr/>
        </p:nvPicPr>
        <p:blipFill>
          <a:blip r:embed="rId4" cstate="print"/>
          <a:srcRect l="16000" t="45000" r="56000" b="22500"/>
          <a:stretch>
            <a:fillRect/>
          </a:stretch>
        </p:blipFill>
        <p:spPr bwMode="auto">
          <a:xfrm>
            <a:off x="7543800" y="3352800"/>
            <a:ext cx="1037492" cy="963386"/>
          </a:xfrm>
          <a:prstGeom prst="ellipse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304800" y="388203"/>
            <a:ext cx="2743200" cy="10668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2">
              <a:avLst/>
            </a:prstTxWarp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>
                  <a:solidFill>
                    <a:schemeClr val="bg1"/>
                  </a:solidFill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2">
                      <a:alpha val="40000"/>
                    </a:schemeClr>
                  </a:glow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  <a:reflection blurRad="6350" stA="55000" endA="50" endPos="85000" dist="60007" dir="5400000" sy="-100000" algn="bl" rotWithShape="0"/>
                </a:effectLst>
                <a:latin typeface="+mj-lt"/>
              </a:rPr>
              <a:t>Drugs in</a:t>
            </a:r>
            <a:endParaRPr lang="en-US" sz="5400" b="1" cap="none" spc="0" dirty="0">
              <a:ln>
                <a:solidFill>
                  <a:schemeClr val="bg1"/>
                </a:solidFill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glow rad="101600">
                  <a:schemeClr val="bg2">
                    <a:alpha val="40000"/>
                  </a:schemeClr>
                </a:glow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  <a:reflection blurRad="6350" stA="55000" endA="50" endPos="85000" dist="60007" dir="5400000" sy="-100000" algn="bl" rotWithShape="0"/>
              </a:effectLst>
              <a:latin typeface="+mj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38200" y="1302603"/>
            <a:ext cx="91440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>
                  <a:solidFill>
                    <a:schemeClr val="bg1"/>
                  </a:solidFill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2">
                      <a:alpha val="40000"/>
                    </a:schemeClr>
                  </a:glow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  <a:reflection blurRad="6350" stA="50000" endA="300" endPos="50000" dist="29997" dir="5400000" sy="-100000" algn="bl" rotWithShape="0"/>
                </a:effectLst>
                <a:latin typeface="Bernard MT Condensed" pitchFamily="18" charset="0"/>
              </a:rPr>
              <a:t>OBSTRUCTIVE AIRWAY DISEASE</a:t>
            </a:r>
            <a:endParaRPr lang="en-US" sz="4800" b="1" cap="none" spc="0" dirty="0">
              <a:ln>
                <a:solidFill>
                  <a:schemeClr val="bg1"/>
                </a:solidFill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glow rad="101600">
                  <a:schemeClr val="bg2">
                    <a:alpha val="40000"/>
                  </a:schemeClr>
                </a:glow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  <a:reflection blurRad="6350" stA="50000" endA="300" endPos="50000" dist="29997" dir="5400000" sy="-100000" algn="bl" rotWithShape="0"/>
              </a:effectLst>
              <a:latin typeface="Bernard MT Condensed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62000" y="4343400"/>
            <a:ext cx="4276104" cy="132343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FadeDown">
              <a:avLst>
                <a:gd name="adj" fmla="val 16841"/>
              </a:avLst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8800" b="1" dirty="0" smtClean="0">
                <a:ln w="11430"/>
                <a:solidFill>
                  <a:srgbClr val="66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French Script MT" pitchFamily="66" charset="0"/>
              </a:rPr>
              <a:t>Good Luck</a:t>
            </a:r>
            <a:endParaRPr lang="en-US" sz="8800" b="1" cap="none" spc="0" dirty="0">
              <a:ln w="11430"/>
              <a:solidFill>
                <a:srgbClr val="66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French Script MT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Drugs for asthma</a:t>
            </a:r>
            <a:endParaRPr lang="en-GB" b="1" dirty="0"/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GB" sz="2800" b="1" dirty="0"/>
              <a:t>Drugs Are Used For...</a:t>
            </a:r>
          </a:p>
          <a:p>
            <a:pPr>
              <a:lnSpc>
                <a:spcPct val="90000"/>
              </a:lnSpc>
            </a:pPr>
            <a:r>
              <a:rPr lang="en-GB" sz="2400" b="1" dirty="0" smtClean="0"/>
              <a:t>Acute symptom control </a:t>
            </a:r>
            <a:r>
              <a:rPr lang="en-GB" sz="2800" b="1" dirty="0" smtClean="0"/>
              <a:t>(“rescue or reliever”)</a:t>
            </a:r>
          </a:p>
          <a:p>
            <a:pPr>
              <a:lnSpc>
                <a:spcPct val="90000"/>
              </a:lnSpc>
            </a:pPr>
            <a:r>
              <a:rPr lang="en-GB" sz="2800" b="1" i="1" dirty="0" smtClean="0"/>
              <a:t>OR</a:t>
            </a:r>
          </a:p>
          <a:p>
            <a:pPr>
              <a:lnSpc>
                <a:spcPct val="90000"/>
              </a:lnSpc>
            </a:pPr>
            <a:r>
              <a:rPr lang="en-GB" sz="2800" b="1" dirty="0" smtClean="0"/>
              <a:t>Long-term </a:t>
            </a:r>
            <a:r>
              <a:rPr lang="en-GB" sz="2800" b="1" dirty="0"/>
              <a:t>preventive therapy </a:t>
            </a:r>
            <a:r>
              <a:rPr lang="en-GB" b="1" dirty="0"/>
              <a:t>(“control meds”)</a:t>
            </a:r>
          </a:p>
          <a:p>
            <a:pPr>
              <a:lnSpc>
                <a:spcPct val="90000"/>
              </a:lnSpc>
            </a:pPr>
            <a:r>
              <a:rPr lang="en-GB" sz="2800" b="1" i="1" dirty="0" smtClean="0"/>
              <a:t>TO </a:t>
            </a:r>
            <a:endParaRPr lang="en-GB" sz="2800" b="1" i="1" dirty="0"/>
          </a:p>
          <a:p>
            <a:pPr>
              <a:lnSpc>
                <a:spcPct val="90000"/>
              </a:lnSpc>
            </a:pPr>
            <a:r>
              <a:rPr lang="en-GB" sz="2800" b="1" dirty="0" err="1" smtClean="0"/>
              <a:t>Bronchodilate</a:t>
            </a:r>
            <a:endParaRPr lang="en-GB" sz="2800" dirty="0" smtClean="0"/>
          </a:p>
          <a:p>
            <a:pPr>
              <a:lnSpc>
                <a:spcPct val="90000"/>
              </a:lnSpc>
            </a:pPr>
            <a:r>
              <a:rPr lang="en-GB" sz="2800" b="1" i="1" dirty="0" smtClean="0"/>
              <a:t>OR</a:t>
            </a:r>
          </a:p>
          <a:p>
            <a:pPr>
              <a:lnSpc>
                <a:spcPct val="90000"/>
              </a:lnSpc>
            </a:pPr>
            <a:r>
              <a:rPr lang="en-GB" sz="2800" b="1" dirty="0" smtClean="0"/>
              <a:t>Inhibit </a:t>
            </a:r>
            <a:r>
              <a:rPr lang="en-GB" sz="2800" b="1" dirty="0"/>
              <a:t>Inflammation (the key factor)</a:t>
            </a:r>
          </a:p>
          <a:p>
            <a:pPr>
              <a:lnSpc>
                <a:spcPct val="90000"/>
              </a:lnSpc>
            </a:pPr>
            <a:endParaRPr lang="en-GB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295400" y="0"/>
            <a:ext cx="8229600" cy="838200"/>
          </a:xfrm>
        </p:spPr>
        <p:txBody>
          <a:bodyPr/>
          <a:lstStyle/>
          <a:p>
            <a:r>
              <a:rPr lang="en-US" dirty="0"/>
              <a:t>Bronchodilators</a:t>
            </a:r>
          </a:p>
        </p:txBody>
      </p:sp>
      <p:graphicFrame>
        <p:nvGraphicFramePr>
          <p:cNvPr id="21532" name="Group 28"/>
          <p:cNvGraphicFramePr>
            <a:graphicFrameLocks noGrp="1"/>
          </p:cNvGraphicFramePr>
          <p:nvPr>
            <p:ph type="tbl" idx="1"/>
          </p:nvPr>
        </p:nvGraphicFramePr>
        <p:xfrm>
          <a:off x="381000" y="932688"/>
          <a:ext cx="8229600" cy="5917565"/>
        </p:xfrm>
        <a:graphic>
          <a:graphicData uri="http://schemas.openxmlformats.org/drawingml/2006/table">
            <a:tbl>
              <a:tblPr/>
              <a:tblGrid>
                <a:gridCol w="3140075"/>
                <a:gridCol w="5089525"/>
              </a:tblGrid>
              <a:tr h="26578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/>
                          <a:cs typeface="Times New Roman" pitchFamily="18" charset="0"/>
                        </a:rPr>
                        <a:t>ß</a:t>
                      </a:r>
                      <a:r>
                        <a:rPr kumimoji="0" lang="en-US" sz="28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Times New Roman" pitchFamily="18" charset="0"/>
                        </a:rPr>
                        <a:t> agonists (Selective)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Short acting: duration of action: 3-4hrs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albuterol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 (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Salbutamol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metaproterenol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 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terbutaline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New long acting: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slameterol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,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formoterol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 (Duration of action: 12hrs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54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Nonselective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Epinephrine, ephedrine, isoproterenol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54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Methylxanthines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theophylline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Aminophyllin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54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Anticholinergics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ipratropium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 bromide (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Atrovent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®)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tiotropium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2286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Lets move further to the use of  controller medications in asthma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000">
              <a:schemeClr val="tx1"/>
            </a:gs>
            <a:gs pos="16000">
              <a:srgbClr val="6600FF">
                <a:alpha val="60000"/>
              </a:srgbClr>
            </a:gs>
            <a:gs pos="28000">
              <a:schemeClr val="bg1">
                <a:lumMod val="95000"/>
              </a:schemeClr>
            </a:gs>
            <a:gs pos="72000">
              <a:schemeClr val="bg2">
                <a:lumMod val="90000"/>
                <a:alpha val="49000"/>
              </a:schemeClr>
            </a:gs>
            <a:gs pos="94000">
              <a:srgbClr val="FF99FF">
                <a:alpha val="73000"/>
              </a:srgbClr>
            </a:gs>
            <a:gs pos="96000">
              <a:srgbClr val="CC00CC">
                <a:alpha val="66000"/>
              </a:srgb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4" descr="http://www.lungcancer.ucla.edu/images/adam_bronchitis.jpg"/>
          <p:cNvPicPr>
            <a:picLocks noChangeAspect="1" noChangeArrowheads="1"/>
          </p:cNvPicPr>
          <p:nvPr/>
        </p:nvPicPr>
        <p:blipFill>
          <a:blip r:embed="rId2" cstate="print"/>
          <a:srcRect l="60000" t="45000" r="14000" b="22500"/>
          <a:stretch>
            <a:fillRect/>
          </a:stretch>
        </p:blipFill>
        <p:spPr bwMode="auto">
          <a:xfrm>
            <a:off x="105508" y="672921"/>
            <a:ext cx="1066800" cy="1066800"/>
          </a:xfrm>
          <a:prstGeom prst="ellipse">
            <a:avLst/>
          </a:prstGeom>
          <a:noFill/>
        </p:spPr>
      </p:pic>
      <p:pic>
        <p:nvPicPr>
          <p:cNvPr id="37" name="Picture 4" descr="http://www.lungcancer.ucla.edu/images/adam_bronchitis.jpg"/>
          <p:cNvPicPr>
            <a:picLocks noChangeAspect="1" noChangeArrowheads="1"/>
          </p:cNvPicPr>
          <p:nvPr/>
        </p:nvPicPr>
        <p:blipFill>
          <a:blip r:embed="rId2" cstate="print"/>
          <a:srcRect l="16000" t="45000" r="56000" b="22500"/>
          <a:stretch>
            <a:fillRect/>
          </a:stretch>
        </p:blipFill>
        <p:spPr bwMode="auto">
          <a:xfrm>
            <a:off x="562708" y="1358721"/>
            <a:ext cx="1037492" cy="963386"/>
          </a:xfrm>
          <a:prstGeom prst="ellipse">
            <a:avLst/>
          </a:prstGeom>
          <a:noFill/>
        </p:spPr>
      </p:pic>
      <p:sp>
        <p:nvSpPr>
          <p:cNvPr id="20" name="TextBox 19"/>
          <p:cNvSpPr txBox="1"/>
          <p:nvPr/>
        </p:nvSpPr>
        <p:spPr>
          <a:xfrm>
            <a:off x="305594" y="228600"/>
            <a:ext cx="2331392" cy="584775"/>
          </a:xfrm>
          <a:prstGeom prst="rect">
            <a:avLst/>
          </a:prstGeom>
          <a:solidFill>
            <a:schemeClr val="bg1"/>
          </a:solidFill>
          <a:ln w="28575">
            <a:solidFill>
              <a:srgbClr val="CC00CC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6600FF"/>
                </a:solidFill>
                <a:latin typeface="Bernard MT Condensed" pitchFamily="18" charset="0"/>
              </a:rPr>
              <a:t>CONTROLLERS</a:t>
            </a:r>
            <a:r>
              <a:rPr lang="en-US" sz="2800" dirty="0" smtClean="0">
                <a:solidFill>
                  <a:srgbClr val="6600FF"/>
                </a:solidFill>
                <a:latin typeface="Bernard MT Condensed" pitchFamily="18" charset="0"/>
              </a:rPr>
              <a:t> </a:t>
            </a:r>
            <a:endParaRPr lang="en-US" sz="2800" dirty="0">
              <a:solidFill>
                <a:srgbClr val="6600FF"/>
              </a:solidFill>
              <a:latin typeface="Bernard MT Condensed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420568" y="1801968"/>
            <a:ext cx="550423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i="1" dirty="0" smtClean="0"/>
              <a:t>Induce anti-inflammatory actions</a:t>
            </a:r>
            <a:endParaRPr lang="en-US" sz="2200" b="1" i="1" dirty="0"/>
          </a:p>
        </p:txBody>
      </p:sp>
      <p:sp>
        <p:nvSpPr>
          <p:cNvPr id="24" name="TextBox 23"/>
          <p:cNvSpPr txBox="1"/>
          <p:nvPr/>
        </p:nvSpPr>
        <p:spPr>
          <a:xfrm>
            <a:off x="2286000" y="304800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Comic Sans MS" pitchFamily="66" charset="0"/>
                <a:cs typeface="Miriam" pitchFamily="2" charset="-79"/>
              </a:rPr>
              <a:t>WHICH DRUGS ARE USED</a:t>
            </a:r>
            <a:endParaRPr lang="en-US" sz="2400" b="1" dirty="0">
              <a:latin typeface="Comic Sans MS" pitchFamily="66" charset="0"/>
              <a:cs typeface="Miriam" pitchFamily="2" charset="-79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68168" y="2128061"/>
            <a:ext cx="5504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REDUCE AIRWAY REMODELLING</a:t>
            </a:r>
            <a:endParaRPr lang="en-US" sz="2400" b="1" dirty="0"/>
          </a:p>
        </p:txBody>
      </p:sp>
      <p:grpSp>
        <p:nvGrpSpPr>
          <p:cNvPr id="29" name="Group 28"/>
          <p:cNvGrpSpPr/>
          <p:nvPr/>
        </p:nvGrpSpPr>
        <p:grpSpPr>
          <a:xfrm>
            <a:off x="2310684" y="813236"/>
            <a:ext cx="304800" cy="1599406"/>
            <a:chOff x="2410010" y="838994"/>
            <a:chExt cx="202664" cy="1447800"/>
          </a:xfrm>
        </p:grpSpPr>
        <p:cxnSp>
          <p:nvCxnSpPr>
            <p:cNvPr id="26" name="Straight Arrow Connector 25"/>
            <p:cNvCxnSpPr/>
            <p:nvPr/>
          </p:nvCxnSpPr>
          <p:spPr>
            <a:xfrm rot="5400000">
              <a:off x="2383280" y="1066800"/>
              <a:ext cx="457200" cy="1588"/>
            </a:xfrm>
            <a:prstGeom prst="straightConnector1">
              <a:avLst/>
            </a:prstGeom>
            <a:ln w="28575">
              <a:solidFill>
                <a:srgbClr val="FF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 rot="5400000">
              <a:off x="2022909" y="1333897"/>
              <a:ext cx="989806" cy="1588"/>
            </a:xfrm>
            <a:prstGeom prst="straightConnector1">
              <a:avLst/>
            </a:prstGeom>
            <a:ln w="28575">
              <a:solidFill>
                <a:srgbClr val="FF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 rot="5400000">
              <a:off x="1687301" y="1562497"/>
              <a:ext cx="1447006" cy="1588"/>
            </a:xfrm>
            <a:prstGeom prst="straightConnector1">
              <a:avLst/>
            </a:prstGeom>
            <a:ln w="28575">
              <a:solidFill>
                <a:srgbClr val="FF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TextBox 24"/>
          <p:cNvSpPr txBox="1"/>
          <p:nvPr/>
        </p:nvSpPr>
        <p:spPr>
          <a:xfrm>
            <a:off x="2572968" y="1143000"/>
            <a:ext cx="550423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i="1" dirty="0" smtClean="0"/>
              <a:t>Reduce bronchial hyper-reactivity</a:t>
            </a:r>
            <a:endParaRPr lang="en-US" sz="2200" b="1" i="1" dirty="0"/>
          </a:p>
        </p:txBody>
      </p:sp>
      <p:sp>
        <p:nvSpPr>
          <p:cNvPr id="27" name="Rectangle 26"/>
          <p:cNvSpPr/>
          <p:nvPr/>
        </p:nvSpPr>
        <p:spPr>
          <a:xfrm>
            <a:off x="457200" y="4560195"/>
            <a:ext cx="3962400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F00FF"/>
              </a:buClr>
              <a:buSzPct val="80000"/>
              <a:buFont typeface="Wingdings" pitchFamily="2" charset="2"/>
              <a:buChar char="Ø"/>
            </a:pPr>
            <a:r>
              <a:rPr lang="en-US" sz="2200" b="1" dirty="0" smtClean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Arial Narrow" pitchFamily="34" charset="0"/>
                <a:cs typeface="Times New Roman" pitchFamily="18" charset="0"/>
              </a:rPr>
              <a:t>Glucocorticoids</a:t>
            </a:r>
            <a:r>
              <a:rPr lang="en-US" sz="2200" b="1" dirty="0" smtClean="0">
                <a:latin typeface="Arial Narrow" pitchFamily="34" charset="0"/>
                <a:cs typeface="Times New Roman" pitchFamily="18" charset="0"/>
              </a:rPr>
              <a:t>.</a:t>
            </a:r>
          </a:p>
          <a:p>
            <a:pPr>
              <a:buClr>
                <a:srgbClr val="FF00FF"/>
              </a:buClr>
              <a:buSzPct val="80000"/>
              <a:buFont typeface="Wingdings" pitchFamily="2" charset="2"/>
              <a:buChar char="Ø"/>
            </a:pPr>
            <a:r>
              <a:rPr lang="en-US" sz="2200" b="1" dirty="0" smtClean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Arial Narrow" pitchFamily="34" charset="0"/>
                <a:cs typeface="Times New Roman" pitchFamily="18" charset="0"/>
              </a:rPr>
              <a:t>Leukotrienes</a:t>
            </a:r>
            <a:r>
              <a:rPr lang="en-US" sz="2200" b="1" dirty="0" smtClean="0">
                <a:latin typeface="Arial Narrow" pitchFamily="34" charset="0"/>
                <a:cs typeface="Times New Roman" pitchFamily="18" charset="0"/>
              </a:rPr>
              <a:t> Modifiers</a:t>
            </a:r>
          </a:p>
          <a:p>
            <a:pPr>
              <a:lnSpc>
                <a:spcPts val="2400"/>
              </a:lnSpc>
              <a:buClr>
                <a:srgbClr val="FF00FF"/>
              </a:buClr>
              <a:buSzPct val="80000"/>
            </a:pPr>
            <a:r>
              <a:rPr lang="en-US" sz="2000" b="1" i="1" dirty="0" smtClean="0">
                <a:latin typeface="Arial Narrow" pitchFamily="34" charset="0"/>
                <a:cs typeface="Times New Roman" pitchFamily="18" charset="0"/>
              </a:rPr>
              <a:t>        </a:t>
            </a:r>
            <a:r>
              <a:rPr lang="en-US" sz="2000" i="1" dirty="0" err="1" smtClean="0">
                <a:latin typeface="Arial Narrow" pitchFamily="34" charset="0"/>
                <a:cs typeface="Times New Roman" pitchFamily="18" charset="0"/>
              </a:rPr>
              <a:t>Leukotriene</a:t>
            </a:r>
            <a:r>
              <a:rPr lang="en-US" sz="2000" i="1" dirty="0" smtClean="0">
                <a:latin typeface="Arial Narrow" pitchFamily="34" charset="0"/>
                <a:cs typeface="Times New Roman" pitchFamily="18" charset="0"/>
              </a:rPr>
              <a:t> Synthesis Inhibitors</a:t>
            </a:r>
          </a:p>
          <a:p>
            <a:pPr>
              <a:buClr>
                <a:srgbClr val="FF00FF"/>
              </a:buClr>
              <a:buSzPct val="80000"/>
            </a:pPr>
            <a:r>
              <a:rPr lang="en-US" sz="2000" i="1" dirty="0" smtClean="0">
                <a:latin typeface="Arial Narrow" pitchFamily="34" charset="0"/>
                <a:cs typeface="Times New Roman" pitchFamily="18" charset="0"/>
              </a:rPr>
              <a:t>       </a:t>
            </a:r>
            <a:r>
              <a:rPr lang="en-US" sz="2000" i="1" dirty="0" err="1" smtClean="0">
                <a:latin typeface="Arial Narrow" pitchFamily="34" charset="0"/>
                <a:cs typeface="Times New Roman" pitchFamily="18" charset="0"/>
              </a:rPr>
              <a:t>Leukotriene</a:t>
            </a:r>
            <a:r>
              <a:rPr lang="en-US" sz="2000" i="1" dirty="0" smtClean="0">
                <a:latin typeface="Arial Narrow" pitchFamily="34" charset="0"/>
                <a:cs typeface="Times New Roman" pitchFamily="18" charset="0"/>
              </a:rPr>
              <a:t> Receptor Antagonists</a:t>
            </a:r>
          </a:p>
          <a:p>
            <a:pPr>
              <a:buClr>
                <a:srgbClr val="FF00FF"/>
              </a:buClr>
              <a:buSzPct val="80000"/>
              <a:buFont typeface="Wingdings" pitchFamily="2" charset="2"/>
              <a:buChar char="Ø"/>
            </a:pPr>
            <a:r>
              <a:rPr lang="en-US" sz="2200" b="1" dirty="0" smtClean="0">
                <a:latin typeface="Arial Narrow" pitchFamily="34" charset="0"/>
                <a:cs typeface="Times New Roman" pitchFamily="18" charset="0"/>
              </a:rPr>
              <a:t> Anti </a:t>
            </a:r>
            <a:r>
              <a:rPr lang="en-US" sz="2200" b="1" dirty="0" err="1" smtClean="0">
                <a:latin typeface="Arial Narrow" pitchFamily="34" charset="0"/>
                <a:cs typeface="Times New Roman" pitchFamily="18" charset="0"/>
              </a:rPr>
              <a:t>IgE</a:t>
            </a:r>
            <a:r>
              <a:rPr lang="en-US" sz="2200" b="1" dirty="0" smtClean="0">
                <a:latin typeface="Arial Narrow" pitchFamily="34" charset="0"/>
                <a:cs typeface="Times New Roman" pitchFamily="18" charset="0"/>
              </a:rPr>
              <a:t> monoclonal antibodies </a:t>
            </a:r>
          </a:p>
          <a:p>
            <a:pPr>
              <a:buClr>
                <a:srgbClr val="FF00FF"/>
              </a:buClr>
              <a:buSzPct val="80000"/>
              <a:buFont typeface="Wingdings" pitchFamily="2" charset="2"/>
              <a:buChar char="Ø"/>
            </a:pPr>
            <a:r>
              <a:rPr lang="en-US" sz="2200" b="1" dirty="0" smtClean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Arial Narrow" pitchFamily="34" charset="0"/>
                <a:cs typeface="Times New Roman" pitchFamily="18" charset="0"/>
              </a:rPr>
              <a:t>Antiallergics</a:t>
            </a:r>
            <a:r>
              <a:rPr lang="en-US" sz="2200" b="1" dirty="0" smtClean="0">
                <a:latin typeface="Arial Narrow" pitchFamily="34" charset="0"/>
                <a:cs typeface="Times New Roman" pitchFamily="18" charset="0"/>
              </a:rPr>
              <a:t>; </a:t>
            </a:r>
            <a:r>
              <a:rPr lang="en-US" sz="2200" i="1" dirty="0" smtClean="0">
                <a:latin typeface="Arial Narrow" pitchFamily="34" charset="0"/>
                <a:cs typeface="Times New Roman" pitchFamily="18" charset="0"/>
              </a:rPr>
              <a:t>Mast cell stabilizers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334000" y="3628231"/>
            <a:ext cx="2743200" cy="9771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300"/>
              </a:lnSpc>
            </a:pPr>
            <a:r>
              <a:rPr lang="en-US" altLang="zh-CN" sz="2000" dirty="0" smtClean="0">
                <a:solidFill>
                  <a:srgbClr val="7030A0"/>
                </a:solidFill>
                <a:uFill>
                  <a:solidFill>
                    <a:srgbClr val="FF00FF"/>
                  </a:solidFill>
                </a:uFill>
                <a:latin typeface="Bernard MT Condensed" pitchFamily="18" charset="0"/>
              </a:rPr>
              <a:t>PREVENT RECUR </a:t>
            </a:r>
            <a:r>
              <a:rPr lang="en-US" altLang="zh-CN" sz="2000" dirty="0" smtClean="0">
                <a:solidFill>
                  <a:srgbClr val="7030A0"/>
                </a:solidFill>
                <a:latin typeface="Bernard MT Condensed" pitchFamily="18" charset="0"/>
              </a:rPr>
              <a:t>OF ACUTE SYMPTOMS</a:t>
            </a:r>
          </a:p>
          <a:p>
            <a:pPr algn="ctr">
              <a:lnSpc>
                <a:spcPts val="2300"/>
              </a:lnSpc>
            </a:pPr>
            <a:r>
              <a:rPr lang="en-US" altLang="zh-CN" sz="2000" dirty="0" smtClean="0">
                <a:latin typeface="Bernard MT Condensed" pitchFamily="18" charset="0"/>
              </a:rPr>
              <a:t>Abort exacerbations</a:t>
            </a:r>
            <a:endParaRPr lang="en-US" altLang="zh-CN" sz="2000" dirty="0" smtClean="0">
              <a:solidFill>
                <a:srgbClr val="7030A0"/>
              </a:solidFill>
              <a:latin typeface="Bernard MT Condensed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57200" y="3628231"/>
            <a:ext cx="3200400" cy="9771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300"/>
              </a:lnSpc>
            </a:pPr>
            <a:r>
              <a:rPr lang="en-US" altLang="zh-CN" sz="2000" dirty="0" smtClean="0">
                <a:solidFill>
                  <a:srgbClr val="7030A0"/>
                </a:solidFill>
                <a:uFill>
                  <a:solidFill>
                    <a:srgbClr val="FF00FF"/>
                  </a:solidFill>
                </a:uFill>
                <a:latin typeface="Bernard MT Condensed" pitchFamily="18" charset="0"/>
              </a:rPr>
              <a:t>DRUGS THAT DECREASE AIRWAY INFLAMMATION</a:t>
            </a:r>
          </a:p>
          <a:p>
            <a:pPr algn="ctr">
              <a:lnSpc>
                <a:spcPts val="2300"/>
              </a:lnSpc>
            </a:pPr>
            <a:r>
              <a:rPr lang="en-US" altLang="zh-CN" sz="2000" dirty="0" smtClean="0">
                <a:latin typeface="Bernard MT Condensed" pitchFamily="18" charset="0"/>
              </a:rPr>
              <a:t>To prevent airway remodeling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845463" y="4009231"/>
            <a:ext cx="1336137" cy="6822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300"/>
              </a:lnSpc>
            </a:pPr>
            <a:r>
              <a:rPr lang="en-US" altLang="zh-CN" sz="2000" dirty="0" smtClean="0">
                <a:latin typeface="Bernard MT Condensed" pitchFamily="18" charset="0"/>
              </a:rPr>
              <a:t>USED TOGETHER</a:t>
            </a:r>
          </a:p>
        </p:txBody>
      </p:sp>
      <p:sp>
        <p:nvSpPr>
          <p:cNvPr id="30" name="Rectangle 29"/>
          <p:cNvSpPr/>
          <p:nvPr/>
        </p:nvSpPr>
        <p:spPr>
          <a:xfrm>
            <a:off x="5257800" y="4560195"/>
            <a:ext cx="3886200" cy="16825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F00FF"/>
              </a:buClr>
              <a:buSzPct val="80000"/>
            </a:pPr>
            <a:r>
              <a:rPr lang="en-US" sz="2000" b="1" dirty="0" smtClean="0">
                <a:latin typeface="Arial Narrow" pitchFamily="34" charset="0"/>
                <a:cs typeface="Times New Roman" pitchFamily="18" charset="0"/>
              </a:rPr>
              <a:t>    Bronchodilators; </a:t>
            </a:r>
          </a:p>
          <a:p>
            <a:pPr>
              <a:lnSpc>
                <a:spcPts val="2600"/>
              </a:lnSpc>
              <a:buClr>
                <a:srgbClr val="FF00FF"/>
              </a:buClr>
              <a:buSzPct val="80000"/>
            </a:pPr>
            <a:r>
              <a:rPr lang="en-US" sz="2000" i="1" dirty="0" smtClean="0">
                <a:latin typeface="Arial Narrow" pitchFamily="34" charset="0"/>
              </a:rPr>
              <a:t>      Long-acting </a:t>
            </a:r>
            <a:r>
              <a:rPr lang="en-US" sz="2000" i="1" dirty="0" smtClean="0">
                <a:latin typeface="Symbol" pitchFamily="18" charset="2"/>
              </a:rPr>
              <a:t>b</a:t>
            </a:r>
            <a:r>
              <a:rPr lang="en-US" sz="2000" i="1" baseline="-25000" dirty="0" smtClean="0">
                <a:latin typeface="Arial Narrow" pitchFamily="34" charset="0"/>
              </a:rPr>
              <a:t>2</a:t>
            </a:r>
            <a:r>
              <a:rPr lang="en-US" sz="2000" i="1" dirty="0" smtClean="0">
                <a:latin typeface="Arial Narrow" pitchFamily="34" charset="0"/>
              </a:rPr>
              <a:t>-AR agonists (LABA)</a:t>
            </a:r>
          </a:p>
          <a:p>
            <a:pPr>
              <a:lnSpc>
                <a:spcPts val="2600"/>
              </a:lnSpc>
              <a:buClr>
                <a:srgbClr val="FF00FF"/>
              </a:buClr>
              <a:buSzPct val="80000"/>
            </a:pPr>
            <a:r>
              <a:rPr lang="en-US" sz="2000" i="1" dirty="0" smtClean="0">
                <a:latin typeface="Arial Narrow" pitchFamily="34" charset="0"/>
                <a:cs typeface="Times New Roman" pitchFamily="18" charset="0"/>
              </a:rPr>
              <a:t>      Long acting </a:t>
            </a:r>
            <a:r>
              <a:rPr lang="en-US" sz="2000" i="1" dirty="0" err="1" smtClean="0">
                <a:latin typeface="Arial Narrow" pitchFamily="34" charset="0"/>
                <a:cs typeface="Times New Roman" pitchFamily="18" charset="0"/>
              </a:rPr>
              <a:t>Anticholinergics</a:t>
            </a:r>
            <a:endParaRPr lang="en-US" sz="2000" i="1" dirty="0" smtClean="0">
              <a:latin typeface="Arial Narrow" pitchFamily="34" charset="0"/>
              <a:cs typeface="Times New Roman" pitchFamily="18" charset="0"/>
            </a:endParaRPr>
          </a:p>
          <a:p>
            <a:pPr>
              <a:lnSpc>
                <a:spcPts val="2400"/>
              </a:lnSpc>
              <a:buClr>
                <a:srgbClr val="FF00FF"/>
              </a:buClr>
              <a:buSzPct val="80000"/>
            </a:pPr>
            <a:r>
              <a:rPr lang="en-US" sz="2000" i="1" dirty="0" smtClean="0">
                <a:latin typeface="Arial Narrow" pitchFamily="34" charset="0"/>
                <a:cs typeface="Times New Roman" pitchFamily="18" charset="0"/>
              </a:rPr>
              <a:t>      PDE Inhibitors;  </a:t>
            </a:r>
          </a:p>
          <a:p>
            <a:pPr>
              <a:lnSpc>
                <a:spcPts val="2400"/>
              </a:lnSpc>
              <a:buClr>
                <a:srgbClr val="FF00FF"/>
              </a:buClr>
              <a:buSzPct val="80000"/>
            </a:pPr>
            <a:r>
              <a:rPr lang="en-US" sz="2000" i="1" dirty="0" smtClean="0">
                <a:latin typeface="Arial Narrow" pitchFamily="34" charset="0"/>
                <a:cs typeface="Times New Roman" pitchFamily="18" charset="0"/>
              </a:rPr>
              <a:t>            Non-Selective &amp; </a:t>
            </a:r>
            <a:r>
              <a:rPr lang="it-IT" sz="2000" i="1" spc="-40" dirty="0" smtClean="0">
                <a:latin typeface="Arial Narrow" pitchFamily="34" charset="0"/>
              </a:rPr>
              <a:t>PDE-4 Selective 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590800" y="838200"/>
            <a:ext cx="365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PREVENT FUTURE ATTACKS</a:t>
            </a:r>
            <a:endParaRPr lang="en-US" sz="2400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2450205" y="1534731"/>
            <a:ext cx="365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LONG TERM CONTROL</a:t>
            </a:r>
            <a:endParaRPr lang="en-US" sz="2400" b="1" dirty="0"/>
          </a:p>
        </p:txBody>
      </p:sp>
      <p:sp>
        <p:nvSpPr>
          <p:cNvPr id="33" name="Rectangle 32"/>
          <p:cNvSpPr/>
          <p:nvPr/>
        </p:nvSpPr>
        <p:spPr>
          <a:xfrm>
            <a:off x="6324600" y="0"/>
            <a:ext cx="2819400" cy="40011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2000" b="1" i="1" dirty="0" smtClean="0">
                <a:ln>
                  <a:solidFill>
                    <a:srgbClr val="6600FF"/>
                  </a:solidFill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glow rad="101600">
                    <a:srgbClr val="FFE1FF"/>
                  </a:glow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Bradley Hand ITC" pitchFamily="66" charset="0"/>
              </a:rPr>
              <a:t>Asthma THERAPY</a:t>
            </a:r>
            <a:endParaRPr lang="en-US" sz="2000" b="1" i="1" dirty="0">
              <a:ln>
                <a:solidFill>
                  <a:srgbClr val="6600FF"/>
                </a:solidFill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glow rad="101600">
                  <a:srgbClr val="FFE1FF"/>
                </a:glow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Bradley Hand ITC" pitchFamily="66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268168" y="2426595"/>
            <a:ext cx="550423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i="1" dirty="0" smtClean="0"/>
              <a:t>Halt partial </a:t>
            </a:r>
            <a:r>
              <a:rPr lang="en-US" sz="2200" b="1" i="1" dirty="0" err="1" smtClean="0"/>
              <a:t>irriversibility</a:t>
            </a:r>
            <a:endParaRPr lang="en-US" sz="2200" b="1" i="1" dirty="0"/>
          </a:p>
        </p:txBody>
      </p:sp>
      <p:pic>
        <p:nvPicPr>
          <p:cNvPr id="35" name="Picture 2" descr="http://www.lawsonresearch.com/lung/images/lungs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4200" y="533400"/>
            <a:ext cx="1905000" cy="1905000"/>
          </a:xfrm>
          <a:prstGeom prst="round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2000">
              <a:schemeClr val="tx1"/>
            </a:gs>
            <a:gs pos="26000">
              <a:srgbClr val="6600FF">
                <a:alpha val="60000"/>
              </a:srgbClr>
            </a:gs>
            <a:gs pos="59000">
              <a:schemeClr val="bg1">
                <a:lumMod val="95000"/>
              </a:schemeClr>
            </a:gs>
            <a:gs pos="72000">
              <a:schemeClr val="bg2">
                <a:lumMod val="90000"/>
              </a:schemeClr>
            </a:gs>
            <a:gs pos="94000">
              <a:srgbClr val="FF99FF">
                <a:alpha val="73000"/>
              </a:srgbClr>
            </a:gs>
            <a:gs pos="96000">
              <a:srgbClr val="CC00CC">
                <a:alpha val="66000"/>
              </a:srgb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publishing.eur.nl/ir/repub/asset/7766/2376_Alagappan-VKT.jpg"/>
          <p:cNvPicPr>
            <a:picLocks noChangeAspect="1" noChangeArrowheads="1"/>
          </p:cNvPicPr>
          <p:nvPr/>
        </p:nvPicPr>
        <p:blipFill>
          <a:blip r:embed="rId2" cstate="print">
            <a:lum bright="10000" contrast="-20000"/>
          </a:blip>
          <a:srcRect t="20000" b="8889"/>
          <a:stretch>
            <a:fillRect/>
          </a:stretch>
        </p:blipFill>
        <p:spPr bwMode="auto">
          <a:xfrm>
            <a:off x="4495800" y="2557529"/>
            <a:ext cx="3505200" cy="3462271"/>
          </a:xfrm>
          <a:prstGeom prst="rect">
            <a:avLst/>
          </a:prstGeom>
          <a:noFill/>
        </p:spPr>
      </p:pic>
      <p:pic>
        <p:nvPicPr>
          <p:cNvPr id="223236" name="Picture 4" descr="http://e-cervicalcancer.com/wp-content/uploads/2010/03/i-have-breast-cervical-lung-cancer-2-300x3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86600" y="4876800"/>
            <a:ext cx="1866900" cy="1866900"/>
          </a:xfrm>
          <a:prstGeom prst="can">
            <a:avLst>
              <a:gd name="adj" fmla="val 31878"/>
            </a:avLst>
          </a:prstGeom>
          <a:noFill/>
        </p:spPr>
      </p:pic>
      <p:pic>
        <p:nvPicPr>
          <p:cNvPr id="7" name="Picture 4" descr="http://www.lungcancer.ucla.edu/images/adam_bronchitis.jpg"/>
          <p:cNvPicPr>
            <a:picLocks noChangeAspect="1" noChangeArrowheads="1"/>
          </p:cNvPicPr>
          <p:nvPr/>
        </p:nvPicPr>
        <p:blipFill>
          <a:blip r:embed="rId4" cstate="print"/>
          <a:srcRect l="60000" t="45000" r="14000" b="22500"/>
          <a:stretch>
            <a:fillRect/>
          </a:stretch>
        </p:blipFill>
        <p:spPr bwMode="auto">
          <a:xfrm>
            <a:off x="6324600" y="5638800"/>
            <a:ext cx="1066800" cy="1066800"/>
          </a:xfrm>
          <a:prstGeom prst="ellipse">
            <a:avLst/>
          </a:prstGeom>
          <a:noFill/>
        </p:spPr>
      </p:pic>
      <p:pic>
        <p:nvPicPr>
          <p:cNvPr id="6" name="Picture 4" descr="http://www.lungcancer.ucla.edu/images/adam_bronchitis.jpg"/>
          <p:cNvPicPr>
            <a:picLocks noChangeAspect="1" noChangeArrowheads="1"/>
          </p:cNvPicPr>
          <p:nvPr/>
        </p:nvPicPr>
        <p:blipFill>
          <a:blip r:embed="rId4" cstate="print"/>
          <a:srcRect l="16000" t="45000" r="56000" b="22500"/>
          <a:stretch>
            <a:fillRect/>
          </a:stretch>
        </p:blipFill>
        <p:spPr bwMode="auto">
          <a:xfrm>
            <a:off x="7772400" y="4038600"/>
            <a:ext cx="1037492" cy="963386"/>
          </a:xfrm>
          <a:prstGeom prst="ellipse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304800" y="304800"/>
            <a:ext cx="3124200" cy="12954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2">
              <a:avLst/>
            </a:prstTxWarp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>
                  <a:solidFill>
                    <a:srgbClr val="FF99FF"/>
                  </a:solidFill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2">
                      <a:alpha val="40000"/>
                    </a:schemeClr>
                  </a:glow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  <a:reflection blurRad="6350" stA="55000" endA="50" endPos="85000" dist="60007" dir="5400000" sy="-100000" algn="bl" rotWithShape="0"/>
                </a:effectLst>
                <a:latin typeface="+mj-lt"/>
              </a:rPr>
              <a:t>CONTROLLERS</a:t>
            </a:r>
            <a:endParaRPr lang="en-US" sz="5400" b="1" cap="none" spc="0" dirty="0">
              <a:ln>
                <a:solidFill>
                  <a:srgbClr val="FF99FF"/>
                </a:solidFill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glow rad="101600">
                  <a:schemeClr val="bg2">
                    <a:alpha val="40000"/>
                  </a:schemeClr>
                </a:glow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  <a:reflection blurRad="6350" stA="55000" endA="50" endPos="85000" dist="60007" dir="5400000" sy="-100000" algn="bl" rotWithShape="0"/>
              </a:effectLst>
              <a:latin typeface="+mj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43000" y="2263107"/>
            <a:ext cx="7218451" cy="4038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2300"/>
              </a:lnSpc>
            </a:pPr>
            <a:r>
              <a:rPr lang="en-US" altLang="zh-CN" sz="3200" dirty="0" smtClean="0">
                <a:solidFill>
                  <a:srgbClr val="7030A0"/>
                </a:solidFill>
                <a:uFill>
                  <a:solidFill>
                    <a:srgbClr val="FF00FF"/>
                  </a:solidFill>
                </a:uFill>
                <a:latin typeface="Bernard MT Condensed" pitchFamily="18" charset="0"/>
              </a:rPr>
              <a:t>DRUGS THAT DECREASE AIRWAY INFLAMMATION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000">
              <a:srgbClr val="FF66FF">
                <a:alpha val="71000"/>
              </a:srgbClr>
            </a:gs>
            <a:gs pos="16000">
              <a:srgbClr val="6600FF">
                <a:alpha val="39000"/>
              </a:srgbClr>
            </a:gs>
            <a:gs pos="28000">
              <a:schemeClr val="bg1">
                <a:lumMod val="95000"/>
              </a:schemeClr>
            </a:gs>
            <a:gs pos="72000">
              <a:schemeClr val="bg2">
                <a:lumMod val="90000"/>
                <a:alpha val="49000"/>
              </a:schemeClr>
            </a:gs>
            <a:gs pos="94000">
              <a:srgbClr val="FF99FF">
                <a:alpha val="73000"/>
              </a:srgbClr>
            </a:gs>
            <a:gs pos="96000">
              <a:srgbClr val="CC00CC">
                <a:alpha val="66000"/>
              </a:srgb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52400" y="152400"/>
            <a:ext cx="3124200" cy="461665"/>
          </a:xfrm>
          <a:prstGeom prst="rect">
            <a:avLst/>
          </a:prstGeom>
          <a:solidFill>
            <a:schemeClr val="accent4"/>
          </a:solidFill>
          <a:ln w="19050"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66FF"/>
                </a:solidFill>
                <a:latin typeface="Bernard MT Condensed" pitchFamily="18" charset="0"/>
              </a:rPr>
              <a:t>1. </a:t>
            </a:r>
            <a:r>
              <a:rPr lang="en-US" sz="2400" dirty="0" smtClean="0">
                <a:solidFill>
                  <a:schemeClr val="bg1"/>
                </a:solidFill>
                <a:latin typeface="Bernard MT Condensed" pitchFamily="18" charset="0"/>
              </a:rPr>
              <a:t>CORTICOSTEROIDS [GC]</a:t>
            </a:r>
          </a:p>
        </p:txBody>
      </p:sp>
      <p:sp>
        <p:nvSpPr>
          <p:cNvPr id="8" name="Rectangle 7"/>
          <p:cNvSpPr/>
          <p:nvPr/>
        </p:nvSpPr>
        <p:spPr>
          <a:xfrm>
            <a:off x="5943600" y="0"/>
            <a:ext cx="3200400" cy="5232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2800" b="1" i="1" dirty="0" smtClean="0">
                <a:ln>
                  <a:solidFill>
                    <a:srgbClr val="6600FF"/>
                  </a:solidFill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glow rad="101600">
                    <a:srgbClr val="FFE1FF"/>
                  </a:glow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Bradley Hand ITC" pitchFamily="66" charset="0"/>
              </a:rPr>
              <a:t>Asthma THERAPY</a:t>
            </a:r>
            <a:endParaRPr lang="en-US" sz="2800" b="1" i="1" dirty="0">
              <a:ln>
                <a:solidFill>
                  <a:srgbClr val="6600FF"/>
                </a:solidFill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glow rad="101600">
                  <a:srgbClr val="FFE1FF"/>
                </a:glow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Bradley Hand ITC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" y="685800"/>
            <a:ext cx="2514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7030A0"/>
                </a:solidFill>
                <a:latin typeface="Bernard MT Condensed" pitchFamily="18" charset="0"/>
              </a:rPr>
              <a:t>Mechanism of action</a:t>
            </a:r>
            <a:endParaRPr lang="en-US" sz="2200" dirty="0">
              <a:solidFill>
                <a:srgbClr val="7030A0"/>
              </a:solidFill>
              <a:latin typeface="Bernard MT Condensed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38400" y="685800"/>
            <a:ext cx="7010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latin typeface="Arial Narrow" pitchFamily="34" charset="0"/>
              </a:rPr>
              <a:t>Like all other steroids, GC acts on; </a:t>
            </a:r>
            <a:endParaRPr lang="en-US" sz="2200" b="1" dirty="0">
              <a:latin typeface="Arial Narrow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2567" y="1059777"/>
            <a:ext cx="6709233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ts val="2200"/>
              </a:lnSpc>
              <a:buAutoNum type="arabicPeriod"/>
            </a:pPr>
            <a:r>
              <a:rPr lang="en-US" sz="2400" b="1" dirty="0" err="1" smtClean="0">
                <a:solidFill>
                  <a:srgbClr val="6600FF"/>
                </a:solidFill>
                <a:latin typeface="Arial Narrow" pitchFamily="34" charset="0"/>
              </a:rPr>
              <a:t>Cytosolic</a:t>
            </a:r>
            <a:r>
              <a:rPr lang="en-US" sz="2400" b="1" dirty="0" smtClean="0">
                <a:solidFill>
                  <a:srgbClr val="6600FF"/>
                </a:solidFill>
                <a:latin typeface="Arial Narrow" pitchFamily="34" charset="0"/>
              </a:rPr>
              <a:t> GC R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 mediates </a:t>
            </a:r>
            <a:r>
              <a:rPr lang="en-US" sz="2400" dirty="0" smtClean="0">
                <a:solidFill>
                  <a:srgbClr val="FF00FF"/>
                </a:solidFill>
                <a:latin typeface="Bernard MT Condensed" pitchFamily="18" charset="0"/>
              </a:rPr>
              <a:t>GENOMIC Action</a:t>
            </a:r>
            <a:r>
              <a:rPr lang="en-US" sz="2400" dirty="0" smtClean="0">
                <a:solidFill>
                  <a:srgbClr val="FF00FF"/>
                </a:solidFill>
                <a:latin typeface="Bernard MT Condensed" pitchFamily="18" charset="0"/>
                <a:sym typeface="Wingdings 3"/>
              </a:rPr>
              <a:t>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 </a:t>
            </a:r>
          </a:p>
          <a:p>
            <a:pPr marL="342900" indent="-342900">
              <a:lnSpc>
                <a:spcPts val="2200"/>
              </a:lnSpc>
            </a:pPr>
            <a:r>
              <a:rPr lang="en-US" sz="2400" b="1" dirty="0" smtClean="0">
                <a:latin typeface="Arial Narrow" pitchFamily="34" charset="0"/>
                <a:sym typeface="Wingdings 3"/>
              </a:rPr>
              <a:t>    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Expression of proteins anti-inflammatory effects</a:t>
            </a:r>
          </a:p>
          <a:p>
            <a:pPr marL="342900" indent="-342900">
              <a:lnSpc>
                <a:spcPts val="2200"/>
              </a:lnSpc>
            </a:pPr>
            <a:r>
              <a:rPr lang="en-US" sz="2200" b="1" dirty="0" smtClean="0">
                <a:latin typeface="Arial Narrow" pitchFamily="34" charset="0"/>
                <a:sym typeface="Wingdings 3"/>
              </a:rPr>
              <a:t>      Repression of proteins pro-inflammatory effects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52400" y="4099014"/>
            <a:ext cx="3962400" cy="26827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</a:pPr>
            <a:r>
              <a:rPr lang="en-US" sz="2400" b="1" dirty="0" smtClean="0">
                <a:solidFill>
                  <a:srgbClr val="6600FF"/>
                </a:solidFill>
                <a:latin typeface="Arial Narrow" pitchFamily="34" charset="0"/>
              </a:rPr>
              <a:t>2. Membranous GC R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 mediates </a:t>
            </a:r>
            <a:r>
              <a:rPr lang="en-US" sz="2400" dirty="0" smtClean="0">
                <a:solidFill>
                  <a:srgbClr val="FF00FF"/>
                </a:solidFill>
                <a:latin typeface="Bernard MT Condensed" pitchFamily="18" charset="0"/>
              </a:rPr>
              <a:t>NON-GENOMIC Action</a:t>
            </a:r>
            <a:r>
              <a:rPr lang="en-US" sz="2400" dirty="0" smtClean="0">
                <a:solidFill>
                  <a:srgbClr val="FF00FF"/>
                </a:solidFill>
                <a:latin typeface="Bernard MT Condensed" pitchFamily="18" charset="0"/>
                <a:sym typeface="Wingdings 3"/>
              </a:rPr>
              <a:t> </a:t>
            </a:r>
          </a:p>
          <a:p>
            <a:pPr>
              <a:lnSpc>
                <a:spcPts val="2200"/>
              </a:lnSpc>
            </a:pPr>
            <a:r>
              <a:rPr lang="en-US" sz="2200" b="1" dirty="0" smtClean="0">
                <a:latin typeface="Arial Narrow" pitchFamily="34" charset="0"/>
                <a:sym typeface="Wingdings 3"/>
              </a:rPr>
              <a:t>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cross talks with GP coupled receptors  alter Ca, </a:t>
            </a:r>
            <a:r>
              <a:rPr lang="en-US" sz="2200" b="1" dirty="0" err="1" smtClean="0">
                <a:latin typeface="Arial Narrow" pitchFamily="34" charset="0"/>
                <a:sym typeface="Wingdings 3"/>
              </a:rPr>
              <a:t>cAMP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, their downstream </a:t>
            </a:r>
            <a:r>
              <a:rPr lang="en-US" sz="2200" b="1" dirty="0" err="1" smtClean="0">
                <a:latin typeface="Arial Narrow" pitchFamily="34" charset="0"/>
                <a:sym typeface="Wingdings 3"/>
              </a:rPr>
              <a:t>kinases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 (PKA &amp; PKC)  r</a:t>
            </a:r>
            <a:r>
              <a:rPr lang="en-US" sz="2200" b="1" spc="-30" dirty="0" smtClean="0">
                <a:latin typeface="Arial Narrow" pitchFamily="34" charset="0"/>
                <a:sym typeface="Wingdings 3"/>
              </a:rPr>
              <a:t>apidly exert  anti-inflammatory effects &amp; shut down </a:t>
            </a:r>
            <a:r>
              <a:rPr lang="en-US" sz="2200" b="1" spc="-30" dirty="0" err="1" smtClean="0">
                <a:latin typeface="Arial Narrow" pitchFamily="34" charset="0"/>
                <a:sym typeface="Wingdings 3"/>
              </a:rPr>
              <a:t>proinflammatory</a:t>
            </a:r>
            <a:r>
              <a:rPr lang="en-US" sz="2200" b="1" spc="-30" dirty="0" smtClean="0">
                <a:latin typeface="Arial Narrow" pitchFamily="34" charset="0"/>
                <a:sym typeface="Wingdings 3"/>
              </a:rPr>
              <a:t> effects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 r</a:t>
            </a:r>
            <a:r>
              <a:rPr lang="en-US" sz="2200" b="1" spc="-30" dirty="0" smtClean="0">
                <a:latin typeface="Arial Narrow" pitchFamily="34" charset="0"/>
                <a:sym typeface="Wingdings 3"/>
              </a:rPr>
              <a:t>apid process needs  minutes-hrs</a:t>
            </a:r>
            <a:endParaRPr lang="en-US" sz="2200" b="1" spc="-30" dirty="0" smtClean="0">
              <a:latin typeface="Arial Narrow" pitchFamily="34" charset="0"/>
            </a:endParaRPr>
          </a:p>
        </p:txBody>
      </p:sp>
      <p:pic>
        <p:nvPicPr>
          <p:cNvPr id="10" name="Picture 2" descr="C:\Users\Administrator\Pictures\GC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953" t="1961" r="11402" b="1961"/>
          <a:stretch>
            <a:fillRect/>
          </a:stretch>
        </p:blipFill>
        <p:spPr bwMode="auto">
          <a:xfrm>
            <a:off x="4343400" y="2590800"/>
            <a:ext cx="4876800" cy="4191000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5521744" y="6069849"/>
            <a:ext cx="504497" cy="345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Bernard MT Condensed" pitchFamily="18" charset="0"/>
              </a:rPr>
              <a:t>Ca</a:t>
            </a:r>
            <a:endParaRPr lang="en-US" sz="1400" dirty="0">
              <a:latin typeface="Bernard MT Condensed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763814" y="4883534"/>
            <a:ext cx="924910" cy="345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latin typeface="Bernard MT Condensed" pitchFamily="18" charset="0"/>
              </a:rPr>
              <a:t>cAMP</a:t>
            </a:r>
            <a:endParaRPr lang="en-US" sz="1400" dirty="0">
              <a:latin typeface="Bernard MT Condensed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268310" y="4558004"/>
            <a:ext cx="924910" cy="345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Bernard MT Condensed" pitchFamily="18" charset="0"/>
              </a:rPr>
              <a:t>PKA</a:t>
            </a:r>
            <a:endParaRPr lang="en-US" sz="1400" dirty="0">
              <a:latin typeface="Bernard MT Condensed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52393" y="5242249"/>
            <a:ext cx="924910" cy="345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Bernard MT Condensed" pitchFamily="18" charset="0"/>
              </a:rPr>
              <a:t>PKC</a:t>
            </a:r>
            <a:endParaRPr lang="en-US" sz="1400" dirty="0">
              <a:latin typeface="Bernard MT Condensed" pitchFamily="18" charset="0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rot="5400000" flipH="1" flipV="1">
            <a:off x="5602470" y="3619339"/>
            <a:ext cx="256592" cy="252248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rot="5400000" flipH="1" flipV="1">
            <a:off x="4929808" y="5928666"/>
            <a:ext cx="256592" cy="252248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13" idx="2"/>
          </p:cNvCxnSpPr>
          <p:nvPr/>
        </p:nvCxnSpPr>
        <p:spPr>
          <a:xfrm rot="5400000">
            <a:off x="5641107" y="6435692"/>
            <a:ext cx="153264" cy="112505"/>
          </a:xfrm>
          <a:prstGeom prst="line">
            <a:avLst/>
          </a:prstGeom>
          <a:ln w="28575">
            <a:solidFill>
              <a:srgbClr val="66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5400000">
            <a:off x="5639922" y="6416689"/>
            <a:ext cx="153264" cy="112505"/>
          </a:xfrm>
          <a:prstGeom prst="line">
            <a:avLst/>
          </a:prstGeom>
          <a:ln w="28575">
            <a:solidFill>
              <a:srgbClr val="66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Freeform 24"/>
          <p:cNvSpPr/>
          <p:nvPr/>
        </p:nvSpPr>
        <p:spPr>
          <a:xfrm>
            <a:off x="5641353" y="5614488"/>
            <a:ext cx="0" cy="404764"/>
          </a:xfrm>
          <a:custGeom>
            <a:avLst/>
            <a:gdLst>
              <a:gd name="connsiteX0" fmla="*/ 0 w 0"/>
              <a:gd name="connsiteY0" fmla="*/ 360608 h 360608"/>
              <a:gd name="connsiteX1" fmla="*/ 0 w 0"/>
              <a:gd name="connsiteY1" fmla="*/ 0 h 360608"/>
              <a:gd name="connsiteX2" fmla="*/ 0 w 0"/>
              <a:gd name="connsiteY2" fmla="*/ 0 h 360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h="360608">
                <a:moveTo>
                  <a:pt x="0" y="360608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ln w="28575">
            <a:solidFill>
              <a:srgbClr val="6600FF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5655564" y="4703768"/>
            <a:ext cx="554236" cy="520411"/>
          </a:xfrm>
          <a:custGeom>
            <a:avLst/>
            <a:gdLst>
              <a:gd name="connsiteX0" fmla="*/ 0 w 502276"/>
              <a:gd name="connsiteY0" fmla="*/ 463639 h 463639"/>
              <a:gd name="connsiteX1" fmla="*/ 90152 w 502276"/>
              <a:gd name="connsiteY1" fmla="*/ 270456 h 463639"/>
              <a:gd name="connsiteX2" fmla="*/ 321972 w 502276"/>
              <a:gd name="connsiteY2" fmla="*/ 103031 h 463639"/>
              <a:gd name="connsiteX3" fmla="*/ 321972 w 502276"/>
              <a:gd name="connsiteY3" fmla="*/ 103031 h 463639"/>
              <a:gd name="connsiteX4" fmla="*/ 502276 w 502276"/>
              <a:gd name="connsiteY4" fmla="*/ 0 h 463639"/>
              <a:gd name="connsiteX5" fmla="*/ 502276 w 502276"/>
              <a:gd name="connsiteY5" fmla="*/ 0 h 463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2276" h="463639">
                <a:moveTo>
                  <a:pt x="0" y="463639"/>
                </a:moveTo>
                <a:cubicBezTo>
                  <a:pt x="18245" y="397098"/>
                  <a:pt x="36490" y="330557"/>
                  <a:pt x="90152" y="270456"/>
                </a:cubicBezTo>
                <a:cubicBezTo>
                  <a:pt x="143814" y="210355"/>
                  <a:pt x="321972" y="103031"/>
                  <a:pt x="321972" y="103031"/>
                </a:cubicBezTo>
                <a:lnTo>
                  <a:pt x="321972" y="103031"/>
                </a:lnTo>
                <a:lnTo>
                  <a:pt x="502276" y="0"/>
                </a:lnTo>
                <a:lnTo>
                  <a:pt x="502276" y="0"/>
                </a:lnTo>
              </a:path>
            </a:pathLst>
          </a:custGeom>
          <a:ln w="28575">
            <a:solidFill>
              <a:srgbClr val="6600FF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5352393" y="6097555"/>
            <a:ext cx="252248" cy="171061"/>
          </a:xfrm>
          <a:prstGeom prst="straightConnector1">
            <a:avLst/>
          </a:prstGeom>
          <a:ln w="28575">
            <a:solidFill>
              <a:srgbClr val="6600FF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rot="16200000" flipV="1">
            <a:off x="4802236" y="5371993"/>
            <a:ext cx="427653" cy="168166"/>
          </a:xfrm>
          <a:prstGeom prst="straightConnector1">
            <a:avLst/>
          </a:prstGeom>
          <a:ln w="28575">
            <a:solidFill>
              <a:srgbClr val="6600FF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Freeform 30"/>
          <p:cNvSpPr/>
          <p:nvPr/>
        </p:nvSpPr>
        <p:spPr>
          <a:xfrm>
            <a:off x="5030273" y="4747136"/>
            <a:ext cx="312646" cy="187926"/>
          </a:xfrm>
          <a:custGeom>
            <a:avLst/>
            <a:gdLst>
              <a:gd name="connsiteX0" fmla="*/ 0 w 283335"/>
              <a:gd name="connsiteY0" fmla="*/ 167425 h 167425"/>
              <a:gd name="connsiteX1" fmla="*/ 103031 w 283335"/>
              <a:gd name="connsiteY1" fmla="*/ 64394 h 167425"/>
              <a:gd name="connsiteX2" fmla="*/ 283335 w 283335"/>
              <a:gd name="connsiteY2" fmla="*/ 0 h 167425"/>
              <a:gd name="connsiteX3" fmla="*/ 283335 w 283335"/>
              <a:gd name="connsiteY3" fmla="*/ 0 h 167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335" h="167425">
                <a:moveTo>
                  <a:pt x="0" y="167425"/>
                </a:moveTo>
                <a:cubicBezTo>
                  <a:pt x="27904" y="129861"/>
                  <a:pt x="55809" y="92298"/>
                  <a:pt x="103031" y="64394"/>
                </a:cubicBezTo>
                <a:cubicBezTo>
                  <a:pt x="150254" y="36490"/>
                  <a:pt x="283335" y="0"/>
                  <a:pt x="283335" y="0"/>
                </a:cubicBezTo>
                <a:lnTo>
                  <a:pt x="283335" y="0"/>
                </a:lnTo>
              </a:path>
            </a:pathLst>
          </a:custGeom>
          <a:ln w="28575">
            <a:solidFill>
              <a:srgbClr val="6600FF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 31"/>
          <p:cNvSpPr/>
          <p:nvPr/>
        </p:nvSpPr>
        <p:spPr>
          <a:xfrm>
            <a:off x="5726621" y="4631489"/>
            <a:ext cx="369490" cy="72279"/>
          </a:xfrm>
          <a:custGeom>
            <a:avLst/>
            <a:gdLst>
              <a:gd name="connsiteX0" fmla="*/ 0 w 334850"/>
              <a:gd name="connsiteY0" fmla="*/ 64394 h 64394"/>
              <a:gd name="connsiteX1" fmla="*/ 180304 w 334850"/>
              <a:gd name="connsiteY1" fmla="*/ 12878 h 64394"/>
              <a:gd name="connsiteX2" fmla="*/ 334850 w 334850"/>
              <a:gd name="connsiteY2" fmla="*/ 0 h 64394"/>
              <a:gd name="connsiteX3" fmla="*/ 334850 w 334850"/>
              <a:gd name="connsiteY3" fmla="*/ 0 h 64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4850" h="64394">
                <a:moveTo>
                  <a:pt x="0" y="64394"/>
                </a:moveTo>
                <a:cubicBezTo>
                  <a:pt x="62248" y="44002"/>
                  <a:pt x="124496" y="23610"/>
                  <a:pt x="180304" y="12878"/>
                </a:cubicBezTo>
                <a:cubicBezTo>
                  <a:pt x="236112" y="2146"/>
                  <a:pt x="334850" y="0"/>
                  <a:pt x="334850" y="0"/>
                </a:cubicBezTo>
                <a:lnTo>
                  <a:pt x="334850" y="0"/>
                </a:lnTo>
              </a:path>
            </a:pathLst>
          </a:custGeom>
          <a:ln w="28575">
            <a:solidFill>
              <a:srgbClr val="6600FF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Straight Connector 35"/>
          <p:cNvCxnSpPr/>
          <p:nvPr/>
        </p:nvCxnSpPr>
        <p:spPr>
          <a:xfrm rot="5400000">
            <a:off x="5710979" y="6460057"/>
            <a:ext cx="153264" cy="112505"/>
          </a:xfrm>
          <a:prstGeom prst="line">
            <a:avLst/>
          </a:prstGeom>
          <a:ln w="28575">
            <a:solidFill>
              <a:srgbClr val="66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Oval 37"/>
          <p:cNvSpPr/>
          <p:nvPr/>
        </p:nvSpPr>
        <p:spPr>
          <a:xfrm>
            <a:off x="5772807" y="3189514"/>
            <a:ext cx="504497" cy="513184"/>
          </a:xfrm>
          <a:prstGeom prst="ellipse">
            <a:avLst/>
          </a:prstGeom>
          <a:noFill/>
          <a:ln w="57150">
            <a:solidFill>
              <a:srgbClr val="F90D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6109138" y="4985657"/>
            <a:ext cx="756745" cy="855306"/>
          </a:xfrm>
          <a:prstGeom prst="ellipse">
            <a:avLst/>
          </a:prstGeom>
          <a:noFill/>
          <a:ln w="57150">
            <a:solidFill>
              <a:srgbClr val="F90D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6165983" y="5528958"/>
            <a:ext cx="709448" cy="379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latin typeface="Bernard MT Condensed" pitchFamily="18" charset="0"/>
              </a:rPr>
              <a:t>GCRE</a:t>
            </a:r>
          </a:p>
        </p:txBody>
      </p:sp>
      <p:sp>
        <p:nvSpPr>
          <p:cNvPr id="43" name="Oval 42"/>
          <p:cNvSpPr/>
          <p:nvPr/>
        </p:nvSpPr>
        <p:spPr>
          <a:xfrm>
            <a:off x="7620000" y="3200400"/>
            <a:ext cx="504497" cy="685800"/>
          </a:xfrm>
          <a:prstGeom prst="ellipse">
            <a:avLst/>
          </a:prstGeom>
          <a:noFill/>
          <a:ln w="57150">
            <a:solidFill>
              <a:srgbClr val="F90D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7620000" y="5029200"/>
            <a:ext cx="504497" cy="685800"/>
          </a:xfrm>
          <a:prstGeom prst="ellipse">
            <a:avLst/>
          </a:prstGeom>
          <a:noFill/>
          <a:ln w="57150">
            <a:solidFill>
              <a:srgbClr val="F90D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6244104" y="1091484"/>
            <a:ext cx="25908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b="1" dirty="0" smtClean="0">
                <a:latin typeface="Arial Narrow" pitchFamily="34" charset="0"/>
                <a:sym typeface="Wingdings 3"/>
              </a:rPr>
              <a:t>slow process needs  hrs-days</a:t>
            </a:r>
            <a:endParaRPr lang="en-US" sz="2200" dirty="0"/>
          </a:p>
        </p:txBody>
      </p:sp>
      <p:sp>
        <p:nvSpPr>
          <p:cNvPr id="46" name="Right Brace 45"/>
          <p:cNvSpPr/>
          <p:nvPr/>
        </p:nvSpPr>
        <p:spPr>
          <a:xfrm>
            <a:off x="6248400" y="1066800"/>
            <a:ext cx="304800" cy="762000"/>
          </a:xfrm>
          <a:prstGeom prst="rightBrace">
            <a:avLst/>
          </a:prstGeom>
          <a:ln w="28575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1447800" y="2023408"/>
            <a:ext cx="27146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SzPct val="70000"/>
              <a:buBlip>
                <a:blip r:embed="rId3"/>
              </a:buBlip>
            </a:pPr>
            <a:r>
              <a:rPr lang="en-US" sz="2000" b="1" dirty="0" smtClean="0">
                <a:latin typeface="Arial Narrow" pitchFamily="34" charset="0"/>
              </a:rPr>
              <a:t>Binding &amp; Activation</a:t>
            </a:r>
          </a:p>
          <a:p>
            <a:pPr>
              <a:buSzPct val="70000"/>
              <a:buBlip>
                <a:blip r:embed="rId3"/>
              </a:buBlip>
            </a:pPr>
            <a:r>
              <a:rPr lang="en-US" sz="2000" b="1" dirty="0" smtClean="0">
                <a:latin typeface="Arial Narrow" pitchFamily="34" charset="0"/>
              </a:rPr>
              <a:t>Nuclear translocation</a:t>
            </a:r>
          </a:p>
          <a:p>
            <a:pPr>
              <a:buSzPct val="70000"/>
              <a:buBlip>
                <a:blip r:embed="rId3"/>
              </a:buBlip>
            </a:pPr>
            <a:r>
              <a:rPr lang="en-US" sz="2000" b="1" dirty="0" err="1" smtClean="0">
                <a:latin typeface="Arial Narrow" pitchFamily="34" charset="0"/>
              </a:rPr>
              <a:t>Dimerization</a:t>
            </a:r>
            <a:r>
              <a:rPr lang="en-US" sz="2000" b="1" dirty="0" smtClean="0">
                <a:latin typeface="Arial Narrow" pitchFamily="34" charset="0"/>
              </a:rPr>
              <a:t> on SRE</a:t>
            </a:r>
          </a:p>
          <a:p>
            <a:pPr>
              <a:buSzPct val="70000"/>
              <a:buBlip>
                <a:blip r:embed="rId3"/>
              </a:buBlip>
            </a:pPr>
            <a:r>
              <a:rPr lang="en-US" sz="2000" b="1" dirty="0" smtClean="0">
                <a:latin typeface="Arial Narrow" pitchFamily="34" charset="0"/>
              </a:rPr>
              <a:t>Gene Transcription</a:t>
            </a:r>
          </a:p>
          <a:p>
            <a:pPr>
              <a:buSzPct val="70000"/>
              <a:buBlip>
                <a:blip r:embed="rId3"/>
              </a:buBlip>
            </a:pPr>
            <a:r>
              <a:rPr lang="en-US" sz="2000" b="1" dirty="0" smtClean="0">
                <a:latin typeface="Arial Narrow" pitchFamily="34" charset="0"/>
              </a:rPr>
              <a:t>mRNA Translation</a:t>
            </a:r>
          </a:p>
          <a:p>
            <a:pPr>
              <a:buSzPct val="70000"/>
              <a:buBlip>
                <a:blip r:embed="rId3"/>
              </a:buBlip>
            </a:pPr>
            <a:r>
              <a:rPr lang="en-US" sz="2000" b="1" dirty="0" smtClean="0">
                <a:latin typeface="Arial Narrow" pitchFamily="34" charset="0"/>
              </a:rPr>
              <a:t>New Protein Formation</a:t>
            </a:r>
            <a:endParaRPr lang="en-US" sz="2000" b="1" dirty="0">
              <a:latin typeface="Arial Narrow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552126" y="6196884"/>
            <a:ext cx="9249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Bernard MT Condensed" pitchFamily="18" charset="0"/>
              </a:rPr>
              <a:t>mRNA</a:t>
            </a:r>
            <a:endParaRPr lang="en-US" sz="1400" dirty="0">
              <a:latin typeface="Bernard MT Condensed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019800" y="6412605"/>
            <a:ext cx="9249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Bernard MT Condensed" pitchFamily="18" charset="0"/>
              </a:rPr>
              <a:t>Protein</a:t>
            </a:r>
            <a:endParaRPr lang="en-US" sz="1400" dirty="0">
              <a:latin typeface="Bernard MT Condensed" pitchFamily="18" charset="0"/>
            </a:endParaRPr>
          </a:p>
        </p:txBody>
      </p:sp>
      <p:cxnSp>
        <p:nvCxnSpPr>
          <p:cNvPr id="53" name="Straight Arrow Connector 52"/>
          <p:cNvCxnSpPr/>
          <p:nvPr/>
        </p:nvCxnSpPr>
        <p:spPr>
          <a:xfrm rot="16200000" flipH="1">
            <a:off x="6705600" y="6172200"/>
            <a:ext cx="76200" cy="7620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rot="5400000">
            <a:off x="6705600" y="6477000"/>
            <a:ext cx="76200" cy="7620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47" grpId="0" build="p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8264</TotalTime>
  <Words>2449</Words>
  <Application>Microsoft Office PowerPoint</Application>
  <PresentationFormat>On-screen Show (4:3)</PresentationFormat>
  <Paragraphs>472</Paragraphs>
  <Slides>32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32</vt:i4>
      </vt:variant>
    </vt:vector>
  </HeadingPairs>
  <TitlesOfParts>
    <vt:vector size="34" baseType="lpstr">
      <vt:lpstr>Office Theme</vt:lpstr>
      <vt:lpstr>Flow</vt:lpstr>
      <vt:lpstr>Slide 1</vt:lpstr>
      <vt:lpstr>Slide 2</vt:lpstr>
      <vt:lpstr>Slide 3</vt:lpstr>
      <vt:lpstr>Drugs for asthma</vt:lpstr>
      <vt:lpstr>Bronchodilators</vt:lpstr>
      <vt:lpstr>Lets move further to the use of  controller medications in asthma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</vt:vector>
  </TitlesOfParts>
  <Company>KKUH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DR.OMNIA</dc:creator>
  <cp:lastModifiedBy>Ishfaq</cp:lastModifiedBy>
  <cp:revision>309</cp:revision>
  <dcterms:created xsi:type="dcterms:W3CDTF">2011-01-29T09:29:33Z</dcterms:created>
  <dcterms:modified xsi:type="dcterms:W3CDTF">2011-05-14T06:36:35Z</dcterms:modified>
</cp:coreProperties>
</file>