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304" r:id="rId2"/>
    <p:sldId id="300" r:id="rId3"/>
    <p:sldId id="305" r:id="rId4"/>
    <p:sldId id="303" r:id="rId5"/>
    <p:sldId id="301" r:id="rId6"/>
    <p:sldId id="307" r:id="rId7"/>
    <p:sldId id="327" r:id="rId8"/>
    <p:sldId id="308" r:id="rId9"/>
    <p:sldId id="310" r:id="rId10"/>
    <p:sldId id="328" r:id="rId11"/>
    <p:sldId id="315" r:id="rId12"/>
    <p:sldId id="316" r:id="rId13"/>
    <p:sldId id="317" r:id="rId14"/>
    <p:sldId id="318" r:id="rId15"/>
    <p:sldId id="325" r:id="rId16"/>
    <p:sldId id="319" r:id="rId17"/>
    <p:sldId id="320" r:id="rId18"/>
    <p:sldId id="32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2A3D7A"/>
    <a:srgbClr val="FFFF99"/>
    <a:srgbClr val="6600FF"/>
    <a:srgbClr val="66FFFF"/>
    <a:srgbClr val="0582FF"/>
    <a:srgbClr val="379BFF"/>
    <a:srgbClr val="1F4081"/>
    <a:srgbClr val="0066CC"/>
    <a:srgbClr val="000000"/>
    <a:srgbClr val="5B52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6500" autoAdjust="0"/>
  </p:normalViewPr>
  <p:slideViewPr>
    <p:cSldViewPr>
      <p:cViewPr varScale="1">
        <p:scale>
          <a:sx n="71" d="100"/>
          <a:sy n="71" d="100"/>
        </p:scale>
        <p:origin x="-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pic>
        <p:nvPicPr>
          <p:cNvPr id="5" name="Picture 7" descr="ANABNR2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9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396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966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1C228DC-1124-40F7-8F26-D6F038C6BA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0C4CB-A597-4CA4-B9D3-E76F941848E2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21E47-7ED9-4D5E-AEF2-C5103D03960D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FCF0-607D-44CB-852E-6D6E95535436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6AFE5-3B13-4EFE-8B80-3F4553C33F35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CED6-A8B0-46B7-BA5B-574E5600C7E7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E1559-1AE1-479D-A075-25EA7493A6C4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ED539-365A-48C9-AF54-4F21B7120B3D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69B8-2FDA-4069-99EF-4744161AB1D0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FA38-3898-4A3B-8001-7E93F57A83AB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C409C-93CC-47A5-B5A4-84DE34645E7B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>
                <a:alpha val="41000"/>
              </a:srgbClr>
            </a:gs>
            <a:gs pos="0">
              <a:srgbClr val="1F4081">
                <a:alpha val="28000"/>
              </a:srgbClr>
            </a:gs>
            <a:gs pos="100000">
              <a:srgbClr val="0066CC">
                <a:alpha val="37000"/>
              </a:srgbClr>
            </a:gs>
            <a:gs pos="35000">
              <a:schemeClr val="bg1"/>
            </a:gs>
            <a:gs pos="0">
              <a:schemeClr val="bg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49" name="Rectangle 25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38651" name="Rectangle 27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38652" name="Rectangle 28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1030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86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86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3" name="Picture 33" descr="anabnr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8658" name="Rectangle 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/>
          </a:p>
        </p:txBody>
      </p:sp>
      <p:sp>
        <p:nvSpPr>
          <p:cNvPr id="5386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9958B2-B9D4-4602-941A-80874D9DD8C7}" type="slidenum">
              <a:rPr lang="ar-SA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6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formation on bi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4081">
              <a:alpha val="61961"/>
            </a:srgbClr>
          </a:solidFill>
        </p:spPr>
      </p:pic>
      <p:pic>
        <p:nvPicPr>
          <p:cNvPr id="27" name="Picture 4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4038600" cy="4038600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153048" y="228600"/>
            <a:ext cx="67811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Franklin Gothic Medium" pitchFamily="34" charset="0"/>
              </a:rPr>
              <a:t>MOOD STABILIZING DRUGS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Lithium 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Lithium inhibits recycling of </a:t>
            </a:r>
            <a:r>
              <a:rPr lang="en-US" dirty="0" err="1" smtClean="0"/>
              <a:t>inisotol</a:t>
            </a:r>
            <a:r>
              <a:rPr lang="en-US" dirty="0" smtClean="0"/>
              <a:t> substrates, causing depletion of the second messenger source PIP2</a:t>
            </a:r>
          </a:p>
          <a:p>
            <a:r>
              <a:rPr lang="en-US" dirty="0" smtClean="0"/>
              <a:t> and reduce release of  IP3 and DAG.</a:t>
            </a:r>
          </a:p>
          <a:p>
            <a:r>
              <a:rPr lang="en-US" dirty="0" smtClean="0"/>
              <a:t>Lithium has however multiple mechanism of actions.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648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Completely absorbed from GIT.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Peak plasma levels within 30 minutes to 2 hours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Long plasma half-life (20 hr).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Not bound to plasma proteins.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Not metabolized in the body.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Distributed in all body fluids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Slow entry into intracellular compartment.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Has a slow onset of action (takes 3-4 days to act, so sedative drugs should be given as haloperidol I.V.).</a:t>
            </a:r>
          </a:p>
          <a:p>
            <a:pPr eaLnBrk="1" hangingPunct="1">
              <a:buNone/>
            </a:pPr>
            <a:endParaRPr lang="en-US" sz="2800" b="1" dirty="0" smtClean="0">
              <a:solidFill>
                <a:srgbClr val="1F4081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027134"/>
            <a:ext cx="2653290" cy="523220"/>
          </a:xfrm>
          <a:prstGeom prst="rect">
            <a:avLst/>
          </a:prstGeom>
          <a:solidFill>
            <a:srgbClr val="FFFECE"/>
          </a:solidFill>
          <a:ln w="28575">
            <a:solidFill>
              <a:srgbClr val="FEE49A"/>
            </a:solidFill>
          </a:ln>
        </p:spPr>
        <p:txBody>
          <a:bodyPr wrap="none">
            <a:spAutoFit/>
          </a:bodyPr>
          <a:lstStyle/>
          <a:p>
            <a:r>
              <a:rPr lang="en-US" sz="2800" b="0" dirty="0" smtClean="0">
                <a:solidFill>
                  <a:srgbClr val="A50021"/>
                </a:solidFill>
                <a:latin typeface="Bernard MT Condensed" pitchFamily="18" charset="0"/>
              </a:rPr>
              <a:t>Pharmacokinetics</a:t>
            </a:r>
          </a:p>
        </p:txBody>
      </p:sp>
      <p:pic>
        <p:nvPicPr>
          <p:cNvPr id="5" name="Picture 4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pc="-30" dirty="0" smtClean="0">
                <a:solidFill>
                  <a:srgbClr val="1F4081"/>
                </a:solidFill>
                <a:latin typeface="Arial Narrow" pitchFamily="34" charset="0"/>
              </a:rPr>
              <a:t>Excretion mostly in urine. Lithium clearance is about 20% of </a:t>
            </a:r>
            <a:r>
              <a:rPr lang="en-US" sz="2800" b="1" spc="-30" dirty="0" err="1" smtClean="0">
                <a:solidFill>
                  <a:srgbClr val="1F4081"/>
                </a:solidFill>
                <a:latin typeface="Arial Narrow" pitchFamily="34" charset="0"/>
              </a:rPr>
              <a:t>creatinine</a:t>
            </a:r>
            <a:r>
              <a:rPr lang="en-US" sz="2800" b="1" spc="-30" dirty="0" smtClean="0">
                <a:solidFill>
                  <a:srgbClr val="1F4081"/>
                </a:solidFill>
                <a:latin typeface="Arial Narrow" pitchFamily="34" charset="0"/>
              </a:rPr>
              <a:t>. Less is via, in feces, sweat, breast milk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Has a narrow therapeutic range.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Its concentration can be detected in plasma, saliva, urine.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Monitoring of plasma level is essential.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Target plasma concentration: 0.6–1.4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mEq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/L</a:t>
            </a:r>
          </a:p>
        </p:txBody>
      </p:sp>
      <p:sp>
        <p:nvSpPr>
          <p:cNvPr id="4" name="Rectangle 3"/>
          <p:cNvSpPr/>
          <p:nvPr/>
        </p:nvSpPr>
        <p:spPr>
          <a:xfrm>
            <a:off x="6248400" y="304800"/>
            <a:ext cx="2542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Tempus Sans ITC" pitchFamily="82" charset="0"/>
              </a:rPr>
              <a:t>Pharmacokinetics</a:t>
            </a:r>
            <a:endParaRPr lang="en-US" dirty="0">
              <a:latin typeface="Tempus Sans ITC" pitchFamily="82" charset="0"/>
            </a:endParaRPr>
          </a:p>
        </p:txBody>
      </p:sp>
      <p:pic>
        <p:nvPicPr>
          <p:cNvPr id="6" name="Picture 5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495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733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Treatment of bipolar affective disorders.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Prophylactic of manic-depressive disorders.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Schizoaffective disorders.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Acute mania.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Aggressive behavior in children.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Premenstrual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dysphoria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Leucopenia </a:t>
            </a:r>
            <a:r>
              <a:rPr lang="en-US" sz="2400" b="1" i="1" dirty="0" smtClean="0">
                <a:solidFill>
                  <a:srgbClr val="1F4081"/>
                </a:solidFill>
                <a:latin typeface="Arial Narrow" pitchFamily="34" charset="0"/>
              </a:rPr>
              <a:t>[ make use of ADRs inducing </a:t>
            </a:r>
            <a:r>
              <a:rPr lang="en-US" sz="2400" b="1" i="1" dirty="0" err="1" smtClean="0">
                <a:solidFill>
                  <a:srgbClr val="1F4081"/>
                </a:solidFill>
                <a:latin typeface="Arial Narrow" pitchFamily="34" charset="0"/>
              </a:rPr>
              <a:t>leukocytosis</a:t>
            </a:r>
            <a:r>
              <a:rPr lang="en-US" sz="2400" b="1" i="1" dirty="0" smtClean="0">
                <a:solidFill>
                  <a:srgbClr val="1F4081"/>
                </a:solidFill>
                <a:latin typeface="Arial Narrow" pitchFamily="34" charset="0"/>
              </a:rPr>
              <a:t> ]</a:t>
            </a:r>
            <a:endParaRPr lang="en-US" sz="2800" b="1" i="1" dirty="0" smtClean="0">
              <a:solidFill>
                <a:srgbClr val="1F4081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361160"/>
            <a:ext cx="1976823" cy="523220"/>
          </a:xfrm>
          <a:prstGeom prst="rect">
            <a:avLst/>
          </a:prstGeom>
          <a:solidFill>
            <a:srgbClr val="FFFECE"/>
          </a:solidFill>
          <a:ln w="28575">
            <a:solidFill>
              <a:srgbClr val="FEE49A"/>
            </a:solidFill>
          </a:ln>
        </p:spPr>
        <p:txBody>
          <a:bodyPr wrap="none">
            <a:spAutoFit/>
          </a:bodyPr>
          <a:lstStyle/>
          <a:p>
            <a:r>
              <a:rPr lang="en-US" sz="2800" b="0" dirty="0" smtClean="0">
                <a:solidFill>
                  <a:srgbClr val="A50021"/>
                </a:solidFill>
                <a:latin typeface="Bernard MT Condensed" pitchFamily="18" charset="0"/>
              </a:rPr>
              <a:t>CLINICAL USES</a:t>
            </a:r>
          </a:p>
        </p:txBody>
      </p:sp>
      <p:pic>
        <p:nvPicPr>
          <p:cNvPr id="5" name="Picture 4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5715000"/>
          </a:xfrm>
        </p:spPr>
        <p:txBody>
          <a:bodyPr/>
          <a:lstStyle/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Neurologic effects mainly tremors.</a:t>
            </a:r>
          </a:p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Psychotic effect as mental confusion.</a:t>
            </a:r>
          </a:p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Renal effects:</a:t>
            </a:r>
          </a:p>
          <a:p>
            <a:pPr marL="685800" lvl="3" eaLnBrk="1" hangingPunct="1">
              <a:lnSpc>
                <a:spcPts val="3000"/>
              </a:lnSpc>
              <a:spcBef>
                <a:spcPts val="0"/>
              </a:spcBef>
              <a:buClr>
                <a:srgbClr val="1F4081"/>
              </a:buClr>
              <a:buFont typeface="Wingdings" pitchFamily="2" charset="2"/>
              <a:buChar char="Ø"/>
            </a:pPr>
            <a:r>
              <a:rPr lang="en-US" sz="2600" b="1" i="1" dirty="0" err="1" smtClean="0">
                <a:solidFill>
                  <a:srgbClr val="1F4081"/>
                </a:solidFill>
                <a:latin typeface="Arial Narrow" pitchFamily="34" charset="0"/>
              </a:rPr>
              <a:t>Polydipsia</a:t>
            </a: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 &amp; </a:t>
            </a:r>
            <a:r>
              <a:rPr lang="en-US" sz="2600" b="1" i="1" dirty="0" err="1" smtClean="0">
                <a:solidFill>
                  <a:srgbClr val="1F4081"/>
                </a:solidFill>
                <a:latin typeface="Arial Narrow" pitchFamily="34" charset="0"/>
              </a:rPr>
              <a:t>polyuria</a:t>
            </a: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 (diabetes </a:t>
            </a:r>
            <a:r>
              <a:rPr lang="en-US" sz="2600" b="1" i="1" dirty="0" err="1" smtClean="0">
                <a:solidFill>
                  <a:srgbClr val="1F4081"/>
                </a:solidFill>
                <a:latin typeface="Arial Narrow" pitchFamily="34" charset="0"/>
              </a:rPr>
              <a:t>insipidus</a:t>
            </a: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) .</a:t>
            </a:r>
          </a:p>
          <a:p>
            <a:pPr marL="685800" lvl="3" eaLnBrk="1" hangingPunct="1">
              <a:lnSpc>
                <a:spcPts val="3000"/>
              </a:lnSpc>
              <a:spcBef>
                <a:spcPts val="0"/>
              </a:spcBef>
              <a:buClr>
                <a:srgbClr val="1F4081"/>
              </a:buClr>
              <a:buFont typeface="Wingdings" pitchFamily="2" charset="2"/>
              <a:buChar char="Ø"/>
            </a:pP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Prolonged use cause chronic interstitial nephritis, </a:t>
            </a:r>
            <a:b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</a:br>
            <a:r>
              <a:rPr lang="en-US" sz="2600" b="1" i="1" dirty="0" err="1" smtClean="0">
                <a:solidFill>
                  <a:srgbClr val="1F4081"/>
                </a:solidFill>
                <a:latin typeface="Arial Narrow" pitchFamily="34" charset="0"/>
              </a:rPr>
              <a:t>nephrotic</a:t>
            </a: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 syndrome.</a:t>
            </a:r>
          </a:p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Edema,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Hypernatremia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, Increase body weight.</a:t>
            </a:r>
          </a:p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Disturbance in thyroid function (&gt;hypothyroidism)</a:t>
            </a:r>
          </a:p>
          <a:p>
            <a:pPr lvl="0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Cardiac effects:</a:t>
            </a:r>
          </a:p>
          <a:p>
            <a:pPr marL="365760" lvl="1" indent="0">
              <a:lnSpc>
                <a:spcPts val="2700"/>
              </a:lnSpc>
              <a:spcBef>
                <a:spcPts val="0"/>
              </a:spcBef>
              <a:buClr>
                <a:srgbClr val="1F4081"/>
              </a:buClr>
              <a:buFont typeface="Wingdings" pitchFamily="2" charset="2"/>
              <a:buChar char="Ø"/>
            </a:pP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 </a:t>
            </a:r>
            <a:r>
              <a:rPr lang="en-US" sz="2600" b="1" i="1" dirty="0" err="1" smtClean="0">
                <a:solidFill>
                  <a:srgbClr val="1F4081"/>
                </a:solidFill>
                <a:latin typeface="Arial Narrow" pitchFamily="34" charset="0"/>
              </a:rPr>
              <a:t>Bradycardia</a:t>
            </a: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-tachycardia (“sick sinus”) syndrome </a:t>
            </a:r>
          </a:p>
          <a:p>
            <a:pPr marL="365760" lvl="1" indent="0">
              <a:lnSpc>
                <a:spcPts val="2700"/>
              </a:lnSpc>
              <a:spcBef>
                <a:spcPts val="0"/>
              </a:spcBef>
              <a:buClr>
                <a:srgbClr val="1F4081"/>
              </a:buClr>
              <a:buFont typeface="Wingdings" pitchFamily="2" charset="2"/>
              <a:buChar char="Ø"/>
            </a:pPr>
            <a:r>
              <a:rPr lang="en-US" sz="2600" b="1" i="1" dirty="0" smtClean="0">
                <a:solidFill>
                  <a:srgbClr val="1F4081"/>
                </a:solidFill>
                <a:latin typeface="Arial Narrow" pitchFamily="34" charset="0"/>
              </a:rPr>
              <a:t> T wave flattening in ECG.</a:t>
            </a:r>
          </a:p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Transient acne eruption &amp;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folliculitis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.</a:t>
            </a:r>
          </a:p>
          <a:p>
            <a:pPr marL="0" lv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Leucocytosis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.</a:t>
            </a:r>
          </a:p>
          <a:p>
            <a:pPr marL="0" lvl="0" eaLnBrk="1" hangingPunct="1">
              <a:lnSpc>
                <a:spcPts val="3000"/>
              </a:lnSpc>
              <a:spcBef>
                <a:spcPts val="0"/>
              </a:spcBef>
            </a:pP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Teratogenic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effects.</a:t>
            </a:r>
          </a:p>
          <a:p>
            <a:pPr marL="0" lvl="1">
              <a:lnSpc>
                <a:spcPts val="3000"/>
              </a:lnSpc>
              <a:spcBef>
                <a:spcPts val="0"/>
              </a:spcBef>
              <a:buClr>
                <a:srgbClr val="1F4081"/>
              </a:buClr>
              <a:buNone/>
            </a:pPr>
            <a:endParaRPr lang="en-US" sz="2600" b="1" i="1" dirty="0" smtClean="0">
              <a:solidFill>
                <a:srgbClr val="1F4081"/>
              </a:solidFill>
              <a:latin typeface="Arial Narrow" pitchFamily="34" charset="0"/>
            </a:endParaRPr>
          </a:p>
          <a:p>
            <a:pPr marL="0" eaLnBrk="1" hangingPunct="1">
              <a:lnSpc>
                <a:spcPts val="3000"/>
              </a:lnSpc>
              <a:spcBef>
                <a:spcPts val="0"/>
              </a:spcBef>
            </a:pPr>
            <a:endParaRPr lang="en-US" b="1" dirty="0" smtClean="0">
              <a:solidFill>
                <a:srgbClr val="1F4081"/>
              </a:solidFill>
              <a:latin typeface="Arial Narrow" pitchFamily="34" charset="0"/>
              <a:ea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81000"/>
            <a:ext cx="2563522" cy="523220"/>
          </a:xfrm>
          <a:prstGeom prst="rect">
            <a:avLst/>
          </a:prstGeom>
          <a:solidFill>
            <a:srgbClr val="FFFECE"/>
          </a:solidFill>
          <a:ln>
            <a:solidFill>
              <a:srgbClr val="FEE49A"/>
            </a:solidFill>
          </a:ln>
        </p:spPr>
        <p:txBody>
          <a:bodyPr wrap="none">
            <a:spAutoFit/>
          </a:bodyPr>
          <a:lstStyle/>
          <a:p>
            <a:r>
              <a:rPr lang="en-US" sz="2800" b="0" dirty="0" smtClean="0">
                <a:solidFill>
                  <a:srgbClr val="A50021"/>
                </a:solidFill>
                <a:latin typeface="Bernard MT Condensed" pitchFamily="18" charset="0"/>
              </a:rPr>
              <a:t>ADVERSE EFFECTS </a:t>
            </a:r>
          </a:p>
        </p:txBody>
      </p:sp>
      <p:pic>
        <p:nvPicPr>
          <p:cNvPr id="6" name="Picture 5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.medscape.com/article/591/014/591014-fig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2766" b="11111"/>
          <a:stretch>
            <a:fillRect/>
          </a:stretch>
        </p:blipFill>
        <p:spPr bwMode="auto">
          <a:xfrm>
            <a:off x="152400" y="838200"/>
            <a:ext cx="4191000" cy="5486400"/>
          </a:xfrm>
          <a:prstGeom prst="rect">
            <a:avLst/>
          </a:prstGeom>
          <a:noFill/>
        </p:spPr>
      </p:pic>
      <p:pic>
        <p:nvPicPr>
          <p:cNvPr id="5" name="Picture 2" descr="http://img.medscape.com/article/591/014/591014-fig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448" b="10811"/>
          <a:stretch>
            <a:fillRect/>
          </a:stretch>
        </p:blipFill>
        <p:spPr bwMode="auto">
          <a:xfrm>
            <a:off x="4876800" y="838200"/>
            <a:ext cx="411480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81000" y="228600"/>
            <a:ext cx="8458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</a:rPr>
              <a:t>How 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</a:rPr>
              <a:t>(GSK-3) by lithium 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 can lead to ADRs in kidney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 bwMode="auto">
          <a:xfrm>
            <a:off x="4876800" y="3810000"/>
            <a:ext cx="762000" cy="381000"/>
          </a:xfrm>
          <a:prstGeom prst="ellipse">
            <a:avLst/>
          </a:prstGeom>
          <a:solidFill>
            <a:srgbClr val="FFFF99"/>
          </a:solidFill>
          <a:ln w="2857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itchFamily="18" charset="0"/>
              </a:rPr>
              <a:t>Li</a:t>
            </a:r>
            <a:r>
              <a:rPr kumimoji="1" lang="en-US" sz="1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itchFamily="18" charset="0"/>
              </a:rPr>
              <a:t>+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6350696" y="3796430"/>
            <a:ext cx="762000" cy="381000"/>
          </a:xfrm>
          <a:prstGeom prst="ellipse">
            <a:avLst/>
          </a:prstGeom>
          <a:solidFill>
            <a:srgbClr val="FFFF99"/>
          </a:solidFill>
          <a:ln w="2857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itchFamily="18" charset="0"/>
              </a:rPr>
              <a:t>Li</a:t>
            </a:r>
            <a:r>
              <a:rPr kumimoji="1" lang="en-US" sz="1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itchFamily="18" charset="0"/>
              </a:rPr>
              <a:t>+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312074" y="2895600"/>
            <a:ext cx="685800" cy="368474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0"/>
            <a:ext cx="2574744" cy="523220"/>
          </a:xfrm>
          <a:solidFill>
            <a:srgbClr val="FFFECE"/>
          </a:solidFill>
          <a:ln>
            <a:solidFill>
              <a:srgbClr val="FEE49A"/>
            </a:solidFill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US" sz="2800" kern="1200" dirty="0" smtClean="0">
                <a:solidFill>
                  <a:srgbClr val="A50021"/>
                </a:solidFill>
                <a:latin typeface="Bernard MT Condensed" pitchFamily="18" charset="0"/>
                <a:ea typeface="+mn-ea"/>
                <a:cs typeface="Times New Roman" pitchFamily="18" charset="0"/>
              </a:rPr>
              <a:t>Drug Interactions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610600" cy="1981200"/>
          </a:xfrm>
        </p:spPr>
        <p:txBody>
          <a:bodyPr/>
          <a:lstStyle/>
          <a:p>
            <a:pPr marL="182880" indent="-9144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Diuretics e.g.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thiazides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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25% renal clearance of Li </a:t>
            </a:r>
          </a:p>
          <a:p>
            <a:pPr marL="182880" indent="-9144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NSAIDs decrease renal clearance of lithium.</a:t>
            </a:r>
          </a:p>
          <a:p>
            <a:pPr marL="182880" indent="-9144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Antipsychotic drugs mainly typical drugs causing severe </a:t>
            </a:r>
            <a:b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</a:b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extrapyramidal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adverse effects.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4160580"/>
            <a:ext cx="8610600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91440" eaLnBrk="1" hangingPunct="1">
              <a:lnSpc>
                <a:spcPts val="3100"/>
              </a:lnSpc>
              <a:spcBef>
                <a:spcPts val="0"/>
              </a:spcBef>
            </a:pP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</a:rPr>
              <a:t>		Pregnancy 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  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</a:rPr>
              <a:t>plasma level of lithium</a:t>
            </a:r>
          </a:p>
          <a:p>
            <a:pPr marL="182880" indent="-91440" eaLnBrk="1" hangingPunct="1">
              <a:lnSpc>
                <a:spcPts val="3100"/>
              </a:lnSpc>
              <a:spcBef>
                <a:spcPts val="0"/>
              </a:spcBef>
            </a:pP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</a:rPr>
              <a:t>		Post partum 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</a:rPr>
              <a:t> 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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</a:rPr>
              <a:t>plasma level of lithium suddenly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57400" y="5302250"/>
            <a:ext cx="70866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ts val="3100"/>
              </a:lnSpc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SzPct val="75000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Breast milk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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1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/</a:t>
            </a:r>
            <a:r>
              <a:rPr kumimoji="0" lang="en-US" sz="28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3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 – ½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concentration of serum .</a:t>
            </a:r>
          </a:p>
          <a:p>
            <a:pPr marR="0" lvl="0" algn="l" defTabSz="914400" rtl="0" eaLnBrk="1" fontAlgn="base" latinLnBrk="0" hangingPunct="1">
              <a:lnSpc>
                <a:spcPts val="3100"/>
              </a:lnSpc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SzPct val="75000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If toxicity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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cyanosis, poor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suckling &amp;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hepato-megaly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186390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A50021"/>
                </a:solidFill>
                <a:latin typeface="Bernard MT Condensed" pitchFamily="18" charset="0"/>
              </a:rPr>
              <a:t>PREGNANCY </a:t>
            </a:r>
            <a:endParaRPr lang="en-US" b="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322518"/>
            <a:ext cx="1388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b="0" kern="0" dirty="0" smtClean="0">
                <a:solidFill>
                  <a:srgbClr val="A50021"/>
                </a:solidFill>
                <a:latin typeface="Bernard MT Condensed" pitchFamily="18" charset="0"/>
              </a:rPr>
              <a:t>NEWBORN </a:t>
            </a:r>
            <a:endParaRPr lang="en-US" b="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pic>
        <p:nvPicPr>
          <p:cNvPr id="8" name="Picture 7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134380"/>
            <a:ext cx="7772400" cy="2362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Toxicity develops when given in the following cases :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Renal dysfunction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Postpartum 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Dehydation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or low salt diet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1F4081"/>
                </a:solidFill>
                <a:latin typeface="Arial Narrow" pitchFamily="34" charset="0"/>
              </a:rPr>
              <a:t>Concomittent</a:t>
            </a:r>
            <a:r>
              <a:rPr lang="en-US" sz="2800" b="1" dirty="0" smtClean="0">
                <a:solidFill>
                  <a:srgbClr val="1F4081"/>
                </a:solidFill>
                <a:latin typeface="Arial Narrow" pitchFamily="34" charset="0"/>
              </a:rPr>
              <a:t> drugs; diuretics, NSAIDs…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sz="2800" b="1" dirty="0" smtClean="0">
              <a:solidFill>
                <a:srgbClr val="1F4081"/>
              </a:solidFill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457980"/>
            <a:ext cx="2359236" cy="523220"/>
          </a:xfrm>
          <a:prstGeom prst="rect">
            <a:avLst/>
          </a:prstGeom>
          <a:solidFill>
            <a:srgbClr val="FFFECE"/>
          </a:solidFill>
          <a:ln w="9525">
            <a:solidFill>
              <a:srgbClr val="FEE49A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0" dirty="0" smtClean="0">
                <a:solidFill>
                  <a:srgbClr val="A50021"/>
                </a:solidFill>
                <a:latin typeface="Bernard MT Condensed" pitchFamily="18" charset="0"/>
              </a:rPr>
              <a:t>Lithium Toxicity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14378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Therapeutic over dose is more common than accidental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Values over 2 </a:t>
            </a:r>
            <a:r>
              <a:rPr lang="en-US" sz="2800" dirty="0" err="1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mEq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/L 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  <a:sym typeface="Wingdings 3"/>
              </a:rPr>
              <a:t>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 considered as 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  <a:sym typeface="Wingdings 3"/>
              </a:rPr>
              <a:t> 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likely toxicity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5496580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ts val="0"/>
              </a:spcBef>
            </a:pP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</a:rPr>
              <a:t>Treatment of toxicity </a:t>
            </a:r>
            <a:r>
              <a:rPr lang="en-US" sz="2800" spc="-4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800" dirty="0" smtClean="0">
                <a:solidFill>
                  <a:srgbClr val="1F4081"/>
                </a:solidFill>
                <a:latin typeface="Arial Narrow" pitchFamily="34" charset="0"/>
              </a:rPr>
              <a:t>Peritoneal or </a:t>
            </a:r>
            <a:r>
              <a:rPr lang="en-US" sz="2800" dirty="0" err="1" smtClean="0">
                <a:solidFill>
                  <a:srgbClr val="1F4081"/>
                </a:solidFill>
                <a:latin typeface="Arial Narrow" pitchFamily="34" charset="0"/>
              </a:rPr>
              <a:t>Hemodialysis</a:t>
            </a:r>
            <a:endParaRPr lang="en-US" sz="2800" dirty="0" smtClean="0">
              <a:solidFill>
                <a:srgbClr val="1F4081"/>
              </a:solidFill>
              <a:latin typeface="Arial Narrow" pitchFamily="34" charset="0"/>
            </a:endParaRPr>
          </a:p>
        </p:txBody>
      </p:sp>
      <p:pic>
        <p:nvPicPr>
          <p:cNvPr id="9" name="Picture 8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.ehow.co.uk/images/a05/6c/8h/bipolar-depression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438400"/>
            <a:ext cx="4819650" cy="3209925"/>
          </a:xfrm>
          <a:prstGeom prst="rect">
            <a:avLst/>
          </a:prstGeom>
          <a:noFill/>
        </p:spPr>
      </p:pic>
      <p:pic>
        <p:nvPicPr>
          <p:cNvPr id="27" name="Picture 4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914400"/>
            <a:ext cx="2743200" cy="2743200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153048" y="488381"/>
            <a:ext cx="67811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Franklin Gothic Medium" pitchFamily="34" charset="0"/>
              </a:rPr>
              <a:t>MOOD STABILIZING DRUGS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4876800"/>
            <a:ext cx="45993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nch Script MT" pitchFamily="66" charset="0"/>
              </a:rPr>
              <a:t>GOOD LUCK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enc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formation on bi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4081">
              <a:alpha val="61961"/>
            </a:srgbClr>
          </a:solidFill>
        </p:spPr>
      </p:pic>
      <p:sp>
        <p:nvSpPr>
          <p:cNvPr id="28" name="Rectangle 27"/>
          <p:cNvSpPr/>
          <p:nvPr/>
        </p:nvSpPr>
        <p:spPr>
          <a:xfrm>
            <a:off x="381648" y="228600"/>
            <a:ext cx="67811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Franklin Gothic Medium" pitchFamily="34" charset="0"/>
              </a:rPr>
              <a:t>MOOD STABILIZING DRUGS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8474" y="1981200"/>
            <a:ext cx="8763000" cy="2400657"/>
          </a:xfrm>
          <a:prstGeom prst="rect">
            <a:avLst/>
          </a:prstGeom>
          <a:solidFill>
            <a:srgbClr val="2A3D7A">
              <a:alpha val="78824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74320">
              <a:lnSpc>
                <a:spcPts val="3000"/>
              </a:lnSpc>
            </a:pPr>
            <a:r>
              <a:rPr lang="en-US" sz="2400" b="0" u="heavy" dirty="0" smtClean="0">
                <a:solidFill>
                  <a:schemeClr val="bg1"/>
                </a:solidFill>
                <a:uFill>
                  <a:solidFill>
                    <a:srgbClr val="66FFFF"/>
                  </a:solidFill>
                </a:uFill>
                <a:latin typeface="Bernard MT Condensed" pitchFamily="18" charset="0"/>
              </a:rPr>
              <a:t>By the end of this lecture you will be able to:</a:t>
            </a:r>
            <a:endParaRPr lang="en-US" sz="2400" b="0" u="heavy" dirty="0">
              <a:solidFill>
                <a:schemeClr val="bg1"/>
              </a:solidFill>
              <a:uFill>
                <a:solidFill>
                  <a:srgbClr val="66FFFF"/>
                </a:solidFill>
              </a:uFill>
              <a:latin typeface="Bernard MT Condensed" pitchFamily="18" charset="0"/>
            </a:endParaRPr>
          </a:p>
          <a:p>
            <a:pPr indent="-274320">
              <a:lnSpc>
                <a:spcPts val="3000"/>
              </a:lnSpc>
              <a:buBlip>
                <a:blip r:embed="rId3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Recognize the possible causes in mood swing in bipolar depression </a:t>
            </a:r>
          </a:p>
          <a:p>
            <a:pPr indent="-274320">
              <a:lnSpc>
                <a:spcPts val="3000"/>
              </a:lnSpc>
              <a:buBlip>
                <a:blip r:embed="rId3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Classify mood stabilizing drugs</a:t>
            </a:r>
          </a:p>
          <a:p>
            <a:pPr indent="-274320">
              <a:lnSpc>
                <a:spcPts val="3000"/>
              </a:lnSpc>
              <a:buBlip>
                <a:blip r:embed="rId3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Focus on the mechanism of action of lithium as a mood stabilizer</a:t>
            </a:r>
          </a:p>
          <a:p>
            <a:pPr indent="-274320">
              <a:lnSpc>
                <a:spcPts val="3000"/>
              </a:lnSpc>
              <a:buBlip>
                <a:blip r:embed="rId3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Expand on its pharmacological actions, kinetics, indications,  side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effects, contraindications &amp; toxicity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622" y="1143000"/>
            <a:ext cx="832279" cy="58477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>
                  <a:solidFill>
                    <a:srgbClr val="FA00FA"/>
                  </a:solidFill>
                  <a:prstDash val="solid"/>
                </a:ln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ernard MT Condensed" pitchFamily="18" charset="0"/>
              </a:rPr>
              <a:t>ILOs</a:t>
            </a:r>
            <a:endParaRPr lang="en-US" sz="3200" b="1" cap="none" spc="0" dirty="0">
              <a:ln>
                <a:solidFill>
                  <a:srgbClr val="FA00FA"/>
                </a:solidFill>
                <a:prstDash val="solid"/>
              </a:ln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27" name="Picture 4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0386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152400" y="2743200"/>
            <a:ext cx="2667000" cy="457200"/>
          </a:xfrm>
          <a:prstGeom prst="rect">
            <a:avLst/>
          </a:prstGeom>
          <a:solidFill>
            <a:srgbClr val="1E2B56">
              <a:alpha val="81176"/>
            </a:srgbClr>
          </a:solidFill>
          <a:ln w="9525" cap="flat" cmpd="sng" algn="ctr">
            <a:solidFill>
              <a:srgbClr val="1F408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information on bi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4081">
              <a:alpha val="61961"/>
            </a:srgbClr>
          </a:solidFill>
        </p:spPr>
      </p:pic>
      <p:sp>
        <p:nvSpPr>
          <p:cNvPr id="2" name="Rectangle 1"/>
          <p:cNvSpPr/>
          <p:nvPr/>
        </p:nvSpPr>
        <p:spPr>
          <a:xfrm>
            <a:off x="2667000" y="304800"/>
            <a:ext cx="6248400" cy="1569660"/>
          </a:xfrm>
          <a:prstGeom prst="rect">
            <a:avLst/>
          </a:prstGeom>
          <a:solidFill>
            <a:srgbClr val="1E2B56">
              <a:alpha val="61176"/>
            </a:srgb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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Is a psychiatric medication used for treatment of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mood disorders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characterized by intense &amp; sustained mood shifts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typically in bipolar depression</a:t>
            </a:r>
            <a:endParaRPr lang="en-US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651" y="300335"/>
            <a:ext cx="2517549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50800" dir="5400000" algn="ctr" rotWithShape="0">
              <a:srgbClr val="379BFF"/>
            </a:outerShdw>
          </a:effectLst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379BFF"/>
                </a:solidFill>
                <a:latin typeface="Bernard MT Condensed" pitchFamily="18" charset="0"/>
              </a:rPr>
              <a:t>A MOOD STABILIZER </a:t>
            </a:r>
            <a:endParaRPr lang="en-US" b="0" dirty="0">
              <a:solidFill>
                <a:srgbClr val="379BFF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30740"/>
            <a:ext cx="297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Arial Narrow" pitchFamily="34" charset="0"/>
              </a:rPr>
              <a:t>i.e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.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Suppress Swings between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0" dirty="0" smtClean="0">
                <a:solidFill>
                  <a:schemeClr val="bg1"/>
                </a:solidFill>
                <a:latin typeface="Bernard MT Condensed" pitchFamily="18" charset="0"/>
              </a:rPr>
              <a:t>MANIA &amp; DEPRESSION</a:t>
            </a:r>
            <a:endParaRPr lang="en-US" b="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592" y="3352800"/>
            <a:ext cx="4741608" cy="400110"/>
          </a:xfrm>
          <a:prstGeom prst="rect">
            <a:avLst/>
          </a:prstGeom>
          <a:solidFill>
            <a:srgbClr val="1F4081">
              <a:alpha val="61961"/>
            </a:srgbClr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= Elevated energy levels, moods &amp;  cognition</a:t>
            </a:r>
            <a:endParaRPr lang="en-US" sz="2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2743200"/>
            <a:ext cx="4817515" cy="400110"/>
          </a:xfrm>
          <a:prstGeom prst="rect">
            <a:avLst/>
          </a:prstGeom>
          <a:solidFill>
            <a:srgbClr val="1F4081">
              <a:alpha val="61961"/>
            </a:srgbClr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= depressed energy levels, moods &amp; cognition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924425" y="3286432"/>
            <a:ext cx="4067175" cy="2750844"/>
            <a:chOff x="4924425" y="3286432"/>
            <a:chExt cx="4067175" cy="2750844"/>
          </a:xfrm>
        </p:grpSpPr>
        <p:pic>
          <p:nvPicPr>
            <p:cNvPr id="1026" name="Picture 2" descr="C:\Documents and Settings\DR.OMNIA\My Documents\My Pictures\man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442"/>
            <a:stretch>
              <a:fillRect/>
            </a:stretch>
          </p:blipFill>
          <p:spPr bwMode="auto">
            <a:xfrm>
              <a:off x="4924425" y="3286432"/>
              <a:ext cx="4067175" cy="2750844"/>
            </a:xfrm>
            <a:prstGeom prst="rect">
              <a:avLst/>
            </a:prstGeom>
            <a:solidFill>
              <a:schemeClr val="accent5"/>
            </a:solidFill>
            <a:effectLst>
              <a:softEdge rad="63500"/>
            </a:effectLst>
          </p:spPr>
        </p:pic>
        <p:cxnSp>
          <p:nvCxnSpPr>
            <p:cNvPr id="15" name="Straight Connector 14"/>
            <p:cNvCxnSpPr/>
            <p:nvPr/>
          </p:nvCxnSpPr>
          <p:spPr bwMode="auto">
            <a:xfrm>
              <a:off x="5715000" y="4591664"/>
              <a:ext cx="31242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79BF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Rectangle 15"/>
          <p:cNvSpPr/>
          <p:nvPr/>
        </p:nvSpPr>
        <p:spPr>
          <a:xfrm>
            <a:off x="228600" y="4343400"/>
            <a:ext cx="4419600" cy="400110"/>
          </a:xfrm>
          <a:prstGeom prst="rect">
            <a:avLst/>
          </a:prstGeom>
          <a:solidFill>
            <a:srgbClr val="1E2B56">
              <a:alpha val="61176"/>
            </a:srgbClr>
          </a:solidFill>
          <a:ln w="28575">
            <a:noFill/>
          </a:ln>
        </p:spPr>
        <p:txBody>
          <a:bodyPr vert="horz"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Separated by periods of "normal“ mood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19200" y="5638800"/>
            <a:ext cx="267413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50800" dir="5400000" algn="ctr" rotWithShape="0">
              <a:srgbClr val="379BFF"/>
            </a:outerShdw>
          </a:effectLst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379BFF"/>
                </a:solidFill>
                <a:latin typeface="Bernard MT Condensed" pitchFamily="18" charset="0"/>
              </a:rPr>
              <a:t>BIPOLAR DEPRESSION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4572000" y="4343400"/>
            <a:ext cx="304800" cy="381000"/>
          </a:xfrm>
          <a:prstGeom prst="rightArrow">
            <a:avLst>
              <a:gd name="adj1" fmla="val 38940"/>
              <a:gd name="adj2" fmla="val 79800"/>
            </a:avLst>
          </a:prstGeom>
          <a:solidFill>
            <a:schemeClr val="bg1"/>
          </a:solidFill>
          <a:ln w="28575" cap="flat" cmpd="sng" algn="ctr">
            <a:solidFill>
              <a:srgbClr val="379B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7696200" y="2743200"/>
            <a:ext cx="304800" cy="381000"/>
          </a:xfrm>
          <a:prstGeom prst="rightArrow">
            <a:avLst>
              <a:gd name="adj1" fmla="val 38940"/>
              <a:gd name="adj2" fmla="val 79800"/>
            </a:avLst>
          </a:prstGeom>
          <a:solidFill>
            <a:schemeClr val="bg1"/>
          </a:solidFill>
          <a:ln w="28575" cap="flat" cmpd="sng" algn="ctr">
            <a:solidFill>
              <a:srgbClr val="379B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4876800" y="3352800"/>
            <a:ext cx="304800" cy="381000"/>
          </a:xfrm>
          <a:prstGeom prst="rightArrow">
            <a:avLst>
              <a:gd name="adj1" fmla="val 38940"/>
              <a:gd name="adj2" fmla="val 79800"/>
            </a:avLst>
          </a:prstGeom>
          <a:solidFill>
            <a:schemeClr val="bg1"/>
          </a:solidFill>
          <a:ln w="28575" cap="flat" cmpd="sng" algn="ctr">
            <a:solidFill>
              <a:srgbClr val="379B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formation on bi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4081">
              <a:alpha val="61961"/>
            </a:srgbClr>
          </a:solidFill>
        </p:spPr>
      </p:pic>
      <p:sp>
        <p:nvSpPr>
          <p:cNvPr id="5" name="Rectangle 4"/>
          <p:cNvSpPr/>
          <p:nvPr/>
        </p:nvSpPr>
        <p:spPr>
          <a:xfrm>
            <a:off x="762000" y="0"/>
            <a:ext cx="77604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itannic Bold" pitchFamily="34" charset="0"/>
              </a:rPr>
              <a:t>BIPOLAR DEPRESSION [BP]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04" y="843420"/>
            <a:ext cx="8458200" cy="1200329"/>
          </a:xfrm>
          <a:prstGeom prst="rect">
            <a:avLst/>
          </a:prstGeom>
          <a:solidFill>
            <a:srgbClr val="1E2B56">
              <a:alpha val="65098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pc="30" dirty="0" smtClean="0">
                <a:solidFill>
                  <a:schemeClr val="bg1"/>
                </a:solidFill>
                <a:latin typeface="Arial Narrow" pitchFamily="34" charset="0"/>
              </a:rPr>
              <a:t>An affective health disorder, characterized by cycling </a:t>
            </a:r>
            <a:r>
              <a:rPr lang="en-US" spc="-40" dirty="0" smtClean="0">
                <a:solidFill>
                  <a:schemeClr val="bg1"/>
                </a:solidFill>
                <a:latin typeface="Arial Narrow" pitchFamily="34" charset="0"/>
              </a:rPr>
              <a:t>from depression to mania [hypomania] and back again over time; so there are switch in  person’s mood, energy levels and ability to function</a:t>
            </a:r>
          </a:p>
        </p:txBody>
      </p:sp>
      <p:pic>
        <p:nvPicPr>
          <p:cNvPr id="7" name="Picture 2" descr="Degrees of Bipola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193" y="2133600"/>
            <a:ext cx="4945607" cy="2971800"/>
          </a:xfrm>
          <a:prstGeom prst="rect">
            <a:avLst/>
          </a:prstGeom>
          <a:solidFill>
            <a:schemeClr val="accent5"/>
          </a:solidFill>
        </p:spPr>
      </p:pic>
      <p:cxnSp>
        <p:nvCxnSpPr>
          <p:cNvPr id="9" name="Straight Connector 8"/>
          <p:cNvCxnSpPr/>
          <p:nvPr/>
        </p:nvCxnSpPr>
        <p:spPr bwMode="auto">
          <a:xfrm>
            <a:off x="6679504" y="1282874"/>
            <a:ext cx="762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79B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400800" y="2133600"/>
            <a:ext cx="1143000" cy="461665"/>
          </a:xfrm>
          <a:prstGeom prst="rect">
            <a:avLst/>
          </a:prstGeom>
          <a:solidFill>
            <a:srgbClr val="1F4081">
              <a:alpha val="56863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  <a:latin typeface="Bernard MT Condensed" pitchFamily="18" charset="0"/>
              </a:rPr>
              <a:t>CYCLING</a:t>
            </a:r>
            <a:endParaRPr lang="en-US" b="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00800" y="2647336"/>
            <a:ext cx="838200" cy="430887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379BFF"/>
                </a:solidFill>
                <a:latin typeface="Arial Narrow" pitchFamily="34" charset="0"/>
              </a:rPr>
              <a:t>Rapid</a:t>
            </a:r>
            <a:endParaRPr lang="en-US" sz="2200" dirty="0">
              <a:solidFill>
                <a:srgbClr val="379BFF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0800" y="3159204"/>
            <a:ext cx="2590800" cy="1107996"/>
          </a:xfrm>
          <a:prstGeom prst="rect">
            <a:avLst/>
          </a:prstGeom>
          <a:solidFill>
            <a:srgbClr val="1F4081">
              <a:alpha val="67843"/>
            </a:srgbClr>
          </a:solidFill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rial Narrow" pitchFamily="34" charset="0"/>
              </a:rPr>
              <a:t>Cycles back &amp; forth in the course of a day or multiple times a week</a:t>
            </a:r>
            <a:endParaRPr lang="en-US" sz="2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13326" y="4876800"/>
            <a:ext cx="2667000" cy="1107996"/>
          </a:xfrm>
          <a:prstGeom prst="rect">
            <a:avLst/>
          </a:prstGeom>
          <a:solidFill>
            <a:srgbClr val="1F4081">
              <a:alpha val="67843"/>
            </a:srgbClr>
          </a:solidFill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rial Narrow" pitchFamily="34" charset="0"/>
              </a:rPr>
              <a:t>Stuck in one mood or the other for weeks or months at a time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38378" y="4343400"/>
            <a:ext cx="723275" cy="430887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379BFF"/>
                </a:solidFill>
                <a:latin typeface="Arial Narrow" pitchFamily="34" charset="0"/>
              </a:rPr>
              <a:t>Slow</a:t>
            </a:r>
            <a:endParaRPr lang="en-US" sz="2200" dirty="0">
              <a:solidFill>
                <a:srgbClr val="379BFF"/>
              </a:solidFill>
              <a:latin typeface="Arial Narrow" pitchFamily="34" charset="0"/>
            </a:endParaRPr>
          </a:p>
        </p:txBody>
      </p:sp>
      <p:pic>
        <p:nvPicPr>
          <p:cNvPr id="16" name="Picture 4" descr="http://peterhbrown.files.wordpress.com/2010/04/bipolar-disorder-2.jpg"/>
          <p:cNvPicPr>
            <a:picLocks noChangeAspect="1" noChangeArrowheads="1"/>
          </p:cNvPicPr>
          <p:nvPr/>
        </p:nvPicPr>
        <p:blipFill>
          <a:blip r:embed="rId4" cstate="print"/>
          <a:srcRect l="4482" t="2168" r="8123" b="11111"/>
          <a:stretch>
            <a:fillRect/>
          </a:stretch>
        </p:blipFill>
        <p:spPr bwMode="auto">
          <a:xfrm>
            <a:off x="4038600" y="4305822"/>
            <a:ext cx="2331071" cy="2331928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0" y="2133600"/>
            <a:ext cx="785471" cy="2971800"/>
          </a:xfrm>
          <a:prstGeom prst="rect">
            <a:avLst/>
          </a:prstGeom>
          <a:solidFill>
            <a:srgbClr val="1E2B56"/>
          </a:solidFill>
        </p:spPr>
        <p:txBody>
          <a:bodyPr vert="vert270"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200" spc="-50" dirty="0" smtClean="0">
                <a:solidFill>
                  <a:schemeClr val="bg1"/>
                </a:solidFill>
                <a:latin typeface="Tempus Sans ITC" pitchFamily="82" charset="0"/>
              </a:rPr>
              <a:t>a spectrum or</a:t>
            </a:r>
          </a:p>
          <a:p>
            <a:pPr algn="ctr">
              <a:lnSpc>
                <a:spcPts val="2300"/>
              </a:lnSpc>
            </a:pPr>
            <a:r>
              <a:rPr lang="en-US" sz="2200" spc="-50" dirty="0" smtClean="0">
                <a:solidFill>
                  <a:schemeClr val="bg1"/>
                </a:solidFill>
                <a:latin typeface="Tempus Sans ITC" pitchFamily="82" charset="0"/>
              </a:rPr>
              <a:t> continuous range</a:t>
            </a:r>
            <a:endParaRPr lang="en-US" sz="2200" spc="-50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formation on bi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4081">
              <a:alpha val="61961"/>
            </a:srgbClr>
          </a:solidFill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2296" y="4959345"/>
            <a:ext cx="2590800" cy="430213"/>
          </a:xfrm>
          <a:prstGeom prst="rect">
            <a:avLst/>
          </a:prstGeom>
          <a:solidFill>
            <a:srgbClr val="EDF3F9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0" dirty="0">
                <a:latin typeface="Bernard MT Condensed" pitchFamily="18" charset="0"/>
              </a:rPr>
              <a:t>Biological </a:t>
            </a:r>
            <a:r>
              <a:rPr lang="en-US" sz="2200" b="0" dirty="0" smtClean="0">
                <a:latin typeface="Bernard MT Condensed" pitchFamily="18" charset="0"/>
              </a:rPr>
              <a:t>Symptoms </a:t>
            </a:r>
            <a:endParaRPr lang="en-US" sz="2200" b="0" dirty="0">
              <a:latin typeface="Bernard MT Condensed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06362" y="494778"/>
            <a:ext cx="2419252" cy="430887"/>
          </a:xfrm>
          <a:prstGeom prst="rect">
            <a:avLst/>
          </a:prstGeom>
          <a:solidFill>
            <a:srgbClr val="EDF3F9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0" dirty="0">
                <a:latin typeface="Bernard MT Condensed" pitchFamily="18" charset="0"/>
              </a:rPr>
              <a:t>Emotional </a:t>
            </a:r>
            <a:r>
              <a:rPr lang="en-US" sz="2200" b="0" dirty="0" smtClean="0">
                <a:latin typeface="Bernard MT Condensed" pitchFamily="18" charset="0"/>
              </a:rPr>
              <a:t>Symptoms</a:t>
            </a:r>
            <a:endParaRPr lang="en-US" sz="2200" b="0" dirty="0">
              <a:latin typeface="Bernard MT Condensed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14822" y="2742156"/>
            <a:ext cx="2191626" cy="430887"/>
          </a:xfrm>
          <a:prstGeom prst="rect">
            <a:avLst/>
          </a:prstGeom>
          <a:solidFill>
            <a:srgbClr val="EDF3F9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0" dirty="0" smtClean="0">
                <a:latin typeface="Bernard MT Condensed" pitchFamily="18" charset="0"/>
              </a:rPr>
              <a:t>Thinking Patterns </a:t>
            </a:r>
            <a:endParaRPr lang="en-US" sz="2200" b="0" dirty="0">
              <a:latin typeface="Bernard MT Condense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822" y="3271463"/>
            <a:ext cx="3618978" cy="1426031"/>
          </a:xfrm>
          <a:prstGeom prst="rect">
            <a:avLst/>
          </a:prstGeom>
          <a:gradFill>
            <a:gsLst>
              <a:gs pos="0">
                <a:srgbClr val="CCCCFF">
                  <a:alpha val="77000"/>
                </a:srgbClr>
              </a:gs>
              <a:gs pos="17999">
                <a:schemeClr val="bg1"/>
              </a:gs>
              <a:gs pos="36000">
                <a:schemeClr val="accent6">
                  <a:lumMod val="20000"/>
                  <a:lumOff val="80000"/>
                </a:schemeClr>
              </a:gs>
              <a:gs pos="61000">
                <a:srgbClr val="FFFFFF"/>
              </a:gs>
              <a:gs pos="82001">
                <a:srgbClr val="CADCEE"/>
              </a:gs>
              <a:gs pos="100000">
                <a:srgbClr val="CCCCFF"/>
              </a:gs>
            </a:gsLst>
            <a:lin ang="0" scaled="0"/>
          </a:gradFill>
          <a:effectLst>
            <a:outerShdw blurRad="50800" dist="50800" dir="5400000" algn="ctr" rotWithShape="0">
              <a:schemeClr val="tx1">
                <a:alpha val="1000"/>
              </a:schemeClr>
            </a:outerShdw>
          </a:effectLst>
        </p:spPr>
        <p:txBody>
          <a:bodyPr wrap="square">
            <a:spAutoFit/>
          </a:bodyPr>
          <a:lstStyle/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Full of new, exciting ideas </a:t>
            </a: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Moving quickly from one  </a:t>
            </a:r>
            <a:br>
              <a:rPr lang="en-US" dirty="0" smtClean="0">
                <a:latin typeface="Arial Narrow" pitchFamily="34" charset="0"/>
                <a:cs typeface="+mn-cs"/>
              </a:rPr>
            </a:br>
            <a:r>
              <a:rPr lang="en-US" dirty="0" smtClean="0">
                <a:latin typeface="Arial Narrow" pitchFamily="34" charset="0"/>
                <a:cs typeface="+mn-cs"/>
              </a:rPr>
              <a:t>   to another (flight of ideas)</a:t>
            </a: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 L</a:t>
            </a:r>
            <a:r>
              <a:rPr lang="en-US" dirty="0" smtClean="0">
                <a:latin typeface="Arial Narrow" pitchFamily="34" charset="0"/>
              </a:rPr>
              <a:t>ack of judgment</a:t>
            </a:r>
            <a:endParaRPr lang="en-US" dirty="0" smtClean="0">
              <a:latin typeface="Arial Narrow" pitchFamily="34" charset="0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296" y="5479175"/>
            <a:ext cx="3631504" cy="1200329"/>
          </a:xfrm>
          <a:prstGeom prst="rect">
            <a:avLst/>
          </a:prstGeom>
          <a:gradFill>
            <a:gsLst>
              <a:gs pos="0">
                <a:srgbClr val="CCCCFF">
                  <a:alpha val="77000"/>
                </a:srgbClr>
              </a:gs>
              <a:gs pos="17999">
                <a:schemeClr val="bg1"/>
              </a:gs>
              <a:gs pos="36000">
                <a:schemeClr val="accent6">
                  <a:lumMod val="20000"/>
                  <a:lumOff val="80000"/>
                </a:schemeClr>
              </a:gs>
              <a:gs pos="61000">
                <a:srgbClr val="FFFFFF"/>
              </a:gs>
              <a:gs pos="82001">
                <a:srgbClr val="CADCEE"/>
              </a:gs>
              <a:gs pos="100000">
                <a:srgbClr val="CCCCFF"/>
              </a:gs>
            </a:gsLst>
            <a:lin ang="0" scaled="0"/>
          </a:gradFill>
          <a:effectLst>
            <a:outerShdw blurRad="50800" dist="50800" dir="5400000" algn="ctr" rotWithShape="0">
              <a:schemeClr val="tx1">
                <a:alpha val="1000"/>
              </a:scheme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spc="-40" dirty="0" smtClean="0">
                <a:latin typeface="Arial Narrow" pitchFamily="34" charset="0"/>
                <a:cs typeface="+mn-cs"/>
              </a:rPr>
              <a:t>Hyperactive &amp; full of energy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spc="-40" dirty="0" smtClean="0">
                <a:latin typeface="Arial Narrow" pitchFamily="34" charset="0"/>
                <a:cs typeface="+mn-cs"/>
              </a:rPr>
              <a:t>Unable or unwilling to sleep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spc="-40" dirty="0" smtClean="0">
                <a:latin typeface="Arial Narrow" pitchFamily="34" charset="0"/>
                <a:cs typeface="+mn-cs"/>
              </a:rPr>
              <a:t>More interested in sex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1590" y="1015652"/>
            <a:ext cx="3530958" cy="1426031"/>
          </a:xfrm>
          <a:prstGeom prst="rect">
            <a:avLst/>
          </a:prstGeom>
          <a:gradFill>
            <a:gsLst>
              <a:gs pos="0">
                <a:srgbClr val="CCCCFF">
                  <a:alpha val="77000"/>
                </a:srgbClr>
              </a:gs>
              <a:gs pos="17999">
                <a:schemeClr val="bg1"/>
              </a:gs>
              <a:gs pos="36000">
                <a:schemeClr val="accent6">
                  <a:lumMod val="20000"/>
                  <a:lumOff val="80000"/>
                </a:schemeClr>
              </a:gs>
              <a:gs pos="61000">
                <a:srgbClr val="FFFFFF"/>
              </a:gs>
              <a:gs pos="82001">
                <a:srgbClr val="CADCEE"/>
              </a:gs>
              <a:gs pos="100000">
                <a:srgbClr val="CCCCFF"/>
              </a:gs>
            </a:gsLst>
            <a:lin ang="0" scaled="0"/>
          </a:gradFill>
          <a:effectLst>
            <a:outerShdw blurRad="50800" dist="50800" dir="5400000" algn="ctr" rotWithShape="0">
              <a:schemeClr val="tx1">
                <a:alpha val="1000"/>
              </a:schemeClr>
            </a:outerShdw>
          </a:effectLst>
        </p:spPr>
        <p:txBody>
          <a:bodyPr wrap="square">
            <a:spAutoFit/>
          </a:bodyPr>
          <a:lstStyle/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Happy, excited, 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euophoric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</a:t>
            </a: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Unwarranted optimism</a:t>
            </a: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Irritated with those who </a:t>
            </a:r>
            <a:br>
              <a:rPr lang="en-US" sz="2400" b="1" dirty="0" smtClean="0">
                <a:latin typeface="Arial Narrow" pitchFamily="34" charset="0"/>
                <a:cs typeface="+mn-cs"/>
              </a:rPr>
            </a:br>
            <a:r>
              <a:rPr lang="en-US" sz="2400" b="1" dirty="0" smtClean="0">
                <a:latin typeface="Arial Narrow" pitchFamily="34" charset="0"/>
                <a:cs typeface="+mn-cs"/>
              </a:rPr>
              <a:t>   do not share same feeling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2400" y="3289280"/>
            <a:ext cx="5041005" cy="3416320"/>
          </a:xfrm>
          <a:prstGeom prst="rect">
            <a:avLst/>
          </a:prstGeom>
          <a:gradFill>
            <a:gsLst>
              <a:gs pos="0">
                <a:srgbClr val="CCCCFF">
                  <a:alpha val="77000"/>
                </a:srgbClr>
              </a:gs>
              <a:gs pos="17999">
                <a:schemeClr val="bg1"/>
              </a:gs>
              <a:gs pos="36000">
                <a:schemeClr val="accent6">
                  <a:lumMod val="20000"/>
                  <a:lumOff val="80000"/>
                </a:schemeClr>
              </a:gs>
              <a:gs pos="61000">
                <a:srgbClr val="FFFFFF"/>
              </a:gs>
              <a:gs pos="82001">
                <a:srgbClr val="CADCEE"/>
              </a:gs>
              <a:gs pos="100000">
                <a:srgbClr val="CCCCFF"/>
              </a:gs>
            </a:gsLst>
            <a:lin ang="0" scaled="0"/>
          </a:gradFill>
          <a:effectLst>
            <a:outerShdw blurRad="50800" dist="50800" dir="5400000" algn="ctr" rotWithShape="0">
              <a:schemeClr val="tx1">
                <a:alpha val="1000"/>
              </a:scheme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</a:rPr>
              <a:t>Very active, behaving unusually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</a:rPr>
              <a:t>Less inhibited in general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 Plans are grandiose &amp; unrealistic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 Excessive rapid talking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 </a:t>
            </a:r>
            <a:r>
              <a:rPr lang="en-US" spc="-30" dirty="0" smtClean="0">
                <a:latin typeface="Arial Narrow" pitchFamily="34" charset="0"/>
                <a:cs typeface="+mn-cs"/>
              </a:rPr>
              <a:t>Sudden odd decisions, that are mostly </a:t>
            </a:r>
            <a:r>
              <a:rPr lang="en-US" dirty="0" smtClean="0">
                <a:latin typeface="Arial Narrow" pitchFamily="34" charset="0"/>
                <a:cs typeface="+mn-cs"/>
              </a:rPr>
              <a:t/>
            </a:r>
            <a:br>
              <a:rPr lang="en-US" dirty="0" smtClean="0">
                <a:latin typeface="Arial Narrow" pitchFamily="34" charset="0"/>
                <a:cs typeface="+mn-cs"/>
              </a:rPr>
            </a:br>
            <a:r>
              <a:rPr lang="en-US" dirty="0" smtClean="0">
                <a:latin typeface="Arial Narrow" pitchFamily="34" charset="0"/>
                <a:cs typeface="+mn-cs"/>
              </a:rPr>
              <a:t>    of disastrous consequences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Recklessly spending of money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Over-familiar with other people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dirty="0" smtClean="0">
                <a:latin typeface="Arial Narrow" pitchFamily="34" charset="0"/>
                <a:cs typeface="+mn-cs"/>
              </a:rPr>
              <a:t> Sudden irritability, rage or paranoia</a:t>
            </a:r>
          </a:p>
        </p:txBody>
      </p:sp>
      <p:pic>
        <p:nvPicPr>
          <p:cNvPr id="16" name="Picture 4" descr="http://peterhbrown.files.wordpress.com/2010/04/bipolar-disorder-2.jpg"/>
          <p:cNvPicPr>
            <a:picLocks noChangeAspect="1" noChangeArrowheads="1"/>
          </p:cNvPicPr>
          <p:nvPr/>
        </p:nvPicPr>
        <p:blipFill>
          <a:blip r:embed="rId4" cstate="print"/>
          <a:srcRect l="4482" t="2168" r="8123" b="11111"/>
          <a:stretch>
            <a:fillRect/>
          </a:stretch>
        </p:blipFill>
        <p:spPr bwMode="auto">
          <a:xfrm>
            <a:off x="6146104" y="359080"/>
            <a:ext cx="2840276" cy="28413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91200" y="228600"/>
            <a:ext cx="3211882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rgbClr val="1E2B56"/>
                </a:solidFill>
                <a:latin typeface="Bernard MT Condensed" pitchFamily="18" charset="0"/>
              </a:rPr>
              <a:t>CHARACTERS OF MANIA </a:t>
            </a:r>
            <a:endParaRPr lang="en-US" sz="2800" b="0" dirty="0">
              <a:solidFill>
                <a:srgbClr val="1E2B56"/>
              </a:solidFill>
              <a:latin typeface="Bernard MT Condensed" pitchFamily="18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962400" y="2755880"/>
            <a:ext cx="2438400" cy="430887"/>
          </a:xfrm>
          <a:prstGeom prst="rect">
            <a:avLst/>
          </a:prstGeom>
          <a:solidFill>
            <a:srgbClr val="EDF3F9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0" dirty="0" smtClean="0">
                <a:latin typeface="Bernard MT Condensed" pitchFamily="18" charset="0"/>
              </a:rPr>
              <a:t>Behavioral Patterns</a:t>
            </a:r>
            <a:endParaRPr lang="en-US" sz="2200" b="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formation on bi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4081">
              <a:alpha val="61961"/>
            </a:srgbClr>
          </a:solidFill>
        </p:spPr>
      </p:pic>
      <p:pic>
        <p:nvPicPr>
          <p:cNvPr id="13" name="Picture 4" descr="http://www.experiencefestival.com/wp/wp-content/uploads/cc/bipolar_depression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57200"/>
            <a:ext cx="4038600" cy="4038600"/>
          </a:xfrm>
          <a:prstGeom prst="rect">
            <a:avLst/>
          </a:prstGeom>
          <a:noFill/>
        </p:spPr>
      </p:pic>
      <p:pic>
        <p:nvPicPr>
          <p:cNvPr id="14" name="Picture 4" descr="http://www.visembryo.com/images/circadian_rhythm_NIH.gif"/>
          <p:cNvPicPr>
            <a:picLocks noChangeAspect="1" noChangeArrowheads="1"/>
          </p:cNvPicPr>
          <p:nvPr/>
        </p:nvPicPr>
        <p:blipFill>
          <a:blip r:embed="rId4" cstate="print"/>
          <a:srcRect l="19639" t="7846" r="3114" b="13696"/>
          <a:stretch>
            <a:fillRect/>
          </a:stretch>
        </p:blipFill>
        <p:spPr bwMode="auto">
          <a:xfrm>
            <a:off x="609600" y="2971800"/>
            <a:ext cx="4495800" cy="30480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838200" y="381000"/>
            <a:ext cx="3302122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50800" dir="5400000" algn="ctr" rotWithShape="0">
              <a:srgbClr val="379BFF"/>
            </a:outerShdw>
          </a:effectLst>
        </p:spPr>
        <p:txBody>
          <a:bodyPr wrap="none">
            <a:spAutoFit/>
          </a:bodyPr>
          <a:lstStyle/>
          <a:p>
            <a:r>
              <a:rPr lang="en-US" sz="3200" b="0" dirty="0" smtClean="0">
                <a:solidFill>
                  <a:srgbClr val="379BFF"/>
                </a:solidFill>
                <a:latin typeface="Bernard MT Condensed" pitchFamily="18" charset="0"/>
              </a:rPr>
              <a:t>A MOOD STABILIZER </a:t>
            </a:r>
            <a:endParaRPr lang="en-US" sz="3200" b="0" dirty="0">
              <a:solidFill>
                <a:srgbClr val="379BFF"/>
              </a:solidFill>
              <a:latin typeface="Bernard MT Condensed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1129389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>
                <a:solidFill>
                  <a:srgbClr val="FFFFFF"/>
                </a:solidFill>
                <a:latin typeface="Bernard MT Condensed" pitchFamily="18" charset="0"/>
              </a:rPr>
              <a:t>Reset Back the Master Clock</a:t>
            </a:r>
            <a:endParaRPr lang="en-US" sz="2800" b="0" dirty="0">
              <a:solidFill>
                <a:srgbClr val="FFFFFF"/>
              </a:solidFill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" y="2133600"/>
            <a:ext cx="419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spc="-40" dirty="0" smtClean="0">
                <a:solidFill>
                  <a:srgbClr val="FFFFFF"/>
                </a:solidFill>
                <a:latin typeface="Bernard MT Condensed" pitchFamily="18" charset="0"/>
                <a:sym typeface="Wingdings 3"/>
              </a:rPr>
              <a:t>Circadian cycle becomes slower   Circadian period becomes longer </a:t>
            </a:r>
            <a:endParaRPr lang="en-US" b="0" dirty="0">
              <a:solidFill>
                <a:srgbClr val="FFFFFF"/>
              </a:solidFill>
              <a:latin typeface="Bernard MT Condensed" pitchFamily="18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059488" y="5727526"/>
            <a:ext cx="6934200" cy="990600"/>
          </a:xfrm>
          <a:prstGeom prst="round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59488" y="5716044"/>
            <a:ext cx="6934200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200" b="0" spc="-40" dirty="0" smtClean="0">
                <a:solidFill>
                  <a:srgbClr val="79D3FB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Bernard MT Condensed" pitchFamily="18" charset="0"/>
              </a:rPr>
              <a:t>Metabolism, Hormones, Transmitters, Sleep-Wake patterns …. Become Adjusted </a:t>
            </a:r>
            <a:endParaRPr lang="en-US" sz="3200" b="0" dirty="0">
              <a:solidFill>
                <a:srgbClr val="79D3FB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840348">
            <a:off x="4783268" y="2906154"/>
            <a:ext cx="372218" cy="229569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</p:txBody>
      </p:sp>
      <p:sp>
        <p:nvSpPr>
          <p:cNvPr id="20" name="Rectangle 19"/>
          <p:cNvSpPr/>
          <p:nvPr/>
        </p:nvSpPr>
        <p:spPr>
          <a:xfrm rot="2492282">
            <a:off x="5314228" y="3211555"/>
            <a:ext cx="372218" cy="229569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</p:txBody>
      </p:sp>
      <p:sp>
        <p:nvSpPr>
          <p:cNvPr id="22" name="Rectangle 21"/>
          <p:cNvSpPr/>
          <p:nvPr/>
        </p:nvSpPr>
        <p:spPr>
          <a:xfrm rot="3626731">
            <a:off x="5657795" y="3686683"/>
            <a:ext cx="372218" cy="229569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</p:txBody>
      </p:sp>
      <p:sp>
        <p:nvSpPr>
          <p:cNvPr id="24" name="Rectangle 23"/>
          <p:cNvSpPr/>
          <p:nvPr/>
        </p:nvSpPr>
        <p:spPr>
          <a:xfrm rot="4407433">
            <a:off x="5853699" y="4194961"/>
            <a:ext cx="372218" cy="229569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>
              <a:lnSpc>
                <a:spcPts val="3400"/>
              </a:lnSpc>
            </a:pPr>
            <a:r>
              <a:rPr lang="en-US" sz="4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.ehow.co.uk/images/a05/6c/8h/bipolar-depression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" y="685800"/>
            <a:ext cx="7894501" cy="5257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09800" y="5248870"/>
            <a:ext cx="6056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MOOD STABILIZER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57200"/>
            <a:ext cx="670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Script MT Bold" pitchFamily="66" charset="0"/>
              </a:rPr>
              <a:t>MOOD STABILIZER</a:t>
            </a:r>
            <a:endParaRPr lang="en-US" sz="5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Script MT Bold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4134" y="5553670"/>
            <a:ext cx="6056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cap="all" dirty="0" smtClean="0">
                <a:ln w="0">
                  <a:solidFill>
                    <a:srgbClr val="7030A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mpus Sans ITC" pitchFamily="82" charset="0"/>
              </a:rPr>
              <a:t>MOOD STABILIZER</a:t>
            </a:r>
            <a:endParaRPr lang="en-US" sz="5400" cap="all" dirty="0">
              <a:ln w="0">
                <a:solidFill>
                  <a:srgbClr val="7030A0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673219" y="228600"/>
            <a:ext cx="5864169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50800" dir="5400000" algn="ctr" rotWithShape="0">
              <a:srgbClr val="379BFF"/>
            </a:outerShdw>
          </a:effectLst>
        </p:spPr>
        <p:txBody>
          <a:bodyPr wrap="none">
            <a:spAutoFit/>
          </a:bodyPr>
          <a:lstStyle/>
          <a:p>
            <a:r>
              <a:rPr lang="en-US" sz="2800" b="0" dirty="0" smtClean="0">
                <a:solidFill>
                  <a:srgbClr val="379BFF"/>
                </a:solidFill>
                <a:latin typeface="Bernard MT Condensed" pitchFamily="18" charset="0"/>
              </a:rPr>
              <a:t>Classification of MOOD </a:t>
            </a:r>
            <a:r>
              <a:rPr lang="en-US" sz="2800" b="0" dirty="0">
                <a:solidFill>
                  <a:srgbClr val="379BFF"/>
                </a:solidFill>
                <a:latin typeface="Bernard MT Condensed" pitchFamily="18" charset="0"/>
              </a:rPr>
              <a:t>STABILIZING DRUGS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05000" y="1969718"/>
            <a:ext cx="2895600" cy="225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457200" algn="ctr">
              <a:spcBef>
                <a:spcPts val="0"/>
              </a:spcBef>
              <a:buClr>
                <a:srgbClr val="A50021"/>
              </a:buClr>
              <a:buSzPct val="125000"/>
              <a:defRPr/>
            </a:pPr>
            <a:endParaRPr kumimoji="0" lang="en-US" u="heavy" kern="0" dirty="0" smtClean="0">
              <a:solidFill>
                <a:srgbClr val="1F4081"/>
              </a:solidFill>
              <a:uFill>
                <a:solidFill>
                  <a:srgbClr val="A50021"/>
                </a:solidFill>
              </a:uFill>
              <a:latin typeface="Arial Narrow" pitchFamily="34" charset="0"/>
              <a:cs typeface="+mn-cs"/>
            </a:endParaRPr>
          </a:p>
          <a:p>
            <a:pPr marL="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u="heavy" kern="0" dirty="0" err="1" smtClean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  <a:cs typeface="+mn-cs"/>
              </a:rPr>
              <a:t>Valproic</a:t>
            </a:r>
            <a:r>
              <a:rPr kumimoji="0" lang="en-US" u="heavy" kern="0" dirty="0" smtClean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  <a:cs typeface="+mn-cs"/>
              </a:rPr>
              <a:t> acid</a:t>
            </a:r>
          </a:p>
          <a:p>
            <a:pPr marL="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u="heavy" kern="0" dirty="0" err="1" smtClean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</a:rPr>
              <a:t>Carbamazepine</a:t>
            </a:r>
            <a:endParaRPr kumimoji="0" lang="en-US" u="heavy" kern="0" dirty="0" smtClean="0">
              <a:solidFill>
                <a:srgbClr val="1F4081"/>
              </a:solidFill>
              <a:uFill>
                <a:solidFill>
                  <a:srgbClr val="A50021"/>
                </a:solidFill>
              </a:uFill>
              <a:latin typeface="Arial Narrow" pitchFamily="34" charset="0"/>
            </a:endParaRPr>
          </a:p>
          <a:p>
            <a:pPr marL="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kern="0" dirty="0" err="1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Gabapentin</a:t>
            </a:r>
            <a:endParaRPr kumimoji="0" lang="en-US" kern="0" dirty="0" smtClean="0">
              <a:solidFill>
                <a:srgbClr val="1F4081"/>
              </a:solidFill>
              <a:latin typeface="Arial Narrow" pitchFamily="34" charset="0"/>
              <a:cs typeface="+mn-cs"/>
            </a:endParaRPr>
          </a:p>
          <a:p>
            <a:pPr marL="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u="heavy" kern="0" dirty="0" err="1" smtClean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  <a:cs typeface="+mn-cs"/>
              </a:rPr>
              <a:t>Lamotrigine</a:t>
            </a:r>
            <a:endParaRPr kumimoji="0" lang="en-US" u="heavy" kern="0" dirty="0">
              <a:solidFill>
                <a:srgbClr val="1F4081"/>
              </a:solidFill>
              <a:uFill>
                <a:solidFill>
                  <a:srgbClr val="A50021"/>
                </a:solidFill>
              </a:uFill>
              <a:latin typeface="Arial Narrow" pitchFamily="34" charset="0"/>
              <a:cs typeface="+mn-cs"/>
            </a:endParaRPr>
          </a:p>
          <a:p>
            <a:pPr marL="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kern="0" dirty="0">
                <a:solidFill>
                  <a:srgbClr val="1F4081"/>
                </a:solidFill>
                <a:latin typeface="Arial Narrow" pitchFamily="34" charset="0"/>
                <a:cs typeface="+mn-cs"/>
              </a:rPr>
              <a:t> </a:t>
            </a:r>
            <a:r>
              <a:rPr kumimoji="0" lang="en-US" kern="0" dirty="0" err="1">
                <a:solidFill>
                  <a:srgbClr val="1F4081"/>
                </a:solidFill>
                <a:latin typeface="Arial Narrow" pitchFamily="34" charset="0"/>
                <a:cs typeface="+mn-cs"/>
              </a:rPr>
              <a:t>Topiramate</a:t>
            </a:r>
            <a:endParaRPr kumimoji="0" lang="en-US" kern="0" dirty="0">
              <a:solidFill>
                <a:srgbClr val="1F4081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219200"/>
            <a:ext cx="2414444" cy="461665"/>
          </a:xfrm>
          <a:prstGeom prst="rect">
            <a:avLst/>
          </a:prstGeom>
          <a:solidFill>
            <a:schemeClr val="accent5"/>
          </a:solidFill>
          <a:ln>
            <a:solidFill>
              <a:srgbClr val="1F408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u="heavy" kern="0" dirty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</a:rPr>
              <a:t>Lithium </a:t>
            </a:r>
            <a:r>
              <a:rPr kumimoji="0" lang="en-US" u="heavy" kern="0" dirty="0" smtClean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</a:rPr>
              <a:t>Carbonate</a:t>
            </a:r>
            <a:endParaRPr lang="en-US" u="heavy" dirty="0">
              <a:uFill>
                <a:solidFill>
                  <a:srgbClr val="A50021"/>
                </a:solidFill>
              </a:uFill>
              <a:latin typeface="Arial Narrow" pitchFamily="34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096000" y="1219200"/>
            <a:ext cx="2236510" cy="461665"/>
          </a:xfrm>
          <a:prstGeom prst="rect">
            <a:avLst/>
          </a:prstGeom>
          <a:solidFill>
            <a:schemeClr val="accent5"/>
          </a:solidFill>
          <a:ln w="9525">
            <a:solidFill>
              <a:srgbClr val="1F408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1F4081"/>
                </a:solidFill>
                <a:latin typeface="Arial Narrow" pitchFamily="34" charset="0"/>
              </a:rPr>
              <a:t>Benzodiazepines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48200" y="2362200"/>
            <a:ext cx="4267200" cy="157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457200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kern="0" dirty="0" err="1" smtClean="0">
                <a:solidFill>
                  <a:srgbClr val="1F4081"/>
                </a:solidFill>
                <a:latin typeface="Arial Narrow" pitchFamily="34" charset="0"/>
                <a:cs typeface="+mn-cs"/>
              </a:rPr>
              <a:t>Olanzapine</a:t>
            </a:r>
            <a:endParaRPr kumimoji="0" lang="en-US" kern="0" dirty="0">
              <a:solidFill>
                <a:srgbClr val="1F4081"/>
              </a:solidFill>
              <a:latin typeface="Arial Narrow" pitchFamily="34" charset="0"/>
              <a:cs typeface="+mn-cs"/>
            </a:endParaRPr>
          </a:p>
          <a:p>
            <a:pPr marL="27432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kern="0" dirty="0">
                <a:solidFill>
                  <a:srgbClr val="1F4081"/>
                </a:solidFill>
                <a:latin typeface="Arial Narrow" pitchFamily="34" charset="0"/>
                <a:cs typeface="+mn-cs"/>
              </a:rPr>
              <a:t> </a:t>
            </a:r>
            <a:r>
              <a:rPr kumimoji="0" lang="en-US" kern="0" dirty="0" err="1">
                <a:solidFill>
                  <a:srgbClr val="1F4081"/>
                </a:solidFill>
                <a:latin typeface="Arial Narrow" pitchFamily="34" charset="0"/>
                <a:cs typeface="+mn-cs"/>
              </a:rPr>
              <a:t>Risperidone</a:t>
            </a:r>
            <a:endParaRPr kumimoji="0" lang="en-US" kern="0" dirty="0">
              <a:solidFill>
                <a:srgbClr val="1F4081"/>
              </a:solidFill>
              <a:latin typeface="Arial Narrow" pitchFamily="34" charset="0"/>
              <a:cs typeface="+mn-cs"/>
            </a:endParaRPr>
          </a:p>
          <a:p>
            <a:pPr marL="27432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kern="0" dirty="0">
                <a:solidFill>
                  <a:srgbClr val="1F4081"/>
                </a:solidFill>
                <a:latin typeface="Arial Narrow" pitchFamily="34" charset="0"/>
                <a:cs typeface="+mn-cs"/>
              </a:rPr>
              <a:t> </a:t>
            </a:r>
            <a:r>
              <a:rPr kumimoji="0" lang="en-US" kern="0" dirty="0" err="1">
                <a:solidFill>
                  <a:srgbClr val="1F4081"/>
                </a:solidFill>
                <a:latin typeface="Arial Narrow" pitchFamily="34" charset="0"/>
                <a:cs typeface="+mn-cs"/>
              </a:rPr>
              <a:t>Quetiapine</a:t>
            </a:r>
            <a:endParaRPr kumimoji="0" lang="en-US" kern="0" dirty="0">
              <a:solidFill>
                <a:srgbClr val="1F4081"/>
              </a:solidFill>
              <a:latin typeface="Arial Narrow" pitchFamily="34" charset="0"/>
              <a:cs typeface="+mn-cs"/>
            </a:endParaRPr>
          </a:p>
          <a:p>
            <a:pPr marL="274320" lvl="1" indent="-455613">
              <a:spcBef>
                <a:spcPts val="0"/>
              </a:spcBef>
              <a:buClr>
                <a:srgbClr val="A50021"/>
              </a:buClr>
              <a:buSzPct val="125000"/>
              <a:buFont typeface="Wingdings" pitchFamily="2" charset="2"/>
              <a:buChar char="§"/>
              <a:defRPr/>
            </a:pPr>
            <a:r>
              <a:rPr kumimoji="0" lang="en-US" kern="0" dirty="0">
                <a:solidFill>
                  <a:srgbClr val="1F4081"/>
                </a:solidFill>
                <a:latin typeface="Arial Narrow" pitchFamily="34" charset="0"/>
                <a:cs typeface="+mn-cs"/>
              </a:rPr>
              <a:t> </a:t>
            </a:r>
            <a:r>
              <a:rPr kumimoji="0" lang="en-US" kern="0" dirty="0" err="1">
                <a:solidFill>
                  <a:srgbClr val="1F4081"/>
                </a:solidFill>
                <a:latin typeface="Arial Narrow" pitchFamily="34" charset="0"/>
                <a:cs typeface="+mn-cs"/>
              </a:rPr>
              <a:t>Clozapine</a:t>
            </a:r>
            <a:endParaRPr kumimoji="0" lang="en-US" kern="0" dirty="0">
              <a:solidFill>
                <a:srgbClr val="1F4081"/>
              </a:solidFill>
              <a:latin typeface="Arial Narrow" pitchFamily="34" charset="0"/>
              <a:cs typeface="+mn-cs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1676400" y="762000"/>
            <a:ext cx="5638800" cy="381000"/>
            <a:chOff x="1676400" y="1295400"/>
            <a:chExt cx="5638800" cy="533400"/>
          </a:xfrm>
        </p:grpSpPr>
        <p:cxnSp>
          <p:nvCxnSpPr>
            <p:cNvPr id="9" name="Straight Arrow Connector 8"/>
            <p:cNvCxnSpPr/>
            <p:nvPr/>
          </p:nvCxnSpPr>
          <p:spPr bwMode="auto">
            <a:xfrm>
              <a:off x="4495800" y="1295400"/>
              <a:ext cx="2819400" cy="533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1F408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1676400" y="1295400"/>
              <a:ext cx="2819400" cy="533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1F408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2" name="Rectangle 11"/>
          <p:cNvSpPr/>
          <p:nvPr/>
        </p:nvSpPr>
        <p:spPr>
          <a:xfrm>
            <a:off x="2438400" y="1905000"/>
            <a:ext cx="1842171" cy="461665"/>
          </a:xfrm>
          <a:prstGeom prst="rect">
            <a:avLst/>
          </a:prstGeom>
          <a:solidFill>
            <a:schemeClr val="accent5"/>
          </a:solidFill>
          <a:ln w="9525">
            <a:solidFill>
              <a:srgbClr val="1F408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4320" indent="-457200">
              <a:buClr>
                <a:srgbClr val="A50021"/>
              </a:buClr>
              <a:buSzPct val="75000"/>
              <a:defRPr/>
            </a:pPr>
            <a:r>
              <a:rPr lang="en-US" dirty="0" err="1" smtClean="0">
                <a:solidFill>
                  <a:srgbClr val="1F4081"/>
                </a:solidFill>
                <a:latin typeface="Arial Narrow" pitchFamily="34" charset="0"/>
              </a:rPr>
              <a:t>Antiepileptics</a:t>
            </a:r>
            <a:endParaRPr lang="en-US" dirty="0" smtClean="0">
              <a:solidFill>
                <a:srgbClr val="1F4081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63243" y="1905000"/>
            <a:ext cx="3009157" cy="461665"/>
          </a:xfrm>
          <a:prstGeom prst="rect">
            <a:avLst/>
          </a:prstGeom>
          <a:solidFill>
            <a:schemeClr val="accent5"/>
          </a:solidFill>
          <a:ln w="9525">
            <a:solidFill>
              <a:srgbClr val="1F408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4320" indent="-457200"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1F4081"/>
                </a:solidFill>
                <a:latin typeface="Arial Narrow" pitchFamily="34" charset="0"/>
              </a:rPr>
              <a:t>Atypical antipsychotics</a:t>
            </a:r>
            <a:endParaRPr lang="en-US" dirty="0">
              <a:solidFill>
                <a:srgbClr val="1F4081"/>
              </a:solidFill>
              <a:latin typeface="Arial Narrow" pitchFamily="34" charset="0"/>
            </a:endParaRPr>
          </a:p>
        </p:txBody>
      </p:sp>
      <p:grpSp>
        <p:nvGrpSpPr>
          <p:cNvPr id="3" name="Group 16"/>
          <p:cNvGrpSpPr/>
          <p:nvPr/>
        </p:nvGrpSpPr>
        <p:grpSpPr>
          <a:xfrm>
            <a:off x="3505200" y="762000"/>
            <a:ext cx="1981200" cy="990600"/>
            <a:chOff x="3505200" y="1295400"/>
            <a:chExt cx="1981200" cy="1447800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 rot="5400000">
              <a:off x="3276600" y="1524000"/>
              <a:ext cx="1447800" cy="9906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1F408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rot="16200000" flipH="1">
              <a:off x="4267200" y="1524000"/>
              <a:ext cx="1447800" cy="9906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1F408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5575126"/>
            <a:ext cx="868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ts val="2800"/>
              </a:lnSpc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Prophylaxis in bipolar disorder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 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therapeutic effects more predominates,  either for prevention of depression or mania</a:t>
            </a:r>
          </a:p>
          <a:p>
            <a:pPr marL="457200" marR="0" lvl="0" indent="-457200" algn="l" defTabSz="914400" rtl="0" eaLnBrk="1" fontAlgn="base" latinLnBrk="0" hangingPunct="1">
              <a:lnSpc>
                <a:spcPts val="2800"/>
              </a:lnSpc>
              <a:spcBef>
                <a:spcPts val="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Mono or in combination therapy with lithium in acute mania.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533400" y="5096253"/>
            <a:ext cx="6629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i="1" u="heavy" dirty="0" smtClean="0">
                <a:solidFill>
                  <a:srgbClr val="1F4081"/>
                </a:solidFill>
                <a:uFill>
                  <a:solidFill>
                    <a:srgbClr val="A50021"/>
                  </a:solidFill>
                </a:uFill>
                <a:latin typeface="Arial Narrow" pitchFamily="34" charset="0"/>
              </a:rPr>
              <a:t>Are used for;</a:t>
            </a:r>
            <a:endParaRPr lang="en-US" sz="2600" i="1" u="heavy" dirty="0">
              <a:solidFill>
                <a:srgbClr val="1F4081"/>
              </a:solidFill>
              <a:uFill>
                <a:solidFill>
                  <a:srgbClr val="A50021"/>
                </a:solidFill>
              </a:uFill>
              <a:latin typeface="Arial Narrow" pitchFamily="34" charset="0"/>
            </a:endParaRPr>
          </a:p>
        </p:txBody>
      </p:sp>
      <p:pic>
        <p:nvPicPr>
          <p:cNvPr id="21" name="Picture 2" descr="http://www.isbd.org/EdCenter/ISBDphotos/Articles/picture_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982" b="20755"/>
          <a:stretch>
            <a:fillRect/>
          </a:stretch>
        </p:blipFill>
        <p:spPr bwMode="auto">
          <a:xfrm>
            <a:off x="4114800" y="3733800"/>
            <a:ext cx="487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305844"/>
            <a:ext cx="1731564" cy="461665"/>
          </a:xfrm>
          <a:prstGeom prst="rect">
            <a:avLst/>
          </a:prstGeom>
          <a:solidFill>
            <a:srgbClr val="FFFECE"/>
          </a:solidFill>
          <a:ln w="9525">
            <a:solidFill>
              <a:srgbClr val="FEE49A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A50021"/>
                </a:solidFill>
                <a:latin typeface="Bernard MT Condensed" pitchFamily="18" charset="0"/>
              </a:rPr>
              <a:t>Lithium [ Li</a:t>
            </a:r>
            <a:r>
              <a:rPr lang="en-US" b="0" baseline="30000" dirty="0" smtClean="0">
                <a:solidFill>
                  <a:srgbClr val="A50021"/>
                </a:solidFill>
                <a:latin typeface="Bernard MT Condensed" pitchFamily="18" charset="0"/>
              </a:rPr>
              <a:t>+</a:t>
            </a:r>
            <a:r>
              <a:rPr lang="en-US" b="0" dirty="0" smtClean="0">
                <a:solidFill>
                  <a:srgbClr val="A50021"/>
                </a:solidFill>
                <a:latin typeface="Bernard MT Condensed" pitchFamily="18" charset="0"/>
              </a:rPr>
              <a:t>]</a:t>
            </a:r>
            <a:endParaRPr lang="en-US" b="0" dirty="0">
              <a:latin typeface="Bernard MT Condensed" pitchFamily="18" charset="0"/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981200" y="304800"/>
            <a:ext cx="8305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 smtClean="0">
                <a:solidFill>
                  <a:srgbClr val="666699"/>
                </a:solidFill>
                <a:latin typeface="Arial Narrow" pitchFamily="34" charset="0"/>
              </a:rPr>
              <a:t>As salts </a:t>
            </a:r>
            <a:r>
              <a:rPr lang="en-US" sz="2600" dirty="0">
                <a:solidFill>
                  <a:srgbClr val="666699"/>
                </a:solidFill>
                <a:latin typeface="Arial Narrow" pitchFamily="34" charset="0"/>
              </a:rPr>
              <a:t>carbonate or </a:t>
            </a:r>
            <a:r>
              <a:rPr lang="en-US" sz="2600" dirty="0" smtClean="0">
                <a:solidFill>
                  <a:srgbClr val="666699"/>
                </a:solidFill>
                <a:latin typeface="Arial Narrow" pitchFamily="34" charset="0"/>
              </a:rPr>
              <a:t>citrate are used </a:t>
            </a:r>
            <a:r>
              <a:rPr lang="en-US" sz="2600" dirty="0">
                <a:solidFill>
                  <a:srgbClr val="666699"/>
                </a:solidFill>
                <a:latin typeface="Arial Narrow" pitchFamily="34" charset="0"/>
              </a:rPr>
              <a:t>as drugs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8600" y="1357772"/>
            <a:ext cx="1476686" cy="461665"/>
          </a:xfrm>
          <a:prstGeom prst="rect">
            <a:avLst/>
          </a:prstGeom>
          <a:solidFill>
            <a:srgbClr val="FFFECE"/>
          </a:solidFill>
          <a:ln w="9525">
            <a:solidFill>
              <a:srgbClr val="FEE49A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A50021"/>
                </a:solidFill>
                <a:latin typeface="Bernard MT Condensed" pitchFamily="18" charset="0"/>
              </a:rPr>
              <a:t>Mechanism</a:t>
            </a:r>
            <a:endParaRPr lang="en-US" b="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831618"/>
            <a:ext cx="8763000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2600"/>
              </a:lnSpc>
              <a:buBlip>
                <a:blip r:embed="rId2"/>
              </a:buBlip>
            </a:pPr>
            <a:r>
              <a:rPr lang="en-US" sz="2600" u="heavy" dirty="0" smtClean="0">
                <a:solidFill>
                  <a:srgbClr val="1F4081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Can substitute ions as Na</a:t>
            </a:r>
            <a:r>
              <a:rPr lang="en-US" sz="260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 </a:t>
            </a:r>
          </a:p>
          <a:p>
            <a:pPr eaLnBrk="1" hangingPunct="1">
              <a:lnSpc>
                <a:spcPts val="2600"/>
              </a:lnSpc>
            </a:pPr>
            <a:r>
              <a:rPr lang="en-US" sz="260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   </a:t>
            </a:r>
            <a:r>
              <a:rPr lang="en-US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alter excitability thresholds, conductivity potentials, ….etc.</a:t>
            </a:r>
            <a:endParaRPr lang="en-US" sz="2600" dirty="0" smtClean="0">
              <a:solidFill>
                <a:srgbClr val="1F4081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591844"/>
            <a:ext cx="87630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2600"/>
              </a:lnSpc>
              <a:buBlip>
                <a:blip r:embed="rId2"/>
              </a:buBlip>
            </a:pPr>
            <a:r>
              <a:rPr lang="en-US" sz="2600" dirty="0" smtClean="0">
                <a:solidFill>
                  <a:srgbClr val="1F4081"/>
                </a:solidFill>
                <a:latin typeface="Arial Narrow" pitchFamily="34" charset="0"/>
              </a:rPr>
              <a:t> </a:t>
            </a:r>
            <a:r>
              <a:rPr lang="en-US" sz="2600" u="heavy" spc="-40" dirty="0" smtClean="0">
                <a:solidFill>
                  <a:srgbClr val="1F4081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Can compete for Mg binding sites that activate many key cellular enzymes that signal the effects of many transmitters </a:t>
            </a:r>
            <a:r>
              <a:rPr lang="en-US" spc="-40" dirty="0" err="1" smtClean="0">
                <a:solidFill>
                  <a:srgbClr val="1F4081"/>
                </a:solidFill>
                <a:latin typeface="Arial Narrow" pitchFamily="34" charset="0"/>
              </a:rPr>
              <a:t>i.e</a:t>
            </a:r>
            <a:r>
              <a:rPr lang="en-US" spc="-40" dirty="0" smtClean="0">
                <a:solidFill>
                  <a:srgbClr val="1F4081"/>
                </a:solidFill>
                <a:latin typeface="Arial Narrow" pitchFamily="34" charset="0"/>
              </a:rPr>
              <a:t> altering </a:t>
            </a:r>
            <a:r>
              <a:rPr lang="en-US" spc="-40" dirty="0" err="1" smtClean="0">
                <a:solidFill>
                  <a:srgbClr val="1F4081"/>
                </a:solidFill>
                <a:latin typeface="Arial Narrow" pitchFamily="34" charset="0"/>
              </a:rPr>
              <a:t>cAMP</a:t>
            </a:r>
            <a:r>
              <a:rPr lang="en-US" spc="-40" dirty="0" smtClean="0">
                <a:solidFill>
                  <a:srgbClr val="1F4081"/>
                </a:solidFill>
                <a:latin typeface="Arial Narrow" pitchFamily="34" charset="0"/>
              </a:rPr>
              <a:t>, </a:t>
            </a:r>
            <a:r>
              <a:rPr lang="en-US" spc="-40" dirty="0" smtClean="0">
                <a:solidFill>
                  <a:srgbClr val="1F4081"/>
                </a:solidFill>
                <a:latin typeface="Arial Narrow" pitchFamily="34" charset="0"/>
              </a:rPr>
              <a:t> </a:t>
            </a:r>
            <a:r>
              <a:rPr lang="en-US" spc="-40" dirty="0" smtClean="0">
                <a:solidFill>
                  <a:srgbClr val="1F4081"/>
                </a:solidFill>
                <a:latin typeface="Arial Narrow" pitchFamily="34" charset="0"/>
              </a:rPr>
              <a:t>PI turn over  &amp; DAG </a:t>
            </a:r>
            <a:r>
              <a:rPr lang="en-US" spc="-40" dirty="0" err="1" smtClean="0">
                <a:solidFill>
                  <a:srgbClr val="1F4081"/>
                </a:solidFill>
                <a:latin typeface="Arial Narrow" pitchFamily="34" charset="0"/>
              </a:rPr>
              <a:t>production</a:t>
            </a:r>
            <a:r>
              <a:rPr lang="en-US" spc="-40" dirty="0" err="1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specially</a:t>
            </a:r>
            <a:r>
              <a:rPr lang="en-US" spc="-4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 </a:t>
            </a:r>
            <a:r>
              <a:rPr lang="en-US" spc="-40" dirty="0" err="1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myoinositol</a:t>
            </a:r>
            <a:r>
              <a:rPr lang="en-US" spc="-40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 , </a:t>
            </a:r>
            <a:r>
              <a:rPr lang="en-US" spc="-40" dirty="0" smtClean="0">
                <a:solidFill>
                  <a:srgbClr val="1F4081"/>
                </a:solidFill>
                <a:latin typeface="Arial Narrow" pitchFamily="34" charset="0"/>
              </a:rPr>
              <a:t>PKC…..etc. </a:t>
            </a:r>
            <a:endParaRPr lang="en-US" sz="2600" spc="-40" dirty="0" smtClean="0">
              <a:solidFill>
                <a:srgbClr val="1F4081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4127465"/>
            <a:ext cx="3962400" cy="1054135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 </a:t>
            </a:r>
            <a:r>
              <a:rPr lang="en-US" dirty="0" smtClean="0">
                <a:solidFill>
                  <a:srgbClr val="1F4081"/>
                </a:solidFill>
                <a:latin typeface="Arial Narrow" pitchFamily="34" charset="0"/>
              </a:rPr>
              <a:t>glycogen </a:t>
            </a:r>
            <a:r>
              <a:rPr lang="en-US" dirty="0" err="1" smtClean="0">
                <a:solidFill>
                  <a:srgbClr val="1F4081"/>
                </a:solidFill>
                <a:latin typeface="Arial Narrow" pitchFamily="34" charset="0"/>
              </a:rPr>
              <a:t>synthase</a:t>
            </a:r>
            <a:r>
              <a:rPr lang="en-US" dirty="0" smtClean="0">
                <a:solidFill>
                  <a:srgbClr val="1F4081"/>
                </a:solidFill>
                <a:latin typeface="Arial Narrow" pitchFamily="34" charset="0"/>
              </a:rPr>
              <a:t> kinase-3 (GSK-3)</a:t>
            </a:r>
            <a:r>
              <a:rPr lang="en-US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  affects </a:t>
            </a:r>
            <a:r>
              <a:rPr lang="en-US" b="0" dirty="0" smtClean="0">
                <a:solidFill>
                  <a:srgbClr val="058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  <a:sym typeface="Wingdings 3"/>
              </a:rPr>
              <a:t>Circadian Cycle Gene Expression </a:t>
            </a:r>
            <a:endParaRPr lang="en-US" b="0" dirty="0">
              <a:solidFill>
                <a:srgbClr val="0582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9600" y="4127465"/>
            <a:ext cx="4495800" cy="1054135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dirty="0" smtClean="0">
                <a:solidFill>
                  <a:srgbClr val="1F4081"/>
                </a:solidFill>
                <a:latin typeface="Arial Narrow" pitchFamily="34" charset="0"/>
                <a:sym typeface="Wingdings 3"/>
              </a:rPr>
              <a:t>Implicated in long term modulation of </a:t>
            </a:r>
            <a:r>
              <a:rPr lang="en-US" b="0" dirty="0" smtClean="0">
                <a:solidFill>
                  <a:srgbClr val="058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  <a:sym typeface="Wingdings 3"/>
              </a:rPr>
              <a:t>Genes Responsible for </a:t>
            </a:r>
            <a:r>
              <a:rPr lang="en-US" b="0" dirty="0" err="1" smtClean="0">
                <a:solidFill>
                  <a:srgbClr val="058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  <a:sym typeface="Wingdings 3"/>
              </a:rPr>
              <a:t>Neuroplasticity</a:t>
            </a:r>
            <a:r>
              <a:rPr lang="en-US" b="0" dirty="0" smtClean="0">
                <a:solidFill>
                  <a:srgbClr val="058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  <a:sym typeface="Wingdings 3"/>
              </a:rPr>
              <a:t> &amp; </a:t>
            </a:r>
            <a:r>
              <a:rPr lang="en-US" b="0" dirty="0" err="1" smtClean="0">
                <a:solidFill>
                  <a:srgbClr val="0582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  <a:sym typeface="Wingdings 3"/>
              </a:rPr>
              <a:t>Neuroprotection</a:t>
            </a:r>
            <a:endParaRPr lang="en-US" b="0" dirty="0" smtClean="0">
              <a:solidFill>
                <a:srgbClr val="0582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  <a:sym typeface="Wingdings 3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5334000"/>
            <a:ext cx="419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spc="-40" dirty="0" smtClean="0">
                <a:solidFill>
                  <a:srgbClr val="1F4081"/>
                </a:solidFill>
                <a:latin typeface="Bernard MT Condensed" pitchFamily="18" charset="0"/>
                <a:sym typeface="Wingdings 3"/>
              </a:rPr>
              <a:t>Circadian cycle becomes slower   Circadian period becomes longer </a:t>
            </a:r>
            <a:endParaRPr lang="en-US" b="0" dirty="0">
              <a:solidFill>
                <a:srgbClr val="1F4081"/>
              </a:solidFill>
              <a:latin typeface="Bernard MT Condense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0" y="5334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0" dirty="0" smtClean="0">
                <a:solidFill>
                  <a:srgbClr val="1F4081"/>
                </a:solidFill>
                <a:latin typeface="Bernard MT Condensed" pitchFamily="18" charset="0"/>
              </a:rPr>
              <a:t>Adjusting neuronal morphology, neurotransmission, </a:t>
            </a:r>
            <a:r>
              <a:rPr lang="en-US" b="0" dirty="0" err="1" smtClean="0">
                <a:solidFill>
                  <a:srgbClr val="1F4081"/>
                </a:solidFill>
                <a:latin typeface="Bernard MT Condensed" pitchFamily="18" charset="0"/>
              </a:rPr>
              <a:t>synaptogenesis</a:t>
            </a:r>
            <a:r>
              <a:rPr lang="en-US" b="0" dirty="0" smtClean="0">
                <a:solidFill>
                  <a:srgbClr val="1F4081"/>
                </a:solidFill>
                <a:latin typeface="Bernard MT Condensed" pitchFamily="18" charset="0"/>
              </a:rPr>
              <a:t>, </a:t>
            </a:r>
            <a:r>
              <a:rPr lang="en-US" b="0" dirty="0" err="1" smtClean="0">
                <a:solidFill>
                  <a:srgbClr val="1F4081"/>
                </a:solidFill>
                <a:latin typeface="Bernard MT Condensed" pitchFamily="18" charset="0"/>
              </a:rPr>
              <a:t>axonogenesis</a:t>
            </a:r>
            <a:r>
              <a:rPr lang="en-US" b="0" dirty="0" smtClean="0">
                <a:solidFill>
                  <a:srgbClr val="1F4081"/>
                </a:solidFill>
                <a:latin typeface="Bernard MT Condensed" pitchFamily="18" charset="0"/>
              </a:rPr>
              <a:t>, survival &amp; apoptosis)</a:t>
            </a:r>
            <a:endParaRPr lang="en-US" b="0" dirty="0">
              <a:solidFill>
                <a:srgbClr val="1F4081"/>
              </a:solidFill>
              <a:latin typeface="Bernard MT Condensed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343400" y="3733800"/>
            <a:ext cx="17526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641948" y="3733800"/>
            <a:ext cx="17526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5400000">
            <a:off x="6057900" y="5295900"/>
            <a:ext cx="2286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>
            <a:off x="2553494" y="5295106"/>
            <a:ext cx="2286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4114800" y="5562600"/>
            <a:ext cx="6858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86772" y="6248400"/>
            <a:ext cx="3649717" cy="461665"/>
          </a:xfrm>
          <a:prstGeom prst="rect">
            <a:avLst/>
          </a:prstGeom>
          <a:solidFill>
            <a:srgbClr val="FFFECE"/>
          </a:solidFill>
          <a:ln w="9525">
            <a:solidFill>
              <a:srgbClr val="66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rgbClr val="6600FF"/>
                </a:solidFill>
                <a:latin typeface="Bernard MT Condensed" pitchFamily="18" charset="0"/>
              </a:rPr>
              <a:t>Valproic</a:t>
            </a:r>
            <a:r>
              <a:rPr lang="en-US" b="0" dirty="0" smtClean="0">
                <a:solidFill>
                  <a:srgbClr val="6600FF"/>
                </a:solidFill>
                <a:latin typeface="Bernard MT Condensed" pitchFamily="18" charset="0"/>
              </a:rPr>
              <a:t> acid &amp; </a:t>
            </a:r>
            <a:r>
              <a:rPr lang="en-US" b="0" dirty="0" err="1" smtClean="0">
                <a:solidFill>
                  <a:srgbClr val="6600FF"/>
                </a:solidFill>
                <a:latin typeface="Bernard MT Condensed" pitchFamily="18" charset="0"/>
              </a:rPr>
              <a:t>Lamotrigine</a:t>
            </a:r>
            <a:r>
              <a:rPr lang="en-US" b="0" dirty="0" smtClean="0">
                <a:solidFill>
                  <a:srgbClr val="6600FF"/>
                </a:solidFill>
                <a:latin typeface="Bernard MT Condensed" pitchFamily="18" charset="0"/>
              </a:rPr>
              <a:t>  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 flipH="1" flipV="1">
            <a:off x="-176930" y="5676900"/>
            <a:ext cx="9906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FF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5334000" y="838200"/>
            <a:ext cx="1295400" cy="1066800"/>
            <a:chOff x="6324600" y="762000"/>
            <a:chExt cx="1676400" cy="1371600"/>
          </a:xfrm>
        </p:grpSpPr>
        <p:sp>
          <p:nvSpPr>
            <p:cNvPr id="26" name="Sun 25"/>
            <p:cNvSpPr/>
            <p:nvPr/>
          </p:nvSpPr>
          <p:spPr bwMode="auto">
            <a:xfrm>
              <a:off x="6705600" y="762000"/>
              <a:ext cx="1295400" cy="1371600"/>
            </a:xfrm>
            <a:prstGeom prst="sun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Moon 26"/>
            <p:cNvSpPr/>
            <p:nvPr/>
          </p:nvSpPr>
          <p:spPr bwMode="auto">
            <a:xfrm>
              <a:off x="6324600" y="762000"/>
              <a:ext cx="685800" cy="1371600"/>
            </a:xfrm>
            <a:prstGeom prst="moon">
              <a:avLst/>
            </a:prstGeom>
            <a:solidFill>
              <a:srgbClr val="F0EFE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Explosion 2 28"/>
          <p:cNvSpPr/>
          <p:nvPr/>
        </p:nvSpPr>
        <p:spPr bwMode="auto">
          <a:xfrm>
            <a:off x="7696200" y="914400"/>
            <a:ext cx="1371600" cy="1066800"/>
          </a:xfrm>
          <a:prstGeom prst="irregularSeal2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nard MT Condensed" pitchFamily="18" charset="0"/>
              </a:rPr>
              <a:t>MANIA</a:t>
            </a:r>
          </a:p>
        </p:txBody>
      </p:sp>
      <p:sp>
        <p:nvSpPr>
          <p:cNvPr id="30" name="Diamond 29"/>
          <p:cNvSpPr/>
          <p:nvPr/>
        </p:nvSpPr>
        <p:spPr bwMode="auto">
          <a:xfrm>
            <a:off x="6909148" y="1066800"/>
            <a:ext cx="609600" cy="762000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nard MT Condensed" pitchFamily="18" charset="0"/>
              </a:rPr>
              <a:t>DA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6629400" y="1434230"/>
            <a:ext cx="4572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7417496" y="1435274"/>
            <a:ext cx="4572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1646</TotalTime>
  <Words>866</Words>
  <Application>Microsoft Office PowerPoint</Application>
  <PresentationFormat>On-screen Show (4:3)</PresentationFormat>
  <Paragraphs>174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Nature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Lithium mechanism of action</vt:lpstr>
      <vt:lpstr>Slide 11</vt:lpstr>
      <vt:lpstr>Slide 12</vt:lpstr>
      <vt:lpstr>Slide 13</vt:lpstr>
      <vt:lpstr>Slide 14</vt:lpstr>
      <vt:lpstr>Slide 15</vt:lpstr>
      <vt:lpstr>Drug Interactions</vt:lpstr>
      <vt:lpstr>Slide 17</vt:lpstr>
      <vt:lpstr>Slide 18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 Stabilizing Drugs</dc:title>
  <dc:creator>DTK</dc:creator>
  <cp:lastModifiedBy>Ishfaq</cp:lastModifiedBy>
  <cp:revision>107</cp:revision>
  <cp:lastPrinted>1601-01-01T00:00:00Z</cp:lastPrinted>
  <dcterms:created xsi:type="dcterms:W3CDTF">2008-01-16T08:54:35Z</dcterms:created>
  <dcterms:modified xsi:type="dcterms:W3CDTF">2011-04-30T09:51:22Z</dcterms:modified>
</cp:coreProperties>
</file>